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57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FF"/>
    <a:srgbClr val="FF66CC"/>
    <a:srgbClr val="FF9966"/>
    <a:srgbClr val="33CCCC"/>
    <a:srgbClr val="FF33CC"/>
    <a:srgbClr val="00CC00"/>
    <a:srgbClr val="009999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589" autoAdjust="0"/>
    <p:restoredTop sz="91829" autoAdjust="0"/>
  </p:normalViewPr>
  <p:slideViewPr>
    <p:cSldViewPr snapToGrid="0">
      <p:cViewPr>
        <p:scale>
          <a:sx n="70" d="100"/>
          <a:sy n="70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1874F-93DB-47F7-803E-96654662C174}" type="doc">
      <dgm:prSet loTypeId="urn:microsoft.com/office/officeart/2005/8/layout/cycle7" loCatId="cycle" qsTypeId="urn:microsoft.com/office/officeart/2005/8/quickstyle/3d2" qsCatId="3D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1991520E-E4F2-4005-AE11-DE9CD512736B}">
      <dgm:prSet phldrT="[Text]"/>
      <dgm:spPr>
        <a:solidFill>
          <a:srgbClr val="FF6600"/>
        </a:solidFill>
      </dgm:spPr>
      <dgm:t>
        <a:bodyPr/>
        <a:lstStyle/>
        <a:p>
          <a:r>
            <a:rPr lang="en-GB" dirty="0" smtClean="0"/>
            <a:t>Structured</a:t>
          </a:r>
          <a:endParaRPr lang="en-GB" dirty="0"/>
        </a:p>
      </dgm:t>
    </dgm:pt>
    <dgm:pt modelId="{DB13BB43-542B-4B95-8AE9-1AF403D39FD0}" type="parTrans" cxnId="{D07D412A-F21A-491A-9213-4F6A0BEA7CAA}">
      <dgm:prSet/>
      <dgm:spPr/>
      <dgm:t>
        <a:bodyPr/>
        <a:lstStyle/>
        <a:p>
          <a:endParaRPr lang="en-GB"/>
        </a:p>
      </dgm:t>
    </dgm:pt>
    <dgm:pt modelId="{1174A565-7E28-4565-8238-154F125BAD6E}" type="sibTrans" cxnId="{D07D412A-F21A-491A-9213-4F6A0BEA7CAA}">
      <dgm:prSet/>
      <dgm:spPr>
        <a:solidFill>
          <a:schemeClr val="accent6"/>
        </a:solidFill>
      </dgm:spPr>
      <dgm:t>
        <a:bodyPr/>
        <a:lstStyle/>
        <a:p>
          <a:endParaRPr lang="en-GB"/>
        </a:p>
      </dgm:t>
    </dgm:pt>
    <dgm:pt modelId="{1C836E56-407F-44DF-8247-5E0A6460D1EB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 smtClean="0"/>
            <a:t>Semi-structured </a:t>
          </a:r>
          <a:endParaRPr lang="en-GB" dirty="0"/>
        </a:p>
      </dgm:t>
    </dgm:pt>
    <dgm:pt modelId="{6EA1190E-93D2-4F88-AD4E-869A14B28D48}" type="parTrans" cxnId="{FE869E10-223D-4BC5-9A58-53309C247BDF}">
      <dgm:prSet/>
      <dgm:spPr/>
      <dgm:t>
        <a:bodyPr/>
        <a:lstStyle/>
        <a:p>
          <a:endParaRPr lang="en-GB"/>
        </a:p>
      </dgm:t>
    </dgm:pt>
    <dgm:pt modelId="{6D7CD5B5-CFBB-43D8-97DE-C0DA8DF20401}" type="sibTrans" cxnId="{FE869E10-223D-4BC5-9A58-53309C247BDF}">
      <dgm:prSet/>
      <dgm:spPr>
        <a:solidFill>
          <a:schemeClr val="accent6"/>
        </a:solidFill>
      </dgm:spPr>
      <dgm:t>
        <a:bodyPr/>
        <a:lstStyle/>
        <a:p>
          <a:endParaRPr lang="en-GB"/>
        </a:p>
      </dgm:t>
    </dgm:pt>
    <dgm:pt modelId="{DA4ADF23-4AAC-4519-9131-1F008CC38109}">
      <dgm:prSet phldrT="[Text]"/>
      <dgm:spPr>
        <a:solidFill>
          <a:srgbClr val="00FF00"/>
        </a:solidFill>
      </dgm:spPr>
      <dgm:t>
        <a:bodyPr/>
        <a:lstStyle/>
        <a:p>
          <a:r>
            <a:rPr lang="en-GB" dirty="0" smtClean="0"/>
            <a:t>Unstructured (in-depth)</a:t>
          </a:r>
          <a:endParaRPr lang="en-GB" dirty="0"/>
        </a:p>
      </dgm:t>
    </dgm:pt>
    <dgm:pt modelId="{64D6BBC4-41CC-4791-8FF0-89582B89BD4F}" type="parTrans" cxnId="{ACD735C9-51E2-4021-9A83-AC9B93BF6A66}">
      <dgm:prSet/>
      <dgm:spPr/>
      <dgm:t>
        <a:bodyPr/>
        <a:lstStyle/>
        <a:p>
          <a:endParaRPr lang="en-GB"/>
        </a:p>
      </dgm:t>
    </dgm:pt>
    <dgm:pt modelId="{34471526-2516-46B5-96C2-C0B3F27822F2}" type="sibTrans" cxnId="{ACD735C9-51E2-4021-9A83-AC9B93BF6A66}">
      <dgm:prSet/>
      <dgm:spPr>
        <a:solidFill>
          <a:schemeClr val="accent6"/>
        </a:solidFill>
      </dgm:spPr>
      <dgm:t>
        <a:bodyPr/>
        <a:lstStyle/>
        <a:p>
          <a:endParaRPr lang="en-GB"/>
        </a:p>
      </dgm:t>
    </dgm:pt>
    <dgm:pt modelId="{C859C9FE-C6A5-4F97-B554-2CB27A0ACD6C}" type="pres">
      <dgm:prSet presAssocID="{9121874F-93DB-47F7-803E-96654662C1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B25F06A-F4F1-4FAF-9E09-1413BDD9CE0E}" type="pres">
      <dgm:prSet presAssocID="{1991520E-E4F2-4005-AE11-DE9CD512736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58213-4A25-4841-8093-D020FE9D4FEB}" type="pres">
      <dgm:prSet presAssocID="{1174A565-7E28-4565-8238-154F125BAD6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E76ECC2-735D-41AD-9EEC-096C09B41AE1}" type="pres">
      <dgm:prSet presAssocID="{1174A565-7E28-4565-8238-154F125BAD6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228EA4E4-2256-4003-A253-7070EDCBE997}" type="pres">
      <dgm:prSet presAssocID="{1C836E56-407F-44DF-8247-5E0A6460D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372BF5-BC58-44CB-ADB4-01AE9BD39671}" type="pres">
      <dgm:prSet presAssocID="{6D7CD5B5-CFBB-43D8-97DE-C0DA8DF20401}" presName="sibTrans" presStyleLbl="sibTrans2D1" presStyleIdx="1" presStyleCnt="3"/>
      <dgm:spPr/>
      <dgm:t>
        <a:bodyPr/>
        <a:lstStyle/>
        <a:p>
          <a:endParaRPr lang="en-GB"/>
        </a:p>
      </dgm:t>
    </dgm:pt>
    <dgm:pt modelId="{B43CD9BF-299B-46B2-8B4B-285C7875A0F2}" type="pres">
      <dgm:prSet presAssocID="{6D7CD5B5-CFBB-43D8-97DE-C0DA8DF20401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74285F5-4EFD-40BB-BBBE-FE4946923A40}" type="pres">
      <dgm:prSet presAssocID="{DA4ADF23-4AAC-4519-9131-1F008CC381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2CE8E9-9BC6-497F-95A5-3F335761F8A0}" type="pres">
      <dgm:prSet presAssocID="{34471526-2516-46B5-96C2-C0B3F27822F2}" presName="sibTrans" presStyleLbl="sibTrans2D1" presStyleIdx="2" presStyleCnt="3"/>
      <dgm:spPr/>
      <dgm:t>
        <a:bodyPr/>
        <a:lstStyle/>
        <a:p>
          <a:endParaRPr lang="en-GB"/>
        </a:p>
      </dgm:t>
    </dgm:pt>
    <dgm:pt modelId="{0F840EE4-82BF-4BAB-9FF6-D8602D9BBBA7}" type="pres">
      <dgm:prSet presAssocID="{34471526-2516-46B5-96C2-C0B3F27822F2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7C481EA2-ABF8-4F78-AD74-59E5E4FE246F}" type="presOf" srcId="{9121874F-93DB-47F7-803E-96654662C174}" destId="{C859C9FE-C6A5-4F97-B554-2CB27A0ACD6C}" srcOrd="0" destOrd="0" presId="urn:microsoft.com/office/officeart/2005/8/layout/cycle7"/>
    <dgm:cxn modelId="{6A79C54B-D16C-4450-B45C-B165432EDC6D}" type="presOf" srcId="{DA4ADF23-4AAC-4519-9131-1F008CC38109}" destId="{174285F5-4EFD-40BB-BBBE-FE4946923A40}" srcOrd="0" destOrd="0" presId="urn:microsoft.com/office/officeart/2005/8/layout/cycle7"/>
    <dgm:cxn modelId="{175BD4CE-7FD3-443B-994F-8CD27C2A9340}" type="presOf" srcId="{34471526-2516-46B5-96C2-C0B3F27822F2}" destId="{1B2CE8E9-9BC6-497F-95A5-3F335761F8A0}" srcOrd="0" destOrd="0" presId="urn:microsoft.com/office/officeart/2005/8/layout/cycle7"/>
    <dgm:cxn modelId="{E794C393-A381-4286-89A8-E04524D426CB}" type="presOf" srcId="{1C836E56-407F-44DF-8247-5E0A6460D1EB}" destId="{228EA4E4-2256-4003-A253-7070EDCBE997}" srcOrd="0" destOrd="0" presId="urn:microsoft.com/office/officeart/2005/8/layout/cycle7"/>
    <dgm:cxn modelId="{E5D5162C-1F86-4DBF-AD29-C66B94753ECE}" type="presOf" srcId="{34471526-2516-46B5-96C2-C0B3F27822F2}" destId="{0F840EE4-82BF-4BAB-9FF6-D8602D9BBBA7}" srcOrd="1" destOrd="0" presId="urn:microsoft.com/office/officeart/2005/8/layout/cycle7"/>
    <dgm:cxn modelId="{ACD735C9-51E2-4021-9A83-AC9B93BF6A66}" srcId="{9121874F-93DB-47F7-803E-96654662C174}" destId="{DA4ADF23-4AAC-4519-9131-1F008CC38109}" srcOrd="2" destOrd="0" parTransId="{64D6BBC4-41CC-4791-8FF0-89582B89BD4F}" sibTransId="{34471526-2516-46B5-96C2-C0B3F27822F2}"/>
    <dgm:cxn modelId="{FE869E10-223D-4BC5-9A58-53309C247BDF}" srcId="{9121874F-93DB-47F7-803E-96654662C174}" destId="{1C836E56-407F-44DF-8247-5E0A6460D1EB}" srcOrd="1" destOrd="0" parTransId="{6EA1190E-93D2-4F88-AD4E-869A14B28D48}" sibTransId="{6D7CD5B5-CFBB-43D8-97DE-C0DA8DF20401}"/>
    <dgm:cxn modelId="{D64D20F7-BEAF-4919-AE18-3097A64AC4A4}" type="presOf" srcId="{6D7CD5B5-CFBB-43D8-97DE-C0DA8DF20401}" destId="{B43CD9BF-299B-46B2-8B4B-285C7875A0F2}" srcOrd="1" destOrd="0" presId="urn:microsoft.com/office/officeart/2005/8/layout/cycle7"/>
    <dgm:cxn modelId="{616377DB-CD37-4B16-AB4A-0CB7C83A794C}" type="presOf" srcId="{1174A565-7E28-4565-8238-154F125BAD6E}" destId="{37958213-4A25-4841-8093-D020FE9D4FEB}" srcOrd="0" destOrd="0" presId="urn:microsoft.com/office/officeart/2005/8/layout/cycle7"/>
    <dgm:cxn modelId="{5607A09B-93C8-4EEF-8B28-4BF9EDADA696}" type="presOf" srcId="{6D7CD5B5-CFBB-43D8-97DE-C0DA8DF20401}" destId="{B8372BF5-BC58-44CB-ADB4-01AE9BD39671}" srcOrd="0" destOrd="0" presId="urn:microsoft.com/office/officeart/2005/8/layout/cycle7"/>
    <dgm:cxn modelId="{1103AB9F-CCEF-4805-9A53-1B8F2B9D06DD}" type="presOf" srcId="{1991520E-E4F2-4005-AE11-DE9CD512736B}" destId="{0B25F06A-F4F1-4FAF-9E09-1413BDD9CE0E}" srcOrd="0" destOrd="0" presId="urn:microsoft.com/office/officeart/2005/8/layout/cycle7"/>
    <dgm:cxn modelId="{D07D412A-F21A-491A-9213-4F6A0BEA7CAA}" srcId="{9121874F-93DB-47F7-803E-96654662C174}" destId="{1991520E-E4F2-4005-AE11-DE9CD512736B}" srcOrd="0" destOrd="0" parTransId="{DB13BB43-542B-4B95-8AE9-1AF403D39FD0}" sibTransId="{1174A565-7E28-4565-8238-154F125BAD6E}"/>
    <dgm:cxn modelId="{985A218F-378E-4ACB-988E-63B7AC1F6EA9}" type="presOf" srcId="{1174A565-7E28-4565-8238-154F125BAD6E}" destId="{9E76ECC2-735D-41AD-9EEC-096C09B41AE1}" srcOrd="1" destOrd="0" presId="urn:microsoft.com/office/officeart/2005/8/layout/cycle7"/>
    <dgm:cxn modelId="{2932049C-831E-4FCA-9F33-34737D8ADEF4}" type="presParOf" srcId="{C859C9FE-C6A5-4F97-B554-2CB27A0ACD6C}" destId="{0B25F06A-F4F1-4FAF-9E09-1413BDD9CE0E}" srcOrd="0" destOrd="0" presId="urn:microsoft.com/office/officeart/2005/8/layout/cycle7"/>
    <dgm:cxn modelId="{E94EE3B4-1C76-4AD2-971F-D0708AD8D6D8}" type="presParOf" srcId="{C859C9FE-C6A5-4F97-B554-2CB27A0ACD6C}" destId="{37958213-4A25-4841-8093-D020FE9D4FEB}" srcOrd="1" destOrd="0" presId="urn:microsoft.com/office/officeart/2005/8/layout/cycle7"/>
    <dgm:cxn modelId="{E3E0B3AC-C127-4A18-AA1B-DA4C205E9FFB}" type="presParOf" srcId="{37958213-4A25-4841-8093-D020FE9D4FEB}" destId="{9E76ECC2-735D-41AD-9EEC-096C09B41AE1}" srcOrd="0" destOrd="0" presId="urn:microsoft.com/office/officeart/2005/8/layout/cycle7"/>
    <dgm:cxn modelId="{2963B1E9-453E-42EE-BCA6-4BC5CBAFD78F}" type="presParOf" srcId="{C859C9FE-C6A5-4F97-B554-2CB27A0ACD6C}" destId="{228EA4E4-2256-4003-A253-7070EDCBE997}" srcOrd="2" destOrd="0" presId="urn:microsoft.com/office/officeart/2005/8/layout/cycle7"/>
    <dgm:cxn modelId="{B86529FD-E489-4AD1-BFED-B4E056C9A6F2}" type="presParOf" srcId="{C859C9FE-C6A5-4F97-B554-2CB27A0ACD6C}" destId="{B8372BF5-BC58-44CB-ADB4-01AE9BD39671}" srcOrd="3" destOrd="0" presId="urn:microsoft.com/office/officeart/2005/8/layout/cycle7"/>
    <dgm:cxn modelId="{1C85687C-6F44-49E9-BE04-78DC19BEF7CC}" type="presParOf" srcId="{B8372BF5-BC58-44CB-ADB4-01AE9BD39671}" destId="{B43CD9BF-299B-46B2-8B4B-285C7875A0F2}" srcOrd="0" destOrd="0" presId="urn:microsoft.com/office/officeart/2005/8/layout/cycle7"/>
    <dgm:cxn modelId="{9F5E7EED-39B2-4639-8F8C-86543D7ED8BF}" type="presParOf" srcId="{C859C9FE-C6A5-4F97-B554-2CB27A0ACD6C}" destId="{174285F5-4EFD-40BB-BBBE-FE4946923A40}" srcOrd="4" destOrd="0" presId="urn:microsoft.com/office/officeart/2005/8/layout/cycle7"/>
    <dgm:cxn modelId="{084719A9-EE53-4105-A7F9-480AC274C41F}" type="presParOf" srcId="{C859C9FE-C6A5-4F97-B554-2CB27A0ACD6C}" destId="{1B2CE8E9-9BC6-497F-95A5-3F335761F8A0}" srcOrd="5" destOrd="0" presId="urn:microsoft.com/office/officeart/2005/8/layout/cycle7"/>
    <dgm:cxn modelId="{3F3CB712-DA64-4025-88B4-B300CE08F71B}" type="presParOf" srcId="{1B2CE8E9-9BC6-497F-95A5-3F335761F8A0}" destId="{0F840EE4-82BF-4BAB-9FF6-D8602D9BBBA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65D90-63D4-41D0-B450-719CC2116A63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F61A76-B9F3-4361-8E02-C21F9EA345EF}">
      <dgm:prSet phldrT="[Text]" custT="1"/>
      <dgm:spPr>
        <a:solidFill>
          <a:srgbClr val="669900"/>
        </a:solidFill>
      </dgm:spPr>
      <dgm:t>
        <a:bodyPr/>
        <a:lstStyle/>
        <a:p>
          <a:r>
            <a:rPr lang="en-GB" sz="2000" dirty="0" smtClean="0"/>
            <a:t>Purpose of the research</a:t>
          </a:r>
          <a:endParaRPr lang="en-GB" sz="2000" dirty="0"/>
        </a:p>
      </dgm:t>
    </dgm:pt>
    <dgm:pt modelId="{D2CDB0B2-A12D-4529-99C2-68AB13D5E38C}" type="parTrans" cxnId="{C0FACAB7-2F4F-4930-B81C-4383ADDFB4AC}">
      <dgm:prSet/>
      <dgm:spPr/>
      <dgm:t>
        <a:bodyPr/>
        <a:lstStyle/>
        <a:p>
          <a:endParaRPr lang="en-GB"/>
        </a:p>
      </dgm:t>
    </dgm:pt>
    <dgm:pt modelId="{76A66771-832A-4313-A530-08AF77CE6418}" type="sibTrans" cxnId="{C0FACAB7-2F4F-4930-B81C-4383ADDFB4AC}">
      <dgm:prSet/>
      <dgm:spPr/>
      <dgm:t>
        <a:bodyPr/>
        <a:lstStyle/>
        <a:p>
          <a:endParaRPr lang="en-GB"/>
        </a:p>
      </dgm:t>
    </dgm:pt>
    <dgm:pt modelId="{0CBB25A7-683C-4C06-9EB2-E42F61C01F0A}">
      <dgm:prSet phldrT="[Text]" custT="1"/>
      <dgm:spPr>
        <a:solidFill>
          <a:srgbClr val="CEFF6D">
            <a:alpha val="89804"/>
          </a:srgbClr>
        </a:solidFill>
      </dgm:spPr>
      <dgm:t>
        <a:bodyPr/>
        <a:lstStyle/>
        <a:p>
          <a:r>
            <a:rPr lang="en-GB" sz="1600" b="1" dirty="0" smtClean="0"/>
            <a:t>To infer causal relationship</a:t>
          </a:r>
          <a:endParaRPr lang="en-GB" sz="1600" b="1" dirty="0"/>
        </a:p>
      </dgm:t>
    </dgm:pt>
    <dgm:pt modelId="{334B4BF1-F033-4C68-898E-47C6247A00B4}" type="parTrans" cxnId="{3DE5A595-A074-43C8-A288-408AEE9C9CAE}">
      <dgm:prSet/>
      <dgm:spPr/>
      <dgm:t>
        <a:bodyPr/>
        <a:lstStyle/>
        <a:p>
          <a:endParaRPr lang="en-GB"/>
        </a:p>
      </dgm:t>
    </dgm:pt>
    <dgm:pt modelId="{D2CA2DAC-3EFD-48C8-A37C-009F84E7DB5F}" type="sibTrans" cxnId="{3DE5A595-A074-43C8-A288-408AEE9C9CAE}">
      <dgm:prSet/>
      <dgm:spPr/>
      <dgm:t>
        <a:bodyPr/>
        <a:lstStyle/>
        <a:p>
          <a:endParaRPr lang="en-GB"/>
        </a:p>
      </dgm:t>
    </dgm:pt>
    <dgm:pt modelId="{742D0839-AF25-4E54-85FB-4DD9461C478D}">
      <dgm:prSet phldrT="[Text]" custT="1"/>
      <dgm:spPr>
        <a:solidFill>
          <a:srgbClr val="CC0000"/>
        </a:solidFill>
      </dgm:spPr>
      <dgm:t>
        <a:bodyPr/>
        <a:lstStyle/>
        <a:p>
          <a:r>
            <a:rPr lang="en-GB" sz="2000" dirty="0" smtClean="0"/>
            <a:t>Significance of personal contact</a:t>
          </a:r>
          <a:endParaRPr lang="en-GB" sz="2000" dirty="0"/>
        </a:p>
      </dgm:t>
    </dgm:pt>
    <dgm:pt modelId="{FE330A3B-5D90-4B68-ACED-0DE969E82852}" type="parTrans" cxnId="{FF43325B-7203-466B-A33D-459F6AB48389}">
      <dgm:prSet/>
      <dgm:spPr/>
      <dgm:t>
        <a:bodyPr/>
        <a:lstStyle/>
        <a:p>
          <a:endParaRPr lang="en-GB"/>
        </a:p>
      </dgm:t>
    </dgm:pt>
    <dgm:pt modelId="{C310A3BF-AC3F-41CF-8379-24038BD9F555}" type="sibTrans" cxnId="{FF43325B-7203-466B-A33D-459F6AB48389}">
      <dgm:prSet/>
      <dgm:spPr/>
      <dgm:t>
        <a:bodyPr/>
        <a:lstStyle/>
        <a:p>
          <a:endParaRPr lang="en-GB"/>
        </a:p>
      </dgm:t>
    </dgm:pt>
    <dgm:pt modelId="{A22D4BBD-A289-4B83-A277-28C3A2575B4A}">
      <dgm:prSet phldrT="[Text]"/>
      <dgm:spPr>
        <a:solidFill>
          <a:srgbClr val="FF8585">
            <a:alpha val="89804"/>
          </a:srgbClr>
        </a:solidFill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Provide opportunity to reflect on events without needing to write down</a:t>
          </a:r>
          <a:endParaRPr lang="en-GB" b="1" dirty="0">
            <a:solidFill>
              <a:schemeClr val="bg1"/>
            </a:solidFill>
          </a:endParaRPr>
        </a:p>
      </dgm:t>
    </dgm:pt>
    <dgm:pt modelId="{62A8A7A9-8A0E-4A98-91DA-1F9B8E45E59E}" type="parTrans" cxnId="{42B17472-F167-4562-A2FA-943D69A347AA}">
      <dgm:prSet/>
      <dgm:spPr/>
      <dgm:t>
        <a:bodyPr/>
        <a:lstStyle/>
        <a:p>
          <a:endParaRPr lang="en-GB"/>
        </a:p>
      </dgm:t>
    </dgm:pt>
    <dgm:pt modelId="{54537E3A-5603-4B43-83D4-19ACE9853992}" type="sibTrans" cxnId="{42B17472-F167-4562-A2FA-943D69A347AA}">
      <dgm:prSet/>
      <dgm:spPr/>
      <dgm:t>
        <a:bodyPr/>
        <a:lstStyle/>
        <a:p>
          <a:endParaRPr lang="en-GB"/>
        </a:p>
      </dgm:t>
    </dgm:pt>
    <dgm:pt modelId="{B4D8525E-5200-45ED-9BD6-0B11D3BCB0D4}">
      <dgm:prSet phldrT="[Text]"/>
      <dgm:spPr>
        <a:solidFill>
          <a:srgbClr val="FF8585">
            <a:alpha val="89804"/>
          </a:srgbClr>
        </a:solidFill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May achieve higher response rate</a:t>
          </a:r>
          <a:endParaRPr lang="en-GB" b="1" dirty="0">
            <a:solidFill>
              <a:schemeClr val="bg1"/>
            </a:solidFill>
          </a:endParaRPr>
        </a:p>
      </dgm:t>
    </dgm:pt>
    <dgm:pt modelId="{0566E87A-4D2E-42D7-ACA2-7900CB141740}" type="parTrans" cxnId="{6C024324-7AE4-4DD7-9125-EEE58C0FE1C2}">
      <dgm:prSet/>
      <dgm:spPr/>
      <dgm:t>
        <a:bodyPr/>
        <a:lstStyle/>
        <a:p>
          <a:endParaRPr lang="en-GB"/>
        </a:p>
      </dgm:t>
    </dgm:pt>
    <dgm:pt modelId="{E0985081-96AF-45B5-86B0-7113D299297D}" type="sibTrans" cxnId="{6C024324-7AE4-4DD7-9125-EEE58C0FE1C2}">
      <dgm:prSet/>
      <dgm:spPr/>
      <dgm:t>
        <a:bodyPr/>
        <a:lstStyle/>
        <a:p>
          <a:endParaRPr lang="en-GB"/>
        </a:p>
      </dgm:t>
    </dgm:pt>
    <dgm:pt modelId="{42F56045-52DA-4D53-832A-E87C5BF8D9D9}">
      <dgm:prSet phldrT="[Text]" custT="1"/>
      <dgm:spPr>
        <a:solidFill>
          <a:srgbClr val="CEFF6D">
            <a:alpha val="89804"/>
          </a:srgbClr>
        </a:solidFill>
      </dgm:spPr>
      <dgm:t>
        <a:bodyPr/>
        <a:lstStyle/>
        <a:p>
          <a:r>
            <a:rPr lang="en-GB" sz="1600" b="1" dirty="0" smtClean="0"/>
            <a:t>Understand reasons for decisions</a:t>
          </a:r>
          <a:endParaRPr lang="en-GB" sz="1600" b="1" dirty="0"/>
        </a:p>
      </dgm:t>
    </dgm:pt>
    <dgm:pt modelId="{E5B88135-D4DA-4342-8D9A-0E228771BA42}" type="parTrans" cxnId="{7F8CF142-105B-4B71-AB0E-703D575F067F}">
      <dgm:prSet/>
      <dgm:spPr/>
      <dgm:t>
        <a:bodyPr/>
        <a:lstStyle/>
        <a:p>
          <a:endParaRPr lang="en-GB"/>
        </a:p>
      </dgm:t>
    </dgm:pt>
    <dgm:pt modelId="{B8C0E308-B6ED-4A13-85B6-471A0C70FC91}" type="sibTrans" cxnId="{7F8CF142-105B-4B71-AB0E-703D575F067F}">
      <dgm:prSet/>
      <dgm:spPr/>
      <dgm:t>
        <a:bodyPr/>
        <a:lstStyle/>
        <a:p>
          <a:endParaRPr lang="en-GB"/>
        </a:p>
      </dgm:t>
    </dgm:pt>
    <dgm:pt modelId="{D4FBEE7C-7EFC-4A21-BA6C-2DBA4FCD4572}">
      <dgm:prSet phldrT="[Text]" custT="1"/>
      <dgm:spPr>
        <a:solidFill>
          <a:srgbClr val="CEFF6D">
            <a:alpha val="89804"/>
          </a:srgbClr>
        </a:solidFill>
      </dgm:spPr>
      <dgm:t>
        <a:bodyPr/>
        <a:lstStyle/>
        <a:p>
          <a:r>
            <a:rPr lang="en-GB" sz="1600" b="1" dirty="0" smtClean="0"/>
            <a:t>Want interviewees to explain / build upon their responses</a:t>
          </a:r>
          <a:endParaRPr lang="en-GB" sz="1600" b="1" dirty="0"/>
        </a:p>
      </dgm:t>
    </dgm:pt>
    <dgm:pt modelId="{50A18552-6021-4D4B-ACD6-C5FD222BAC11}" type="parTrans" cxnId="{3CB2BA75-00CD-4D39-AAAE-1D4E7D8ED3FF}">
      <dgm:prSet/>
      <dgm:spPr/>
      <dgm:t>
        <a:bodyPr/>
        <a:lstStyle/>
        <a:p>
          <a:endParaRPr lang="en-GB"/>
        </a:p>
      </dgm:t>
    </dgm:pt>
    <dgm:pt modelId="{3714B4EA-B8D4-4471-B00C-33A10B1ED09A}" type="sibTrans" cxnId="{3CB2BA75-00CD-4D39-AAAE-1D4E7D8ED3FF}">
      <dgm:prSet/>
      <dgm:spPr/>
      <dgm:t>
        <a:bodyPr/>
        <a:lstStyle/>
        <a:p>
          <a:endParaRPr lang="en-GB"/>
        </a:p>
      </dgm:t>
    </dgm:pt>
    <dgm:pt modelId="{A1824F58-5C64-4FBC-AD05-4C3EF126D050}">
      <dgm:prSet phldrT="[Text]" custT="1"/>
      <dgm:spPr>
        <a:solidFill>
          <a:srgbClr val="CEFF6D">
            <a:alpha val="89804"/>
          </a:srgbClr>
        </a:solidFill>
      </dgm:spPr>
      <dgm:t>
        <a:bodyPr/>
        <a:lstStyle/>
        <a:p>
          <a:r>
            <a:rPr lang="en-GB" sz="1600" b="1" dirty="0" smtClean="0"/>
            <a:t>Concerned with meanings of respondent that will add significance and depth to data</a:t>
          </a:r>
          <a:endParaRPr lang="en-GB" sz="1600" b="1" dirty="0"/>
        </a:p>
      </dgm:t>
    </dgm:pt>
    <dgm:pt modelId="{5207F016-2464-4BBF-BC7E-644D7BF93132}" type="parTrans" cxnId="{A36176F2-F293-4D26-ABB8-D37E973996F5}">
      <dgm:prSet/>
      <dgm:spPr/>
      <dgm:t>
        <a:bodyPr/>
        <a:lstStyle/>
        <a:p>
          <a:endParaRPr lang="en-GB"/>
        </a:p>
      </dgm:t>
    </dgm:pt>
    <dgm:pt modelId="{6B0FE874-BDC1-48AB-BE68-49495F5EEB83}" type="sibTrans" cxnId="{A36176F2-F293-4D26-ABB8-D37E973996F5}">
      <dgm:prSet/>
      <dgm:spPr/>
      <dgm:t>
        <a:bodyPr/>
        <a:lstStyle/>
        <a:p>
          <a:endParaRPr lang="en-GB"/>
        </a:p>
      </dgm:t>
    </dgm:pt>
    <dgm:pt modelId="{372903D1-BD27-4E26-AAA2-413BC5D1EDA3}">
      <dgm:prSet phldrT="[Text]" custT="1"/>
      <dgm:spPr>
        <a:solidFill>
          <a:srgbClr val="CEFF6D">
            <a:alpha val="89804"/>
          </a:srgbClr>
        </a:solidFill>
      </dgm:spPr>
      <dgm:t>
        <a:bodyPr/>
        <a:lstStyle/>
        <a:p>
          <a:r>
            <a:rPr lang="en-GB" sz="1600" b="1" dirty="0" smtClean="0"/>
            <a:t>Allow interviewee to think aloud</a:t>
          </a:r>
          <a:endParaRPr lang="en-GB" sz="1600" b="1" dirty="0"/>
        </a:p>
      </dgm:t>
    </dgm:pt>
    <dgm:pt modelId="{1A84E132-132F-4017-9D2A-371AC3578FC6}" type="parTrans" cxnId="{92E7F419-4741-4AE4-A5BE-F96CAB3DA70C}">
      <dgm:prSet/>
      <dgm:spPr/>
      <dgm:t>
        <a:bodyPr/>
        <a:lstStyle/>
        <a:p>
          <a:endParaRPr lang="en-GB"/>
        </a:p>
      </dgm:t>
    </dgm:pt>
    <dgm:pt modelId="{B2B82942-4E72-4A5F-82E8-EB1D71FF7D31}" type="sibTrans" cxnId="{92E7F419-4741-4AE4-A5BE-F96CAB3DA70C}">
      <dgm:prSet/>
      <dgm:spPr/>
      <dgm:t>
        <a:bodyPr/>
        <a:lstStyle/>
        <a:p>
          <a:endParaRPr lang="en-GB"/>
        </a:p>
      </dgm:t>
    </dgm:pt>
    <dgm:pt modelId="{3580C897-73D2-4A10-9F3F-ACFC066EC5B5}">
      <dgm:prSet phldrT="[Text]"/>
      <dgm:spPr>
        <a:solidFill>
          <a:srgbClr val="FF8585">
            <a:alpha val="89804"/>
          </a:srgbClr>
        </a:solidFill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Reluctant to provide sensitive and confidential info to someone not met</a:t>
          </a:r>
          <a:endParaRPr lang="en-GB" b="1" dirty="0">
            <a:solidFill>
              <a:schemeClr val="bg1"/>
            </a:solidFill>
          </a:endParaRPr>
        </a:p>
      </dgm:t>
    </dgm:pt>
    <dgm:pt modelId="{49E8C991-24C7-48ED-A07B-12426733D8AA}" type="parTrans" cxnId="{6DC35C6D-C983-4366-9F8B-30D3BE3A2795}">
      <dgm:prSet/>
      <dgm:spPr/>
      <dgm:t>
        <a:bodyPr/>
        <a:lstStyle/>
        <a:p>
          <a:endParaRPr lang="en-GB"/>
        </a:p>
      </dgm:t>
    </dgm:pt>
    <dgm:pt modelId="{F3A049CD-7516-4F01-97B5-C2ABF9075458}" type="sibTrans" cxnId="{6DC35C6D-C983-4366-9F8B-30D3BE3A2795}">
      <dgm:prSet/>
      <dgm:spPr/>
      <dgm:t>
        <a:bodyPr/>
        <a:lstStyle/>
        <a:p>
          <a:endParaRPr lang="en-GB"/>
        </a:p>
      </dgm:t>
    </dgm:pt>
    <dgm:pt modelId="{B5106D0E-D759-4135-A42B-D9F7FE05FF53}">
      <dgm:prSet phldrT="[Text]"/>
      <dgm:spPr>
        <a:solidFill>
          <a:srgbClr val="FF8585">
            <a:alpha val="89804"/>
          </a:srgbClr>
        </a:solidFill>
      </dgm:spPr>
      <dgm:t>
        <a:bodyPr/>
        <a:lstStyle/>
        <a:p>
          <a:r>
            <a:rPr lang="en-GB" b="1" dirty="0" smtClean="0">
              <a:solidFill>
                <a:schemeClr val="bg1"/>
              </a:solidFill>
            </a:rPr>
            <a:t>Reluctant to spend time providing written explanatory answers</a:t>
          </a:r>
          <a:endParaRPr lang="en-GB" b="1" dirty="0">
            <a:solidFill>
              <a:schemeClr val="bg1"/>
            </a:solidFill>
          </a:endParaRPr>
        </a:p>
      </dgm:t>
    </dgm:pt>
    <dgm:pt modelId="{932506C8-6181-40A0-BD42-B766B7A5A0EE}" type="parTrans" cxnId="{EA7E7946-8D6F-4DB4-B927-9C1710D99F81}">
      <dgm:prSet/>
      <dgm:spPr/>
      <dgm:t>
        <a:bodyPr/>
        <a:lstStyle/>
        <a:p>
          <a:endParaRPr lang="en-GB"/>
        </a:p>
      </dgm:t>
    </dgm:pt>
    <dgm:pt modelId="{4157F4FE-7E12-482B-B210-FB90DB3A4822}" type="sibTrans" cxnId="{EA7E7946-8D6F-4DB4-B927-9C1710D99F81}">
      <dgm:prSet/>
      <dgm:spPr/>
      <dgm:t>
        <a:bodyPr/>
        <a:lstStyle/>
        <a:p>
          <a:endParaRPr lang="en-GB"/>
        </a:p>
      </dgm:t>
    </dgm:pt>
    <dgm:pt modelId="{FC87CA18-8923-47B3-BC25-9C11E0BC6B7C}" type="pres">
      <dgm:prSet presAssocID="{2D065D90-63D4-41D0-B450-719CC2116A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1282B9-3E69-472F-B8D5-06C8A9D3171F}" type="pres">
      <dgm:prSet presAssocID="{4BF61A76-B9F3-4361-8E02-C21F9EA345EF}" presName="linNode" presStyleCnt="0"/>
      <dgm:spPr/>
    </dgm:pt>
    <dgm:pt modelId="{DC5F4664-3C13-46E1-89D8-05B4744EA463}" type="pres">
      <dgm:prSet presAssocID="{4BF61A76-B9F3-4361-8E02-C21F9EA345EF}" presName="parentText" presStyleLbl="node1" presStyleIdx="0" presStyleCnt="2" custScaleX="63063" custLinFactNeighborX="-993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7EE1D4-80C5-4FD7-870C-38400E86840D}" type="pres">
      <dgm:prSet presAssocID="{4BF61A76-B9F3-4361-8E02-C21F9EA345EF}" presName="descendantText" presStyleLbl="alignAccFollowNode1" presStyleIdx="0" presStyleCnt="2" custScaleX="11818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0745FE-C9CC-4824-B7D8-1D557CCABE07}" type="pres">
      <dgm:prSet presAssocID="{76A66771-832A-4313-A530-08AF77CE6418}" presName="sp" presStyleCnt="0"/>
      <dgm:spPr/>
    </dgm:pt>
    <dgm:pt modelId="{DFD07FDE-0D6C-400A-A7A0-DCF6177D351B}" type="pres">
      <dgm:prSet presAssocID="{742D0839-AF25-4E54-85FB-4DD9461C478D}" presName="linNode" presStyleCnt="0"/>
      <dgm:spPr/>
    </dgm:pt>
    <dgm:pt modelId="{3FA90FE3-0FAB-46FB-A7E5-5ACF360F88DE}" type="pres">
      <dgm:prSet presAssocID="{742D0839-AF25-4E54-85FB-4DD9461C478D}" presName="parentText" presStyleLbl="node1" presStyleIdx="1" presStyleCnt="2" custScaleX="63063" custLinFactNeighborX="-993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8F0E5-D634-4EC3-A76F-85C0191667EB}" type="pres">
      <dgm:prSet presAssocID="{742D0839-AF25-4E54-85FB-4DD9461C478D}" presName="descendantText" presStyleLbl="alignAccFollowNode1" presStyleIdx="1" presStyleCnt="2" custScaleX="11880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DC35C6D-C983-4366-9F8B-30D3BE3A2795}" srcId="{742D0839-AF25-4E54-85FB-4DD9461C478D}" destId="{3580C897-73D2-4A10-9F3F-ACFC066EC5B5}" srcOrd="1" destOrd="0" parTransId="{49E8C991-24C7-48ED-A07B-12426733D8AA}" sibTransId="{F3A049CD-7516-4F01-97B5-C2ABF9075458}"/>
    <dgm:cxn modelId="{51B70B4B-2AFE-4C9B-A522-8D24564BFB5F}" type="presOf" srcId="{A22D4BBD-A289-4B83-A277-28C3A2575B4A}" destId="{0A78F0E5-D634-4EC3-A76F-85C0191667EB}" srcOrd="0" destOrd="0" presId="urn:microsoft.com/office/officeart/2005/8/layout/vList5"/>
    <dgm:cxn modelId="{EA7E7946-8D6F-4DB4-B927-9C1710D99F81}" srcId="{742D0839-AF25-4E54-85FB-4DD9461C478D}" destId="{B5106D0E-D759-4135-A42B-D9F7FE05FF53}" srcOrd="2" destOrd="0" parTransId="{932506C8-6181-40A0-BD42-B766B7A5A0EE}" sibTransId="{4157F4FE-7E12-482B-B210-FB90DB3A4822}"/>
    <dgm:cxn modelId="{2FC7CB51-2C0A-4B8E-91B9-6439B5A1F93C}" type="presOf" srcId="{372903D1-BD27-4E26-AAA2-413BC5D1EDA3}" destId="{257EE1D4-80C5-4FD7-870C-38400E86840D}" srcOrd="0" destOrd="4" presId="urn:microsoft.com/office/officeart/2005/8/layout/vList5"/>
    <dgm:cxn modelId="{48D8FA8A-FB52-4897-84CB-770D92FC6302}" type="presOf" srcId="{3580C897-73D2-4A10-9F3F-ACFC066EC5B5}" destId="{0A78F0E5-D634-4EC3-A76F-85C0191667EB}" srcOrd="0" destOrd="1" presId="urn:microsoft.com/office/officeart/2005/8/layout/vList5"/>
    <dgm:cxn modelId="{881BF8F1-2BC8-43C2-A97F-53F245B8A8C9}" type="presOf" srcId="{742D0839-AF25-4E54-85FB-4DD9461C478D}" destId="{3FA90FE3-0FAB-46FB-A7E5-5ACF360F88DE}" srcOrd="0" destOrd="0" presId="urn:microsoft.com/office/officeart/2005/8/layout/vList5"/>
    <dgm:cxn modelId="{08433EEA-3ABC-493E-AE41-5EB7D65DE0B1}" type="presOf" srcId="{0CBB25A7-683C-4C06-9EB2-E42F61C01F0A}" destId="{257EE1D4-80C5-4FD7-870C-38400E86840D}" srcOrd="0" destOrd="0" presId="urn:microsoft.com/office/officeart/2005/8/layout/vList5"/>
    <dgm:cxn modelId="{AB158EA5-5A6E-4B53-BC68-9BF60D78DE7B}" type="presOf" srcId="{B5106D0E-D759-4135-A42B-D9F7FE05FF53}" destId="{0A78F0E5-D634-4EC3-A76F-85C0191667EB}" srcOrd="0" destOrd="2" presId="urn:microsoft.com/office/officeart/2005/8/layout/vList5"/>
    <dgm:cxn modelId="{C0FACAB7-2F4F-4930-B81C-4383ADDFB4AC}" srcId="{2D065D90-63D4-41D0-B450-719CC2116A63}" destId="{4BF61A76-B9F3-4361-8E02-C21F9EA345EF}" srcOrd="0" destOrd="0" parTransId="{D2CDB0B2-A12D-4529-99C2-68AB13D5E38C}" sibTransId="{76A66771-832A-4313-A530-08AF77CE6418}"/>
    <dgm:cxn modelId="{42B17472-F167-4562-A2FA-943D69A347AA}" srcId="{742D0839-AF25-4E54-85FB-4DD9461C478D}" destId="{A22D4BBD-A289-4B83-A277-28C3A2575B4A}" srcOrd="0" destOrd="0" parTransId="{62A8A7A9-8A0E-4A98-91DA-1F9B8E45E59E}" sibTransId="{54537E3A-5603-4B43-83D4-19ACE9853992}"/>
    <dgm:cxn modelId="{7CB842EB-99F5-48D8-A1D0-6044E46A3092}" type="presOf" srcId="{D4FBEE7C-7EFC-4A21-BA6C-2DBA4FCD4572}" destId="{257EE1D4-80C5-4FD7-870C-38400E86840D}" srcOrd="0" destOrd="2" presId="urn:microsoft.com/office/officeart/2005/8/layout/vList5"/>
    <dgm:cxn modelId="{A912532F-BC2F-44D4-9CD0-0F4A59693059}" type="presOf" srcId="{A1824F58-5C64-4FBC-AD05-4C3EF126D050}" destId="{257EE1D4-80C5-4FD7-870C-38400E86840D}" srcOrd="0" destOrd="3" presId="urn:microsoft.com/office/officeart/2005/8/layout/vList5"/>
    <dgm:cxn modelId="{3CB2BA75-00CD-4D39-AAAE-1D4E7D8ED3FF}" srcId="{4BF61A76-B9F3-4361-8E02-C21F9EA345EF}" destId="{D4FBEE7C-7EFC-4A21-BA6C-2DBA4FCD4572}" srcOrd="2" destOrd="0" parTransId="{50A18552-6021-4D4B-ACD6-C5FD222BAC11}" sibTransId="{3714B4EA-B8D4-4471-B00C-33A10B1ED09A}"/>
    <dgm:cxn modelId="{92E7F419-4741-4AE4-A5BE-F96CAB3DA70C}" srcId="{4BF61A76-B9F3-4361-8E02-C21F9EA345EF}" destId="{372903D1-BD27-4E26-AAA2-413BC5D1EDA3}" srcOrd="4" destOrd="0" parTransId="{1A84E132-132F-4017-9D2A-371AC3578FC6}" sibTransId="{B2B82942-4E72-4A5F-82E8-EB1D71FF7D31}"/>
    <dgm:cxn modelId="{FF43325B-7203-466B-A33D-459F6AB48389}" srcId="{2D065D90-63D4-41D0-B450-719CC2116A63}" destId="{742D0839-AF25-4E54-85FB-4DD9461C478D}" srcOrd="1" destOrd="0" parTransId="{FE330A3B-5D90-4B68-ACED-0DE969E82852}" sibTransId="{C310A3BF-AC3F-41CF-8379-24038BD9F555}"/>
    <dgm:cxn modelId="{C544B96C-D25E-491E-B0C6-BF2A6A9192F0}" type="presOf" srcId="{B4D8525E-5200-45ED-9BD6-0B11D3BCB0D4}" destId="{0A78F0E5-D634-4EC3-A76F-85C0191667EB}" srcOrd="0" destOrd="3" presId="urn:microsoft.com/office/officeart/2005/8/layout/vList5"/>
    <dgm:cxn modelId="{7F8CF142-105B-4B71-AB0E-703D575F067F}" srcId="{4BF61A76-B9F3-4361-8E02-C21F9EA345EF}" destId="{42F56045-52DA-4D53-832A-E87C5BF8D9D9}" srcOrd="1" destOrd="0" parTransId="{E5B88135-D4DA-4342-8D9A-0E228771BA42}" sibTransId="{B8C0E308-B6ED-4A13-85B6-471A0C70FC91}"/>
    <dgm:cxn modelId="{462EF652-C6E7-4B02-94D7-EC5206BED1E0}" type="presOf" srcId="{4BF61A76-B9F3-4361-8E02-C21F9EA345EF}" destId="{DC5F4664-3C13-46E1-89D8-05B4744EA463}" srcOrd="0" destOrd="0" presId="urn:microsoft.com/office/officeart/2005/8/layout/vList5"/>
    <dgm:cxn modelId="{3DE5A595-A074-43C8-A288-408AEE9C9CAE}" srcId="{4BF61A76-B9F3-4361-8E02-C21F9EA345EF}" destId="{0CBB25A7-683C-4C06-9EB2-E42F61C01F0A}" srcOrd="0" destOrd="0" parTransId="{334B4BF1-F033-4C68-898E-47C6247A00B4}" sibTransId="{D2CA2DAC-3EFD-48C8-A37C-009F84E7DB5F}"/>
    <dgm:cxn modelId="{6C024324-7AE4-4DD7-9125-EEE58C0FE1C2}" srcId="{742D0839-AF25-4E54-85FB-4DD9461C478D}" destId="{B4D8525E-5200-45ED-9BD6-0B11D3BCB0D4}" srcOrd="3" destOrd="0" parTransId="{0566E87A-4D2E-42D7-ACA2-7900CB141740}" sibTransId="{E0985081-96AF-45B5-86B0-7113D299297D}"/>
    <dgm:cxn modelId="{A36176F2-F293-4D26-ABB8-D37E973996F5}" srcId="{4BF61A76-B9F3-4361-8E02-C21F9EA345EF}" destId="{A1824F58-5C64-4FBC-AD05-4C3EF126D050}" srcOrd="3" destOrd="0" parTransId="{5207F016-2464-4BBF-BC7E-644D7BF93132}" sibTransId="{6B0FE874-BDC1-48AB-BE68-49495F5EEB83}"/>
    <dgm:cxn modelId="{537C3992-9947-4734-8096-CA1327B38AAA}" type="presOf" srcId="{42F56045-52DA-4D53-832A-E87C5BF8D9D9}" destId="{257EE1D4-80C5-4FD7-870C-38400E86840D}" srcOrd="0" destOrd="1" presId="urn:microsoft.com/office/officeart/2005/8/layout/vList5"/>
    <dgm:cxn modelId="{15073A7A-4247-4D4D-A115-877F64020A44}" type="presOf" srcId="{2D065D90-63D4-41D0-B450-719CC2116A63}" destId="{FC87CA18-8923-47B3-BC25-9C11E0BC6B7C}" srcOrd="0" destOrd="0" presId="urn:microsoft.com/office/officeart/2005/8/layout/vList5"/>
    <dgm:cxn modelId="{8E611E48-FCA5-4302-8E29-B449ADA75989}" type="presParOf" srcId="{FC87CA18-8923-47B3-BC25-9C11E0BC6B7C}" destId="{E31282B9-3E69-472F-B8D5-06C8A9D3171F}" srcOrd="0" destOrd="0" presId="urn:microsoft.com/office/officeart/2005/8/layout/vList5"/>
    <dgm:cxn modelId="{DFD22E3C-2634-40D6-B833-343985462AE9}" type="presParOf" srcId="{E31282B9-3E69-472F-B8D5-06C8A9D3171F}" destId="{DC5F4664-3C13-46E1-89D8-05B4744EA463}" srcOrd="0" destOrd="0" presId="urn:microsoft.com/office/officeart/2005/8/layout/vList5"/>
    <dgm:cxn modelId="{AABB3C6B-E612-42B4-8CF2-56DB4CFE8383}" type="presParOf" srcId="{E31282B9-3E69-472F-B8D5-06C8A9D3171F}" destId="{257EE1D4-80C5-4FD7-870C-38400E86840D}" srcOrd="1" destOrd="0" presId="urn:microsoft.com/office/officeart/2005/8/layout/vList5"/>
    <dgm:cxn modelId="{B0D41ABE-41B8-400F-8EC7-B2A2D64D1E9A}" type="presParOf" srcId="{FC87CA18-8923-47B3-BC25-9C11E0BC6B7C}" destId="{7B0745FE-C9CC-4824-B7D8-1D557CCABE07}" srcOrd="1" destOrd="0" presId="urn:microsoft.com/office/officeart/2005/8/layout/vList5"/>
    <dgm:cxn modelId="{A05C5854-C9DC-489B-97CF-4F55106A3CFE}" type="presParOf" srcId="{FC87CA18-8923-47B3-BC25-9C11E0BC6B7C}" destId="{DFD07FDE-0D6C-400A-A7A0-DCF6177D351B}" srcOrd="2" destOrd="0" presId="urn:microsoft.com/office/officeart/2005/8/layout/vList5"/>
    <dgm:cxn modelId="{AEE5F8DA-C21F-4022-AACA-F64925C55CD5}" type="presParOf" srcId="{DFD07FDE-0D6C-400A-A7A0-DCF6177D351B}" destId="{3FA90FE3-0FAB-46FB-A7E5-5ACF360F88DE}" srcOrd="0" destOrd="0" presId="urn:microsoft.com/office/officeart/2005/8/layout/vList5"/>
    <dgm:cxn modelId="{155C2855-FE09-4670-B2DB-1F3C17170B73}" type="presParOf" srcId="{DFD07FDE-0D6C-400A-A7A0-DCF6177D351B}" destId="{0A78F0E5-D634-4EC3-A76F-85C0191667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65D90-63D4-41D0-B450-719CC2116A63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C6543B-4ECF-4EC2-B2C3-E7910FA7888E}">
      <dgm:prSet phldrT="[Text]" custT="1"/>
      <dgm:spPr>
        <a:solidFill>
          <a:srgbClr val="6600FF"/>
        </a:solidFill>
      </dgm:spPr>
      <dgm:t>
        <a:bodyPr/>
        <a:lstStyle/>
        <a:p>
          <a:r>
            <a:rPr lang="en-GB" sz="2000" dirty="0" smtClean="0"/>
            <a:t>Nature of the questions</a:t>
          </a:r>
          <a:endParaRPr lang="en-GB" sz="2000" dirty="0"/>
        </a:p>
      </dgm:t>
    </dgm:pt>
    <dgm:pt modelId="{C7539B99-C6A1-4333-8475-092BBEC9433A}" type="parTrans" cxnId="{01741C80-786D-4F67-9128-C9348016128A}">
      <dgm:prSet/>
      <dgm:spPr/>
      <dgm:t>
        <a:bodyPr/>
        <a:lstStyle/>
        <a:p>
          <a:endParaRPr lang="en-GB"/>
        </a:p>
      </dgm:t>
    </dgm:pt>
    <dgm:pt modelId="{0510926F-5B38-4182-A0A8-548C704E25C6}" type="sibTrans" cxnId="{01741C80-786D-4F67-9128-C9348016128A}">
      <dgm:prSet/>
      <dgm:spPr/>
      <dgm:t>
        <a:bodyPr/>
        <a:lstStyle/>
        <a:p>
          <a:endParaRPr lang="en-GB"/>
        </a:p>
      </dgm:t>
    </dgm:pt>
    <dgm:pt modelId="{0AB4D902-CE8E-4EF8-8BE2-018E115083E3}">
      <dgm:prSet phldrT="[Text]"/>
      <dgm:spPr>
        <a:solidFill>
          <a:srgbClr val="CD9BFF">
            <a:alpha val="89804"/>
          </a:srgbClr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Established if either complex or open-ended</a:t>
          </a:r>
          <a:endParaRPr lang="en-GB" dirty="0">
            <a:solidFill>
              <a:schemeClr val="bg1"/>
            </a:solidFill>
          </a:endParaRPr>
        </a:p>
      </dgm:t>
    </dgm:pt>
    <dgm:pt modelId="{AC2DBBB7-F25D-440B-951F-0C05C878E680}" type="parTrans" cxnId="{D7C4384C-463E-4548-9BA3-618D6E28D3D2}">
      <dgm:prSet/>
      <dgm:spPr/>
      <dgm:t>
        <a:bodyPr/>
        <a:lstStyle/>
        <a:p>
          <a:endParaRPr lang="en-GB"/>
        </a:p>
      </dgm:t>
    </dgm:pt>
    <dgm:pt modelId="{BD0F70EB-CFB8-4E39-B26A-169EDFE24BA1}" type="sibTrans" cxnId="{D7C4384C-463E-4548-9BA3-618D6E28D3D2}">
      <dgm:prSet/>
      <dgm:spPr/>
      <dgm:t>
        <a:bodyPr/>
        <a:lstStyle/>
        <a:p>
          <a:endParaRPr lang="en-GB"/>
        </a:p>
      </dgm:t>
    </dgm:pt>
    <dgm:pt modelId="{48F7119B-586F-46F8-8731-9DE36A611A07}">
      <dgm:prSet phldrT="[Text]"/>
      <dgm:spPr>
        <a:solidFill>
          <a:srgbClr val="CD9BFF">
            <a:alpha val="89804"/>
          </a:srgbClr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Order and logic of questioning need to be verified</a:t>
          </a:r>
          <a:endParaRPr lang="en-GB" dirty="0">
            <a:solidFill>
              <a:schemeClr val="bg1"/>
            </a:solidFill>
          </a:endParaRPr>
        </a:p>
      </dgm:t>
    </dgm:pt>
    <dgm:pt modelId="{25C2D1BA-7F16-4ABE-8E25-8B83FDA01220}" type="parTrans" cxnId="{BAE4DE4A-0FE9-4609-9E13-9C79C65165E7}">
      <dgm:prSet/>
      <dgm:spPr/>
      <dgm:t>
        <a:bodyPr/>
        <a:lstStyle/>
        <a:p>
          <a:endParaRPr lang="en-GB"/>
        </a:p>
      </dgm:t>
    </dgm:pt>
    <dgm:pt modelId="{C62E3ACE-B0EE-46A6-9D4B-027FEB9F30ED}" type="sibTrans" cxnId="{BAE4DE4A-0FE9-4609-9E13-9C79C65165E7}">
      <dgm:prSet/>
      <dgm:spPr/>
      <dgm:t>
        <a:bodyPr/>
        <a:lstStyle/>
        <a:p>
          <a:endParaRPr lang="en-GB"/>
        </a:p>
      </dgm:t>
    </dgm:pt>
    <dgm:pt modelId="{82B254E7-6421-4663-A140-25C57D2F2E09}">
      <dgm:prSet phldrT="[Text]"/>
      <dgm:spPr>
        <a:solidFill>
          <a:srgbClr val="993300">
            <a:alpha val="89804"/>
          </a:srgbClr>
        </a:solidFill>
      </dgm:spPr>
      <dgm:t>
        <a:bodyPr/>
        <a:lstStyle/>
        <a:p>
          <a:r>
            <a:rPr lang="en-GB" dirty="0" smtClean="0"/>
            <a:t>Length of time</a:t>
          </a:r>
          <a:endParaRPr lang="en-GB" dirty="0"/>
        </a:p>
      </dgm:t>
    </dgm:pt>
    <dgm:pt modelId="{3667A069-BEEA-4E37-8001-C7E2A202D468}" type="parTrans" cxnId="{D6A818CB-D18D-4F2C-B7FF-B703EE508BDA}">
      <dgm:prSet/>
      <dgm:spPr/>
      <dgm:t>
        <a:bodyPr/>
        <a:lstStyle/>
        <a:p>
          <a:endParaRPr lang="en-GB"/>
        </a:p>
      </dgm:t>
    </dgm:pt>
    <dgm:pt modelId="{F8E4141A-9862-41EF-A9F4-88BF318C3989}" type="sibTrans" cxnId="{D6A818CB-D18D-4F2C-B7FF-B703EE508BDA}">
      <dgm:prSet/>
      <dgm:spPr/>
      <dgm:t>
        <a:bodyPr/>
        <a:lstStyle/>
        <a:p>
          <a:endParaRPr lang="en-GB"/>
        </a:p>
      </dgm:t>
    </dgm:pt>
    <dgm:pt modelId="{9E3737D9-07CE-4CD9-9B7D-A90401CB2239}">
      <dgm:prSet phldrT="[Text]"/>
      <dgm:spPr>
        <a:solidFill>
          <a:srgbClr val="FFCCB3">
            <a:alpha val="89804"/>
          </a:srgbClr>
        </a:solidFill>
      </dgm:spPr>
      <dgm:t>
        <a:bodyPr/>
        <a:lstStyle/>
        <a:p>
          <a:r>
            <a:rPr lang="en-GB" dirty="0" smtClean="0"/>
            <a:t>Interview – respondent may be more generous with time compared to questionnaire</a:t>
          </a:r>
          <a:endParaRPr lang="en-GB" dirty="0"/>
        </a:p>
      </dgm:t>
    </dgm:pt>
    <dgm:pt modelId="{44D41693-511E-46BF-B198-0B87178664EC}" type="parTrans" cxnId="{3E368A40-AC63-46B8-A0F1-CC4A4FB21731}">
      <dgm:prSet/>
      <dgm:spPr/>
      <dgm:t>
        <a:bodyPr/>
        <a:lstStyle/>
        <a:p>
          <a:endParaRPr lang="en-GB"/>
        </a:p>
      </dgm:t>
    </dgm:pt>
    <dgm:pt modelId="{F1FDDF78-052F-432C-AE5D-8401537EECB8}" type="sibTrans" cxnId="{3E368A40-AC63-46B8-A0F1-CC4A4FB21731}">
      <dgm:prSet/>
      <dgm:spPr/>
      <dgm:t>
        <a:bodyPr/>
        <a:lstStyle/>
        <a:p>
          <a:endParaRPr lang="en-GB"/>
        </a:p>
      </dgm:t>
    </dgm:pt>
    <dgm:pt modelId="{32193716-3FF6-473C-A317-00CD4905C360}">
      <dgm:prSet phldrT="[Text]"/>
      <dgm:spPr>
        <a:solidFill>
          <a:srgbClr val="00B050">
            <a:alpha val="89804"/>
          </a:srgbClr>
        </a:solidFill>
      </dgm:spPr>
      <dgm:t>
        <a:bodyPr/>
        <a:lstStyle/>
        <a:p>
          <a:r>
            <a:rPr lang="en-GB" dirty="0" smtClean="0"/>
            <a:t>Completeness of process</a:t>
          </a:r>
          <a:endParaRPr lang="en-GB" dirty="0"/>
        </a:p>
      </dgm:t>
    </dgm:pt>
    <dgm:pt modelId="{83F1FBD3-DC84-407A-9E49-116AE782A6BA}" type="parTrans" cxnId="{B8424346-14B3-45AB-9723-A5083680685B}">
      <dgm:prSet/>
      <dgm:spPr/>
      <dgm:t>
        <a:bodyPr/>
        <a:lstStyle/>
        <a:p>
          <a:endParaRPr lang="en-GB"/>
        </a:p>
      </dgm:t>
    </dgm:pt>
    <dgm:pt modelId="{84B8AB69-948F-4931-B394-B63E9925C623}" type="sibTrans" cxnId="{B8424346-14B3-45AB-9723-A5083680685B}">
      <dgm:prSet/>
      <dgm:spPr/>
      <dgm:t>
        <a:bodyPr/>
        <a:lstStyle/>
        <a:p>
          <a:endParaRPr lang="en-GB"/>
        </a:p>
      </dgm:t>
    </dgm:pt>
    <dgm:pt modelId="{8BD6A8B6-693D-40AF-9BAA-FB3E2FBC2F90}">
      <dgm:prSet phldrT="[Text]"/>
      <dgm:spPr>
        <a:solidFill>
          <a:srgbClr val="A3FFCD">
            <a:alpha val="89804"/>
          </a:srgbClr>
        </a:solidFill>
      </dgm:spPr>
      <dgm:t>
        <a:bodyPr/>
        <a:lstStyle/>
        <a:p>
          <a:r>
            <a:rPr lang="en-GB" dirty="0" smtClean="0"/>
            <a:t>Interview – can better ensure no questions are omitted</a:t>
          </a:r>
          <a:endParaRPr lang="en-GB" dirty="0"/>
        </a:p>
      </dgm:t>
    </dgm:pt>
    <dgm:pt modelId="{3D55F3B1-C3DA-4D27-8EA9-EAD4B619AFE6}" type="parTrans" cxnId="{406C1C59-BF05-48B9-973B-DEEF355321B2}">
      <dgm:prSet/>
      <dgm:spPr/>
      <dgm:t>
        <a:bodyPr/>
        <a:lstStyle/>
        <a:p>
          <a:endParaRPr lang="en-GB"/>
        </a:p>
      </dgm:t>
    </dgm:pt>
    <dgm:pt modelId="{23D06E5F-D3D4-4FE4-9479-EB354C4B6493}" type="sibTrans" cxnId="{406C1C59-BF05-48B9-973B-DEEF355321B2}">
      <dgm:prSet/>
      <dgm:spPr/>
      <dgm:t>
        <a:bodyPr/>
        <a:lstStyle/>
        <a:p>
          <a:endParaRPr lang="en-GB"/>
        </a:p>
      </dgm:t>
    </dgm:pt>
    <dgm:pt modelId="{FC87CA18-8923-47B3-BC25-9C11E0BC6B7C}" type="pres">
      <dgm:prSet presAssocID="{2D065D90-63D4-41D0-B450-719CC2116A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7C286FC-AE28-4C31-9710-A4E7F56E9F3C}" type="pres">
      <dgm:prSet presAssocID="{A0C6543B-4ECF-4EC2-B2C3-E7910FA7888E}" presName="linNode" presStyleCnt="0"/>
      <dgm:spPr/>
    </dgm:pt>
    <dgm:pt modelId="{8C26DBBD-FF16-45F5-B522-EE8309C001FB}" type="pres">
      <dgm:prSet presAssocID="{A0C6543B-4ECF-4EC2-B2C3-E7910FA7888E}" presName="parentText" presStyleLbl="node1" presStyleIdx="0" presStyleCnt="3" custScaleX="63063" custLinFactNeighborX="-993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52695B-F38C-4BA3-961D-B2B98E00BEAA}" type="pres">
      <dgm:prSet presAssocID="{A0C6543B-4ECF-4EC2-B2C3-E7910FA7888E}" presName="descendantText" presStyleLbl="alignAccFollowNode1" presStyleIdx="0" presStyleCnt="3" custScaleX="1166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2BD69B-0645-43E4-A0BC-E70A5BF31B45}" type="pres">
      <dgm:prSet presAssocID="{0510926F-5B38-4182-A0A8-548C704E25C6}" presName="sp" presStyleCnt="0"/>
      <dgm:spPr/>
    </dgm:pt>
    <dgm:pt modelId="{B0DE27A7-DB8F-4E0F-AD82-66D48DF9E7EE}" type="pres">
      <dgm:prSet presAssocID="{82B254E7-6421-4663-A140-25C57D2F2E09}" presName="linNode" presStyleCnt="0"/>
      <dgm:spPr/>
    </dgm:pt>
    <dgm:pt modelId="{E44C7E7A-46D1-4401-8142-2433CB5A0212}" type="pres">
      <dgm:prSet presAssocID="{82B254E7-6421-4663-A140-25C57D2F2E09}" presName="parentText" presStyleLbl="node1" presStyleIdx="1" presStyleCnt="3" custScaleX="60577" custLinFactNeighborX="-207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57D252-0E5B-4676-8E86-E4CCBD05272D}" type="pres">
      <dgm:prSet presAssocID="{82B254E7-6421-4663-A140-25C57D2F2E09}" presName="descendantText" presStyleLbl="alignAccFollowNode1" presStyleIdx="1" presStyleCnt="3" custScaleX="1168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0D41A2-34DA-43C2-9C29-7897F0DDE7A4}" type="pres">
      <dgm:prSet presAssocID="{F8E4141A-9862-41EF-A9F4-88BF318C3989}" presName="sp" presStyleCnt="0"/>
      <dgm:spPr/>
    </dgm:pt>
    <dgm:pt modelId="{6A901D2D-7BC7-4250-BEDF-90A5504118EC}" type="pres">
      <dgm:prSet presAssocID="{32193716-3FF6-473C-A317-00CD4905C360}" presName="linNode" presStyleCnt="0"/>
      <dgm:spPr/>
    </dgm:pt>
    <dgm:pt modelId="{BA6D95C4-E788-47DF-93A4-01024A88721D}" type="pres">
      <dgm:prSet presAssocID="{32193716-3FF6-473C-A317-00CD4905C3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465FDA-44C0-4FFD-A595-7DB3B06F4CA7}" type="pres">
      <dgm:prSet presAssocID="{32193716-3FF6-473C-A317-00CD4905C360}" presName="descendantText" presStyleLbl="alignAccFollowNode1" presStyleIdx="2" presStyleCnt="3" custScaleX="2013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AE4DE4A-0FE9-4609-9E13-9C79C65165E7}" srcId="{A0C6543B-4ECF-4EC2-B2C3-E7910FA7888E}" destId="{48F7119B-586F-46F8-8731-9DE36A611A07}" srcOrd="1" destOrd="0" parTransId="{25C2D1BA-7F16-4ABE-8E25-8B83FDA01220}" sibTransId="{C62E3ACE-B0EE-46A6-9D4B-027FEB9F30ED}"/>
    <dgm:cxn modelId="{01741C80-786D-4F67-9128-C9348016128A}" srcId="{2D065D90-63D4-41D0-B450-719CC2116A63}" destId="{A0C6543B-4ECF-4EC2-B2C3-E7910FA7888E}" srcOrd="0" destOrd="0" parTransId="{C7539B99-C6A1-4333-8475-092BBEC9433A}" sibTransId="{0510926F-5B38-4182-A0A8-548C704E25C6}"/>
    <dgm:cxn modelId="{93EDE308-F797-41C8-878B-31C93878CCC2}" type="presOf" srcId="{A0C6543B-4ECF-4EC2-B2C3-E7910FA7888E}" destId="{8C26DBBD-FF16-45F5-B522-EE8309C001FB}" srcOrd="0" destOrd="0" presId="urn:microsoft.com/office/officeart/2005/8/layout/vList5"/>
    <dgm:cxn modelId="{D7C4384C-463E-4548-9BA3-618D6E28D3D2}" srcId="{A0C6543B-4ECF-4EC2-B2C3-E7910FA7888E}" destId="{0AB4D902-CE8E-4EF8-8BE2-018E115083E3}" srcOrd="0" destOrd="0" parTransId="{AC2DBBB7-F25D-440B-951F-0C05C878E680}" sibTransId="{BD0F70EB-CFB8-4E39-B26A-169EDFE24BA1}"/>
    <dgm:cxn modelId="{D6A818CB-D18D-4F2C-B7FF-B703EE508BDA}" srcId="{2D065D90-63D4-41D0-B450-719CC2116A63}" destId="{82B254E7-6421-4663-A140-25C57D2F2E09}" srcOrd="1" destOrd="0" parTransId="{3667A069-BEEA-4E37-8001-C7E2A202D468}" sibTransId="{F8E4141A-9862-41EF-A9F4-88BF318C3989}"/>
    <dgm:cxn modelId="{B8424346-14B3-45AB-9723-A5083680685B}" srcId="{2D065D90-63D4-41D0-B450-719CC2116A63}" destId="{32193716-3FF6-473C-A317-00CD4905C360}" srcOrd="2" destOrd="0" parTransId="{83F1FBD3-DC84-407A-9E49-116AE782A6BA}" sibTransId="{84B8AB69-948F-4931-B394-B63E9925C623}"/>
    <dgm:cxn modelId="{F32D3048-7546-461F-A7EF-453455660E11}" type="presOf" srcId="{2D065D90-63D4-41D0-B450-719CC2116A63}" destId="{FC87CA18-8923-47B3-BC25-9C11E0BC6B7C}" srcOrd="0" destOrd="0" presId="urn:microsoft.com/office/officeart/2005/8/layout/vList5"/>
    <dgm:cxn modelId="{ADBAE1A2-E6C7-4688-BDA4-F59A4250FA88}" type="presOf" srcId="{8BD6A8B6-693D-40AF-9BAA-FB3E2FBC2F90}" destId="{DF465FDA-44C0-4FFD-A595-7DB3B06F4CA7}" srcOrd="0" destOrd="0" presId="urn:microsoft.com/office/officeart/2005/8/layout/vList5"/>
    <dgm:cxn modelId="{B1D06A55-461F-4499-99AF-3C9D0DB9A43E}" type="presOf" srcId="{0AB4D902-CE8E-4EF8-8BE2-018E115083E3}" destId="{4052695B-F38C-4BA3-961D-B2B98E00BEAA}" srcOrd="0" destOrd="0" presId="urn:microsoft.com/office/officeart/2005/8/layout/vList5"/>
    <dgm:cxn modelId="{3E368A40-AC63-46B8-A0F1-CC4A4FB21731}" srcId="{82B254E7-6421-4663-A140-25C57D2F2E09}" destId="{9E3737D9-07CE-4CD9-9B7D-A90401CB2239}" srcOrd="0" destOrd="0" parTransId="{44D41693-511E-46BF-B198-0B87178664EC}" sibTransId="{F1FDDF78-052F-432C-AE5D-8401537EECB8}"/>
    <dgm:cxn modelId="{2397F310-3A1E-4B58-9142-12FEEE786A19}" type="presOf" srcId="{9E3737D9-07CE-4CD9-9B7D-A90401CB2239}" destId="{D557D252-0E5B-4676-8E86-E4CCBD05272D}" srcOrd="0" destOrd="0" presId="urn:microsoft.com/office/officeart/2005/8/layout/vList5"/>
    <dgm:cxn modelId="{41B42148-5F70-4D86-8A9F-6068E9FC218F}" type="presOf" srcId="{82B254E7-6421-4663-A140-25C57D2F2E09}" destId="{E44C7E7A-46D1-4401-8142-2433CB5A0212}" srcOrd="0" destOrd="0" presId="urn:microsoft.com/office/officeart/2005/8/layout/vList5"/>
    <dgm:cxn modelId="{289B7E74-7343-42FD-87FE-2BFAB8C6CF0F}" type="presOf" srcId="{48F7119B-586F-46F8-8731-9DE36A611A07}" destId="{4052695B-F38C-4BA3-961D-B2B98E00BEAA}" srcOrd="0" destOrd="1" presId="urn:microsoft.com/office/officeart/2005/8/layout/vList5"/>
    <dgm:cxn modelId="{406C1C59-BF05-48B9-973B-DEEF355321B2}" srcId="{32193716-3FF6-473C-A317-00CD4905C360}" destId="{8BD6A8B6-693D-40AF-9BAA-FB3E2FBC2F90}" srcOrd="0" destOrd="0" parTransId="{3D55F3B1-C3DA-4D27-8EA9-EAD4B619AFE6}" sibTransId="{23D06E5F-D3D4-4FE4-9479-EB354C4B6493}"/>
    <dgm:cxn modelId="{1C48B11D-9F3E-41B7-A3BC-0FA225EBA83D}" type="presOf" srcId="{32193716-3FF6-473C-A317-00CD4905C360}" destId="{BA6D95C4-E788-47DF-93A4-01024A88721D}" srcOrd="0" destOrd="0" presId="urn:microsoft.com/office/officeart/2005/8/layout/vList5"/>
    <dgm:cxn modelId="{4DB23AF6-7D29-4013-A5FD-0D4AA0B27750}" type="presParOf" srcId="{FC87CA18-8923-47B3-BC25-9C11E0BC6B7C}" destId="{97C286FC-AE28-4C31-9710-A4E7F56E9F3C}" srcOrd="0" destOrd="0" presId="urn:microsoft.com/office/officeart/2005/8/layout/vList5"/>
    <dgm:cxn modelId="{942F6A83-14FF-422C-858F-3C8AE263D75F}" type="presParOf" srcId="{97C286FC-AE28-4C31-9710-A4E7F56E9F3C}" destId="{8C26DBBD-FF16-45F5-B522-EE8309C001FB}" srcOrd="0" destOrd="0" presId="urn:microsoft.com/office/officeart/2005/8/layout/vList5"/>
    <dgm:cxn modelId="{ADC7A9AD-1DCA-45C6-884F-7E89778F78AB}" type="presParOf" srcId="{97C286FC-AE28-4C31-9710-A4E7F56E9F3C}" destId="{4052695B-F38C-4BA3-961D-B2B98E00BEAA}" srcOrd="1" destOrd="0" presId="urn:microsoft.com/office/officeart/2005/8/layout/vList5"/>
    <dgm:cxn modelId="{372CB56A-2241-4B3F-92FF-4BCBE227566C}" type="presParOf" srcId="{FC87CA18-8923-47B3-BC25-9C11E0BC6B7C}" destId="{D82BD69B-0645-43E4-A0BC-E70A5BF31B45}" srcOrd="1" destOrd="0" presId="urn:microsoft.com/office/officeart/2005/8/layout/vList5"/>
    <dgm:cxn modelId="{AB9FB841-201C-45EE-B614-D888BACFF8B1}" type="presParOf" srcId="{FC87CA18-8923-47B3-BC25-9C11E0BC6B7C}" destId="{B0DE27A7-DB8F-4E0F-AD82-66D48DF9E7EE}" srcOrd="2" destOrd="0" presId="urn:microsoft.com/office/officeart/2005/8/layout/vList5"/>
    <dgm:cxn modelId="{9A61BE18-F542-4D20-9418-F2D7A0F65939}" type="presParOf" srcId="{B0DE27A7-DB8F-4E0F-AD82-66D48DF9E7EE}" destId="{E44C7E7A-46D1-4401-8142-2433CB5A0212}" srcOrd="0" destOrd="0" presId="urn:microsoft.com/office/officeart/2005/8/layout/vList5"/>
    <dgm:cxn modelId="{4B40682B-3E3A-4121-B543-1FD566A96874}" type="presParOf" srcId="{B0DE27A7-DB8F-4E0F-AD82-66D48DF9E7EE}" destId="{D557D252-0E5B-4676-8E86-E4CCBD05272D}" srcOrd="1" destOrd="0" presId="urn:microsoft.com/office/officeart/2005/8/layout/vList5"/>
    <dgm:cxn modelId="{4617D6F9-543A-4CF3-A39E-49712E5AA82E}" type="presParOf" srcId="{FC87CA18-8923-47B3-BC25-9C11E0BC6B7C}" destId="{C50D41A2-34DA-43C2-9C29-7897F0DDE7A4}" srcOrd="3" destOrd="0" presId="urn:microsoft.com/office/officeart/2005/8/layout/vList5"/>
    <dgm:cxn modelId="{4A1B9902-087E-402D-9DF2-6AAFC4C9E2B3}" type="presParOf" srcId="{FC87CA18-8923-47B3-BC25-9C11E0BC6B7C}" destId="{6A901D2D-7BC7-4250-BEDF-90A5504118EC}" srcOrd="4" destOrd="0" presId="urn:microsoft.com/office/officeart/2005/8/layout/vList5"/>
    <dgm:cxn modelId="{768E95DB-5752-420E-AFB5-2A00EEB2E7DC}" type="presParOf" srcId="{6A901D2D-7BC7-4250-BEDF-90A5504118EC}" destId="{BA6D95C4-E788-47DF-93A4-01024A88721D}" srcOrd="0" destOrd="0" presId="urn:microsoft.com/office/officeart/2005/8/layout/vList5"/>
    <dgm:cxn modelId="{50CF2902-DB8A-4F2B-9DF6-5CE07E45C8CF}" type="presParOf" srcId="{6A901D2D-7BC7-4250-BEDF-90A5504118EC}" destId="{DF465FDA-44C0-4FFD-A595-7DB3B06F4C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5F06A-F4F1-4FAF-9E09-1413BDD9CE0E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Structured</a:t>
          </a:r>
          <a:endParaRPr lang="en-GB" sz="2800" kern="1200" dirty="0"/>
        </a:p>
      </dsp:txBody>
      <dsp:txXfrm>
        <a:off x="2977756" y="35837"/>
        <a:ext cx="2274087" cy="1102735"/>
      </dsp:txXfrm>
    </dsp:sp>
    <dsp:sp modelId="{37958213-4A25-4841-8093-D020FE9D4FEB}">
      <dsp:nvSpPr>
        <dsp:cNvPr id="0" name=""/>
        <dsp:cNvSpPr/>
      </dsp:nvSpPr>
      <dsp:spPr>
        <a:xfrm rot="3600000">
          <a:off x="4471375" y="2057994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594367" y="2139989"/>
        <a:ext cx="975884" cy="245983"/>
      </dsp:txXfrm>
    </dsp:sp>
    <dsp:sp modelId="{228EA4E4-2256-4003-A253-7070EDCBE997}">
      <dsp:nvSpPr>
        <dsp:cNvPr id="0" name=""/>
        <dsp:cNvSpPr/>
      </dsp:nvSpPr>
      <dsp:spPr>
        <a:xfrm>
          <a:off x="4878467" y="3353081"/>
          <a:ext cx="2342703" cy="117135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Semi-structured </a:t>
          </a:r>
          <a:endParaRPr lang="en-GB" sz="2800" kern="1200" dirty="0"/>
        </a:p>
      </dsp:txBody>
      <dsp:txXfrm>
        <a:off x="4912775" y="3387389"/>
        <a:ext cx="2274087" cy="1102735"/>
      </dsp:txXfrm>
    </dsp:sp>
    <dsp:sp modelId="{B8372BF5-BC58-44CB-ADB4-01AE9BD39671}">
      <dsp:nvSpPr>
        <dsp:cNvPr id="0" name=""/>
        <dsp:cNvSpPr/>
      </dsp:nvSpPr>
      <dsp:spPr>
        <a:xfrm rot="10800000">
          <a:off x="3503865" y="3733770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 rot="10800000">
        <a:off x="3626857" y="3815765"/>
        <a:ext cx="975884" cy="245983"/>
      </dsp:txXfrm>
    </dsp:sp>
    <dsp:sp modelId="{174285F5-4EFD-40BB-BBBE-FE4946923A40}">
      <dsp:nvSpPr>
        <dsp:cNvPr id="0" name=""/>
        <dsp:cNvSpPr/>
      </dsp:nvSpPr>
      <dsp:spPr>
        <a:xfrm>
          <a:off x="1008428" y="3353081"/>
          <a:ext cx="2342703" cy="1171351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Unstructured (in-depth)</a:t>
          </a:r>
          <a:endParaRPr lang="en-GB" sz="2800" kern="1200" dirty="0"/>
        </a:p>
      </dsp:txBody>
      <dsp:txXfrm>
        <a:off x="1042736" y="3387389"/>
        <a:ext cx="2274087" cy="1102735"/>
      </dsp:txXfrm>
    </dsp:sp>
    <dsp:sp modelId="{1B2CE8E9-9BC6-497F-95A5-3F335761F8A0}">
      <dsp:nvSpPr>
        <dsp:cNvPr id="0" name=""/>
        <dsp:cNvSpPr/>
      </dsp:nvSpPr>
      <dsp:spPr>
        <a:xfrm rot="18000000">
          <a:off x="2536356" y="2057994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2659348" y="2139989"/>
        <a:ext cx="975884" cy="24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1D4-80C5-4FD7-870C-38400E86840D}">
      <dsp:nvSpPr>
        <dsp:cNvPr id="0" name=""/>
        <dsp:cNvSpPr/>
      </dsp:nvSpPr>
      <dsp:spPr>
        <a:xfrm rot="5400000">
          <a:off x="4149628" y="-2008526"/>
          <a:ext cx="1766185" cy="6224895"/>
        </a:xfrm>
        <a:prstGeom prst="round2SameRect">
          <a:avLst/>
        </a:prstGeom>
        <a:solidFill>
          <a:srgbClr val="CEFF6D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To infer causal relationship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Understand reasons for decisions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Want interviewees to explain / build upon their responses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Concerned with meanings of respondent that will add significance and depth to data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Allow interviewee to think aloud</a:t>
          </a:r>
          <a:endParaRPr lang="en-GB" sz="1600" b="1" kern="1200" dirty="0"/>
        </a:p>
      </dsp:txBody>
      <dsp:txXfrm rot="-5400000">
        <a:off x="1920273" y="307047"/>
        <a:ext cx="6138677" cy="1593749"/>
      </dsp:txXfrm>
    </dsp:sp>
    <dsp:sp modelId="{DC5F4664-3C13-46E1-89D8-05B4744EA463}">
      <dsp:nvSpPr>
        <dsp:cNvPr id="0" name=""/>
        <dsp:cNvSpPr/>
      </dsp:nvSpPr>
      <dsp:spPr>
        <a:xfrm>
          <a:off x="0" y="55"/>
          <a:ext cx="1868339" cy="2207732"/>
        </a:xfrm>
        <a:prstGeom prst="roundRect">
          <a:avLst/>
        </a:prstGeom>
        <a:solidFill>
          <a:srgbClr val="66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Purpose of the research</a:t>
          </a:r>
          <a:endParaRPr lang="en-GB" sz="2000" kern="1200" dirty="0"/>
        </a:p>
      </dsp:txBody>
      <dsp:txXfrm>
        <a:off x="91205" y="91260"/>
        <a:ext cx="1685929" cy="2025322"/>
      </dsp:txXfrm>
    </dsp:sp>
    <dsp:sp modelId="{0A78F0E5-D634-4EC3-A76F-85C0191667EB}">
      <dsp:nvSpPr>
        <dsp:cNvPr id="0" name=""/>
        <dsp:cNvSpPr/>
      </dsp:nvSpPr>
      <dsp:spPr>
        <a:xfrm rot="5400000">
          <a:off x="4165876" y="293344"/>
          <a:ext cx="1766185" cy="6257392"/>
        </a:xfrm>
        <a:prstGeom prst="round2SameRect">
          <a:avLst/>
        </a:prstGeom>
        <a:solidFill>
          <a:srgbClr val="FF8585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1" kern="1200" dirty="0" smtClean="0">
              <a:solidFill>
                <a:schemeClr val="bg1"/>
              </a:solidFill>
            </a:rPr>
            <a:t>Provide opportunity to reflect on events without needing to write down</a:t>
          </a:r>
          <a:endParaRPr lang="en-GB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1" kern="1200" dirty="0" smtClean="0">
              <a:solidFill>
                <a:schemeClr val="bg1"/>
              </a:solidFill>
            </a:rPr>
            <a:t>Reluctant to provide sensitive and confidential info to someone not met</a:t>
          </a:r>
          <a:endParaRPr lang="en-GB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1" kern="1200" dirty="0" smtClean="0">
              <a:solidFill>
                <a:schemeClr val="bg1"/>
              </a:solidFill>
            </a:rPr>
            <a:t>Reluctant to spend time providing written explanatory answers</a:t>
          </a:r>
          <a:endParaRPr lang="en-GB" sz="1500" b="1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1" kern="1200" dirty="0" smtClean="0">
              <a:solidFill>
                <a:schemeClr val="bg1"/>
              </a:solidFill>
            </a:rPr>
            <a:t>May achieve higher response rate</a:t>
          </a:r>
          <a:endParaRPr lang="en-GB" sz="1500" b="1" kern="1200" dirty="0">
            <a:solidFill>
              <a:schemeClr val="bg1"/>
            </a:solidFill>
          </a:endParaRPr>
        </a:p>
      </dsp:txBody>
      <dsp:txXfrm rot="-5400000">
        <a:off x="1920273" y="2625165"/>
        <a:ext cx="6171174" cy="1593749"/>
      </dsp:txXfrm>
    </dsp:sp>
    <dsp:sp modelId="{3FA90FE3-0FAB-46FB-A7E5-5ACF360F88DE}">
      <dsp:nvSpPr>
        <dsp:cNvPr id="0" name=""/>
        <dsp:cNvSpPr/>
      </dsp:nvSpPr>
      <dsp:spPr>
        <a:xfrm>
          <a:off x="0" y="2318174"/>
          <a:ext cx="1868339" cy="2207732"/>
        </a:xfrm>
        <a:prstGeom prst="roundRect">
          <a:avLst/>
        </a:prstGeom>
        <a:solidFill>
          <a:srgbClr val="CC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Significance of personal contact</a:t>
          </a:r>
          <a:endParaRPr lang="en-GB" sz="2000" kern="1200" dirty="0"/>
        </a:p>
      </dsp:txBody>
      <dsp:txXfrm>
        <a:off x="91205" y="2409379"/>
        <a:ext cx="1685929" cy="2025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2695B-F38C-4BA3-961D-B2B98E00BEAA}">
      <dsp:nvSpPr>
        <dsp:cNvPr id="0" name=""/>
        <dsp:cNvSpPr/>
      </dsp:nvSpPr>
      <dsp:spPr>
        <a:xfrm rot="5400000">
          <a:off x="4356564" y="-2339137"/>
          <a:ext cx="1166849" cy="6141256"/>
        </a:xfrm>
        <a:prstGeom prst="round2SameRect">
          <a:avLst/>
        </a:prstGeom>
        <a:solidFill>
          <a:srgbClr val="CD9BFF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bg1"/>
              </a:solidFill>
            </a:rPr>
            <a:t>Established if either complex or open-ended</a:t>
          </a:r>
          <a:endParaRPr lang="en-GB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bg1"/>
              </a:solidFill>
            </a:rPr>
            <a:t>Order and logic of questioning need to be verified</a:t>
          </a:r>
          <a:endParaRPr lang="en-GB" sz="2200" kern="1200" dirty="0">
            <a:solidFill>
              <a:schemeClr val="bg1"/>
            </a:solidFill>
          </a:endParaRPr>
        </a:p>
      </dsp:txBody>
      <dsp:txXfrm rot="-5400000">
        <a:off x="1869361" y="205027"/>
        <a:ext cx="6084295" cy="1052927"/>
      </dsp:txXfrm>
    </dsp:sp>
    <dsp:sp modelId="{8C26DBBD-FF16-45F5-B522-EE8309C001FB}">
      <dsp:nvSpPr>
        <dsp:cNvPr id="0" name=""/>
        <dsp:cNvSpPr/>
      </dsp:nvSpPr>
      <dsp:spPr>
        <a:xfrm>
          <a:off x="0" y="2209"/>
          <a:ext cx="1868339" cy="1458561"/>
        </a:xfrm>
        <a:prstGeom prst="roundRect">
          <a:avLst/>
        </a:prstGeom>
        <a:solidFill>
          <a:srgbClr val="66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Nature of the questions</a:t>
          </a:r>
          <a:endParaRPr lang="en-GB" sz="2000" kern="1200" dirty="0"/>
        </a:p>
      </dsp:txBody>
      <dsp:txXfrm>
        <a:off x="71201" y="73410"/>
        <a:ext cx="1725937" cy="1316159"/>
      </dsp:txXfrm>
    </dsp:sp>
    <dsp:sp modelId="{D557D252-0E5B-4676-8E86-E4CCBD05272D}">
      <dsp:nvSpPr>
        <dsp:cNvPr id="0" name=""/>
        <dsp:cNvSpPr/>
      </dsp:nvSpPr>
      <dsp:spPr>
        <a:xfrm rot="5400000">
          <a:off x="4288575" y="-813309"/>
          <a:ext cx="1166849" cy="6152580"/>
        </a:xfrm>
        <a:prstGeom prst="round2SameRect">
          <a:avLst/>
        </a:prstGeom>
        <a:solidFill>
          <a:srgbClr val="FFCCB3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/>
            <a:t>Interview – respondent may be more generous with time compared to questionnaire</a:t>
          </a:r>
          <a:endParaRPr lang="en-GB" sz="2200" kern="1200" dirty="0"/>
        </a:p>
      </dsp:txBody>
      <dsp:txXfrm rot="-5400000">
        <a:off x="1795710" y="1736517"/>
        <a:ext cx="6095619" cy="1052927"/>
      </dsp:txXfrm>
    </dsp:sp>
    <dsp:sp modelId="{E44C7E7A-46D1-4401-8142-2433CB5A0212}">
      <dsp:nvSpPr>
        <dsp:cNvPr id="0" name=""/>
        <dsp:cNvSpPr/>
      </dsp:nvSpPr>
      <dsp:spPr>
        <a:xfrm>
          <a:off x="0" y="1533700"/>
          <a:ext cx="1794688" cy="1458561"/>
        </a:xfrm>
        <a:prstGeom prst="roundRect">
          <a:avLst/>
        </a:prstGeom>
        <a:solidFill>
          <a:srgbClr val="993300">
            <a:alpha val="89804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Length of time</a:t>
          </a:r>
          <a:endParaRPr lang="en-GB" sz="1800" kern="1200" dirty="0"/>
        </a:p>
      </dsp:txBody>
      <dsp:txXfrm>
        <a:off x="71201" y="1604901"/>
        <a:ext cx="1652286" cy="1316159"/>
      </dsp:txXfrm>
    </dsp:sp>
    <dsp:sp modelId="{DF465FDA-44C0-4FFD-A595-7DB3B06F4CA7}">
      <dsp:nvSpPr>
        <dsp:cNvPr id="0" name=""/>
        <dsp:cNvSpPr/>
      </dsp:nvSpPr>
      <dsp:spPr>
        <a:xfrm rot="5400000">
          <a:off x="4429719" y="579036"/>
          <a:ext cx="1166849" cy="6430868"/>
        </a:xfrm>
        <a:prstGeom prst="round2SameRect">
          <a:avLst/>
        </a:prstGeom>
        <a:solidFill>
          <a:srgbClr val="A3FFCD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/>
            <a:t>Interview – can better ensure no questions are omitted</a:t>
          </a:r>
          <a:endParaRPr lang="en-GB" sz="2200" kern="1200" dirty="0"/>
        </a:p>
      </dsp:txBody>
      <dsp:txXfrm rot="-5400000">
        <a:off x="1797710" y="3268007"/>
        <a:ext cx="6373907" cy="1052927"/>
      </dsp:txXfrm>
    </dsp:sp>
    <dsp:sp modelId="{BA6D95C4-E788-47DF-93A4-01024A88721D}">
      <dsp:nvSpPr>
        <dsp:cNvPr id="0" name=""/>
        <dsp:cNvSpPr/>
      </dsp:nvSpPr>
      <dsp:spPr>
        <a:xfrm>
          <a:off x="1021" y="3065190"/>
          <a:ext cx="1796688" cy="1458561"/>
        </a:xfrm>
        <a:prstGeom prst="roundRect">
          <a:avLst/>
        </a:prstGeom>
        <a:solidFill>
          <a:srgbClr val="00B050">
            <a:alpha val="89804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Completeness of process</a:t>
          </a:r>
          <a:endParaRPr lang="en-GB" sz="1800" kern="1200" dirty="0"/>
        </a:p>
      </dsp:txBody>
      <dsp:txXfrm>
        <a:off x="72222" y="3136391"/>
        <a:ext cx="1654286" cy="1316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8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E6ED5E-3604-489C-AB0A-1DFC46243DB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E21065-3C07-438E-8F88-198644448AD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To speculate / conclude / speculate / judge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72757D-98E2-4ABD-B746-A5504FD81155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IT IS BETTER TO CONDUCT AN INTERVIEW TO COLLECT QUALITATIVE DATA THAN A SURVEY. DISCUSS.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971DB6-9488-4063-ADB5-BED4BB281080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DE8EFE-1EEB-4B4C-B839-25DEEF257624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D89D67-4A4E-4EB4-A560-335E81F7BB6B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F4D9A-9A6B-4EFA-BC2C-D1FF8C61F41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F870F4-95D7-4D71-8664-F0AC88D3057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Calibri" pitchFamily="34" charset="0"/>
              <a:buAutoNum type="arabicPeriod"/>
            </a:pPr>
            <a:r>
              <a:rPr lang="en-US" smtClean="0"/>
              <a:t>Structured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Quantitative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Use questionnaires based on predetermined and standardised  / identical sets of questions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Interview administered questionnaires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mtClean="0"/>
              <a:t>Read out each question &amp; record response on standardised schedule – pre-coded answers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mtClean="0"/>
              <a:t>Must read out each question exactly as written and in the same tone of voice so that there is no bias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mtClean="0"/>
              <a:t>Aka quantifiable research interviews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/>
              <a:t>Interviewer directly interacts with the interviewee</a:t>
            </a:r>
          </a:p>
          <a:p>
            <a:pPr marL="685800" lvl="1" indent="-228600" eaLnBrk="1" hangingPunct="1"/>
            <a:endParaRPr lang="en-US" smtClean="0"/>
          </a:p>
          <a:p>
            <a:pPr marL="228600" indent="-228600" eaLnBrk="1" hangingPunct="1">
              <a:buFont typeface="Calibri" pitchFamily="34" charset="0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Semi-structured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Interviewer directly interacts with the interviewee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Non standardised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Aka qualitative research interviews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Researcher has a list of themes and questions to be covered – may vary from interview to interview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May omit some questions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Order of questions may be required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Data will be recorded by audio-recording the conversation / note-taking</a:t>
            </a:r>
          </a:p>
          <a:p>
            <a:pPr marL="685800" lvl="1" indent="-228600" eaLnBrk="1" hangingPunct="1">
              <a:buFontTx/>
              <a:buChar char="•"/>
            </a:pPr>
            <a:endParaRPr lang="en-US" smtClean="0"/>
          </a:p>
          <a:p>
            <a:pPr marL="228600" indent="-228600" eaLnBrk="1" hangingPunct="1">
              <a:buFont typeface="Calibri" pitchFamily="34" charset="0"/>
              <a:buAutoNum type="arabicPeriod"/>
            </a:pPr>
            <a:r>
              <a:rPr lang="en-US" smtClean="0"/>
              <a:t>Unstructured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Non standardized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Qualitative research interviews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Informal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Used to explore in depth a general area you are interested in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No pre-determined list of questions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Interviewee can talk freely about events, behaviour / beliefs and therefore non-directive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A type of informant interview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GB" smtClean="0"/>
              <a:t>To understand the what, how and why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524FCD-B623-45DE-BFF9-10B453EE342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E7EAC9-36CA-4F69-95CE-E4E69979A3AB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B43A8F-9F8B-497E-A2B2-17E8FE17F113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D4073E-8B15-4D98-AF14-5222B2D6FB2C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286353"/>
            <a:ext cx="2972547" cy="48949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9F70BD-ADCF-4BC9-B0D8-585E4AD3B04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Exploratory 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Indepth interview – helpful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Find out what is happening and seek new insights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Can use semi-structured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Descriptive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Srtructured 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To identify general patterns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Explanatory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Semi-structured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To understand relationships between variables – those revealed in descriptive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In statistical sense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8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Research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Methodology for Computing and Technology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Interview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952625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CT098-3.5-2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rgbClr val="FF0000"/>
                </a:solidFill>
              </a:rPr>
              <a:t>Interview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One to one / One to many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One to one</a:t>
            </a:r>
          </a:p>
          <a:p>
            <a:pPr lvl="1"/>
            <a:r>
              <a:rPr lang="en-GB" sz="2400" smtClean="0"/>
              <a:t>Interviewer and one participant</a:t>
            </a:r>
          </a:p>
          <a:p>
            <a:pPr lvl="1"/>
            <a:r>
              <a:rPr lang="en-GB" sz="2400" smtClean="0"/>
              <a:t>Normally face to face</a:t>
            </a:r>
          </a:p>
          <a:p>
            <a:pPr lvl="1"/>
            <a:r>
              <a:rPr lang="en-GB" sz="2400" smtClean="0"/>
              <a:t>Can be by telephone / electronically</a:t>
            </a:r>
          </a:p>
          <a:p>
            <a:r>
              <a:rPr lang="en-GB" sz="2800" smtClean="0"/>
              <a:t>One to many</a:t>
            </a:r>
          </a:p>
          <a:p>
            <a:pPr lvl="1"/>
            <a:r>
              <a:rPr lang="en-GB" sz="2400" smtClean="0"/>
              <a:t>Group basis</a:t>
            </a:r>
          </a:p>
          <a:p>
            <a:pPr lvl="1"/>
            <a:r>
              <a:rPr lang="en-GB" sz="2400" smtClean="0"/>
              <a:t>Conducted for semi structured and in-depth interview</a:t>
            </a:r>
          </a:p>
          <a:p>
            <a:pPr lvl="1"/>
            <a:r>
              <a:rPr lang="en-GB" sz="2400" smtClean="0"/>
              <a:t>Meet small number of participants – through group discussion </a:t>
            </a:r>
          </a:p>
        </p:txBody>
      </p:sp>
    </p:spTree>
    <p:extLst>
      <p:ext uri="{BB962C8B-B14F-4D97-AF65-F5344CB8AC3E}">
        <p14:creationId xmlns:p14="http://schemas.microsoft.com/office/powerpoint/2010/main" val="22172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When to use structured / semi structured / unstructured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697038"/>
          <a:ext cx="9143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152"/>
                <a:gridCol w="2112634"/>
                <a:gridCol w="2226364"/>
                <a:gridCol w="1959849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Exploratory</a:t>
                      </a:r>
                      <a:endParaRPr lang="en-GB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Descriptive</a:t>
                      </a:r>
                      <a:endParaRPr lang="en-GB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Explanatory</a:t>
                      </a:r>
                      <a:endParaRPr lang="en-GB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Structured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ym typeface="Symbol"/>
                        </a:rPr>
                        <a:t>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ym typeface="Symbol"/>
                        </a:rPr>
                        <a:t>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Semi-structured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ym typeface="Symbol"/>
                        </a:rPr>
                        <a:t>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ym typeface="Symbol"/>
                        </a:rPr>
                        <a:t>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Unstructured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ym typeface="Symbol"/>
                        </a:rPr>
                        <a:t>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82" name="Rectangle 5"/>
          <p:cNvSpPr>
            <a:spLocks noChangeArrowheads="1"/>
          </p:cNvSpPr>
          <p:nvPr/>
        </p:nvSpPr>
        <p:spPr bwMode="auto">
          <a:xfrm>
            <a:off x="550863" y="4057650"/>
            <a:ext cx="3978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b="1">
                <a:sym typeface="Symbol" pitchFamily="18" charset="2"/>
              </a:rPr>
              <a:t>	Less frequent</a:t>
            </a:r>
          </a:p>
          <a:p>
            <a:r>
              <a:rPr lang="en-GB" b="1">
                <a:sym typeface="Symbol" pitchFamily="18" charset="2"/>
              </a:rPr>
              <a:t>	More frequent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8024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Situations where qualitative research is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Situations where qualitative research is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2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3366"/>
                </a:solidFill>
              </a:rPr>
              <a:t>Quick Review Question</a:t>
            </a:r>
            <a:endParaRPr lang="en-GB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	</a:t>
            </a:r>
            <a:r>
              <a:rPr lang="en-US" smtClean="0"/>
              <a:t>An unstructured interview is the most suitable type of interview for student researchers. Discuss this statement.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792288" y="2255838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9600"/>
              <a:t>Q &amp; A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819150" y="774700"/>
            <a:ext cx="602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8"/>
          <p:cNvSpPr txBox="1">
            <a:spLocks noChangeArrowheads="1"/>
          </p:cNvSpPr>
          <p:nvPr/>
        </p:nvSpPr>
        <p:spPr bwMode="auto">
          <a:xfrm>
            <a:off x="587375" y="381000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4339" name="Rectangle 8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Interview</a:t>
            </a:r>
          </a:p>
          <a:p>
            <a:pPr lvl="1"/>
            <a:r>
              <a:rPr lang="en-US" smtClean="0"/>
              <a:t>Categories</a:t>
            </a:r>
          </a:p>
          <a:p>
            <a:pPr lvl="1"/>
            <a:r>
              <a:rPr lang="en-US" smtClean="0"/>
              <a:t>Selecting most appropriate type of interview</a:t>
            </a:r>
          </a:p>
          <a:p>
            <a:pPr lvl="2"/>
            <a:r>
              <a:rPr lang="en-US" smtClean="0"/>
              <a:t>Structured</a:t>
            </a:r>
          </a:p>
          <a:p>
            <a:pPr lvl="2"/>
            <a:r>
              <a:rPr lang="en-US" smtClean="0"/>
              <a:t>Semi-structured</a:t>
            </a:r>
          </a:p>
          <a:p>
            <a:pPr lvl="2"/>
            <a:r>
              <a:rPr lang="en-US" smtClean="0"/>
              <a:t>Non-structured</a:t>
            </a:r>
          </a:p>
          <a:p>
            <a:pPr lvl="1"/>
            <a:r>
              <a:rPr lang="en-US" smtClean="0"/>
              <a:t>Situations where qualitative researched is used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43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Learning Outcomes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536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3000" dirty="0" smtClean="0"/>
              <a:t>At the end of this topic, you should be able to:</a:t>
            </a:r>
          </a:p>
          <a:p>
            <a:r>
              <a:rPr lang="en-US" sz="2800" dirty="0" smtClean="0"/>
              <a:t>Decide which </a:t>
            </a:r>
            <a:r>
              <a:rPr lang="en-US" sz="2800" dirty="0" smtClean="0">
                <a:solidFill>
                  <a:srgbClr val="FF0000"/>
                </a:solidFill>
              </a:rPr>
              <a:t>interview category</a:t>
            </a:r>
            <a:r>
              <a:rPr lang="en-US" sz="2800" dirty="0" smtClean="0"/>
              <a:t> to adopt</a:t>
            </a:r>
          </a:p>
          <a:p>
            <a:r>
              <a:rPr lang="en-US" sz="2800" dirty="0" smtClean="0"/>
              <a:t>Understand what </a:t>
            </a:r>
            <a:r>
              <a:rPr lang="en-US" sz="2800" dirty="0" smtClean="0">
                <a:solidFill>
                  <a:srgbClr val="FF0000"/>
                </a:solidFill>
              </a:rPr>
              <a:t>type of data </a:t>
            </a:r>
            <a:r>
              <a:rPr lang="en-US" sz="2800" dirty="0" smtClean="0"/>
              <a:t>is generated by an interview</a:t>
            </a:r>
          </a:p>
        </p:txBody>
      </p:sp>
    </p:spTree>
    <p:extLst>
      <p:ext uri="{BB962C8B-B14F-4D97-AF65-F5344CB8AC3E}">
        <p14:creationId xmlns:p14="http://schemas.microsoft.com/office/powerpoint/2010/main" val="7723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Interview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Purposeful discussion between 2 or more people</a:t>
            </a:r>
          </a:p>
          <a:p>
            <a:pPr eaLnBrk="1" hangingPunct="1"/>
            <a:r>
              <a:rPr lang="en-US" sz="2800" smtClean="0"/>
              <a:t>Used to :</a:t>
            </a:r>
          </a:p>
          <a:p>
            <a:pPr lvl="1" eaLnBrk="1" hangingPunct="1"/>
            <a:r>
              <a:rPr lang="en-US" sz="2400" smtClean="0"/>
              <a:t>Gather valid and reliable data relevant to research questions / objectives</a:t>
            </a:r>
          </a:p>
          <a:p>
            <a:pPr lvl="1" eaLnBrk="1" hangingPunct="1"/>
            <a:r>
              <a:rPr lang="en-US" sz="2400" smtClean="0"/>
              <a:t>Help formulate research questions / objectives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27685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 bwMode="auto">
          <a:xfrm>
            <a:off x="2946401" y="2075543"/>
            <a:ext cx="2888342" cy="2307771"/>
          </a:xfrm>
          <a:prstGeom prst="wav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>
              <a:defRPr/>
            </a:pPr>
            <a:r>
              <a:rPr lang="en-GB" sz="2400" b="1" dirty="0">
                <a:solidFill>
                  <a:schemeClr val="bg1"/>
                </a:solidFill>
              </a:rPr>
              <a:t>CATEGORIES OF INTERVIEW</a:t>
            </a:r>
          </a:p>
        </p:txBody>
      </p:sp>
      <p:sp>
        <p:nvSpPr>
          <p:cNvPr id="4" name="Cloud Callout 3"/>
          <p:cNvSpPr/>
          <p:nvPr/>
        </p:nvSpPr>
        <p:spPr bwMode="auto">
          <a:xfrm>
            <a:off x="5820229" y="0"/>
            <a:ext cx="3323771" cy="2002972"/>
          </a:xfrm>
          <a:prstGeom prst="cloudCallout">
            <a:avLst>
              <a:gd name="adj1" fmla="val -48288"/>
              <a:gd name="adj2" fmla="val 74094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STRUCTURED / SEMI-STRUCTURED / UNSTRUCTURED </a:t>
            </a:r>
          </a:p>
        </p:txBody>
      </p:sp>
      <p:sp>
        <p:nvSpPr>
          <p:cNvPr id="5" name="Cloud Callout 4"/>
          <p:cNvSpPr/>
          <p:nvPr/>
        </p:nvSpPr>
        <p:spPr bwMode="auto">
          <a:xfrm>
            <a:off x="5820229" y="4637314"/>
            <a:ext cx="3323771" cy="1415143"/>
          </a:xfrm>
          <a:prstGeom prst="cloudCallout">
            <a:avLst>
              <a:gd name="adj1" fmla="val -50471"/>
              <a:gd name="adj2" fmla="val -74457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STANDARDISED / NON-STANDARDISED</a:t>
            </a:r>
          </a:p>
        </p:txBody>
      </p:sp>
      <p:sp>
        <p:nvSpPr>
          <p:cNvPr id="6" name="Cloud Callout 5"/>
          <p:cNvSpPr/>
          <p:nvPr/>
        </p:nvSpPr>
        <p:spPr bwMode="auto">
          <a:xfrm>
            <a:off x="326571" y="4934856"/>
            <a:ext cx="3323771" cy="1415143"/>
          </a:xfrm>
          <a:prstGeom prst="cloudCallout">
            <a:avLst>
              <a:gd name="adj1" fmla="val 44289"/>
              <a:gd name="adj2" fmla="val -124713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RESPONDENT / INFORMANT</a:t>
            </a:r>
          </a:p>
        </p:txBody>
      </p:sp>
      <p:sp>
        <p:nvSpPr>
          <p:cNvPr id="7" name="Cloud Callout 6"/>
          <p:cNvSpPr/>
          <p:nvPr/>
        </p:nvSpPr>
        <p:spPr bwMode="auto">
          <a:xfrm>
            <a:off x="0" y="1001486"/>
            <a:ext cx="3323771" cy="1415143"/>
          </a:xfrm>
          <a:prstGeom prst="cloudCallout">
            <a:avLst>
              <a:gd name="adj1" fmla="val 35555"/>
              <a:gd name="adj2" fmla="val 76313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ONE TO ONE / ONE TO MANY</a:t>
            </a:r>
          </a:p>
        </p:txBody>
      </p:sp>
    </p:spTree>
    <p:extLst>
      <p:ext uri="{BB962C8B-B14F-4D97-AF65-F5344CB8AC3E}">
        <p14:creationId xmlns:p14="http://schemas.microsoft.com/office/powerpoint/2010/main" val="739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Categories of Interview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6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Structured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>
          <a:xfrm>
            <a:off x="541954" y="1465025"/>
            <a:ext cx="8229600" cy="4635524"/>
          </a:xfrm>
        </p:spPr>
        <p:txBody>
          <a:bodyPr/>
          <a:lstStyle/>
          <a:p>
            <a:pPr marL="285750" indent="-2286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Quantitative </a:t>
            </a:r>
          </a:p>
          <a:p>
            <a:pPr marL="285750" indent="-2286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Respondent interview</a:t>
            </a:r>
          </a:p>
          <a:p>
            <a:pPr marL="685800" lvl="1" indent="-228600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Interviewer directly interacts with the interviewee</a:t>
            </a:r>
          </a:p>
          <a:p>
            <a:pPr marL="285750" indent="-2286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Use questionnaires based on predetermined and standardized  / identical sets of questions </a:t>
            </a:r>
          </a:p>
          <a:p>
            <a:pPr marL="285750" indent="-2286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Interview administered questionnaires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Read out each question &amp; record response on standardized schedule – pre-coded answers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Must read out each question exactly as written and in the same tone of voice so that there is no bias</a:t>
            </a:r>
          </a:p>
          <a:p>
            <a:pPr algn="just" eaLnBrk="1" hangingPunct="1">
              <a:defRPr/>
            </a:pPr>
            <a:endParaRPr lang="en-US" sz="2800" dirty="0" smtClean="0"/>
          </a:p>
          <a:p>
            <a:pPr algn="just" eaLnBrk="1" hangingPunct="1">
              <a:defRPr/>
            </a:pPr>
            <a:endParaRPr lang="en-US" sz="2800" dirty="0" smtClean="0"/>
          </a:p>
          <a:p>
            <a:pPr lvl="1" algn="just"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4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Semi-Structured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Respondent interview</a:t>
            </a:r>
          </a:p>
          <a:p>
            <a:pPr marL="685800" lvl="1" indent="-2286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Interviewer directly interacts with the interviewee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Non standardized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Researcher </a:t>
            </a:r>
            <a:r>
              <a:rPr lang="en-US" sz="2400" dirty="0" smtClean="0"/>
              <a:t>has a list of themes and questions to be covered – may vary from interview to interview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May omit some questions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Order of questions may be required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Data will be recorded by audio-recording the conversation / note-taking</a:t>
            </a:r>
            <a:endParaRPr lang="en-US" sz="2800" dirty="0" smtClean="0"/>
          </a:p>
          <a:p>
            <a:pPr eaLnBrk="1" hangingPunct="1">
              <a:defRPr/>
            </a:pPr>
            <a:endParaRPr lang="en-US" sz="16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4111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Un-Structured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Non standardized 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Qualitative research interviews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Informal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Used to explore in depth a general area you are interested in 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No pre-determined list of questions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Interviewee can talk freely about events, behaviour / beliefs and therefore non-directive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A type of informant interview</a:t>
            </a:r>
          </a:p>
          <a:p>
            <a:pPr marL="285750" indent="-228600" eaLnBrk="1" hangingPunct="1">
              <a:buFont typeface="Arial" pitchFamily="34" charset="0"/>
              <a:buChar char="•"/>
              <a:defRPr/>
            </a:pPr>
            <a:r>
              <a:rPr lang="en-GB" sz="2400" dirty="0" smtClean="0"/>
              <a:t>To understand the what, how and why</a:t>
            </a:r>
          </a:p>
          <a:p>
            <a:pPr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63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Level 2</Template>
  <TotalTime>4872</TotalTime>
  <Pages>11</Pages>
  <Words>727</Words>
  <Application>Microsoft Office PowerPoint</Application>
  <PresentationFormat>On-screen Show (4:3)</PresentationFormat>
  <Paragraphs>158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APUtemplate-Level_2-1</vt:lpstr>
      <vt:lpstr>Research Methods in Computing and Technology CT098-3.5-2</vt:lpstr>
      <vt:lpstr>PowerPoint Presentation</vt:lpstr>
      <vt:lpstr>PowerPoint Presentation</vt:lpstr>
      <vt:lpstr>Interview</vt:lpstr>
      <vt:lpstr>PowerPoint Presentation</vt:lpstr>
      <vt:lpstr>Categories of Interview</vt:lpstr>
      <vt:lpstr>Structured</vt:lpstr>
      <vt:lpstr>Semi-Structured</vt:lpstr>
      <vt:lpstr>Un-Structured</vt:lpstr>
      <vt:lpstr>One to one / One to many</vt:lpstr>
      <vt:lpstr>When to use structured / semi structured / unstructured</vt:lpstr>
      <vt:lpstr>Situations where qualitative research is used</vt:lpstr>
      <vt:lpstr>Situations where qualitative research is used</vt:lpstr>
      <vt:lpstr>Quick Review 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52</cp:revision>
  <cp:lastPrinted>1995-11-02T09:23:42Z</cp:lastPrinted>
  <dcterms:created xsi:type="dcterms:W3CDTF">2011-07-08T13:51:54Z</dcterms:created>
  <dcterms:modified xsi:type="dcterms:W3CDTF">2016-06-14T02:45:05Z</dcterms:modified>
</cp:coreProperties>
</file>