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</p:sldMasterIdLst>
  <p:notesMasterIdLst>
    <p:notesMasterId r:id="rId51"/>
  </p:notesMasterIdLst>
  <p:handoutMasterIdLst>
    <p:handoutMasterId r:id="rId52"/>
  </p:handout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6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11" r:id="rId45"/>
    <p:sldId id="412" r:id="rId46"/>
    <p:sldId id="413" r:id="rId47"/>
    <p:sldId id="414" r:id="rId48"/>
    <p:sldId id="415" r:id="rId49"/>
    <p:sldId id="416" r:id="rId5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FFFF"/>
    <a:srgbClr val="FF66CC"/>
    <a:srgbClr val="FF9966"/>
    <a:srgbClr val="33CCCC"/>
    <a:srgbClr val="FF33CC"/>
    <a:srgbClr val="00CC00"/>
    <a:srgbClr val="009999"/>
    <a:srgbClr val="66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8589" autoAdjust="0"/>
    <p:restoredTop sz="79041" autoAdjust="0"/>
  </p:normalViewPr>
  <p:slideViewPr>
    <p:cSldViewPr snapToGrid="0">
      <p:cViewPr>
        <p:scale>
          <a:sx n="60" d="100"/>
          <a:sy n="60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BB4F0-ED01-40D4-BDB8-0180E481657C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C9D731-95AE-4F6E-861D-3783FD7DBDB3}">
      <dgm:prSet phldrT="[Text]"/>
      <dgm:spPr>
        <a:solidFill>
          <a:srgbClr val="000066"/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Categorical</a:t>
          </a:r>
          <a:endParaRPr lang="en-GB" dirty="0">
            <a:solidFill>
              <a:schemeClr val="bg1"/>
            </a:solidFill>
          </a:endParaRPr>
        </a:p>
      </dgm:t>
    </dgm:pt>
    <dgm:pt modelId="{E6C7BCF5-410B-4B0F-967F-BE9CF3C5C7EE}" type="parTrans" cxnId="{387F2BEC-4886-40F6-A9AA-13BC8C97528E}">
      <dgm:prSet/>
      <dgm:spPr/>
      <dgm:t>
        <a:bodyPr/>
        <a:lstStyle/>
        <a:p>
          <a:endParaRPr lang="en-GB"/>
        </a:p>
      </dgm:t>
    </dgm:pt>
    <dgm:pt modelId="{EC2EFFDD-9F57-4EB6-8EFD-BB5BAF665DC2}" type="sibTrans" cxnId="{387F2BEC-4886-40F6-A9AA-13BC8C97528E}">
      <dgm:prSet/>
      <dgm:spPr/>
      <dgm:t>
        <a:bodyPr/>
        <a:lstStyle/>
        <a:p>
          <a:endParaRPr lang="en-GB"/>
        </a:p>
      </dgm:t>
    </dgm:pt>
    <dgm:pt modelId="{EBCF9922-7C87-4F65-84A8-CC6A092A57E4}">
      <dgm:prSet phldrT="[Text]"/>
      <dgm:spPr>
        <a:solidFill>
          <a:srgbClr val="663300"/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Descriptive</a:t>
          </a:r>
          <a:endParaRPr lang="en-GB" dirty="0">
            <a:solidFill>
              <a:schemeClr val="bg1"/>
            </a:solidFill>
          </a:endParaRPr>
        </a:p>
      </dgm:t>
    </dgm:pt>
    <dgm:pt modelId="{C544B568-2C3E-4C97-BD2C-97A12172F47C}" type="parTrans" cxnId="{C222C49D-33A4-4C66-A5C2-B5032622C95D}">
      <dgm:prSet/>
      <dgm:spPr/>
      <dgm:t>
        <a:bodyPr/>
        <a:lstStyle/>
        <a:p>
          <a:endParaRPr lang="en-GB"/>
        </a:p>
      </dgm:t>
    </dgm:pt>
    <dgm:pt modelId="{D568A7E1-2132-4A44-AA7B-20D957815C03}" type="sibTrans" cxnId="{C222C49D-33A4-4C66-A5C2-B5032622C95D}">
      <dgm:prSet/>
      <dgm:spPr/>
      <dgm:t>
        <a:bodyPr/>
        <a:lstStyle/>
        <a:p>
          <a:endParaRPr lang="en-GB"/>
        </a:p>
      </dgm:t>
    </dgm:pt>
    <dgm:pt modelId="{17FCC86C-B4C8-45E8-AD6E-089768D9284D}">
      <dgm:prSet phldrT="[Text]"/>
      <dgm:spPr>
        <a:solidFill>
          <a:srgbClr val="663300"/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Ranked</a:t>
          </a:r>
          <a:endParaRPr lang="en-GB" dirty="0">
            <a:solidFill>
              <a:schemeClr val="bg1"/>
            </a:solidFill>
          </a:endParaRPr>
        </a:p>
      </dgm:t>
    </dgm:pt>
    <dgm:pt modelId="{C40481BA-9484-4506-B929-F222E8218DC2}" type="parTrans" cxnId="{7E95CBCF-F973-45B4-9668-0E5B0F9AAD87}">
      <dgm:prSet/>
      <dgm:spPr/>
      <dgm:t>
        <a:bodyPr/>
        <a:lstStyle/>
        <a:p>
          <a:endParaRPr lang="en-GB"/>
        </a:p>
      </dgm:t>
    </dgm:pt>
    <dgm:pt modelId="{CEBB93CD-41C6-4572-8759-1F06CA37D551}" type="sibTrans" cxnId="{7E95CBCF-F973-45B4-9668-0E5B0F9AAD87}">
      <dgm:prSet/>
      <dgm:spPr/>
      <dgm:t>
        <a:bodyPr/>
        <a:lstStyle/>
        <a:p>
          <a:endParaRPr lang="en-GB"/>
        </a:p>
      </dgm:t>
    </dgm:pt>
    <dgm:pt modelId="{98BFB119-4EB3-4AC7-88AF-D712120BDEB3}">
      <dgm:prSet phldrT="[Text]"/>
      <dgm:spPr>
        <a:solidFill>
          <a:srgbClr val="000066"/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Quantifiable</a:t>
          </a:r>
          <a:endParaRPr lang="en-GB" dirty="0">
            <a:solidFill>
              <a:schemeClr val="bg1"/>
            </a:solidFill>
          </a:endParaRPr>
        </a:p>
      </dgm:t>
    </dgm:pt>
    <dgm:pt modelId="{31A140C8-34D5-4808-9828-B32F29483166}" type="parTrans" cxnId="{24A32938-B7FF-4F56-A200-4DA7975F55C5}">
      <dgm:prSet/>
      <dgm:spPr/>
      <dgm:t>
        <a:bodyPr/>
        <a:lstStyle/>
        <a:p>
          <a:endParaRPr lang="en-GB"/>
        </a:p>
      </dgm:t>
    </dgm:pt>
    <dgm:pt modelId="{EEA0E2DB-7E81-4E35-B3E9-1F7A23B85B86}" type="sibTrans" cxnId="{24A32938-B7FF-4F56-A200-4DA7975F55C5}">
      <dgm:prSet/>
      <dgm:spPr/>
      <dgm:t>
        <a:bodyPr/>
        <a:lstStyle/>
        <a:p>
          <a:endParaRPr lang="en-GB"/>
        </a:p>
      </dgm:t>
    </dgm:pt>
    <dgm:pt modelId="{566C9A40-9CFA-47F2-AD15-311D46B93BCB}">
      <dgm:prSet phldrT="[Text]"/>
      <dgm:spPr>
        <a:solidFill>
          <a:srgbClr val="663300"/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Internal / Ratio Data</a:t>
          </a:r>
          <a:endParaRPr lang="en-GB" dirty="0">
            <a:solidFill>
              <a:schemeClr val="bg1"/>
            </a:solidFill>
          </a:endParaRPr>
        </a:p>
      </dgm:t>
    </dgm:pt>
    <dgm:pt modelId="{0E8A9BF9-8A8E-40F6-B401-33A32E55470C}" type="parTrans" cxnId="{C36ACC0B-0432-46EC-888C-F7BBA12B597F}">
      <dgm:prSet/>
      <dgm:spPr/>
      <dgm:t>
        <a:bodyPr/>
        <a:lstStyle/>
        <a:p>
          <a:endParaRPr lang="en-GB"/>
        </a:p>
      </dgm:t>
    </dgm:pt>
    <dgm:pt modelId="{B190341A-8890-412F-AA6F-B7792C2F58AD}" type="sibTrans" cxnId="{C36ACC0B-0432-46EC-888C-F7BBA12B597F}">
      <dgm:prSet/>
      <dgm:spPr/>
      <dgm:t>
        <a:bodyPr/>
        <a:lstStyle/>
        <a:p>
          <a:endParaRPr lang="en-GB"/>
        </a:p>
      </dgm:t>
    </dgm:pt>
    <dgm:pt modelId="{0AE16174-F6F0-48FE-8DDF-78807979CCBA}">
      <dgm:prSet phldrT="[Text]"/>
      <dgm:spPr>
        <a:solidFill>
          <a:srgbClr val="663300"/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Continuous / Discrete Data</a:t>
          </a:r>
          <a:endParaRPr lang="en-GB" dirty="0">
            <a:solidFill>
              <a:schemeClr val="bg1"/>
            </a:solidFill>
          </a:endParaRPr>
        </a:p>
      </dgm:t>
    </dgm:pt>
    <dgm:pt modelId="{97FA8275-A1E9-4165-A4C2-B665AF25CC97}" type="parTrans" cxnId="{B9830E77-E3A2-4E86-8384-3015A8589796}">
      <dgm:prSet/>
      <dgm:spPr/>
      <dgm:t>
        <a:bodyPr/>
        <a:lstStyle/>
        <a:p>
          <a:endParaRPr lang="en-GB"/>
        </a:p>
      </dgm:t>
    </dgm:pt>
    <dgm:pt modelId="{E9DA1A83-BE5C-44E4-9A6D-6BEB1F9EE510}" type="sibTrans" cxnId="{B9830E77-E3A2-4E86-8384-3015A8589796}">
      <dgm:prSet/>
      <dgm:spPr/>
      <dgm:t>
        <a:bodyPr/>
        <a:lstStyle/>
        <a:p>
          <a:endParaRPr lang="en-GB"/>
        </a:p>
      </dgm:t>
    </dgm:pt>
    <dgm:pt modelId="{7D6EBBC7-DAFF-4F50-B019-5E92F09F9C88}" type="pres">
      <dgm:prSet presAssocID="{B58BB4F0-ED01-40D4-BDB8-0180E48165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AB4CCA44-1082-4A47-B2E5-BB00507E2442}" type="pres">
      <dgm:prSet presAssocID="{90C9D731-95AE-4F6E-861D-3783FD7DBDB3}" presName="hierRoot1" presStyleCnt="0"/>
      <dgm:spPr/>
    </dgm:pt>
    <dgm:pt modelId="{EFEC1347-6BE1-4041-B6A5-7CDE12A38A76}" type="pres">
      <dgm:prSet presAssocID="{90C9D731-95AE-4F6E-861D-3783FD7DBDB3}" presName="composite" presStyleCnt="0"/>
      <dgm:spPr/>
    </dgm:pt>
    <dgm:pt modelId="{011D7F3A-9C17-43F2-A0CC-27043BB11F25}" type="pres">
      <dgm:prSet presAssocID="{90C9D731-95AE-4F6E-861D-3783FD7DBDB3}" presName="background" presStyleLbl="node0" presStyleIdx="0" presStyleCnt="2"/>
      <dgm:spPr/>
    </dgm:pt>
    <dgm:pt modelId="{B388B21D-4B97-47E2-9D96-5AB307021B38}" type="pres">
      <dgm:prSet presAssocID="{90C9D731-95AE-4F6E-861D-3783FD7DBDB3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6CCD4E8-1F3B-4100-8DD9-B16AE6F47BA5}" type="pres">
      <dgm:prSet presAssocID="{90C9D731-95AE-4F6E-861D-3783FD7DBDB3}" presName="hierChild2" presStyleCnt="0"/>
      <dgm:spPr/>
    </dgm:pt>
    <dgm:pt modelId="{383450A3-3526-41C2-893C-14D5287815F3}" type="pres">
      <dgm:prSet presAssocID="{C544B568-2C3E-4C97-BD2C-97A12172F47C}" presName="Name10" presStyleLbl="parChTrans1D2" presStyleIdx="0" presStyleCnt="4"/>
      <dgm:spPr/>
      <dgm:t>
        <a:bodyPr/>
        <a:lstStyle/>
        <a:p>
          <a:endParaRPr lang="en-GB"/>
        </a:p>
      </dgm:t>
    </dgm:pt>
    <dgm:pt modelId="{EC900CD6-7AAA-459D-A17F-585F1574E025}" type="pres">
      <dgm:prSet presAssocID="{EBCF9922-7C87-4F65-84A8-CC6A092A57E4}" presName="hierRoot2" presStyleCnt="0"/>
      <dgm:spPr/>
    </dgm:pt>
    <dgm:pt modelId="{EB3FD5C2-141C-4982-82F6-C92653042880}" type="pres">
      <dgm:prSet presAssocID="{EBCF9922-7C87-4F65-84A8-CC6A092A57E4}" presName="composite2" presStyleCnt="0"/>
      <dgm:spPr/>
    </dgm:pt>
    <dgm:pt modelId="{1A04A756-9AAD-4AA8-B682-52E52B32EE91}" type="pres">
      <dgm:prSet presAssocID="{EBCF9922-7C87-4F65-84A8-CC6A092A57E4}" presName="background2" presStyleLbl="node2" presStyleIdx="0" presStyleCnt="4"/>
      <dgm:spPr/>
    </dgm:pt>
    <dgm:pt modelId="{E6B66219-B1E8-4FDA-BD83-9FCED0A802B8}" type="pres">
      <dgm:prSet presAssocID="{EBCF9922-7C87-4F65-84A8-CC6A092A57E4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E7B271C-8D2F-45B6-9D3B-E459787F6CF9}" type="pres">
      <dgm:prSet presAssocID="{EBCF9922-7C87-4F65-84A8-CC6A092A57E4}" presName="hierChild3" presStyleCnt="0"/>
      <dgm:spPr/>
    </dgm:pt>
    <dgm:pt modelId="{35FF97A0-770D-4CF0-99CC-061763CE73C1}" type="pres">
      <dgm:prSet presAssocID="{C40481BA-9484-4506-B929-F222E8218DC2}" presName="Name10" presStyleLbl="parChTrans1D2" presStyleIdx="1" presStyleCnt="4"/>
      <dgm:spPr/>
      <dgm:t>
        <a:bodyPr/>
        <a:lstStyle/>
        <a:p>
          <a:endParaRPr lang="en-GB"/>
        </a:p>
      </dgm:t>
    </dgm:pt>
    <dgm:pt modelId="{81A66D0B-A3F5-4066-B8F1-F08264C74464}" type="pres">
      <dgm:prSet presAssocID="{17FCC86C-B4C8-45E8-AD6E-089768D9284D}" presName="hierRoot2" presStyleCnt="0"/>
      <dgm:spPr/>
    </dgm:pt>
    <dgm:pt modelId="{E78EAC74-7084-4FA7-A88D-93768D72D729}" type="pres">
      <dgm:prSet presAssocID="{17FCC86C-B4C8-45E8-AD6E-089768D9284D}" presName="composite2" presStyleCnt="0"/>
      <dgm:spPr/>
    </dgm:pt>
    <dgm:pt modelId="{F81B12BA-5A98-4CD4-8CD7-8AE9566F9CFD}" type="pres">
      <dgm:prSet presAssocID="{17FCC86C-B4C8-45E8-AD6E-089768D9284D}" presName="background2" presStyleLbl="node2" presStyleIdx="1" presStyleCnt="4"/>
      <dgm:spPr/>
    </dgm:pt>
    <dgm:pt modelId="{FDED1D9B-9016-4E73-97F2-236E6CB6EE8A}" type="pres">
      <dgm:prSet presAssocID="{17FCC86C-B4C8-45E8-AD6E-089768D9284D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C084B2F-0BE9-4479-9F52-A9AF1354B594}" type="pres">
      <dgm:prSet presAssocID="{17FCC86C-B4C8-45E8-AD6E-089768D9284D}" presName="hierChild3" presStyleCnt="0"/>
      <dgm:spPr/>
    </dgm:pt>
    <dgm:pt modelId="{0783EC55-CE2A-4C89-B048-5AA21FE65BF8}" type="pres">
      <dgm:prSet presAssocID="{98BFB119-4EB3-4AC7-88AF-D712120BDEB3}" presName="hierRoot1" presStyleCnt="0"/>
      <dgm:spPr/>
    </dgm:pt>
    <dgm:pt modelId="{C2960DF5-641A-4A0D-9067-2D3C2EA9E904}" type="pres">
      <dgm:prSet presAssocID="{98BFB119-4EB3-4AC7-88AF-D712120BDEB3}" presName="composite" presStyleCnt="0"/>
      <dgm:spPr/>
    </dgm:pt>
    <dgm:pt modelId="{7C73069E-6B68-4F58-9AA9-F6965C22B6D6}" type="pres">
      <dgm:prSet presAssocID="{98BFB119-4EB3-4AC7-88AF-D712120BDEB3}" presName="background" presStyleLbl="node0" presStyleIdx="1" presStyleCnt="2"/>
      <dgm:spPr/>
    </dgm:pt>
    <dgm:pt modelId="{A1F72ABA-2143-41A4-AD95-B0886E3CE2F0}" type="pres">
      <dgm:prSet presAssocID="{98BFB119-4EB3-4AC7-88AF-D712120BDEB3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BD1DFB-3E7A-42BE-861F-63F2581316B2}" type="pres">
      <dgm:prSet presAssocID="{98BFB119-4EB3-4AC7-88AF-D712120BDEB3}" presName="hierChild2" presStyleCnt="0"/>
      <dgm:spPr/>
    </dgm:pt>
    <dgm:pt modelId="{AD93B324-1829-422B-9CE4-C3E708FBE671}" type="pres">
      <dgm:prSet presAssocID="{0E8A9BF9-8A8E-40F6-B401-33A32E55470C}" presName="Name10" presStyleLbl="parChTrans1D2" presStyleIdx="2" presStyleCnt="4"/>
      <dgm:spPr/>
      <dgm:t>
        <a:bodyPr/>
        <a:lstStyle/>
        <a:p>
          <a:endParaRPr lang="en-GB"/>
        </a:p>
      </dgm:t>
    </dgm:pt>
    <dgm:pt modelId="{A2C01D02-9B55-4279-982F-A36B9865E78D}" type="pres">
      <dgm:prSet presAssocID="{566C9A40-9CFA-47F2-AD15-311D46B93BCB}" presName="hierRoot2" presStyleCnt="0"/>
      <dgm:spPr/>
    </dgm:pt>
    <dgm:pt modelId="{FF93A8F3-D4EA-452A-9F31-95B43EB19B7E}" type="pres">
      <dgm:prSet presAssocID="{566C9A40-9CFA-47F2-AD15-311D46B93BCB}" presName="composite2" presStyleCnt="0"/>
      <dgm:spPr/>
    </dgm:pt>
    <dgm:pt modelId="{A8671D20-CF37-4D1E-80C6-38FE41140FDD}" type="pres">
      <dgm:prSet presAssocID="{566C9A40-9CFA-47F2-AD15-311D46B93BCB}" presName="background2" presStyleLbl="node2" presStyleIdx="2" presStyleCnt="4"/>
      <dgm:spPr/>
    </dgm:pt>
    <dgm:pt modelId="{5305F49B-3010-41A6-826C-86556E26E1D7}" type="pres">
      <dgm:prSet presAssocID="{566C9A40-9CFA-47F2-AD15-311D46B93BCB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AEE7373-548B-4529-A6BB-D1FA3CACDEEB}" type="pres">
      <dgm:prSet presAssocID="{566C9A40-9CFA-47F2-AD15-311D46B93BCB}" presName="hierChild3" presStyleCnt="0"/>
      <dgm:spPr/>
    </dgm:pt>
    <dgm:pt modelId="{5D40AFE0-F1C3-4CC7-9689-5B3A1AF8CA98}" type="pres">
      <dgm:prSet presAssocID="{97FA8275-A1E9-4165-A4C2-B665AF25CC97}" presName="Name10" presStyleLbl="parChTrans1D2" presStyleIdx="3" presStyleCnt="4"/>
      <dgm:spPr/>
      <dgm:t>
        <a:bodyPr/>
        <a:lstStyle/>
        <a:p>
          <a:endParaRPr lang="en-GB"/>
        </a:p>
      </dgm:t>
    </dgm:pt>
    <dgm:pt modelId="{DEACFA77-4F93-4C78-93D0-0B84F803053D}" type="pres">
      <dgm:prSet presAssocID="{0AE16174-F6F0-48FE-8DDF-78807979CCBA}" presName="hierRoot2" presStyleCnt="0"/>
      <dgm:spPr/>
    </dgm:pt>
    <dgm:pt modelId="{D2053383-C312-448F-A513-37B024C17A7D}" type="pres">
      <dgm:prSet presAssocID="{0AE16174-F6F0-48FE-8DDF-78807979CCBA}" presName="composite2" presStyleCnt="0"/>
      <dgm:spPr/>
    </dgm:pt>
    <dgm:pt modelId="{F104123D-6755-4006-BA50-F93E14836636}" type="pres">
      <dgm:prSet presAssocID="{0AE16174-F6F0-48FE-8DDF-78807979CCBA}" presName="background2" presStyleLbl="node2" presStyleIdx="3" presStyleCnt="4"/>
      <dgm:spPr/>
    </dgm:pt>
    <dgm:pt modelId="{5E90C6A1-7AB8-4BB3-B3BF-2399410050D4}" type="pres">
      <dgm:prSet presAssocID="{0AE16174-F6F0-48FE-8DDF-78807979CCB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2463EBB-A32C-48B7-B2D7-C2B4F1521792}" type="pres">
      <dgm:prSet presAssocID="{0AE16174-F6F0-48FE-8DDF-78807979CCBA}" presName="hierChild3" presStyleCnt="0"/>
      <dgm:spPr/>
    </dgm:pt>
  </dgm:ptLst>
  <dgm:cxnLst>
    <dgm:cxn modelId="{F214AD37-BC65-48C2-B24A-3AB242D601C9}" type="presOf" srcId="{0E8A9BF9-8A8E-40F6-B401-33A32E55470C}" destId="{AD93B324-1829-422B-9CE4-C3E708FBE671}" srcOrd="0" destOrd="0" presId="urn:microsoft.com/office/officeart/2005/8/layout/hierarchy1"/>
    <dgm:cxn modelId="{7E95CBCF-F973-45B4-9668-0E5B0F9AAD87}" srcId="{90C9D731-95AE-4F6E-861D-3783FD7DBDB3}" destId="{17FCC86C-B4C8-45E8-AD6E-089768D9284D}" srcOrd="1" destOrd="0" parTransId="{C40481BA-9484-4506-B929-F222E8218DC2}" sibTransId="{CEBB93CD-41C6-4572-8759-1F06CA37D551}"/>
    <dgm:cxn modelId="{FB593B6E-4C51-4486-A116-9934814D15D8}" type="presOf" srcId="{EBCF9922-7C87-4F65-84A8-CC6A092A57E4}" destId="{E6B66219-B1E8-4FDA-BD83-9FCED0A802B8}" srcOrd="0" destOrd="0" presId="urn:microsoft.com/office/officeart/2005/8/layout/hierarchy1"/>
    <dgm:cxn modelId="{FA707A12-9C03-429F-A675-7EF47AF4E150}" type="presOf" srcId="{C40481BA-9484-4506-B929-F222E8218DC2}" destId="{35FF97A0-770D-4CF0-99CC-061763CE73C1}" srcOrd="0" destOrd="0" presId="urn:microsoft.com/office/officeart/2005/8/layout/hierarchy1"/>
    <dgm:cxn modelId="{F470358C-53D4-4A12-B06B-CE5E3E06F276}" type="presOf" srcId="{97FA8275-A1E9-4165-A4C2-B665AF25CC97}" destId="{5D40AFE0-F1C3-4CC7-9689-5B3A1AF8CA98}" srcOrd="0" destOrd="0" presId="urn:microsoft.com/office/officeart/2005/8/layout/hierarchy1"/>
    <dgm:cxn modelId="{875D2219-C249-4079-AC6B-421C4BCBC4F4}" type="presOf" srcId="{566C9A40-9CFA-47F2-AD15-311D46B93BCB}" destId="{5305F49B-3010-41A6-826C-86556E26E1D7}" srcOrd="0" destOrd="0" presId="urn:microsoft.com/office/officeart/2005/8/layout/hierarchy1"/>
    <dgm:cxn modelId="{E801178C-FE38-4F0E-835F-5542CD5541AC}" type="presOf" srcId="{90C9D731-95AE-4F6E-861D-3783FD7DBDB3}" destId="{B388B21D-4B97-47E2-9D96-5AB307021B38}" srcOrd="0" destOrd="0" presId="urn:microsoft.com/office/officeart/2005/8/layout/hierarchy1"/>
    <dgm:cxn modelId="{C36ACC0B-0432-46EC-888C-F7BBA12B597F}" srcId="{98BFB119-4EB3-4AC7-88AF-D712120BDEB3}" destId="{566C9A40-9CFA-47F2-AD15-311D46B93BCB}" srcOrd="0" destOrd="0" parTransId="{0E8A9BF9-8A8E-40F6-B401-33A32E55470C}" sibTransId="{B190341A-8890-412F-AA6F-B7792C2F58AD}"/>
    <dgm:cxn modelId="{387F2BEC-4886-40F6-A9AA-13BC8C97528E}" srcId="{B58BB4F0-ED01-40D4-BDB8-0180E481657C}" destId="{90C9D731-95AE-4F6E-861D-3783FD7DBDB3}" srcOrd="0" destOrd="0" parTransId="{E6C7BCF5-410B-4B0F-967F-BE9CF3C5C7EE}" sibTransId="{EC2EFFDD-9F57-4EB6-8EFD-BB5BAF665DC2}"/>
    <dgm:cxn modelId="{4F102E21-F1C8-4AD7-9B05-2E9D848AFF01}" type="presOf" srcId="{0AE16174-F6F0-48FE-8DDF-78807979CCBA}" destId="{5E90C6A1-7AB8-4BB3-B3BF-2399410050D4}" srcOrd="0" destOrd="0" presId="urn:microsoft.com/office/officeart/2005/8/layout/hierarchy1"/>
    <dgm:cxn modelId="{859BC974-D617-4B72-A8AF-B2D72C254E5E}" type="presOf" srcId="{C544B568-2C3E-4C97-BD2C-97A12172F47C}" destId="{383450A3-3526-41C2-893C-14D5287815F3}" srcOrd="0" destOrd="0" presId="urn:microsoft.com/office/officeart/2005/8/layout/hierarchy1"/>
    <dgm:cxn modelId="{D1808EAE-AC97-4E6C-B92B-18102F3F864A}" type="presOf" srcId="{B58BB4F0-ED01-40D4-BDB8-0180E481657C}" destId="{7D6EBBC7-DAFF-4F50-B019-5E92F09F9C88}" srcOrd="0" destOrd="0" presId="urn:microsoft.com/office/officeart/2005/8/layout/hierarchy1"/>
    <dgm:cxn modelId="{C815D876-68FF-4025-BE11-60998EA1139F}" type="presOf" srcId="{98BFB119-4EB3-4AC7-88AF-D712120BDEB3}" destId="{A1F72ABA-2143-41A4-AD95-B0886E3CE2F0}" srcOrd="0" destOrd="0" presId="urn:microsoft.com/office/officeart/2005/8/layout/hierarchy1"/>
    <dgm:cxn modelId="{B9830E77-E3A2-4E86-8384-3015A8589796}" srcId="{98BFB119-4EB3-4AC7-88AF-D712120BDEB3}" destId="{0AE16174-F6F0-48FE-8DDF-78807979CCBA}" srcOrd="1" destOrd="0" parTransId="{97FA8275-A1E9-4165-A4C2-B665AF25CC97}" sibTransId="{E9DA1A83-BE5C-44E4-9A6D-6BEB1F9EE510}"/>
    <dgm:cxn modelId="{C222C49D-33A4-4C66-A5C2-B5032622C95D}" srcId="{90C9D731-95AE-4F6E-861D-3783FD7DBDB3}" destId="{EBCF9922-7C87-4F65-84A8-CC6A092A57E4}" srcOrd="0" destOrd="0" parTransId="{C544B568-2C3E-4C97-BD2C-97A12172F47C}" sibTransId="{D568A7E1-2132-4A44-AA7B-20D957815C03}"/>
    <dgm:cxn modelId="{24A32938-B7FF-4F56-A200-4DA7975F55C5}" srcId="{B58BB4F0-ED01-40D4-BDB8-0180E481657C}" destId="{98BFB119-4EB3-4AC7-88AF-D712120BDEB3}" srcOrd="1" destOrd="0" parTransId="{31A140C8-34D5-4808-9828-B32F29483166}" sibTransId="{EEA0E2DB-7E81-4E35-B3E9-1F7A23B85B86}"/>
    <dgm:cxn modelId="{D46A9C3A-A91E-45D9-A544-89113385335B}" type="presOf" srcId="{17FCC86C-B4C8-45E8-AD6E-089768D9284D}" destId="{FDED1D9B-9016-4E73-97F2-236E6CB6EE8A}" srcOrd="0" destOrd="0" presId="urn:microsoft.com/office/officeart/2005/8/layout/hierarchy1"/>
    <dgm:cxn modelId="{7437D5E2-EDD1-452E-AAD7-DAD2D19559DF}" type="presParOf" srcId="{7D6EBBC7-DAFF-4F50-B019-5E92F09F9C88}" destId="{AB4CCA44-1082-4A47-B2E5-BB00507E2442}" srcOrd="0" destOrd="0" presId="urn:microsoft.com/office/officeart/2005/8/layout/hierarchy1"/>
    <dgm:cxn modelId="{736F1846-CA98-458C-9747-8C060B714213}" type="presParOf" srcId="{AB4CCA44-1082-4A47-B2E5-BB00507E2442}" destId="{EFEC1347-6BE1-4041-B6A5-7CDE12A38A76}" srcOrd="0" destOrd="0" presId="urn:microsoft.com/office/officeart/2005/8/layout/hierarchy1"/>
    <dgm:cxn modelId="{4A3BD98F-313F-4A6F-A7FB-CC1DE587F09A}" type="presParOf" srcId="{EFEC1347-6BE1-4041-B6A5-7CDE12A38A76}" destId="{011D7F3A-9C17-43F2-A0CC-27043BB11F25}" srcOrd="0" destOrd="0" presId="urn:microsoft.com/office/officeart/2005/8/layout/hierarchy1"/>
    <dgm:cxn modelId="{24853FE7-910D-48C3-B016-57668925A000}" type="presParOf" srcId="{EFEC1347-6BE1-4041-B6A5-7CDE12A38A76}" destId="{B388B21D-4B97-47E2-9D96-5AB307021B38}" srcOrd="1" destOrd="0" presId="urn:microsoft.com/office/officeart/2005/8/layout/hierarchy1"/>
    <dgm:cxn modelId="{461DD690-EB04-438F-B1EE-809D9BA715E3}" type="presParOf" srcId="{AB4CCA44-1082-4A47-B2E5-BB00507E2442}" destId="{F6CCD4E8-1F3B-4100-8DD9-B16AE6F47BA5}" srcOrd="1" destOrd="0" presId="urn:microsoft.com/office/officeart/2005/8/layout/hierarchy1"/>
    <dgm:cxn modelId="{663FE2ED-1484-4EAB-A917-E31C3E1F19D5}" type="presParOf" srcId="{F6CCD4E8-1F3B-4100-8DD9-B16AE6F47BA5}" destId="{383450A3-3526-41C2-893C-14D5287815F3}" srcOrd="0" destOrd="0" presId="urn:microsoft.com/office/officeart/2005/8/layout/hierarchy1"/>
    <dgm:cxn modelId="{419366F2-1710-411B-814F-4C42600ECE0D}" type="presParOf" srcId="{F6CCD4E8-1F3B-4100-8DD9-B16AE6F47BA5}" destId="{EC900CD6-7AAA-459D-A17F-585F1574E025}" srcOrd="1" destOrd="0" presId="urn:microsoft.com/office/officeart/2005/8/layout/hierarchy1"/>
    <dgm:cxn modelId="{2FFA68E4-D62D-4ECA-8245-5E68E6567AA8}" type="presParOf" srcId="{EC900CD6-7AAA-459D-A17F-585F1574E025}" destId="{EB3FD5C2-141C-4982-82F6-C92653042880}" srcOrd="0" destOrd="0" presId="urn:microsoft.com/office/officeart/2005/8/layout/hierarchy1"/>
    <dgm:cxn modelId="{7518772F-B6F2-439D-9F69-7C750AE7DED7}" type="presParOf" srcId="{EB3FD5C2-141C-4982-82F6-C92653042880}" destId="{1A04A756-9AAD-4AA8-B682-52E52B32EE91}" srcOrd="0" destOrd="0" presId="urn:microsoft.com/office/officeart/2005/8/layout/hierarchy1"/>
    <dgm:cxn modelId="{F8116459-EAB7-4216-AA5C-9B773884CA22}" type="presParOf" srcId="{EB3FD5C2-141C-4982-82F6-C92653042880}" destId="{E6B66219-B1E8-4FDA-BD83-9FCED0A802B8}" srcOrd="1" destOrd="0" presId="urn:microsoft.com/office/officeart/2005/8/layout/hierarchy1"/>
    <dgm:cxn modelId="{A737621C-01DC-4680-B482-DF9E0B2ED4A5}" type="presParOf" srcId="{EC900CD6-7AAA-459D-A17F-585F1574E025}" destId="{DE7B271C-8D2F-45B6-9D3B-E459787F6CF9}" srcOrd="1" destOrd="0" presId="urn:microsoft.com/office/officeart/2005/8/layout/hierarchy1"/>
    <dgm:cxn modelId="{8B64233A-DFA0-4315-B4F9-BE4FCF66B423}" type="presParOf" srcId="{F6CCD4E8-1F3B-4100-8DD9-B16AE6F47BA5}" destId="{35FF97A0-770D-4CF0-99CC-061763CE73C1}" srcOrd="2" destOrd="0" presId="urn:microsoft.com/office/officeart/2005/8/layout/hierarchy1"/>
    <dgm:cxn modelId="{C1938E15-4E7E-47F1-A5AA-F91BA1DC3D9C}" type="presParOf" srcId="{F6CCD4E8-1F3B-4100-8DD9-B16AE6F47BA5}" destId="{81A66D0B-A3F5-4066-B8F1-F08264C74464}" srcOrd="3" destOrd="0" presId="urn:microsoft.com/office/officeart/2005/8/layout/hierarchy1"/>
    <dgm:cxn modelId="{2F397C74-723A-4F06-A1CB-0A49D4B21D7C}" type="presParOf" srcId="{81A66D0B-A3F5-4066-B8F1-F08264C74464}" destId="{E78EAC74-7084-4FA7-A88D-93768D72D729}" srcOrd="0" destOrd="0" presId="urn:microsoft.com/office/officeart/2005/8/layout/hierarchy1"/>
    <dgm:cxn modelId="{A20D646B-EE01-457E-9958-A5AFA7F2CC7A}" type="presParOf" srcId="{E78EAC74-7084-4FA7-A88D-93768D72D729}" destId="{F81B12BA-5A98-4CD4-8CD7-8AE9566F9CFD}" srcOrd="0" destOrd="0" presId="urn:microsoft.com/office/officeart/2005/8/layout/hierarchy1"/>
    <dgm:cxn modelId="{686D882B-3C22-4F4F-8E97-C9A75E45119A}" type="presParOf" srcId="{E78EAC74-7084-4FA7-A88D-93768D72D729}" destId="{FDED1D9B-9016-4E73-97F2-236E6CB6EE8A}" srcOrd="1" destOrd="0" presId="urn:microsoft.com/office/officeart/2005/8/layout/hierarchy1"/>
    <dgm:cxn modelId="{8E96E56C-98F6-4428-B007-E981EABA12A0}" type="presParOf" srcId="{81A66D0B-A3F5-4066-B8F1-F08264C74464}" destId="{BC084B2F-0BE9-4479-9F52-A9AF1354B594}" srcOrd="1" destOrd="0" presId="urn:microsoft.com/office/officeart/2005/8/layout/hierarchy1"/>
    <dgm:cxn modelId="{BD666628-78DA-4B99-A66C-017F2169DCDB}" type="presParOf" srcId="{7D6EBBC7-DAFF-4F50-B019-5E92F09F9C88}" destId="{0783EC55-CE2A-4C89-B048-5AA21FE65BF8}" srcOrd="1" destOrd="0" presId="urn:microsoft.com/office/officeart/2005/8/layout/hierarchy1"/>
    <dgm:cxn modelId="{BD4185A8-E2B1-4479-9689-D99E620EB239}" type="presParOf" srcId="{0783EC55-CE2A-4C89-B048-5AA21FE65BF8}" destId="{C2960DF5-641A-4A0D-9067-2D3C2EA9E904}" srcOrd="0" destOrd="0" presId="urn:microsoft.com/office/officeart/2005/8/layout/hierarchy1"/>
    <dgm:cxn modelId="{631F9C32-6431-48EC-B1C5-D0B3FC923D63}" type="presParOf" srcId="{C2960DF5-641A-4A0D-9067-2D3C2EA9E904}" destId="{7C73069E-6B68-4F58-9AA9-F6965C22B6D6}" srcOrd="0" destOrd="0" presId="urn:microsoft.com/office/officeart/2005/8/layout/hierarchy1"/>
    <dgm:cxn modelId="{44BCA95C-0466-456C-B813-DB85A6CD1BF3}" type="presParOf" srcId="{C2960DF5-641A-4A0D-9067-2D3C2EA9E904}" destId="{A1F72ABA-2143-41A4-AD95-B0886E3CE2F0}" srcOrd="1" destOrd="0" presId="urn:microsoft.com/office/officeart/2005/8/layout/hierarchy1"/>
    <dgm:cxn modelId="{D85FE094-A535-4622-BC07-363165D75705}" type="presParOf" srcId="{0783EC55-CE2A-4C89-B048-5AA21FE65BF8}" destId="{B6BD1DFB-3E7A-42BE-861F-63F2581316B2}" srcOrd="1" destOrd="0" presId="urn:microsoft.com/office/officeart/2005/8/layout/hierarchy1"/>
    <dgm:cxn modelId="{6002F5B4-DF0A-4FED-980A-333AB52AA287}" type="presParOf" srcId="{B6BD1DFB-3E7A-42BE-861F-63F2581316B2}" destId="{AD93B324-1829-422B-9CE4-C3E708FBE671}" srcOrd="0" destOrd="0" presId="urn:microsoft.com/office/officeart/2005/8/layout/hierarchy1"/>
    <dgm:cxn modelId="{63FBDAFA-C62B-4414-9E43-CA57EA5BD4AD}" type="presParOf" srcId="{B6BD1DFB-3E7A-42BE-861F-63F2581316B2}" destId="{A2C01D02-9B55-4279-982F-A36B9865E78D}" srcOrd="1" destOrd="0" presId="urn:microsoft.com/office/officeart/2005/8/layout/hierarchy1"/>
    <dgm:cxn modelId="{BECB96E3-0424-4AED-BBFC-EA80EF494F62}" type="presParOf" srcId="{A2C01D02-9B55-4279-982F-A36B9865E78D}" destId="{FF93A8F3-D4EA-452A-9F31-95B43EB19B7E}" srcOrd="0" destOrd="0" presId="urn:microsoft.com/office/officeart/2005/8/layout/hierarchy1"/>
    <dgm:cxn modelId="{F1705D4E-7614-4814-A83E-941335927A89}" type="presParOf" srcId="{FF93A8F3-D4EA-452A-9F31-95B43EB19B7E}" destId="{A8671D20-CF37-4D1E-80C6-38FE41140FDD}" srcOrd="0" destOrd="0" presId="urn:microsoft.com/office/officeart/2005/8/layout/hierarchy1"/>
    <dgm:cxn modelId="{B20B559E-9036-4E34-9DEE-E4248B65BA1D}" type="presParOf" srcId="{FF93A8F3-D4EA-452A-9F31-95B43EB19B7E}" destId="{5305F49B-3010-41A6-826C-86556E26E1D7}" srcOrd="1" destOrd="0" presId="urn:microsoft.com/office/officeart/2005/8/layout/hierarchy1"/>
    <dgm:cxn modelId="{DC73FD05-E824-42F7-B8F7-3D4913F64366}" type="presParOf" srcId="{A2C01D02-9B55-4279-982F-A36B9865E78D}" destId="{6AEE7373-548B-4529-A6BB-D1FA3CACDEEB}" srcOrd="1" destOrd="0" presId="urn:microsoft.com/office/officeart/2005/8/layout/hierarchy1"/>
    <dgm:cxn modelId="{5CEC4AB0-EB08-4862-9333-A8C5914AE956}" type="presParOf" srcId="{B6BD1DFB-3E7A-42BE-861F-63F2581316B2}" destId="{5D40AFE0-F1C3-4CC7-9689-5B3A1AF8CA98}" srcOrd="2" destOrd="0" presId="urn:microsoft.com/office/officeart/2005/8/layout/hierarchy1"/>
    <dgm:cxn modelId="{F1FDEBB4-B5DB-41FF-98B6-27874DD27E58}" type="presParOf" srcId="{B6BD1DFB-3E7A-42BE-861F-63F2581316B2}" destId="{DEACFA77-4F93-4C78-93D0-0B84F803053D}" srcOrd="3" destOrd="0" presId="urn:microsoft.com/office/officeart/2005/8/layout/hierarchy1"/>
    <dgm:cxn modelId="{7ABE22BE-BD62-4D91-9C20-70E48493BEDA}" type="presParOf" srcId="{DEACFA77-4F93-4C78-93D0-0B84F803053D}" destId="{D2053383-C312-448F-A513-37B024C17A7D}" srcOrd="0" destOrd="0" presId="urn:microsoft.com/office/officeart/2005/8/layout/hierarchy1"/>
    <dgm:cxn modelId="{BA1E299C-0968-431F-AF5B-3A672D1B7F5C}" type="presParOf" srcId="{D2053383-C312-448F-A513-37B024C17A7D}" destId="{F104123D-6755-4006-BA50-F93E14836636}" srcOrd="0" destOrd="0" presId="urn:microsoft.com/office/officeart/2005/8/layout/hierarchy1"/>
    <dgm:cxn modelId="{1D90F869-F21E-4C17-855E-ED8146F6DEE3}" type="presParOf" srcId="{D2053383-C312-448F-A513-37B024C17A7D}" destId="{5E90C6A1-7AB8-4BB3-B3BF-2399410050D4}" srcOrd="1" destOrd="0" presId="urn:microsoft.com/office/officeart/2005/8/layout/hierarchy1"/>
    <dgm:cxn modelId="{80257E43-0EC7-405A-8DF0-51B1AFF3DF8B}" type="presParOf" srcId="{DEACFA77-4F93-4C78-93D0-0B84F803053D}" destId="{D2463EBB-A32C-48B7-B2D7-C2B4F15217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BB4F0-ED01-40D4-BDB8-0180E481657C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C9D731-95AE-4F6E-861D-3783FD7DBDB3}">
      <dgm:prSet phldrT="[Text]"/>
      <dgm:spPr>
        <a:solidFill>
          <a:srgbClr val="000066"/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Categorical</a:t>
          </a:r>
          <a:endParaRPr lang="en-GB" dirty="0">
            <a:solidFill>
              <a:schemeClr val="bg1"/>
            </a:solidFill>
          </a:endParaRPr>
        </a:p>
      </dgm:t>
    </dgm:pt>
    <dgm:pt modelId="{E6C7BCF5-410B-4B0F-967F-BE9CF3C5C7EE}" type="parTrans" cxnId="{387F2BEC-4886-40F6-A9AA-13BC8C97528E}">
      <dgm:prSet/>
      <dgm:spPr/>
      <dgm:t>
        <a:bodyPr/>
        <a:lstStyle/>
        <a:p>
          <a:endParaRPr lang="en-GB"/>
        </a:p>
      </dgm:t>
    </dgm:pt>
    <dgm:pt modelId="{EC2EFFDD-9F57-4EB6-8EFD-BB5BAF665DC2}" type="sibTrans" cxnId="{387F2BEC-4886-40F6-A9AA-13BC8C97528E}">
      <dgm:prSet/>
      <dgm:spPr/>
      <dgm:t>
        <a:bodyPr/>
        <a:lstStyle/>
        <a:p>
          <a:endParaRPr lang="en-GB"/>
        </a:p>
      </dgm:t>
    </dgm:pt>
    <dgm:pt modelId="{EBCF9922-7C87-4F65-84A8-CC6A092A57E4}">
      <dgm:prSet phldrT="[Text]"/>
      <dgm:spPr>
        <a:solidFill>
          <a:srgbClr val="663300"/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Descriptive</a:t>
          </a:r>
          <a:endParaRPr lang="en-GB" dirty="0">
            <a:solidFill>
              <a:schemeClr val="bg1"/>
            </a:solidFill>
          </a:endParaRPr>
        </a:p>
      </dgm:t>
    </dgm:pt>
    <dgm:pt modelId="{C544B568-2C3E-4C97-BD2C-97A12172F47C}" type="parTrans" cxnId="{C222C49D-33A4-4C66-A5C2-B5032622C95D}">
      <dgm:prSet/>
      <dgm:spPr/>
      <dgm:t>
        <a:bodyPr/>
        <a:lstStyle/>
        <a:p>
          <a:endParaRPr lang="en-GB"/>
        </a:p>
      </dgm:t>
    </dgm:pt>
    <dgm:pt modelId="{D568A7E1-2132-4A44-AA7B-20D957815C03}" type="sibTrans" cxnId="{C222C49D-33A4-4C66-A5C2-B5032622C95D}">
      <dgm:prSet/>
      <dgm:spPr/>
      <dgm:t>
        <a:bodyPr/>
        <a:lstStyle/>
        <a:p>
          <a:endParaRPr lang="en-GB"/>
        </a:p>
      </dgm:t>
    </dgm:pt>
    <dgm:pt modelId="{17FCC86C-B4C8-45E8-AD6E-089768D9284D}">
      <dgm:prSet phldrT="[Text]"/>
      <dgm:spPr>
        <a:solidFill>
          <a:srgbClr val="663300"/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Ranked</a:t>
          </a:r>
          <a:endParaRPr lang="en-GB" dirty="0">
            <a:solidFill>
              <a:schemeClr val="bg1"/>
            </a:solidFill>
          </a:endParaRPr>
        </a:p>
      </dgm:t>
    </dgm:pt>
    <dgm:pt modelId="{C40481BA-9484-4506-B929-F222E8218DC2}" type="parTrans" cxnId="{7E95CBCF-F973-45B4-9668-0E5B0F9AAD87}">
      <dgm:prSet/>
      <dgm:spPr/>
      <dgm:t>
        <a:bodyPr/>
        <a:lstStyle/>
        <a:p>
          <a:endParaRPr lang="en-GB"/>
        </a:p>
      </dgm:t>
    </dgm:pt>
    <dgm:pt modelId="{CEBB93CD-41C6-4572-8759-1F06CA37D551}" type="sibTrans" cxnId="{7E95CBCF-F973-45B4-9668-0E5B0F9AAD87}">
      <dgm:prSet/>
      <dgm:spPr/>
      <dgm:t>
        <a:bodyPr/>
        <a:lstStyle/>
        <a:p>
          <a:endParaRPr lang="en-GB"/>
        </a:p>
      </dgm:t>
    </dgm:pt>
    <dgm:pt modelId="{98BFB119-4EB3-4AC7-88AF-D712120BDEB3}">
      <dgm:prSet phldrT="[Text]"/>
      <dgm:spPr>
        <a:solidFill>
          <a:srgbClr val="000066"/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Quantifiable</a:t>
          </a:r>
          <a:endParaRPr lang="en-GB" dirty="0">
            <a:solidFill>
              <a:schemeClr val="bg1"/>
            </a:solidFill>
          </a:endParaRPr>
        </a:p>
      </dgm:t>
    </dgm:pt>
    <dgm:pt modelId="{31A140C8-34D5-4808-9828-B32F29483166}" type="parTrans" cxnId="{24A32938-B7FF-4F56-A200-4DA7975F55C5}">
      <dgm:prSet/>
      <dgm:spPr/>
      <dgm:t>
        <a:bodyPr/>
        <a:lstStyle/>
        <a:p>
          <a:endParaRPr lang="en-GB"/>
        </a:p>
      </dgm:t>
    </dgm:pt>
    <dgm:pt modelId="{EEA0E2DB-7E81-4E35-B3E9-1F7A23B85B86}" type="sibTrans" cxnId="{24A32938-B7FF-4F56-A200-4DA7975F55C5}">
      <dgm:prSet/>
      <dgm:spPr/>
      <dgm:t>
        <a:bodyPr/>
        <a:lstStyle/>
        <a:p>
          <a:endParaRPr lang="en-GB"/>
        </a:p>
      </dgm:t>
    </dgm:pt>
    <dgm:pt modelId="{566C9A40-9CFA-47F2-AD15-311D46B93BCB}">
      <dgm:prSet phldrT="[Text]"/>
      <dgm:spPr>
        <a:solidFill>
          <a:srgbClr val="663300"/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Internal / Ratio Data</a:t>
          </a:r>
          <a:endParaRPr lang="en-GB" dirty="0">
            <a:solidFill>
              <a:schemeClr val="bg1"/>
            </a:solidFill>
          </a:endParaRPr>
        </a:p>
      </dgm:t>
    </dgm:pt>
    <dgm:pt modelId="{0E8A9BF9-8A8E-40F6-B401-33A32E55470C}" type="parTrans" cxnId="{C36ACC0B-0432-46EC-888C-F7BBA12B597F}">
      <dgm:prSet/>
      <dgm:spPr/>
      <dgm:t>
        <a:bodyPr/>
        <a:lstStyle/>
        <a:p>
          <a:endParaRPr lang="en-GB"/>
        </a:p>
      </dgm:t>
    </dgm:pt>
    <dgm:pt modelId="{B190341A-8890-412F-AA6F-B7792C2F58AD}" type="sibTrans" cxnId="{C36ACC0B-0432-46EC-888C-F7BBA12B597F}">
      <dgm:prSet/>
      <dgm:spPr/>
      <dgm:t>
        <a:bodyPr/>
        <a:lstStyle/>
        <a:p>
          <a:endParaRPr lang="en-GB"/>
        </a:p>
      </dgm:t>
    </dgm:pt>
    <dgm:pt modelId="{0AE16174-F6F0-48FE-8DDF-78807979CCBA}">
      <dgm:prSet phldrT="[Text]"/>
      <dgm:spPr>
        <a:solidFill>
          <a:srgbClr val="663300"/>
        </a:solidFill>
      </dgm:spPr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Continuous / Discrete Data</a:t>
          </a:r>
          <a:endParaRPr lang="en-GB" dirty="0">
            <a:solidFill>
              <a:schemeClr val="bg1"/>
            </a:solidFill>
          </a:endParaRPr>
        </a:p>
      </dgm:t>
    </dgm:pt>
    <dgm:pt modelId="{97FA8275-A1E9-4165-A4C2-B665AF25CC97}" type="parTrans" cxnId="{B9830E77-E3A2-4E86-8384-3015A8589796}">
      <dgm:prSet/>
      <dgm:spPr/>
      <dgm:t>
        <a:bodyPr/>
        <a:lstStyle/>
        <a:p>
          <a:endParaRPr lang="en-GB"/>
        </a:p>
      </dgm:t>
    </dgm:pt>
    <dgm:pt modelId="{E9DA1A83-BE5C-44E4-9A6D-6BEB1F9EE510}" type="sibTrans" cxnId="{B9830E77-E3A2-4E86-8384-3015A8589796}">
      <dgm:prSet/>
      <dgm:spPr/>
      <dgm:t>
        <a:bodyPr/>
        <a:lstStyle/>
        <a:p>
          <a:endParaRPr lang="en-GB"/>
        </a:p>
      </dgm:t>
    </dgm:pt>
    <dgm:pt modelId="{7D6EBBC7-DAFF-4F50-B019-5E92F09F9C88}" type="pres">
      <dgm:prSet presAssocID="{B58BB4F0-ED01-40D4-BDB8-0180E48165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AB4CCA44-1082-4A47-B2E5-BB00507E2442}" type="pres">
      <dgm:prSet presAssocID="{90C9D731-95AE-4F6E-861D-3783FD7DBDB3}" presName="hierRoot1" presStyleCnt="0"/>
      <dgm:spPr/>
    </dgm:pt>
    <dgm:pt modelId="{EFEC1347-6BE1-4041-B6A5-7CDE12A38A76}" type="pres">
      <dgm:prSet presAssocID="{90C9D731-95AE-4F6E-861D-3783FD7DBDB3}" presName="composite" presStyleCnt="0"/>
      <dgm:spPr/>
    </dgm:pt>
    <dgm:pt modelId="{011D7F3A-9C17-43F2-A0CC-27043BB11F25}" type="pres">
      <dgm:prSet presAssocID="{90C9D731-95AE-4F6E-861D-3783FD7DBDB3}" presName="background" presStyleLbl="node0" presStyleIdx="0" presStyleCnt="2"/>
      <dgm:spPr/>
    </dgm:pt>
    <dgm:pt modelId="{B388B21D-4B97-47E2-9D96-5AB307021B38}" type="pres">
      <dgm:prSet presAssocID="{90C9D731-95AE-4F6E-861D-3783FD7DBDB3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6CCD4E8-1F3B-4100-8DD9-B16AE6F47BA5}" type="pres">
      <dgm:prSet presAssocID="{90C9D731-95AE-4F6E-861D-3783FD7DBDB3}" presName="hierChild2" presStyleCnt="0"/>
      <dgm:spPr/>
    </dgm:pt>
    <dgm:pt modelId="{383450A3-3526-41C2-893C-14D5287815F3}" type="pres">
      <dgm:prSet presAssocID="{C544B568-2C3E-4C97-BD2C-97A12172F47C}" presName="Name10" presStyleLbl="parChTrans1D2" presStyleIdx="0" presStyleCnt="4"/>
      <dgm:spPr/>
      <dgm:t>
        <a:bodyPr/>
        <a:lstStyle/>
        <a:p>
          <a:endParaRPr lang="en-GB"/>
        </a:p>
      </dgm:t>
    </dgm:pt>
    <dgm:pt modelId="{EC900CD6-7AAA-459D-A17F-585F1574E025}" type="pres">
      <dgm:prSet presAssocID="{EBCF9922-7C87-4F65-84A8-CC6A092A57E4}" presName="hierRoot2" presStyleCnt="0"/>
      <dgm:spPr/>
    </dgm:pt>
    <dgm:pt modelId="{EB3FD5C2-141C-4982-82F6-C92653042880}" type="pres">
      <dgm:prSet presAssocID="{EBCF9922-7C87-4F65-84A8-CC6A092A57E4}" presName="composite2" presStyleCnt="0"/>
      <dgm:spPr/>
    </dgm:pt>
    <dgm:pt modelId="{1A04A756-9AAD-4AA8-B682-52E52B32EE91}" type="pres">
      <dgm:prSet presAssocID="{EBCF9922-7C87-4F65-84A8-CC6A092A57E4}" presName="background2" presStyleLbl="node2" presStyleIdx="0" presStyleCnt="4"/>
      <dgm:spPr/>
    </dgm:pt>
    <dgm:pt modelId="{E6B66219-B1E8-4FDA-BD83-9FCED0A802B8}" type="pres">
      <dgm:prSet presAssocID="{EBCF9922-7C87-4F65-84A8-CC6A092A57E4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E7B271C-8D2F-45B6-9D3B-E459787F6CF9}" type="pres">
      <dgm:prSet presAssocID="{EBCF9922-7C87-4F65-84A8-CC6A092A57E4}" presName="hierChild3" presStyleCnt="0"/>
      <dgm:spPr/>
    </dgm:pt>
    <dgm:pt modelId="{35FF97A0-770D-4CF0-99CC-061763CE73C1}" type="pres">
      <dgm:prSet presAssocID="{C40481BA-9484-4506-B929-F222E8218DC2}" presName="Name10" presStyleLbl="parChTrans1D2" presStyleIdx="1" presStyleCnt="4"/>
      <dgm:spPr/>
      <dgm:t>
        <a:bodyPr/>
        <a:lstStyle/>
        <a:p>
          <a:endParaRPr lang="en-GB"/>
        </a:p>
      </dgm:t>
    </dgm:pt>
    <dgm:pt modelId="{81A66D0B-A3F5-4066-B8F1-F08264C74464}" type="pres">
      <dgm:prSet presAssocID="{17FCC86C-B4C8-45E8-AD6E-089768D9284D}" presName="hierRoot2" presStyleCnt="0"/>
      <dgm:spPr/>
    </dgm:pt>
    <dgm:pt modelId="{E78EAC74-7084-4FA7-A88D-93768D72D729}" type="pres">
      <dgm:prSet presAssocID="{17FCC86C-B4C8-45E8-AD6E-089768D9284D}" presName="composite2" presStyleCnt="0"/>
      <dgm:spPr/>
    </dgm:pt>
    <dgm:pt modelId="{F81B12BA-5A98-4CD4-8CD7-8AE9566F9CFD}" type="pres">
      <dgm:prSet presAssocID="{17FCC86C-B4C8-45E8-AD6E-089768D9284D}" presName="background2" presStyleLbl="node2" presStyleIdx="1" presStyleCnt="4"/>
      <dgm:spPr/>
    </dgm:pt>
    <dgm:pt modelId="{FDED1D9B-9016-4E73-97F2-236E6CB6EE8A}" type="pres">
      <dgm:prSet presAssocID="{17FCC86C-B4C8-45E8-AD6E-089768D9284D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C084B2F-0BE9-4479-9F52-A9AF1354B594}" type="pres">
      <dgm:prSet presAssocID="{17FCC86C-B4C8-45E8-AD6E-089768D9284D}" presName="hierChild3" presStyleCnt="0"/>
      <dgm:spPr/>
    </dgm:pt>
    <dgm:pt modelId="{0783EC55-CE2A-4C89-B048-5AA21FE65BF8}" type="pres">
      <dgm:prSet presAssocID="{98BFB119-4EB3-4AC7-88AF-D712120BDEB3}" presName="hierRoot1" presStyleCnt="0"/>
      <dgm:spPr/>
    </dgm:pt>
    <dgm:pt modelId="{C2960DF5-641A-4A0D-9067-2D3C2EA9E904}" type="pres">
      <dgm:prSet presAssocID="{98BFB119-4EB3-4AC7-88AF-D712120BDEB3}" presName="composite" presStyleCnt="0"/>
      <dgm:spPr/>
    </dgm:pt>
    <dgm:pt modelId="{7C73069E-6B68-4F58-9AA9-F6965C22B6D6}" type="pres">
      <dgm:prSet presAssocID="{98BFB119-4EB3-4AC7-88AF-D712120BDEB3}" presName="background" presStyleLbl="node0" presStyleIdx="1" presStyleCnt="2"/>
      <dgm:spPr/>
    </dgm:pt>
    <dgm:pt modelId="{A1F72ABA-2143-41A4-AD95-B0886E3CE2F0}" type="pres">
      <dgm:prSet presAssocID="{98BFB119-4EB3-4AC7-88AF-D712120BDEB3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BD1DFB-3E7A-42BE-861F-63F2581316B2}" type="pres">
      <dgm:prSet presAssocID="{98BFB119-4EB3-4AC7-88AF-D712120BDEB3}" presName="hierChild2" presStyleCnt="0"/>
      <dgm:spPr/>
    </dgm:pt>
    <dgm:pt modelId="{AD93B324-1829-422B-9CE4-C3E708FBE671}" type="pres">
      <dgm:prSet presAssocID="{0E8A9BF9-8A8E-40F6-B401-33A32E55470C}" presName="Name10" presStyleLbl="parChTrans1D2" presStyleIdx="2" presStyleCnt="4"/>
      <dgm:spPr/>
      <dgm:t>
        <a:bodyPr/>
        <a:lstStyle/>
        <a:p>
          <a:endParaRPr lang="en-GB"/>
        </a:p>
      </dgm:t>
    </dgm:pt>
    <dgm:pt modelId="{A2C01D02-9B55-4279-982F-A36B9865E78D}" type="pres">
      <dgm:prSet presAssocID="{566C9A40-9CFA-47F2-AD15-311D46B93BCB}" presName="hierRoot2" presStyleCnt="0"/>
      <dgm:spPr/>
    </dgm:pt>
    <dgm:pt modelId="{FF93A8F3-D4EA-452A-9F31-95B43EB19B7E}" type="pres">
      <dgm:prSet presAssocID="{566C9A40-9CFA-47F2-AD15-311D46B93BCB}" presName="composite2" presStyleCnt="0"/>
      <dgm:spPr/>
    </dgm:pt>
    <dgm:pt modelId="{A8671D20-CF37-4D1E-80C6-38FE41140FDD}" type="pres">
      <dgm:prSet presAssocID="{566C9A40-9CFA-47F2-AD15-311D46B93BCB}" presName="background2" presStyleLbl="node2" presStyleIdx="2" presStyleCnt="4"/>
      <dgm:spPr/>
    </dgm:pt>
    <dgm:pt modelId="{5305F49B-3010-41A6-826C-86556E26E1D7}" type="pres">
      <dgm:prSet presAssocID="{566C9A40-9CFA-47F2-AD15-311D46B93BCB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AEE7373-548B-4529-A6BB-D1FA3CACDEEB}" type="pres">
      <dgm:prSet presAssocID="{566C9A40-9CFA-47F2-AD15-311D46B93BCB}" presName="hierChild3" presStyleCnt="0"/>
      <dgm:spPr/>
    </dgm:pt>
    <dgm:pt modelId="{5D40AFE0-F1C3-4CC7-9689-5B3A1AF8CA98}" type="pres">
      <dgm:prSet presAssocID="{97FA8275-A1E9-4165-A4C2-B665AF25CC97}" presName="Name10" presStyleLbl="parChTrans1D2" presStyleIdx="3" presStyleCnt="4"/>
      <dgm:spPr/>
      <dgm:t>
        <a:bodyPr/>
        <a:lstStyle/>
        <a:p>
          <a:endParaRPr lang="en-GB"/>
        </a:p>
      </dgm:t>
    </dgm:pt>
    <dgm:pt modelId="{DEACFA77-4F93-4C78-93D0-0B84F803053D}" type="pres">
      <dgm:prSet presAssocID="{0AE16174-F6F0-48FE-8DDF-78807979CCBA}" presName="hierRoot2" presStyleCnt="0"/>
      <dgm:spPr/>
    </dgm:pt>
    <dgm:pt modelId="{D2053383-C312-448F-A513-37B024C17A7D}" type="pres">
      <dgm:prSet presAssocID="{0AE16174-F6F0-48FE-8DDF-78807979CCBA}" presName="composite2" presStyleCnt="0"/>
      <dgm:spPr/>
    </dgm:pt>
    <dgm:pt modelId="{F104123D-6755-4006-BA50-F93E14836636}" type="pres">
      <dgm:prSet presAssocID="{0AE16174-F6F0-48FE-8DDF-78807979CCBA}" presName="background2" presStyleLbl="node2" presStyleIdx="3" presStyleCnt="4"/>
      <dgm:spPr/>
    </dgm:pt>
    <dgm:pt modelId="{5E90C6A1-7AB8-4BB3-B3BF-2399410050D4}" type="pres">
      <dgm:prSet presAssocID="{0AE16174-F6F0-48FE-8DDF-78807979CCB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2463EBB-A32C-48B7-B2D7-C2B4F1521792}" type="pres">
      <dgm:prSet presAssocID="{0AE16174-F6F0-48FE-8DDF-78807979CCBA}" presName="hierChild3" presStyleCnt="0"/>
      <dgm:spPr/>
    </dgm:pt>
  </dgm:ptLst>
  <dgm:cxnLst>
    <dgm:cxn modelId="{C36ACC0B-0432-46EC-888C-F7BBA12B597F}" srcId="{98BFB119-4EB3-4AC7-88AF-D712120BDEB3}" destId="{566C9A40-9CFA-47F2-AD15-311D46B93BCB}" srcOrd="0" destOrd="0" parTransId="{0E8A9BF9-8A8E-40F6-B401-33A32E55470C}" sibTransId="{B190341A-8890-412F-AA6F-B7792C2F58AD}"/>
    <dgm:cxn modelId="{24A32938-B7FF-4F56-A200-4DA7975F55C5}" srcId="{B58BB4F0-ED01-40D4-BDB8-0180E481657C}" destId="{98BFB119-4EB3-4AC7-88AF-D712120BDEB3}" srcOrd="1" destOrd="0" parTransId="{31A140C8-34D5-4808-9828-B32F29483166}" sibTransId="{EEA0E2DB-7E81-4E35-B3E9-1F7A23B85B86}"/>
    <dgm:cxn modelId="{C222C49D-33A4-4C66-A5C2-B5032622C95D}" srcId="{90C9D731-95AE-4F6E-861D-3783FD7DBDB3}" destId="{EBCF9922-7C87-4F65-84A8-CC6A092A57E4}" srcOrd="0" destOrd="0" parTransId="{C544B568-2C3E-4C97-BD2C-97A12172F47C}" sibTransId="{D568A7E1-2132-4A44-AA7B-20D957815C03}"/>
    <dgm:cxn modelId="{A2F6F4F4-88A5-4800-8CBC-3492A7CA5265}" type="presOf" srcId="{566C9A40-9CFA-47F2-AD15-311D46B93BCB}" destId="{5305F49B-3010-41A6-826C-86556E26E1D7}" srcOrd="0" destOrd="0" presId="urn:microsoft.com/office/officeart/2005/8/layout/hierarchy1"/>
    <dgm:cxn modelId="{A1F818D8-D157-4ADB-9FE5-BAE216FEB461}" type="presOf" srcId="{C544B568-2C3E-4C97-BD2C-97A12172F47C}" destId="{383450A3-3526-41C2-893C-14D5287815F3}" srcOrd="0" destOrd="0" presId="urn:microsoft.com/office/officeart/2005/8/layout/hierarchy1"/>
    <dgm:cxn modelId="{C866D119-3715-401C-BC66-84D8754BA514}" type="presOf" srcId="{97FA8275-A1E9-4165-A4C2-B665AF25CC97}" destId="{5D40AFE0-F1C3-4CC7-9689-5B3A1AF8CA98}" srcOrd="0" destOrd="0" presId="urn:microsoft.com/office/officeart/2005/8/layout/hierarchy1"/>
    <dgm:cxn modelId="{8EED8DC5-E7B3-42BD-B46F-701B972EBBBB}" type="presOf" srcId="{90C9D731-95AE-4F6E-861D-3783FD7DBDB3}" destId="{B388B21D-4B97-47E2-9D96-5AB307021B38}" srcOrd="0" destOrd="0" presId="urn:microsoft.com/office/officeart/2005/8/layout/hierarchy1"/>
    <dgm:cxn modelId="{06C0CBB4-523B-4FBE-A022-F4269B56DB87}" type="presOf" srcId="{EBCF9922-7C87-4F65-84A8-CC6A092A57E4}" destId="{E6B66219-B1E8-4FDA-BD83-9FCED0A802B8}" srcOrd="0" destOrd="0" presId="urn:microsoft.com/office/officeart/2005/8/layout/hierarchy1"/>
    <dgm:cxn modelId="{9634C5F7-FF73-473C-B018-FD9D7D409675}" type="presOf" srcId="{0E8A9BF9-8A8E-40F6-B401-33A32E55470C}" destId="{AD93B324-1829-422B-9CE4-C3E708FBE671}" srcOrd="0" destOrd="0" presId="urn:microsoft.com/office/officeart/2005/8/layout/hierarchy1"/>
    <dgm:cxn modelId="{1A7523F4-F745-4470-A190-F0C168AAE53A}" type="presOf" srcId="{0AE16174-F6F0-48FE-8DDF-78807979CCBA}" destId="{5E90C6A1-7AB8-4BB3-B3BF-2399410050D4}" srcOrd="0" destOrd="0" presId="urn:microsoft.com/office/officeart/2005/8/layout/hierarchy1"/>
    <dgm:cxn modelId="{F1FB4B68-EEC0-47FE-8904-825C6BD1EAC3}" type="presOf" srcId="{17FCC86C-B4C8-45E8-AD6E-089768D9284D}" destId="{FDED1D9B-9016-4E73-97F2-236E6CB6EE8A}" srcOrd="0" destOrd="0" presId="urn:microsoft.com/office/officeart/2005/8/layout/hierarchy1"/>
    <dgm:cxn modelId="{109FD186-9D46-49C6-A0B3-9FAB7F5EC383}" type="presOf" srcId="{C40481BA-9484-4506-B929-F222E8218DC2}" destId="{35FF97A0-770D-4CF0-99CC-061763CE73C1}" srcOrd="0" destOrd="0" presId="urn:microsoft.com/office/officeart/2005/8/layout/hierarchy1"/>
    <dgm:cxn modelId="{B9830E77-E3A2-4E86-8384-3015A8589796}" srcId="{98BFB119-4EB3-4AC7-88AF-D712120BDEB3}" destId="{0AE16174-F6F0-48FE-8DDF-78807979CCBA}" srcOrd="1" destOrd="0" parTransId="{97FA8275-A1E9-4165-A4C2-B665AF25CC97}" sibTransId="{E9DA1A83-BE5C-44E4-9A6D-6BEB1F9EE510}"/>
    <dgm:cxn modelId="{387F2BEC-4886-40F6-A9AA-13BC8C97528E}" srcId="{B58BB4F0-ED01-40D4-BDB8-0180E481657C}" destId="{90C9D731-95AE-4F6E-861D-3783FD7DBDB3}" srcOrd="0" destOrd="0" parTransId="{E6C7BCF5-410B-4B0F-967F-BE9CF3C5C7EE}" sibTransId="{EC2EFFDD-9F57-4EB6-8EFD-BB5BAF665DC2}"/>
    <dgm:cxn modelId="{B198708B-8927-4A48-907A-4327DA576EC2}" type="presOf" srcId="{B58BB4F0-ED01-40D4-BDB8-0180E481657C}" destId="{7D6EBBC7-DAFF-4F50-B019-5E92F09F9C88}" srcOrd="0" destOrd="0" presId="urn:microsoft.com/office/officeart/2005/8/layout/hierarchy1"/>
    <dgm:cxn modelId="{9E0393E4-0A80-4FAF-AF8C-FC8F302F379E}" type="presOf" srcId="{98BFB119-4EB3-4AC7-88AF-D712120BDEB3}" destId="{A1F72ABA-2143-41A4-AD95-B0886E3CE2F0}" srcOrd="0" destOrd="0" presId="urn:microsoft.com/office/officeart/2005/8/layout/hierarchy1"/>
    <dgm:cxn modelId="{7E95CBCF-F973-45B4-9668-0E5B0F9AAD87}" srcId="{90C9D731-95AE-4F6E-861D-3783FD7DBDB3}" destId="{17FCC86C-B4C8-45E8-AD6E-089768D9284D}" srcOrd="1" destOrd="0" parTransId="{C40481BA-9484-4506-B929-F222E8218DC2}" sibTransId="{CEBB93CD-41C6-4572-8759-1F06CA37D551}"/>
    <dgm:cxn modelId="{751167C3-8C46-421D-9D81-FCD384A1BBF6}" type="presParOf" srcId="{7D6EBBC7-DAFF-4F50-B019-5E92F09F9C88}" destId="{AB4CCA44-1082-4A47-B2E5-BB00507E2442}" srcOrd="0" destOrd="0" presId="urn:microsoft.com/office/officeart/2005/8/layout/hierarchy1"/>
    <dgm:cxn modelId="{AF4247F5-9B29-41EC-ACB1-DAB88DF0B5BD}" type="presParOf" srcId="{AB4CCA44-1082-4A47-B2E5-BB00507E2442}" destId="{EFEC1347-6BE1-4041-B6A5-7CDE12A38A76}" srcOrd="0" destOrd="0" presId="urn:microsoft.com/office/officeart/2005/8/layout/hierarchy1"/>
    <dgm:cxn modelId="{00B5D29B-CF1E-42F5-9DAF-11DA08E9F5CE}" type="presParOf" srcId="{EFEC1347-6BE1-4041-B6A5-7CDE12A38A76}" destId="{011D7F3A-9C17-43F2-A0CC-27043BB11F25}" srcOrd="0" destOrd="0" presId="urn:microsoft.com/office/officeart/2005/8/layout/hierarchy1"/>
    <dgm:cxn modelId="{9F259223-22B1-4391-A96F-6C9A0D2EC941}" type="presParOf" srcId="{EFEC1347-6BE1-4041-B6A5-7CDE12A38A76}" destId="{B388B21D-4B97-47E2-9D96-5AB307021B38}" srcOrd="1" destOrd="0" presId="urn:microsoft.com/office/officeart/2005/8/layout/hierarchy1"/>
    <dgm:cxn modelId="{BFD3D79B-26E5-4537-BAC2-4262180BFC27}" type="presParOf" srcId="{AB4CCA44-1082-4A47-B2E5-BB00507E2442}" destId="{F6CCD4E8-1F3B-4100-8DD9-B16AE6F47BA5}" srcOrd="1" destOrd="0" presId="urn:microsoft.com/office/officeart/2005/8/layout/hierarchy1"/>
    <dgm:cxn modelId="{201EC4EF-AF25-447C-9532-D7D4B0442F4A}" type="presParOf" srcId="{F6CCD4E8-1F3B-4100-8DD9-B16AE6F47BA5}" destId="{383450A3-3526-41C2-893C-14D5287815F3}" srcOrd="0" destOrd="0" presId="urn:microsoft.com/office/officeart/2005/8/layout/hierarchy1"/>
    <dgm:cxn modelId="{8AD92D88-F407-4D3F-924A-7A92D6B70816}" type="presParOf" srcId="{F6CCD4E8-1F3B-4100-8DD9-B16AE6F47BA5}" destId="{EC900CD6-7AAA-459D-A17F-585F1574E025}" srcOrd="1" destOrd="0" presId="urn:microsoft.com/office/officeart/2005/8/layout/hierarchy1"/>
    <dgm:cxn modelId="{F1602A06-4039-47DA-B2E9-3D56F075AC8D}" type="presParOf" srcId="{EC900CD6-7AAA-459D-A17F-585F1574E025}" destId="{EB3FD5C2-141C-4982-82F6-C92653042880}" srcOrd="0" destOrd="0" presId="urn:microsoft.com/office/officeart/2005/8/layout/hierarchy1"/>
    <dgm:cxn modelId="{92683482-0446-4FD0-B465-4B07B9B8D63D}" type="presParOf" srcId="{EB3FD5C2-141C-4982-82F6-C92653042880}" destId="{1A04A756-9AAD-4AA8-B682-52E52B32EE91}" srcOrd="0" destOrd="0" presId="urn:microsoft.com/office/officeart/2005/8/layout/hierarchy1"/>
    <dgm:cxn modelId="{462DB977-1794-4E36-B182-56DEEFC1AF54}" type="presParOf" srcId="{EB3FD5C2-141C-4982-82F6-C92653042880}" destId="{E6B66219-B1E8-4FDA-BD83-9FCED0A802B8}" srcOrd="1" destOrd="0" presId="urn:microsoft.com/office/officeart/2005/8/layout/hierarchy1"/>
    <dgm:cxn modelId="{EFB85D19-B83E-4EB0-8264-239C0EE5F610}" type="presParOf" srcId="{EC900CD6-7AAA-459D-A17F-585F1574E025}" destId="{DE7B271C-8D2F-45B6-9D3B-E459787F6CF9}" srcOrd="1" destOrd="0" presId="urn:microsoft.com/office/officeart/2005/8/layout/hierarchy1"/>
    <dgm:cxn modelId="{3AEE7625-44C9-4F78-B322-996E8C7AA962}" type="presParOf" srcId="{F6CCD4E8-1F3B-4100-8DD9-B16AE6F47BA5}" destId="{35FF97A0-770D-4CF0-99CC-061763CE73C1}" srcOrd="2" destOrd="0" presId="urn:microsoft.com/office/officeart/2005/8/layout/hierarchy1"/>
    <dgm:cxn modelId="{4920BDE6-847A-415F-962E-70097295C26A}" type="presParOf" srcId="{F6CCD4E8-1F3B-4100-8DD9-B16AE6F47BA5}" destId="{81A66D0B-A3F5-4066-B8F1-F08264C74464}" srcOrd="3" destOrd="0" presId="urn:microsoft.com/office/officeart/2005/8/layout/hierarchy1"/>
    <dgm:cxn modelId="{B9E1F59F-4D1D-4DDB-88D3-FC2E98608FC7}" type="presParOf" srcId="{81A66D0B-A3F5-4066-B8F1-F08264C74464}" destId="{E78EAC74-7084-4FA7-A88D-93768D72D729}" srcOrd="0" destOrd="0" presId="urn:microsoft.com/office/officeart/2005/8/layout/hierarchy1"/>
    <dgm:cxn modelId="{0ECFA097-F334-4EC8-A901-52BBBFE62278}" type="presParOf" srcId="{E78EAC74-7084-4FA7-A88D-93768D72D729}" destId="{F81B12BA-5A98-4CD4-8CD7-8AE9566F9CFD}" srcOrd="0" destOrd="0" presId="urn:microsoft.com/office/officeart/2005/8/layout/hierarchy1"/>
    <dgm:cxn modelId="{71C44F3E-C539-4256-A651-FC2ED61E8F19}" type="presParOf" srcId="{E78EAC74-7084-4FA7-A88D-93768D72D729}" destId="{FDED1D9B-9016-4E73-97F2-236E6CB6EE8A}" srcOrd="1" destOrd="0" presId="urn:microsoft.com/office/officeart/2005/8/layout/hierarchy1"/>
    <dgm:cxn modelId="{5F501E5C-5D4F-44EE-95B8-1DB92C1A58C1}" type="presParOf" srcId="{81A66D0B-A3F5-4066-B8F1-F08264C74464}" destId="{BC084B2F-0BE9-4479-9F52-A9AF1354B594}" srcOrd="1" destOrd="0" presId="urn:microsoft.com/office/officeart/2005/8/layout/hierarchy1"/>
    <dgm:cxn modelId="{FBB6BBD5-B189-4518-9513-BD8DEF38D842}" type="presParOf" srcId="{7D6EBBC7-DAFF-4F50-B019-5E92F09F9C88}" destId="{0783EC55-CE2A-4C89-B048-5AA21FE65BF8}" srcOrd="1" destOrd="0" presId="urn:microsoft.com/office/officeart/2005/8/layout/hierarchy1"/>
    <dgm:cxn modelId="{F300BD7F-024F-4069-9BB1-624CC26EE748}" type="presParOf" srcId="{0783EC55-CE2A-4C89-B048-5AA21FE65BF8}" destId="{C2960DF5-641A-4A0D-9067-2D3C2EA9E904}" srcOrd="0" destOrd="0" presId="urn:microsoft.com/office/officeart/2005/8/layout/hierarchy1"/>
    <dgm:cxn modelId="{13906515-4140-409F-9CE7-7345DE6C0EC5}" type="presParOf" srcId="{C2960DF5-641A-4A0D-9067-2D3C2EA9E904}" destId="{7C73069E-6B68-4F58-9AA9-F6965C22B6D6}" srcOrd="0" destOrd="0" presId="urn:microsoft.com/office/officeart/2005/8/layout/hierarchy1"/>
    <dgm:cxn modelId="{E2BB69EC-17F0-44B7-AC20-7BCAF501F4BC}" type="presParOf" srcId="{C2960DF5-641A-4A0D-9067-2D3C2EA9E904}" destId="{A1F72ABA-2143-41A4-AD95-B0886E3CE2F0}" srcOrd="1" destOrd="0" presId="urn:microsoft.com/office/officeart/2005/8/layout/hierarchy1"/>
    <dgm:cxn modelId="{0B87BE8F-780E-433C-AA3C-83FA3C75B3E2}" type="presParOf" srcId="{0783EC55-CE2A-4C89-B048-5AA21FE65BF8}" destId="{B6BD1DFB-3E7A-42BE-861F-63F2581316B2}" srcOrd="1" destOrd="0" presId="urn:microsoft.com/office/officeart/2005/8/layout/hierarchy1"/>
    <dgm:cxn modelId="{BD5EABF8-4EA7-477D-94A7-B7C386C3C8BA}" type="presParOf" srcId="{B6BD1DFB-3E7A-42BE-861F-63F2581316B2}" destId="{AD93B324-1829-422B-9CE4-C3E708FBE671}" srcOrd="0" destOrd="0" presId="urn:microsoft.com/office/officeart/2005/8/layout/hierarchy1"/>
    <dgm:cxn modelId="{BD833CE7-5238-475A-BCD7-F4AF14F2AFA2}" type="presParOf" srcId="{B6BD1DFB-3E7A-42BE-861F-63F2581316B2}" destId="{A2C01D02-9B55-4279-982F-A36B9865E78D}" srcOrd="1" destOrd="0" presId="urn:microsoft.com/office/officeart/2005/8/layout/hierarchy1"/>
    <dgm:cxn modelId="{E904F5CF-3AC0-456C-AA77-D65119D74054}" type="presParOf" srcId="{A2C01D02-9B55-4279-982F-A36B9865E78D}" destId="{FF93A8F3-D4EA-452A-9F31-95B43EB19B7E}" srcOrd="0" destOrd="0" presId="urn:microsoft.com/office/officeart/2005/8/layout/hierarchy1"/>
    <dgm:cxn modelId="{812DFE55-BB50-4BB3-912B-9016F1F119A2}" type="presParOf" srcId="{FF93A8F3-D4EA-452A-9F31-95B43EB19B7E}" destId="{A8671D20-CF37-4D1E-80C6-38FE41140FDD}" srcOrd="0" destOrd="0" presId="urn:microsoft.com/office/officeart/2005/8/layout/hierarchy1"/>
    <dgm:cxn modelId="{3029D542-584B-4ADC-8D26-31EC67B66FBF}" type="presParOf" srcId="{FF93A8F3-D4EA-452A-9F31-95B43EB19B7E}" destId="{5305F49B-3010-41A6-826C-86556E26E1D7}" srcOrd="1" destOrd="0" presId="urn:microsoft.com/office/officeart/2005/8/layout/hierarchy1"/>
    <dgm:cxn modelId="{0738BA97-721C-40B1-AD06-D0E3DCDF8420}" type="presParOf" srcId="{A2C01D02-9B55-4279-982F-A36B9865E78D}" destId="{6AEE7373-548B-4529-A6BB-D1FA3CACDEEB}" srcOrd="1" destOrd="0" presId="urn:microsoft.com/office/officeart/2005/8/layout/hierarchy1"/>
    <dgm:cxn modelId="{DCE10DD1-E63B-4F75-8815-E0FED5BD975E}" type="presParOf" srcId="{B6BD1DFB-3E7A-42BE-861F-63F2581316B2}" destId="{5D40AFE0-F1C3-4CC7-9689-5B3A1AF8CA98}" srcOrd="2" destOrd="0" presId="urn:microsoft.com/office/officeart/2005/8/layout/hierarchy1"/>
    <dgm:cxn modelId="{C0A45347-FFB9-42B9-9C25-47254C0AA983}" type="presParOf" srcId="{B6BD1DFB-3E7A-42BE-861F-63F2581316B2}" destId="{DEACFA77-4F93-4C78-93D0-0B84F803053D}" srcOrd="3" destOrd="0" presId="urn:microsoft.com/office/officeart/2005/8/layout/hierarchy1"/>
    <dgm:cxn modelId="{8EA92109-9BCD-4883-91FF-2A3DB6D3C3BD}" type="presParOf" srcId="{DEACFA77-4F93-4C78-93D0-0B84F803053D}" destId="{D2053383-C312-448F-A513-37B024C17A7D}" srcOrd="0" destOrd="0" presId="urn:microsoft.com/office/officeart/2005/8/layout/hierarchy1"/>
    <dgm:cxn modelId="{DB01EA62-5ED8-47D7-9A08-27302EE246A7}" type="presParOf" srcId="{D2053383-C312-448F-A513-37B024C17A7D}" destId="{F104123D-6755-4006-BA50-F93E14836636}" srcOrd="0" destOrd="0" presId="urn:microsoft.com/office/officeart/2005/8/layout/hierarchy1"/>
    <dgm:cxn modelId="{79FF52D9-768E-403D-B067-58B70B10C16F}" type="presParOf" srcId="{D2053383-C312-448F-A513-37B024C17A7D}" destId="{5E90C6A1-7AB8-4BB3-B3BF-2399410050D4}" srcOrd="1" destOrd="0" presId="urn:microsoft.com/office/officeart/2005/8/layout/hierarchy1"/>
    <dgm:cxn modelId="{C50E85C6-E77F-411E-A5D5-EC090D4BBCE5}" type="presParOf" srcId="{DEACFA77-4F93-4C78-93D0-0B84F803053D}" destId="{D2463EBB-A32C-48B7-B2D7-C2B4F15217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0AFE0-F1C3-4CC7-9689-5B3A1AF8CA98}">
      <dsp:nvSpPr>
        <dsp:cNvPr id="0" name=""/>
        <dsp:cNvSpPr/>
      </dsp:nvSpPr>
      <dsp:spPr>
        <a:xfrm>
          <a:off x="6123176" y="1921796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3B324-1829-422B-9CE4-C3E708FBE671}">
      <dsp:nvSpPr>
        <dsp:cNvPr id="0" name=""/>
        <dsp:cNvSpPr/>
      </dsp:nvSpPr>
      <dsp:spPr>
        <a:xfrm>
          <a:off x="5071169" y="1921796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F97A0-770D-4CF0-99CC-061763CE73C1}">
      <dsp:nvSpPr>
        <dsp:cNvPr id="0" name=""/>
        <dsp:cNvSpPr/>
      </dsp:nvSpPr>
      <dsp:spPr>
        <a:xfrm>
          <a:off x="1915150" y="1921796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450A3-3526-41C2-893C-14D5287815F3}">
      <dsp:nvSpPr>
        <dsp:cNvPr id="0" name=""/>
        <dsp:cNvSpPr/>
      </dsp:nvSpPr>
      <dsp:spPr>
        <a:xfrm>
          <a:off x="863143" y="1921796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D7F3A-9C17-43F2-A0CC-27043BB11F25}">
      <dsp:nvSpPr>
        <dsp:cNvPr id="0" name=""/>
        <dsp:cNvSpPr/>
      </dsp:nvSpPr>
      <dsp:spPr>
        <a:xfrm>
          <a:off x="1054417" y="828665"/>
          <a:ext cx="1721465" cy="109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88B21D-4B97-47E2-9D96-5AB307021B38}">
      <dsp:nvSpPr>
        <dsp:cNvPr id="0" name=""/>
        <dsp:cNvSpPr/>
      </dsp:nvSpPr>
      <dsp:spPr>
        <a:xfrm>
          <a:off x="1245691" y="1010376"/>
          <a:ext cx="1721465" cy="1093130"/>
        </a:xfrm>
        <a:prstGeom prst="roundRect">
          <a:avLst>
            <a:gd name="adj" fmla="val 10000"/>
          </a:avLst>
        </a:prstGeom>
        <a:solidFill>
          <a:srgbClr val="00006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>
              <a:solidFill>
                <a:schemeClr val="bg1"/>
              </a:solidFill>
            </a:rPr>
            <a:t>Categorical</a:t>
          </a:r>
          <a:endParaRPr lang="en-GB" sz="2100" kern="1200" dirty="0">
            <a:solidFill>
              <a:schemeClr val="bg1"/>
            </a:solidFill>
          </a:endParaRPr>
        </a:p>
      </dsp:txBody>
      <dsp:txXfrm>
        <a:off x="1277708" y="1042393"/>
        <a:ext cx="1657431" cy="1029096"/>
      </dsp:txXfrm>
    </dsp:sp>
    <dsp:sp modelId="{1A04A756-9AAD-4AA8-B682-52E52B32EE91}">
      <dsp:nvSpPr>
        <dsp:cNvPr id="0" name=""/>
        <dsp:cNvSpPr/>
      </dsp:nvSpPr>
      <dsp:spPr>
        <a:xfrm>
          <a:off x="2411" y="2422455"/>
          <a:ext cx="1721465" cy="109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B66219-B1E8-4FDA-BD83-9FCED0A802B8}">
      <dsp:nvSpPr>
        <dsp:cNvPr id="0" name=""/>
        <dsp:cNvSpPr/>
      </dsp:nvSpPr>
      <dsp:spPr>
        <a:xfrm>
          <a:off x="193684" y="2604165"/>
          <a:ext cx="1721465" cy="1093130"/>
        </a:xfrm>
        <a:prstGeom prst="roundRect">
          <a:avLst>
            <a:gd name="adj" fmla="val 10000"/>
          </a:avLst>
        </a:prstGeom>
        <a:solidFill>
          <a:srgbClr val="6633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>
              <a:solidFill>
                <a:schemeClr val="bg1"/>
              </a:solidFill>
            </a:rPr>
            <a:t>Descriptive</a:t>
          </a:r>
          <a:endParaRPr lang="en-GB" sz="2100" kern="1200" dirty="0">
            <a:solidFill>
              <a:schemeClr val="bg1"/>
            </a:solidFill>
          </a:endParaRPr>
        </a:p>
      </dsp:txBody>
      <dsp:txXfrm>
        <a:off x="225701" y="2636182"/>
        <a:ext cx="1657431" cy="1029096"/>
      </dsp:txXfrm>
    </dsp:sp>
    <dsp:sp modelId="{F81B12BA-5A98-4CD4-8CD7-8AE9566F9CFD}">
      <dsp:nvSpPr>
        <dsp:cNvPr id="0" name=""/>
        <dsp:cNvSpPr/>
      </dsp:nvSpPr>
      <dsp:spPr>
        <a:xfrm>
          <a:off x="2106423" y="2422455"/>
          <a:ext cx="1721465" cy="109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ED1D9B-9016-4E73-97F2-236E6CB6EE8A}">
      <dsp:nvSpPr>
        <dsp:cNvPr id="0" name=""/>
        <dsp:cNvSpPr/>
      </dsp:nvSpPr>
      <dsp:spPr>
        <a:xfrm>
          <a:off x="2297697" y="2604165"/>
          <a:ext cx="1721465" cy="1093130"/>
        </a:xfrm>
        <a:prstGeom prst="roundRect">
          <a:avLst>
            <a:gd name="adj" fmla="val 10000"/>
          </a:avLst>
        </a:prstGeom>
        <a:solidFill>
          <a:srgbClr val="6633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>
              <a:solidFill>
                <a:schemeClr val="bg1"/>
              </a:solidFill>
            </a:rPr>
            <a:t>Ranked</a:t>
          </a:r>
          <a:endParaRPr lang="en-GB" sz="2100" kern="1200" dirty="0">
            <a:solidFill>
              <a:schemeClr val="bg1"/>
            </a:solidFill>
          </a:endParaRPr>
        </a:p>
      </dsp:txBody>
      <dsp:txXfrm>
        <a:off x="2329714" y="2636182"/>
        <a:ext cx="1657431" cy="1029096"/>
      </dsp:txXfrm>
    </dsp:sp>
    <dsp:sp modelId="{7C73069E-6B68-4F58-9AA9-F6965C22B6D6}">
      <dsp:nvSpPr>
        <dsp:cNvPr id="0" name=""/>
        <dsp:cNvSpPr/>
      </dsp:nvSpPr>
      <dsp:spPr>
        <a:xfrm>
          <a:off x="5262443" y="828665"/>
          <a:ext cx="1721465" cy="109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F72ABA-2143-41A4-AD95-B0886E3CE2F0}">
      <dsp:nvSpPr>
        <dsp:cNvPr id="0" name=""/>
        <dsp:cNvSpPr/>
      </dsp:nvSpPr>
      <dsp:spPr>
        <a:xfrm>
          <a:off x="5453717" y="1010376"/>
          <a:ext cx="1721465" cy="1093130"/>
        </a:xfrm>
        <a:prstGeom prst="roundRect">
          <a:avLst>
            <a:gd name="adj" fmla="val 10000"/>
          </a:avLst>
        </a:prstGeom>
        <a:solidFill>
          <a:srgbClr val="00006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>
              <a:solidFill>
                <a:schemeClr val="bg1"/>
              </a:solidFill>
            </a:rPr>
            <a:t>Quantifiable</a:t>
          </a:r>
          <a:endParaRPr lang="en-GB" sz="2100" kern="1200" dirty="0">
            <a:solidFill>
              <a:schemeClr val="bg1"/>
            </a:solidFill>
          </a:endParaRPr>
        </a:p>
      </dsp:txBody>
      <dsp:txXfrm>
        <a:off x="5485734" y="1042393"/>
        <a:ext cx="1657431" cy="1029096"/>
      </dsp:txXfrm>
    </dsp:sp>
    <dsp:sp modelId="{A8671D20-CF37-4D1E-80C6-38FE41140FDD}">
      <dsp:nvSpPr>
        <dsp:cNvPr id="0" name=""/>
        <dsp:cNvSpPr/>
      </dsp:nvSpPr>
      <dsp:spPr>
        <a:xfrm>
          <a:off x="4210436" y="2422455"/>
          <a:ext cx="1721465" cy="109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5F49B-3010-41A6-826C-86556E26E1D7}">
      <dsp:nvSpPr>
        <dsp:cNvPr id="0" name=""/>
        <dsp:cNvSpPr/>
      </dsp:nvSpPr>
      <dsp:spPr>
        <a:xfrm>
          <a:off x="4401710" y="2604165"/>
          <a:ext cx="1721465" cy="1093130"/>
        </a:xfrm>
        <a:prstGeom prst="roundRect">
          <a:avLst>
            <a:gd name="adj" fmla="val 10000"/>
          </a:avLst>
        </a:prstGeom>
        <a:solidFill>
          <a:srgbClr val="6633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>
              <a:solidFill>
                <a:schemeClr val="bg1"/>
              </a:solidFill>
            </a:rPr>
            <a:t>Internal / Ratio Data</a:t>
          </a:r>
          <a:endParaRPr lang="en-GB" sz="2100" kern="1200" dirty="0">
            <a:solidFill>
              <a:schemeClr val="bg1"/>
            </a:solidFill>
          </a:endParaRPr>
        </a:p>
      </dsp:txBody>
      <dsp:txXfrm>
        <a:off x="4433727" y="2636182"/>
        <a:ext cx="1657431" cy="1029096"/>
      </dsp:txXfrm>
    </dsp:sp>
    <dsp:sp modelId="{F104123D-6755-4006-BA50-F93E14836636}">
      <dsp:nvSpPr>
        <dsp:cNvPr id="0" name=""/>
        <dsp:cNvSpPr/>
      </dsp:nvSpPr>
      <dsp:spPr>
        <a:xfrm>
          <a:off x="6314449" y="2422455"/>
          <a:ext cx="1721465" cy="109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90C6A1-7AB8-4BB3-B3BF-2399410050D4}">
      <dsp:nvSpPr>
        <dsp:cNvPr id="0" name=""/>
        <dsp:cNvSpPr/>
      </dsp:nvSpPr>
      <dsp:spPr>
        <a:xfrm>
          <a:off x="6505723" y="2604165"/>
          <a:ext cx="1721465" cy="1093130"/>
        </a:xfrm>
        <a:prstGeom prst="roundRect">
          <a:avLst>
            <a:gd name="adj" fmla="val 10000"/>
          </a:avLst>
        </a:prstGeom>
        <a:solidFill>
          <a:srgbClr val="6633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>
              <a:solidFill>
                <a:schemeClr val="bg1"/>
              </a:solidFill>
            </a:rPr>
            <a:t>Continuous / Discrete Data</a:t>
          </a:r>
          <a:endParaRPr lang="en-GB" sz="2100" kern="1200" dirty="0">
            <a:solidFill>
              <a:schemeClr val="bg1"/>
            </a:solidFill>
          </a:endParaRPr>
        </a:p>
      </dsp:txBody>
      <dsp:txXfrm>
        <a:off x="6537740" y="2636182"/>
        <a:ext cx="1657431" cy="102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0AFE0-F1C3-4CC7-9689-5B3A1AF8CA98}">
      <dsp:nvSpPr>
        <dsp:cNvPr id="0" name=""/>
        <dsp:cNvSpPr/>
      </dsp:nvSpPr>
      <dsp:spPr>
        <a:xfrm>
          <a:off x="6123176" y="1921796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3B324-1829-422B-9CE4-C3E708FBE671}">
      <dsp:nvSpPr>
        <dsp:cNvPr id="0" name=""/>
        <dsp:cNvSpPr/>
      </dsp:nvSpPr>
      <dsp:spPr>
        <a:xfrm>
          <a:off x="5071169" y="1921796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F97A0-770D-4CF0-99CC-061763CE73C1}">
      <dsp:nvSpPr>
        <dsp:cNvPr id="0" name=""/>
        <dsp:cNvSpPr/>
      </dsp:nvSpPr>
      <dsp:spPr>
        <a:xfrm>
          <a:off x="1915150" y="1921796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450A3-3526-41C2-893C-14D5287815F3}">
      <dsp:nvSpPr>
        <dsp:cNvPr id="0" name=""/>
        <dsp:cNvSpPr/>
      </dsp:nvSpPr>
      <dsp:spPr>
        <a:xfrm>
          <a:off x="863143" y="1921796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D7F3A-9C17-43F2-A0CC-27043BB11F25}">
      <dsp:nvSpPr>
        <dsp:cNvPr id="0" name=""/>
        <dsp:cNvSpPr/>
      </dsp:nvSpPr>
      <dsp:spPr>
        <a:xfrm>
          <a:off x="1054417" y="828665"/>
          <a:ext cx="1721465" cy="109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88B21D-4B97-47E2-9D96-5AB307021B38}">
      <dsp:nvSpPr>
        <dsp:cNvPr id="0" name=""/>
        <dsp:cNvSpPr/>
      </dsp:nvSpPr>
      <dsp:spPr>
        <a:xfrm>
          <a:off x="1245691" y="1010376"/>
          <a:ext cx="1721465" cy="1093130"/>
        </a:xfrm>
        <a:prstGeom prst="roundRect">
          <a:avLst>
            <a:gd name="adj" fmla="val 10000"/>
          </a:avLst>
        </a:prstGeom>
        <a:solidFill>
          <a:srgbClr val="00006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>
              <a:solidFill>
                <a:schemeClr val="bg1"/>
              </a:solidFill>
            </a:rPr>
            <a:t>Categorical</a:t>
          </a:r>
          <a:endParaRPr lang="en-GB" sz="2100" kern="1200" dirty="0">
            <a:solidFill>
              <a:schemeClr val="bg1"/>
            </a:solidFill>
          </a:endParaRPr>
        </a:p>
      </dsp:txBody>
      <dsp:txXfrm>
        <a:off x="1277708" y="1042393"/>
        <a:ext cx="1657431" cy="1029096"/>
      </dsp:txXfrm>
    </dsp:sp>
    <dsp:sp modelId="{1A04A756-9AAD-4AA8-B682-52E52B32EE91}">
      <dsp:nvSpPr>
        <dsp:cNvPr id="0" name=""/>
        <dsp:cNvSpPr/>
      </dsp:nvSpPr>
      <dsp:spPr>
        <a:xfrm>
          <a:off x="2411" y="2422455"/>
          <a:ext cx="1721465" cy="109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B66219-B1E8-4FDA-BD83-9FCED0A802B8}">
      <dsp:nvSpPr>
        <dsp:cNvPr id="0" name=""/>
        <dsp:cNvSpPr/>
      </dsp:nvSpPr>
      <dsp:spPr>
        <a:xfrm>
          <a:off x="193684" y="2604165"/>
          <a:ext cx="1721465" cy="1093130"/>
        </a:xfrm>
        <a:prstGeom prst="roundRect">
          <a:avLst>
            <a:gd name="adj" fmla="val 10000"/>
          </a:avLst>
        </a:prstGeom>
        <a:solidFill>
          <a:srgbClr val="6633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>
              <a:solidFill>
                <a:schemeClr val="bg1"/>
              </a:solidFill>
            </a:rPr>
            <a:t>Descriptive</a:t>
          </a:r>
          <a:endParaRPr lang="en-GB" sz="2100" kern="1200" dirty="0">
            <a:solidFill>
              <a:schemeClr val="bg1"/>
            </a:solidFill>
          </a:endParaRPr>
        </a:p>
      </dsp:txBody>
      <dsp:txXfrm>
        <a:off x="225701" y="2636182"/>
        <a:ext cx="1657431" cy="1029096"/>
      </dsp:txXfrm>
    </dsp:sp>
    <dsp:sp modelId="{F81B12BA-5A98-4CD4-8CD7-8AE9566F9CFD}">
      <dsp:nvSpPr>
        <dsp:cNvPr id="0" name=""/>
        <dsp:cNvSpPr/>
      </dsp:nvSpPr>
      <dsp:spPr>
        <a:xfrm>
          <a:off x="2106423" y="2422455"/>
          <a:ext cx="1721465" cy="109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ED1D9B-9016-4E73-97F2-236E6CB6EE8A}">
      <dsp:nvSpPr>
        <dsp:cNvPr id="0" name=""/>
        <dsp:cNvSpPr/>
      </dsp:nvSpPr>
      <dsp:spPr>
        <a:xfrm>
          <a:off x="2297697" y="2604165"/>
          <a:ext cx="1721465" cy="1093130"/>
        </a:xfrm>
        <a:prstGeom prst="roundRect">
          <a:avLst>
            <a:gd name="adj" fmla="val 10000"/>
          </a:avLst>
        </a:prstGeom>
        <a:solidFill>
          <a:srgbClr val="6633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>
              <a:solidFill>
                <a:schemeClr val="bg1"/>
              </a:solidFill>
            </a:rPr>
            <a:t>Ranked</a:t>
          </a:r>
          <a:endParaRPr lang="en-GB" sz="2100" kern="1200" dirty="0">
            <a:solidFill>
              <a:schemeClr val="bg1"/>
            </a:solidFill>
          </a:endParaRPr>
        </a:p>
      </dsp:txBody>
      <dsp:txXfrm>
        <a:off x="2329714" y="2636182"/>
        <a:ext cx="1657431" cy="1029096"/>
      </dsp:txXfrm>
    </dsp:sp>
    <dsp:sp modelId="{7C73069E-6B68-4F58-9AA9-F6965C22B6D6}">
      <dsp:nvSpPr>
        <dsp:cNvPr id="0" name=""/>
        <dsp:cNvSpPr/>
      </dsp:nvSpPr>
      <dsp:spPr>
        <a:xfrm>
          <a:off x="5262443" y="828665"/>
          <a:ext cx="1721465" cy="109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F72ABA-2143-41A4-AD95-B0886E3CE2F0}">
      <dsp:nvSpPr>
        <dsp:cNvPr id="0" name=""/>
        <dsp:cNvSpPr/>
      </dsp:nvSpPr>
      <dsp:spPr>
        <a:xfrm>
          <a:off x="5453717" y="1010376"/>
          <a:ext cx="1721465" cy="1093130"/>
        </a:xfrm>
        <a:prstGeom prst="roundRect">
          <a:avLst>
            <a:gd name="adj" fmla="val 10000"/>
          </a:avLst>
        </a:prstGeom>
        <a:solidFill>
          <a:srgbClr val="00006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>
              <a:solidFill>
                <a:schemeClr val="bg1"/>
              </a:solidFill>
            </a:rPr>
            <a:t>Quantifiable</a:t>
          </a:r>
          <a:endParaRPr lang="en-GB" sz="2100" kern="1200" dirty="0">
            <a:solidFill>
              <a:schemeClr val="bg1"/>
            </a:solidFill>
          </a:endParaRPr>
        </a:p>
      </dsp:txBody>
      <dsp:txXfrm>
        <a:off x="5485734" y="1042393"/>
        <a:ext cx="1657431" cy="1029096"/>
      </dsp:txXfrm>
    </dsp:sp>
    <dsp:sp modelId="{A8671D20-CF37-4D1E-80C6-38FE41140FDD}">
      <dsp:nvSpPr>
        <dsp:cNvPr id="0" name=""/>
        <dsp:cNvSpPr/>
      </dsp:nvSpPr>
      <dsp:spPr>
        <a:xfrm>
          <a:off x="4210436" y="2422455"/>
          <a:ext cx="1721465" cy="109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5F49B-3010-41A6-826C-86556E26E1D7}">
      <dsp:nvSpPr>
        <dsp:cNvPr id="0" name=""/>
        <dsp:cNvSpPr/>
      </dsp:nvSpPr>
      <dsp:spPr>
        <a:xfrm>
          <a:off x="4401710" y="2604165"/>
          <a:ext cx="1721465" cy="1093130"/>
        </a:xfrm>
        <a:prstGeom prst="roundRect">
          <a:avLst>
            <a:gd name="adj" fmla="val 10000"/>
          </a:avLst>
        </a:prstGeom>
        <a:solidFill>
          <a:srgbClr val="6633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>
              <a:solidFill>
                <a:schemeClr val="bg1"/>
              </a:solidFill>
            </a:rPr>
            <a:t>Internal / Ratio Data</a:t>
          </a:r>
          <a:endParaRPr lang="en-GB" sz="2100" kern="1200" dirty="0">
            <a:solidFill>
              <a:schemeClr val="bg1"/>
            </a:solidFill>
          </a:endParaRPr>
        </a:p>
      </dsp:txBody>
      <dsp:txXfrm>
        <a:off x="4433727" y="2636182"/>
        <a:ext cx="1657431" cy="1029096"/>
      </dsp:txXfrm>
    </dsp:sp>
    <dsp:sp modelId="{F104123D-6755-4006-BA50-F93E14836636}">
      <dsp:nvSpPr>
        <dsp:cNvPr id="0" name=""/>
        <dsp:cNvSpPr/>
      </dsp:nvSpPr>
      <dsp:spPr>
        <a:xfrm>
          <a:off x="6314449" y="2422455"/>
          <a:ext cx="1721465" cy="109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90C6A1-7AB8-4BB3-B3BF-2399410050D4}">
      <dsp:nvSpPr>
        <dsp:cNvPr id="0" name=""/>
        <dsp:cNvSpPr/>
      </dsp:nvSpPr>
      <dsp:spPr>
        <a:xfrm>
          <a:off x="6505723" y="2604165"/>
          <a:ext cx="1721465" cy="1093130"/>
        </a:xfrm>
        <a:prstGeom prst="roundRect">
          <a:avLst>
            <a:gd name="adj" fmla="val 10000"/>
          </a:avLst>
        </a:prstGeom>
        <a:solidFill>
          <a:srgbClr val="6633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>
              <a:solidFill>
                <a:schemeClr val="bg1"/>
              </a:solidFill>
            </a:rPr>
            <a:t>Continuous / Discrete Data</a:t>
          </a:r>
          <a:endParaRPr lang="en-GB" sz="2100" kern="1200" dirty="0">
            <a:solidFill>
              <a:schemeClr val="bg1"/>
            </a:solidFill>
          </a:endParaRPr>
        </a:p>
      </dsp:txBody>
      <dsp:txXfrm>
        <a:off x="6537740" y="2636182"/>
        <a:ext cx="1657431" cy="102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BBACAF5-C328-4520-A85A-377F4660A229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58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9538"/>
            <a:ext cx="679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latin typeface="Book Antiqua" pitchFamily="18" charset="0"/>
              </a:rPr>
              <a:t>Asia Pacific University College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88100" y="936625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E429C32-4559-41D1-8250-59DC7182FE41}" type="slidenum">
              <a:rPr lang="en-US" sz="1400">
                <a:latin typeface="Book Antiqua" pitchFamily="18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41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8E5950-99BB-45E4-8E39-09644C46C4E9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FD6D07-63B4-4230-AC32-93D757F720EC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/>
              <a:t>Quantifiable Data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Data whose values are measured numerically as quantities</a:t>
            </a:r>
          </a:p>
          <a:p>
            <a:pPr eaLnBrk="1" hangingPunct="1">
              <a:buFontTx/>
              <a:buChar char="•"/>
            </a:pPr>
            <a:r>
              <a:rPr lang="en-GB" smtClean="0"/>
              <a:t>More precise than categorical – can assign each data value a position on a numerical scale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C46630-11AC-4453-8FDA-B3A62D42BC02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C76BF7-5FB3-40DD-95A4-82C5A3E9031C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A3447D-19EC-46A3-87F2-F2646654B10D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3DC12E-8072-48C4-8AF7-7EE8236F4F63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60C878-8DC9-430F-84AB-BB2774792024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707BBF-54B6-49FF-AAAE-C994E5924BA0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265C83-D281-495C-99FB-4F358DA65E62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GB" dirty="0" smtClean="0"/>
              <a:t>Quantifiable : Values are measured numerically as quantities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Discrete data : </a:t>
            </a:r>
          </a:p>
          <a:p>
            <a:pPr lvl="1">
              <a:defRPr/>
            </a:pPr>
            <a:r>
              <a:rPr lang="en-GB" dirty="0" smtClean="0"/>
              <a:t>can be measured precisely </a:t>
            </a:r>
          </a:p>
          <a:p>
            <a:pPr lvl="1">
              <a:defRPr/>
            </a:pPr>
            <a:r>
              <a:rPr lang="en-GB" dirty="0" err="1" smtClean="0"/>
              <a:t>Eg</a:t>
            </a:r>
            <a:r>
              <a:rPr lang="en-GB" dirty="0" smtClean="0"/>
              <a:t>: </a:t>
            </a:r>
            <a:r>
              <a:rPr lang="en-GB" i="1" dirty="0" smtClean="0">
                <a:solidFill>
                  <a:schemeClr val="accent6"/>
                </a:solidFill>
              </a:rPr>
              <a:t>no. of customers</a:t>
            </a:r>
          </a:p>
          <a:p>
            <a:pPr lvl="1">
              <a:defRPr/>
            </a:pPr>
            <a:endParaRPr lang="en-GB" i="1" dirty="0" smtClean="0">
              <a:solidFill>
                <a:schemeClr val="accent6"/>
              </a:solidFill>
            </a:endParaRPr>
          </a:p>
          <a:p>
            <a:pPr lvl="1">
              <a:defRPr/>
            </a:pPr>
            <a:endParaRPr lang="en-GB" i="1" dirty="0" smtClean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3B34E3-22B1-4594-9CEC-998176462C84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79F120-0666-42B8-9433-3468EECDB53A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9273A3-7685-4D82-8B19-02D1943640E2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FEF45A-D83B-4ED3-A4D8-323F3A1AE4FE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FF1929-F13D-44E8-8FC1-8F397F81AFA0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1 – Types of respondents : Student 60% / Lecturers 30% / Admin 10%</a:t>
            </a:r>
          </a:p>
          <a:p>
            <a:pPr eaLnBrk="1" hangingPunct="1"/>
            <a:r>
              <a:rPr lang="en-GB" dirty="0" smtClean="0"/>
              <a:t>2 - Highest = Student</a:t>
            </a:r>
          </a:p>
          <a:p>
            <a:pPr eaLnBrk="1" hangingPunct="1"/>
            <a:r>
              <a:rPr lang="en-GB" dirty="0" smtClean="0"/>
              <a:t>3 –     Student = </a:t>
            </a:r>
            <a:r>
              <a:rPr lang="en-GB" dirty="0" smtClean="0"/>
              <a:t>60/100= 0.6</a:t>
            </a:r>
            <a:endParaRPr lang="en-GB" dirty="0" smtClean="0"/>
          </a:p>
          <a:p>
            <a:pPr lvl="1" eaLnBrk="1" hangingPunct="1"/>
            <a:r>
              <a:rPr lang="en-GB" dirty="0" smtClean="0"/>
              <a:t>Lecturer = </a:t>
            </a:r>
            <a:r>
              <a:rPr lang="en-GB" dirty="0" smtClean="0"/>
              <a:t>30/100 </a:t>
            </a:r>
            <a:r>
              <a:rPr lang="en-GB" dirty="0" smtClean="0"/>
              <a:t>= </a:t>
            </a:r>
            <a:r>
              <a:rPr lang="en-GB" dirty="0" smtClean="0"/>
              <a:t>0.3</a:t>
            </a:r>
            <a:endParaRPr lang="en-GB" dirty="0" smtClean="0"/>
          </a:p>
          <a:p>
            <a:pPr lvl="1" eaLnBrk="1" hangingPunct="1"/>
            <a:r>
              <a:rPr lang="en-GB" dirty="0" smtClean="0"/>
              <a:t>Admin = </a:t>
            </a:r>
            <a:r>
              <a:rPr lang="en-GB" dirty="0" smtClean="0"/>
              <a:t>10/100 </a:t>
            </a:r>
            <a:r>
              <a:rPr lang="en-GB" dirty="0" smtClean="0"/>
              <a:t>= </a:t>
            </a:r>
            <a:r>
              <a:rPr lang="en-GB" dirty="0" smtClean="0"/>
              <a:t>0.1</a:t>
            </a:r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Result in the weight for the stratum with the highest proportion responding will be 1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5A4093-DA76-4C03-B424-6CF238DD5141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FC8435-A436-4398-A87D-6EDDBA4490DA}" type="slidenum">
              <a:rPr lang="en-US" smtClean="0"/>
              <a:pPr eaLnBrk="1" hangingPunct="1"/>
              <a:t>48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E1D5F4-72D0-4ED0-B4F3-F7D756243E20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088EA5-CC62-43A8-ABCD-2760DCC5A1B8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7ED8E9-1DA8-4420-A3B4-874B0539F81D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94B23E-8593-4710-8FAE-78C5816AC61B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E6FE37-67CC-4080-BF3A-18F3B024497B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Categorical Data </a:t>
            </a:r>
          </a:p>
          <a:p>
            <a:pPr eaLnBrk="1" hangingPunct="1">
              <a:buFontTx/>
              <a:buChar char="•"/>
            </a:pPr>
            <a:r>
              <a:rPr lang="en-GB" dirty="0" smtClean="0"/>
              <a:t>Data values that cannot be measured numerically</a:t>
            </a:r>
          </a:p>
          <a:p>
            <a:pPr eaLnBrk="1" hangingPunct="1">
              <a:buFontTx/>
              <a:buChar char="•"/>
            </a:pPr>
            <a:r>
              <a:rPr lang="en-GB" dirty="0" smtClean="0"/>
              <a:t>Data that can be classified into sets (categories) according to characteristics</a:t>
            </a:r>
          </a:p>
          <a:p>
            <a:pPr eaLnBrk="1" hangingPunct="1">
              <a:buFontTx/>
              <a:buChar char="•"/>
            </a:pPr>
            <a:r>
              <a:rPr lang="en-GB" dirty="0" smtClean="0"/>
              <a:t>Data that can be placed in rank order and can further be subdivided into descriptive (nominal data) and ranked (ordinal data)</a:t>
            </a:r>
          </a:p>
          <a:p>
            <a:pPr eaLnBrk="1" hangingPunct="1"/>
            <a:r>
              <a:rPr lang="en-GB" dirty="0" smtClean="0"/>
              <a:t>Quantifiable Data</a:t>
            </a:r>
          </a:p>
          <a:p>
            <a:pPr eaLnBrk="1" hangingPunct="1">
              <a:buFontTx/>
              <a:buChar char="•"/>
            </a:pPr>
            <a:r>
              <a:rPr lang="en-GB" dirty="0" smtClean="0"/>
              <a:t>Data whose values are measured numerically as quantities</a:t>
            </a:r>
          </a:p>
          <a:p>
            <a:pPr eaLnBrk="1" hangingPunct="1">
              <a:buFontTx/>
              <a:buChar char="•"/>
            </a:pPr>
            <a:r>
              <a:rPr lang="en-GB" dirty="0" smtClean="0"/>
              <a:t>More precise than categorical – can assign each data value a position on a numerical scale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A0B7D5-0381-400A-AEAE-D7686120F276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8D19D7-0891-4591-A588-D36E4A0389D9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9286539"/>
            <a:ext cx="2972421" cy="4892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427A3F-4160-4612-BC92-5CC96AE9FF20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8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4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4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5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1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5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Research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Methodology for Computing and Technology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Data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1952625"/>
            <a:ext cx="8191500" cy="1470025"/>
          </a:xfrm>
        </p:spPr>
        <p:txBody>
          <a:bodyPr/>
          <a:lstStyle/>
          <a:p>
            <a:pPr eaLnBrk="1" hangingPunct="1"/>
            <a:r>
              <a:rPr lang="en-GB" sz="4000" b="1" dirty="0" smtClean="0"/>
              <a:t>Research Methods in Computing and Technology</a:t>
            </a:r>
            <a:br>
              <a:rPr lang="en-GB" sz="4000" b="1" dirty="0" smtClean="0"/>
            </a:br>
            <a:r>
              <a:rPr lang="en-GB" sz="2800" dirty="0" smtClean="0"/>
              <a:t>CT098-3.5-2</a:t>
            </a:r>
            <a:endParaRPr lang="en-GB" sz="28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5154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Descriptive Data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Aka nominal data</a:t>
            </a:r>
          </a:p>
          <a:p>
            <a:r>
              <a:rPr lang="en-GB" sz="2800" dirty="0" err="1" smtClean="0"/>
              <a:t>Eg</a:t>
            </a:r>
            <a:r>
              <a:rPr lang="en-GB" sz="2800" dirty="0" smtClean="0"/>
              <a:t>: Categorising Cars</a:t>
            </a:r>
          </a:p>
          <a:p>
            <a:r>
              <a:rPr lang="en-GB" sz="2800" dirty="0" smtClean="0"/>
              <a:t>Impossible to define category numerically / rank it</a:t>
            </a:r>
          </a:p>
          <a:p>
            <a:r>
              <a:rPr lang="en-GB" sz="2800" dirty="0" smtClean="0"/>
              <a:t>Counts the no. of occurrences in each category</a:t>
            </a:r>
          </a:p>
          <a:p>
            <a:r>
              <a:rPr lang="en-GB" sz="2800" dirty="0" smtClean="0"/>
              <a:t>Categories should be unambiguous / discrete</a:t>
            </a:r>
          </a:p>
          <a:p>
            <a:r>
              <a:rPr lang="en-GB" sz="2800" dirty="0" smtClean="0"/>
              <a:t>If only 2 categories : male / female – </a:t>
            </a:r>
            <a:r>
              <a:rPr lang="en-GB" sz="2800" dirty="0" smtClean="0">
                <a:solidFill>
                  <a:srgbClr val="FF0000"/>
                </a:solidFill>
              </a:rPr>
              <a:t>“dichotomous data”</a:t>
            </a:r>
            <a:endParaRPr lang="en-GB" sz="2800" dirty="0" smtClean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8997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Ranked Data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Aka ordinal data</a:t>
            </a:r>
          </a:p>
          <a:p>
            <a:pPr algn="just"/>
            <a:r>
              <a:rPr lang="en-GB" dirty="0" smtClean="0"/>
              <a:t>More precise form of categorical data</a:t>
            </a:r>
          </a:p>
          <a:p>
            <a:pPr algn="just"/>
            <a:r>
              <a:rPr lang="en-GB" dirty="0" smtClean="0"/>
              <a:t>Know the relative position of each case</a:t>
            </a:r>
          </a:p>
          <a:p>
            <a:pPr algn="just"/>
            <a:r>
              <a:rPr lang="en-GB" dirty="0" err="1" smtClean="0"/>
              <a:t>Eg</a:t>
            </a:r>
            <a:r>
              <a:rPr lang="en-GB" dirty="0" smtClean="0"/>
              <a:t>: Ranking / scale questions</a:t>
            </a:r>
          </a:p>
        </p:txBody>
      </p:sp>
    </p:spTree>
    <p:extLst>
      <p:ext uri="{BB962C8B-B14F-4D97-AF65-F5344CB8AC3E}">
        <p14:creationId xmlns:p14="http://schemas.microsoft.com/office/powerpoint/2010/main" val="16477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Type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9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Quantifiable Data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487363" y="1856096"/>
            <a:ext cx="8229600" cy="4366904"/>
          </a:xfrm>
        </p:spPr>
        <p:txBody>
          <a:bodyPr/>
          <a:lstStyle/>
          <a:p>
            <a:pPr algn="just" eaLnBrk="1" hangingPunct="1"/>
            <a:r>
              <a:rPr lang="en-GB" sz="2800" dirty="0" smtClean="0"/>
              <a:t>Values are measured numerically as quantities</a:t>
            </a:r>
          </a:p>
          <a:p>
            <a:pPr algn="just" eaLnBrk="1" hangingPunct="1"/>
            <a:r>
              <a:rPr lang="en-GB" sz="2800" dirty="0" smtClean="0"/>
              <a:t>More precise than categorical </a:t>
            </a:r>
          </a:p>
          <a:p>
            <a:pPr algn="just" eaLnBrk="1" hangingPunct="1"/>
            <a:r>
              <a:rPr lang="en-GB" sz="2800" dirty="0" smtClean="0"/>
              <a:t>Can assign each data value a position on a numerical scale</a:t>
            </a:r>
          </a:p>
          <a:p>
            <a:pPr algn="just" eaLnBrk="1" hangingPunct="1"/>
            <a:endParaRPr lang="en-GB" sz="2800" dirty="0" smtClean="0"/>
          </a:p>
          <a:p>
            <a:pPr algn="just"/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0426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Interval / Ratio Data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800" dirty="0" smtClean="0"/>
              <a:t>Interval data : </a:t>
            </a:r>
          </a:p>
          <a:p>
            <a:pPr>
              <a:buFontTx/>
              <a:buNone/>
              <a:defRPr/>
            </a:pPr>
            <a:r>
              <a:rPr lang="en-GB" sz="2800" dirty="0" smtClean="0"/>
              <a:t>	</a:t>
            </a:r>
            <a:r>
              <a:rPr lang="en-GB" sz="2800" i="1" dirty="0" smtClean="0">
                <a:solidFill>
                  <a:schemeClr val="accent6"/>
                </a:solidFill>
              </a:rPr>
              <a:t>Yesterday  = 20 deg C</a:t>
            </a:r>
          </a:p>
          <a:p>
            <a:pPr>
              <a:buFontTx/>
              <a:buNone/>
              <a:defRPr/>
            </a:pPr>
            <a:r>
              <a:rPr lang="en-GB" sz="2800" i="1" dirty="0" smtClean="0">
                <a:solidFill>
                  <a:schemeClr val="accent6"/>
                </a:solidFill>
              </a:rPr>
              <a:t>	Today = 30 deg C</a:t>
            </a:r>
          </a:p>
          <a:p>
            <a:pPr>
              <a:buFontTx/>
              <a:buNone/>
              <a:defRPr/>
            </a:pPr>
            <a:r>
              <a:rPr lang="en-GB" sz="2800" i="1" dirty="0" smtClean="0">
                <a:solidFill>
                  <a:schemeClr val="accent6"/>
                </a:solidFill>
              </a:rPr>
              <a:t>	Difference = 10 deg C </a:t>
            </a:r>
            <a:r>
              <a:rPr lang="en-GB" sz="2800" i="1" dirty="0" smtClean="0">
                <a:solidFill>
                  <a:srgbClr val="FF0000"/>
                </a:solidFill>
              </a:rPr>
              <a:t>not 1.5 degrees warmer</a:t>
            </a:r>
          </a:p>
          <a:p>
            <a:pPr>
              <a:defRPr/>
            </a:pPr>
            <a:r>
              <a:rPr lang="en-GB" sz="2800" dirty="0" smtClean="0"/>
              <a:t>Ratio data:</a:t>
            </a:r>
          </a:p>
          <a:p>
            <a:pPr>
              <a:buFontTx/>
              <a:buNone/>
              <a:defRPr/>
            </a:pPr>
            <a:r>
              <a:rPr lang="en-GB" sz="2800" dirty="0" smtClean="0"/>
              <a:t>	</a:t>
            </a:r>
            <a:r>
              <a:rPr lang="en-GB" sz="2800" i="1" dirty="0" smtClean="0">
                <a:solidFill>
                  <a:schemeClr val="accent6"/>
                </a:solidFill>
              </a:rPr>
              <a:t>Last year = RM3 m</a:t>
            </a:r>
          </a:p>
          <a:p>
            <a:pPr>
              <a:buFontTx/>
              <a:buNone/>
              <a:defRPr/>
            </a:pPr>
            <a:r>
              <a:rPr lang="en-GB" sz="2800" i="1" dirty="0" smtClean="0">
                <a:solidFill>
                  <a:schemeClr val="accent6"/>
                </a:solidFill>
              </a:rPr>
              <a:t>	This year = RM6 m</a:t>
            </a:r>
          </a:p>
          <a:p>
            <a:pPr>
              <a:buFontTx/>
              <a:buNone/>
              <a:defRPr/>
            </a:pPr>
            <a:r>
              <a:rPr lang="en-GB" sz="2800" i="1" dirty="0" smtClean="0">
                <a:solidFill>
                  <a:schemeClr val="accent6"/>
                </a:solidFill>
              </a:rPr>
              <a:t>	Ratio = double</a:t>
            </a:r>
          </a:p>
          <a:p>
            <a:pPr>
              <a:defRPr/>
            </a:pPr>
            <a:endParaRPr lang="en-GB" sz="2800" dirty="0" smtClean="0"/>
          </a:p>
          <a:p>
            <a:pPr>
              <a:defRPr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6269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Continuous / Discrete Data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Continuous data : </a:t>
            </a:r>
          </a:p>
          <a:p>
            <a:pPr lvl="1">
              <a:defRPr/>
            </a:pPr>
            <a:r>
              <a:rPr lang="en-GB" dirty="0" smtClean="0"/>
              <a:t>values that can take any value </a:t>
            </a:r>
          </a:p>
          <a:p>
            <a:pPr lvl="1">
              <a:defRPr/>
            </a:pPr>
            <a:r>
              <a:rPr lang="en-GB" dirty="0" err="1" smtClean="0"/>
              <a:t>Eg</a:t>
            </a:r>
            <a:r>
              <a:rPr lang="en-GB" dirty="0" smtClean="0"/>
              <a:t>: </a:t>
            </a:r>
            <a:r>
              <a:rPr lang="en-GB" i="1" dirty="0" smtClean="0">
                <a:solidFill>
                  <a:schemeClr val="accent6"/>
                </a:solidFill>
              </a:rPr>
              <a:t>length of </a:t>
            </a:r>
            <a:r>
              <a:rPr lang="en-GB" i="1" dirty="0" smtClean="0">
                <a:solidFill>
                  <a:schemeClr val="accent6"/>
                </a:solidFill>
              </a:rPr>
              <a:t>service</a:t>
            </a:r>
            <a:endParaRPr lang="en-GB" i="1" dirty="0" smtClean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GB" dirty="0" smtClean="0"/>
              <a:t>Discrete data : </a:t>
            </a:r>
          </a:p>
          <a:p>
            <a:pPr lvl="1">
              <a:defRPr/>
            </a:pPr>
            <a:r>
              <a:rPr lang="en-GB" dirty="0" smtClean="0"/>
              <a:t>can be measured precisely </a:t>
            </a:r>
          </a:p>
          <a:p>
            <a:pPr lvl="1">
              <a:defRPr/>
            </a:pPr>
            <a:r>
              <a:rPr lang="en-GB" dirty="0" err="1" smtClean="0"/>
              <a:t>Eg</a:t>
            </a:r>
            <a:r>
              <a:rPr lang="en-GB" dirty="0" smtClean="0"/>
              <a:t>: </a:t>
            </a:r>
            <a:r>
              <a:rPr lang="en-GB" i="1" dirty="0" smtClean="0">
                <a:solidFill>
                  <a:schemeClr val="accent6"/>
                </a:solidFill>
              </a:rPr>
              <a:t>no. of customers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946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457200" y="1652588"/>
            <a:ext cx="259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23888" y="1552575"/>
            <a:ext cx="8099425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5888" indent="-1158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465138" indent="-2333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b="1" dirty="0"/>
              <a:t>What factors determine the most appropriate statistical techniques?</a:t>
            </a:r>
          </a:p>
          <a:p>
            <a:pPr marL="574675" lvl="1" indent="-342900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/>
              <a:t>Research objectives / questions / purpose of your study</a:t>
            </a:r>
          </a:p>
          <a:p>
            <a:pPr marL="574675" lvl="1" indent="-342900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/>
              <a:t>Measurement scales you used in your research instrument</a:t>
            </a:r>
          </a:p>
          <a:p>
            <a:pPr marL="574675" lvl="1" indent="-342900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/>
              <a:t>Research design of your studies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07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002060"/>
                </a:solidFill>
              </a:rPr>
              <a:t>Quick Review Question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lvl="1" indent="-457200">
              <a:buFont typeface="Arial" pitchFamily="34" charset="0"/>
              <a:buChar char="•"/>
            </a:pPr>
            <a:r>
              <a:rPr lang="en-GB" sz="3600" dirty="0" smtClean="0"/>
              <a:t>Differentiate between </a:t>
            </a:r>
          </a:p>
          <a:p>
            <a:pPr marL="863600" lvl="2" indent="-457200">
              <a:buFont typeface="Arial" pitchFamily="34" charset="0"/>
              <a:buChar char="•"/>
            </a:pPr>
            <a:r>
              <a:rPr lang="en-GB" sz="3200" dirty="0" smtClean="0"/>
              <a:t>Interval and ratio data </a:t>
            </a:r>
          </a:p>
          <a:p>
            <a:pPr marL="863600" lvl="2" indent="-457200">
              <a:buFont typeface="Arial" pitchFamily="34" charset="0"/>
              <a:buChar char="•"/>
            </a:pPr>
            <a:r>
              <a:rPr lang="en-GB" sz="3200" dirty="0" smtClean="0"/>
              <a:t>Continuous and discrete data</a:t>
            </a:r>
          </a:p>
          <a:p>
            <a:pPr marL="863600" lvl="2" indent="-457200">
              <a:buFont typeface="Arial" pitchFamily="34" charset="0"/>
              <a:buChar char="•"/>
            </a:pPr>
            <a:r>
              <a:rPr lang="en-GB" sz="3200" dirty="0" smtClean="0"/>
              <a:t>Descriptive and ranked data</a:t>
            </a:r>
          </a:p>
          <a:p>
            <a:pPr marL="863600" lvl="2" indent="-457200">
              <a:buFont typeface="Arial" pitchFamily="34" charset="0"/>
              <a:buChar char="•"/>
            </a:pPr>
            <a:r>
              <a:rPr lang="en-GB" sz="3200" dirty="0" smtClean="0"/>
              <a:t>Provide appropriate examples to illustrate the differences</a:t>
            </a:r>
          </a:p>
          <a:p>
            <a:pPr marL="463550" lvl="1" indent="-457200"/>
            <a:endParaRPr lang="en-GB" sz="3600" dirty="0" smtClean="0"/>
          </a:p>
          <a:p>
            <a:pPr marL="463550" lvl="1" indent="-457200"/>
            <a:endParaRPr lang="en-GB" sz="3600" dirty="0" smtClean="0"/>
          </a:p>
          <a:p>
            <a:pPr marL="463550" lvl="1" indent="-457200"/>
            <a:endParaRPr lang="en-GB" sz="3600" dirty="0" smtClean="0"/>
          </a:p>
          <a:p>
            <a:pPr marL="463550" lvl="1" indent="-457200"/>
            <a:endParaRPr lang="en-GB" sz="3200" dirty="0" smtClean="0"/>
          </a:p>
          <a:p>
            <a:pPr marL="463550" lvl="1" indent="-457200">
              <a:buFontTx/>
              <a:buNone/>
            </a:pPr>
            <a:endParaRPr lang="en-GB" sz="3200" dirty="0" smtClean="0"/>
          </a:p>
          <a:p>
            <a:pPr marL="463550" indent="-457200">
              <a:lnSpc>
                <a:spcPct val="150000"/>
              </a:lnSpc>
              <a:buFontTx/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41632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Data Layout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Data is usually stored in matrix / table format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145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Coding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All data types should be recorded using numerical codes</a:t>
            </a:r>
          </a:p>
          <a:p>
            <a:pPr lvl="1"/>
            <a:r>
              <a:rPr lang="en-GB" smtClean="0"/>
              <a:t>Quicker – use numeric keypad – less errors</a:t>
            </a:r>
          </a:p>
          <a:p>
            <a:pPr lvl="1"/>
            <a:r>
              <a:rPr lang="en-GB" smtClean="0"/>
              <a:t>Subsequent analyses more straightforward</a:t>
            </a:r>
          </a:p>
          <a:p>
            <a:r>
              <a:rPr lang="en-GB" smtClean="0"/>
              <a:t>Coding quantifiable data</a:t>
            </a:r>
          </a:p>
          <a:p>
            <a:pPr lvl="1"/>
            <a:r>
              <a:rPr lang="en-GB" smtClean="0"/>
              <a:t>Actual numbers are used</a:t>
            </a:r>
          </a:p>
          <a:p>
            <a:pPr lvl="1"/>
            <a:r>
              <a:rPr lang="en-GB" smtClean="0"/>
              <a:t>Recoding – e.g. Salary – entered as quantifiable discrete data – then re-coded as categorical ranked data</a:t>
            </a:r>
          </a:p>
          <a:p>
            <a:pPr lvl="1">
              <a:buFontTx/>
              <a:buNone/>
            </a:pPr>
            <a:endParaRPr lang="en-GB" smtClean="0"/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370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8"/>
          <p:cNvSpPr txBox="1">
            <a:spLocks noChangeArrowheads="1"/>
          </p:cNvSpPr>
          <p:nvPr/>
        </p:nvSpPr>
        <p:spPr bwMode="auto">
          <a:xfrm>
            <a:off x="587375" y="381000"/>
            <a:ext cx="6202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Topic &amp; Structure of the lesson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14339" name="Rectangle 88"/>
          <p:cNvSpPr>
            <a:spLocks noGrp="1" noChangeArrowheads="1"/>
          </p:cNvSpPr>
          <p:nvPr>
            <p:ph type="body" idx="1"/>
          </p:nvPr>
        </p:nvSpPr>
        <p:spPr>
          <a:xfrm>
            <a:off x="487363" y="1897038"/>
            <a:ext cx="8229600" cy="4325961"/>
          </a:xfrm>
        </p:spPr>
        <p:txBody>
          <a:bodyPr/>
          <a:lstStyle/>
          <a:p>
            <a:pPr algn="just"/>
            <a:r>
              <a:rPr lang="en-GB" dirty="0" smtClean="0"/>
              <a:t>Analysing Quantitative Data</a:t>
            </a:r>
          </a:p>
          <a:p>
            <a:pPr lvl="1" algn="just"/>
            <a:r>
              <a:rPr lang="en-GB" sz="2400" dirty="0" smtClean="0"/>
              <a:t>Techniques</a:t>
            </a:r>
          </a:p>
          <a:p>
            <a:pPr lvl="1" algn="just"/>
            <a:r>
              <a:rPr lang="en-GB" sz="2400" dirty="0" smtClean="0"/>
              <a:t>Considerations for quantitative data analysis</a:t>
            </a:r>
          </a:p>
          <a:p>
            <a:pPr lvl="1"/>
            <a:endParaRPr lang="en-GB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6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Coding</a:t>
            </a:r>
          </a:p>
        </p:txBody>
      </p:sp>
      <p:sp>
        <p:nvSpPr>
          <p:cNvPr id="337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Coding missing data</a:t>
            </a:r>
          </a:p>
          <a:p>
            <a:pPr lvl="1"/>
            <a:r>
              <a:rPr lang="en-GB" smtClean="0"/>
              <a:t>Used to indicate why data are missing</a:t>
            </a:r>
          </a:p>
          <a:p>
            <a:pPr lvl="2"/>
            <a:r>
              <a:rPr lang="en-GB" smtClean="0"/>
              <a:t>Data optional – not required from every participant – skip generated by a filter question</a:t>
            </a:r>
          </a:p>
          <a:p>
            <a:pPr lvl="2"/>
            <a:r>
              <a:rPr lang="en-GB" smtClean="0"/>
              <a:t>Non-response – respondent refuse to answer</a:t>
            </a:r>
          </a:p>
          <a:p>
            <a:pPr lvl="2"/>
            <a:r>
              <a:rPr lang="en-GB" smtClean="0"/>
              <a:t>Respondent did not know the answer / have an opinion</a:t>
            </a:r>
          </a:p>
          <a:p>
            <a:pPr lvl="2"/>
            <a:r>
              <a:rPr lang="en-GB" smtClean="0"/>
              <a:t>Respondent missed a question by mistake</a:t>
            </a:r>
          </a:p>
          <a:p>
            <a:pPr lvl="2"/>
            <a:r>
              <a:rPr lang="en-GB" smtClean="0"/>
              <a:t>Respondent’s answer unclear</a:t>
            </a:r>
          </a:p>
        </p:txBody>
      </p:sp>
    </p:spTree>
    <p:extLst>
      <p:ext uri="{BB962C8B-B14F-4D97-AF65-F5344CB8AC3E}">
        <p14:creationId xmlns:p14="http://schemas.microsoft.com/office/powerpoint/2010/main" val="23943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Entering data</a:t>
            </a:r>
          </a:p>
        </p:txBody>
      </p:sp>
      <p:sp>
        <p:nvSpPr>
          <p:cNvPr id="35843" name="Content Placeholder 3"/>
          <p:cNvSpPr>
            <a:spLocks noGrp="1"/>
          </p:cNvSpPr>
          <p:nvPr>
            <p:ph idx="1"/>
          </p:nvPr>
        </p:nvSpPr>
        <p:spPr>
          <a:xfrm>
            <a:off x="430213" y="1639888"/>
            <a:ext cx="8229600" cy="4525962"/>
          </a:xfrm>
        </p:spPr>
        <p:txBody>
          <a:bodyPr/>
          <a:lstStyle/>
          <a:p>
            <a:pPr algn="just"/>
            <a:r>
              <a:rPr lang="en-GB" dirty="0" smtClean="0"/>
              <a:t>Ensure data entered correctly </a:t>
            </a:r>
            <a:endParaRPr lang="en-GB" dirty="0" smtClean="0"/>
          </a:p>
          <a:p>
            <a:pPr algn="just"/>
            <a:r>
              <a:rPr lang="en-GB" dirty="0" smtClean="0"/>
              <a:t>Data </a:t>
            </a:r>
            <a:r>
              <a:rPr lang="en-GB" dirty="0" smtClean="0"/>
              <a:t>analysis software </a:t>
            </a:r>
          </a:p>
          <a:p>
            <a:pPr lvl="1" algn="just"/>
            <a:r>
              <a:rPr lang="en-GB" dirty="0" smtClean="0"/>
              <a:t>algorithms that check the data for obvious errors</a:t>
            </a:r>
          </a:p>
          <a:p>
            <a:pPr lvl="1" algn="just"/>
            <a:r>
              <a:rPr lang="en-GB" dirty="0" smtClean="0"/>
              <a:t>Allows researcher to attach labels to each variables and the codes associated with each of them</a:t>
            </a:r>
          </a:p>
          <a:p>
            <a:pPr lvl="2" algn="just"/>
            <a:r>
              <a:rPr lang="en-GB" dirty="0" smtClean="0"/>
              <a:t>Reduces misinterpretation when analysing data</a:t>
            </a:r>
          </a:p>
          <a:p>
            <a:pPr algn="just">
              <a:buFontTx/>
              <a:buNone/>
            </a:pPr>
            <a:endParaRPr lang="en-GB" dirty="0" smtClean="0"/>
          </a:p>
          <a:p>
            <a:pPr algn="just">
              <a:buFontTx/>
              <a:buNone/>
            </a:pPr>
            <a:endParaRPr lang="en-GB" dirty="0" smtClean="0"/>
          </a:p>
          <a:p>
            <a:pPr algn="just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901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Checking for errors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799012"/>
          </a:xfrm>
        </p:spPr>
        <p:txBody>
          <a:bodyPr/>
          <a:lstStyle/>
          <a:p>
            <a:r>
              <a:rPr lang="en-GB" dirty="0" smtClean="0"/>
              <a:t>Methods to check data for errors: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illegitimate codes</a:t>
            </a:r>
            <a:r>
              <a:rPr lang="en-GB" dirty="0" smtClean="0"/>
              <a:t>  </a:t>
            </a:r>
          </a:p>
          <a:p>
            <a:pPr lvl="2"/>
            <a:r>
              <a:rPr lang="en-GB" dirty="0" smtClean="0"/>
              <a:t>only certain numbers are allocated. Others = errors</a:t>
            </a:r>
          </a:p>
          <a:p>
            <a:pPr lvl="2"/>
            <a:r>
              <a:rPr lang="en-GB" dirty="0" smtClean="0"/>
              <a:t>Use o or O instead of 0 (zero)</a:t>
            </a:r>
          </a:p>
          <a:p>
            <a:pPr lvl="2">
              <a:buFontTx/>
              <a:buNone/>
            </a:pPr>
            <a:endParaRPr lang="en-GB" dirty="0" smtClean="0"/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Illogical relationships</a:t>
            </a:r>
            <a:endParaRPr lang="en-GB" dirty="0" smtClean="0"/>
          </a:p>
          <a:p>
            <a:pPr lvl="2"/>
            <a:r>
              <a:rPr lang="en-GB" dirty="0" smtClean="0"/>
              <a:t>Higher managerial occupation – manual </a:t>
            </a:r>
            <a:r>
              <a:rPr lang="en-GB" dirty="0" smtClean="0"/>
              <a:t>work</a:t>
            </a:r>
            <a:endParaRPr lang="en-GB" dirty="0" smtClean="0"/>
          </a:p>
          <a:p>
            <a:pPr lvl="1"/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540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Weighting cases</a:t>
            </a:r>
          </a:p>
        </p:txBody>
      </p:sp>
      <p:sp>
        <p:nvSpPr>
          <p:cNvPr id="378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Tx/>
              <a:buAutoNum type="arabicPeriod"/>
            </a:pPr>
            <a:r>
              <a:rPr lang="en-GB" sz="2800" dirty="0" smtClean="0"/>
              <a:t>Calculate the % of the population responding for each stratum</a:t>
            </a:r>
          </a:p>
          <a:p>
            <a:pPr marL="514350" indent="-514350" algn="just">
              <a:buFontTx/>
              <a:buAutoNum type="arabicPeriod"/>
            </a:pPr>
            <a:r>
              <a:rPr lang="en-GB" sz="2800" dirty="0" smtClean="0"/>
              <a:t>Establish which stratum has the highest % of the population responding</a:t>
            </a:r>
          </a:p>
          <a:p>
            <a:pPr marL="514350" indent="-514350" algn="just">
              <a:buFontTx/>
              <a:buAutoNum type="arabicPeriod"/>
            </a:pPr>
            <a:r>
              <a:rPr lang="en-GB" sz="2800" dirty="0" smtClean="0"/>
              <a:t>Calculate weight for each stratum:</a:t>
            </a:r>
          </a:p>
          <a:p>
            <a:pPr marL="514350" indent="-514350" algn="just">
              <a:buFontTx/>
              <a:buNone/>
            </a:pPr>
            <a:r>
              <a:rPr lang="en-GB" sz="2800" dirty="0" smtClean="0"/>
              <a:t>	highest proportion population responding for any stratum /proportion of population responding in stratum for which calculating weight</a:t>
            </a:r>
          </a:p>
          <a:p>
            <a:pPr marL="514350" indent="-514350" algn="just">
              <a:buFontTx/>
              <a:buAutoNum type="arabicPeriod" startAt="4"/>
            </a:pPr>
            <a:r>
              <a:rPr lang="en-GB" sz="2800" dirty="0" smtClean="0"/>
              <a:t>Apply the appropriate weight to each case</a:t>
            </a:r>
          </a:p>
          <a:p>
            <a:pPr marL="514350" indent="-514350" algn="just">
              <a:buFontTx/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739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002060"/>
                </a:solidFill>
              </a:rPr>
              <a:t>Quick Review Question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Tx/>
              <a:buNone/>
            </a:pPr>
            <a:r>
              <a:rPr lang="en-GB" sz="2800" dirty="0" smtClean="0"/>
              <a:t>	Describe what a researcher would need to consider when doing a 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28349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To show specific values</a:t>
            </a:r>
          </a:p>
        </p:txBody>
      </p:sp>
      <p:pic>
        <p:nvPicPr>
          <p:cNvPr id="39939" name="Picture 4" descr="http://www.ncjrs.gov/html/ojjdp/jjsum_11_00/images/Table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458913"/>
            <a:ext cx="82073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527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To show highest and lowest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(categorical and discrete data)</a:t>
            </a:r>
          </a:p>
        </p:txBody>
      </p:sp>
      <p:pic>
        <p:nvPicPr>
          <p:cNvPr id="40963" name="Picture 2" descr="http://www.informationbuilders.com/support/developers/images/picto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275"/>
            <a:ext cx="91440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927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To show highest and lowest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 (categorical and discrete data)</a:t>
            </a:r>
          </a:p>
        </p:txBody>
      </p:sp>
      <p:pic>
        <p:nvPicPr>
          <p:cNvPr id="41987" name="Picture 2" descr="http://www.mathsrevision.net/gcse/bar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841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msteward.wikispaces.com/file/view/Histogram.gif/90651785/Histo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1563"/>
            <a:ext cx="9144000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To show highest and lowest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 (continuous data)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6396038"/>
            <a:ext cx="557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2400" b="1"/>
              <a:t>Histograms with even class intervals</a:t>
            </a:r>
          </a:p>
        </p:txBody>
      </p:sp>
    </p:spTree>
    <p:extLst>
      <p:ext uri="{BB962C8B-B14F-4D97-AF65-F5344CB8AC3E}">
        <p14:creationId xmlns:p14="http://schemas.microsoft.com/office/powerpoint/2010/main" val="1596385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To show highest and lowest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 (continuous data)</a:t>
            </a:r>
          </a:p>
        </p:txBody>
      </p:sp>
      <p:pic>
        <p:nvPicPr>
          <p:cNvPr id="44035" name="Picture 2" descr="http://www.mathresources.com/products/mathresource/dictionary/figures/fig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9144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387475" y="6129338"/>
            <a:ext cx="5946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2400" b="1"/>
              <a:t>Histograms with uneven class intervals</a:t>
            </a:r>
          </a:p>
        </p:txBody>
      </p:sp>
    </p:spTree>
    <p:extLst>
      <p:ext uri="{BB962C8B-B14F-4D97-AF65-F5344CB8AC3E}">
        <p14:creationId xmlns:p14="http://schemas.microsoft.com/office/powerpoint/2010/main" val="255316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8"/>
          <p:cNvSpPr txBox="1">
            <a:spLocks noChangeArrowheads="1"/>
          </p:cNvSpPr>
          <p:nvPr/>
        </p:nvSpPr>
        <p:spPr bwMode="auto">
          <a:xfrm>
            <a:off x="1719263" y="411163"/>
            <a:ext cx="399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Learning Outcomes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15363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87363" y="1869742"/>
            <a:ext cx="8229600" cy="435325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GB" sz="3000" dirty="0" smtClean="0"/>
              <a:t>At the end of this topic, you should be able to:</a:t>
            </a:r>
          </a:p>
          <a:p>
            <a:pPr algn="just" eaLnBrk="1" hangingPunct="1"/>
            <a:r>
              <a:rPr lang="en-GB" sz="2400" dirty="0" smtClean="0"/>
              <a:t>Explain quantitative data and quantitative analysis techniques</a:t>
            </a:r>
          </a:p>
          <a:p>
            <a:pPr algn="just" eaLnBrk="1" hangingPunct="1"/>
            <a:r>
              <a:rPr lang="en-GB" sz="2400" dirty="0" smtClean="0"/>
              <a:t>Describe the various considerations for quantitative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263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To show highest and lowest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 (continuous data)</a:t>
            </a:r>
          </a:p>
        </p:txBody>
      </p:sp>
      <p:pic>
        <p:nvPicPr>
          <p:cNvPr id="45059" name="Picture 2" descr="http://cnx.org/content/m10214/latest/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0700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2736850" y="5835650"/>
            <a:ext cx="3667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Frequency polygon</a:t>
            </a:r>
          </a:p>
        </p:txBody>
      </p:sp>
    </p:spTree>
    <p:extLst>
      <p:ext uri="{BB962C8B-B14F-4D97-AF65-F5344CB8AC3E}">
        <p14:creationId xmlns:p14="http://schemas.microsoft.com/office/powerpoint/2010/main" val="1310180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To show trend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736850" y="5835650"/>
            <a:ext cx="2119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Line graph</a:t>
            </a:r>
          </a:p>
        </p:txBody>
      </p:sp>
      <p:pic>
        <p:nvPicPr>
          <p:cNvPr id="46084" name="Picture 2" descr="http://edynblog.files.wordpress.com/2007/07/line-graph-days-on-mar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9713"/>
            <a:ext cx="91440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154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To show proportions</a:t>
            </a:r>
          </a:p>
        </p:txBody>
      </p:sp>
      <p:pic>
        <p:nvPicPr>
          <p:cNvPr id="47107" name="Picture 2" descr="http://slyoyster.com/wp-content/uploads/2009/05/601px-origins_of_english_piechart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3675"/>
            <a:ext cx="9144000" cy="536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1612900" y="5854700"/>
            <a:ext cx="1893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447844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To show distribution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(Continuous data)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93700" y="5854700"/>
            <a:ext cx="3668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Frequency polygon</a:t>
            </a:r>
          </a:p>
        </p:txBody>
      </p:sp>
      <p:pic>
        <p:nvPicPr>
          <p:cNvPr id="48132" name="Picture 2" descr="http://cnx.org/content/m10214/latest/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0700"/>
            <a:ext cx="49720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2" descr="http://msteward.wikispaces.com/file/view/Histogram.gif/90651785/Histogra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624013"/>
            <a:ext cx="4381500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Rectangle 3"/>
          <p:cNvSpPr>
            <a:spLocks noChangeArrowheads="1"/>
          </p:cNvSpPr>
          <p:nvPr/>
        </p:nvSpPr>
        <p:spPr bwMode="auto">
          <a:xfrm>
            <a:off x="5156200" y="5911850"/>
            <a:ext cx="2052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3516531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To show distribution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(Discrete data)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93700" y="5854700"/>
            <a:ext cx="3668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Frequency polygon</a:t>
            </a:r>
          </a:p>
        </p:txBody>
      </p:sp>
      <p:pic>
        <p:nvPicPr>
          <p:cNvPr id="49156" name="Picture 2" descr="http://cnx.org/content/m10214/latest/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0700"/>
            <a:ext cx="49720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5175250" y="5778500"/>
            <a:ext cx="1846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Bar chart</a:t>
            </a:r>
          </a:p>
        </p:txBody>
      </p:sp>
      <p:pic>
        <p:nvPicPr>
          <p:cNvPr id="49158" name="Picture 2" descr="http://www.mathsrevision.net/gcse/barchar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447800"/>
            <a:ext cx="47434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36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Positively / Negatively Skewed</a:t>
            </a:r>
          </a:p>
        </p:txBody>
      </p:sp>
      <p:pic>
        <p:nvPicPr>
          <p:cNvPr id="50179" name="Picture 2" descr="http://grants.hhp.coe.uh.edu/doconnor/PEP6305/Skewness_PosNegPi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013"/>
            <a:ext cx="914400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03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Symmetrically Skewed </a:t>
            </a:r>
            <a:br>
              <a:rPr lang="en-GB" smtClean="0">
                <a:solidFill>
                  <a:srgbClr val="FF0000"/>
                </a:solidFill>
              </a:rPr>
            </a:br>
            <a:r>
              <a:rPr lang="en-GB" smtClean="0">
                <a:solidFill>
                  <a:srgbClr val="FF0000"/>
                </a:solidFill>
              </a:rPr>
              <a:t>(Normal Distribution)</a:t>
            </a:r>
          </a:p>
        </p:txBody>
      </p:sp>
      <p:pic>
        <p:nvPicPr>
          <p:cNvPr id="51203" name="Picture 2" descr="http://www.fmi.uni-sofia.bg/vesta/IntroBook/sbgraph/skew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45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075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Box plot</a:t>
            </a:r>
          </a:p>
        </p:txBody>
      </p:sp>
      <p:pic>
        <p:nvPicPr>
          <p:cNvPr id="52227" name="Picture 2" descr="http://www.epa.gov/volunteer/stream/images/fig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713"/>
            <a:ext cx="91440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306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Comparing variables – show specific values and interdependence</a:t>
            </a:r>
          </a:p>
        </p:txBody>
      </p:sp>
      <p:pic>
        <p:nvPicPr>
          <p:cNvPr id="53251" name="Picture 2" descr="http://www.ncl.ac.uk/iss/statistics/images/correlation/table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713"/>
            <a:ext cx="91440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1384300" y="6273800"/>
            <a:ext cx="6697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Contingency table / cross-tabulation</a:t>
            </a:r>
          </a:p>
        </p:txBody>
      </p:sp>
    </p:spTree>
    <p:extLst>
      <p:ext uri="{BB962C8B-B14F-4D97-AF65-F5344CB8AC3E}">
        <p14:creationId xmlns:p14="http://schemas.microsoft.com/office/powerpoint/2010/main" val="451980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Comparing variables – compare highest and lowest values</a:t>
            </a:r>
          </a:p>
        </p:txBody>
      </p:sp>
      <p:pic>
        <p:nvPicPr>
          <p:cNvPr id="54275" name="Picture 2" descr="http://www.sapdesignguild.org/editions/edition2/images/brm_prof_lo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5288"/>
            <a:ext cx="9144000" cy="471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079750" y="6273800"/>
            <a:ext cx="3325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Multiple bar chart</a:t>
            </a:r>
          </a:p>
        </p:txBody>
      </p:sp>
    </p:spTree>
    <p:extLst>
      <p:ext uri="{BB962C8B-B14F-4D97-AF65-F5344CB8AC3E}">
        <p14:creationId xmlns:p14="http://schemas.microsoft.com/office/powerpoint/2010/main" val="106983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Quantitative Data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idx="1"/>
          </p:nvPr>
        </p:nvSpPr>
        <p:spPr>
          <a:xfrm>
            <a:off x="805217" y="1574208"/>
            <a:ext cx="7911745" cy="4525962"/>
          </a:xfrm>
        </p:spPr>
        <p:txBody>
          <a:bodyPr/>
          <a:lstStyle/>
          <a:p>
            <a:pPr algn="just"/>
            <a:r>
              <a:rPr lang="en-GB" dirty="0" smtClean="0"/>
              <a:t>Raw form</a:t>
            </a:r>
          </a:p>
          <a:p>
            <a:pPr algn="just"/>
            <a:r>
              <a:rPr lang="en-GB" dirty="0" smtClean="0"/>
              <a:t>Convey </a:t>
            </a:r>
            <a:r>
              <a:rPr lang="en-GB" dirty="0" smtClean="0">
                <a:solidFill>
                  <a:srgbClr val="FF0000"/>
                </a:solidFill>
              </a:rPr>
              <a:t>little meaning </a:t>
            </a:r>
            <a:r>
              <a:rPr lang="en-GB" dirty="0" smtClean="0"/>
              <a:t>to most people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Numerical</a:t>
            </a:r>
            <a:r>
              <a:rPr lang="en-GB" dirty="0" smtClean="0"/>
              <a:t> data</a:t>
            </a:r>
          </a:p>
          <a:p>
            <a:pPr algn="just"/>
            <a:r>
              <a:rPr lang="en-GB" dirty="0" smtClean="0"/>
              <a:t>Should help to</a:t>
            </a:r>
          </a:p>
          <a:p>
            <a:pPr lvl="1" algn="just"/>
            <a:r>
              <a:rPr lang="en-GB" dirty="0" smtClean="0"/>
              <a:t>Answer research questions</a:t>
            </a:r>
          </a:p>
          <a:p>
            <a:pPr lvl="1" algn="just"/>
            <a:r>
              <a:rPr lang="en-GB" dirty="0" smtClean="0"/>
              <a:t>Meet research objectives</a:t>
            </a:r>
          </a:p>
          <a:p>
            <a:pPr algn="just"/>
            <a:r>
              <a:rPr lang="en-GB" dirty="0" smtClean="0"/>
              <a:t>Needs to be analysed and interpreted – quantitative analysis techniques</a:t>
            </a:r>
          </a:p>
        </p:txBody>
      </p:sp>
    </p:spTree>
    <p:extLst>
      <p:ext uri="{BB962C8B-B14F-4D97-AF65-F5344CB8AC3E}">
        <p14:creationId xmlns:p14="http://schemas.microsoft.com/office/powerpoint/2010/main" val="22123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Comparing variables – compare proportions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765300" y="6273800"/>
            <a:ext cx="6149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Percentage component bar chart</a:t>
            </a:r>
          </a:p>
        </p:txBody>
      </p:sp>
      <p:pic>
        <p:nvPicPr>
          <p:cNvPr id="55300" name="Picture 4" descr="http://www.nevron.com/gallery/FullGalleries/chartActiveX/stackbar/images/StackBar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91440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797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Comparing variables – compare trends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889250" y="6273800"/>
            <a:ext cx="3509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Multiple line graph</a:t>
            </a:r>
          </a:p>
        </p:txBody>
      </p:sp>
      <p:pic>
        <p:nvPicPr>
          <p:cNvPr id="56324" name="Picture 2" descr="http://www.mathematicsdictionary.com/english/vmd/images/m/multiple-linegrap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088"/>
            <a:ext cx="91440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364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Comparing variables – compare totals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889250" y="6273800"/>
            <a:ext cx="3395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Stacked bar chart</a:t>
            </a:r>
          </a:p>
        </p:txBody>
      </p:sp>
      <p:pic>
        <p:nvPicPr>
          <p:cNvPr id="57348" name="Picture 2" descr="http://www.jpowered.com/graph_chart_collection/graph-images/stacked-bar-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3050"/>
            <a:ext cx="98107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047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Comparing variables – compare proportions and totals</a:t>
            </a:r>
          </a:p>
        </p:txBody>
      </p:sp>
      <p:pic>
        <p:nvPicPr>
          <p:cNvPr id="58371" name="Picture 2" descr="http://www.bbc.co.uk/schools/gcsebitesize/geography/images/skills_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1038"/>
            <a:ext cx="9144000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2146300" y="5759450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Comparative Proportional Pie Charts</a:t>
            </a:r>
          </a:p>
        </p:txBody>
      </p:sp>
    </p:spTree>
    <p:extLst>
      <p:ext uri="{BB962C8B-B14F-4D97-AF65-F5344CB8AC3E}">
        <p14:creationId xmlns:p14="http://schemas.microsoft.com/office/powerpoint/2010/main" val="39109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Comparing variables – compare distribution of values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847850" y="5492750"/>
            <a:ext cx="5262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Multiple frequency polygons</a:t>
            </a:r>
          </a:p>
        </p:txBody>
      </p:sp>
      <p:pic>
        <p:nvPicPr>
          <p:cNvPr id="59396" name="Picture 2" descr="http://learnr.files.wordpress.com/2009/03/density11.png?w=416&amp;h=4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3838"/>
            <a:ext cx="85534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127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Comparing variables – compare distribution of values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847850" y="5492750"/>
            <a:ext cx="3532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Multiple bar charts</a:t>
            </a:r>
          </a:p>
        </p:txBody>
      </p:sp>
      <p:pic>
        <p:nvPicPr>
          <p:cNvPr id="60420" name="Picture 2" descr="http://www.sapdesignguild.org/editions/edition2/images/brm_prof_lo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2888"/>
            <a:ext cx="9144000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077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Comparing variables – compare distribution of values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686050" y="6273800"/>
            <a:ext cx="3351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Multiple box plots</a:t>
            </a:r>
          </a:p>
        </p:txBody>
      </p:sp>
      <p:pic>
        <p:nvPicPr>
          <p:cNvPr id="61444" name="Picture 2" descr="http://2.bp.blogspot.com/_w4XP5fZ5KY4/SJyRsIFT--I/AAAAAAAAAGE/jznDkPlItGo/s400/box+pl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7013"/>
            <a:ext cx="9144000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701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Comparing variables – show relationship between cases for variables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686050" y="6273800"/>
            <a:ext cx="2643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3200"/>
              <a:t>Scatter graph</a:t>
            </a:r>
          </a:p>
        </p:txBody>
      </p:sp>
      <p:pic>
        <p:nvPicPr>
          <p:cNvPr id="62468" name="Picture 2" descr="http://www.statcan.gc.ca/kits-trousses/images/scatter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1325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193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002060"/>
                </a:solidFill>
              </a:rPr>
              <a:t>Quick Review Question</a:t>
            </a:r>
          </a:p>
        </p:txBody>
      </p:sp>
      <p:sp>
        <p:nvSpPr>
          <p:cNvPr id="634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lvl="1" indent="-457200">
              <a:buFontTx/>
              <a:buNone/>
            </a:pPr>
            <a:r>
              <a:rPr lang="en-GB" sz="2400" smtClean="0"/>
              <a:t>Explain when and why you would use each of the following </a:t>
            </a:r>
          </a:p>
          <a:p>
            <a:pPr marL="463550" lvl="1" indent="-457200">
              <a:buFontTx/>
              <a:buNone/>
            </a:pPr>
            <a:r>
              <a:rPr lang="en-GB" sz="2400" smtClean="0"/>
              <a:t>charts / graphs / tables when  analysing quantitative data:</a:t>
            </a:r>
          </a:p>
          <a:p>
            <a:pPr marL="463550" lvl="1" indent="-457200"/>
            <a:r>
              <a:rPr lang="en-GB" sz="2400" smtClean="0"/>
              <a:t>Scatter graph</a:t>
            </a:r>
          </a:p>
          <a:p>
            <a:pPr marL="463550" lvl="1" indent="-457200"/>
            <a:r>
              <a:rPr lang="en-GB" sz="2400" smtClean="0"/>
              <a:t>Multiple frequency polygons</a:t>
            </a:r>
          </a:p>
          <a:p>
            <a:pPr marL="463550" lvl="1" indent="-457200"/>
            <a:r>
              <a:rPr lang="en-GB" sz="2400" smtClean="0"/>
              <a:t>Contingency table</a:t>
            </a:r>
          </a:p>
          <a:p>
            <a:pPr marL="463550" lvl="1" indent="-457200"/>
            <a:r>
              <a:rPr lang="en-GB" sz="2400" smtClean="0"/>
              <a:t>Stacked bar chart</a:t>
            </a:r>
          </a:p>
          <a:p>
            <a:pPr marL="463550" lvl="1" indent="-457200"/>
            <a:r>
              <a:rPr lang="en-GB" sz="2400" smtClean="0"/>
              <a:t>Histogram</a:t>
            </a:r>
          </a:p>
          <a:p>
            <a:pPr marL="463550" lvl="1" indent="-457200"/>
            <a:endParaRPr lang="en-GB" sz="2400" smtClean="0"/>
          </a:p>
          <a:p>
            <a:pPr marL="463550" lvl="1" indent="-457200"/>
            <a:endParaRPr lang="en-GB" sz="2400" smtClean="0"/>
          </a:p>
          <a:p>
            <a:pPr marL="463550" lvl="1" indent="-457200"/>
            <a:endParaRPr lang="en-GB" sz="2400" smtClean="0"/>
          </a:p>
          <a:p>
            <a:pPr marL="463550" lvl="1" indent="-457200"/>
            <a:endParaRPr lang="en-GB" sz="2000" smtClean="0"/>
          </a:p>
          <a:p>
            <a:pPr marL="463550" lvl="1" indent="-457200">
              <a:buFontTx/>
              <a:buNone/>
            </a:pPr>
            <a:endParaRPr lang="en-GB" sz="2000" smtClean="0"/>
          </a:p>
          <a:p>
            <a:pPr marL="463550" indent="-457200">
              <a:lnSpc>
                <a:spcPct val="150000"/>
              </a:lnSpc>
              <a:buFontTx/>
              <a:buNone/>
            </a:pPr>
            <a:endParaRPr lang="en-GB" sz="2400" smtClean="0"/>
          </a:p>
        </p:txBody>
      </p:sp>
    </p:spTree>
    <p:extLst>
      <p:ext uri="{BB962C8B-B14F-4D97-AF65-F5344CB8AC3E}">
        <p14:creationId xmlns:p14="http://schemas.microsoft.com/office/powerpoint/2010/main" val="4723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1792288" y="2255838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9600"/>
              <a:t>Q &amp; A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819150" y="774700"/>
            <a:ext cx="6022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Question and Answer Session</a:t>
            </a:r>
            <a:endParaRPr lang="en-US" sz="32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Quantitative Analysis Techniques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/>
              <a:t>Creating simple tables or diagrams that show frequency of occurrence </a:t>
            </a:r>
          </a:p>
          <a:p>
            <a:pPr lvl="1"/>
            <a:r>
              <a:rPr lang="en-GB" dirty="0" smtClean="0"/>
              <a:t>Use statistics to enable comparisons</a:t>
            </a:r>
          </a:p>
          <a:p>
            <a:pPr lvl="1"/>
            <a:r>
              <a:rPr lang="en-GB" dirty="0" smtClean="0"/>
              <a:t>Complex statistical modelling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03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http://realestateagentinatlanta.com/images/services/compare-ag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7" y="3023262"/>
            <a:ext cx="5158854" cy="355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" descr="http://www.scielo.br/img/revistas/mr/v10n1/14f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19413"/>
            <a:ext cx="36576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8" descr="http://rawfoodsos.files.wordpress.com/2010/07/fiber_factions_correlati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43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Considerations for quantitative analysis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3762066"/>
          </a:xfrm>
        </p:spPr>
        <p:txBody>
          <a:bodyPr/>
          <a:lstStyle/>
          <a:p>
            <a:pPr algn="just"/>
            <a:r>
              <a:rPr lang="en-GB" dirty="0" smtClean="0"/>
              <a:t>Type of data</a:t>
            </a:r>
          </a:p>
          <a:p>
            <a:pPr algn="just"/>
            <a:r>
              <a:rPr lang="en-GB" dirty="0" smtClean="0"/>
              <a:t>Format data will be input to the analysis software – layout</a:t>
            </a:r>
          </a:p>
          <a:p>
            <a:pPr algn="just"/>
            <a:r>
              <a:rPr lang="en-GB" dirty="0" smtClean="0"/>
              <a:t>Impact of data coding on subsequent analyses</a:t>
            </a:r>
          </a:p>
          <a:p>
            <a:pPr algn="just"/>
            <a:r>
              <a:rPr lang="en-GB" dirty="0" smtClean="0"/>
              <a:t>Methods </a:t>
            </a:r>
            <a:r>
              <a:rPr lang="en-GB" dirty="0" smtClean="0"/>
              <a:t>used to check data for errors</a:t>
            </a:r>
          </a:p>
        </p:txBody>
      </p:sp>
    </p:spTree>
    <p:extLst>
      <p:ext uri="{BB962C8B-B14F-4D97-AF65-F5344CB8AC3E}">
        <p14:creationId xmlns:p14="http://schemas.microsoft.com/office/powerpoint/2010/main" val="2611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Type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07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Categorical Data 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>
          <a:xfrm>
            <a:off x="518894" y="1901989"/>
            <a:ext cx="8229600" cy="3016852"/>
          </a:xfrm>
        </p:spPr>
        <p:txBody>
          <a:bodyPr/>
          <a:lstStyle/>
          <a:p>
            <a:pPr algn="just" eaLnBrk="1" hangingPunct="1"/>
            <a:r>
              <a:rPr lang="en-GB" sz="2800" dirty="0" smtClean="0"/>
              <a:t>cannot be measured numerically</a:t>
            </a:r>
          </a:p>
          <a:p>
            <a:pPr algn="just" eaLnBrk="1" hangingPunct="1"/>
            <a:r>
              <a:rPr lang="en-GB" sz="2800" dirty="0" smtClean="0"/>
              <a:t>can be classified into sets (categories) according to characteristics</a:t>
            </a:r>
          </a:p>
          <a:p>
            <a:pPr algn="just" eaLnBrk="1" hangingPunct="1"/>
            <a:r>
              <a:rPr lang="en-GB" sz="2800" dirty="0" smtClean="0"/>
              <a:t>can be placed in rank order </a:t>
            </a:r>
          </a:p>
          <a:p>
            <a:pPr algn="just" eaLnBrk="1" hangingPunct="1"/>
            <a:r>
              <a:rPr lang="en-GB" sz="2800" dirty="0" smtClean="0"/>
              <a:t>can further be subdivided into descriptive (nominal data) and ranked (ordinal data)</a:t>
            </a:r>
          </a:p>
          <a:p>
            <a:pPr algn="just"/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5015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-1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 Level 2</Template>
  <TotalTime>6139</TotalTime>
  <Pages>11</Pages>
  <Words>1024</Words>
  <Application>Microsoft Office PowerPoint</Application>
  <PresentationFormat>On-screen Show (4:3)</PresentationFormat>
  <Paragraphs>241</Paragraphs>
  <Slides>49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APUtemplate-Level_2-1</vt:lpstr>
      <vt:lpstr>Research Methods in Computing and Technology CT098-3.5-2</vt:lpstr>
      <vt:lpstr>PowerPoint Presentation</vt:lpstr>
      <vt:lpstr>PowerPoint Presentation</vt:lpstr>
      <vt:lpstr>Quantitative Data</vt:lpstr>
      <vt:lpstr>Quantitative Analysis Techniques</vt:lpstr>
      <vt:lpstr>PowerPoint Presentation</vt:lpstr>
      <vt:lpstr>Considerations for quantitative analysis</vt:lpstr>
      <vt:lpstr>Type of data</vt:lpstr>
      <vt:lpstr>Categorical Data </vt:lpstr>
      <vt:lpstr>Descriptive Data</vt:lpstr>
      <vt:lpstr>Ranked Data</vt:lpstr>
      <vt:lpstr>Type of data</vt:lpstr>
      <vt:lpstr>Quantifiable Data</vt:lpstr>
      <vt:lpstr>Interval / Ratio Data</vt:lpstr>
      <vt:lpstr>Continuous / Discrete Data</vt:lpstr>
      <vt:lpstr>PowerPoint Presentation</vt:lpstr>
      <vt:lpstr>Quick Review Question</vt:lpstr>
      <vt:lpstr>Data Layout</vt:lpstr>
      <vt:lpstr>Coding</vt:lpstr>
      <vt:lpstr>Coding</vt:lpstr>
      <vt:lpstr>Entering data</vt:lpstr>
      <vt:lpstr>Checking for errors</vt:lpstr>
      <vt:lpstr>Weighting cases</vt:lpstr>
      <vt:lpstr>Quick Review Question</vt:lpstr>
      <vt:lpstr>To show specific values</vt:lpstr>
      <vt:lpstr>To show highest and lowest (categorical and discrete data)</vt:lpstr>
      <vt:lpstr>To show highest and lowest  (categorical and discrete data)</vt:lpstr>
      <vt:lpstr>To show highest and lowest  (continuous data)</vt:lpstr>
      <vt:lpstr>To show highest and lowest  (continuous data)</vt:lpstr>
      <vt:lpstr>To show highest and lowest  (continuous data)</vt:lpstr>
      <vt:lpstr>To show trend</vt:lpstr>
      <vt:lpstr>To show proportions</vt:lpstr>
      <vt:lpstr>To show distribution (Continuous data)</vt:lpstr>
      <vt:lpstr>To show distribution (Discrete data)</vt:lpstr>
      <vt:lpstr>Positively / Negatively Skewed</vt:lpstr>
      <vt:lpstr>Symmetrically Skewed  (Normal Distribution)</vt:lpstr>
      <vt:lpstr>Box plot</vt:lpstr>
      <vt:lpstr>Comparing variables – show specific values and interdependence</vt:lpstr>
      <vt:lpstr>Comparing variables – compare highest and lowest values</vt:lpstr>
      <vt:lpstr>Comparing variables – compare proportions</vt:lpstr>
      <vt:lpstr>Comparing variables – compare trends</vt:lpstr>
      <vt:lpstr>Comparing variables – compare totals</vt:lpstr>
      <vt:lpstr>Comparing variables – compare proportions and totals</vt:lpstr>
      <vt:lpstr>Comparing variables – compare distribution of values</vt:lpstr>
      <vt:lpstr>Comparing variables – compare distribution of values</vt:lpstr>
      <vt:lpstr>Comparing variables – compare distribution of values</vt:lpstr>
      <vt:lpstr>Comparing variables – show relationship between cases for variables</vt:lpstr>
      <vt:lpstr>Quick Review Question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Computing and Technology CT098-3.5-2</dc:title>
  <dc:subject>MSc</dc:subject>
  <dc:creator>bridget</dc:creator>
  <cp:lastModifiedBy>Md. Baharul Islam</cp:lastModifiedBy>
  <cp:revision>67</cp:revision>
  <cp:lastPrinted>1995-11-02T09:23:42Z</cp:lastPrinted>
  <dcterms:created xsi:type="dcterms:W3CDTF">2011-07-08T13:51:54Z</dcterms:created>
  <dcterms:modified xsi:type="dcterms:W3CDTF">2016-06-29T04:19:05Z</dcterms:modified>
</cp:coreProperties>
</file>