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1"/>
  </p:notesMasterIdLst>
  <p:handoutMasterIdLst>
    <p:handoutMasterId r:id="rId22"/>
  </p:handoutMasterIdLst>
  <p:sldIdLst>
    <p:sldId id="256" r:id="rId2"/>
    <p:sldId id="258" r:id="rId3"/>
    <p:sldId id="259" r:id="rId4"/>
    <p:sldId id="260" r:id="rId5"/>
    <p:sldId id="261" r:id="rId6"/>
    <p:sldId id="270" r:id="rId7"/>
    <p:sldId id="271" r:id="rId8"/>
    <p:sldId id="272" r:id="rId9"/>
    <p:sldId id="265" r:id="rId10"/>
    <p:sldId id="269" r:id="rId11"/>
    <p:sldId id="273" r:id="rId12"/>
    <p:sldId id="274" r:id="rId13"/>
    <p:sldId id="275" r:id="rId14"/>
    <p:sldId id="262" r:id="rId15"/>
    <p:sldId id="263" r:id="rId16"/>
    <p:sldId id="264" r:id="rId17"/>
    <p:sldId id="266" r:id="rId18"/>
    <p:sldId id="267" r:id="rId19"/>
    <p:sldId id="268" r:id="rId2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02" autoAdjust="0"/>
  </p:normalViewPr>
  <p:slideViewPr>
    <p:cSldViewPr snapToGrid="0">
      <p:cViewPr varScale="1">
        <p:scale>
          <a:sx n="67" d="100"/>
          <a:sy n="67" d="100"/>
        </p:scale>
        <p:origin x="1280" y="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5A662C6-E8D2-4EC2-B869-F27AC77B7B9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472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37F13EC-8634-49BE-A834-FDB95586CF90}"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0162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58664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3675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938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712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0413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46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6900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512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73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448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94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800" dirty="0">
                <a:latin typeface="Calibri" panose="020F0502020204030204" pitchFamily="34" charset="0"/>
                <a:ea typeface="Calibri" panose="020F0502020204030204" pitchFamily="34" charset="0"/>
                <a:cs typeface="Calibri" panose="020F0502020204030204" pitchFamily="34" charset="0"/>
              </a:rPr>
              <a:t>CT050-3-2-WAPP</a:t>
            </a:r>
            <a:r>
              <a:rPr lang="en-GB" altLang="en-US" sz="800" baseline="0" dirty="0">
                <a:latin typeface="Calibri" panose="020F0502020204030204" pitchFamily="34" charset="0"/>
                <a:ea typeface="+mn-ea"/>
                <a:cs typeface="Calibri" panose="020F0502020204030204" pitchFamily="34" charset="0"/>
              </a:rPr>
              <a:t> </a:t>
            </a:r>
            <a:endParaRPr lang="en-GB" alt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eaLnBrk="1" hangingPunct="1">
              <a:defRPr/>
            </a:pPr>
            <a:r>
              <a:rPr lang="en-GB" altLang="en-US" sz="800" dirty="0">
                <a:latin typeface="Calibri" panose="020F0502020204030204" pitchFamily="34" charset="0"/>
                <a:ea typeface="Calibri" panose="020F0502020204030204" pitchFamily="34" charset="0"/>
                <a:cs typeface="Calibri" panose="020F0502020204030204" pitchFamily="34" charset="0"/>
              </a:rPr>
              <a:t>Module Introduction</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3"/>
          <p:cNvSpPr txBox="1">
            <a:spLocks/>
          </p:cNvSpPr>
          <p:nvPr userDrawn="1"/>
        </p:nvSpPr>
        <p:spPr>
          <a:xfrm>
            <a:off x="6245225" y="6643688"/>
            <a:ext cx="2895600" cy="2349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rtl="0" fontAlgn="base">
              <a:spcBef>
                <a:spcPct val="0"/>
              </a:spcBef>
              <a:spcAft>
                <a:spcPct val="0"/>
              </a:spcAft>
              <a:defRPr/>
            </a:pPr>
            <a:r>
              <a:rPr lang="en-GB" sz="800" kern="1200" dirty="0">
                <a:solidFill>
                  <a:schemeClr val="tx1"/>
                </a:solidFill>
                <a:latin typeface="Calibri" panose="020F0502020204030204" pitchFamily="34" charset="0"/>
                <a:ea typeface="+mn-ea"/>
                <a:cs typeface="Calibri" panose="020F0502020204030204" pitchFamily="34" charset="0"/>
              </a:rPr>
              <a:t>Slide </a:t>
            </a:r>
            <a:fld id="{5CC01D78-CB37-4B54-84B9-23D3999512E2}" type="slidenum">
              <a:rPr lang="en-GB" sz="800" kern="1200" smtClean="0">
                <a:solidFill>
                  <a:schemeClr val="tx1"/>
                </a:solidFill>
                <a:latin typeface="Calibri" panose="020F0502020204030204" pitchFamily="34" charset="0"/>
                <a:ea typeface="+mn-ea"/>
                <a:cs typeface="Calibri" panose="020F0502020204030204" pitchFamily="34" charset="0"/>
              </a:rPr>
              <a:pPr algn="r" rtl="0" fontAlgn="base">
                <a:spcBef>
                  <a:spcPct val="0"/>
                </a:spcBef>
                <a:spcAft>
                  <a:spcPct val="0"/>
                </a:spcAft>
                <a:defRPr/>
              </a:pPr>
              <a:t>‹#›</a:t>
            </a:fld>
            <a:r>
              <a:rPr lang="en-GB" sz="800" kern="1200" dirty="0">
                <a:solidFill>
                  <a:schemeClr val="tx1"/>
                </a:solidFill>
                <a:latin typeface="Calibri" panose="020F0502020204030204" pitchFamily="34" charset="0"/>
                <a:ea typeface="+mn-ea"/>
                <a:cs typeface="Calibri" panose="020F0502020204030204" pitchFamily="34" charset="0"/>
              </a:rPr>
              <a:t> of 19</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athiapriya@staffemail.apu.edu.m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p:txBody>
          <a:bodyPr/>
          <a:lstStyle/>
          <a:p>
            <a:r>
              <a:rPr lang="en-US" dirty="0">
                <a:latin typeface="Arial" charset="0"/>
              </a:rPr>
              <a:t>Introduction and Overview</a:t>
            </a:r>
            <a:endParaRPr lang="en-US" dirty="0"/>
          </a:p>
        </p:txBody>
      </p:sp>
      <p:sp>
        <p:nvSpPr>
          <p:cNvPr id="5" name="Text Box 6"/>
          <p:cNvSpPr txBox="1">
            <a:spLocks noGrp="1" noChangeArrowheads="1"/>
          </p:cNvSpPr>
          <p:nvPr>
            <p:ph type="ctrTitle"/>
          </p:nvPr>
        </p:nvSpPr>
        <p:spPr bwMode="auto">
          <a:xfrm>
            <a:off x="2389188" y="2225971"/>
            <a:ext cx="675481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ms-MY" sz="4000" dirty="0"/>
              <a:t>Web Applications</a:t>
            </a:r>
            <a:br>
              <a:rPr lang="en-US" altLang="ms-MY" sz="4000" dirty="0"/>
            </a:br>
            <a:r>
              <a:rPr lang="en-US" altLang="ms-MY" sz="1400" dirty="0"/>
              <a:t>CT050-3-2 (VD1)</a:t>
            </a:r>
            <a:endParaRPr lang="en-US" sz="1400" dirty="0"/>
          </a:p>
        </p:txBody>
      </p:sp>
    </p:spTree>
    <p:extLst>
      <p:ext uri="{BB962C8B-B14F-4D97-AF65-F5344CB8AC3E}">
        <p14:creationId xmlns:p14="http://schemas.microsoft.com/office/powerpoint/2010/main" val="101946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a:solidFill>
                  <a:schemeClr val="accent2">
                    <a:lumMod val="75000"/>
                  </a:schemeClr>
                </a:solidFill>
                <a:latin typeface="Century Gothic" panose="020B0502020202020204" pitchFamily="34" charset="0"/>
              </a:rPr>
              <a:t>Student Learning Time (SLT)</a:t>
            </a:r>
          </a:p>
        </p:txBody>
      </p:sp>
      <p:sp>
        <p:nvSpPr>
          <p:cNvPr id="6" name="Content Placeholder 2"/>
          <p:cNvSpPr txBox="1">
            <a:spLocks/>
          </p:cNvSpPr>
          <p:nvPr/>
        </p:nvSpPr>
        <p:spPr bwMode="auto">
          <a:xfrm>
            <a:off x="485775" y="1544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sz="2800" b="1" kern="0" dirty="0"/>
              <a:t>Module Credit Value: 3</a:t>
            </a:r>
          </a:p>
          <a:p>
            <a:pPr>
              <a:defRPr/>
            </a:pPr>
            <a:r>
              <a:rPr lang="en-US" sz="2800" b="1" kern="0" dirty="0"/>
              <a:t>Total Learning Hours: </a:t>
            </a:r>
          </a:p>
          <a:p>
            <a:pPr>
              <a:defRPr/>
            </a:pPr>
            <a:r>
              <a:rPr lang="en-US" sz="2800" b="1" kern="0" dirty="0"/>
              <a:t>Guided learning (F2F)</a:t>
            </a:r>
          </a:p>
          <a:p>
            <a:pPr marL="911225" indent="-457200">
              <a:buFont typeface="Wingdings" panose="05000000000000000000" pitchFamily="2" charset="2"/>
              <a:buChar char="Ø"/>
              <a:defRPr/>
            </a:pPr>
            <a:r>
              <a:rPr lang="en-US" sz="2800" kern="0" dirty="0"/>
              <a:t>Tutorial: </a:t>
            </a:r>
            <a:r>
              <a:rPr lang="en-GB" sz="2800" kern="0" dirty="0"/>
              <a:t>28 hours </a:t>
            </a:r>
          </a:p>
          <a:p>
            <a:pPr marL="911225" indent="-457200">
              <a:buFont typeface="Wingdings" panose="05000000000000000000" pitchFamily="2" charset="2"/>
              <a:buChar char="Ø"/>
              <a:defRPr/>
            </a:pPr>
            <a:r>
              <a:rPr lang="en-US" sz="2800" kern="0" dirty="0"/>
              <a:t>Lab: </a:t>
            </a:r>
            <a:r>
              <a:rPr lang="en-GB" sz="2800" kern="0" dirty="0"/>
              <a:t>28 hours </a:t>
            </a:r>
            <a:endParaRPr lang="en-US" sz="2800" b="1" kern="0" dirty="0"/>
          </a:p>
          <a:p>
            <a:pPr>
              <a:defRPr/>
            </a:pPr>
            <a:r>
              <a:rPr lang="en-US" sz="2800" b="1" kern="0" dirty="0"/>
              <a:t>Independent learning (NF2F)</a:t>
            </a:r>
            <a:endParaRPr lang="en-US" sz="2400" b="1" kern="0" dirty="0"/>
          </a:p>
          <a:p>
            <a:pPr marL="911225" indent="-457200">
              <a:buFont typeface="Wingdings" panose="05000000000000000000" pitchFamily="2" charset="2"/>
              <a:buChar char="Ø"/>
              <a:defRPr/>
            </a:pPr>
            <a:r>
              <a:rPr lang="en-US" sz="2400" kern="0" dirty="0"/>
              <a:t> 41 hours</a:t>
            </a:r>
          </a:p>
          <a:p>
            <a:pPr marL="0" indent="0">
              <a:buFontTx/>
              <a:buNone/>
              <a:defRPr/>
            </a:pPr>
            <a:endParaRPr lang="en-US" kern="0" dirty="0"/>
          </a:p>
        </p:txBody>
      </p:sp>
    </p:spTree>
    <p:extLst>
      <p:ext uri="{BB962C8B-B14F-4D97-AF65-F5344CB8AC3E}">
        <p14:creationId xmlns:p14="http://schemas.microsoft.com/office/powerpoint/2010/main" val="257219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a:solidFill>
                  <a:schemeClr val="accent2">
                    <a:lumMod val="75000"/>
                  </a:schemeClr>
                </a:solidFill>
                <a:latin typeface="Century Gothic" panose="020B0502020202020204" pitchFamily="34" charset="0"/>
              </a:rPr>
              <a:t>Methods of Delivery </a:t>
            </a:r>
          </a:p>
        </p:txBody>
      </p:sp>
      <p:sp>
        <p:nvSpPr>
          <p:cNvPr id="3" name="Content Placeholder 2"/>
          <p:cNvSpPr>
            <a:spLocks noGrp="1"/>
          </p:cNvSpPr>
          <p:nvPr>
            <p:ph idx="1"/>
          </p:nvPr>
        </p:nvSpPr>
        <p:spPr/>
        <p:txBody>
          <a:bodyPr/>
          <a:lstStyle/>
          <a:p>
            <a:pPr marL="0" indent="0">
              <a:buNone/>
            </a:pPr>
            <a:r>
              <a:rPr lang="en-US" sz="2800" dirty="0">
                <a:latin typeface="+mj-lt"/>
              </a:rPr>
              <a:t>Hence, </a:t>
            </a:r>
          </a:p>
          <a:p>
            <a:r>
              <a:rPr lang="en-US" sz="2800" dirty="0">
                <a:latin typeface="+mj-lt"/>
              </a:rPr>
              <a:t>We are now moving from the traditional topic based teaching to outcome-based education</a:t>
            </a:r>
          </a:p>
          <a:p>
            <a:endParaRPr lang="en-US" dirty="0"/>
          </a:p>
        </p:txBody>
      </p:sp>
    </p:spTree>
    <p:extLst>
      <p:ext uri="{BB962C8B-B14F-4D97-AF65-F5344CB8AC3E}">
        <p14:creationId xmlns:p14="http://schemas.microsoft.com/office/powerpoint/2010/main" val="295398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a:solidFill>
                  <a:schemeClr val="accent2">
                    <a:lumMod val="75000"/>
                  </a:schemeClr>
                </a:solidFill>
                <a:latin typeface="Century Gothic" panose="020B0502020202020204" pitchFamily="34" charset="0"/>
              </a:rPr>
              <a:t>Outcomes Based Education (OBE)</a:t>
            </a:r>
          </a:p>
        </p:txBody>
      </p:sp>
      <p:sp>
        <p:nvSpPr>
          <p:cNvPr id="3" name="Content Placeholder 2"/>
          <p:cNvSpPr>
            <a:spLocks noGrp="1"/>
          </p:cNvSpPr>
          <p:nvPr>
            <p:ph idx="1"/>
          </p:nvPr>
        </p:nvSpPr>
        <p:spPr/>
        <p:txBody>
          <a:bodyPr/>
          <a:lstStyle/>
          <a:p>
            <a:r>
              <a:rPr lang="en-US" dirty="0"/>
              <a:t>OBE is education based on producing particular educational outcomes that:</a:t>
            </a:r>
          </a:p>
          <a:p>
            <a:pPr lvl="1">
              <a:buFont typeface="Wingdings" panose="05000000000000000000" pitchFamily="2" charset="2"/>
              <a:buChar char="Ø"/>
            </a:pPr>
            <a:r>
              <a:rPr lang="en-US" dirty="0"/>
              <a:t>Focus on what students can actually do after they are taught</a:t>
            </a:r>
          </a:p>
          <a:p>
            <a:pPr lvl="1">
              <a:buFont typeface="Wingdings" panose="05000000000000000000" pitchFamily="2" charset="2"/>
              <a:buChar char="Ø"/>
            </a:pPr>
            <a:r>
              <a:rPr lang="en-US" dirty="0"/>
              <a:t>Expect all learners / students to successfully achieve particular (sometimes minimum) level of knowledge and abilities.</a:t>
            </a:r>
          </a:p>
          <a:p>
            <a:endParaRPr lang="en-US" dirty="0"/>
          </a:p>
        </p:txBody>
      </p:sp>
    </p:spTree>
    <p:extLst>
      <p:ext uri="{BB962C8B-B14F-4D97-AF65-F5344CB8AC3E}">
        <p14:creationId xmlns:p14="http://schemas.microsoft.com/office/powerpoint/2010/main" val="381975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So…What is OBE?</a:t>
            </a:r>
          </a:p>
        </p:txBody>
      </p:sp>
      <p:sp>
        <p:nvSpPr>
          <p:cNvPr id="3" name="Content Placeholder 2"/>
          <p:cNvSpPr>
            <a:spLocks noGrp="1"/>
          </p:cNvSpPr>
          <p:nvPr>
            <p:ph idx="1"/>
          </p:nvPr>
        </p:nvSpPr>
        <p:spPr/>
        <p:txBody>
          <a:bodyPr/>
          <a:lstStyle/>
          <a:p>
            <a:pPr marL="0" indent="0" algn="ctr">
              <a:buNone/>
            </a:pPr>
            <a:r>
              <a:rPr lang="en-US" dirty="0"/>
              <a:t>It’s </a:t>
            </a:r>
          </a:p>
          <a:p>
            <a:pPr marL="0" indent="0" algn="ctr">
              <a:buNone/>
            </a:pPr>
            <a:r>
              <a:rPr lang="en-US" u="sng" dirty="0"/>
              <a:t>NOT</a:t>
            </a:r>
          </a:p>
          <a:p>
            <a:pPr marL="0" indent="0" algn="ctr">
              <a:buNone/>
            </a:pPr>
            <a:r>
              <a:rPr lang="en-US" dirty="0"/>
              <a:t>What we want to teach,</a:t>
            </a:r>
          </a:p>
          <a:p>
            <a:pPr marL="0" indent="0" algn="ctr">
              <a:buNone/>
            </a:pPr>
            <a:endParaRPr lang="en-US" dirty="0"/>
          </a:p>
          <a:p>
            <a:pPr marL="0" indent="0" algn="ctr">
              <a:buNone/>
            </a:pPr>
            <a:r>
              <a:rPr lang="en-US" dirty="0"/>
              <a:t>It’s</a:t>
            </a:r>
          </a:p>
          <a:p>
            <a:pPr marL="0" indent="0" algn="ctr">
              <a:buNone/>
            </a:pPr>
            <a:r>
              <a:rPr lang="en-US" u="sng" dirty="0"/>
              <a:t>What You should learn</a:t>
            </a:r>
          </a:p>
          <a:p>
            <a:endParaRPr lang="en-US" dirty="0"/>
          </a:p>
        </p:txBody>
      </p:sp>
    </p:spTree>
    <p:extLst>
      <p:ext uri="{BB962C8B-B14F-4D97-AF65-F5344CB8AC3E}">
        <p14:creationId xmlns:p14="http://schemas.microsoft.com/office/powerpoint/2010/main" val="158786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727" y="1617806"/>
            <a:ext cx="8229600" cy="4525962"/>
          </a:xfrm>
        </p:spPr>
        <p:txBody>
          <a:bodyPr/>
          <a:lstStyle/>
          <a:p>
            <a:pPr marL="0" indent="0">
              <a:buNone/>
            </a:pPr>
            <a:r>
              <a:rPr lang="en-US" sz="2000" b="1" dirty="0">
                <a:solidFill>
                  <a:srgbClr val="C00000"/>
                </a:solidFill>
              </a:rPr>
              <a:t>CLO1 : Final Exam (50%)</a:t>
            </a:r>
            <a:endParaRPr lang="en-US" sz="2000" dirty="0"/>
          </a:p>
          <a:p>
            <a:r>
              <a:rPr lang="en-US" sz="2000" dirty="0"/>
              <a:t>Lecture : Introduction to Web Development</a:t>
            </a:r>
          </a:p>
          <a:p>
            <a:r>
              <a:rPr lang="en-US" sz="2000" dirty="0"/>
              <a:t>Lecture : Methods for Web Page Design</a:t>
            </a:r>
          </a:p>
          <a:p>
            <a:r>
              <a:rPr lang="en-US" sz="2000" dirty="0"/>
              <a:t>Lecture : Introduction to </a:t>
            </a:r>
            <a:r>
              <a:rPr lang="en-US" sz="2000" dirty="0" err="1"/>
              <a:t>ASP.Net</a:t>
            </a:r>
            <a:endParaRPr lang="en-US" sz="2000" dirty="0"/>
          </a:p>
          <a:p>
            <a:r>
              <a:rPr lang="en-US" sz="2000" dirty="0"/>
              <a:t>Lecture : Servers and Security</a:t>
            </a:r>
          </a:p>
          <a:p>
            <a:r>
              <a:rPr lang="en-US" sz="2000" dirty="0"/>
              <a:t>Lecture : Evaluation of Web Pages</a:t>
            </a:r>
          </a:p>
          <a:p>
            <a:r>
              <a:rPr lang="en-US" sz="2000" dirty="0"/>
              <a:t>Lecture : Web HCI and Usability </a:t>
            </a:r>
          </a:p>
          <a:p>
            <a:r>
              <a:rPr lang="en-US" sz="2000" dirty="0"/>
              <a:t>Lab Activity 1 : Derive design diagrams</a:t>
            </a:r>
          </a:p>
          <a:p>
            <a:r>
              <a:rPr lang="en-US" sz="2000" dirty="0"/>
              <a:t>	</a:t>
            </a:r>
          </a:p>
          <a:p>
            <a:pPr marL="0" indent="0">
              <a:buNone/>
            </a:pPr>
            <a:r>
              <a:rPr lang="en-US" sz="2000" b="1" dirty="0">
                <a:solidFill>
                  <a:srgbClr val="C00000"/>
                </a:solidFill>
              </a:rPr>
              <a:t>CLO2 &amp; CLO 3 : Assignment (50%)</a:t>
            </a:r>
            <a:endParaRPr lang="en-US" sz="2000" dirty="0"/>
          </a:p>
          <a:p>
            <a:r>
              <a:rPr lang="en-US" sz="2000" dirty="0"/>
              <a:t>Lab Activity 1: CRUD and authentication</a:t>
            </a:r>
          </a:p>
          <a:p>
            <a:r>
              <a:rPr lang="en-US" sz="2000" dirty="0"/>
              <a:t>Lab Activity 2 : Proposal &amp; Design</a:t>
            </a:r>
          </a:p>
          <a:p>
            <a:pPr marL="0" indent="0">
              <a:buNone/>
            </a:pPr>
            <a:r>
              <a:rPr lang="en-US" sz="2000" dirty="0"/>
              <a:t>	</a:t>
            </a:r>
          </a:p>
          <a:p>
            <a:endParaRPr lang="en-US" sz="2000" dirty="0"/>
          </a:p>
          <a:p>
            <a:pPr marL="0" indent="0">
              <a:buNone/>
            </a:pPr>
            <a:r>
              <a:rPr lang="en-US" sz="2000" dirty="0"/>
              <a:t>	</a:t>
            </a:r>
          </a:p>
          <a:p>
            <a:endParaRPr lang="en-US" sz="2000" dirty="0"/>
          </a:p>
          <a:p>
            <a:endParaRPr lang="en-US" sz="2000" dirty="0"/>
          </a:p>
        </p:txBody>
      </p:sp>
      <p:sp>
        <p:nvSpPr>
          <p:cNvPr id="5" name="Text Box 3"/>
          <p:cNvSpPr txBox="1">
            <a:spLocks noGrp="1" noChangeArrowheads="1"/>
          </p:cNvSpPr>
          <p:nvPr>
            <p:ph type="title"/>
          </p:nvPr>
        </p:nvSpPr>
        <p:spPr bwMode="auto">
          <a:xfrm>
            <a:off x="1592567" y="553750"/>
            <a:ext cx="4828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Course Content Outline</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333213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What is expected of you </a:t>
            </a:r>
            <a:endParaRPr lang="en-US" altLang="en-US" sz="3200" u="sng" kern="0" dirty="0">
              <a:solidFill>
                <a:srgbClr val="003366"/>
              </a:solidFill>
              <a:latin typeface="Century Gothic" panose="020B0502020202020204" pitchFamily="34" charset="0"/>
            </a:endParaRPr>
          </a:p>
        </p:txBody>
      </p:sp>
      <p:sp>
        <p:nvSpPr>
          <p:cNvPr id="7" name="Text Box 3"/>
          <p:cNvSpPr txBox="1">
            <a:spLocks noGrp="1" noChangeArrowheads="1"/>
          </p:cNvSpPr>
          <p:nvPr>
            <p:ph type="title"/>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What is expected of you </a:t>
            </a:r>
            <a:endParaRPr lang="en-US" altLang="en-US" sz="3200" u="sng" dirty="0">
              <a:solidFill>
                <a:schemeClr val="accent6">
                  <a:lumMod val="75000"/>
                </a:schemeClr>
              </a:solidFill>
              <a:latin typeface="Century Gothic" panose="020B0502020202020204" pitchFamily="34" charset="0"/>
            </a:endParaRPr>
          </a:p>
        </p:txBody>
      </p:sp>
      <p:sp>
        <p:nvSpPr>
          <p:cNvPr id="8" name="Text Box 2"/>
          <p:cNvSpPr txBox="1">
            <a:spLocks noChangeArrowheads="1"/>
          </p:cNvSpPr>
          <p:nvPr/>
        </p:nvSpPr>
        <p:spPr bwMode="auto">
          <a:xfrm>
            <a:off x="396565" y="1364233"/>
            <a:ext cx="8229600" cy="53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dirty="0">
                <a:latin typeface="+mn-lt"/>
              </a:rPr>
              <a:t>You should abide to all the rules &amp; regulation of APU</a:t>
            </a:r>
          </a:p>
          <a:p>
            <a:pPr lvl="1" eaLnBrk="1" hangingPunct="1">
              <a:buClr>
                <a:srgbClr val="3366FF"/>
              </a:buClr>
              <a:buFont typeface="Wingdings" panose="05000000000000000000" pitchFamily="2" charset="2"/>
              <a:buChar char="Ø"/>
            </a:pPr>
            <a:r>
              <a:rPr lang="en-US" altLang="en-US" sz="2400" b="1" kern="0" dirty="0">
                <a:solidFill>
                  <a:schemeClr val="tx2"/>
                </a:solidFill>
                <a:latin typeface="+mn-lt"/>
              </a:rPr>
              <a:t>Proper attire</a:t>
            </a:r>
          </a:p>
          <a:p>
            <a:pPr lvl="1" eaLnBrk="1" hangingPunct="1">
              <a:buClr>
                <a:srgbClr val="3366FF"/>
              </a:buClr>
              <a:buFont typeface="Wingdings" panose="05000000000000000000" pitchFamily="2" charset="2"/>
              <a:buChar char="Ø"/>
            </a:pPr>
            <a:r>
              <a:rPr lang="en-US" altLang="en-US" sz="2400" b="1" kern="0" dirty="0">
                <a:solidFill>
                  <a:schemeClr val="tx2"/>
                </a:solidFill>
                <a:latin typeface="+mn-lt"/>
              </a:rPr>
              <a:t>No speaking of dialects</a:t>
            </a:r>
          </a:p>
          <a:p>
            <a:pPr lvl="1" eaLnBrk="1" hangingPunct="1">
              <a:buClr>
                <a:srgbClr val="3366FF"/>
              </a:buClr>
              <a:buFont typeface="Wingdings" panose="05000000000000000000" pitchFamily="2" charset="2"/>
              <a:buChar char="Ø"/>
            </a:pPr>
            <a:r>
              <a:rPr lang="en-US" altLang="en-US" sz="2400" b="1" kern="0" dirty="0">
                <a:solidFill>
                  <a:schemeClr val="tx2"/>
                </a:solidFill>
                <a:latin typeface="+mn-lt"/>
              </a:rPr>
              <a:t>Attendance is compulsory and valid medical certificates or letters from parents /guardians must support any absence from class.</a:t>
            </a:r>
          </a:p>
          <a:p>
            <a:pPr lvl="1" eaLnBrk="1" hangingPunct="1">
              <a:buClr>
                <a:srgbClr val="3366FF"/>
              </a:buClr>
              <a:buFont typeface="Wingdings" panose="05000000000000000000" pitchFamily="2" charset="2"/>
              <a:buChar char="Ø"/>
            </a:pPr>
            <a:r>
              <a:rPr lang="en-US" altLang="en-US" sz="2400" b="1" kern="0" dirty="0">
                <a:solidFill>
                  <a:schemeClr val="tx2"/>
                </a:solidFill>
                <a:latin typeface="+mn-lt"/>
              </a:rPr>
              <a:t>Three lateness will be equal to one absence</a:t>
            </a:r>
          </a:p>
          <a:p>
            <a:pPr lvl="1" eaLnBrk="1" hangingPunct="1">
              <a:buClr>
                <a:srgbClr val="3366FF"/>
              </a:buClr>
              <a:buFont typeface="Wingdings" panose="05000000000000000000" pitchFamily="2" charset="2"/>
              <a:buChar char="Ø"/>
            </a:pPr>
            <a:r>
              <a:rPr lang="en-US" altLang="en-US" sz="2400" b="1" kern="0" dirty="0">
                <a:solidFill>
                  <a:schemeClr val="tx2"/>
                </a:solidFill>
                <a:latin typeface="+mn-lt"/>
              </a:rPr>
              <a:t>All </a:t>
            </a:r>
            <a:r>
              <a:rPr lang="en-US" altLang="en-US" sz="2400" b="1" kern="0" dirty="0" err="1">
                <a:solidFill>
                  <a:schemeClr val="tx2"/>
                </a:solidFill>
                <a:latin typeface="+mn-lt"/>
              </a:rPr>
              <a:t>handphones</a:t>
            </a:r>
            <a:r>
              <a:rPr lang="en-US" altLang="en-US" sz="2400" b="1" kern="0" dirty="0">
                <a:solidFill>
                  <a:schemeClr val="tx2"/>
                </a:solidFill>
                <a:latin typeface="+mn-lt"/>
              </a:rPr>
              <a:t> should be turned off during lectures.</a:t>
            </a:r>
          </a:p>
          <a:p>
            <a:pPr lvl="1" eaLnBrk="1" hangingPunct="1">
              <a:buClr>
                <a:srgbClr val="FF0000"/>
              </a:buClr>
              <a:buFont typeface="Wingdings" panose="05000000000000000000" pitchFamily="2" charset="2"/>
              <a:buNone/>
            </a:pPr>
            <a:endParaRPr lang="en-US" altLang="en-US" sz="2400" b="1" kern="0" dirty="0">
              <a:latin typeface="+mn-lt"/>
            </a:endParaRPr>
          </a:p>
          <a:p>
            <a:pPr eaLnBrk="1" hangingPunct="1">
              <a:buClr>
                <a:srgbClr val="FF0000"/>
              </a:buClr>
              <a:buFont typeface="Wingdings" panose="05000000000000000000" pitchFamily="2" charset="2"/>
              <a:buChar char="§"/>
            </a:pPr>
            <a:endParaRPr lang="en-US" altLang="en-US" kern="0" dirty="0">
              <a:latin typeface="+mn-lt"/>
            </a:endParaRPr>
          </a:p>
        </p:txBody>
      </p:sp>
    </p:spTree>
    <p:extLst>
      <p:ext uri="{BB962C8B-B14F-4D97-AF65-F5344CB8AC3E}">
        <p14:creationId xmlns:p14="http://schemas.microsoft.com/office/powerpoint/2010/main" val="318332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616338" y="553750"/>
            <a:ext cx="6781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What support is available for you</a:t>
            </a:r>
            <a:r>
              <a:rPr lang="en-US" altLang="en-US" sz="3200" b="1" kern="0">
                <a:solidFill>
                  <a:srgbClr val="003366"/>
                </a:solidFill>
                <a:latin typeface="Century Gothic" panose="020B0502020202020204" pitchFamily="34" charset="0"/>
              </a:rPr>
              <a:t> </a:t>
            </a:r>
            <a:endParaRPr lang="en-US" altLang="en-US" sz="3200" kern="0" dirty="0">
              <a:solidFill>
                <a:srgbClr val="003366"/>
              </a:solidFill>
              <a:latin typeface="Century Gothic" panose="020B0502020202020204" pitchFamily="34" charset="0"/>
            </a:endParaRPr>
          </a:p>
        </p:txBody>
      </p:sp>
      <p:sp>
        <p:nvSpPr>
          <p:cNvPr id="7" name="Text Box 2"/>
          <p:cNvSpPr txBox="1">
            <a:spLocks noChangeArrowheads="1"/>
          </p:cNvSpPr>
          <p:nvPr/>
        </p:nvSpPr>
        <p:spPr bwMode="auto">
          <a:xfrm>
            <a:off x="487363" y="1697038"/>
            <a:ext cx="8229600" cy="494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dirty="0">
                <a:latin typeface="+mj-lt"/>
              </a:rPr>
              <a:t>Consultation hours </a:t>
            </a:r>
          </a:p>
          <a:p>
            <a:pPr eaLnBrk="1" hangingPunct="1">
              <a:buClr>
                <a:srgbClr val="FF0000"/>
              </a:buClr>
              <a:buFont typeface="Wingdings" panose="05000000000000000000" pitchFamily="2" charset="2"/>
              <a:buChar char="§"/>
            </a:pPr>
            <a:r>
              <a:rPr lang="en-US" altLang="en-US" sz="2800" b="1" kern="0" dirty="0">
                <a:latin typeface="+mj-lt"/>
              </a:rPr>
              <a:t>Resources</a:t>
            </a:r>
          </a:p>
          <a:p>
            <a:pPr lvl="1" eaLnBrk="1" hangingPunct="1">
              <a:buClr>
                <a:srgbClr val="3366FF"/>
              </a:buClr>
              <a:buFont typeface="Wingdings" panose="05000000000000000000" pitchFamily="2" charset="2"/>
              <a:buChar char="Ø"/>
            </a:pPr>
            <a:r>
              <a:rPr lang="en-US" altLang="en-US" sz="2400" b="1" kern="0" dirty="0">
                <a:latin typeface="+mj-lt"/>
              </a:rPr>
              <a:t>Reference material</a:t>
            </a:r>
          </a:p>
          <a:p>
            <a:pPr lvl="1" eaLnBrk="1" hangingPunct="1">
              <a:buClr>
                <a:srgbClr val="3366FF"/>
              </a:buClr>
              <a:buFont typeface="Wingdings" panose="05000000000000000000" pitchFamily="2" charset="2"/>
              <a:buChar char="§"/>
            </a:pPr>
            <a:r>
              <a:rPr lang="en-US" altLang="en-US" sz="1800" kern="0" dirty="0">
                <a:latin typeface="+mj-lt"/>
              </a:rPr>
              <a:t>Dresher, T., </a:t>
            </a:r>
            <a:r>
              <a:rPr lang="en-US" altLang="en-US" sz="1800" kern="0" dirty="0" err="1">
                <a:latin typeface="+mj-lt"/>
              </a:rPr>
              <a:t>Zuker</a:t>
            </a:r>
            <a:r>
              <a:rPr lang="en-US" altLang="en-US" sz="1800" kern="0" dirty="0">
                <a:latin typeface="+mj-lt"/>
              </a:rPr>
              <a:t>, A. and Friedman, S. (2018). Hands-On Full-Stack Web Development with ASP.NET Core: Learn end-to-end web development with leading frontend frameworks, such as Angular, React, and Vue. 1st ed. </a:t>
            </a:r>
            <a:r>
              <a:rPr lang="en-US" altLang="en-US" sz="1800" kern="0" dirty="0" err="1">
                <a:latin typeface="+mj-lt"/>
              </a:rPr>
              <a:t>Packt</a:t>
            </a:r>
            <a:r>
              <a:rPr lang="en-US" altLang="en-US" sz="1800" kern="0" dirty="0">
                <a:latin typeface="+mj-lt"/>
              </a:rPr>
              <a:t> Publishing. ISBN : 978-178862-288-2</a:t>
            </a:r>
          </a:p>
          <a:p>
            <a:pPr lvl="1" eaLnBrk="1" hangingPunct="1">
              <a:buClr>
                <a:srgbClr val="3366FF"/>
              </a:buClr>
              <a:buFont typeface="Wingdings" panose="05000000000000000000" pitchFamily="2" charset="2"/>
              <a:buChar char="§"/>
            </a:pPr>
            <a:r>
              <a:rPr lang="en-US" altLang="en-US" sz="1800" kern="0" dirty="0" err="1">
                <a:latin typeface="+mj-lt"/>
              </a:rPr>
              <a:t>Aroraa</a:t>
            </a:r>
            <a:r>
              <a:rPr lang="en-US" altLang="en-US" sz="1800" kern="0" dirty="0">
                <a:latin typeface="+mj-lt"/>
              </a:rPr>
              <a:t>, G. and Dash, T. (2018). Building RESTful Web Services with .NET Core: Developing Distributed Web Services to improve scalability with .NET Core 2.0 and ASP.NET Core 2.0. Birmingham: </a:t>
            </a:r>
            <a:r>
              <a:rPr lang="en-US" altLang="en-US" sz="1800" kern="0" dirty="0" err="1">
                <a:latin typeface="+mj-lt"/>
              </a:rPr>
              <a:t>Packt</a:t>
            </a:r>
            <a:r>
              <a:rPr lang="en-US" altLang="en-US" sz="1800" kern="0" dirty="0">
                <a:latin typeface="+mj-lt"/>
              </a:rPr>
              <a:t> Publishing. ISBN : 978-1788291576</a:t>
            </a:r>
          </a:p>
          <a:p>
            <a:pPr lvl="1" eaLnBrk="1" hangingPunct="1">
              <a:buClr>
                <a:srgbClr val="3366FF"/>
              </a:buClr>
              <a:buFont typeface="Wingdings" panose="05000000000000000000" pitchFamily="2" charset="2"/>
              <a:buChar char="§"/>
            </a:pPr>
            <a:r>
              <a:rPr lang="en-US" altLang="en-US" sz="1800" kern="0" dirty="0" err="1">
                <a:latin typeface="+mj-lt"/>
              </a:rPr>
              <a:t>Troelsen</a:t>
            </a:r>
            <a:r>
              <a:rPr lang="en-US" altLang="en-US" sz="1800" kern="0" dirty="0">
                <a:latin typeface="+mj-lt"/>
              </a:rPr>
              <a:t>, A. and </a:t>
            </a:r>
            <a:r>
              <a:rPr lang="en-US" altLang="en-US" sz="1800" kern="0" dirty="0" err="1">
                <a:latin typeface="+mj-lt"/>
              </a:rPr>
              <a:t>Japikse</a:t>
            </a:r>
            <a:r>
              <a:rPr lang="en-US" altLang="en-US" sz="1800" kern="0" dirty="0">
                <a:latin typeface="+mj-lt"/>
              </a:rPr>
              <a:t>, P. (2017). Pro C# 7: With .NET and .NET Core. 8th ed. </a:t>
            </a:r>
            <a:r>
              <a:rPr lang="en-US" altLang="en-US" sz="1800" kern="0" dirty="0" err="1">
                <a:latin typeface="+mj-lt"/>
              </a:rPr>
              <a:t>Apress</a:t>
            </a:r>
            <a:r>
              <a:rPr lang="en-US" altLang="en-US" sz="1800" kern="0" dirty="0">
                <a:latin typeface="+mj-lt"/>
              </a:rPr>
              <a:t>. ISBN: 978-1484230176 </a:t>
            </a:r>
          </a:p>
          <a:p>
            <a:pPr lvl="1" eaLnBrk="1" hangingPunct="1">
              <a:buClr>
                <a:srgbClr val="3366FF"/>
              </a:buClr>
              <a:buFont typeface="Wingdings" panose="05000000000000000000" pitchFamily="2" charset="2"/>
              <a:buChar char="Ø"/>
            </a:pPr>
            <a:r>
              <a:rPr lang="en-US" altLang="en-US" sz="2400" b="1" kern="0" dirty="0">
                <a:latin typeface="+mj-lt"/>
              </a:rPr>
              <a:t>Internet resources</a:t>
            </a:r>
            <a:r>
              <a:rPr lang="en-US" altLang="en-US" b="1" kern="0" dirty="0">
                <a:latin typeface="+mj-lt"/>
              </a:rPr>
              <a:t> </a:t>
            </a:r>
          </a:p>
        </p:txBody>
      </p:sp>
    </p:spTree>
    <p:extLst>
      <p:ext uri="{BB962C8B-B14F-4D97-AF65-F5344CB8AC3E}">
        <p14:creationId xmlns:p14="http://schemas.microsoft.com/office/powerpoint/2010/main" val="3537904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79438" y="573088"/>
            <a:ext cx="679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buClr>
                <a:srgbClr val="FF0000"/>
              </a:buClr>
            </a:pPr>
            <a:r>
              <a:rPr lang="en-US" altLang="en-US" sz="2800" b="1" dirty="0">
                <a:latin typeface="Century Gothic" panose="020B0502020202020204" pitchFamily="34" charset="0"/>
              </a:rPr>
              <a:t>	</a:t>
            </a:r>
            <a:r>
              <a:rPr lang="en-US" altLang="en-US" sz="3200" b="1" u="sng" dirty="0">
                <a:solidFill>
                  <a:schemeClr val="accent6">
                    <a:lumMod val="75000"/>
                  </a:schemeClr>
                </a:solidFill>
                <a:latin typeface="Century Gothic" panose="020B0502020202020204" pitchFamily="34" charset="0"/>
              </a:rPr>
              <a:t>Achievement requirements </a:t>
            </a:r>
          </a:p>
          <a:p>
            <a:pPr eaLnBrk="1" hangingPunct="1">
              <a:buClr>
                <a:srgbClr val="FF0000"/>
              </a:buClr>
              <a:buFont typeface="Wingdings" panose="05000000000000000000" pitchFamily="2" charset="2"/>
              <a:buChar char="§"/>
            </a:pPr>
            <a:endParaRPr lang="en-US" altLang="en-US" sz="2800" b="1" dirty="0">
              <a:latin typeface="Century Gothic" panose="020B0502020202020204" pitchFamily="34" charset="0"/>
            </a:endParaRPr>
          </a:p>
        </p:txBody>
      </p:sp>
      <p:pic>
        <p:nvPicPr>
          <p:cNvPr id="6" name="Picture 5"/>
          <p:cNvPicPr>
            <a:picLocks noChangeAspect="1"/>
          </p:cNvPicPr>
          <p:nvPr/>
        </p:nvPicPr>
        <p:blipFill>
          <a:blip r:embed="rId2"/>
          <a:stretch>
            <a:fillRect/>
          </a:stretch>
        </p:blipFill>
        <p:spPr>
          <a:xfrm>
            <a:off x="850006" y="1544527"/>
            <a:ext cx="7096259" cy="4173224"/>
          </a:xfrm>
          <a:prstGeom prst="rect">
            <a:avLst/>
          </a:prstGeom>
        </p:spPr>
      </p:pic>
    </p:spTree>
    <p:extLst>
      <p:ext uri="{BB962C8B-B14F-4D97-AF65-F5344CB8AC3E}">
        <p14:creationId xmlns:p14="http://schemas.microsoft.com/office/powerpoint/2010/main" val="151882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answer session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129551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HTML5</a:t>
            </a:r>
          </a:p>
        </p:txBody>
      </p:sp>
      <p:sp>
        <p:nvSpPr>
          <p:cNvPr id="5" name="Title 1"/>
          <p:cNvSpPr>
            <a:spLocks noGrp="1"/>
          </p:cNvSpPr>
          <p:nvPr>
            <p:ph type="title"/>
          </p:nvPr>
        </p:nvSpPr>
        <p:spPr/>
        <p:txBody>
          <a:bodyPr/>
          <a:lstStyle/>
          <a:p>
            <a:r>
              <a:rPr lang="en-US" altLang="en-US" sz="3200" b="1" u="sng" dirty="0">
                <a:solidFill>
                  <a:schemeClr val="accent6">
                    <a:lumMod val="75000"/>
                  </a:schemeClr>
                </a:solidFill>
                <a:latin typeface="Century Gothic" panose="020B0502020202020204" pitchFamily="34" charset="0"/>
              </a:rPr>
              <a:t>What we will cover next</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12994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54050"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3200" b="1" u="sng" kern="0" dirty="0">
                <a:solidFill>
                  <a:schemeClr val="accent6">
                    <a:lumMod val="75000"/>
                  </a:schemeClr>
                </a:solidFill>
                <a:latin typeface="Century Gothic" panose="020B0502020202020204" pitchFamily="34" charset="0"/>
              </a:rPr>
              <a:t>Lecturer information</a:t>
            </a:r>
          </a:p>
        </p:txBody>
      </p:sp>
      <p:sp>
        <p:nvSpPr>
          <p:cNvPr id="6" name="Content Placeholder 2"/>
          <p:cNvSpPr txBox="1">
            <a:spLocks/>
          </p:cNvSpPr>
          <p:nvPr/>
        </p:nvSpPr>
        <p:spPr bwMode="auto">
          <a:xfrm>
            <a:off x="639763" y="1757363"/>
            <a:ext cx="778302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200000"/>
              </a:lnSpc>
              <a:buNone/>
            </a:pPr>
            <a:r>
              <a:rPr lang="en-US" altLang="en-US" kern="0" dirty="0"/>
              <a:t>Lecturer Name: </a:t>
            </a:r>
            <a:r>
              <a:rPr lang="en-US" kern="0" dirty="0"/>
              <a:t>Sathiapriya</a:t>
            </a:r>
            <a:endParaRPr lang="en-US" altLang="en-US" kern="0" dirty="0"/>
          </a:p>
          <a:p>
            <a:pPr>
              <a:lnSpc>
                <a:spcPct val="200000"/>
              </a:lnSpc>
              <a:buNone/>
            </a:pPr>
            <a:r>
              <a:rPr lang="en-US" altLang="en-US" kern="0" dirty="0"/>
              <a:t>Email</a:t>
            </a:r>
            <a:r>
              <a:rPr lang="en-US" altLang="en-US" kern="0"/>
              <a:t>: </a:t>
            </a:r>
            <a:r>
              <a:rPr lang="en-US" kern="0">
                <a:hlinkClick r:id="rId2"/>
              </a:rPr>
              <a:t>sathiapriya@staffemail.apu.edu.my</a:t>
            </a:r>
            <a:endParaRPr lang="en-US" altLang="en-US" kern="0" dirty="0"/>
          </a:p>
        </p:txBody>
      </p:sp>
    </p:spTree>
    <p:extLst>
      <p:ext uri="{BB962C8B-B14F-4D97-AF65-F5344CB8AC3E}">
        <p14:creationId xmlns:p14="http://schemas.microsoft.com/office/powerpoint/2010/main" val="97432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ms-MY" dirty="0"/>
              <a:t>None</a:t>
            </a:r>
          </a:p>
          <a:p>
            <a:pPr marL="0" indent="0">
              <a:buNone/>
            </a:pPr>
            <a:endParaRPr lang="en-US" dirty="0"/>
          </a:p>
        </p:txBody>
      </p:sp>
      <p:sp>
        <p:nvSpPr>
          <p:cNvPr id="5" name="Text Box 2"/>
          <p:cNvSpPr txBox="1">
            <a:spLocks noChangeArrowheads="1"/>
          </p:cNvSpPr>
          <p:nvPr/>
        </p:nvSpPr>
        <p:spPr bwMode="auto">
          <a:xfrm>
            <a:off x="954572" y="553750"/>
            <a:ext cx="6104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Pre-requisites for this module </a:t>
            </a:r>
            <a:endParaRPr lang="en-US" altLang="en-US" sz="3200" b="1" u="sng" kern="0"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41712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The aim of this module is to introduce web development concepts. This is followed by introduction of tools used to develop web applications for both client and server environments. Tools involving scripting and database handling are covered. Concepts related to good design, usability, and maintainability of web pages are taught in the syllabus.	</a:t>
            </a:r>
          </a:p>
          <a:p>
            <a:endParaRPr lang="en-US" sz="2400" dirty="0"/>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Aims of this module</a:t>
            </a:r>
          </a:p>
        </p:txBody>
      </p:sp>
    </p:spTree>
    <p:extLst>
      <p:ext uri="{BB962C8B-B14F-4D97-AF65-F5344CB8AC3E}">
        <p14:creationId xmlns:p14="http://schemas.microsoft.com/office/powerpoint/2010/main" val="76580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58989" y="1577662"/>
            <a:ext cx="84201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000" b="1" dirty="0">
                <a:latin typeface="Century Gothic" panose="020B0502020202020204" pitchFamily="34" charset="0"/>
              </a:rPr>
              <a:t>At the end of this module, YOU should be able to:</a:t>
            </a:r>
          </a:p>
          <a:p>
            <a:endParaRPr lang="en-US" sz="2000" dirty="0"/>
          </a:p>
          <a:p>
            <a:pPr marL="457200" indent="-457200">
              <a:buAutoNum type="arabicPeriod"/>
            </a:pPr>
            <a:r>
              <a:rPr lang="en-US" sz="2000" dirty="0"/>
              <a:t>Explain the important concepts and their application in designing and developing web application.</a:t>
            </a:r>
          </a:p>
          <a:p>
            <a:pPr marL="457200" indent="-457200">
              <a:buAutoNum type="arabicPeriod"/>
            </a:pPr>
            <a:r>
              <a:rPr lang="en-US" sz="2000" dirty="0"/>
              <a:t>Develop a web application which is connected to a well-designed database by using server and client side scripting language based on the current web standards</a:t>
            </a:r>
          </a:p>
          <a:p>
            <a:pPr marL="457200" indent="-457200">
              <a:buAutoNum type="arabicPeriod"/>
            </a:pPr>
            <a:r>
              <a:rPr lang="en-US" sz="2000" dirty="0"/>
              <a:t>Explain  the design and solution which provide a systematic way to develop web application.</a:t>
            </a:r>
          </a:p>
        </p:txBody>
      </p:sp>
      <p:sp>
        <p:nvSpPr>
          <p:cNvPr id="6" name="Text Box 3"/>
          <p:cNvSpPr txBox="1">
            <a:spLocks noChangeArrowheads="1"/>
          </p:cNvSpPr>
          <p:nvPr/>
        </p:nvSpPr>
        <p:spPr bwMode="auto">
          <a:xfrm>
            <a:off x="1719263" y="411163"/>
            <a:ext cx="5601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Course Learning Outcomes</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228216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kern="1200" dirty="0">
                <a:solidFill>
                  <a:srgbClr val="003366"/>
                </a:solidFill>
                <a:latin typeface="Century Gothic" panose="020B0502020202020204" pitchFamily="34" charset="0"/>
                <a:ea typeface="+mn-ea"/>
                <a:cs typeface="+mn-cs"/>
              </a:rPr>
              <a:t>Mapping of CLOs with MOEs Domain</a:t>
            </a:r>
          </a:p>
        </p:txBody>
      </p:sp>
      <p:sp>
        <p:nvSpPr>
          <p:cNvPr id="3" name="Content Placeholder 2"/>
          <p:cNvSpPr>
            <a:spLocks noGrp="1"/>
          </p:cNvSpPr>
          <p:nvPr>
            <p:ph idx="1"/>
          </p:nvPr>
        </p:nvSpPr>
        <p:spPr/>
        <p:txBody>
          <a:bodyPr/>
          <a:lstStyle/>
          <a:p>
            <a:endParaRPr lang="en-US"/>
          </a:p>
        </p:txBody>
      </p:sp>
      <p:sp>
        <p:nvSpPr>
          <p:cNvPr id="6" name="Rectangle 5"/>
          <p:cNvSpPr/>
          <p:nvPr/>
        </p:nvSpPr>
        <p:spPr>
          <a:xfrm>
            <a:off x="588806" y="4719276"/>
            <a:ext cx="8413526" cy="923330"/>
          </a:xfrm>
          <a:prstGeom prst="rect">
            <a:avLst/>
          </a:prstGeom>
        </p:spPr>
        <p:txBody>
          <a:bodyPr wrap="square">
            <a:spAutoFit/>
          </a:bodyPr>
          <a:lstStyle/>
          <a:p>
            <a:r>
              <a:rPr lang="en-US" dirty="0"/>
              <a:t>PLO1 – Knowledge and Understanding</a:t>
            </a:r>
          </a:p>
          <a:p>
            <a:r>
              <a:rPr lang="en-US" dirty="0"/>
              <a:t>PLO2 – Cognitive Skills</a:t>
            </a:r>
          </a:p>
          <a:p>
            <a:r>
              <a:rPr lang="en-US" dirty="0"/>
              <a:t>PLO5 – Communication Skills</a:t>
            </a:r>
          </a:p>
        </p:txBody>
      </p:sp>
      <p:pic>
        <p:nvPicPr>
          <p:cNvPr id="4" name="Picture 3">
            <a:extLst>
              <a:ext uri="{FF2B5EF4-FFF2-40B4-BE49-F238E27FC236}">
                <a16:creationId xmlns:a16="http://schemas.microsoft.com/office/drawing/2014/main" id="{8DA8F69C-4AD9-425B-B793-D6A4890DE61C}"/>
              </a:ext>
            </a:extLst>
          </p:cNvPr>
          <p:cNvPicPr>
            <a:picLocks noChangeAspect="1"/>
          </p:cNvPicPr>
          <p:nvPr/>
        </p:nvPicPr>
        <p:blipFill rotWithShape="1">
          <a:blip r:embed="rId2"/>
          <a:srcRect l="25416" t="45000" r="26562" b="32222"/>
          <a:stretch/>
        </p:blipFill>
        <p:spPr>
          <a:xfrm>
            <a:off x="511193" y="2345531"/>
            <a:ext cx="8121613" cy="2166938"/>
          </a:xfrm>
          <a:prstGeom prst="rect">
            <a:avLst/>
          </a:prstGeom>
        </p:spPr>
      </p:pic>
    </p:spTree>
    <p:extLst>
      <p:ext uri="{BB962C8B-B14F-4D97-AF65-F5344CB8AC3E}">
        <p14:creationId xmlns:p14="http://schemas.microsoft.com/office/powerpoint/2010/main" val="124400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kern="1200" dirty="0">
                <a:solidFill>
                  <a:srgbClr val="003366"/>
                </a:solidFill>
                <a:latin typeface="Century Gothic" panose="020B0502020202020204" pitchFamily="34" charset="0"/>
                <a:ea typeface="+mn-ea"/>
                <a:cs typeface="+mn-cs"/>
              </a:rPr>
              <a:t>MQF and MOE Domains</a:t>
            </a:r>
          </a:p>
        </p:txBody>
      </p:sp>
      <p:sp>
        <p:nvSpPr>
          <p:cNvPr id="3" name="Content Placeholder 2"/>
          <p:cNvSpPr>
            <a:spLocks noGrp="1"/>
          </p:cNvSpPr>
          <p:nvPr>
            <p:ph idx="1"/>
          </p:nvPr>
        </p:nvSpPr>
        <p:spPr/>
        <p:txBody>
          <a:bodyPr/>
          <a:lstStyle/>
          <a:p>
            <a:endParaRPr lang="en-US"/>
          </a:p>
        </p:txBody>
      </p:sp>
      <p:pic>
        <p:nvPicPr>
          <p:cNvPr id="5" name="Content Placeholder 10"/>
          <p:cNvPicPr>
            <a:picLocks noChangeAspect="1"/>
          </p:cNvPicPr>
          <p:nvPr/>
        </p:nvPicPr>
        <p:blipFill>
          <a:blip r:embed="rId2"/>
          <a:stretch>
            <a:fillRect/>
          </a:stretch>
        </p:blipFill>
        <p:spPr bwMode="auto">
          <a:xfrm>
            <a:off x="487363" y="1539496"/>
            <a:ext cx="8229600" cy="43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71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kern="1200" dirty="0">
                <a:solidFill>
                  <a:srgbClr val="003366"/>
                </a:solidFill>
                <a:latin typeface="Century Gothic" panose="020B0502020202020204" pitchFamily="34" charset="0"/>
                <a:ea typeface="+mn-ea"/>
                <a:cs typeface="+mn-cs"/>
              </a:rPr>
              <a:t>Teaching Strategies</a:t>
            </a:r>
          </a:p>
        </p:txBody>
      </p:sp>
      <p:sp>
        <p:nvSpPr>
          <p:cNvPr id="3" name="Content Placeholder 2"/>
          <p:cNvSpPr>
            <a:spLocks noGrp="1"/>
          </p:cNvSpPr>
          <p:nvPr>
            <p:ph idx="1"/>
          </p:nvPr>
        </p:nvSpPr>
        <p:spPr/>
        <p:txBody>
          <a:bodyPr/>
          <a:lstStyle/>
          <a:p>
            <a:r>
              <a:rPr lang="en-US" sz="2800" kern="1200" dirty="0"/>
              <a:t>Tutorial</a:t>
            </a:r>
          </a:p>
          <a:p>
            <a:endParaRPr lang="en-US" sz="2800" kern="1200" dirty="0"/>
          </a:p>
          <a:p>
            <a:r>
              <a:rPr lang="en-US" sz="2800" kern="1200" dirty="0"/>
              <a:t>Lab</a:t>
            </a:r>
          </a:p>
          <a:p>
            <a:pPr marL="0" indent="0">
              <a:buNone/>
            </a:pPr>
            <a:endParaRPr lang="en-US" dirty="0"/>
          </a:p>
        </p:txBody>
      </p:sp>
    </p:spTree>
    <p:extLst>
      <p:ext uri="{BB962C8B-B14F-4D97-AF65-F5344CB8AC3E}">
        <p14:creationId xmlns:p14="http://schemas.microsoft.com/office/powerpoint/2010/main" val="227995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719263" y="411163"/>
            <a:ext cx="41456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Assessment Method</a:t>
            </a:r>
            <a:endParaRPr lang="en-US" altLang="en-US" sz="3200" u="sng" dirty="0">
              <a:solidFill>
                <a:schemeClr val="accent6">
                  <a:lumMod val="75000"/>
                </a:schemeClr>
              </a:solidFill>
              <a:latin typeface="Century Gothic" panose="020B0502020202020204" pitchFamily="34" charset="0"/>
            </a:endParaRPr>
          </a:p>
        </p:txBody>
      </p:sp>
      <p:sp>
        <p:nvSpPr>
          <p:cNvPr id="7" name="Text Box 3"/>
          <p:cNvSpPr txBox="1">
            <a:spLocks noChangeArrowheads="1"/>
          </p:cNvSpPr>
          <p:nvPr/>
        </p:nvSpPr>
        <p:spPr bwMode="auto">
          <a:xfrm>
            <a:off x="806607" y="1677988"/>
            <a:ext cx="7685087" cy="37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66725" indent="-4667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eaLnBrk="1" hangingPunct="1">
              <a:spcBef>
                <a:spcPct val="50000"/>
              </a:spcBef>
              <a:buClr>
                <a:srgbClr val="FF3300"/>
              </a:buClr>
              <a:buFont typeface="Arial" panose="020B0604020202020204" pitchFamily="34" charset="0"/>
              <a:buChar char="•"/>
            </a:pPr>
            <a:r>
              <a:rPr lang="en-US" altLang="en-US" sz="2800" b="1" dirty="0">
                <a:latin typeface="+mj-lt"/>
              </a:rPr>
              <a:t>Group assignment </a:t>
            </a:r>
            <a:r>
              <a:rPr lang="en-US" altLang="en-US" sz="2400" b="1" dirty="0">
                <a:latin typeface="+mj-lt"/>
              </a:rPr>
              <a:t>			50%</a:t>
            </a:r>
          </a:p>
          <a:p>
            <a:pPr marL="457200" indent="-457200" eaLnBrk="1" hangingPunct="1">
              <a:spcBef>
                <a:spcPct val="50000"/>
              </a:spcBef>
              <a:buClr>
                <a:srgbClr val="FF3300"/>
              </a:buClr>
              <a:buFont typeface="Arial" panose="020B0604020202020204" pitchFamily="34" charset="0"/>
              <a:buChar char="•"/>
            </a:pPr>
            <a:endParaRPr lang="en-US" altLang="en-US" sz="2400" b="1" dirty="0">
              <a:latin typeface="+mj-lt"/>
            </a:endParaRPr>
          </a:p>
          <a:p>
            <a:pPr eaLnBrk="1" hangingPunct="1">
              <a:lnSpc>
                <a:spcPct val="50000"/>
              </a:lnSpc>
              <a:spcBef>
                <a:spcPct val="50000"/>
              </a:spcBef>
            </a:pPr>
            <a:r>
              <a:rPr lang="en-US" altLang="en-US" sz="2400" b="1" dirty="0">
                <a:latin typeface="+mj-lt"/>
              </a:rPr>
              <a:t>		Hand out 		Hand in 	</a:t>
            </a:r>
          </a:p>
          <a:p>
            <a:pPr eaLnBrk="1" hangingPunct="1">
              <a:lnSpc>
                <a:spcPct val="50000"/>
              </a:lnSpc>
              <a:spcBef>
                <a:spcPct val="50000"/>
              </a:spcBef>
            </a:pPr>
            <a:r>
              <a:rPr lang="en-US" altLang="en-US" sz="2400" b="1" dirty="0">
                <a:latin typeface="+mj-lt"/>
              </a:rPr>
              <a:t>		Week 3		Week 13</a:t>
            </a:r>
            <a:r>
              <a:rPr lang="en-US" altLang="en-US" sz="2400" b="1" dirty="0">
                <a:latin typeface="Century Gothic" panose="020B0502020202020204" pitchFamily="34" charset="0"/>
              </a:rPr>
              <a:t>	</a:t>
            </a:r>
          </a:p>
          <a:p>
            <a:pPr eaLnBrk="1" hangingPunct="1">
              <a:lnSpc>
                <a:spcPct val="50000"/>
              </a:lnSpc>
              <a:spcBef>
                <a:spcPct val="50000"/>
              </a:spcBef>
            </a:pPr>
            <a:endParaRPr lang="en-US" altLang="en-US" sz="2400" b="1" dirty="0">
              <a:latin typeface="Century Gothic" panose="020B0502020202020204" pitchFamily="34" charset="0"/>
            </a:endParaRPr>
          </a:p>
          <a:p>
            <a:pPr eaLnBrk="1" hangingPunct="1">
              <a:lnSpc>
                <a:spcPct val="50000"/>
              </a:lnSpc>
              <a:spcBef>
                <a:spcPct val="50000"/>
              </a:spcBef>
              <a:buFont typeface="Arial" panose="020B0604020202020204" pitchFamily="34" charset="0"/>
              <a:buChar char="•"/>
            </a:pPr>
            <a:r>
              <a:rPr lang="en-US" altLang="en-US" sz="2800" b="1" dirty="0">
                <a:latin typeface="+mj-lt"/>
              </a:rPr>
              <a:t>Final Exam</a:t>
            </a:r>
            <a:r>
              <a:rPr lang="en-US" altLang="en-US" sz="2400" b="1" dirty="0">
                <a:latin typeface="Century Gothic" panose="020B0502020202020204" pitchFamily="34" charset="0"/>
              </a:rPr>
              <a:t>					50%</a:t>
            </a:r>
          </a:p>
          <a:p>
            <a:pPr eaLnBrk="1" hangingPunct="1">
              <a:lnSpc>
                <a:spcPct val="50000"/>
              </a:lnSpc>
              <a:spcBef>
                <a:spcPct val="50000"/>
              </a:spcBef>
            </a:pPr>
            <a:r>
              <a:rPr lang="en-US" altLang="en-US" sz="2400" b="1" dirty="0">
                <a:latin typeface="Century Gothic" panose="020B0502020202020204" pitchFamily="34" charset="0"/>
              </a:rPr>
              <a:t>		</a:t>
            </a:r>
          </a:p>
          <a:p>
            <a:pPr eaLnBrk="1" hangingPunct="1">
              <a:lnSpc>
                <a:spcPct val="50000"/>
              </a:lnSpc>
              <a:spcBef>
                <a:spcPct val="50000"/>
              </a:spcBef>
            </a:pPr>
            <a:r>
              <a:rPr lang="en-US" altLang="en-US" sz="2400" b="1" dirty="0">
                <a:latin typeface="Century Gothic" panose="020B0502020202020204" pitchFamily="34" charset="0"/>
              </a:rPr>
              <a:t>			</a:t>
            </a:r>
          </a:p>
          <a:p>
            <a:pPr eaLnBrk="1" hangingPunct="1">
              <a:lnSpc>
                <a:spcPct val="50000"/>
              </a:lnSpc>
              <a:spcBef>
                <a:spcPct val="50000"/>
              </a:spcBef>
            </a:pPr>
            <a:endParaRPr lang="en-US" altLang="en-US" sz="2400" b="1" dirty="0">
              <a:latin typeface="Century Gothic" panose="020B0502020202020204" pitchFamily="34" charset="0"/>
            </a:endParaRPr>
          </a:p>
        </p:txBody>
      </p:sp>
    </p:spTree>
    <p:extLst>
      <p:ext uri="{BB962C8B-B14F-4D97-AF65-F5344CB8AC3E}">
        <p14:creationId xmlns:p14="http://schemas.microsoft.com/office/powerpoint/2010/main" val="1753054913"/>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Structure - Introdcution - APU</Template>
  <TotalTime>101</TotalTime>
  <Pages>11</Pages>
  <Words>662</Words>
  <Application>Microsoft Office PowerPoint</Application>
  <PresentationFormat>On-screen Show (4:3)</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vt:lpstr>
      <vt:lpstr>UCTI-Template-foundation-level</vt:lpstr>
      <vt:lpstr>Web Applications CT050-3-2 (VD1)</vt:lpstr>
      <vt:lpstr>PowerPoint Presentation</vt:lpstr>
      <vt:lpstr>PowerPoint Presentation</vt:lpstr>
      <vt:lpstr>Aims of this module</vt:lpstr>
      <vt:lpstr>PowerPoint Presentation</vt:lpstr>
      <vt:lpstr>Mapping of CLOs with MOEs Domain</vt:lpstr>
      <vt:lpstr>MQF and MOE Domains</vt:lpstr>
      <vt:lpstr>Teaching Strategies</vt:lpstr>
      <vt:lpstr>PowerPoint Presentation</vt:lpstr>
      <vt:lpstr>PowerPoint Presentation</vt:lpstr>
      <vt:lpstr>Methods of Delivery </vt:lpstr>
      <vt:lpstr>Outcomes Based Education (OBE)</vt:lpstr>
      <vt:lpstr>So…What is OBE?</vt:lpstr>
      <vt:lpstr>Course Content Outline</vt:lpstr>
      <vt:lpstr>What is expected of you </vt:lpstr>
      <vt:lpstr>PowerPoint Presentation</vt:lpstr>
      <vt:lpstr>PowerPoint Presentation</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  Module Code and Version</dc:title>
  <dc:subject>MSc</dc:subject>
  <dc:creator>Mrs. Kwan (Wong Hua Hung)</dc:creator>
  <cp:lastModifiedBy>Sathiapriya Ramiah</cp:lastModifiedBy>
  <cp:revision>20</cp:revision>
  <cp:lastPrinted>1995-11-02T09:23:42Z</cp:lastPrinted>
  <dcterms:created xsi:type="dcterms:W3CDTF">2017-10-09T03:08:41Z</dcterms:created>
  <dcterms:modified xsi:type="dcterms:W3CDTF">2020-02-17T06:14:36Z</dcterms:modified>
</cp:coreProperties>
</file>