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66" r:id="rId2"/>
    <p:sldId id="267" r:id="rId3"/>
    <p:sldId id="268" r:id="rId4"/>
    <p:sldId id="26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71" r:id="rId24"/>
    <p:sldId id="272" r:id="rId25"/>
    <p:sldId id="273" r:id="rId26"/>
    <p:sldId id="274" r:id="rId2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0" d="100"/>
          <a:sy n="80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176308-BA64-48D6-9589-755F5ABBC645}" type="slidenum">
              <a:rPr lang="en-US" altLang="ms-MY"/>
              <a:pPr>
                <a:spcBef>
                  <a:spcPct val="0"/>
                </a:spcBef>
              </a:pPr>
              <a:t>8</a:t>
            </a:fld>
            <a:endParaRPr lang="en-US" altLang="ms-MY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ms-MY" altLang="ms-M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3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GB" alt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CT050-3-2-WAPP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CSS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6232525" y="6646863"/>
            <a:ext cx="2895600" cy="234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Slide </a:t>
            </a:r>
            <a:fld id="{5CC01D78-CB37-4B54-84B9-23D3999512E2}" type="slidenum">
              <a:rPr lang="en-GB" sz="8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of 26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altLang="ms-MY" dirty="0"/>
              <a:t>CSS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25972"/>
            <a:ext cx="67548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4000" dirty="0"/>
              <a:t>Web Applications </a:t>
            </a:r>
            <a:br>
              <a:rPr lang="en-US" altLang="en-US" sz="4000" dirty="0"/>
            </a:br>
            <a:r>
              <a:rPr lang="en-US" altLang="en-US" sz="1400" dirty="0"/>
              <a:t>CT050-3-2 </a:t>
            </a:r>
            <a:r>
              <a:rPr lang="en-US" altLang="en-US" sz="1400"/>
              <a:t>(VD1</a:t>
            </a:r>
            <a:r>
              <a:rPr lang="en-US" altLang="en-US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Embedded Style Sheets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ms-MY" altLang="ms-MY"/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1076325" y="1816100"/>
            <a:ext cx="6835775" cy="40814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 noProof="1"/>
              <a:t> </a:t>
            </a:r>
            <a:r>
              <a:rPr lang="en-US" altLang="ms-MY" sz="1800" b="1" noProof="1">
                <a:solidFill>
                  <a:srgbClr val="0000FF"/>
                </a:solidFill>
              </a:rPr>
              <a:t>&lt;</a:t>
            </a:r>
            <a:r>
              <a:rPr lang="en-US" altLang="ms-MY" sz="1800" b="1" noProof="1">
                <a:solidFill>
                  <a:srgbClr val="800000"/>
                </a:solidFill>
              </a:rPr>
              <a:t>head</a:t>
            </a:r>
            <a:r>
              <a:rPr lang="en-US" altLang="ms-MY" sz="1800" b="1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      &lt;</a:t>
            </a:r>
            <a:r>
              <a:rPr lang="en-US" altLang="ms-MY" sz="1800" b="1" noProof="1">
                <a:solidFill>
                  <a:srgbClr val="800000"/>
                </a:solidFill>
              </a:rPr>
              <a:t>title</a:t>
            </a:r>
            <a:r>
              <a:rPr lang="en-US" altLang="ms-MY" sz="1800" b="1" noProof="1">
                <a:solidFill>
                  <a:srgbClr val="0000FF"/>
                </a:solidFill>
              </a:rPr>
              <a:t>&gt;Style Sheets&lt;/</a:t>
            </a:r>
            <a:r>
              <a:rPr lang="en-US" altLang="ms-MY" sz="1800" b="1" noProof="1">
                <a:solidFill>
                  <a:srgbClr val="800000"/>
                </a:solidFill>
              </a:rPr>
              <a:t>title</a:t>
            </a:r>
            <a:r>
              <a:rPr lang="en-US" altLang="ms-MY" sz="1800" b="1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      </a:t>
            </a:r>
            <a:r>
              <a:rPr lang="en-US" altLang="ms-MY" sz="1800" b="1" noProof="1">
                <a:solidFill>
                  <a:srgbClr val="008000"/>
                </a:solidFill>
              </a:rPr>
              <a:t>&lt;!-- this begins the style sheet section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 noProof="1">
                <a:solidFill>
                  <a:srgbClr val="008000"/>
                </a:solidFill>
              </a:rPr>
              <a:t>      </a:t>
            </a:r>
            <a:r>
              <a:rPr lang="en-US" altLang="ms-MY" sz="1800" b="1" noProof="1">
                <a:solidFill>
                  <a:srgbClr val="0000FF"/>
                </a:solidFill>
              </a:rPr>
              <a:t>&lt;</a:t>
            </a:r>
            <a:r>
              <a:rPr lang="en-US" altLang="ms-MY" sz="1800" b="1" noProof="1">
                <a:solidFill>
                  <a:srgbClr val="800000"/>
                </a:solidFill>
              </a:rPr>
              <a:t>style </a:t>
            </a:r>
            <a:r>
              <a:rPr lang="en-US" altLang="ms-MY" sz="1800" b="1" noProof="1">
                <a:solidFill>
                  <a:srgbClr val="FF0000"/>
                </a:solidFill>
              </a:rPr>
              <a:t>type </a:t>
            </a:r>
            <a:r>
              <a:rPr lang="en-US" altLang="ms-MY" sz="1800" b="1" noProof="1">
                <a:solidFill>
                  <a:srgbClr val="0000FF"/>
                </a:solidFill>
              </a:rPr>
              <a:t>= "text/css"&gt;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         </a:t>
            </a:r>
            <a:r>
              <a:rPr lang="en-US" altLang="ms-MY" sz="1800" b="1" noProof="1">
                <a:solidFill>
                  <a:srgbClr val="800000"/>
                </a:solidFill>
              </a:rPr>
              <a:t>em       </a:t>
            </a:r>
            <a:r>
              <a:rPr lang="en-US" altLang="ms-MY" sz="1800" b="1">
                <a:solidFill>
                  <a:srgbClr val="800000"/>
                </a:solidFill>
              </a:rPr>
              <a:t>   </a:t>
            </a:r>
            <a:r>
              <a:rPr lang="en-US" altLang="ms-MY" sz="1800" b="1" noProof="1">
                <a:solidFill>
                  <a:srgbClr val="800000"/>
                </a:solidFill>
              </a:rPr>
              <a:t>{ </a:t>
            </a:r>
            <a:r>
              <a:rPr lang="en-US" altLang="ms-MY" sz="1800" b="1" noProof="1">
                <a:solidFill>
                  <a:srgbClr val="FF0000"/>
                </a:solidFill>
              </a:rPr>
              <a:t>background-color: </a:t>
            </a:r>
            <a:r>
              <a:rPr lang="en-US" altLang="ms-MY" sz="1800" b="1" noProof="1">
                <a:solidFill>
                  <a:srgbClr val="0000FF"/>
                </a:solidFill>
              </a:rPr>
              <a:t>#8000ff;</a:t>
            </a:r>
            <a:r>
              <a:rPr lang="en-US" altLang="ms-MY" sz="1800" b="1">
                <a:solidFill>
                  <a:srgbClr val="0000FF"/>
                </a:solidFill>
              </a:rPr>
              <a:t> </a:t>
            </a:r>
            <a:r>
              <a:rPr lang="en-US" altLang="ms-MY" sz="1800" b="1" noProof="1">
                <a:solidFill>
                  <a:srgbClr val="FF0000"/>
                </a:solidFill>
              </a:rPr>
              <a:t>color: </a:t>
            </a:r>
            <a:r>
              <a:rPr lang="en-US" altLang="ms-MY" sz="1800" b="1" noProof="1">
                <a:solidFill>
                  <a:srgbClr val="0000FF"/>
                </a:solidFill>
              </a:rPr>
              <a:t>white }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         </a:t>
            </a:r>
            <a:r>
              <a:rPr lang="en-US" altLang="ms-MY" sz="1800" b="1" noProof="1">
                <a:solidFill>
                  <a:srgbClr val="800000"/>
                </a:solidFill>
              </a:rPr>
              <a:t>h1       </a:t>
            </a:r>
            <a:r>
              <a:rPr lang="en-US" altLang="ms-MY" sz="1800" b="1">
                <a:solidFill>
                  <a:srgbClr val="800000"/>
                </a:solidFill>
              </a:rPr>
              <a:t>    </a:t>
            </a:r>
            <a:r>
              <a:rPr lang="en-US" altLang="ms-MY" sz="1800" b="1" noProof="1">
                <a:solidFill>
                  <a:srgbClr val="800000"/>
                </a:solidFill>
              </a:rPr>
              <a:t>{ </a:t>
            </a:r>
            <a:r>
              <a:rPr lang="en-US" altLang="ms-MY" sz="1800" b="1" noProof="1">
                <a:solidFill>
                  <a:srgbClr val="FF0000"/>
                </a:solidFill>
              </a:rPr>
              <a:t>font-family: </a:t>
            </a:r>
            <a:r>
              <a:rPr lang="en-US" altLang="ms-MY" sz="1800" b="1" noProof="1">
                <a:solidFill>
                  <a:srgbClr val="0000FF"/>
                </a:solidFill>
              </a:rPr>
              <a:t>arial, sans-serif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>
                <a:solidFill>
                  <a:srgbClr val="0000FF"/>
                </a:solidFill>
              </a:rPr>
              <a:t> </a:t>
            </a:r>
            <a:r>
              <a:rPr lang="en-US" altLang="ms-MY" sz="1800" b="1" noProof="1">
                <a:solidFill>
                  <a:srgbClr val="0000FF"/>
                </a:solidFill>
              </a:rPr>
              <a:t>        </a:t>
            </a:r>
            <a:r>
              <a:rPr lang="en-US" altLang="ms-MY" sz="1800" b="1" noProof="1">
                <a:solidFill>
                  <a:srgbClr val="800000"/>
                </a:solidFill>
              </a:rPr>
              <a:t>p        </a:t>
            </a:r>
            <a:r>
              <a:rPr lang="en-US" altLang="ms-MY" sz="1800" b="1">
                <a:solidFill>
                  <a:srgbClr val="800000"/>
                </a:solidFill>
              </a:rPr>
              <a:t>     </a:t>
            </a:r>
            <a:r>
              <a:rPr lang="en-US" altLang="ms-MY" sz="1800" b="1" noProof="1">
                <a:solidFill>
                  <a:srgbClr val="800000"/>
                </a:solidFill>
              </a:rPr>
              <a:t>{ </a:t>
            </a:r>
            <a:r>
              <a:rPr lang="en-US" altLang="ms-MY" sz="1800" b="1" noProof="1">
                <a:solidFill>
                  <a:srgbClr val="FF0000"/>
                </a:solidFill>
              </a:rPr>
              <a:t>font-size: </a:t>
            </a:r>
            <a:r>
              <a:rPr lang="en-US" altLang="ms-MY" sz="1800" b="1" noProof="1">
                <a:solidFill>
                  <a:srgbClr val="0000FF"/>
                </a:solidFill>
              </a:rPr>
              <a:t>14pt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         </a:t>
            </a:r>
            <a:r>
              <a:rPr lang="en-US" altLang="ms-MY" sz="1800" b="1" noProof="1">
                <a:solidFill>
                  <a:srgbClr val="800000"/>
                </a:solidFill>
              </a:rPr>
              <a:t>.special </a:t>
            </a:r>
            <a:r>
              <a:rPr lang="en-US" altLang="ms-MY" sz="1800" b="1">
                <a:solidFill>
                  <a:srgbClr val="800000"/>
                </a:solidFill>
              </a:rPr>
              <a:t> </a:t>
            </a:r>
            <a:r>
              <a:rPr lang="en-US" altLang="ms-MY" sz="1800" b="1" noProof="1">
                <a:solidFill>
                  <a:srgbClr val="800000"/>
                </a:solidFill>
              </a:rPr>
              <a:t>{ </a:t>
            </a:r>
            <a:r>
              <a:rPr lang="en-US" altLang="ms-MY" sz="1800" b="1" noProof="1">
                <a:solidFill>
                  <a:srgbClr val="FF0000"/>
                </a:solidFill>
              </a:rPr>
              <a:t>color: </a:t>
            </a:r>
            <a:r>
              <a:rPr lang="en-US" altLang="ms-MY" sz="1800" b="1" noProof="1">
                <a:solidFill>
                  <a:srgbClr val="0000FF"/>
                </a:solidFill>
              </a:rPr>
              <a:t>blue }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      &lt;/</a:t>
            </a:r>
            <a:r>
              <a:rPr lang="en-US" altLang="ms-MY" sz="1800" b="1" noProof="1">
                <a:solidFill>
                  <a:srgbClr val="800000"/>
                </a:solidFill>
              </a:rPr>
              <a:t>style</a:t>
            </a:r>
            <a:r>
              <a:rPr lang="en-US" altLang="ms-MY" sz="1800" b="1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 &lt;/</a:t>
            </a:r>
            <a:r>
              <a:rPr lang="en-US" altLang="ms-MY" sz="1800" b="1" noProof="1">
                <a:solidFill>
                  <a:srgbClr val="800000"/>
                </a:solidFill>
              </a:rPr>
              <a:t>head</a:t>
            </a:r>
            <a:r>
              <a:rPr lang="en-US" altLang="ms-MY" sz="1800" b="1" noProof="1">
                <a:solidFill>
                  <a:srgbClr val="0000FF"/>
                </a:solidFill>
              </a:rPr>
              <a:t>&gt;</a:t>
            </a:r>
            <a:endParaRPr lang="en-US" altLang="ms-MY" sz="1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Embedded Style Sheets</a:t>
            </a:r>
          </a:p>
        </p:txBody>
      </p:sp>
      <p:graphicFrame>
        <p:nvGraphicFramePr>
          <p:cNvPr id="15363" name="Object 11">
            <a:hlinkClick r:id="" action="ppaction://ole?verb=0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959100" y="1585913"/>
          <a:ext cx="3198813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crobat Document" r:id="rId3" imgW="5668166" imgH="8019048" progId="AcroExch.Document.7">
                  <p:embed/>
                </p:oleObj>
              </mc:Choice>
              <mc:Fallback>
                <p:oleObj name="Acrobat Document" r:id="rId3" imgW="5668166" imgH="8019048" progId="AcroExch.Document.7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585913"/>
                        <a:ext cx="3198813" cy="4525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27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Embedded Style Sheets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ms-MY" altLang="ms-MY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585913"/>
            <a:ext cx="7092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94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>
                <a:cs typeface="Times New Roman" panose="02020603050405020304" pitchFamily="18" charset="0"/>
              </a:rPr>
              <a:t>Linking External Style Sheets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 sz="2400"/>
              <a:t>External style sheets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Can provide uniform look and feel to entire site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One external style sheet can control the appearance of many Web pages.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By creating a CSS file that contains all of the style information for your website, you can: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Maintain a consistent look across all pages that link to the style sheet.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Easily update the look of all pages by changing the values in one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Make your pages much smaller and quicker to download, because all of the style information has been removed to one file.</a:t>
            </a:r>
          </a:p>
          <a:p>
            <a:pPr eaLnBrk="1" hangingPunct="1">
              <a:lnSpc>
                <a:spcPct val="90000"/>
              </a:lnSpc>
            </a:pPr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82473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>
                <a:cs typeface="Times New Roman" panose="02020603050405020304" pitchFamily="18" charset="0"/>
              </a:rPr>
              <a:t>Linking External Style Sheets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Each page must link to the style sheet using the &lt;link&gt; tag.</a:t>
            </a:r>
          </a:p>
          <a:p>
            <a:pPr eaLnBrk="1" hangingPunct="1"/>
            <a:r>
              <a:rPr lang="en-US" altLang="ms-MY"/>
              <a:t>The &lt;link&gt; tag goes inside the head section:</a:t>
            </a:r>
          </a:p>
          <a:p>
            <a:pPr eaLnBrk="1" hangingPunct="1"/>
            <a:endParaRPr lang="en-US" altLang="ms-MY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76325" y="4119563"/>
            <a:ext cx="69215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&lt;</a:t>
            </a:r>
            <a:r>
              <a:rPr lang="en-US" altLang="ms-MY" sz="1800" b="1" noProof="1">
                <a:solidFill>
                  <a:srgbClr val="800000"/>
                </a:solidFill>
              </a:rPr>
              <a:t>link </a:t>
            </a:r>
            <a:r>
              <a:rPr lang="en-US" altLang="ms-MY" sz="1800" b="1" noProof="1">
                <a:solidFill>
                  <a:srgbClr val="FF0000"/>
                </a:solidFill>
              </a:rPr>
              <a:t>href</a:t>
            </a:r>
            <a:r>
              <a:rPr lang="en-US" altLang="ms-MY" sz="1800" b="1" noProof="1">
                <a:solidFill>
                  <a:srgbClr val="0000FF"/>
                </a:solidFill>
              </a:rPr>
              <a:t>="stylesheet.css" </a:t>
            </a:r>
            <a:r>
              <a:rPr lang="en-US" altLang="ms-MY" sz="1800" b="1" noProof="1">
                <a:solidFill>
                  <a:srgbClr val="FF0000"/>
                </a:solidFill>
              </a:rPr>
              <a:t>rel</a:t>
            </a:r>
            <a:r>
              <a:rPr lang="en-US" altLang="ms-MY" sz="1800" b="1" noProof="1">
                <a:solidFill>
                  <a:srgbClr val="0000FF"/>
                </a:solidFill>
              </a:rPr>
              <a:t>="stylesheet" </a:t>
            </a:r>
            <a:r>
              <a:rPr lang="en-US" altLang="ms-MY" sz="1800" b="1" noProof="1">
                <a:solidFill>
                  <a:srgbClr val="FF0000"/>
                </a:solidFill>
              </a:rPr>
              <a:t>type</a:t>
            </a:r>
            <a:r>
              <a:rPr lang="en-US" altLang="ms-MY" sz="1800" b="1" noProof="1">
                <a:solidFill>
                  <a:srgbClr val="0000FF"/>
                </a:solidFill>
              </a:rPr>
              <a:t>="text/css" /&gt;</a:t>
            </a:r>
            <a:endParaRPr lang="en-US" altLang="ms-MY" sz="1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0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>
                <a:cs typeface="Times New Roman" panose="02020603050405020304" pitchFamily="18" charset="0"/>
              </a:rPr>
              <a:t>Linking External Style Sheets</a:t>
            </a:r>
          </a:p>
        </p:txBody>
      </p:sp>
      <p:graphicFrame>
        <p:nvGraphicFramePr>
          <p:cNvPr id="19459" name="Object 10">
            <a:hlinkClick r:id="" action="ppaction://ole?verb=0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08050" y="1697038"/>
          <a:ext cx="319722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Acrobat Document" r:id="rId3" imgW="5667190" imgH="8019898" progId="AcroExch.Document.7">
                  <p:embed/>
                </p:oleObj>
              </mc:Choice>
              <mc:Fallback>
                <p:oleObj name="Acrobat Document" r:id="rId3" imgW="5667190" imgH="8019898" progId="AcroExch.Document.7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697038"/>
                        <a:ext cx="3197225" cy="4524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2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099050" y="1697038"/>
          <a:ext cx="319722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Acrobat Document" r:id="rId5" imgW="5667190" imgH="8019898" progId="AcroExch.Document.7">
                  <p:embed/>
                </p:oleObj>
              </mc:Choice>
              <mc:Fallback>
                <p:oleObj name="Acrobat Document" r:id="rId5" imgW="5667190" imgH="8019898" progId="AcroExch.Document.7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1697038"/>
                        <a:ext cx="3197225" cy="4524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53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>
                <a:cs typeface="Times New Roman" panose="02020603050405020304" pitchFamily="18" charset="0"/>
              </a:rPr>
              <a:t>Linking External Style Sheets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ms-MY" altLang="ms-MY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585913"/>
            <a:ext cx="7092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976438"/>
            <a:ext cx="7092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55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Conflicting Styles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ms-MY" sz="2400"/>
              <a:t>You could use any or all of these types of styles in a single HTML document.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ms-MY" sz="2400"/>
              <a:t>If multiple style instructions exist, they will “cascade” into a single set of instructions, with some instructions taking priority over others.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ms-MY" sz="2400"/>
              <a:t>This list describes the priority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ms-MY" sz="2000"/>
              <a:t>Inline Style (affects single HTML element; overrides all other style instructions)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ms-MY" sz="2000"/>
              <a:t>Embedded Style Sheet (affects one HTML document; overrides external style sheet)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ms-MY" sz="2000"/>
              <a:t>External Style Sheet (affects multiple documents, overridden by #1 and #2)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ms-MY" sz="2000"/>
              <a:t>Browser default</a:t>
            </a:r>
          </a:p>
        </p:txBody>
      </p:sp>
    </p:spTree>
    <p:extLst>
      <p:ext uri="{BB962C8B-B14F-4D97-AF65-F5344CB8AC3E}">
        <p14:creationId xmlns:p14="http://schemas.microsoft.com/office/powerpoint/2010/main" val="3231760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Conflicting Styles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ms-MY" sz="2400"/>
              <a:t>Some other points to keep in mind: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If two styles are applied to the same text, the browser displays all attributes of both styles unless specific attributes conflict.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If attributes from two styles applied to the same text conflict, the browser displays the attribute of the innermost style (the style closest to the text itself).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HTML formatting will override any CSS formatting.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Again, please understand that different browsers may implement CSS differently. It is very important to test your Web pages in a variety of browsers to make sure your pages display correctly.</a:t>
            </a:r>
          </a:p>
        </p:txBody>
      </p:sp>
    </p:spTree>
    <p:extLst>
      <p:ext uri="{BB962C8B-B14F-4D97-AF65-F5344CB8AC3E}">
        <p14:creationId xmlns:p14="http://schemas.microsoft.com/office/powerpoint/2010/main" val="295018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Conflicting Styles</a:t>
            </a:r>
          </a:p>
        </p:txBody>
      </p:sp>
      <p:graphicFrame>
        <p:nvGraphicFramePr>
          <p:cNvPr id="23555" name="Object 10">
            <a:hlinkClick r:id="" action="ppaction://ole?verb=0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08050" y="1697038"/>
          <a:ext cx="319722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Acrobat Document" r:id="rId3" imgW="5668166" imgH="8019048" progId="AcroExch.Document.7">
                  <p:embed/>
                </p:oleObj>
              </mc:Choice>
              <mc:Fallback>
                <p:oleObj name="Acrobat Document" r:id="rId3" imgW="5668166" imgH="8019048" progId="AcroExch.Document.7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697038"/>
                        <a:ext cx="3197225" cy="4524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2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099050" y="1697038"/>
          <a:ext cx="319722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Acrobat Document" r:id="rId5" imgW="5668166" imgH="8019048" progId="AcroExch.Document.7">
                  <p:embed/>
                </p:oleObj>
              </mc:Choice>
              <mc:Fallback>
                <p:oleObj name="Acrobat Document" r:id="rId5" imgW="5668166" imgH="8019048" progId="AcroExch.Document.7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1697038"/>
                        <a:ext cx="3197225" cy="4524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73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ms-MY" sz="2800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ms-MY" sz="2800" dirty="0"/>
              <a:t>Inline Styles</a:t>
            </a:r>
          </a:p>
          <a:p>
            <a:pPr>
              <a:lnSpc>
                <a:spcPct val="90000"/>
              </a:lnSpc>
            </a:pPr>
            <a:r>
              <a:rPr lang="en-US" altLang="ms-MY" sz="2800" dirty="0"/>
              <a:t>Embedded Style Sheets</a:t>
            </a:r>
          </a:p>
          <a:p>
            <a:pPr>
              <a:lnSpc>
                <a:spcPct val="90000"/>
              </a:lnSpc>
            </a:pPr>
            <a:r>
              <a:rPr lang="en-US" altLang="ms-MY" sz="2800" dirty="0"/>
              <a:t>Linking External Style Sheets</a:t>
            </a:r>
          </a:p>
          <a:p>
            <a:pPr>
              <a:lnSpc>
                <a:spcPct val="90000"/>
              </a:lnSpc>
            </a:pPr>
            <a:r>
              <a:rPr lang="en-US" altLang="ms-MY" sz="2800" dirty="0"/>
              <a:t>Conflicting Styles</a:t>
            </a:r>
          </a:p>
          <a:p>
            <a:pPr>
              <a:lnSpc>
                <a:spcPct val="90000"/>
              </a:lnSpc>
            </a:pPr>
            <a:r>
              <a:rPr lang="en-US" altLang="ms-MY" sz="2800" dirty="0"/>
              <a:t>HTML Selectors</a:t>
            </a:r>
          </a:p>
          <a:p>
            <a:pPr>
              <a:lnSpc>
                <a:spcPct val="90000"/>
              </a:lnSpc>
            </a:pPr>
            <a:r>
              <a:rPr lang="en-US" altLang="ms-MY" sz="2800" dirty="0"/>
              <a:t>Class Selectors</a:t>
            </a:r>
          </a:p>
          <a:p>
            <a:pPr>
              <a:lnSpc>
                <a:spcPct val="90000"/>
              </a:lnSpc>
            </a:pPr>
            <a:r>
              <a:rPr lang="en-US" altLang="ms-MY" sz="2800" dirty="0"/>
              <a:t>W3C CSS Validation Service</a:t>
            </a:r>
          </a:p>
          <a:p>
            <a:pPr>
              <a:lnSpc>
                <a:spcPct val="90000"/>
              </a:lnSpc>
            </a:pPr>
            <a:r>
              <a:rPr lang="en-US" altLang="ms-MY" sz="2800" dirty="0"/>
              <a:t>Web Resources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endParaRPr lang="en-US" sz="2800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Conflicting Styles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ms-MY" altLang="ms-MY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585913"/>
            <a:ext cx="7092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59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HTML Selectors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HTML selectors are the text part of a HTML tag and are used to define the behavior of the specific HTML tag.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For example; H1 is the selector for &lt;H1&gt; tag.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Although HTML tag and the selector appear to be identical, they are not the same.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The HTML selector is used to control the behavior of its specific HTML tag.</a:t>
            </a:r>
          </a:p>
          <a:p>
            <a:pPr eaLnBrk="1" hangingPunct="1"/>
            <a:endParaRPr lang="en-US" altLang="ms-MY" sz="2400">
              <a:ea typeface="굴림" panose="020B0600000101010101" pitchFamily="34" charset="-127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2152650" y="4811713"/>
            <a:ext cx="4572000" cy="7794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>
                <a:solidFill>
                  <a:srgbClr val="800000"/>
                </a:solidFill>
              </a:rPr>
              <a:t>h</a:t>
            </a:r>
            <a:r>
              <a:rPr lang="en-US" altLang="ms-MY" sz="1800" b="1" noProof="1">
                <a:solidFill>
                  <a:srgbClr val="800000"/>
                </a:solidFill>
              </a:rPr>
              <a:t>1    </a:t>
            </a:r>
            <a:r>
              <a:rPr lang="en-US" altLang="ms-MY" sz="1800" b="1">
                <a:solidFill>
                  <a:srgbClr val="800000"/>
                </a:solidFill>
              </a:rPr>
              <a:t> </a:t>
            </a:r>
            <a:r>
              <a:rPr lang="en-US" altLang="ms-MY" sz="1800" b="1" noProof="1">
                <a:solidFill>
                  <a:srgbClr val="800000"/>
                </a:solidFill>
              </a:rPr>
              <a:t> { </a:t>
            </a:r>
            <a:r>
              <a:rPr lang="en-US" altLang="ms-MY" sz="1800" b="1" noProof="1">
                <a:solidFill>
                  <a:srgbClr val="FF0000"/>
                </a:solidFill>
              </a:rPr>
              <a:t>font-family: </a:t>
            </a:r>
            <a:r>
              <a:rPr lang="en-US" altLang="ms-MY" sz="1800" b="1" noProof="1">
                <a:solidFill>
                  <a:srgbClr val="0000FF"/>
                </a:solidFill>
              </a:rPr>
              <a:t>arial, sans-serif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>
                <a:solidFill>
                  <a:srgbClr val="800000"/>
                </a:solidFill>
              </a:rPr>
              <a:t>p</a:t>
            </a:r>
            <a:r>
              <a:rPr lang="en-US" altLang="ms-MY" sz="1800" b="1" noProof="1">
                <a:solidFill>
                  <a:srgbClr val="800000"/>
                </a:solidFill>
              </a:rPr>
              <a:t>        { </a:t>
            </a:r>
            <a:r>
              <a:rPr lang="en-US" altLang="ms-MY" sz="1800" b="1" noProof="1">
                <a:solidFill>
                  <a:srgbClr val="FF0000"/>
                </a:solidFill>
              </a:rPr>
              <a:t>font-size: </a:t>
            </a:r>
            <a:r>
              <a:rPr lang="en-US" altLang="ms-MY" sz="1800" b="1" noProof="1">
                <a:solidFill>
                  <a:srgbClr val="0000FF"/>
                </a:solidFill>
              </a:rPr>
              <a:t>14pt }</a:t>
            </a:r>
            <a:endParaRPr lang="en-US" altLang="ms-MY" sz="1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9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Class Selectors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Class selectors are selectors that you create from scratch. 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Can be applied to any HTML tag</a:t>
            </a:r>
            <a:endParaRPr lang="en-US" altLang="ms-MY" sz="2400">
              <a:ea typeface="굴림" panose="020B0600000101010101" pitchFamily="34" charset="-127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730375" y="3813175"/>
            <a:ext cx="568325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 noProof="1"/>
              <a:t> </a:t>
            </a:r>
            <a:r>
              <a:rPr lang="en-US" altLang="ms-MY" sz="1800" b="1">
                <a:solidFill>
                  <a:srgbClr val="FF0000"/>
                </a:solidFill>
              </a:rPr>
              <a:t>.userDefineName</a:t>
            </a:r>
            <a:r>
              <a:rPr lang="en-US" altLang="ms-MY" sz="1800" b="1" noProof="1">
                <a:solidFill>
                  <a:srgbClr val="FF0000"/>
                </a:solidFill>
              </a:rPr>
              <a:t>  { </a:t>
            </a:r>
            <a:r>
              <a:rPr lang="en-US" altLang="ms-MY" sz="1800" b="1">
                <a:solidFill>
                  <a:srgbClr val="FF0000"/>
                </a:solidFill>
              </a:rPr>
              <a:t> c</a:t>
            </a:r>
            <a:r>
              <a:rPr lang="en-US" altLang="ms-MY" sz="1800" b="1" noProof="1">
                <a:solidFill>
                  <a:srgbClr val="FF0000"/>
                </a:solidFill>
              </a:rPr>
              <a:t>olor: blue</a:t>
            </a:r>
            <a:r>
              <a:rPr lang="en-US" altLang="ms-MY" sz="1800" b="1">
                <a:solidFill>
                  <a:srgbClr val="FF0000"/>
                </a:solidFill>
              </a:rPr>
              <a:t>;</a:t>
            </a:r>
            <a:r>
              <a:rPr lang="en-US" altLang="ms-MY" sz="1800" b="1" noProof="1">
                <a:solidFill>
                  <a:srgbClr val="FF0000"/>
                </a:solidFill>
              </a:rPr>
              <a:t> } </a:t>
            </a:r>
            <a:endParaRPr lang="en-US" altLang="ms-MY" sz="1800" b="1">
              <a:solidFill>
                <a:srgbClr val="FF0000"/>
              </a:solidFill>
            </a:endParaRP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2114550" y="4887913"/>
            <a:ext cx="4872038" cy="9239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&lt;</a:t>
            </a:r>
            <a:r>
              <a:rPr lang="en-US" altLang="ms-MY" sz="1800" b="1">
                <a:solidFill>
                  <a:srgbClr val="800000"/>
                </a:solidFill>
              </a:rPr>
              <a:t>p</a:t>
            </a:r>
            <a:r>
              <a:rPr lang="en-US" altLang="ms-MY" sz="1800" b="1" noProof="1">
                <a:solidFill>
                  <a:srgbClr val="800000"/>
                </a:solidFill>
              </a:rPr>
              <a:t> </a:t>
            </a:r>
            <a:r>
              <a:rPr lang="en-US" altLang="ms-MY" sz="1800" b="1" noProof="1">
                <a:solidFill>
                  <a:srgbClr val="FF0000"/>
                </a:solidFill>
              </a:rPr>
              <a:t>class=</a:t>
            </a:r>
            <a:r>
              <a:rPr lang="en-US" altLang="ms-MY" sz="1800" b="1">
                <a:solidFill>
                  <a:srgbClr val="FF0000"/>
                </a:solidFill>
              </a:rPr>
              <a:t>"userDefineName</a:t>
            </a:r>
            <a:r>
              <a:rPr lang="en-US" altLang="ms-MY" sz="1800" b="1" noProof="1">
                <a:solidFill>
                  <a:srgbClr val="FF0000"/>
                </a:solidFill>
              </a:rPr>
              <a:t>"&gt;</a:t>
            </a:r>
            <a:r>
              <a:rPr lang="en-US" altLang="ms-MY" sz="1800" b="1">
                <a:solidFill>
                  <a:srgbClr val="0000FF"/>
                </a:solidFill>
              </a:rPr>
              <a:t>Do Re Mi</a:t>
            </a:r>
            <a:r>
              <a:rPr lang="en-US" altLang="ms-MY" sz="1800" b="1" noProof="1">
                <a:solidFill>
                  <a:srgbClr val="0000FF"/>
                </a:solidFill>
              </a:rPr>
              <a:t>&lt;/</a:t>
            </a:r>
            <a:r>
              <a:rPr lang="en-US" altLang="ms-MY" sz="1800" b="1">
                <a:solidFill>
                  <a:srgbClr val="800000"/>
                </a:solidFill>
              </a:rPr>
              <a:t>p</a:t>
            </a:r>
            <a:r>
              <a:rPr lang="en-US" altLang="ms-MY" sz="1800" b="1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&lt;h1 </a:t>
            </a:r>
            <a:r>
              <a:rPr lang="en-US" altLang="ms-MY" sz="1800" b="1" noProof="1">
                <a:solidFill>
                  <a:srgbClr val="FF0000"/>
                </a:solidFill>
              </a:rPr>
              <a:t>class =“userDefienName”&gt;</a:t>
            </a:r>
            <a:r>
              <a:rPr lang="en-US" altLang="ms-MY" sz="1800" b="1" noProof="1">
                <a:solidFill>
                  <a:srgbClr val="0000FF"/>
                </a:solidFill>
              </a:rPr>
              <a:t>Hello&lt;/h1&gt;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&lt;p&gt;Bye&lt;/p&gt;</a:t>
            </a:r>
            <a:endParaRPr lang="en-US" altLang="ms-MY" sz="1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84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types of CSS and its usage in various type of web pages.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ID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</a:p>
          <a:p>
            <a:pPr>
              <a:lnSpc>
                <a:spcPct val="80000"/>
              </a:lnSpc>
            </a:pPr>
            <a:r>
              <a:rPr lang="en-US" altLang="ms-MY" sz="2400" dirty="0"/>
              <a:t>Control the appearance of a Web site by creating style sheets.</a:t>
            </a:r>
          </a:p>
          <a:p>
            <a:pPr>
              <a:lnSpc>
                <a:spcPct val="80000"/>
              </a:lnSpc>
            </a:pPr>
            <a:r>
              <a:rPr lang="en-US" altLang="ms-MY" sz="2400" dirty="0"/>
              <a:t>Use a style sheet to give all the pages of a Web site the same look and feel.</a:t>
            </a:r>
          </a:p>
          <a:p>
            <a:pPr>
              <a:lnSpc>
                <a:spcPct val="80000"/>
              </a:lnSpc>
            </a:pPr>
            <a:r>
              <a:rPr lang="en-US" altLang="ms-MY" sz="2400" dirty="0"/>
              <a:t>Use the class attribute to apply styles. </a:t>
            </a:r>
          </a:p>
          <a:p>
            <a:pPr>
              <a:lnSpc>
                <a:spcPct val="80000"/>
              </a:lnSpc>
            </a:pPr>
            <a:r>
              <a:rPr lang="en-US" altLang="ms-MY" sz="2400" dirty="0"/>
              <a:t>Specify the precise font, size, color and other properties of displayed text. </a:t>
            </a:r>
          </a:p>
          <a:p>
            <a:pPr>
              <a:lnSpc>
                <a:spcPct val="80000"/>
              </a:lnSpc>
            </a:pPr>
            <a:r>
              <a:rPr lang="en-US" altLang="ms-MY" sz="2400" dirty="0"/>
              <a:t>Specify element backgrounds and colors.</a:t>
            </a:r>
          </a:p>
          <a:p>
            <a:pPr>
              <a:lnSpc>
                <a:spcPct val="80000"/>
              </a:lnSpc>
            </a:pPr>
            <a:r>
              <a:rPr lang="en-US" altLang="ms-MY" sz="2400" dirty="0"/>
              <a:t>Understand the box model and how to control the margins, borders and padding.</a:t>
            </a:r>
          </a:p>
          <a:p>
            <a:pPr>
              <a:lnSpc>
                <a:spcPct val="80000"/>
              </a:lnSpc>
            </a:pPr>
            <a:r>
              <a:rPr lang="en-US" altLang="ms-MY" sz="2400" dirty="0"/>
              <a:t>Use style sheets to separate presentation from content.</a:t>
            </a:r>
          </a:p>
          <a:p>
            <a:endParaRPr lang="en-US" sz="2400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r>
              <a:rPr lang="en-US" altLang="ms-MY" sz="2400" dirty="0"/>
              <a:t>CSS</a:t>
            </a:r>
          </a:p>
          <a:p>
            <a:pPr lvl="1"/>
            <a:r>
              <a:rPr lang="en-US" altLang="ms-MY" sz="2000" dirty="0"/>
              <a:t>Cascading Style Sheet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 sz="2400"/>
              <a:t>Cascading Style Sheets (CSS)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Separation of structure from 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a </a:t>
            </a:r>
            <a:r>
              <a:rPr lang="en-US" altLang="ms-MY" sz="2400" b="1"/>
              <a:t>style sheet </a:t>
            </a:r>
            <a:r>
              <a:rPr lang="en-US" altLang="ms-MY" sz="2400"/>
              <a:t>is a document that contains instructions that define how to display HTML elements in a Web page.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These instructions are called </a:t>
            </a:r>
            <a:r>
              <a:rPr lang="en-US" altLang="ms-MY" sz="2400" b="1"/>
              <a:t>styles</a:t>
            </a:r>
            <a:r>
              <a:rPr lang="en-US" altLang="ms-MY" sz="240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An external style sheet typically has the .css file extension.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3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Inline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Embedded / Internal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External</a:t>
            </a:r>
          </a:p>
          <a:p>
            <a:pPr eaLnBrk="1" hangingPunct="1">
              <a:lnSpc>
                <a:spcPct val="90000"/>
              </a:lnSpc>
            </a:pPr>
            <a:endParaRPr lang="en-US" altLang="ms-MY" sz="2400"/>
          </a:p>
          <a:p>
            <a:pPr eaLnBrk="1" hangingPunct="1">
              <a:lnSpc>
                <a:spcPct val="90000"/>
              </a:lnSpc>
            </a:pPr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409252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>
                <a:cs typeface="Times New Roman" panose="02020603050405020304" pitchFamily="18" charset="0"/>
              </a:rPr>
              <a:t>Inline Styles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 sz="2400"/>
              <a:t>Declare an individual element’s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Attribute </a:t>
            </a:r>
            <a:r>
              <a:rPr lang="en-US" altLang="ms-MY" sz="1900">
                <a:latin typeface="Lucida Console" panose="020B0609040504020204" pitchFamily="49" charset="0"/>
              </a:rPr>
              <a:t>style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CSS property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Followed by a colon and a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 b="1"/>
              <a:t>Inline style </a:t>
            </a:r>
            <a:r>
              <a:rPr lang="en-US" altLang="ms-MY" sz="2400"/>
              <a:t>is a one-time style instruction placed in an individual HTML tag.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However, using inline CSS means that you are not taking advantage of the true powers of CSS, and it means that you are not separating content from presentation.</a:t>
            </a:r>
          </a:p>
          <a:p>
            <a:pPr eaLnBrk="1" hangingPunct="1">
              <a:lnSpc>
                <a:spcPct val="90000"/>
              </a:lnSpc>
            </a:pPr>
            <a:endParaRPr lang="en-US" altLang="ms-MY" sz="240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922463" y="5464175"/>
            <a:ext cx="5910262" cy="646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&lt;</a:t>
            </a:r>
            <a:r>
              <a:rPr lang="en-US" altLang="ms-MY" sz="1800" b="1" noProof="1">
                <a:solidFill>
                  <a:srgbClr val="800000"/>
                </a:solidFill>
              </a:rPr>
              <a:t>p </a:t>
            </a:r>
            <a:r>
              <a:rPr lang="en-US" altLang="ms-MY" sz="1800" b="1" noProof="1">
                <a:solidFill>
                  <a:srgbClr val="FF0000"/>
                </a:solidFill>
              </a:rPr>
              <a:t>style</a:t>
            </a:r>
            <a:r>
              <a:rPr lang="en-US" altLang="ms-MY" sz="1800" b="1" noProof="1">
                <a:solidFill>
                  <a:srgbClr val="0000FF"/>
                </a:solidFill>
              </a:rPr>
              <a:t>="font-size: 20pt; color: #0000ff"&gt; Hello &lt;/p&gt;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ms-MY" sz="1800" b="1" noProof="1">
                <a:solidFill>
                  <a:srgbClr val="0000FF"/>
                </a:solidFill>
              </a:rPr>
              <a:t>&lt;p&gt; Bye&lt;/p&gt;</a:t>
            </a:r>
            <a:endParaRPr lang="en-US" altLang="ms-MY" sz="1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3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>
                <a:cs typeface="Times New Roman" panose="02020603050405020304" pitchFamily="18" charset="0"/>
              </a:rPr>
              <a:t>Inline Styles</a:t>
            </a:r>
          </a:p>
        </p:txBody>
      </p:sp>
      <p:graphicFrame>
        <p:nvGraphicFramePr>
          <p:cNvPr id="10243" name="Object 10">
            <a:hlinkClick r:id="" action="ppaction://ole?verb=0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003550" y="1697038"/>
          <a:ext cx="319722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5668166" imgH="8019048" progId="AcroExch.Document.7">
                  <p:embed/>
                </p:oleObj>
              </mc:Choice>
              <mc:Fallback>
                <p:oleObj name="Acrobat Document" r:id="rId3" imgW="5668166" imgH="8019048" progId="AcroExch.Document.7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1697038"/>
                        <a:ext cx="3197225" cy="4524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210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>
                <a:cs typeface="Times New Roman" panose="02020603050405020304" pitchFamily="18" charset="0"/>
              </a:rPr>
              <a:t>Inline Styles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585913"/>
            <a:ext cx="7092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67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Embedded/ Internal Style Sheets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ms-MY" sz="2800"/>
              <a:t>Embed an entire CSS document in an XHTML document’s </a:t>
            </a:r>
            <a:r>
              <a:rPr lang="en-US" altLang="ms-MY" sz="2400">
                <a:latin typeface="Lucida Console" panose="020B0609040504020204" pitchFamily="49" charset="0"/>
              </a:rPr>
              <a:t>head</a:t>
            </a:r>
            <a:r>
              <a:rPr lang="en-US" altLang="ms-MY" sz="2800"/>
              <a:t>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ms-MY" sz="2400"/>
              <a:t>Multipurpose Internet Mail Extensions (MIME) type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ms-MY" sz="2000"/>
              <a:t>Describes a file’s 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ms-MY" sz="2400"/>
              <a:t>Property </a:t>
            </a:r>
            <a:r>
              <a:rPr lang="en-US" altLang="ms-MY" sz="2400">
                <a:latin typeface="Lucida Console" panose="020B0609040504020204" pitchFamily="49" charset="0"/>
              </a:rPr>
              <a:t>background-color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ms-MY" sz="2000"/>
              <a:t>Specifies the background color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ms-MY" sz="2400"/>
              <a:t>Property </a:t>
            </a:r>
            <a:r>
              <a:rPr lang="en-US" altLang="ms-MY" sz="2400">
                <a:latin typeface="Lucida Console" panose="020B0609040504020204" pitchFamily="49" charset="0"/>
              </a:rPr>
              <a:t>font-family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ms-MY" sz="2000"/>
              <a:t>Specifies the name of the font to 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ms-MY" sz="2400"/>
              <a:t>Property </a:t>
            </a:r>
            <a:r>
              <a:rPr lang="en-US" altLang="ms-MY" sz="2400">
                <a:latin typeface="Lucida Console" panose="020B0609040504020204" pitchFamily="49" charset="0"/>
              </a:rPr>
              <a:t>font-size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ms-MY" sz="2000"/>
              <a:t>Specifies a 14-point font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ms-MY" sz="2800"/>
              <a:t>it only affects the style of the page on which it is written</a:t>
            </a:r>
          </a:p>
          <a:p>
            <a:pPr eaLnBrk="1" hangingPunct="1">
              <a:lnSpc>
                <a:spcPct val="80000"/>
              </a:lnSpc>
            </a:pPr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1159329472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38</TotalTime>
  <Pages>11</Pages>
  <Words>1012</Words>
  <Application>Microsoft Office PowerPoint</Application>
  <PresentationFormat>On-screen Show (4:3)</PresentationFormat>
  <Paragraphs>127</Paragraphs>
  <Slides>26</Slides>
  <Notes>2</Notes>
  <HiddenSlides>9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Lucida Console</vt:lpstr>
      <vt:lpstr>UCTI-Template-foundation-level</vt:lpstr>
      <vt:lpstr>Acrobat Document</vt:lpstr>
      <vt:lpstr>Web Applications  CT050-3-2 (VD1)</vt:lpstr>
      <vt:lpstr>Topic &amp; Structure of The Lesson</vt:lpstr>
      <vt:lpstr>Learning Outcomes</vt:lpstr>
      <vt:lpstr>Key Terms You Must Be Able To Use</vt:lpstr>
      <vt:lpstr>Introduction</vt:lpstr>
      <vt:lpstr>Inline Styles</vt:lpstr>
      <vt:lpstr>Inline Styles</vt:lpstr>
      <vt:lpstr>Inline Styles</vt:lpstr>
      <vt:lpstr>Embedded/ Internal Style Sheets </vt:lpstr>
      <vt:lpstr>Embedded Style Sheets</vt:lpstr>
      <vt:lpstr>Embedded Style Sheets</vt:lpstr>
      <vt:lpstr>Embedded Style Sheets</vt:lpstr>
      <vt:lpstr>Linking External Style Sheets</vt:lpstr>
      <vt:lpstr>Linking External Style Sheets</vt:lpstr>
      <vt:lpstr>Linking External Style Sheets</vt:lpstr>
      <vt:lpstr>Linking External Style Sheets</vt:lpstr>
      <vt:lpstr>Conflicting Styles</vt:lpstr>
      <vt:lpstr>Conflicting Styles</vt:lpstr>
      <vt:lpstr>Conflicting Styles</vt:lpstr>
      <vt:lpstr>Conflicting Styles</vt:lpstr>
      <vt:lpstr>HTML Selectors</vt:lpstr>
      <vt:lpstr>Class Selectors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Sathiapriya Ramiah</cp:lastModifiedBy>
  <cp:revision>19</cp:revision>
  <cp:lastPrinted>1995-11-02T09:23:42Z</cp:lastPrinted>
  <dcterms:created xsi:type="dcterms:W3CDTF">2017-10-11T09:20:11Z</dcterms:created>
  <dcterms:modified xsi:type="dcterms:W3CDTF">2020-08-14T10:36:23Z</dcterms:modified>
</cp:coreProperties>
</file>