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271" r:id="rId52"/>
    <p:sldId id="272" r:id="rId53"/>
    <p:sldId id="273" r:id="rId54"/>
    <p:sldId id="274" r:id="rId5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174625"/>
            <a:ext cx="692308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96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45276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err="1">
                <a:latin typeface="Calibri" pitchFamily="34" charset="0"/>
                <a:cs typeface="Calibri" pitchFamily="34" charset="0"/>
              </a:rPr>
              <a:t>ASP.Net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57925" y="6645276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 err="1"/>
              <a:t>ASP.Net</a:t>
            </a:r>
            <a:endParaRPr lang="en-US" altLang="ms-MY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</a:t>
            </a:r>
            <a:r>
              <a:rPr lang="en-US" altLang="en-US" sz="1400"/>
              <a:t>(VD1</a:t>
            </a:r>
            <a:r>
              <a:rPr lang="en-US" alt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The Microsoft .NET Framework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ms-MY" sz="2400" b="1"/>
              <a:t>The .NET Framework consists of 3 main parts:</a:t>
            </a:r>
            <a:endParaRPr lang="en-US" altLang="ms-MY" sz="2400"/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Programming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C# (Pronounced C sharp)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Visual Basic (VB .NET)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J# (Pronounced J sharp)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Server technologies and client technologies: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ASP .NET (Active Server Pages)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Windows Forms (Windows desktop solutions)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Compact Framework (PDA / Mobile solutions)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Development environments: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Visual Studio .NET (VS .NET)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Visual Web Developer 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20393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Introduction to ASP.NET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800"/>
              <a:t>ASP.NET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ASP.NET is the latest version of Microsoft's Active Server Pages technology (ASP).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ASP.NET is a part of the Microsoft .NET framework, and a powerful tool for creating dynamic and interactive web pages.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Server-side technology that dynamically builds documents in response to client requests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Can be used on a server to create Web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Web-based applications create Web content for Web browser clients. </a:t>
            </a:r>
          </a:p>
          <a:p>
            <a:pPr eaLnBrk="1" hangingPunct="1">
              <a:lnSpc>
                <a:spcPct val="9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148388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Introduction to ASP.NET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ms-MY" sz="2800"/>
              <a:t>Web-Based Application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Creates Web content for Web browser clients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Extensible HyperText Markup Language (XHTML)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Client-side scripting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Images and binary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Web Forms (Web Form pages)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File extension .</a:t>
            </a:r>
            <a:r>
              <a:rPr lang="en-US" altLang="ms-MY" sz="2000" b="1"/>
              <a:t>aspx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 b="1"/>
              <a:t>ASPX </a:t>
            </a:r>
            <a:r>
              <a:rPr lang="en-US" altLang="ms-MY" sz="2000"/>
              <a:t>(Web Form files) contain written code, event handlers, utility methods and other supporting code</a:t>
            </a:r>
            <a:endParaRPr lang="en-US" altLang="ms-MY" sz="2000" b="1"/>
          </a:p>
          <a:p>
            <a:pPr eaLnBrk="1" hangingPunct="1">
              <a:lnSpc>
                <a:spcPct val="80000"/>
              </a:lnSpc>
            </a:pPr>
            <a:r>
              <a:rPr lang="en-US" altLang="ms-MY" sz="2800"/>
              <a:t>Supports many programming languages (C#, C++, VB, J#...)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ms-MY" sz="2800"/>
              <a:t>Object-oriented programming</a:t>
            </a:r>
          </a:p>
          <a:p>
            <a:pPr eaLnBrk="1" hangingPunct="1">
              <a:lnSpc>
                <a:spcPct val="8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298300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Introduction to ASP.NET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Multi-tier, database-intensive applications</a:t>
            </a:r>
          </a:p>
          <a:p>
            <a:pPr eaLnBrk="1" hangingPunct="1"/>
            <a:r>
              <a:rPr lang="en-US" altLang="ms-MY"/>
              <a:t>Includes optimizations for performance, testing and security</a:t>
            </a:r>
          </a:p>
          <a:p>
            <a:pPr eaLnBrk="1" hangingPunct="1"/>
            <a:r>
              <a:rPr lang="en-US" altLang="ms-MY"/>
              <a:t>ASPX files</a:t>
            </a:r>
          </a:p>
          <a:p>
            <a:pPr eaLnBrk="1" hangingPunct="1"/>
            <a:r>
              <a:rPr lang="en-US" altLang="ms-MY"/>
              <a:t>XHTML documents</a:t>
            </a:r>
          </a:p>
          <a:p>
            <a:pPr lvl="1" eaLnBrk="1" hangingPunct="1"/>
            <a:r>
              <a:rPr lang="en-US" altLang="ms-MY"/>
              <a:t>Static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51569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Classic ASP?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Microsoft's previous server side scripting technology ASP (Active Server Pages) is now often called classic ASP. </a:t>
            </a:r>
          </a:p>
          <a:p>
            <a:pPr eaLnBrk="1" hangingPunct="1"/>
            <a:r>
              <a:rPr lang="en-US" altLang="ms-MY"/>
              <a:t>ASP 3.0 was the last version of the classic ASP.</a:t>
            </a:r>
          </a:p>
        </p:txBody>
      </p:sp>
    </p:spTree>
    <p:extLst>
      <p:ext uri="{BB962C8B-B14F-4D97-AF65-F5344CB8AC3E}">
        <p14:creationId xmlns:p14="http://schemas.microsoft.com/office/powerpoint/2010/main" val="318645371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is Not ASP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is the next generation ASP, but it's not an upgraded version of ASP. </a:t>
            </a:r>
          </a:p>
          <a:p>
            <a:pPr eaLnBrk="1" hangingPunct="1"/>
            <a:r>
              <a:rPr lang="en-US" altLang="ms-MY"/>
              <a:t>ASP.NET is an entirely new technology for server-side scripting. It was written from the ground up and is not backward compatible with classic ASP.</a:t>
            </a:r>
          </a:p>
          <a:p>
            <a:pPr eaLnBrk="1" hangingPunct="1"/>
            <a:r>
              <a:rPr lang="en-US" altLang="ms-MY"/>
              <a:t>ASP.NET is the major part of the Microsoft's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18162573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What is ASP.NET?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ASP.NET is a server side scripting technology that enables scripts (embedded in web pages) to be executed by an Internet server.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ASP stands for Active Server Pages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ASP.NET is a program that runs inside IIS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IIS (Internet Information Services) is Microsoft's Internet server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IIS comes as a free component with Windows servers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ASP.NET 4.5 improves upon ASP.NET by adding support for several new features.  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55601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An ASP.NET file is just the same as an HTML file </a:t>
            </a:r>
          </a:p>
          <a:p>
            <a:pPr eaLnBrk="1" hangingPunct="1"/>
            <a:r>
              <a:rPr lang="en-US" altLang="ms-MY"/>
              <a:t>An ASP.NET file can contain HTML, XML, and scripts </a:t>
            </a:r>
          </a:p>
          <a:p>
            <a:pPr eaLnBrk="1" hangingPunct="1"/>
            <a:r>
              <a:rPr lang="en-US" altLang="ms-MY"/>
              <a:t>Scripts in an ASP.NET file are executed on the server </a:t>
            </a:r>
          </a:p>
          <a:p>
            <a:pPr eaLnBrk="1" hangingPunct="1"/>
            <a:r>
              <a:rPr lang="en-US" altLang="ms-MY"/>
              <a:t>An ASP.NET file has the file extension ".aspx" </a:t>
            </a:r>
          </a:p>
        </p:txBody>
      </p:sp>
    </p:spTree>
    <p:extLst>
      <p:ext uri="{BB962C8B-B14F-4D97-AF65-F5344CB8AC3E}">
        <p14:creationId xmlns:p14="http://schemas.microsoft.com/office/powerpoint/2010/main" val="153665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ms-MY"/>
              <a:t>How Does ASP.NET Work?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316038"/>
            <a:ext cx="8229600" cy="5070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/>
              <a:t>When a browser requests an HTML file, the server returns the file </a:t>
            </a:r>
          </a:p>
          <a:p>
            <a:pPr eaLnBrk="1" hangingPunct="1">
              <a:lnSpc>
                <a:spcPct val="90000"/>
              </a:lnSpc>
            </a:pPr>
            <a:endParaRPr lang="en-US" altLang="ms-MY"/>
          </a:p>
          <a:p>
            <a:pPr eaLnBrk="1" hangingPunct="1">
              <a:lnSpc>
                <a:spcPct val="90000"/>
              </a:lnSpc>
            </a:pPr>
            <a:r>
              <a:rPr lang="en-US" altLang="ms-MY"/>
              <a:t>When a browser requests an ASP.NET file, IIS passes the request to the ASP.NET engine on the server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ms-MY"/>
              <a:t>   The ASP.NET engine reads the file, line by line, and executes the scripts in the file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ms-MY"/>
              <a:t>   Finally, the ASP.NET file is returned to the browser as plain HTML </a:t>
            </a:r>
          </a:p>
        </p:txBody>
      </p:sp>
    </p:spTree>
    <p:extLst>
      <p:ext uri="{BB962C8B-B14F-4D97-AF65-F5344CB8AC3E}">
        <p14:creationId xmlns:p14="http://schemas.microsoft.com/office/powerpoint/2010/main" val="5125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Language Support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 b="1"/>
              <a:t>Visual Basic .NET</a:t>
            </a:r>
            <a:r>
              <a:rPr lang="en-US" altLang="ms-MY" sz="2400"/>
              <a:t>: Visual Basic .NET (VB.NET) is a modern version of the venerable Basic programming language. Basic was originally intended as a limited language designed for beginners, but the current version of Visual Basic is as powerful a language as you’ll find.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 b="1"/>
              <a:t>C#: </a:t>
            </a:r>
            <a:r>
              <a:rPr lang="en-US" altLang="ms-MY" sz="2400"/>
              <a:t>C# (pronounced C-Sharp) is a relatively new language designed by Microsoft specifically for .NET. Its syntax is similar to Java, so if you’re an experienced Java programmer, you won’t have much trouble learning C#.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 b="1"/>
              <a:t>J#: </a:t>
            </a:r>
            <a:r>
              <a:rPr lang="en-US" altLang="ms-MY" sz="2400"/>
              <a:t>Microsoft’s version of Java. It isn’t used much for ASP.NET development.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24634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ms-MY" sz="2000" dirty="0"/>
              <a:t>Understand Static Web Pages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Understand Dynamic Web Pages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Understand Browser and Web Server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The Microsoft .NET Framework 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Introduction to ASP.NET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How Does ASP.NET Work? 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Language Support 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Object Oriented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Windows and IIS Dependence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Web Forms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ASP.NET Controls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Web Controls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Validation Controls 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ASP.NET - Web Pages </a:t>
            </a:r>
          </a:p>
          <a:p>
            <a:pPr>
              <a:lnSpc>
                <a:spcPct val="80000"/>
              </a:lnSpc>
            </a:pPr>
            <a:endParaRPr lang="en-US" altLang="ms-MY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Object Oriented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 sz="2800"/>
              <a:t>ASP.NET is inherently object-oriented. </a:t>
            </a:r>
          </a:p>
          <a:p>
            <a:pPr eaLnBrk="1" hangingPunct="1"/>
            <a:r>
              <a:rPr lang="en-US" altLang="ms-MY" sz="2800"/>
              <a:t>If you’re familiar with programming and have worked with object-oriented programming languages such as C++ or Java, you’ll appreciate the benefits immediately.</a:t>
            </a:r>
          </a:p>
          <a:p>
            <a:pPr eaLnBrk="1" hangingPunct="1"/>
            <a:r>
              <a:rPr lang="en-US" altLang="ms-MY" sz="2800"/>
              <a:t>A major attraction of ASP.NET’s object orientation is that it allows you to take advantage of a vast library of predefined classes known as the .NET Framework.</a:t>
            </a:r>
          </a:p>
          <a:p>
            <a:pPr eaLnBrk="1" hangingPunct="1"/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55284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Windows and IIS Dependence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ASP.NET will only work on Microsoft Windows–based Web servers.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That means the operating system must be a recent version of Windows, and the HTTP server software must be Microsoft’s Internet Information Services, also known as IIS.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245582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ASP.NET Example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/>
              <a:t>Scripting delimiters </a:t>
            </a:r>
            <a:r>
              <a:rPr lang="en-US" altLang="ms-MY" sz="2800">
                <a:latin typeface="Lucida Console" panose="020B0609040504020204" pitchFamily="49" charset="0"/>
              </a:rPr>
              <a:t>&lt;%</a:t>
            </a:r>
            <a:r>
              <a:rPr lang="en-US" altLang="ms-MY"/>
              <a:t> and </a:t>
            </a:r>
            <a:r>
              <a:rPr lang="en-US" altLang="ms-MY" sz="2800">
                <a:latin typeface="Lucida Console" panose="020B0609040504020204" pitchFamily="49" charset="0"/>
              </a:rPr>
              <a:t>%&gt;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/>
              <a:t>Wrapped around C# or VB.NET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/>
              <a:t>Compiled and executed on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500">
                <a:latin typeface="Lucida Console" panose="020B0609040504020204" pitchFamily="49" charset="0"/>
              </a:rPr>
              <a:t>@</a:t>
            </a:r>
            <a:r>
              <a:rPr lang="en-US" altLang="ms-MY"/>
              <a:t> Page directive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ms-MY"/>
              <a:t>Specifies information needed by CLR (Common Language Runtime) to process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500">
                <a:latin typeface="Lucida Console" panose="020B0609040504020204" pitchFamily="49" charset="0"/>
              </a:rPr>
              <a:t>Language</a:t>
            </a:r>
            <a:r>
              <a:rPr lang="en-US" altLang="ms-MY"/>
              <a:t>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ms-MY"/>
              <a:t>Specifies C# or VB.NET as scripting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500">
                <a:latin typeface="Lucida Console" panose="020B0609040504020204" pitchFamily="49" charset="0"/>
              </a:rPr>
              <a:t>runat</a:t>
            </a:r>
            <a:r>
              <a:rPr lang="en-US" altLang="ms-MY"/>
              <a:t> attribute with value </a:t>
            </a:r>
            <a:r>
              <a:rPr lang="en-US" altLang="ms-MY" sz="2500">
                <a:latin typeface="Lucida Console" panose="020B0609040504020204" pitchFamily="49" charset="0"/>
              </a:rPr>
              <a:t>“server”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ms-MY"/>
              <a:t>Indicates script should be processed on server</a:t>
            </a:r>
          </a:p>
          <a:p>
            <a:pPr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25249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ASP.NET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&lt;%@ </a:t>
            </a:r>
            <a:r>
              <a:rPr lang="en-US" altLang="ms-MY" sz="1600" noProof="1">
                <a:solidFill>
                  <a:srgbClr val="800000"/>
                </a:solidFill>
              </a:rPr>
              <a:t>Page </a:t>
            </a:r>
            <a:r>
              <a:rPr lang="en-US" altLang="ms-MY" sz="1600" noProof="1">
                <a:solidFill>
                  <a:srgbClr val="FF0000"/>
                </a:solidFill>
              </a:rPr>
              <a:t>Language</a:t>
            </a:r>
            <a:r>
              <a:rPr lang="en-US" altLang="ms-MY" sz="1600" noProof="1">
                <a:solidFill>
                  <a:srgbClr val="0000FF"/>
                </a:solidFill>
              </a:rPr>
              <a:t>="C#" 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6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&lt;!</a:t>
            </a:r>
            <a:r>
              <a:rPr lang="en-US" altLang="ms-MY" sz="1600" noProof="1">
                <a:solidFill>
                  <a:srgbClr val="800000"/>
                </a:solidFill>
              </a:rPr>
              <a:t>DOCTYPE </a:t>
            </a:r>
            <a:r>
              <a:rPr lang="en-US" altLang="ms-MY" sz="1600" noProof="1">
                <a:solidFill>
                  <a:srgbClr val="FF0000"/>
                </a:solidFill>
              </a:rPr>
              <a:t>html PUBLIC </a:t>
            </a:r>
            <a:r>
              <a:rPr lang="en-US" altLang="ms-MY" sz="1600" noProof="1">
                <a:solidFill>
                  <a:srgbClr val="0000FF"/>
                </a:solidFill>
              </a:rPr>
              <a:t>"-//W3C//DTD XHTML 1.0 Transitional//EN" "http://www.w3.org/TR/xhtml1/DTD/xhtml1-transitional.dtd"&gt;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6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</a:t>
            </a:r>
            <a:r>
              <a:rPr lang="en-US" altLang="ms-MY" sz="1600" noProof="1">
                <a:solidFill>
                  <a:srgbClr val="800000"/>
                </a:solidFill>
              </a:rPr>
              <a:t>html </a:t>
            </a:r>
            <a:r>
              <a:rPr lang="en-US" altLang="ms-MY" sz="1600" noProof="1">
                <a:solidFill>
                  <a:srgbClr val="FF0000"/>
                </a:solidFill>
              </a:rPr>
              <a:t>xmlns</a:t>
            </a:r>
            <a:r>
              <a:rPr lang="en-US" altLang="ms-MY" sz="1600" noProof="1">
                <a:solidFill>
                  <a:srgbClr val="0000FF"/>
                </a:solidFill>
              </a:rPr>
              <a:t>="http://www.w3.org/1999/xhtml"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</a:t>
            </a:r>
            <a:r>
              <a:rPr lang="en-US" altLang="ms-MY" sz="1600" noProof="1">
                <a:solidFill>
                  <a:srgbClr val="800000"/>
                </a:solidFill>
              </a:rPr>
              <a:t>head </a:t>
            </a:r>
            <a:r>
              <a:rPr lang="en-US" altLang="ms-MY" sz="1600" noProof="1">
                <a:solidFill>
                  <a:srgbClr val="FF0000"/>
                </a:solidFill>
              </a:rPr>
              <a:t>runat</a:t>
            </a:r>
            <a:r>
              <a:rPr lang="en-US" altLang="ms-MY" sz="1600" noProof="1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    &lt;</a:t>
            </a:r>
            <a:r>
              <a:rPr lang="en-US" altLang="ms-MY" sz="1600" noProof="1">
                <a:solidFill>
                  <a:srgbClr val="800000"/>
                </a:solidFill>
              </a:rPr>
              <a:t>title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  <a:r>
              <a:rPr lang="en-US" altLang="ms-MY" sz="1600">
                <a:solidFill>
                  <a:srgbClr val="0000FF"/>
                </a:solidFill>
              </a:rPr>
              <a:t>A Simple ASP.NET Example</a:t>
            </a:r>
            <a:r>
              <a:rPr lang="en-US" altLang="ms-MY" sz="1600" noProof="1">
                <a:solidFill>
                  <a:srgbClr val="0000FF"/>
                </a:solidFill>
              </a:rPr>
              <a:t>&lt;/</a:t>
            </a:r>
            <a:r>
              <a:rPr lang="en-US" altLang="ms-MY" sz="1600" noProof="1">
                <a:solidFill>
                  <a:srgbClr val="800000"/>
                </a:solidFill>
              </a:rPr>
              <a:t>title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&lt;/</a:t>
            </a:r>
            <a:r>
              <a:rPr lang="en-US" altLang="ms-MY" sz="1600" noProof="1">
                <a:solidFill>
                  <a:srgbClr val="800000"/>
                </a:solidFill>
              </a:rPr>
              <a:t>head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</a:t>
            </a:r>
            <a:r>
              <a:rPr lang="en-US" altLang="ms-MY" sz="1600" noProof="1">
                <a:solidFill>
                  <a:srgbClr val="800000"/>
                </a:solidFill>
              </a:rPr>
              <a:t>body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    &lt;</a:t>
            </a:r>
            <a:r>
              <a:rPr lang="en-US" altLang="ms-MY" sz="1600" noProof="1">
                <a:solidFill>
                  <a:srgbClr val="800000"/>
                </a:solidFill>
              </a:rPr>
              <a:t>strong</a:t>
            </a:r>
            <a:r>
              <a:rPr lang="en-US" altLang="ms-MY" sz="1600" noProof="1">
                <a:solidFill>
                  <a:srgbClr val="0000FF"/>
                </a:solidFill>
              </a:rPr>
              <a:t>&gt;A Simple ASP.NET Example&lt;/</a:t>
            </a:r>
            <a:r>
              <a:rPr lang="en-US" altLang="ms-MY" sz="1600" noProof="1">
                <a:solidFill>
                  <a:srgbClr val="800000"/>
                </a:solidFill>
              </a:rPr>
              <a:t>strong</a:t>
            </a:r>
            <a:r>
              <a:rPr lang="en-US" altLang="ms-MY" sz="1600" noProof="1">
                <a:solidFill>
                  <a:srgbClr val="0000FF"/>
                </a:solidFill>
              </a:rPr>
              <a:t>&gt;&lt;</a:t>
            </a:r>
            <a:r>
              <a:rPr lang="en-US" altLang="ms-MY" sz="1600" noProof="1">
                <a:solidFill>
                  <a:srgbClr val="800000"/>
                </a:solidFill>
              </a:rPr>
              <a:t>br </a:t>
            </a:r>
            <a:r>
              <a:rPr lang="en-US" altLang="ms-MY" sz="16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    &lt;%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        Response.Write(</a:t>
            </a:r>
            <a:r>
              <a:rPr lang="en-US" altLang="ms-MY" sz="1600" noProof="1">
                <a:solidFill>
                  <a:srgbClr val="800000"/>
                </a:solidFill>
              </a:rPr>
              <a:t>"ASP.NET programming is fun!!!");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>
                <a:solidFill>
                  <a:srgbClr val="0000FF"/>
                </a:solidFill>
              </a:rPr>
              <a:t>        </a:t>
            </a:r>
            <a:r>
              <a:rPr lang="en-US" altLang="ms-MY" sz="1600" noProof="1">
                <a:solidFill>
                  <a:srgbClr val="0000FF"/>
                </a:solidFill>
              </a:rPr>
              <a:t>Response.Write</a:t>
            </a:r>
            <a:r>
              <a:rPr lang="en-US" altLang="ms-MY" sz="1600" noProof="1">
                <a:solidFill>
                  <a:srgbClr val="800000"/>
                </a:solidFill>
              </a:rPr>
              <a:t>("&lt;br /&gt;");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800000"/>
                </a:solidFill>
              </a:rPr>
              <a:t>        </a:t>
            </a:r>
            <a:r>
              <a:rPr lang="en-US" altLang="ms-MY" sz="1600" noProof="1">
                <a:solidFill>
                  <a:srgbClr val="0000FF"/>
                </a:solidFill>
              </a:rPr>
              <a:t>Response.Write</a:t>
            </a:r>
            <a:r>
              <a:rPr lang="en-US" altLang="ms-MY" sz="1600" noProof="1">
                <a:solidFill>
                  <a:srgbClr val="800000"/>
                </a:solidFill>
              </a:rPr>
              <a:t> ("This page was loaded at: " + </a:t>
            </a:r>
            <a:r>
              <a:rPr lang="en-US" altLang="ms-MY" sz="1600" noProof="1">
                <a:solidFill>
                  <a:srgbClr val="008080"/>
                </a:solidFill>
              </a:rPr>
              <a:t>DateTime.Now.ToString());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8080"/>
                </a:solidFill>
              </a:rPr>
              <a:t> </a:t>
            </a:r>
            <a:r>
              <a:rPr lang="en-US" altLang="ms-MY" sz="1600">
                <a:solidFill>
                  <a:srgbClr val="008080"/>
                </a:solidFill>
              </a:rPr>
              <a:t>   </a:t>
            </a:r>
            <a:r>
              <a:rPr lang="en-US" altLang="ms-MY" sz="1600">
                <a:solidFill>
                  <a:srgbClr val="0000FF"/>
                </a:solidFill>
              </a:rPr>
              <a:t>%&gt;</a:t>
            </a:r>
            <a:endParaRPr lang="en-US" altLang="ms-MY" sz="1600" noProof="1">
              <a:solidFill>
                <a:srgbClr val="00808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&lt;/</a:t>
            </a:r>
            <a:r>
              <a:rPr lang="en-US" altLang="ms-MY" sz="1600" noProof="1">
                <a:solidFill>
                  <a:srgbClr val="800000"/>
                </a:solidFill>
              </a:rPr>
              <a:t>body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600" noProof="1">
                <a:solidFill>
                  <a:srgbClr val="0000FF"/>
                </a:solidFill>
              </a:rPr>
              <a:t>&lt;/</a:t>
            </a:r>
            <a:r>
              <a:rPr lang="en-US" altLang="ms-MY" sz="1600" noProof="1">
                <a:solidFill>
                  <a:srgbClr val="800000"/>
                </a:solidFill>
              </a:rPr>
              <a:t>html</a:t>
            </a:r>
            <a:r>
              <a:rPr lang="en-US" altLang="ms-MY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007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ASP.NET Example</a:t>
            </a:r>
          </a:p>
        </p:txBody>
      </p:sp>
      <p:pic>
        <p:nvPicPr>
          <p:cNvPr id="296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1697038"/>
            <a:ext cx="7661275" cy="4525962"/>
          </a:xfrm>
        </p:spPr>
      </p:pic>
    </p:spTree>
    <p:extLst>
      <p:ext uri="{BB962C8B-B14F-4D97-AF65-F5344CB8AC3E}">
        <p14:creationId xmlns:p14="http://schemas.microsoft.com/office/powerpoint/2010/main" val="24980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ASP.NET Example</a:t>
            </a:r>
          </a:p>
        </p:txBody>
      </p:sp>
      <p:graphicFrame>
        <p:nvGraphicFramePr>
          <p:cNvPr id="3072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836738" y="2693988"/>
          <a:ext cx="553085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5531158" imgH="2532618" progId="Word.Document.8">
                  <p:embed/>
                </p:oleObj>
              </mc:Choice>
              <mc:Fallback>
                <p:oleObj name="Document" r:id="rId3" imgW="5531158" imgH="253261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693988"/>
                        <a:ext cx="553085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3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Visual Studio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 sz="2800"/>
              <a:t>One of the best features of ASP.NET is Visual Studio, the integrated development environment that combines a Web-page editor, a code editor, a debugger, and several other development tools into one easy-to-use program. </a:t>
            </a:r>
          </a:p>
          <a:p>
            <a:pPr eaLnBrk="1" hangingPunct="1"/>
            <a:r>
              <a:rPr lang="en-US" altLang="ms-MY" sz="2800"/>
              <a:t>The more you work with Visual Studio, the more you come to appreciate the many ways it simplifies the job of creating ASP.NET Web applications.</a:t>
            </a:r>
          </a:p>
          <a:p>
            <a:pPr eaLnBrk="1" hangingPunct="1"/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332956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Visual Studio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5475" y="1697038"/>
          <a:ext cx="7953375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12505509" imgH="7114555" progId="Visio.Drawing.11">
                  <p:embed/>
                </p:oleObj>
              </mc:Choice>
              <mc:Fallback>
                <p:oleObj name="Visio" r:id="rId3" imgW="12505509" imgH="711455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697038"/>
                        <a:ext cx="7953375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218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Web Forms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ms-MY" sz="2400">
                <a:latin typeface="Lucida Console" panose="020B0609040504020204" pitchFamily="49" charset="0"/>
              </a:rPr>
              <a:t>&lt;form&gt;</a:t>
            </a:r>
            <a:r>
              <a:rPr lang="en-US" altLang="ms-MY" sz="2800"/>
              <a:t>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Designate ASP.NET Web Form</a:t>
            </a:r>
          </a:p>
          <a:p>
            <a:pPr lvl="1" eaLnBrk="1" hangingPunct="1">
              <a:lnSpc>
                <a:spcPct val="80000"/>
              </a:lnSpc>
            </a:pPr>
            <a:endParaRPr lang="en-US" altLang="ms-MY" sz="2400"/>
          </a:p>
          <a:p>
            <a:pPr eaLnBrk="1" hangingPunct="1">
              <a:lnSpc>
                <a:spcPct val="80000"/>
              </a:lnSpc>
            </a:pPr>
            <a:r>
              <a:rPr lang="en-US" altLang="ms-MY" sz="2800"/>
              <a:t>Web controls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Web server controls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Form-like controls such as drop-down lists and text boxes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ms-MY" sz="2400"/>
              <a:t>Validation controls (validators)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Required field validator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ms-MY" sz="2000"/>
              <a:t>Range validator</a:t>
            </a:r>
          </a:p>
        </p:txBody>
      </p:sp>
    </p:spTree>
    <p:extLst>
      <p:ext uri="{BB962C8B-B14F-4D97-AF65-F5344CB8AC3E}">
        <p14:creationId xmlns:p14="http://schemas.microsoft.com/office/powerpoint/2010/main" val="213872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>
                <a:cs typeface="Times New Roman" panose="02020603050405020304" pitchFamily="18" charset="0"/>
              </a:rPr>
              <a:t>Web Forms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/>
              <a:t>&lt;%</a:t>
            </a:r>
            <a:r>
              <a:rPr lang="en-US" altLang="ms-MY" sz="1400" noProof="1">
                <a:solidFill>
                  <a:srgbClr val="0000FF"/>
                </a:solidFill>
              </a:rPr>
              <a:t>@ </a:t>
            </a:r>
            <a:r>
              <a:rPr lang="en-US" altLang="ms-MY" sz="1400" noProof="1">
                <a:solidFill>
                  <a:srgbClr val="800000"/>
                </a:solidFill>
              </a:rPr>
              <a:t>Page </a:t>
            </a:r>
            <a:r>
              <a:rPr lang="en-US" altLang="ms-MY" sz="1400" noProof="1">
                <a:solidFill>
                  <a:srgbClr val="FF0000"/>
                </a:solidFill>
              </a:rPr>
              <a:t>Language</a:t>
            </a:r>
            <a:r>
              <a:rPr lang="en-US" altLang="ms-MY" sz="1400" noProof="1">
                <a:solidFill>
                  <a:srgbClr val="0000FF"/>
                </a:solidFill>
              </a:rPr>
              <a:t>="C#" 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4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&lt;!</a:t>
            </a:r>
            <a:r>
              <a:rPr lang="en-US" altLang="ms-MY" sz="1400" noProof="1">
                <a:solidFill>
                  <a:srgbClr val="800000"/>
                </a:solidFill>
              </a:rPr>
              <a:t>DOCTYPE </a:t>
            </a:r>
            <a:r>
              <a:rPr lang="en-US" altLang="ms-MY" sz="1400" noProof="1">
                <a:solidFill>
                  <a:srgbClr val="FF0000"/>
                </a:solidFill>
              </a:rPr>
              <a:t>html PUBLIC </a:t>
            </a:r>
            <a:r>
              <a:rPr lang="en-US" altLang="ms-MY" sz="1400" noProof="1">
                <a:solidFill>
                  <a:srgbClr val="0000FF"/>
                </a:solidFill>
              </a:rPr>
              <a:t>"-//W3C//DTD XHTML 1.0 Transitional//EN" "http://www.w3.org/TR/xhtml1/DTD/xhtml1-transitional.dtd"&gt;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4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</a:t>
            </a:r>
            <a:r>
              <a:rPr lang="en-US" altLang="ms-MY" sz="1400" noProof="1">
                <a:solidFill>
                  <a:srgbClr val="800000"/>
                </a:solidFill>
              </a:rPr>
              <a:t>script </a:t>
            </a:r>
            <a:r>
              <a:rPr lang="en-US" altLang="ms-MY" sz="1400" noProof="1">
                <a:solidFill>
                  <a:srgbClr val="FF0000"/>
                </a:solidFill>
              </a:rPr>
              <a:t>runat</a:t>
            </a:r>
            <a:r>
              <a:rPr lang="en-US" altLang="ms-MY" sz="1400" noProof="1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4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&lt;/</a:t>
            </a:r>
            <a:r>
              <a:rPr lang="en-US" altLang="ms-MY" sz="1400" noProof="1">
                <a:solidFill>
                  <a:srgbClr val="800000"/>
                </a:solidFill>
              </a:rPr>
              <a:t>script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ms-MY" sz="1400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</a:t>
            </a:r>
            <a:r>
              <a:rPr lang="en-US" altLang="ms-MY" sz="1400" noProof="1">
                <a:solidFill>
                  <a:srgbClr val="800000"/>
                </a:solidFill>
              </a:rPr>
              <a:t>html </a:t>
            </a:r>
            <a:r>
              <a:rPr lang="en-US" altLang="ms-MY" sz="1400" noProof="1">
                <a:solidFill>
                  <a:srgbClr val="FF0000"/>
                </a:solidFill>
              </a:rPr>
              <a:t>xmlns</a:t>
            </a:r>
            <a:r>
              <a:rPr lang="en-US" altLang="ms-MY" sz="1400" noProof="1">
                <a:solidFill>
                  <a:srgbClr val="0000FF"/>
                </a:solidFill>
              </a:rPr>
              <a:t>="http://www.w3.org/1999/xhtml"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</a:t>
            </a:r>
            <a:r>
              <a:rPr lang="en-US" altLang="ms-MY" sz="1400" noProof="1">
                <a:solidFill>
                  <a:srgbClr val="800000"/>
                </a:solidFill>
              </a:rPr>
              <a:t>head </a:t>
            </a:r>
            <a:r>
              <a:rPr lang="en-US" altLang="ms-MY" sz="1400" noProof="1">
                <a:solidFill>
                  <a:srgbClr val="FF0000"/>
                </a:solidFill>
              </a:rPr>
              <a:t>runat</a:t>
            </a:r>
            <a:r>
              <a:rPr lang="en-US" altLang="ms-MY" sz="1400" noProof="1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&lt;</a:t>
            </a:r>
            <a:r>
              <a:rPr lang="en-US" altLang="ms-MY" sz="1400" noProof="1">
                <a:solidFill>
                  <a:srgbClr val="800000"/>
                </a:solidFill>
              </a:rPr>
              <a:t>title</a:t>
            </a:r>
            <a:r>
              <a:rPr lang="en-US" altLang="ms-MY" sz="1400" noProof="1">
                <a:solidFill>
                  <a:srgbClr val="0000FF"/>
                </a:solidFill>
              </a:rPr>
              <a:t>&gt;Untitled Page&lt;/</a:t>
            </a:r>
            <a:r>
              <a:rPr lang="en-US" altLang="ms-MY" sz="1400" noProof="1">
                <a:solidFill>
                  <a:srgbClr val="800000"/>
                </a:solidFill>
              </a:rPr>
              <a:t>title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&lt;/</a:t>
            </a:r>
            <a:r>
              <a:rPr lang="en-US" altLang="ms-MY" sz="1400" noProof="1">
                <a:solidFill>
                  <a:srgbClr val="800000"/>
                </a:solidFill>
              </a:rPr>
              <a:t>head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</a:t>
            </a:r>
            <a:r>
              <a:rPr lang="en-US" altLang="ms-MY" sz="1400" noProof="1">
                <a:solidFill>
                  <a:srgbClr val="800000"/>
                </a:solidFill>
              </a:rPr>
              <a:t>body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&lt;</a:t>
            </a:r>
            <a:r>
              <a:rPr lang="en-US" altLang="ms-MY" sz="1400" noProof="1">
                <a:solidFill>
                  <a:srgbClr val="800000"/>
                </a:solidFill>
              </a:rPr>
              <a:t>form </a:t>
            </a:r>
            <a:r>
              <a:rPr lang="en-US" altLang="ms-MY" sz="1400" noProof="1">
                <a:solidFill>
                  <a:srgbClr val="FF0000"/>
                </a:solidFill>
              </a:rPr>
              <a:t>id</a:t>
            </a:r>
            <a:r>
              <a:rPr lang="en-US" altLang="ms-MY" sz="1400" noProof="1">
                <a:solidFill>
                  <a:srgbClr val="0000FF"/>
                </a:solidFill>
              </a:rPr>
              <a:t>="form1" </a:t>
            </a:r>
            <a:r>
              <a:rPr lang="en-US" altLang="ms-MY" sz="1400" noProof="1">
                <a:solidFill>
                  <a:srgbClr val="FF0000"/>
                </a:solidFill>
              </a:rPr>
              <a:t>runat</a:t>
            </a:r>
            <a:r>
              <a:rPr lang="en-US" altLang="ms-MY" sz="1400" noProof="1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&lt;</a:t>
            </a:r>
            <a:r>
              <a:rPr lang="en-US" altLang="ms-MY" sz="1400" noProof="1">
                <a:solidFill>
                  <a:srgbClr val="800000"/>
                </a:solidFill>
              </a:rPr>
              <a:t>div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&lt;/</a:t>
            </a:r>
            <a:r>
              <a:rPr lang="en-US" altLang="ms-MY" sz="1400" noProof="1">
                <a:solidFill>
                  <a:srgbClr val="800000"/>
                </a:solidFill>
              </a:rPr>
              <a:t>div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    &lt;/</a:t>
            </a:r>
            <a:r>
              <a:rPr lang="en-US" altLang="ms-MY" sz="1400" noProof="1">
                <a:solidFill>
                  <a:srgbClr val="800000"/>
                </a:solidFill>
              </a:rPr>
              <a:t>form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&lt;/</a:t>
            </a:r>
            <a:r>
              <a:rPr lang="en-US" altLang="ms-MY" sz="1400" noProof="1">
                <a:solidFill>
                  <a:srgbClr val="800000"/>
                </a:solidFill>
              </a:rPr>
              <a:t>body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ms-MY" sz="1400" noProof="1">
                <a:solidFill>
                  <a:srgbClr val="0000FF"/>
                </a:solidFill>
              </a:rPr>
              <a:t>&lt;/</a:t>
            </a:r>
            <a:r>
              <a:rPr lang="en-US" altLang="ms-MY" sz="1400" noProof="1">
                <a:solidFill>
                  <a:srgbClr val="800000"/>
                </a:solidFill>
              </a:rPr>
              <a:t>html</a:t>
            </a:r>
            <a:r>
              <a:rPr lang="en-US" altLang="ms-MY" sz="1400" noProof="1">
                <a:solidFill>
                  <a:srgbClr val="0000FF"/>
                </a:solidFill>
              </a:rPr>
              <a:t>&gt;</a:t>
            </a:r>
            <a:endParaRPr lang="en-US" altLang="ms-MY" sz="1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7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90000"/>
              </a:lnSpc>
            </a:pPr>
            <a:r>
              <a:rPr lang="en-US" altLang="ms-MY" sz="2400" dirty="0"/>
              <a:t>To create Web Forms.</a:t>
            </a:r>
          </a:p>
          <a:p>
            <a:pPr>
              <a:lnSpc>
                <a:spcPct val="90000"/>
              </a:lnSpc>
            </a:pPr>
            <a:r>
              <a:rPr lang="en-US" altLang="ms-MY" sz="2400" dirty="0"/>
              <a:t>To create ASP.NET applications consisting of multiple Web Forms.</a:t>
            </a:r>
          </a:p>
          <a:p>
            <a:pPr>
              <a:lnSpc>
                <a:spcPct val="90000"/>
              </a:lnSpc>
            </a:pPr>
            <a:r>
              <a:rPr lang="en-US" altLang="ms-MY" sz="2400" dirty="0"/>
              <a:t>To understand how ASP.NET pages work.</a:t>
            </a:r>
          </a:p>
          <a:p>
            <a:pPr>
              <a:lnSpc>
                <a:spcPct val="90000"/>
              </a:lnSpc>
            </a:pPr>
            <a:r>
              <a:rPr lang="en-US" altLang="ms-MY" sz="2400" dirty="0"/>
              <a:t>To understand the differences between client-side scripting and server-side scripting.</a:t>
            </a:r>
          </a:p>
          <a:p>
            <a:pPr>
              <a:lnSpc>
                <a:spcPct val="90000"/>
              </a:lnSpc>
            </a:pPr>
            <a:r>
              <a:rPr lang="en-US" altLang="ms-MY" sz="2400" dirty="0"/>
              <a:t>To understand Web forms and code-behind files.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Controls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ms-MY" sz="2400"/>
              <a:t>ASP.NET contains a large set of HTML controls. Almost all HTML elements on a page can be defined as ASP.NET control objects that can be controlled by scripts.</a:t>
            </a:r>
          </a:p>
          <a:p>
            <a:pPr eaLnBrk="1" hangingPunct="1">
              <a:lnSpc>
                <a:spcPct val="80000"/>
              </a:lnSpc>
            </a:pPr>
            <a:endParaRPr lang="en-US" altLang="ms-MY" sz="2400"/>
          </a:p>
          <a:p>
            <a:pPr eaLnBrk="1" hangingPunct="1">
              <a:lnSpc>
                <a:spcPct val="80000"/>
              </a:lnSpc>
            </a:pPr>
            <a:r>
              <a:rPr lang="en-US" altLang="ms-MY" sz="2400"/>
              <a:t>ASP.NET also contains a new set of object oriented input controls, like programmable list boxes and validation controls.</a:t>
            </a:r>
          </a:p>
          <a:p>
            <a:pPr eaLnBrk="1" hangingPunct="1">
              <a:lnSpc>
                <a:spcPct val="80000"/>
              </a:lnSpc>
            </a:pPr>
            <a:endParaRPr lang="en-US" altLang="ms-MY" sz="2400"/>
          </a:p>
          <a:p>
            <a:pPr eaLnBrk="1" hangingPunct="1">
              <a:lnSpc>
                <a:spcPct val="80000"/>
              </a:lnSpc>
            </a:pPr>
            <a:r>
              <a:rPr lang="en-US" altLang="ms-MY" sz="2400"/>
              <a:t>The controls use syntax such as the following:</a:t>
            </a:r>
          </a:p>
          <a:p>
            <a:pPr eaLnBrk="1" hangingPunct="1">
              <a:lnSpc>
                <a:spcPct val="80000"/>
              </a:lnSpc>
            </a:pPr>
            <a:endParaRPr lang="en-US" altLang="ms-MY" sz="2400"/>
          </a:p>
          <a:p>
            <a:pPr eaLnBrk="1" hangingPunct="1">
              <a:lnSpc>
                <a:spcPct val="80000"/>
              </a:lnSpc>
            </a:pPr>
            <a:endParaRPr lang="en-US" altLang="ms-MY" sz="240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076325" y="5078413"/>
            <a:ext cx="7067550" cy="11922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&lt;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Label </a:t>
            </a:r>
            <a:r>
              <a:rPr lang="en-US" altLang="ms-MY" sz="1800" noProof="1">
                <a:solidFill>
                  <a:srgbClr val="FF0000"/>
                </a:solidFill>
              </a:rPr>
              <a:t>ID</a:t>
            </a:r>
            <a:r>
              <a:rPr lang="en-US" altLang="ms-MY" sz="1800" noProof="1">
                <a:solidFill>
                  <a:srgbClr val="0000FF"/>
                </a:solidFill>
              </a:rPr>
              <a:t>="Label1" </a:t>
            </a:r>
            <a:r>
              <a:rPr lang="en-US" altLang="ms-MY" sz="1800" noProof="1">
                <a:solidFill>
                  <a:srgbClr val="FF0000"/>
                </a:solidFill>
              </a:rPr>
              <a:t>runat</a:t>
            </a:r>
            <a:r>
              <a:rPr lang="en-US" altLang="ms-MY" sz="1800" noProof="1">
                <a:solidFill>
                  <a:srgbClr val="0000FF"/>
                </a:solidFill>
              </a:rPr>
              <a:t>="server" </a:t>
            </a:r>
            <a:r>
              <a:rPr lang="en-US" altLang="ms-MY" sz="1800" noProof="1">
                <a:solidFill>
                  <a:srgbClr val="FF0000"/>
                </a:solidFill>
              </a:rPr>
              <a:t>Text</a:t>
            </a:r>
            <a:r>
              <a:rPr lang="en-US" altLang="ms-MY" sz="1800" noProof="1">
                <a:solidFill>
                  <a:srgbClr val="0000FF"/>
                </a:solidFill>
              </a:rPr>
              <a:t>="Label"&gt;&lt;/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Label</a:t>
            </a:r>
            <a:r>
              <a:rPr lang="en-US" altLang="ms-MY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&lt;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TextBox </a:t>
            </a:r>
            <a:r>
              <a:rPr lang="en-US" altLang="ms-MY" sz="1800" noProof="1">
                <a:solidFill>
                  <a:srgbClr val="FF0000"/>
                </a:solidFill>
              </a:rPr>
              <a:t>ID</a:t>
            </a:r>
            <a:r>
              <a:rPr lang="en-US" altLang="ms-MY" sz="1800" noProof="1">
                <a:solidFill>
                  <a:srgbClr val="0000FF"/>
                </a:solidFill>
              </a:rPr>
              <a:t>="TextBox1" </a:t>
            </a:r>
            <a:r>
              <a:rPr lang="en-US" altLang="ms-MY" sz="1800" noProof="1">
                <a:solidFill>
                  <a:srgbClr val="FF0000"/>
                </a:solidFill>
              </a:rPr>
              <a:t>runat</a:t>
            </a:r>
            <a:r>
              <a:rPr lang="en-US" altLang="ms-MY" sz="1800" noProof="1">
                <a:solidFill>
                  <a:srgbClr val="0000FF"/>
                </a:solidFill>
              </a:rPr>
              <a:t>="server"&gt;&lt;/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TextBox</a:t>
            </a:r>
            <a:r>
              <a:rPr lang="en-US" altLang="ms-MY" sz="1800" noProof="1">
                <a:solidFill>
                  <a:srgbClr val="0000FF"/>
                </a:solidFill>
              </a:rPr>
              <a:t>&gt;</a:t>
            </a:r>
            <a:endParaRPr lang="en-US" altLang="ms-MY" sz="180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&lt;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Button </a:t>
            </a:r>
            <a:r>
              <a:rPr lang="en-US" altLang="ms-MY" sz="1800" noProof="1">
                <a:solidFill>
                  <a:srgbClr val="FF0000"/>
                </a:solidFill>
              </a:rPr>
              <a:t>ID</a:t>
            </a:r>
            <a:r>
              <a:rPr lang="en-US" altLang="ms-MY" sz="1800" noProof="1">
                <a:solidFill>
                  <a:srgbClr val="0000FF"/>
                </a:solidFill>
              </a:rPr>
              <a:t>="Button1" </a:t>
            </a:r>
            <a:r>
              <a:rPr lang="en-US" altLang="ms-MY" sz="1800" noProof="1">
                <a:solidFill>
                  <a:srgbClr val="FF0000"/>
                </a:solidFill>
              </a:rPr>
              <a:t>runat</a:t>
            </a:r>
            <a:r>
              <a:rPr lang="en-US" altLang="ms-MY" sz="1800" noProof="1">
                <a:solidFill>
                  <a:srgbClr val="0000FF"/>
                </a:solidFill>
              </a:rPr>
              <a:t>="server" </a:t>
            </a:r>
            <a:r>
              <a:rPr lang="en-US" altLang="ms-MY" sz="1800" noProof="1">
                <a:solidFill>
                  <a:srgbClr val="FF0000"/>
                </a:solidFill>
              </a:rPr>
              <a:t>Text</a:t>
            </a:r>
            <a:r>
              <a:rPr lang="en-US" altLang="ms-MY" sz="1800" noProof="1">
                <a:solidFill>
                  <a:srgbClr val="0000FF"/>
                </a:solidFill>
              </a:rPr>
              <a:t>="Button" /&gt;</a:t>
            </a:r>
            <a:endParaRPr lang="en-US" altLang="ms-MY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5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Web Controls</a:t>
            </a:r>
          </a:p>
        </p:txBody>
      </p:sp>
      <p:graphicFrame>
        <p:nvGraphicFramePr>
          <p:cNvPr id="36867" name="Object 4"/>
          <p:cNvGraphicFramePr>
            <a:graphicFrameLocks noGrp="1"/>
          </p:cNvGraphicFramePr>
          <p:nvPr>
            <p:ph idx="1"/>
          </p:nvPr>
        </p:nvGraphicFramePr>
        <p:xfrm>
          <a:off x="461963" y="3006725"/>
          <a:ext cx="8453437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4698453" imgH="1823311" progId="Word.Document.8">
                  <p:embed/>
                </p:oleObj>
              </mc:Choice>
              <mc:Fallback>
                <p:oleObj name="Document" r:id="rId3" imgW="4698453" imgH="1823311" progId="Word.Documen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006725"/>
                        <a:ext cx="8453437" cy="32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ms-MY" sz="2400"/>
              <a:t>Text and Graphics Control</a:t>
            </a:r>
          </a:p>
          <a:p>
            <a:pPr lvl="1" eaLnBrk="1" hangingPunct="1"/>
            <a:r>
              <a:rPr lang="en-US" altLang="ms-MY" sz="2400" b="1"/>
              <a:t>Label</a:t>
            </a:r>
            <a:r>
              <a:rPr lang="en-US" altLang="ms-MY" sz="2400"/>
              <a:t>, </a:t>
            </a:r>
            <a:r>
              <a:rPr lang="en-US" altLang="ms-MY" sz="2400" b="1"/>
              <a:t>Button</a:t>
            </a:r>
            <a:r>
              <a:rPr lang="en-US" altLang="ms-MY" sz="2400"/>
              <a:t>, </a:t>
            </a:r>
            <a:r>
              <a:rPr lang="en-US" altLang="ms-MY" sz="2400" b="1"/>
              <a:t>TextBox</a:t>
            </a:r>
            <a:r>
              <a:rPr lang="en-US" altLang="ms-MY" sz="2400"/>
              <a:t>, </a:t>
            </a:r>
            <a:r>
              <a:rPr lang="en-US" altLang="ms-MY" sz="2400" b="1"/>
              <a:t>Image</a:t>
            </a:r>
            <a:r>
              <a:rPr lang="en-US" altLang="ms-MY" sz="2400"/>
              <a:t> </a:t>
            </a:r>
            <a:r>
              <a:rPr lang="en-US" altLang="ms-MY" sz="2400" b="1"/>
              <a:t>RadioButtonList</a:t>
            </a:r>
            <a:r>
              <a:rPr lang="en-US" altLang="ms-MY" sz="2400"/>
              <a:t> and </a:t>
            </a:r>
            <a:r>
              <a:rPr lang="en-US" altLang="ms-MY" sz="2400" b="1"/>
              <a:t>DropDownList</a:t>
            </a:r>
          </a:p>
          <a:p>
            <a:pPr eaLnBrk="1" hangingPunct="1"/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2152506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Controls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9" r="74805" b="30165"/>
          <a:stretch>
            <a:fillRect/>
          </a:stretch>
        </p:blipFill>
        <p:spPr bwMode="auto">
          <a:xfrm>
            <a:off x="1768475" y="1585913"/>
            <a:ext cx="245745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3" r="74806" b="7054"/>
          <a:stretch>
            <a:fillRect/>
          </a:stretch>
        </p:blipFill>
        <p:spPr bwMode="auto">
          <a:xfrm>
            <a:off x="4572000" y="1585913"/>
            <a:ext cx="245745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419475" y="5926138"/>
            <a:ext cx="1881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b="1"/>
              <a:t>Web Controls</a:t>
            </a:r>
          </a:p>
        </p:txBody>
      </p:sp>
    </p:spTree>
    <p:extLst>
      <p:ext uri="{BB962C8B-B14F-4D97-AF65-F5344CB8AC3E}">
        <p14:creationId xmlns:p14="http://schemas.microsoft.com/office/powerpoint/2010/main" val="2797461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Validation Controls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Validation Controls</a:t>
            </a:r>
          </a:p>
          <a:p>
            <a:pPr lvl="1" eaLnBrk="1" hangingPunct="1"/>
            <a:r>
              <a:rPr lang="en-US" altLang="ms-MY"/>
              <a:t>Determines whether the data in another Web control are in the proper format</a:t>
            </a:r>
          </a:p>
          <a:p>
            <a:pPr lvl="2" eaLnBrk="1" hangingPunct="1"/>
            <a:r>
              <a:rPr lang="en-US" altLang="ms-MY"/>
              <a:t>Validates user input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309829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Validation Controls</a:t>
            </a:r>
          </a:p>
        </p:txBody>
      </p:sp>
      <p:graphicFrame>
        <p:nvGraphicFramePr>
          <p:cNvPr id="399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71588" y="2101850"/>
          <a:ext cx="6659562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6659512" imgH="3716404" progId="Word.Document.8">
                  <p:embed/>
                </p:oleObj>
              </mc:Choice>
              <mc:Fallback>
                <p:oleObj name="Document" r:id="rId3" imgW="6659512" imgH="37164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101850"/>
                        <a:ext cx="6659562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58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Event Aware Controls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 sz="2400"/>
              <a:t>All ASP.NET objects on a Web page can expose events that can be processed by ASP.NET code.</a:t>
            </a:r>
          </a:p>
          <a:p>
            <a:pPr eaLnBrk="1" hangingPunct="1"/>
            <a:r>
              <a:rPr lang="en-US" altLang="ms-MY" sz="2400"/>
              <a:t>Load, Click and Change events handled by code makes coding much simpler and much better organized.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55575" y="3467100"/>
            <a:ext cx="88360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&lt;</a:t>
            </a:r>
            <a:r>
              <a:rPr lang="en-US" altLang="ms-MY" sz="1800" noProof="1">
                <a:solidFill>
                  <a:srgbClr val="800000"/>
                </a:solidFill>
              </a:rPr>
              <a:t>asp</a:t>
            </a:r>
            <a:r>
              <a:rPr lang="en-US" altLang="ms-MY" sz="1800" noProof="1">
                <a:solidFill>
                  <a:srgbClr val="0000FF"/>
                </a:solidFill>
              </a:rPr>
              <a:t>:</a:t>
            </a:r>
            <a:r>
              <a:rPr lang="en-US" altLang="ms-MY" sz="1800" noProof="1">
                <a:solidFill>
                  <a:srgbClr val="800000"/>
                </a:solidFill>
              </a:rPr>
              <a:t>Button </a:t>
            </a:r>
            <a:r>
              <a:rPr lang="en-US" altLang="ms-MY" sz="1800" noProof="1">
                <a:solidFill>
                  <a:srgbClr val="FF0000"/>
                </a:solidFill>
              </a:rPr>
              <a:t>ID</a:t>
            </a:r>
            <a:r>
              <a:rPr lang="en-US" altLang="ms-MY" sz="1800" noProof="1">
                <a:solidFill>
                  <a:srgbClr val="0000FF"/>
                </a:solidFill>
              </a:rPr>
              <a:t>="Button1" </a:t>
            </a:r>
            <a:r>
              <a:rPr lang="en-US" altLang="ms-MY" sz="1800" noProof="1">
                <a:solidFill>
                  <a:srgbClr val="FF0000"/>
                </a:solidFill>
              </a:rPr>
              <a:t>runat</a:t>
            </a:r>
            <a:r>
              <a:rPr lang="en-US" altLang="ms-MY" sz="1800" noProof="1">
                <a:solidFill>
                  <a:srgbClr val="0000FF"/>
                </a:solidFill>
              </a:rPr>
              <a:t>="server" </a:t>
            </a:r>
            <a:r>
              <a:rPr lang="en-US" altLang="ms-MY" sz="1800" noProof="1">
                <a:solidFill>
                  <a:srgbClr val="FF0000"/>
                </a:solidFill>
              </a:rPr>
              <a:t>Text</a:t>
            </a:r>
            <a:r>
              <a:rPr lang="en-US" altLang="ms-MY" sz="1800" noProof="1">
                <a:solidFill>
                  <a:srgbClr val="0000FF"/>
                </a:solidFill>
              </a:rPr>
              <a:t>="Button" </a:t>
            </a:r>
            <a:r>
              <a:rPr lang="en-US" altLang="ms-MY" sz="1800" b="1" noProof="1">
                <a:solidFill>
                  <a:srgbClr val="FF0000"/>
                </a:solidFill>
              </a:rPr>
              <a:t>OnClick</a:t>
            </a:r>
            <a:r>
              <a:rPr lang="en-US" altLang="ms-MY" sz="1800" b="1" noProof="1">
                <a:solidFill>
                  <a:srgbClr val="0000FF"/>
                </a:solidFill>
              </a:rPr>
              <a:t>="Button1_Click"</a:t>
            </a:r>
            <a:r>
              <a:rPr lang="en-US" altLang="ms-MY" sz="1800" noProof="1">
                <a:solidFill>
                  <a:srgbClr val="0000FF"/>
                </a:solidFill>
              </a:rPr>
              <a:t> /&gt;</a:t>
            </a:r>
            <a:endParaRPr lang="en-US" altLang="ms-MY" sz="1800">
              <a:solidFill>
                <a:srgbClr val="0000FF"/>
              </a:solidFill>
            </a:endParaRPr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1462088" y="4427538"/>
            <a:ext cx="6067425" cy="16049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protected void Button1_Click(object sender, </a:t>
            </a:r>
            <a:r>
              <a:rPr lang="en-US" altLang="ms-MY" sz="1800" noProof="1">
                <a:solidFill>
                  <a:srgbClr val="008080"/>
                </a:solidFill>
              </a:rPr>
              <a:t>EventArgs e)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808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8080"/>
                </a:solidFill>
              </a:rPr>
              <a:t>    </a:t>
            </a:r>
            <a:r>
              <a:rPr lang="en-US" altLang="ms-MY" sz="1800" noProof="1">
                <a:solidFill>
                  <a:srgbClr val="008000"/>
                </a:solidFill>
              </a:rPr>
              <a:t>// 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8000"/>
                </a:solidFill>
              </a:rPr>
              <a:t>}</a:t>
            </a:r>
            <a:endParaRPr lang="en-US" altLang="ms-MY" sz="18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8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Code-Behind Approach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Alternative method of adding scripts to make static content dynamic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Not included in the .aspx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Must be compiled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Two source files: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The markup file (or the .aspx file) defines the appearance of the Web page.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400"/>
              <a:t>The code-behind file (or the .aspx.cs or .aspx.vb file)</a:t>
            </a:r>
          </a:p>
        </p:txBody>
      </p:sp>
    </p:spTree>
    <p:extLst>
      <p:ext uri="{BB962C8B-B14F-4D97-AF65-F5344CB8AC3E}">
        <p14:creationId xmlns:p14="http://schemas.microsoft.com/office/powerpoint/2010/main" val="413430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Web Application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To help you understand how a typical ASP.NET application works, the next slide presents a simple calculator application: It lets the user enter two numbers, and when the user then clicks the [Add] button, the application adds up the two numbers and displays the result.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1398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Web Application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9413" y="2441575"/>
            <a:ext cx="5905500" cy="3036888"/>
          </a:xfrm>
          <a:noFill/>
        </p:spPr>
      </p:pic>
    </p:spTree>
    <p:extLst>
      <p:ext uri="{BB962C8B-B14F-4D97-AF65-F5344CB8AC3E}">
        <p14:creationId xmlns:p14="http://schemas.microsoft.com/office/powerpoint/2010/main" val="413324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Web Application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The Simple Calculator page includes four controls:</a:t>
            </a:r>
          </a:p>
          <a:p>
            <a:pPr lvl="1" eaLnBrk="1" hangingPunct="1"/>
            <a:r>
              <a:rPr lang="en-US" altLang="ms-MY"/>
              <a:t>A text box that lets the user enter the first number to be added.</a:t>
            </a:r>
          </a:p>
          <a:p>
            <a:pPr lvl="1" eaLnBrk="1" hangingPunct="1"/>
            <a:r>
              <a:rPr lang="en-US" altLang="ms-MY"/>
              <a:t>Another text box that lets the user enter the second number to be added.</a:t>
            </a:r>
          </a:p>
          <a:p>
            <a:pPr lvl="1" eaLnBrk="1" hangingPunct="1"/>
            <a:r>
              <a:rPr lang="en-US" altLang="ms-MY"/>
              <a:t>A button the user can click to submit the page and calculate the sum of the two numbers.</a:t>
            </a:r>
          </a:p>
          <a:p>
            <a:pPr lvl="1" eaLnBrk="1" hangingPunct="1"/>
            <a:r>
              <a:rPr lang="en-US" altLang="ms-MY"/>
              <a:t>A label that displays the result of the addition.</a:t>
            </a:r>
          </a:p>
        </p:txBody>
      </p:sp>
    </p:spTree>
    <p:extLst>
      <p:ext uri="{BB962C8B-B14F-4D97-AF65-F5344CB8AC3E}">
        <p14:creationId xmlns:p14="http://schemas.microsoft.com/office/powerpoint/2010/main" val="407193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ms-MY" sz="2400" dirty="0"/>
              <a:t>ASP.NET</a:t>
            </a:r>
          </a:p>
          <a:p>
            <a:pPr lvl="1"/>
            <a:r>
              <a:rPr lang="en-US" altLang="ms-MY" sz="2000" dirty="0"/>
              <a:t>Microsoft's Server-side technology that dynamically builds documents in response to client requests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 Simple Web Application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ms-MY" sz="2400"/>
              <a:t>To develop a single-page ASP.NET application such as the Simple Calculator application, you create two source files:</a:t>
            </a:r>
          </a:p>
          <a:p>
            <a:pPr lvl="1" eaLnBrk="1" hangingPunct="1"/>
            <a:r>
              <a:rPr lang="en-US" altLang="ms-MY" sz="2000"/>
              <a:t>The markup file (or the .aspx file) defines the appearance of the Web page.</a:t>
            </a:r>
          </a:p>
          <a:p>
            <a:pPr lvl="1" eaLnBrk="1" hangingPunct="1"/>
            <a:r>
              <a:rPr lang="en-US" altLang="ms-MY" sz="2000"/>
              <a:t>The code-behind file (or the .aspx.cs or .aspx.vb file)</a:t>
            </a:r>
          </a:p>
          <a:p>
            <a:pPr eaLnBrk="1" hangingPunct="1"/>
            <a:endParaRPr lang="en-US" altLang="ms-MY" sz="2400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76850" y="2366963"/>
          <a:ext cx="27813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2780544" imgH="2990223" progId="Visio.Drawing.11">
                  <p:embed/>
                </p:oleObj>
              </mc:Choice>
              <mc:Fallback>
                <p:oleObj name="Visio" r:id="rId3" imgW="2780544" imgH="299022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366963"/>
                        <a:ext cx="2781300" cy="299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38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2400"/>
              <a:t>The appearance of the Simple Calculator (C#)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474788"/>
            <a:ext cx="6937375" cy="502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14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1800"/>
              <a:t>The Code-Behind File of the Simple Calculator Application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474788"/>
            <a:ext cx="6937375" cy="502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2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2400"/>
              <a:t>Creating Your First ASP.NET Application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Visual Studio organizes the files of an ASP.NET application by using logical containers called projects and solutions.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A project is a container that holds all files related to a single ASP.NET application — including the .aspx files that define the application’s Web pages, the code-behind files that provide the code executed when the application runs, and other files used by the application.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A solution is a container that can hold one or more projects. Solutions let you group related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ms-MY" sz="2000"/>
              <a:t>Most solutions contain just a single project. In fact, when you create a new Web application, Visual Studio creates two containers: a project to hold the application’s files and a solution to hold the project.</a:t>
            </a:r>
          </a:p>
          <a:p>
            <a:pPr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3845063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Creating a New Web Site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ms-MY" sz="2400"/>
              <a:t>To create a new Web site in Visual Studio, follow these steps: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400"/>
              <a:t>Choose the File➪New➪Web Site command.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400"/>
              <a:t>Choose ASP.NET Web Site from the list of available templates.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400"/>
              <a:t>Enter the location for the Web site.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 sz="2400"/>
              <a:t>Click OK.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2867761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Adding Pages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/>
              <a:t>Right Click Website➪Add New Item.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/>
              <a:t>Make sure Web Form is selected in the Templates box.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/>
              <a:t>Enter a name for the page in the Name text box.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ms-MY"/>
              <a:t>Click Add.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79573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Adding Web Controls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ms-MY"/>
              <a:t>Drag and drop 4 labels, 2 textboxes and 1 button from the toolbox panel to the web form.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ms-MY"/>
              <a:t>Change the text for the controls in the properties panel accordingly to produce a page that is same to the figure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3099490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Adding Web Controls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ms-MY" altLang="ms-MY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31925"/>
            <a:ext cx="6929438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81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Adding Action for Button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ms-MY"/>
              <a:t>Double click the Add button on the web form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ms-MY"/>
              <a:t>Type the following codes.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1230313" y="3465513"/>
            <a:ext cx="6297612" cy="28432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protected void Button1_Click(object sender, </a:t>
            </a:r>
            <a:r>
              <a:rPr lang="en-US" altLang="ms-MY" sz="1800" noProof="1">
                <a:solidFill>
                  <a:srgbClr val="008080"/>
                </a:solidFill>
              </a:rPr>
              <a:t>EventArgs e)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808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8080"/>
                </a:solidFill>
              </a:rPr>
              <a:t>        </a:t>
            </a:r>
            <a:r>
              <a:rPr lang="en-US" altLang="ms-MY" sz="1800" noProof="1">
                <a:solidFill>
                  <a:srgbClr val="0000FF"/>
                </a:solidFill>
              </a:rPr>
              <a:t>double result = 0.0;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        result = </a:t>
            </a:r>
            <a:r>
              <a:rPr lang="en-US" altLang="ms-MY" sz="1800" noProof="1">
                <a:solidFill>
                  <a:srgbClr val="008080"/>
                </a:solidFill>
              </a:rPr>
              <a:t>Convert.ToDouble(</a:t>
            </a:r>
            <a:r>
              <a:rPr lang="en-US" altLang="ms-MY" sz="1800" noProof="1">
                <a:solidFill>
                  <a:srgbClr val="0000FF"/>
                </a:solidFill>
              </a:rPr>
              <a:t>this.TextBox1.Text)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            + </a:t>
            </a:r>
            <a:r>
              <a:rPr lang="en-US" altLang="ms-MY" sz="1800" noProof="1">
                <a:solidFill>
                  <a:srgbClr val="008080"/>
                </a:solidFill>
              </a:rPr>
              <a:t>Convert.ToDouble(</a:t>
            </a:r>
            <a:r>
              <a:rPr lang="en-US" altLang="ms-MY" sz="1800" noProof="1">
                <a:solidFill>
                  <a:srgbClr val="0000FF"/>
                </a:solidFill>
              </a:rPr>
              <a:t>this.TextBox2.Text);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 noProof="1">
                <a:solidFill>
                  <a:srgbClr val="0000FF"/>
                </a:solidFill>
              </a:rPr>
              <a:t>        this.Label4.Text = </a:t>
            </a:r>
            <a:r>
              <a:rPr lang="en-US" altLang="ms-MY" sz="1800" noProof="1">
                <a:solidFill>
                  <a:srgbClr val="800000"/>
                </a:solidFill>
              </a:rPr>
              <a:t>"The result is: " + result.ToString();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ms-MY" sz="1800">
                <a:solidFill>
                  <a:srgbClr val="008080"/>
                </a:solidFill>
              </a:rPr>
              <a:t>}</a:t>
            </a:r>
            <a:endParaRPr lang="en-US" altLang="ms-MY" sz="18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88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Adding Action for Button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514475"/>
            <a:ext cx="69373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0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Understand Static Web Pages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The World Wide Web was originally designed to display static pages — that is, pages that are the same every time they are displayed. </a:t>
            </a:r>
          </a:p>
          <a:p>
            <a:pPr eaLnBrk="1" hangingPunct="1"/>
            <a:r>
              <a:rPr lang="en-US" altLang="ms-MY"/>
              <a:t>In fact, many pages available on the Internet today are still static pages.</a:t>
            </a:r>
          </a:p>
          <a:p>
            <a:pPr eaLnBrk="1" hangingPunct="1"/>
            <a:r>
              <a:rPr lang="en-US" altLang="ms-MY"/>
              <a:t>They are created using HTML only.</a:t>
            </a:r>
          </a:p>
        </p:txBody>
      </p:sp>
    </p:spTree>
    <p:extLst>
      <p:ext uri="{BB962C8B-B14F-4D97-AF65-F5344CB8AC3E}">
        <p14:creationId xmlns:p14="http://schemas.microsoft.com/office/powerpoint/2010/main" val="3898957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3200"/>
              <a:t>Debugging and Preview in Bowser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ms-MY"/>
              <a:t>Click the Start Debugging icon or press F5 to debug the codes and preview the web form in browser.</a:t>
            </a:r>
          </a:p>
          <a:p>
            <a:pPr marL="609600" indent="-609600" eaLnBrk="1" hangingPunct="1"/>
            <a:endParaRPr lang="en-US" altLang="ms-MY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309938"/>
            <a:ext cx="59880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298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between static and dynamic web pages.</a:t>
            </a:r>
          </a:p>
          <a:p>
            <a:r>
              <a:rPr lang="en-US" dirty="0"/>
              <a:t>Identify form controls in ASP.NET.</a:t>
            </a:r>
          </a:p>
          <a:p>
            <a:r>
              <a:rPr lang="en-US" dirty="0"/>
              <a:t>Discuss the validators in ASP.NET.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Form Controls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Visual Studio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3200"/>
              <a:t>Understand Dynamic Web Pages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/>
              <a:t>Most Web pages these days display dynamic content — that is, content that changes each time the page is retrieved.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/>
              <a:t>Instead of retrieving HTML data from a file, dynamic Web pages work by running a program that generates the HTML sent back to the browser.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/>
              <a:t>The program can generate different HTML each time the page is requested.</a:t>
            </a:r>
          </a:p>
          <a:p>
            <a:pPr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3323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 sz="2800"/>
              <a:t>Understand Browser and Web Server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client is a Web browser that runs on the end-user’s computer. In most cases, the Web browser is Microsoft Internet Explorer, but other programs such as Mozilla Firefox can be used as the client.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server is software that runs on the server computer that hosts the Web application.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For ASP.NET applications, the server software is always Microsoft Internet Information Services (also known as IIS).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server computer must also have Microsoft .NET Framework software installed, as ASP.NET is a part of the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397351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The Microsoft .NET Framework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.NET Framework is the infrastructure for the Microsoft .NET platform.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.NET Framework is an environment for building, deploying, and running applications and Services.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Microsoft's first server technology ASP (Active Server Pages), was a powerful and flexible "programming language". But it was to much code oriented. It was not an application framework and not an enterprise development tool.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ms-MY" sz="2400"/>
              <a:t>The Microsoft .NET Framework was developed to solve this problem. </a:t>
            </a:r>
          </a:p>
        </p:txBody>
      </p:sp>
    </p:spTree>
    <p:extLst>
      <p:ext uri="{BB962C8B-B14F-4D97-AF65-F5344CB8AC3E}">
        <p14:creationId xmlns:p14="http://schemas.microsoft.com/office/powerpoint/2010/main" val="29442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The Microsoft .NET Framework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ms-MY" sz="2800"/>
              <a:t>Manages and executes applications</a:t>
            </a:r>
          </a:p>
          <a:p>
            <a:pPr eaLnBrk="1" hangingPunct="1"/>
            <a:r>
              <a:rPr lang="en-US" altLang="ms-MY" sz="2800"/>
              <a:t>Framework Class Library (FCL)</a:t>
            </a:r>
          </a:p>
          <a:p>
            <a:pPr lvl="1" eaLnBrk="1" hangingPunct="1"/>
            <a:r>
              <a:rPr lang="en-US" altLang="ms-MY" sz="2400"/>
              <a:t>Enforces security and supplies many other programming capabilities</a:t>
            </a:r>
          </a:p>
          <a:p>
            <a:pPr lvl="1" eaLnBrk="1" hangingPunct="1"/>
            <a:r>
              <a:rPr lang="en-US" altLang="ms-MY" sz="2400"/>
              <a:t>Reusable components that programmers can incorporate into their applications</a:t>
            </a:r>
          </a:p>
          <a:p>
            <a:pPr eaLnBrk="1" hangingPunct="1"/>
            <a:r>
              <a:rPr lang="en-US" altLang="ms-MY" sz="2800"/>
              <a:t>Common Language Runtime (CLR)</a:t>
            </a:r>
          </a:p>
          <a:p>
            <a:pPr lvl="1" eaLnBrk="1" hangingPunct="1"/>
            <a:r>
              <a:rPr lang="en-US" altLang="ms-MY" sz="2400"/>
              <a:t>Executes programs written in any .NET-compatible programming language</a:t>
            </a:r>
          </a:p>
          <a:p>
            <a:pPr eaLnBrk="1" hangingPunct="1"/>
            <a:r>
              <a:rPr lang="en-US" altLang="ms-MY" sz="2800"/>
              <a:t>.NET Compact Framework</a:t>
            </a:r>
          </a:p>
          <a:p>
            <a:pPr eaLnBrk="1" hangingPunct="1"/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353376947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44</TotalTime>
  <Pages>11</Pages>
  <Words>2768</Words>
  <Application>Microsoft Office PowerPoint</Application>
  <PresentationFormat>On-screen Show (4:3)</PresentationFormat>
  <Paragraphs>289</Paragraphs>
  <Slides>54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Century Gothic</vt:lpstr>
      <vt:lpstr>Lucida Console</vt:lpstr>
      <vt:lpstr>UCTI-Template-foundation-level</vt:lpstr>
      <vt:lpstr>Document</vt:lpstr>
      <vt:lpstr>Visio</vt:lpstr>
      <vt:lpstr>Web Applications  CT050-3-2 (VD1)</vt:lpstr>
      <vt:lpstr>Topic &amp; Structure of The Lesson</vt:lpstr>
      <vt:lpstr>Learning Outcomes</vt:lpstr>
      <vt:lpstr>Key Terms You Must Be Able To Use</vt:lpstr>
      <vt:lpstr>Understand Static Web Pages</vt:lpstr>
      <vt:lpstr>Understand Dynamic Web Pages</vt:lpstr>
      <vt:lpstr>Understand Browser and Web Server</vt:lpstr>
      <vt:lpstr>The Microsoft .NET Framework </vt:lpstr>
      <vt:lpstr>The Microsoft .NET Framework</vt:lpstr>
      <vt:lpstr>The Microsoft .NET Framework</vt:lpstr>
      <vt:lpstr>Introduction to ASP.NET</vt:lpstr>
      <vt:lpstr>Introduction to ASP.NET</vt:lpstr>
      <vt:lpstr>Introduction to ASP.NET</vt:lpstr>
      <vt:lpstr>Classic ASP? </vt:lpstr>
      <vt:lpstr>ASP.NET is Not ASP </vt:lpstr>
      <vt:lpstr>What is ASP.NET? </vt:lpstr>
      <vt:lpstr>ASP.NET File</vt:lpstr>
      <vt:lpstr>How Does ASP.NET Work? </vt:lpstr>
      <vt:lpstr>Language Support</vt:lpstr>
      <vt:lpstr>Object Oriented</vt:lpstr>
      <vt:lpstr>Windows and IIS Dependence</vt:lpstr>
      <vt:lpstr>A Simple ASP.NET Example </vt:lpstr>
      <vt:lpstr>A Simple ASP.NET Example</vt:lpstr>
      <vt:lpstr>A Simple ASP.NET Example</vt:lpstr>
      <vt:lpstr>A Simple ASP.NET Example</vt:lpstr>
      <vt:lpstr>Visual Studio</vt:lpstr>
      <vt:lpstr>Visual Studio</vt:lpstr>
      <vt:lpstr>Web Forms</vt:lpstr>
      <vt:lpstr>Web Forms</vt:lpstr>
      <vt:lpstr>ASP.NET Controls </vt:lpstr>
      <vt:lpstr>Web Controls</vt:lpstr>
      <vt:lpstr>ASP.NET Controls</vt:lpstr>
      <vt:lpstr>Validation Controls</vt:lpstr>
      <vt:lpstr>Validation Controls</vt:lpstr>
      <vt:lpstr>Event Aware Controls </vt:lpstr>
      <vt:lpstr>Code-Behind Approach </vt:lpstr>
      <vt:lpstr>A Simple Web Application</vt:lpstr>
      <vt:lpstr>A Simple Web Application</vt:lpstr>
      <vt:lpstr>A Simple Web Application</vt:lpstr>
      <vt:lpstr>A Simple Web Application</vt:lpstr>
      <vt:lpstr>The appearance of the Simple Calculator (C#)</vt:lpstr>
      <vt:lpstr>The Code-Behind File of the Simple Calculator Application</vt:lpstr>
      <vt:lpstr>Creating Your First ASP.NET Application</vt:lpstr>
      <vt:lpstr>Creating a New Web Site</vt:lpstr>
      <vt:lpstr>Adding Pages</vt:lpstr>
      <vt:lpstr>Adding Web Controls</vt:lpstr>
      <vt:lpstr>Adding Web Controls</vt:lpstr>
      <vt:lpstr>Adding Action for Button</vt:lpstr>
      <vt:lpstr>Adding Action for Button</vt:lpstr>
      <vt:lpstr>Debugging and Preview in Bowser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20</cp:revision>
  <cp:lastPrinted>1995-11-02T09:23:42Z</cp:lastPrinted>
  <dcterms:created xsi:type="dcterms:W3CDTF">2017-10-11T09:20:11Z</dcterms:created>
  <dcterms:modified xsi:type="dcterms:W3CDTF">2020-08-14T10:36:34Z</dcterms:modified>
</cp:coreProperties>
</file>