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3" r:id="rId43"/>
    <p:sldId id="314" r:id="rId44"/>
    <p:sldId id="315" r:id="rId45"/>
    <p:sldId id="316" r:id="rId46"/>
    <p:sldId id="317" r:id="rId47"/>
    <p:sldId id="320" r:id="rId48"/>
    <p:sldId id="322" r:id="rId49"/>
    <p:sldId id="323" r:id="rId50"/>
    <p:sldId id="327" r:id="rId51"/>
    <p:sldId id="271" r:id="rId52"/>
    <p:sldId id="272" r:id="rId53"/>
    <p:sldId id="273" r:id="rId54"/>
    <p:sldId id="274" r:id="rId5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ActiveX Data Objects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.NET Framework (pronounced dot net) is a software framework developed by Microsoft that runs primarily on Microsoft Windows.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73DF7-1B37-4C89-A066-0C3388D30ADB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86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err="1">
                <a:latin typeface="Calibri" pitchFamily="34" charset="0"/>
                <a:cs typeface="Calibri" pitchFamily="34" charset="0"/>
              </a:rPr>
              <a:t>ADO.Net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45225" y="66103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en-US" dirty="0" err="1"/>
              <a:t>ADO.Net</a:t>
            </a:r>
            <a:endParaRPr lang="en-US" alt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</a:t>
            </a:r>
            <a:r>
              <a:rPr lang="en-US" altLang="en-US" sz="1400"/>
              <a:t>(VD1</a:t>
            </a:r>
            <a:r>
              <a:rPr lang="en-US" alt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column of a table represents a different attribute.</a:t>
            </a:r>
          </a:p>
          <a:p>
            <a:pPr eaLnBrk="1" hangingPunct="1"/>
            <a:r>
              <a:rPr lang="en-US" altLang="en-US"/>
              <a:t>The primary key can be composed of more than one column.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2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Databases</a:t>
            </a:r>
          </a:p>
        </p:txBody>
      </p:sp>
      <p:grpSp>
        <p:nvGrpSpPr>
          <p:cNvPr id="28675" name="Group 205"/>
          <p:cNvGrpSpPr>
            <a:grpSpLocks/>
          </p:cNvGrpSpPr>
          <p:nvPr/>
        </p:nvGrpSpPr>
        <p:grpSpPr bwMode="auto">
          <a:xfrm>
            <a:off x="952500" y="1982788"/>
            <a:ext cx="7735888" cy="2922587"/>
            <a:chOff x="503" y="1152"/>
            <a:chExt cx="4873" cy="1841"/>
          </a:xfrm>
        </p:grpSpPr>
        <p:sp>
          <p:nvSpPr>
            <p:cNvPr id="28910" name="Rectangle 206"/>
            <p:cNvSpPr>
              <a:spLocks noChangeArrowheads="1"/>
            </p:cNvSpPr>
            <p:nvPr/>
          </p:nvSpPr>
          <p:spPr bwMode="auto">
            <a:xfrm>
              <a:off x="602" y="1415"/>
              <a:ext cx="4774" cy="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1" name="Rectangle 207"/>
            <p:cNvSpPr>
              <a:spLocks noChangeArrowheads="1"/>
            </p:cNvSpPr>
            <p:nvPr/>
          </p:nvSpPr>
          <p:spPr bwMode="auto">
            <a:xfrm>
              <a:off x="5360" y="1415"/>
              <a:ext cx="16" cy="143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2" name="Rectangle 208"/>
            <p:cNvSpPr>
              <a:spLocks noChangeArrowheads="1"/>
            </p:cNvSpPr>
            <p:nvPr/>
          </p:nvSpPr>
          <p:spPr bwMode="auto">
            <a:xfrm>
              <a:off x="602" y="2828"/>
              <a:ext cx="4758" cy="1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3" name="Rectangle 209"/>
            <p:cNvSpPr>
              <a:spLocks noChangeArrowheads="1"/>
            </p:cNvSpPr>
            <p:nvPr/>
          </p:nvSpPr>
          <p:spPr bwMode="auto">
            <a:xfrm>
              <a:off x="602" y="1415"/>
              <a:ext cx="16" cy="14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4" name="Rectangle 210"/>
            <p:cNvSpPr>
              <a:spLocks noChangeArrowheads="1"/>
            </p:cNvSpPr>
            <p:nvPr/>
          </p:nvSpPr>
          <p:spPr bwMode="auto">
            <a:xfrm>
              <a:off x="2439" y="1415"/>
              <a:ext cx="328" cy="14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5" name="Rectangle 211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6" name="Rectangle 212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17" name="Line 213"/>
            <p:cNvSpPr>
              <a:spLocks noChangeShapeType="1"/>
            </p:cNvSpPr>
            <p:nvPr/>
          </p:nvSpPr>
          <p:spPr bwMode="auto">
            <a:xfrm>
              <a:off x="2505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18" name="Line 214"/>
            <p:cNvSpPr>
              <a:spLocks noChangeShapeType="1"/>
            </p:cNvSpPr>
            <p:nvPr/>
          </p:nvSpPr>
          <p:spPr bwMode="auto">
            <a:xfrm>
              <a:off x="2587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19" name="Line 215"/>
            <p:cNvSpPr>
              <a:spLocks noChangeShapeType="1"/>
            </p:cNvSpPr>
            <p:nvPr/>
          </p:nvSpPr>
          <p:spPr bwMode="auto">
            <a:xfrm>
              <a:off x="2669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0" name="Rectangle 216"/>
            <p:cNvSpPr>
              <a:spLocks noChangeArrowheads="1"/>
            </p:cNvSpPr>
            <p:nvPr/>
          </p:nvSpPr>
          <p:spPr bwMode="auto">
            <a:xfrm>
              <a:off x="2751" y="1415"/>
              <a:ext cx="33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21" name="Rectangle 217"/>
            <p:cNvSpPr>
              <a:spLocks noChangeArrowheads="1"/>
            </p:cNvSpPr>
            <p:nvPr/>
          </p:nvSpPr>
          <p:spPr bwMode="auto">
            <a:xfrm>
              <a:off x="2767" y="1415"/>
              <a:ext cx="17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22" name="Line 218"/>
            <p:cNvSpPr>
              <a:spLocks noChangeShapeType="1"/>
            </p:cNvSpPr>
            <p:nvPr/>
          </p:nvSpPr>
          <p:spPr bwMode="auto">
            <a:xfrm>
              <a:off x="2767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3" name="Line 219"/>
            <p:cNvSpPr>
              <a:spLocks noChangeShapeType="1"/>
            </p:cNvSpPr>
            <p:nvPr/>
          </p:nvSpPr>
          <p:spPr bwMode="auto">
            <a:xfrm>
              <a:off x="2767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4" name="Line 220"/>
            <p:cNvSpPr>
              <a:spLocks noChangeShapeType="1"/>
            </p:cNvSpPr>
            <p:nvPr/>
          </p:nvSpPr>
          <p:spPr bwMode="auto">
            <a:xfrm>
              <a:off x="2767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5" name="Line 221"/>
            <p:cNvSpPr>
              <a:spLocks noChangeShapeType="1"/>
            </p:cNvSpPr>
            <p:nvPr/>
          </p:nvSpPr>
          <p:spPr bwMode="auto">
            <a:xfrm>
              <a:off x="2767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6" name="Line 222"/>
            <p:cNvSpPr>
              <a:spLocks noChangeShapeType="1"/>
            </p:cNvSpPr>
            <p:nvPr/>
          </p:nvSpPr>
          <p:spPr bwMode="auto">
            <a:xfrm>
              <a:off x="2767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7" name="Line 223"/>
            <p:cNvSpPr>
              <a:spLocks noChangeShapeType="1"/>
            </p:cNvSpPr>
            <p:nvPr/>
          </p:nvSpPr>
          <p:spPr bwMode="auto">
            <a:xfrm>
              <a:off x="2767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8" name="Line 224"/>
            <p:cNvSpPr>
              <a:spLocks noChangeShapeType="1"/>
            </p:cNvSpPr>
            <p:nvPr/>
          </p:nvSpPr>
          <p:spPr bwMode="auto">
            <a:xfrm>
              <a:off x="2767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29" name="Line 225"/>
            <p:cNvSpPr>
              <a:spLocks noChangeShapeType="1"/>
            </p:cNvSpPr>
            <p:nvPr/>
          </p:nvSpPr>
          <p:spPr bwMode="auto">
            <a:xfrm>
              <a:off x="2767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0" name="Line 226"/>
            <p:cNvSpPr>
              <a:spLocks noChangeShapeType="1"/>
            </p:cNvSpPr>
            <p:nvPr/>
          </p:nvSpPr>
          <p:spPr bwMode="auto">
            <a:xfrm>
              <a:off x="2767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1" name="Line 227"/>
            <p:cNvSpPr>
              <a:spLocks noChangeShapeType="1"/>
            </p:cNvSpPr>
            <p:nvPr/>
          </p:nvSpPr>
          <p:spPr bwMode="auto">
            <a:xfrm>
              <a:off x="2767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2" name="Line 228"/>
            <p:cNvSpPr>
              <a:spLocks noChangeShapeType="1"/>
            </p:cNvSpPr>
            <p:nvPr/>
          </p:nvSpPr>
          <p:spPr bwMode="auto">
            <a:xfrm>
              <a:off x="2767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3" name="Line 229"/>
            <p:cNvSpPr>
              <a:spLocks noChangeShapeType="1"/>
            </p:cNvSpPr>
            <p:nvPr/>
          </p:nvSpPr>
          <p:spPr bwMode="auto">
            <a:xfrm>
              <a:off x="2767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4" name="Line 230"/>
            <p:cNvSpPr>
              <a:spLocks noChangeShapeType="1"/>
            </p:cNvSpPr>
            <p:nvPr/>
          </p:nvSpPr>
          <p:spPr bwMode="auto">
            <a:xfrm>
              <a:off x="2767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5" name="Rectangle 231"/>
            <p:cNvSpPr>
              <a:spLocks noChangeArrowheads="1"/>
            </p:cNvSpPr>
            <p:nvPr/>
          </p:nvSpPr>
          <p:spPr bwMode="auto">
            <a:xfrm>
              <a:off x="2767" y="2812"/>
              <a:ext cx="17" cy="3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36" name="Rectangle 232"/>
            <p:cNvSpPr>
              <a:spLocks noChangeArrowheads="1"/>
            </p:cNvSpPr>
            <p:nvPr/>
          </p:nvSpPr>
          <p:spPr bwMode="auto">
            <a:xfrm>
              <a:off x="2751" y="2828"/>
              <a:ext cx="16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37" name="Line 233"/>
            <p:cNvSpPr>
              <a:spLocks noChangeShapeType="1"/>
            </p:cNvSpPr>
            <p:nvPr/>
          </p:nvSpPr>
          <p:spPr bwMode="auto">
            <a:xfrm flipH="1">
              <a:off x="2669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8" name="Line 234"/>
            <p:cNvSpPr>
              <a:spLocks noChangeShapeType="1"/>
            </p:cNvSpPr>
            <p:nvPr/>
          </p:nvSpPr>
          <p:spPr bwMode="auto">
            <a:xfrm flipH="1">
              <a:off x="2587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9" name="Line 235"/>
            <p:cNvSpPr>
              <a:spLocks noChangeShapeType="1"/>
            </p:cNvSpPr>
            <p:nvPr/>
          </p:nvSpPr>
          <p:spPr bwMode="auto">
            <a:xfrm flipH="1">
              <a:off x="2505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0" name="Rectangle 236"/>
            <p:cNvSpPr>
              <a:spLocks noChangeArrowheads="1"/>
            </p:cNvSpPr>
            <p:nvPr/>
          </p:nvSpPr>
          <p:spPr bwMode="auto">
            <a:xfrm>
              <a:off x="2439" y="2828"/>
              <a:ext cx="17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41" name="Rectangle 237"/>
            <p:cNvSpPr>
              <a:spLocks noChangeArrowheads="1"/>
            </p:cNvSpPr>
            <p:nvPr/>
          </p:nvSpPr>
          <p:spPr bwMode="auto">
            <a:xfrm>
              <a:off x="2439" y="2812"/>
              <a:ext cx="17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42" name="Line 238"/>
            <p:cNvSpPr>
              <a:spLocks noChangeShapeType="1"/>
            </p:cNvSpPr>
            <p:nvPr/>
          </p:nvSpPr>
          <p:spPr bwMode="auto">
            <a:xfrm flipV="1">
              <a:off x="2439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3" name="Line 239"/>
            <p:cNvSpPr>
              <a:spLocks noChangeShapeType="1"/>
            </p:cNvSpPr>
            <p:nvPr/>
          </p:nvSpPr>
          <p:spPr bwMode="auto">
            <a:xfrm flipV="1">
              <a:off x="2439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4" name="Line 240"/>
            <p:cNvSpPr>
              <a:spLocks noChangeShapeType="1"/>
            </p:cNvSpPr>
            <p:nvPr/>
          </p:nvSpPr>
          <p:spPr bwMode="auto">
            <a:xfrm flipV="1">
              <a:off x="2439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5" name="Line 241"/>
            <p:cNvSpPr>
              <a:spLocks noChangeShapeType="1"/>
            </p:cNvSpPr>
            <p:nvPr/>
          </p:nvSpPr>
          <p:spPr bwMode="auto">
            <a:xfrm flipV="1">
              <a:off x="2439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6" name="Line 242"/>
            <p:cNvSpPr>
              <a:spLocks noChangeShapeType="1"/>
            </p:cNvSpPr>
            <p:nvPr/>
          </p:nvSpPr>
          <p:spPr bwMode="auto">
            <a:xfrm flipV="1">
              <a:off x="2439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7" name="Line 243"/>
            <p:cNvSpPr>
              <a:spLocks noChangeShapeType="1"/>
            </p:cNvSpPr>
            <p:nvPr/>
          </p:nvSpPr>
          <p:spPr bwMode="auto">
            <a:xfrm flipV="1">
              <a:off x="2439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8" name="Line 244"/>
            <p:cNvSpPr>
              <a:spLocks noChangeShapeType="1"/>
            </p:cNvSpPr>
            <p:nvPr/>
          </p:nvSpPr>
          <p:spPr bwMode="auto">
            <a:xfrm flipV="1">
              <a:off x="2439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9" name="Line 245"/>
            <p:cNvSpPr>
              <a:spLocks noChangeShapeType="1"/>
            </p:cNvSpPr>
            <p:nvPr/>
          </p:nvSpPr>
          <p:spPr bwMode="auto">
            <a:xfrm flipV="1">
              <a:off x="2439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0" name="Line 246"/>
            <p:cNvSpPr>
              <a:spLocks noChangeShapeType="1"/>
            </p:cNvSpPr>
            <p:nvPr/>
          </p:nvSpPr>
          <p:spPr bwMode="auto">
            <a:xfrm flipV="1">
              <a:off x="2439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1" name="Line 247"/>
            <p:cNvSpPr>
              <a:spLocks noChangeShapeType="1"/>
            </p:cNvSpPr>
            <p:nvPr/>
          </p:nvSpPr>
          <p:spPr bwMode="auto">
            <a:xfrm flipV="1">
              <a:off x="2439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2" name="Line 248"/>
            <p:cNvSpPr>
              <a:spLocks noChangeShapeType="1"/>
            </p:cNvSpPr>
            <p:nvPr/>
          </p:nvSpPr>
          <p:spPr bwMode="auto">
            <a:xfrm flipV="1">
              <a:off x="2439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3" name="Line 249"/>
            <p:cNvSpPr>
              <a:spLocks noChangeShapeType="1"/>
            </p:cNvSpPr>
            <p:nvPr/>
          </p:nvSpPr>
          <p:spPr bwMode="auto">
            <a:xfrm flipV="1">
              <a:off x="2439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4" name="Line 250"/>
            <p:cNvSpPr>
              <a:spLocks noChangeShapeType="1"/>
            </p:cNvSpPr>
            <p:nvPr/>
          </p:nvSpPr>
          <p:spPr bwMode="auto">
            <a:xfrm flipV="1">
              <a:off x="2439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5" name="Rectangle 251"/>
            <p:cNvSpPr>
              <a:spLocks noChangeArrowheads="1"/>
            </p:cNvSpPr>
            <p:nvPr/>
          </p:nvSpPr>
          <p:spPr bwMode="auto">
            <a:xfrm>
              <a:off x="602" y="1152"/>
              <a:ext cx="4758" cy="2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56" name="Rectangle 252"/>
            <p:cNvSpPr>
              <a:spLocks noChangeArrowheads="1"/>
            </p:cNvSpPr>
            <p:nvPr/>
          </p:nvSpPr>
          <p:spPr bwMode="auto">
            <a:xfrm>
              <a:off x="602" y="1152"/>
              <a:ext cx="4774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57" name="Rectangle 253"/>
            <p:cNvSpPr>
              <a:spLocks noChangeArrowheads="1"/>
            </p:cNvSpPr>
            <p:nvPr/>
          </p:nvSpPr>
          <p:spPr bwMode="auto">
            <a:xfrm>
              <a:off x="5360" y="1152"/>
              <a:ext cx="16" cy="27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58" name="Rectangle 254"/>
            <p:cNvSpPr>
              <a:spLocks noChangeArrowheads="1"/>
            </p:cNvSpPr>
            <p:nvPr/>
          </p:nvSpPr>
          <p:spPr bwMode="auto">
            <a:xfrm>
              <a:off x="602" y="1415"/>
              <a:ext cx="4758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59" name="Rectangle 255"/>
            <p:cNvSpPr>
              <a:spLocks noChangeArrowheads="1"/>
            </p:cNvSpPr>
            <p:nvPr/>
          </p:nvSpPr>
          <p:spPr bwMode="auto">
            <a:xfrm>
              <a:off x="602" y="1152"/>
              <a:ext cx="16" cy="26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60" name="Rectangle 256"/>
            <p:cNvSpPr>
              <a:spLocks noChangeArrowheads="1"/>
            </p:cNvSpPr>
            <p:nvPr/>
          </p:nvSpPr>
          <p:spPr bwMode="auto">
            <a:xfrm>
              <a:off x="602" y="1875"/>
              <a:ext cx="4758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61" name="Rectangle 257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62" name="Rectangle 258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63" name="Line 259"/>
            <p:cNvSpPr>
              <a:spLocks noChangeShapeType="1"/>
            </p:cNvSpPr>
            <p:nvPr/>
          </p:nvSpPr>
          <p:spPr bwMode="auto">
            <a:xfrm>
              <a:off x="68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4" name="Line 260"/>
            <p:cNvSpPr>
              <a:spLocks noChangeShapeType="1"/>
            </p:cNvSpPr>
            <p:nvPr/>
          </p:nvSpPr>
          <p:spPr bwMode="auto">
            <a:xfrm>
              <a:off x="78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5" name="Line 261"/>
            <p:cNvSpPr>
              <a:spLocks noChangeShapeType="1"/>
            </p:cNvSpPr>
            <p:nvPr/>
          </p:nvSpPr>
          <p:spPr bwMode="auto">
            <a:xfrm>
              <a:off x="881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6" name="Line 262"/>
            <p:cNvSpPr>
              <a:spLocks noChangeShapeType="1"/>
            </p:cNvSpPr>
            <p:nvPr/>
          </p:nvSpPr>
          <p:spPr bwMode="auto">
            <a:xfrm>
              <a:off x="97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7" name="Line 263"/>
            <p:cNvSpPr>
              <a:spLocks noChangeShapeType="1"/>
            </p:cNvSpPr>
            <p:nvPr/>
          </p:nvSpPr>
          <p:spPr bwMode="auto">
            <a:xfrm>
              <a:off x="107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8" name="Line 264"/>
            <p:cNvSpPr>
              <a:spLocks noChangeShapeType="1"/>
            </p:cNvSpPr>
            <p:nvPr/>
          </p:nvSpPr>
          <p:spPr bwMode="auto">
            <a:xfrm>
              <a:off x="117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9" name="Line 265"/>
            <p:cNvSpPr>
              <a:spLocks noChangeShapeType="1"/>
            </p:cNvSpPr>
            <p:nvPr/>
          </p:nvSpPr>
          <p:spPr bwMode="auto">
            <a:xfrm>
              <a:off x="127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0" name="Line 266"/>
            <p:cNvSpPr>
              <a:spLocks noChangeShapeType="1"/>
            </p:cNvSpPr>
            <p:nvPr/>
          </p:nvSpPr>
          <p:spPr bwMode="auto">
            <a:xfrm>
              <a:off x="137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1" name="Line 267"/>
            <p:cNvSpPr>
              <a:spLocks noChangeShapeType="1"/>
            </p:cNvSpPr>
            <p:nvPr/>
          </p:nvSpPr>
          <p:spPr bwMode="auto">
            <a:xfrm>
              <a:off x="147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2" name="Line 268"/>
            <p:cNvSpPr>
              <a:spLocks noChangeShapeType="1"/>
            </p:cNvSpPr>
            <p:nvPr/>
          </p:nvSpPr>
          <p:spPr bwMode="auto">
            <a:xfrm>
              <a:off x="157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3" name="Line 269"/>
            <p:cNvSpPr>
              <a:spLocks noChangeShapeType="1"/>
            </p:cNvSpPr>
            <p:nvPr/>
          </p:nvSpPr>
          <p:spPr bwMode="auto">
            <a:xfrm>
              <a:off x="166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4" name="Line 270"/>
            <p:cNvSpPr>
              <a:spLocks noChangeShapeType="1"/>
            </p:cNvSpPr>
            <p:nvPr/>
          </p:nvSpPr>
          <p:spPr bwMode="auto">
            <a:xfrm>
              <a:off x="176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5" name="Line 271"/>
            <p:cNvSpPr>
              <a:spLocks noChangeShapeType="1"/>
            </p:cNvSpPr>
            <p:nvPr/>
          </p:nvSpPr>
          <p:spPr bwMode="auto">
            <a:xfrm>
              <a:off x="186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6" name="Line 272"/>
            <p:cNvSpPr>
              <a:spLocks noChangeShapeType="1"/>
            </p:cNvSpPr>
            <p:nvPr/>
          </p:nvSpPr>
          <p:spPr bwMode="auto">
            <a:xfrm>
              <a:off x="196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7" name="Line 273"/>
            <p:cNvSpPr>
              <a:spLocks noChangeShapeType="1"/>
            </p:cNvSpPr>
            <p:nvPr/>
          </p:nvSpPr>
          <p:spPr bwMode="auto">
            <a:xfrm>
              <a:off x="206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8" name="Line 274"/>
            <p:cNvSpPr>
              <a:spLocks noChangeShapeType="1"/>
            </p:cNvSpPr>
            <p:nvPr/>
          </p:nvSpPr>
          <p:spPr bwMode="auto">
            <a:xfrm>
              <a:off x="217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79" name="Line 275"/>
            <p:cNvSpPr>
              <a:spLocks noChangeShapeType="1"/>
            </p:cNvSpPr>
            <p:nvPr/>
          </p:nvSpPr>
          <p:spPr bwMode="auto">
            <a:xfrm>
              <a:off x="227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" name="Line 276"/>
            <p:cNvSpPr>
              <a:spLocks noChangeShapeType="1"/>
            </p:cNvSpPr>
            <p:nvPr/>
          </p:nvSpPr>
          <p:spPr bwMode="auto">
            <a:xfrm>
              <a:off x="237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" name="Line 277"/>
            <p:cNvSpPr>
              <a:spLocks noChangeShapeType="1"/>
            </p:cNvSpPr>
            <p:nvPr/>
          </p:nvSpPr>
          <p:spPr bwMode="auto">
            <a:xfrm>
              <a:off x="247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2" name="Line 278"/>
            <p:cNvSpPr>
              <a:spLocks noChangeShapeType="1"/>
            </p:cNvSpPr>
            <p:nvPr/>
          </p:nvSpPr>
          <p:spPr bwMode="auto">
            <a:xfrm>
              <a:off x="257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3" name="Line 279"/>
            <p:cNvSpPr>
              <a:spLocks noChangeShapeType="1"/>
            </p:cNvSpPr>
            <p:nvPr/>
          </p:nvSpPr>
          <p:spPr bwMode="auto">
            <a:xfrm>
              <a:off x="266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4" name="Line 280"/>
            <p:cNvSpPr>
              <a:spLocks noChangeShapeType="1"/>
            </p:cNvSpPr>
            <p:nvPr/>
          </p:nvSpPr>
          <p:spPr bwMode="auto">
            <a:xfrm>
              <a:off x="276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5" name="Line 281"/>
            <p:cNvSpPr>
              <a:spLocks noChangeShapeType="1"/>
            </p:cNvSpPr>
            <p:nvPr/>
          </p:nvSpPr>
          <p:spPr bwMode="auto">
            <a:xfrm>
              <a:off x="286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6" name="Line 282"/>
            <p:cNvSpPr>
              <a:spLocks noChangeShapeType="1"/>
            </p:cNvSpPr>
            <p:nvPr/>
          </p:nvSpPr>
          <p:spPr bwMode="auto">
            <a:xfrm>
              <a:off x="296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7" name="Line 283"/>
            <p:cNvSpPr>
              <a:spLocks noChangeShapeType="1"/>
            </p:cNvSpPr>
            <p:nvPr/>
          </p:nvSpPr>
          <p:spPr bwMode="auto">
            <a:xfrm>
              <a:off x="3063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8" name="Line 284"/>
            <p:cNvSpPr>
              <a:spLocks noChangeShapeType="1"/>
            </p:cNvSpPr>
            <p:nvPr/>
          </p:nvSpPr>
          <p:spPr bwMode="auto">
            <a:xfrm>
              <a:off x="316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9" name="Line 285"/>
            <p:cNvSpPr>
              <a:spLocks noChangeShapeType="1"/>
            </p:cNvSpPr>
            <p:nvPr/>
          </p:nvSpPr>
          <p:spPr bwMode="auto">
            <a:xfrm>
              <a:off x="326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0" name="Line 286"/>
            <p:cNvSpPr>
              <a:spLocks noChangeShapeType="1"/>
            </p:cNvSpPr>
            <p:nvPr/>
          </p:nvSpPr>
          <p:spPr bwMode="auto">
            <a:xfrm>
              <a:off x="335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1" name="Line 287"/>
            <p:cNvSpPr>
              <a:spLocks noChangeShapeType="1"/>
            </p:cNvSpPr>
            <p:nvPr/>
          </p:nvSpPr>
          <p:spPr bwMode="auto">
            <a:xfrm>
              <a:off x="345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2" name="Line 288"/>
            <p:cNvSpPr>
              <a:spLocks noChangeShapeType="1"/>
            </p:cNvSpPr>
            <p:nvPr/>
          </p:nvSpPr>
          <p:spPr bwMode="auto">
            <a:xfrm>
              <a:off x="355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3" name="Line 289"/>
            <p:cNvSpPr>
              <a:spLocks noChangeShapeType="1"/>
            </p:cNvSpPr>
            <p:nvPr/>
          </p:nvSpPr>
          <p:spPr bwMode="auto">
            <a:xfrm>
              <a:off x="365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4" name="Line 290"/>
            <p:cNvSpPr>
              <a:spLocks noChangeShapeType="1"/>
            </p:cNvSpPr>
            <p:nvPr/>
          </p:nvSpPr>
          <p:spPr bwMode="auto">
            <a:xfrm>
              <a:off x="375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5" name="Line 291"/>
            <p:cNvSpPr>
              <a:spLocks noChangeShapeType="1"/>
            </p:cNvSpPr>
            <p:nvPr/>
          </p:nvSpPr>
          <p:spPr bwMode="auto">
            <a:xfrm>
              <a:off x="385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6" name="Line 292"/>
            <p:cNvSpPr>
              <a:spLocks noChangeShapeType="1"/>
            </p:cNvSpPr>
            <p:nvPr/>
          </p:nvSpPr>
          <p:spPr bwMode="auto">
            <a:xfrm>
              <a:off x="3949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7" name="Line 293"/>
            <p:cNvSpPr>
              <a:spLocks noChangeShapeType="1"/>
            </p:cNvSpPr>
            <p:nvPr/>
          </p:nvSpPr>
          <p:spPr bwMode="auto">
            <a:xfrm>
              <a:off x="404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8" name="Line 294"/>
            <p:cNvSpPr>
              <a:spLocks noChangeShapeType="1"/>
            </p:cNvSpPr>
            <p:nvPr/>
          </p:nvSpPr>
          <p:spPr bwMode="auto">
            <a:xfrm>
              <a:off x="41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99" name="Line 295"/>
            <p:cNvSpPr>
              <a:spLocks noChangeShapeType="1"/>
            </p:cNvSpPr>
            <p:nvPr/>
          </p:nvSpPr>
          <p:spPr bwMode="auto">
            <a:xfrm>
              <a:off x="424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0" name="Line 296"/>
            <p:cNvSpPr>
              <a:spLocks noChangeShapeType="1"/>
            </p:cNvSpPr>
            <p:nvPr/>
          </p:nvSpPr>
          <p:spPr bwMode="auto">
            <a:xfrm>
              <a:off x="434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1" name="Line 297"/>
            <p:cNvSpPr>
              <a:spLocks noChangeShapeType="1"/>
            </p:cNvSpPr>
            <p:nvPr/>
          </p:nvSpPr>
          <p:spPr bwMode="auto">
            <a:xfrm>
              <a:off x="444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2" name="Line 298"/>
            <p:cNvSpPr>
              <a:spLocks noChangeShapeType="1"/>
            </p:cNvSpPr>
            <p:nvPr/>
          </p:nvSpPr>
          <p:spPr bwMode="auto">
            <a:xfrm>
              <a:off x="453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3" name="Line 299"/>
            <p:cNvSpPr>
              <a:spLocks noChangeShapeType="1"/>
            </p:cNvSpPr>
            <p:nvPr/>
          </p:nvSpPr>
          <p:spPr bwMode="auto">
            <a:xfrm>
              <a:off x="463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4" name="Line 300"/>
            <p:cNvSpPr>
              <a:spLocks noChangeShapeType="1"/>
            </p:cNvSpPr>
            <p:nvPr/>
          </p:nvSpPr>
          <p:spPr bwMode="auto">
            <a:xfrm>
              <a:off x="473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5" name="Line 301"/>
            <p:cNvSpPr>
              <a:spLocks noChangeShapeType="1"/>
            </p:cNvSpPr>
            <p:nvPr/>
          </p:nvSpPr>
          <p:spPr bwMode="auto">
            <a:xfrm>
              <a:off x="4835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6" name="Line 302"/>
            <p:cNvSpPr>
              <a:spLocks noChangeShapeType="1"/>
            </p:cNvSpPr>
            <p:nvPr/>
          </p:nvSpPr>
          <p:spPr bwMode="auto">
            <a:xfrm>
              <a:off x="493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7" name="Line 303"/>
            <p:cNvSpPr>
              <a:spLocks noChangeShapeType="1"/>
            </p:cNvSpPr>
            <p:nvPr/>
          </p:nvSpPr>
          <p:spPr bwMode="auto">
            <a:xfrm>
              <a:off x="503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8" name="Line 304"/>
            <p:cNvSpPr>
              <a:spLocks noChangeShapeType="1"/>
            </p:cNvSpPr>
            <p:nvPr/>
          </p:nvSpPr>
          <p:spPr bwMode="auto">
            <a:xfrm>
              <a:off x="5130" y="1875"/>
              <a:ext cx="49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09" name="Line 305"/>
            <p:cNvSpPr>
              <a:spLocks noChangeShapeType="1"/>
            </p:cNvSpPr>
            <p:nvPr/>
          </p:nvSpPr>
          <p:spPr bwMode="auto">
            <a:xfrm>
              <a:off x="52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0" name="Rectangle 306"/>
            <p:cNvSpPr>
              <a:spLocks noChangeArrowheads="1"/>
            </p:cNvSpPr>
            <p:nvPr/>
          </p:nvSpPr>
          <p:spPr bwMode="auto">
            <a:xfrm>
              <a:off x="5343" y="1875"/>
              <a:ext cx="33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11" name="Rectangle 307"/>
            <p:cNvSpPr>
              <a:spLocks noChangeArrowheads="1"/>
            </p:cNvSpPr>
            <p:nvPr/>
          </p:nvSpPr>
          <p:spPr bwMode="auto">
            <a:xfrm>
              <a:off x="5360" y="1875"/>
              <a:ext cx="16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12" name="Line 308"/>
            <p:cNvSpPr>
              <a:spLocks noChangeShapeType="1"/>
            </p:cNvSpPr>
            <p:nvPr/>
          </p:nvSpPr>
          <p:spPr bwMode="auto">
            <a:xfrm>
              <a:off x="5360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3" name="Line 309"/>
            <p:cNvSpPr>
              <a:spLocks noChangeShapeType="1"/>
            </p:cNvSpPr>
            <p:nvPr/>
          </p:nvSpPr>
          <p:spPr bwMode="auto">
            <a:xfrm>
              <a:off x="5360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4" name="Rectangle 310"/>
            <p:cNvSpPr>
              <a:spLocks noChangeArrowheads="1"/>
            </p:cNvSpPr>
            <p:nvPr/>
          </p:nvSpPr>
          <p:spPr bwMode="auto">
            <a:xfrm>
              <a:off x="5360" y="2089"/>
              <a:ext cx="16" cy="3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15" name="Rectangle 311"/>
            <p:cNvSpPr>
              <a:spLocks noChangeArrowheads="1"/>
            </p:cNvSpPr>
            <p:nvPr/>
          </p:nvSpPr>
          <p:spPr bwMode="auto">
            <a:xfrm>
              <a:off x="5343" y="2105"/>
              <a:ext cx="17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16" name="Line 312"/>
            <p:cNvSpPr>
              <a:spLocks noChangeShapeType="1"/>
            </p:cNvSpPr>
            <p:nvPr/>
          </p:nvSpPr>
          <p:spPr bwMode="auto">
            <a:xfrm flipH="1">
              <a:off x="52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7" name="Line 313"/>
            <p:cNvSpPr>
              <a:spLocks noChangeShapeType="1"/>
            </p:cNvSpPr>
            <p:nvPr/>
          </p:nvSpPr>
          <p:spPr bwMode="auto">
            <a:xfrm flipH="1">
              <a:off x="514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8" name="Line 314"/>
            <p:cNvSpPr>
              <a:spLocks noChangeShapeType="1"/>
            </p:cNvSpPr>
            <p:nvPr/>
          </p:nvSpPr>
          <p:spPr bwMode="auto">
            <a:xfrm flipH="1">
              <a:off x="503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19" name="Line 315"/>
            <p:cNvSpPr>
              <a:spLocks noChangeShapeType="1"/>
            </p:cNvSpPr>
            <p:nvPr/>
          </p:nvSpPr>
          <p:spPr bwMode="auto">
            <a:xfrm flipH="1">
              <a:off x="493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0" name="Line 316"/>
            <p:cNvSpPr>
              <a:spLocks noChangeShapeType="1"/>
            </p:cNvSpPr>
            <p:nvPr/>
          </p:nvSpPr>
          <p:spPr bwMode="auto">
            <a:xfrm flipH="1">
              <a:off x="4835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1" name="Line 317"/>
            <p:cNvSpPr>
              <a:spLocks noChangeShapeType="1"/>
            </p:cNvSpPr>
            <p:nvPr/>
          </p:nvSpPr>
          <p:spPr bwMode="auto">
            <a:xfrm flipH="1">
              <a:off x="473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2" name="Line 318"/>
            <p:cNvSpPr>
              <a:spLocks noChangeShapeType="1"/>
            </p:cNvSpPr>
            <p:nvPr/>
          </p:nvSpPr>
          <p:spPr bwMode="auto">
            <a:xfrm flipH="1">
              <a:off x="463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3" name="Line 319"/>
            <p:cNvSpPr>
              <a:spLocks noChangeShapeType="1"/>
            </p:cNvSpPr>
            <p:nvPr/>
          </p:nvSpPr>
          <p:spPr bwMode="auto">
            <a:xfrm flipH="1">
              <a:off x="453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4" name="Line 320"/>
            <p:cNvSpPr>
              <a:spLocks noChangeShapeType="1"/>
            </p:cNvSpPr>
            <p:nvPr/>
          </p:nvSpPr>
          <p:spPr bwMode="auto">
            <a:xfrm flipH="1">
              <a:off x="444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5" name="Line 321"/>
            <p:cNvSpPr>
              <a:spLocks noChangeShapeType="1"/>
            </p:cNvSpPr>
            <p:nvPr/>
          </p:nvSpPr>
          <p:spPr bwMode="auto">
            <a:xfrm flipH="1">
              <a:off x="434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6" name="Line 322"/>
            <p:cNvSpPr>
              <a:spLocks noChangeShapeType="1"/>
            </p:cNvSpPr>
            <p:nvPr/>
          </p:nvSpPr>
          <p:spPr bwMode="auto">
            <a:xfrm flipH="1">
              <a:off x="424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7" name="Line 323"/>
            <p:cNvSpPr>
              <a:spLocks noChangeShapeType="1"/>
            </p:cNvSpPr>
            <p:nvPr/>
          </p:nvSpPr>
          <p:spPr bwMode="auto">
            <a:xfrm flipH="1">
              <a:off x="41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8" name="Line 324"/>
            <p:cNvSpPr>
              <a:spLocks noChangeShapeType="1"/>
            </p:cNvSpPr>
            <p:nvPr/>
          </p:nvSpPr>
          <p:spPr bwMode="auto">
            <a:xfrm flipH="1">
              <a:off x="404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29" name="Line 325"/>
            <p:cNvSpPr>
              <a:spLocks noChangeShapeType="1"/>
            </p:cNvSpPr>
            <p:nvPr/>
          </p:nvSpPr>
          <p:spPr bwMode="auto">
            <a:xfrm flipH="1">
              <a:off x="3949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0" name="Line 326"/>
            <p:cNvSpPr>
              <a:spLocks noChangeShapeType="1"/>
            </p:cNvSpPr>
            <p:nvPr/>
          </p:nvSpPr>
          <p:spPr bwMode="auto">
            <a:xfrm flipH="1">
              <a:off x="385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1" name="Line 327"/>
            <p:cNvSpPr>
              <a:spLocks noChangeShapeType="1"/>
            </p:cNvSpPr>
            <p:nvPr/>
          </p:nvSpPr>
          <p:spPr bwMode="auto">
            <a:xfrm flipH="1">
              <a:off x="375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2" name="Line 328"/>
            <p:cNvSpPr>
              <a:spLocks noChangeShapeType="1"/>
            </p:cNvSpPr>
            <p:nvPr/>
          </p:nvSpPr>
          <p:spPr bwMode="auto">
            <a:xfrm flipH="1">
              <a:off x="365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3" name="Line 329"/>
            <p:cNvSpPr>
              <a:spLocks noChangeShapeType="1"/>
            </p:cNvSpPr>
            <p:nvPr/>
          </p:nvSpPr>
          <p:spPr bwMode="auto">
            <a:xfrm flipH="1">
              <a:off x="355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4" name="Line 330"/>
            <p:cNvSpPr>
              <a:spLocks noChangeShapeType="1"/>
            </p:cNvSpPr>
            <p:nvPr/>
          </p:nvSpPr>
          <p:spPr bwMode="auto">
            <a:xfrm flipH="1">
              <a:off x="345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5" name="Line 331"/>
            <p:cNvSpPr>
              <a:spLocks noChangeShapeType="1"/>
            </p:cNvSpPr>
            <p:nvPr/>
          </p:nvSpPr>
          <p:spPr bwMode="auto">
            <a:xfrm flipH="1">
              <a:off x="335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6" name="Line 332"/>
            <p:cNvSpPr>
              <a:spLocks noChangeShapeType="1"/>
            </p:cNvSpPr>
            <p:nvPr/>
          </p:nvSpPr>
          <p:spPr bwMode="auto">
            <a:xfrm flipH="1">
              <a:off x="326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7" name="Line 333"/>
            <p:cNvSpPr>
              <a:spLocks noChangeShapeType="1"/>
            </p:cNvSpPr>
            <p:nvPr/>
          </p:nvSpPr>
          <p:spPr bwMode="auto">
            <a:xfrm flipH="1">
              <a:off x="316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8" name="Line 334"/>
            <p:cNvSpPr>
              <a:spLocks noChangeShapeType="1"/>
            </p:cNvSpPr>
            <p:nvPr/>
          </p:nvSpPr>
          <p:spPr bwMode="auto">
            <a:xfrm flipH="1">
              <a:off x="3063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39" name="Line 335"/>
            <p:cNvSpPr>
              <a:spLocks noChangeShapeType="1"/>
            </p:cNvSpPr>
            <p:nvPr/>
          </p:nvSpPr>
          <p:spPr bwMode="auto">
            <a:xfrm flipH="1">
              <a:off x="296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0" name="Line 336"/>
            <p:cNvSpPr>
              <a:spLocks noChangeShapeType="1"/>
            </p:cNvSpPr>
            <p:nvPr/>
          </p:nvSpPr>
          <p:spPr bwMode="auto">
            <a:xfrm flipH="1">
              <a:off x="286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1" name="Line 337"/>
            <p:cNvSpPr>
              <a:spLocks noChangeShapeType="1"/>
            </p:cNvSpPr>
            <p:nvPr/>
          </p:nvSpPr>
          <p:spPr bwMode="auto">
            <a:xfrm flipH="1">
              <a:off x="276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2" name="Line 338"/>
            <p:cNvSpPr>
              <a:spLocks noChangeShapeType="1"/>
            </p:cNvSpPr>
            <p:nvPr/>
          </p:nvSpPr>
          <p:spPr bwMode="auto">
            <a:xfrm flipH="1">
              <a:off x="266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3" name="Line 339"/>
            <p:cNvSpPr>
              <a:spLocks noChangeShapeType="1"/>
            </p:cNvSpPr>
            <p:nvPr/>
          </p:nvSpPr>
          <p:spPr bwMode="auto">
            <a:xfrm flipH="1">
              <a:off x="257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4" name="Line 340"/>
            <p:cNvSpPr>
              <a:spLocks noChangeShapeType="1"/>
            </p:cNvSpPr>
            <p:nvPr/>
          </p:nvSpPr>
          <p:spPr bwMode="auto">
            <a:xfrm flipH="1">
              <a:off x="247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5" name="Line 341"/>
            <p:cNvSpPr>
              <a:spLocks noChangeShapeType="1"/>
            </p:cNvSpPr>
            <p:nvPr/>
          </p:nvSpPr>
          <p:spPr bwMode="auto">
            <a:xfrm flipH="1">
              <a:off x="237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6" name="Line 342"/>
            <p:cNvSpPr>
              <a:spLocks noChangeShapeType="1"/>
            </p:cNvSpPr>
            <p:nvPr/>
          </p:nvSpPr>
          <p:spPr bwMode="auto">
            <a:xfrm flipH="1">
              <a:off x="227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7" name="Line 343"/>
            <p:cNvSpPr>
              <a:spLocks noChangeShapeType="1"/>
            </p:cNvSpPr>
            <p:nvPr/>
          </p:nvSpPr>
          <p:spPr bwMode="auto">
            <a:xfrm flipH="1">
              <a:off x="217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8" name="Line 344"/>
            <p:cNvSpPr>
              <a:spLocks noChangeShapeType="1"/>
            </p:cNvSpPr>
            <p:nvPr/>
          </p:nvSpPr>
          <p:spPr bwMode="auto">
            <a:xfrm flipH="1">
              <a:off x="206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49" name="Line 345"/>
            <p:cNvSpPr>
              <a:spLocks noChangeShapeType="1"/>
            </p:cNvSpPr>
            <p:nvPr/>
          </p:nvSpPr>
          <p:spPr bwMode="auto">
            <a:xfrm flipH="1">
              <a:off x="196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0" name="Line 346"/>
            <p:cNvSpPr>
              <a:spLocks noChangeShapeType="1"/>
            </p:cNvSpPr>
            <p:nvPr/>
          </p:nvSpPr>
          <p:spPr bwMode="auto">
            <a:xfrm flipH="1">
              <a:off x="186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1" name="Line 347"/>
            <p:cNvSpPr>
              <a:spLocks noChangeShapeType="1"/>
            </p:cNvSpPr>
            <p:nvPr/>
          </p:nvSpPr>
          <p:spPr bwMode="auto">
            <a:xfrm flipH="1">
              <a:off x="176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2" name="Line 348"/>
            <p:cNvSpPr>
              <a:spLocks noChangeShapeType="1"/>
            </p:cNvSpPr>
            <p:nvPr/>
          </p:nvSpPr>
          <p:spPr bwMode="auto">
            <a:xfrm flipH="1">
              <a:off x="166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3" name="Line 349"/>
            <p:cNvSpPr>
              <a:spLocks noChangeShapeType="1"/>
            </p:cNvSpPr>
            <p:nvPr/>
          </p:nvSpPr>
          <p:spPr bwMode="auto">
            <a:xfrm flipH="1">
              <a:off x="157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4" name="Line 350"/>
            <p:cNvSpPr>
              <a:spLocks noChangeShapeType="1"/>
            </p:cNvSpPr>
            <p:nvPr/>
          </p:nvSpPr>
          <p:spPr bwMode="auto">
            <a:xfrm flipH="1">
              <a:off x="147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5" name="Line 351"/>
            <p:cNvSpPr>
              <a:spLocks noChangeShapeType="1"/>
            </p:cNvSpPr>
            <p:nvPr/>
          </p:nvSpPr>
          <p:spPr bwMode="auto">
            <a:xfrm flipH="1">
              <a:off x="137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6" name="Line 352"/>
            <p:cNvSpPr>
              <a:spLocks noChangeShapeType="1"/>
            </p:cNvSpPr>
            <p:nvPr/>
          </p:nvSpPr>
          <p:spPr bwMode="auto">
            <a:xfrm flipH="1">
              <a:off x="127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7" name="Line 353"/>
            <p:cNvSpPr>
              <a:spLocks noChangeShapeType="1"/>
            </p:cNvSpPr>
            <p:nvPr/>
          </p:nvSpPr>
          <p:spPr bwMode="auto">
            <a:xfrm flipH="1">
              <a:off x="117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8" name="Line 354"/>
            <p:cNvSpPr>
              <a:spLocks noChangeShapeType="1"/>
            </p:cNvSpPr>
            <p:nvPr/>
          </p:nvSpPr>
          <p:spPr bwMode="auto">
            <a:xfrm flipH="1">
              <a:off x="107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59" name="Line 355"/>
            <p:cNvSpPr>
              <a:spLocks noChangeShapeType="1"/>
            </p:cNvSpPr>
            <p:nvPr/>
          </p:nvSpPr>
          <p:spPr bwMode="auto">
            <a:xfrm flipH="1">
              <a:off x="97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0" name="Line 356"/>
            <p:cNvSpPr>
              <a:spLocks noChangeShapeType="1"/>
            </p:cNvSpPr>
            <p:nvPr/>
          </p:nvSpPr>
          <p:spPr bwMode="auto">
            <a:xfrm flipH="1">
              <a:off x="881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1" name="Line 357"/>
            <p:cNvSpPr>
              <a:spLocks noChangeShapeType="1"/>
            </p:cNvSpPr>
            <p:nvPr/>
          </p:nvSpPr>
          <p:spPr bwMode="auto">
            <a:xfrm flipH="1">
              <a:off x="78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2" name="Line 358"/>
            <p:cNvSpPr>
              <a:spLocks noChangeShapeType="1"/>
            </p:cNvSpPr>
            <p:nvPr/>
          </p:nvSpPr>
          <p:spPr bwMode="auto">
            <a:xfrm flipH="1">
              <a:off x="68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3" name="Rectangle 359"/>
            <p:cNvSpPr>
              <a:spLocks noChangeArrowheads="1"/>
            </p:cNvSpPr>
            <p:nvPr/>
          </p:nvSpPr>
          <p:spPr bwMode="auto">
            <a:xfrm>
              <a:off x="602" y="2105"/>
              <a:ext cx="16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64" name="Rectangle 360"/>
            <p:cNvSpPr>
              <a:spLocks noChangeArrowheads="1"/>
            </p:cNvSpPr>
            <p:nvPr/>
          </p:nvSpPr>
          <p:spPr bwMode="auto">
            <a:xfrm>
              <a:off x="602" y="2089"/>
              <a:ext cx="16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65" name="Line 361"/>
            <p:cNvSpPr>
              <a:spLocks noChangeShapeType="1"/>
            </p:cNvSpPr>
            <p:nvPr/>
          </p:nvSpPr>
          <p:spPr bwMode="auto">
            <a:xfrm flipV="1">
              <a:off x="602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6" name="Line 362"/>
            <p:cNvSpPr>
              <a:spLocks noChangeShapeType="1"/>
            </p:cNvSpPr>
            <p:nvPr/>
          </p:nvSpPr>
          <p:spPr bwMode="auto">
            <a:xfrm flipV="1">
              <a:off x="602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7" name="Rectangle 363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68" name="Freeform 364"/>
            <p:cNvSpPr>
              <a:spLocks/>
            </p:cNvSpPr>
            <p:nvPr/>
          </p:nvSpPr>
          <p:spPr bwMode="auto">
            <a:xfrm>
              <a:off x="536" y="1924"/>
              <a:ext cx="16" cy="66"/>
            </a:xfrm>
            <a:custGeom>
              <a:avLst/>
              <a:gdLst>
                <a:gd name="T0" fmla="*/ 16 w 16"/>
                <a:gd name="T1" fmla="*/ 0 h 66"/>
                <a:gd name="T2" fmla="*/ 0 w 16"/>
                <a:gd name="T3" fmla="*/ 0 h 66"/>
                <a:gd name="T4" fmla="*/ 0 w 16"/>
                <a:gd name="T5" fmla="*/ 50 h 66"/>
                <a:gd name="T6" fmla="*/ 0 w 16"/>
                <a:gd name="T7" fmla="*/ 50 h 66"/>
                <a:gd name="T8" fmla="*/ 0 w 16"/>
                <a:gd name="T9" fmla="*/ 66 h 66"/>
                <a:gd name="T10" fmla="*/ 16 w 16"/>
                <a:gd name="T11" fmla="*/ 50 h 66"/>
                <a:gd name="T12" fmla="*/ 16 w 1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6"/>
                <a:gd name="T23" fmla="*/ 16 w 16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6">
                  <a:moveTo>
                    <a:pt x="16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0" y="66"/>
                  </a:lnTo>
                  <a:lnTo>
                    <a:pt x="16" y="5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69" name="Rectangle 365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70" name="Freeform 366"/>
            <p:cNvSpPr>
              <a:spLocks/>
            </p:cNvSpPr>
            <p:nvPr/>
          </p:nvSpPr>
          <p:spPr bwMode="auto">
            <a:xfrm>
              <a:off x="503" y="1974"/>
              <a:ext cx="33" cy="33"/>
            </a:xfrm>
            <a:custGeom>
              <a:avLst/>
              <a:gdLst>
                <a:gd name="T0" fmla="*/ 33 w 33"/>
                <a:gd name="T1" fmla="*/ 16 h 33"/>
                <a:gd name="T2" fmla="*/ 33 w 33"/>
                <a:gd name="T3" fmla="*/ 0 h 33"/>
                <a:gd name="T4" fmla="*/ 0 w 33"/>
                <a:gd name="T5" fmla="*/ 16 h 33"/>
                <a:gd name="T6" fmla="*/ 0 w 33"/>
                <a:gd name="T7" fmla="*/ 33 h 33"/>
                <a:gd name="T8" fmla="*/ 33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33" y="16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0" y="33"/>
                  </a:lnTo>
                  <a:lnTo>
                    <a:pt x="33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71" name="Rectangle 367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72" name="Freeform 368"/>
            <p:cNvSpPr>
              <a:spLocks/>
            </p:cNvSpPr>
            <p:nvPr/>
          </p:nvSpPr>
          <p:spPr bwMode="auto">
            <a:xfrm>
              <a:off x="503" y="1990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17 h 33"/>
                <a:gd name="T4" fmla="*/ 33 w 49"/>
                <a:gd name="T5" fmla="*/ 33 h 33"/>
                <a:gd name="T6" fmla="*/ 33 w 49"/>
                <a:gd name="T7" fmla="*/ 17 h 33"/>
                <a:gd name="T8" fmla="*/ 49 w 49"/>
                <a:gd name="T9" fmla="*/ 17 h 33"/>
                <a:gd name="T10" fmla="*/ 33 w 49"/>
                <a:gd name="T11" fmla="*/ 17 h 33"/>
                <a:gd name="T12" fmla="*/ 0 w 49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3"/>
                <a:gd name="T23" fmla="*/ 49 w 49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3">
                  <a:moveTo>
                    <a:pt x="0" y="0"/>
                  </a:moveTo>
                  <a:lnTo>
                    <a:pt x="0" y="17"/>
                  </a:lnTo>
                  <a:lnTo>
                    <a:pt x="33" y="33"/>
                  </a:lnTo>
                  <a:lnTo>
                    <a:pt x="33" y="17"/>
                  </a:lnTo>
                  <a:lnTo>
                    <a:pt x="49" y="17"/>
                  </a:lnTo>
                  <a:lnTo>
                    <a:pt x="33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73" name="Rectangle 369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74" name="Rectangle 370"/>
            <p:cNvSpPr>
              <a:spLocks noChangeArrowheads="1"/>
            </p:cNvSpPr>
            <p:nvPr/>
          </p:nvSpPr>
          <p:spPr bwMode="auto">
            <a:xfrm>
              <a:off x="536" y="2007"/>
              <a:ext cx="16" cy="4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75" name="Rectangle 371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76" name="Freeform 372"/>
            <p:cNvSpPr>
              <a:spLocks/>
            </p:cNvSpPr>
            <p:nvPr/>
          </p:nvSpPr>
          <p:spPr bwMode="auto">
            <a:xfrm>
              <a:off x="536" y="1875"/>
              <a:ext cx="33" cy="49"/>
            </a:xfrm>
            <a:custGeom>
              <a:avLst/>
              <a:gdLst>
                <a:gd name="T0" fmla="*/ 0 w 33"/>
                <a:gd name="T1" fmla="*/ 49 h 49"/>
                <a:gd name="T2" fmla="*/ 16 w 33"/>
                <a:gd name="T3" fmla="*/ 49 h 49"/>
                <a:gd name="T4" fmla="*/ 33 w 33"/>
                <a:gd name="T5" fmla="*/ 0 h 49"/>
                <a:gd name="T6" fmla="*/ 33 w 33"/>
                <a:gd name="T7" fmla="*/ 17 h 49"/>
                <a:gd name="T8" fmla="*/ 16 w 33"/>
                <a:gd name="T9" fmla="*/ 0 h 49"/>
                <a:gd name="T10" fmla="*/ 16 w 33"/>
                <a:gd name="T11" fmla="*/ 0 h 49"/>
                <a:gd name="T12" fmla="*/ 0 w 33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49"/>
                <a:gd name="T23" fmla="*/ 33 w 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49">
                  <a:moveTo>
                    <a:pt x="0" y="49"/>
                  </a:moveTo>
                  <a:lnTo>
                    <a:pt x="16" y="49"/>
                  </a:lnTo>
                  <a:lnTo>
                    <a:pt x="33" y="0"/>
                  </a:lnTo>
                  <a:lnTo>
                    <a:pt x="33" y="17"/>
                  </a:lnTo>
                  <a:lnTo>
                    <a:pt x="16" y="0"/>
                  </a:lnTo>
                  <a:lnTo>
                    <a:pt x="0" y="4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77" name="Freeform 373"/>
            <p:cNvSpPr>
              <a:spLocks/>
            </p:cNvSpPr>
            <p:nvPr/>
          </p:nvSpPr>
          <p:spPr bwMode="auto">
            <a:xfrm>
              <a:off x="569" y="18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78" name="Freeform 374"/>
            <p:cNvSpPr>
              <a:spLocks/>
            </p:cNvSpPr>
            <p:nvPr/>
          </p:nvSpPr>
          <p:spPr bwMode="auto">
            <a:xfrm>
              <a:off x="552" y="1859"/>
              <a:ext cx="33" cy="33"/>
            </a:xfrm>
            <a:custGeom>
              <a:avLst/>
              <a:gdLst>
                <a:gd name="T0" fmla="*/ 0 w 33"/>
                <a:gd name="T1" fmla="*/ 16 h 33"/>
                <a:gd name="T2" fmla="*/ 17 w 33"/>
                <a:gd name="T3" fmla="*/ 33 h 33"/>
                <a:gd name="T4" fmla="*/ 33 w 33"/>
                <a:gd name="T5" fmla="*/ 16 h 33"/>
                <a:gd name="T6" fmla="*/ 17 w 33"/>
                <a:gd name="T7" fmla="*/ 0 h 33"/>
                <a:gd name="T8" fmla="*/ 0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0" y="16"/>
                  </a:move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79" name="Freeform 375"/>
            <p:cNvSpPr>
              <a:spLocks/>
            </p:cNvSpPr>
            <p:nvPr/>
          </p:nvSpPr>
          <p:spPr bwMode="auto">
            <a:xfrm>
              <a:off x="569" y="212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0" name="Freeform 376"/>
            <p:cNvSpPr>
              <a:spLocks/>
            </p:cNvSpPr>
            <p:nvPr/>
          </p:nvSpPr>
          <p:spPr bwMode="auto">
            <a:xfrm>
              <a:off x="552" y="2105"/>
              <a:ext cx="33" cy="33"/>
            </a:xfrm>
            <a:custGeom>
              <a:avLst/>
              <a:gdLst>
                <a:gd name="T0" fmla="*/ 17 w 33"/>
                <a:gd name="T1" fmla="*/ 33 h 33"/>
                <a:gd name="T2" fmla="*/ 33 w 33"/>
                <a:gd name="T3" fmla="*/ 17 h 33"/>
                <a:gd name="T4" fmla="*/ 17 w 33"/>
                <a:gd name="T5" fmla="*/ 0 h 33"/>
                <a:gd name="T6" fmla="*/ 17 w 33"/>
                <a:gd name="T7" fmla="*/ 0 h 33"/>
                <a:gd name="T8" fmla="*/ 0 w 33"/>
                <a:gd name="T9" fmla="*/ 0 h 33"/>
                <a:gd name="T10" fmla="*/ 0 w 33"/>
                <a:gd name="T11" fmla="*/ 17 h 33"/>
                <a:gd name="T12" fmla="*/ 17 w 33"/>
                <a:gd name="T13" fmla="*/ 3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17" y="33"/>
                  </a:moveTo>
                  <a:lnTo>
                    <a:pt x="33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7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1" name="Rectangle 377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82" name="Freeform 378"/>
            <p:cNvSpPr>
              <a:spLocks/>
            </p:cNvSpPr>
            <p:nvPr/>
          </p:nvSpPr>
          <p:spPr bwMode="auto">
            <a:xfrm>
              <a:off x="536" y="2056"/>
              <a:ext cx="33" cy="49"/>
            </a:xfrm>
            <a:custGeom>
              <a:avLst/>
              <a:gdLst>
                <a:gd name="T0" fmla="*/ 16 w 33"/>
                <a:gd name="T1" fmla="*/ 49 h 49"/>
                <a:gd name="T2" fmla="*/ 33 w 33"/>
                <a:gd name="T3" fmla="*/ 49 h 49"/>
                <a:gd name="T4" fmla="*/ 16 w 33"/>
                <a:gd name="T5" fmla="*/ 0 h 49"/>
                <a:gd name="T6" fmla="*/ 0 w 33"/>
                <a:gd name="T7" fmla="*/ 0 h 49"/>
                <a:gd name="T8" fmla="*/ 16 w 3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9"/>
                <a:gd name="T17" fmla="*/ 33 w 3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9">
                  <a:moveTo>
                    <a:pt x="16" y="49"/>
                  </a:moveTo>
                  <a:lnTo>
                    <a:pt x="33" y="4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4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" name="Rectangle 379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84" name="Freeform 380"/>
            <p:cNvSpPr>
              <a:spLocks/>
            </p:cNvSpPr>
            <p:nvPr/>
          </p:nvSpPr>
          <p:spPr bwMode="auto">
            <a:xfrm>
              <a:off x="2702" y="2894"/>
              <a:ext cx="197" cy="33"/>
            </a:xfrm>
            <a:custGeom>
              <a:avLst/>
              <a:gdLst>
                <a:gd name="T0" fmla="*/ 0 w 197"/>
                <a:gd name="T1" fmla="*/ 0 h 33"/>
                <a:gd name="T2" fmla="*/ 0 w 197"/>
                <a:gd name="T3" fmla="*/ 16 h 33"/>
                <a:gd name="T4" fmla="*/ 180 w 197"/>
                <a:gd name="T5" fmla="*/ 33 h 33"/>
                <a:gd name="T6" fmla="*/ 180 w 197"/>
                <a:gd name="T7" fmla="*/ 33 h 33"/>
                <a:gd name="T8" fmla="*/ 197 w 197"/>
                <a:gd name="T9" fmla="*/ 16 h 33"/>
                <a:gd name="T10" fmla="*/ 180 w 197"/>
                <a:gd name="T11" fmla="*/ 16 h 33"/>
                <a:gd name="T12" fmla="*/ 0 w 197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3"/>
                <a:gd name="T23" fmla="*/ 197 w 197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3">
                  <a:moveTo>
                    <a:pt x="0" y="0"/>
                  </a:moveTo>
                  <a:lnTo>
                    <a:pt x="0" y="16"/>
                  </a:lnTo>
                  <a:lnTo>
                    <a:pt x="180" y="33"/>
                  </a:lnTo>
                  <a:lnTo>
                    <a:pt x="197" y="16"/>
                  </a:lnTo>
                  <a:lnTo>
                    <a:pt x="180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" name="Freeform 381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0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" name="Freeform 382"/>
            <p:cNvSpPr>
              <a:spLocks/>
            </p:cNvSpPr>
            <p:nvPr/>
          </p:nvSpPr>
          <p:spPr bwMode="auto">
            <a:xfrm>
              <a:off x="2882" y="2910"/>
              <a:ext cx="99" cy="83"/>
            </a:xfrm>
            <a:custGeom>
              <a:avLst/>
              <a:gdLst>
                <a:gd name="T0" fmla="*/ 17 w 99"/>
                <a:gd name="T1" fmla="*/ 0 h 83"/>
                <a:gd name="T2" fmla="*/ 0 w 99"/>
                <a:gd name="T3" fmla="*/ 17 h 83"/>
                <a:gd name="T4" fmla="*/ 82 w 99"/>
                <a:gd name="T5" fmla="*/ 83 h 83"/>
                <a:gd name="T6" fmla="*/ 99 w 99"/>
                <a:gd name="T7" fmla="*/ 66 h 83"/>
                <a:gd name="T8" fmla="*/ 17 w 99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83"/>
                <a:gd name="T17" fmla="*/ 99 w 9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83">
                  <a:moveTo>
                    <a:pt x="17" y="0"/>
                  </a:moveTo>
                  <a:lnTo>
                    <a:pt x="0" y="17"/>
                  </a:lnTo>
                  <a:lnTo>
                    <a:pt x="82" y="83"/>
                  </a:lnTo>
                  <a:lnTo>
                    <a:pt x="99" y="66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" name="Freeform 383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17 w 17"/>
                <a:gd name="T5" fmla="*/ 17 h 17"/>
                <a:gd name="T6" fmla="*/ 17 w 17"/>
                <a:gd name="T7" fmla="*/ 1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8" name="Freeform 384"/>
            <p:cNvSpPr>
              <a:spLocks/>
            </p:cNvSpPr>
            <p:nvPr/>
          </p:nvSpPr>
          <p:spPr bwMode="auto">
            <a:xfrm>
              <a:off x="2964" y="2910"/>
              <a:ext cx="99" cy="83"/>
            </a:xfrm>
            <a:custGeom>
              <a:avLst/>
              <a:gdLst>
                <a:gd name="T0" fmla="*/ 0 w 99"/>
                <a:gd name="T1" fmla="*/ 66 h 83"/>
                <a:gd name="T2" fmla="*/ 17 w 99"/>
                <a:gd name="T3" fmla="*/ 83 h 83"/>
                <a:gd name="T4" fmla="*/ 99 w 99"/>
                <a:gd name="T5" fmla="*/ 17 h 83"/>
                <a:gd name="T6" fmla="*/ 82 w 99"/>
                <a:gd name="T7" fmla="*/ 17 h 83"/>
                <a:gd name="T8" fmla="*/ 82 w 99"/>
                <a:gd name="T9" fmla="*/ 0 h 83"/>
                <a:gd name="T10" fmla="*/ 82 w 99"/>
                <a:gd name="T11" fmla="*/ 0 h 83"/>
                <a:gd name="T12" fmla="*/ 0 w 99"/>
                <a:gd name="T13" fmla="*/ 66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83"/>
                <a:gd name="T23" fmla="*/ 99 w 99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83">
                  <a:moveTo>
                    <a:pt x="0" y="66"/>
                  </a:moveTo>
                  <a:lnTo>
                    <a:pt x="17" y="83"/>
                  </a:lnTo>
                  <a:lnTo>
                    <a:pt x="99" y="17"/>
                  </a:lnTo>
                  <a:lnTo>
                    <a:pt x="82" y="17"/>
                  </a:lnTo>
                  <a:lnTo>
                    <a:pt x="82" y="0"/>
                  </a:lnTo>
                  <a:lnTo>
                    <a:pt x="0" y="6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9" name="Rectangle 385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90" name="Freeform 386"/>
            <p:cNvSpPr>
              <a:spLocks/>
            </p:cNvSpPr>
            <p:nvPr/>
          </p:nvSpPr>
          <p:spPr bwMode="auto">
            <a:xfrm>
              <a:off x="3046" y="2894"/>
              <a:ext cx="181" cy="33"/>
            </a:xfrm>
            <a:custGeom>
              <a:avLst/>
              <a:gdLst>
                <a:gd name="T0" fmla="*/ 0 w 181"/>
                <a:gd name="T1" fmla="*/ 16 h 33"/>
                <a:gd name="T2" fmla="*/ 0 w 181"/>
                <a:gd name="T3" fmla="*/ 33 h 33"/>
                <a:gd name="T4" fmla="*/ 181 w 181"/>
                <a:gd name="T5" fmla="*/ 16 h 33"/>
                <a:gd name="T6" fmla="*/ 181 w 181"/>
                <a:gd name="T7" fmla="*/ 0 h 33"/>
                <a:gd name="T8" fmla="*/ 0 w 181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0" y="16"/>
                  </a:moveTo>
                  <a:lnTo>
                    <a:pt x="0" y="33"/>
                  </a:lnTo>
                  <a:lnTo>
                    <a:pt x="181" y="16"/>
                  </a:lnTo>
                  <a:lnTo>
                    <a:pt x="181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1" name="Rectangle 387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92" name="Freeform 388"/>
            <p:cNvSpPr>
              <a:spLocks/>
            </p:cNvSpPr>
            <p:nvPr/>
          </p:nvSpPr>
          <p:spPr bwMode="auto">
            <a:xfrm>
              <a:off x="2505" y="2878"/>
              <a:ext cx="197" cy="32"/>
            </a:xfrm>
            <a:custGeom>
              <a:avLst/>
              <a:gdLst>
                <a:gd name="T0" fmla="*/ 197 w 197"/>
                <a:gd name="T1" fmla="*/ 32 h 32"/>
                <a:gd name="T2" fmla="*/ 197 w 197"/>
                <a:gd name="T3" fmla="*/ 16 h 32"/>
                <a:gd name="T4" fmla="*/ 0 w 197"/>
                <a:gd name="T5" fmla="*/ 0 h 32"/>
                <a:gd name="T6" fmla="*/ 16 w 197"/>
                <a:gd name="T7" fmla="*/ 0 h 32"/>
                <a:gd name="T8" fmla="*/ 0 w 197"/>
                <a:gd name="T9" fmla="*/ 16 h 32"/>
                <a:gd name="T10" fmla="*/ 0 w 197"/>
                <a:gd name="T11" fmla="*/ 16 h 32"/>
                <a:gd name="T12" fmla="*/ 197 w 197"/>
                <a:gd name="T13" fmla="*/ 3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2"/>
                <a:gd name="T23" fmla="*/ 197 w 197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2">
                  <a:moveTo>
                    <a:pt x="197" y="32"/>
                  </a:moveTo>
                  <a:lnTo>
                    <a:pt x="197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197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3" name="Freeform 389"/>
            <p:cNvSpPr>
              <a:spLocks/>
            </p:cNvSpPr>
            <p:nvPr/>
          </p:nvSpPr>
          <p:spPr bwMode="auto">
            <a:xfrm>
              <a:off x="2423" y="281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4" name="Freeform 390"/>
            <p:cNvSpPr>
              <a:spLocks/>
            </p:cNvSpPr>
            <p:nvPr/>
          </p:nvSpPr>
          <p:spPr bwMode="auto">
            <a:xfrm>
              <a:off x="2423" y="2812"/>
              <a:ext cx="98" cy="82"/>
            </a:xfrm>
            <a:custGeom>
              <a:avLst/>
              <a:gdLst>
                <a:gd name="T0" fmla="*/ 82 w 98"/>
                <a:gd name="T1" fmla="*/ 82 h 82"/>
                <a:gd name="T2" fmla="*/ 98 w 98"/>
                <a:gd name="T3" fmla="*/ 66 h 82"/>
                <a:gd name="T4" fmla="*/ 16 w 98"/>
                <a:gd name="T5" fmla="*/ 0 h 82"/>
                <a:gd name="T6" fmla="*/ 0 w 98"/>
                <a:gd name="T7" fmla="*/ 16 h 82"/>
                <a:gd name="T8" fmla="*/ 82 w 9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82"/>
                <a:gd name="T17" fmla="*/ 98 w 9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82">
                  <a:moveTo>
                    <a:pt x="82" y="82"/>
                  </a:moveTo>
                  <a:lnTo>
                    <a:pt x="98" y="6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82" y="8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5" name="Freeform 391"/>
            <p:cNvSpPr>
              <a:spLocks/>
            </p:cNvSpPr>
            <p:nvPr/>
          </p:nvSpPr>
          <p:spPr bwMode="auto">
            <a:xfrm>
              <a:off x="3489" y="2812"/>
              <a:ext cx="17" cy="16"/>
            </a:xfrm>
            <a:custGeom>
              <a:avLst/>
              <a:gdLst>
                <a:gd name="T0" fmla="*/ 17 w 17"/>
                <a:gd name="T1" fmla="*/ 16 h 16"/>
                <a:gd name="T2" fmla="*/ 17 w 17"/>
                <a:gd name="T3" fmla="*/ 16 h 16"/>
                <a:gd name="T4" fmla="*/ 0 w 17"/>
                <a:gd name="T5" fmla="*/ 0 h 16"/>
                <a:gd name="T6" fmla="*/ 0 w 17"/>
                <a:gd name="T7" fmla="*/ 0 h 16"/>
                <a:gd name="T8" fmla="*/ 17 w 17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17" y="16"/>
                  </a:moveTo>
                  <a:lnTo>
                    <a:pt x="17" y="16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6" name="Freeform 392"/>
            <p:cNvSpPr>
              <a:spLocks/>
            </p:cNvSpPr>
            <p:nvPr/>
          </p:nvSpPr>
          <p:spPr bwMode="auto">
            <a:xfrm>
              <a:off x="3424" y="2812"/>
              <a:ext cx="82" cy="82"/>
            </a:xfrm>
            <a:custGeom>
              <a:avLst/>
              <a:gdLst>
                <a:gd name="T0" fmla="*/ 82 w 82"/>
                <a:gd name="T1" fmla="*/ 16 h 82"/>
                <a:gd name="T2" fmla="*/ 65 w 82"/>
                <a:gd name="T3" fmla="*/ 0 h 82"/>
                <a:gd name="T4" fmla="*/ 0 w 82"/>
                <a:gd name="T5" fmla="*/ 66 h 82"/>
                <a:gd name="T6" fmla="*/ 0 w 82"/>
                <a:gd name="T7" fmla="*/ 66 h 82"/>
                <a:gd name="T8" fmla="*/ 0 w 82"/>
                <a:gd name="T9" fmla="*/ 82 h 82"/>
                <a:gd name="T10" fmla="*/ 16 w 82"/>
                <a:gd name="T11" fmla="*/ 82 h 82"/>
                <a:gd name="T12" fmla="*/ 82 w 82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2"/>
                <a:gd name="T23" fmla="*/ 82 w 82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2">
                  <a:moveTo>
                    <a:pt x="82" y="16"/>
                  </a:moveTo>
                  <a:lnTo>
                    <a:pt x="65" y="0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8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7" name="Rectangle 393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9098" name="Freeform 394"/>
            <p:cNvSpPr>
              <a:spLocks/>
            </p:cNvSpPr>
            <p:nvPr/>
          </p:nvSpPr>
          <p:spPr bwMode="auto">
            <a:xfrm>
              <a:off x="3227" y="2878"/>
              <a:ext cx="197" cy="32"/>
            </a:xfrm>
            <a:custGeom>
              <a:avLst/>
              <a:gdLst>
                <a:gd name="T0" fmla="*/ 197 w 197"/>
                <a:gd name="T1" fmla="*/ 16 h 32"/>
                <a:gd name="T2" fmla="*/ 197 w 197"/>
                <a:gd name="T3" fmla="*/ 0 h 32"/>
                <a:gd name="T4" fmla="*/ 0 w 197"/>
                <a:gd name="T5" fmla="*/ 16 h 32"/>
                <a:gd name="T6" fmla="*/ 0 w 197"/>
                <a:gd name="T7" fmla="*/ 32 h 32"/>
                <a:gd name="T8" fmla="*/ 197 w 197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2"/>
                <a:gd name="T17" fmla="*/ 197 w 19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2">
                  <a:moveTo>
                    <a:pt x="197" y="16"/>
                  </a:moveTo>
                  <a:lnTo>
                    <a:pt x="197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97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9" name="Rectangle 395"/>
            <p:cNvSpPr>
              <a:spLocks noChangeArrowheads="1"/>
            </p:cNvSpPr>
            <p:nvPr/>
          </p:nvSpPr>
          <p:spPr bwMode="auto">
            <a:xfrm>
              <a:off x="667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number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0" name="Rectangle 396"/>
            <p:cNvSpPr>
              <a:spLocks noChangeArrowheads="1"/>
            </p:cNvSpPr>
            <p:nvPr/>
          </p:nvSpPr>
          <p:spPr bwMode="auto">
            <a:xfrm>
              <a:off x="1488" y="1185"/>
              <a:ext cx="3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name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1" name="Rectangle 397"/>
            <p:cNvSpPr>
              <a:spLocks noChangeArrowheads="1"/>
            </p:cNvSpPr>
            <p:nvPr/>
          </p:nvSpPr>
          <p:spPr bwMode="auto">
            <a:xfrm>
              <a:off x="2472" y="1185"/>
              <a:ext cx="92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department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2" name="Rectangle 398"/>
            <p:cNvSpPr>
              <a:spLocks noChangeArrowheads="1"/>
            </p:cNvSpPr>
            <p:nvPr/>
          </p:nvSpPr>
          <p:spPr bwMode="auto">
            <a:xfrm>
              <a:off x="3620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salary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3" name="Rectangle 399"/>
            <p:cNvSpPr>
              <a:spLocks noChangeArrowheads="1"/>
            </p:cNvSpPr>
            <p:nvPr/>
          </p:nvSpPr>
          <p:spPr bwMode="auto">
            <a:xfrm>
              <a:off x="4474" y="1185"/>
              <a:ext cx="7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location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4" name="Rectangle 400"/>
            <p:cNvSpPr>
              <a:spLocks noChangeArrowheads="1"/>
            </p:cNvSpPr>
            <p:nvPr/>
          </p:nvSpPr>
          <p:spPr bwMode="auto">
            <a:xfrm>
              <a:off x="667" y="143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23603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5" name="Rectangle 401"/>
            <p:cNvSpPr>
              <a:spLocks noChangeArrowheads="1"/>
            </p:cNvSpPr>
            <p:nvPr/>
          </p:nvSpPr>
          <p:spPr bwMode="auto">
            <a:xfrm>
              <a:off x="1488" y="1431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Jones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6" name="Rectangle 402"/>
            <p:cNvSpPr>
              <a:spLocks noChangeArrowheads="1"/>
            </p:cNvSpPr>
            <p:nvPr/>
          </p:nvSpPr>
          <p:spPr bwMode="auto">
            <a:xfrm>
              <a:off x="2472" y="143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413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7" name="Rectangle 403"/>
            <p:cNvSpPr>
              <a:spLocks noChangeArrowheads="1"/>
            </p:cNvSpPr>
            <p:nvPr/>
          </p:nvSpPr>
          <p:spPr bwMode="auto">
            <a:xfrm>
              <a:off x="3620" y="143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1100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8" name="Rectangle 404"/>
            <p:cNvSpPr>
              <a:spLocks noChangeArrowheads="1"/>
            </p:cNvSpPr>
            <p:nvPr/>
          </p:nvSpPr>
          <p:spPr bwMode="auto">
            <a:xfrm>
              <a:off x="4474" y="1431"/>
              <a:ext cx="7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Kuala Lumpur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9" name="Rectangle 405"/>
            <p:cNvSpPr>
              <a:spLocks noChangeArrowheads="1"/>
            </p:cNvSpPr>
            <p:nvPr/>
          </p:nvSpPr>
          <p:spPr bwMode="auto">
            <a:xfrm>
              <a:off x="667" y="166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24568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6" name="Group 406"/>
          <p:cNvGrpSpPr>
            <a:grpSpLocks/>
          </p:cNvGrpSpPr>
          <p:nvPr/>
        </p:nvGrpSpPr>
        <p:grpSpPr bwMode="auto">
          <a:xfrm>
            <a:off x="457200" y="1982788"/>
            <a:ext cx="8231188" cy="3140075"/>
            <a:chOff x="191" y="1152"/>
            <a:chExt cx="5185" cy="1978"/>
          </a:xfrm>
        </p:grpSpPr>
        <p:sp>
          <p:nvSpPr>
            <p:cNvPr id="28710" name="Rectangle 407"/>
            <p:cNvSpPr>
              <a:spLocks noChangeArrowheads="1"/>
            </p:cNvSpPr>
            <p:nvPr/>
          </p:nvSpPr>
          <p:spPr bwMode="auto">
            <a:xfrm>
              <a:off x="1488" y="1661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Kelvin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1" name="Rectangle 408"/>
            <p:cNvSpPr>
              <a:spLocks noChangeArrowheads="1"/>
            </p:cNvSpPr>
            <p:nvPr/>
          </p:nvSpPr>
          <p:spPr bwMode="auto">
            <a:xfrm>
              <a:off x="2472" y="166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413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2" name="Rectangle 409"/>
            <p:cNvSpPr>
              <a:spLocks noChangeArrowheads="1"/>
            </p:cNvSpPr>
            <p:nvPr/>
          </p:nvSpPr>
          <p:spPr bwMode="auto">
            <a:xfrm>
              <a:off x="3620" y="166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2000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3" name="Rectangle 410"/>
            <p:cNvSpPr>
              <a:spLocks noChangeArrowheads="1"/>
            </p:cNvSpPr>
            <p:nvPr/>
          </p:nvSpPr>
          <p:spPr bwMode="auto">
            <a:xfrm>
              <a:off x="4474" y="1661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Jakarta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4" name="Rectangle 411"/>
            <p:cNvSpPr>
              <a:spLocks noChangeArrowheads="1"/>
            </p:cNvSpPr>
            <p:nvPr/>
          </p:nvSpPr>
          <p:spPr bwMode="auto">
            <a:xfrm>
              <a:off x="667" y="189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34589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5" name="Rectangle 412"/>
            <p:cNvSpPr>
              <a:spLocks noChangeArrowheads="1"/>
            </p:cNvSpPr>
            <p:nvPr/>
          </p:nvSpPr>
          <p:spPr bwMode="auto">
            <a:xfrm>
              <a:off x="1488" y="1892"/>
              <a:ext cx="3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Larson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6" name="Rectangle 413"/>
            <p:cNvSpPr>
              <a:spLocks noChangeArrowheads="1"/>
            </p:cNvSpPr>
            <p:nvPr/>
          </p:nvSpPr>
          <p:spPr bwMode="auto">
            <a:xfrm>
              <a:off x="2472" y="189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642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7" name="Rectangle 414"/>
            <p:cNvSpPr>
              <a:spLocks noChangeArrowheads="1"/>
            </p:cNvSpPr>
            <p:nvPr/>
          </p:nvSpPr>
          <p:spPr bwMode="auto">
            <a:xfrm>
              <a:off x="3620" y="189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1800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8" name="Rectangle 415"/>
            <p:cNvSpPr>
              <a:spLocks noChangeArrowheads="1"/>
            </p:cNvSpPr>
            <p:nvPr/>
          </p:nvSpPr>
          <p:spPr bwMode="auto">
            <a:xfrm>
              <a:off x="4474" y="1892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Jakarta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9" name="Rectangle 416"/>
            <p:cNvSpPr>
              <a:spLocks noChangeArrowheads="1"/>
            </p:cNvSpPr>
            <p:nvPr/>
          </p:nvSpPr>
          <p:spPr bwMode="auto">
            <a:xfrm>
              <a:off x="667" y="212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35761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0" name="Rectangle 417"/>
            <p:cNvSpPr>
              <a:spLocks noChangeArrowheads="1"/>
            </p:cNvSpPr>
            <p:nvPr/>
          </p:nvSpPr>
          <p:spPr bwMode="auto">
            <a:xfrm>
              <a:off x="1488" y="2122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Marry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1" name="Rectangle 418"/>
            <p:cNvSpPr>
              <a:spLocks noChangeArrowheads="1"/>
            </p:cNvSpPr>
            <p:nvPr/>
          </p:nvSpPr>
          <p:spPr bwMode="auto">
            <a:xfrm>
              <a:off x="2472" y="212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611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2" name="Rectangle 419"/>
            <p:cNvSpPr>
              <a:spLocks noChangeArrowheads="1"/>
            </p:cNvSpPr>
            <p:nvPr/>
          </p:nvSpPr>
          <p:spPr bwMode="auto">
            <a:xfrm>
              <a:off x="3620" y="212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1400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3" name="Rectangle 420"/>
            <p:cNvSpPr>
              <a:spLocks noChangeArrowheads="1"/>
            </p:cNvSpPr>
            <p:nvPr/>
          </p:nvSpPr>
          <p:spPr bwMode="auto">
            <a:xfrm>
              <a:off x="4474" y="2122"/>
              <a:ext cx="5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Singapore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4" name="Rectangle 421"/>
            <p:cNvSpPr>
              <a:spLocks noChangeArrowheads="1"/>
            </p:cNvSpPr>
            <p:nvPr/>
          </p:nvSpPr>
          <p:spPr bwMode="auto">
            <a:xfrm>
              <a:off x="667" y="235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47132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5" name="Rectangle 422"/>
            <p:cNvSpPr>
              <a:spLocks noChangeArrowheads="1"/>
            </p:cNvSpPr>
            <p:nvPr/>
          </p:nvSpPr>
          <p:spPr bwMode="auto">
            <a:xfrm>
              <a:off x="1488" y="2352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Newton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6" name="Rectangle 423"/>
            <p:cNvSpPr>
              <a:spLocks noChangeArrowheads="1"/>
            </p:cNvSpPr>
            <p:nvPr/>
          </p:nvSpPr>
          <p:spPr bwMode="auto">
            <a:xfrm>
              <a:off x="2472" y="235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413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7" name="Rectangle 424"/>
            <p:cNvSpPr>
              <a:spLocks noChangeArrowheads="1"/>
            </p:cNvSpPr>
            <p:nvPr/>
          </p:nvSpPr>
          <p:spPr bwMode="auto">
            <a:xfrm>
              <a:off x="3620" y="235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9000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8" name="Rectangle 425"/>
            <p:cNvSpPr>
              <a:spLocks noChangeArrowheads="1"/>
            </p:cNvSpPr>
            <p:nvPr/>
          </p:nvSpPr>
          <p:spPr bwMode="auto">
            <a:xfrm>
              <a:off x="4474" y="2352"/>
              <a:ext cx="5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Singapore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29" name="Rectangle 426"/>
            <p:cNvSpPr>
              <a:spLocks noChangeArrowheads="1"/>
            </p:cNvSpPr>
            <p:nvPr/>
          </p:nvSpPr>
          <p:spPr bwMode="auto">
            <a:xfrm>
              <a:off x="667" y="258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78321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0" name="Rectangle 427"/>
            <p:cNvSpPr>
              <a:spLocks noChangeArrowheads="1"/>
            </p:cNvSpPr>
            <p:nvPr/>
          </p:nvSpPr>
          <p:spPr bwMode="auto">
            <a:xfrm>
              <a:off x="1488" y="2582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Stephens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1" name="Rectangle 428"/>
            <p:cNvSpPr>
              <a:spLocks noChangeArrowheads="1"/>
            </p:cNvSpPr>
            <p:nvPr/>
          </p:nvSpPr>
          <p:spPr bwMode="auto">
            <a:xfrm>
              <a:off x="2472" y="258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611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2" name="Rectangle 429"/>
            <p:cNvSpPr>
              <a:spLocks noChangeArrowheads="1"/>
            </p:cNvSpPr>
            <p:nvPr/>
          </p:nvSpPr>
          <p:spPr bwMode="auto">
            <a:xfrm>
              <a:off x="3620" y="258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8500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3" name="Rectangle 430"/>
            <p:cNvSpPr>
              <a:spLocks noChangeArrowheads="1"/>
            </p:cNvSpPr>
            <p:nvPr/>
          </p:nvSpPr>
          <p:spPr bwMode="auto">
            <a:xfrm>
              <a:off x="4474" y="2582"/>
              <a:ext cx="4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Bangkok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4" name="Rectangle 431"/>
            <p:cNvSpPr>
              <a:spLocks noChangeArrowheads="1"/>
            </p:cNvSpPr>
            <p:nvPr/>
          </p:nvSpPr>
          <p:spPr bwMode="auto">
            <a:xfrm>
              <a:off x="191" y="1908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Row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5" name="Rectangle 432"/>
            <p:cNvSpPr>
              <a:spLocks noChangeArrowheads="1"/>
            </p:cNvSpPr>
            <p:nvPr/>
          </p:nvSpPr>
          <p:spPr bwMode="auto">
            <a:xfrm>
              <a:off x="2702" y="2976"/>
              <a:ext cx="4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Column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6" name="Rectangle 433"/>
            <p:cNvSpPr>
              <a:spLocks noChangeArrowheads="1"/>
            </p:cNvSpPr>
            <p:nvPr/>
          </p:nvSpPr>
          <p:spPr bwMode="auto">
            <a:xfrm>
              <a:off x="634" y="2976"/>
              <a:ext cx="6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rPr>
                <a:t>Primary key</a:t>
              </a:r>
              <a:endPara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37" name="Rectangle 434"/>
            <p:cNvSpPr>
              <a:spLocks noChangeArrowheads="1"/>
            </p:cNvSpPr>
            <p:nvPr/>
          </p:nvSpPr>
          <p:spPr bwMode="auto">
            <a:xfrm>
              <a:off x="602" y="1152"/>
              <a:ext cx="477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38" name="Rectangle 435"/>
            <p:cNvSpPr>
              <a:spLocks noChangeArrowheads="1"/>
            </p:cNvSpPr>
            <p:nvPr/>
          </p:nvSpPr>
          <p:spPr bwMode="auto">
            <a:xfrm>
              <a:off x="5360" y="1152"/>
              <a:ext cx="16" cy="27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39" name="Rectangle 436"/>
            <p:cNvSpPr>
              <a:spLocks noChangeArrowheads="1"/>
            </p:cNvSpPr>
            <p:nvPr/>
          </p:nvSpPr>
          <p:spPr bwMode="auto">
            <a:xfrm>
              <a:off x="602" y="1415"/>
              <a:ext cx="475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0" name="Rectangle 437"/>
            <p:cNvSpPr>
              <a:spLocks noChangeArrowheads="1"/>
            </p:cNvSpPr>
            <p:nvPr/>
          </p:nvSpPr>
          <p:spPr bwMode="auto">
            <a:xfrm>
              <a:off x="602" y="1152"/>
              <a:ext cx="16" cy="2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1" name="Rectangle 438"/>
            <p:cNvSpPr>
              <a:spLocks noChangeArrowheads="1"/>
            </p:cNvSpPr>
            <p:nvPr/>
          </p:nvSpPr>
          <p:spPr bwMode="auto">
            <a:xfrm>
              <a:off x="602" y="1415"/>
              <a:ext cx="477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2" name="Rectangle 439"/>
            <p:cNvSpPr>
              <a:spLocks noChangeArrowheads="1"/>
            </p:cNvSpPr>
            <p:nvPr/>
          </p:nvSpPr>
          <p:spPr bwMode="auto">
            <a:xfrm>
              <a:off x="5360" y="1415"/>
              <a:ext cx="16" cy="143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3" name="Rectangle 440"/>
            <p:cNvSpPr>
              <a:spLocks noChangeArrowheads="1"/>
            </p:cNvSpPr>
            <p:nvPr/>
          </p:nvSpPr>
          <p:spPr bwMode="auto">
            <a:xfrm>
              <a:off x="602" y="2828"/>
              <a:ext cx="4758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4" name="Rectangle 441"/>
            <p:cNvSpPr>
              <a:spLocks noChangeArrowheads="1"/>
            </p:cNvSpPr>
            <p:nvPr/>
          </p:nvSpPr>
          <p:spPr bwMode="auto">
            <a:xfrm>
              <a:off x="602" y="1415"/>
              <a:ext cx="16" cy="14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5" name="Rectangle 442"/>
            <p:cNvSpPr>
              <a:spLocks noChangeArrowheads="1"/>
            </p:cNvSpPr>
            <p:nvPr/>
          </p:nvSpPr>
          <p:spPr bwMode="auto">
            <a:xfrm>
              <a:off x="1389" y="1152"/>
              <a:ext cx="17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6" name="Rectangle 443"/>
            <p:cNvSpPr>
              <a:spLocks noChangeArrowheads="1"/>
            </p:cNvSpPr>
            <p:nvPr/>
          </p:nvSpPr>
          <p:spPr bwMode="auto">
            <a:xfrm>
              <a:off x="1389" y="2828"/>
              <a:ext cx="17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7" name="Rectangle 444"/>
            <p:cNvSpPr>
              <a:spLocks noChangeArrowheads="1"/>
            </p:cNvSpPr>
            <p:nvPr/>
          </p:nvSpPr>
          <p:spPr bwMode="auto">
            <a:xfrm>
              <a:off x="1389" y="1152"/>
              <a:ext cx="17" cy="167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8" name="Rectangle 445"/>
            <p:cNvSpPr>
              <a:spLocks noChangeArrowheads="1"/>
            </p:cNvSpPr>
            <p:nvPr/>
          </p:nvSpPr>
          <p:spPr bwMode="auto">
            <a:xfrm>
              <a:off x="618" y="1875"/>
              <a:ext cx="16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49" name="Rectangle 446"/>
            <p:cNvSpPr>
              <a:spLocks noChangeArrowheads="1"/>
            </p:cNvSpPr>
            <p:nvPr/>
          </p:nvSpPr>
          <p:spPr bwMode="auto">
            <a:xfrm>
              <a:off x="618" y="1875"/>
              <a:ext cx="16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50" name="Line 447"/>
            <p:cNvSpPr>
              <a:spLocks noChangeShapeType="1"/>
            </p:cNvSpPr>
            <p:nvPr/>
          </p:nvSpPr>
          <p:spPr bwMode="auto">
            <a:xfrm>
              <a:off x="70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448"/>
            <p:cNvSpPr>
              <a:spLocks noChangeShapeType="1"/>
            </p:cNvSpPr>
            <p:nvPr/>
          </p:nvSpPr>
          <p:spPr bwMode="auto">
            <a:xfrm>
              <a:off x="799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449"/>
            <p:cNvSpPr>
              <a:spLocks noChangeShapeType="1"/>
            </p:cNvSpPr>
            <p:nvPr/>
          </p:nvSpPr>
          <p:spPr bwMode="auto">
            <a:xfrm>
              <a:off x="89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50"/>
            <p:cNvSpPr>
              <a:spLocks noChangeShapeType="1"/>
            </p:cNvSpPr>
            <p:nvPr/>
          </p:nvSpPr>
          <p:spPr bwMode="auto">
            <a:xfrm>
              <a:off x="99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51"/>
            <p:cNvSpPr>
              <a:spLocks noChangeShapeType="1"/>
            </p:cNvSpPr>
            <p:nvPr/>
          </p:nvSpPr>
          <p:spPr bwMode="auto">
            <a:xfrm>
              <a:off x="109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52"/>
            <p:cNvSpPr>
              <a:spLocks noChangeShapeType="1"/>
            </p:cNvSpPr>
            <p:nvPr/>
          </p:nvSpPr>
          <p:spPr bwMode="auto">
            <a:xfrm>
              <a:off x="119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453"/>
            <p:cNvSpPr>
              <a:spLocks noChangeShapeType="1"/>
            </p:cNvSpPr>
            <p:nvPr/>
          </p:nvSpPr>
          <p:spPr bwMode="auto">
            <a:xfrm>
              <a:off x="129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454"/>
            <p:cNvSpPr>
              <a:spLocks noChangeShapeType="1"/>
            </p:cNvSpPr>
            <p:nvPr/>
          </p:nvSpPr>
          <p:spPr bwMode="auto">
            <a:xfrm>
              <a:off x="138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455"/>
            <p:cNvSpPr>
              <a:spLocks noChangeShapeType="1"/>
            </p:cNvSpPr>
            <p:nvPr/>
          </p:nvSpPr>
          <p:spPr bwMode="auto">
            <a:xfrm>
              <a:off x="1488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456"/>
            <p:cNvSpPr>
              <a:spLocks noChangeShapeType="1"/>
            </p:cNvSpPr>
            <p:nvPr/>
          </p:nvSpPr>
          <p:spPr bwMode="auto">
            <a:xfrm>
              <a:off x="158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457"/>
            <p:cNvSpPr>
              <a:spLocks noChangeShapeType="1"/>
            </p:cNvSpPr>
            <p:nvPr/>
          </p:nvSpPr>
          <p:spPr bwMode="auto">
            <a:xfrm>
              <a:off x="168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458"/>
            <p:cNvSpPr>
              <a:spLocks noChangeShapeType="1"/>
            </p:cNvSpPr>
            <p:nvPr/>
          </p:nvSpPr>
          <p:spPr bwMode="auto">
            <a:xfrm>
              <a:off x="178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459"/>
            <p:cNvSpPr>
              <a:spLocks noChangeShapeType="1"/>
            </p:cNvSpPr>
            <p:nvPr/>
          </p:nvSpPr>
          <p:spPr bwMode="auto">
            <a:xfrm>
              <a:off x="188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460"/>
            <p:cNvSpPr>
              <a:spLocks noChangeShapeType="1"/>
            </p:cNvSpPr>
            <p:nvPr/>
          </p:nvSpPr>
          <p:spPr bwMode="auto">
            <a:xfrm>
              <a:off x="198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461"/>
            <p:cNvSpPr>
              <a:spLocks noChangeShapeType="1"/>
            </p:cNvSpPr>
            <p:nvPr/>
          </p:nvSpPr>
          <p:spPr bwMode="auto">
            <a:xfrm>
              <a:off x="207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462"/>
            <p:cNvSpPr>
              <a:spLocks noChangeShapeType="1"/>
            </p:cNvSpPr>
            <p:nvPr/>
          </p:nvSpPr>
          <p:spPr bwMode="auto">
            <a:xfrm>
              <a:off x="2177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463"/>
            <p:cNvSpPr>
              <a:spLocks noChangeShapeType="1"/>
            </p:cNvSpPr>
            <p:nvPr/>
          </p:nvSpPr>
          <p:spPr bwMode="auto">
            <a:xfrm>
              <a:off x="227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464"/>
            <p:cNvSpPr>
              <a:spLocks noChangeShapeType="1"/>
            </p:cNvSpPr>
            <p:nvPr/>
          </p:nvSpPr>
          <p:spPr bwMode="auto">
            <a:xfrm>
              <a:off x="2374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465"/>
            <p:cNvSpPr>
              <a:spLocks noChangeShapeType="1"/>
            </p:cNvSpPr>
            <p:nvPr/>
          </p:nvSpPr>
          <p:spPr bwMode="auto">
            <a:xfrm>
              <a:off x="247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466"/>
            <p:cNvSpPr>
              <a:spLocks noChangeShapeType="1"/>
            </p:cNvSpPr>
            <p:nvPr/>
          </p:nvSpPr>
          <p:spPr bwMode="auto">
            <a:xfrm>
              <a:off x="257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467"/>
            <p:cNvSpPr>
              <a:spLocks noChangeShapeType="1"/>
            </p:cNvSpPr>
            <p:nvPr/>
          </p:nvSpPr>
          <p:spPr bwMode="auto">
            <a:xfrm>
              <a:off x="266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468"/>
            <p:cNvSpPr>
              <a:spLocks noChangeShapeType="1"/>
            </p:cNvSpPr>
            <p:nvPr/>
          </p:nvSpPr>
          <p:spPr bwMode="auto">
            <a:xfrm>
              <a:off x="276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469"/>
            <p:cNvSpPr>
              <a:spLocks noChangeShapeType="1"/>
            </p:cNvSpPr>
            <p:nvPr/>
          </p:nvSpPr>
          <p:spPr bwMode="auto">
            <a:xfrm>
              <a:off x="286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470"/>
            <p:cNvSpPr>
              <a:spLocks noChangeShapeType="1"/>
            </p:cNvSpPr>
            <p:nvPr/>
          </p:nvSpPr>
          <p:spPr bwMode="auto">
            <a:xfrm>
              <a:off x="296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Line 471"/>
            <p:cNvSpPr>
              <a:spLocks noChangeShapeType="1"/>
            </p:cNvSpPr>
            <p:nvPr/>
          </p:nvSpPr>
          <p:spPr bwMode="auto">
            <a:xfrm>
              <a:off x="3063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Line 472"/>
            <p:cNvSpPr>
              <a:spLocks noChangeShapeType="1"/>
            </p:cNvSpPr>
            <p:nvPr/>
          </p:nvSpPr>
          <p:spPr bwMode="auto">
            <a:xfrm>
              <a:off x="316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Line 473"/>
            <p:cNvSpPr>
              <a:spLocks noChangeShapeType="1"/>
            </p:cNvSpPr>
            <p:nvPr/>
          </p:nvSpPr>
          <p:spPr bwMode="auto">
            <a:xfrm>
              <a:off x="3260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Line 474"/>
            <p:cNvSpPr>
              <a:spLocks noChangeShapeType="1"/>
            </p:cNvSpPr>
            <p:nvPr/>
          </p:nvSpPr>
          <p:spPr bwMode="auto">
            <a:xfrm>
              <a:off x="335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Line 475"/>
            <p:cNvSpPr>
              <a:spLocks noChangeShapeType="1"/>
            </p:cNvSpPr>
            <p:nvPr/>
          </p:nvSpPr>
          <p:spPr bwMode="auto">
            <a:xfrm>
              <a:off x="345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476"/>
            <p:cNvSpPr>
              <a:spLocks noChangeShapeType="1"/>
            </p:cNvSpPr>
            <p:nvPr/>
          </p:nvSpPr>
          <p:spPr bwMode="auto">
            <a:xfrm>
              <a:off x="355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477"/>
            <p:cNvSpPr>
              <a:spLocks noChangeShapeType="1"/>
            </p:cNvSpPr>
            <p:nvPr/>
          </p:nvSpPr>
          <p:spPr bwMode="auto">
            <a:xfrm>
              <a:off x="365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478"/>
            <p:cNvSpPr>
              <a:spLocks noChangeShapeType="1"/>
            </p:cNvSpPr>
            <p:nvPr/>
          </p:nvSpPr>
          <p:spPr bwMode="auto">
            <a:xfrm>
              <a:off x="375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479"/>
            <p:cNvSpPr>
              <a:spLocks noChangeShapeType="1"/>
            </p:cNvSpPr>
            <p:nvPr/>
          </p:nvSpPr>
          <p:spPr bwMode="auto">
            <a:xfrm>
              <a:off x="385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Line 480"/>
            <p:cNvSpPr>
              <a:spLocks noChangeShapeType="1"/>
            </p:cNvSpPr>
            <p:nvPr/>
          </p:nvSpPr>
          <p:spPr bwMode="auto">
            <a:xfrm>
              <a:off x="3949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Line 481"/>
            <p:cNvSpPr>
              <a:spLocks noChangeShapeType="1"/>
            </p:cNvSpPr>
            <p:nvPr/>
          </p:nvSpPr>
          <p:spPr bwMode="auto">
            <a:xfrm>
              <a:off x="404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Line 482"/>
            <p:cNvSpPr>
              <a:spLocks noChangeShapeType="1"/>
            </p:cNvSpPr>
            <p:nvPr/>
          </p:nvSpPr>
          <p:spPr bwMode="auto">
            <a:xfrm>
              <a:off x="414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Line 483"/>
            <p:cNvSpPr>
              <a:spLocks noChangeShapeType="1"/>
            </p:cNvSpPr>
            <p:nvPr/>
          </p:nvSpPr>
          <p:spPr bwMode="auto">
            <a:xfrm>
              <a:off x="424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7" name="Line 484"/>
            <p:cNvSpPr>
              <a:spLocks noChangeShapeType="1"/>
            </p:cNvSpPr>
            <p:nvPr/>
          </p:nvSpPr>
          <p:spPr bwMode="auto">
            <a:xfrm>
              <a:off x="434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Line 485"/>
            <p:cNvSpPr>
              <a:spLocks noChangeShapeType="1"/>
            </p:cNvSpPr>
            <p:nvPr/>
          </p:nvSpPr>
          <p:spPr bwMode="auto">
            <a:xfrm>
              <a:off x="444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Line 486"/>
            <p:cNvSpPr>
              <a:spLocks noChangeShapeType="1"/>
            </p:cNvSpPr>
            <p:nvPr/>
          </p:nvSpPr>
          <p:spPr bwMode="auto">
            <a:xfrm>
              <a:off x="453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Line 487"/>
            <p:cNvSpPr>
              <a:spLocks noChangeShapeType="1"/>
            </p:cNvSpPr>
            <p:nvPr/>
          </p:nvSpPr>
          <p:spPr bwMode="auto">
            <a:xfrm>
              <a:off x="463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Line 488"/>
            <p:cNvSpPr>
              <a:spLocks noChangeShapeType="1"/>
            </p:cNvSpPr>
            <p:nvPr/>
          </p:nvSpPr>
          <p:spPr bwMode="auto">
            <a:xfrm>
              <a:off x="473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Line 489"/>
            <p:cNvSpPr>
              <a:spLocks noChangeShapeType="1"/>
            </p:cNvSpPr>
            <p:nvPr/>
          </p:nvSpPr>
          <p:spPr bwMode="auto">
            <a:xfrm>
              <a:off x="4835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Line 490"/>
            <p:cNvSpPr>
              <a:spLocks noChangeShapeType="1"/>
            </p:cNvSpPr>
            <p:nvPr/>
          </p:nvSpPr>
          <p:spPr bwMode="auto">
            <a:xfrm>
              <a:off x="493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Line 491"/>
            <p:cNvSpPr>
              <a:spLocks noChangeShapeType="1"/>
            </p:cNvSpPr>
            <p:nvPr/>
          </p:nvSpPr>
          <p:spPr bwMode="auto">
            <a:xfrm>
              <a:off x="503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Line 492"/>
            <p:cNvSpPr>
              <a:spLocks noChangeShapeType="1"/>
            </p:cNvSpPr>
            <p:nvPr/>
          </p:nvSpPr>
          <p:spPr bwMode="auto">
            <a:xfrm>
              <a:off x="513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Line 493"/>
            <p:cNvSpPr>
              <a:spLocks noChangeShapeType="1"/>
            </p:cNvSpPr>
            <p:nvPr/>
          </p:nvSpPr>
          <p:spPr bwMode="auto">
            <a:xfrm>
              <a:off x="522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Rectangle 494"/>
            <p:cNvSpPr>
              <a:spLocks noChangeArrowheads="1"/>
            </p:cNvSpPr>
            <p:nvPr/>
          </p:nvSpPr>
          <p:spPr bwMode="auto">
            <a:xfrm>
              <a:off x="5327" y="1875"/>
              <a:ext cx="33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98" name="Rectangle 495"/>
            <p:cNvSpPr>
              <a:spLocks noChangeArrowheads="1"/>
            </p:cNvSpPr>
            <p:nvPr/>
          </p:nvSpPr>
          <p:spPr bwMode="auto">
            <a:xfrm>
              <a:off x="5343" y="1875"/>
              <a:ext cx="17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799" name="Line 496"/>
            <p:cNvSpPr>
              <a:spLocks noChangeShapeType="1"/>
            </p:cNvSpPr>
            <p:nvPr/>
          </p:nvSpPr>
          <p:spPr bwMode="auto">
            <a:xfrm>
              <a:off x="5343" y="194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Line 497"/>
            <p:cNvSpPr>
              <a:spLocks noChangeShapeType="1"/>
            </p:cNvSpPr>
            <p:nvPr/>
          </p:nvSpPr>
          <p:spPr bwMode="auto">
            <a:xfrm>
              <a:off x="5343" y="2023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Rectangle 498"/>
            <p:cNvSpPr>
              <a:spLocks noChangeArrowheads="1"/>
            </p:cNvSpPr>
            <p:nvPr/>
          </p:nvSpPr>
          <p:spPr bwMode="auto">
            <a:xfrm>
              <a:off x="5343" y="2089"/>
              <a:ext cx="17" cy="3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02" name="Rectangle 499"/>
            <p:cNvSpPr>
              <a:spLocks noChangeArrowheads="1"/>
            </p:cNvSpPr>
            <p:nvPr/>
          </p:nvSpPr>
          <p:spPr bwMode="auto">
            <a:xfrm>
              <a:off x="5327" y="2105"/>
              <a:ext cx="16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03" name="Line 500"/>
            <p:cNvSpPr>
              <a:spLocks noChangeShapeType="1"/>
            </p:cNvSpPr>
            <p:nvPr/>
          </p:nvSpPr>
          <p:spPr bwMode="auto">
            <a:xfrm flipH="1">
              <a:off x="522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Line 501"/>
            <p:cNvSpPr>
              <a:spLocks noChangeShapeType="1"/>
            </p:cNvSpPr>
            <p:nvPr/>
          </p:nvSpPr>
          <p:spPr bwMode="auto">
            <a:xfrm flipH="1">
              <a:off x="513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Line 502"/>
            <p:cNvSpPr>
              <a:spLocks noChangeShapeType="1"/>
            </p:cNvSpPr>
            <p:nvPr/>
          </p:nvSpPr>
          <p:spPr bwMode="auto">
            <a:xfrm flipH="1">
              <a:off x="503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Line 503"/>
            <p:cNvSpPr>
              <a:spLocks noChangeShapeType="1"/>
            </p:cNvSpPr>
            <p:nvPr/>
          </p:nvSpPr>
          <p:spPr bwMode="auto">
            <a:xfrm flipH="1">
              <a:off x="493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Line 504"/>
            <p:cNvSpPr>
              <a:spLocks noChangeShapeType="1"/>
            </p:cNvSpPr>
            <p:nvPr/>
          </p:nvSpPr>
          <p:spPr bwMode="auto">
            <a:xfrm flipH="1">
              <a:off x="4835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Line 505"/>
            <p:cNvSpPr>
              <a:spLocks noChangeShapeType="1"/>
            </p:cNvSpPr>
            <p:nvPr/>
          </p:nvSpPr>
          <p:spPr bwMode="auto">
            <a:xfrm flipH="1">
              <a:off x="473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Line 506"/>
            <p:cNvSpPr>
              <a:spLocks noChangeShapeType="1"/>
            </p:cNvSpPr>
            <p:nvPr/>
          </p:nvSpPr>
          <p:spPr bwMode="auto">
            <a:xfrm flipH="1">
              <a:off x="463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Line 507"/>
            <p:cNvSpPr>
              <a:spLocks noChangeShapeType="1"/>
            </p:cNvSpPr>
            <p:nvPr/>
          </p:nvSpPr>
          <p:spPr bwMode="auto">
            <a:xfrm flipH="1">
              <a:off x="453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1" name="Line 508"/>
            <p:cNvSpPr>
              <a:spLocks noChangeShapeType="1"/>
            </p:cNvSpPr>
            <p:nvPr/>
          </p:nvSpPr>
          <p:spPr bwMode="auto">
            <a:xfrm flipH="1">
              <a:off x="444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2" name="Line 509"/>
            <p:cNvSpPr>
              <a:spLocks noChangeShapeType="1"/>
            </p:cNvSpPr>
            <p:nvPr/>
          </p:nvSpPr>
          <p:spPr bwMode="auto">
            <a:xfrm flipH="1">
              <a:off x="434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3" name="Line 510"/>
            <p:cNvSpPr>
              <a:spLocks noChangeShapeType="1"/>
            </p:cNvSpPr>
            <p:nvPr/>
          </p:nvSpPr>
          <p:spPr bwMode="auto">
            <a:xfrm flipH="1">
              <a:off x="424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4" name="Line 511"/>
            <p:cNvSpPr>
              <a:spLocks noChangeShapeType="1"/>
            </p:cNvSpPr>
            <p:nvPr/>
          </p:nvSpPr>
          <p:spPr bwMode="auto">
            <a:xfrm flipH="1">
              <a:off x="414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5" name="Line 512"/>
            <p:cNvSpPr>
              <a:spLocks noChangeShapeType="1"/>
            </p:cNvSpPr>
            <p:nvPr/>
          </p:nvSpPr>
          <p:spPr bwMode="auto">
            <a:xfrm flipH="1">
              <a:off x="404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6" name="Line 513"/>
            <p:cNvSpPr>
              <a:spLocks noChangeShapeType="1"/>
            </p:cNvSpPr>
            <p:nvPr/>
          </p:nvSpPr>
          <p:spPr bwMode="auto">
            <a:xfrm flipH="1">
              <a:off x="3949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7" name="Line 514"/>
            <p:cNvSpPr>
              <a:spLocks noChangeShapeType="1"/>
            </p:cNvSpPr>
            <p:nvPr/>
          </p:nvSpPr>
          <p:spPr bwMode="auto">
            <a:xfrm flipH="1">
              <a:off x="385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8" name="Line 515"/>
            <p:cNvSpPr>
              <a:spLocks noChangeShapeType="1"/>
            </p:cNvSpPr>
            <p:nvPr/>
          </p:nvSpPr>
          <p:spPr bwMode="auto">
            <a:xfrm flipH="1">
              <a:off x="375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9" name="Line 516"/>
            <p:cNvSpPr>
              <a:spLocks noChangeShapeType="1"/>
            </p:cNvSpPr>
            <p:nvPr/>
          </p:nvSpPr>
          <p:spPr bwMode="auto">
            <a:xfrm flipH="1">
              <a:off x="365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0" name="Line 517"/>
            <p:cNvSpPr>
              <a:spLocks noChangeShapeType="1"/>
            </p:cNvSpPr>
            <p:nvPr/>
          </p:nvSpPr>
          <p:spPr bwMode="auto">
            <a:xfrm flipH="1">
              <a:off x="355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1" name="Line 518"/>
            <p:cNvSpPr>
              <a:spLocks noChangeShapeType="1"/>
            </p:cNvSpPr>
            <p:nvPr/>
          </p:nvSpPr>
          <p:spPr bwMode="auto">
            <a:xfrm flipH="1">
              <a:off x="345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Line 519"/>
            <p:cNvSpPr>
              <a:spLocks noChangeShapeType="1"/>
            </p:cNvSpPr>
            <p:nvPr/>
          </p:nvSpPr>
          <p:spPr bwMode="auto">
            <a:xfrm flipH="1">
              <a:off x="335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3" name="Line 520"/>
            <p:cNvSpPr>
              <a:spLocks noChangeShapeType="1"/>
            </p:cNvSpPr>
            <p:nvPr/>
          </p:nvSpPr>
          <p:spPr bwMode="auto">
            <a:xfrm flipH="1">
              <a:off x="3260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Line 521"/>
            <p:cNvSpPr>
              <a:spLocks noChangeShapeType="1"/>
            </p:cNvSpPr>
            <p:nvPr/>
          </p:nvSpPr>
          <p:spPr bwMode="auto">
            <a:xfrm flipH="1">
              <a:off x="316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Line 522"/>
            <p:cNvSpPr>
              <a:spLocks noChangeShapeType="1"/>
            </p:cNvSpPr>
            <p:nvPr/>
          </p:nvSpPr>
          <p:spPr bwMode="auto">
            <a:xfrm flipH="1">
              <a:off x="3063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Line 523"/>
            <p:cNvSpPr>
              <a:spLocks noChangeShapeType="1"/>
            </p:cNvSpPr>
            <p:nvPr/>
          </p:nvSpPr>
          <p:spPr bwMode="auto">
            <a:xfrm flipH="1">
              <a:off x="296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Line 524"/>
            <p:cNvSpPr>
              <a:spLocks noChangeShapeType="1"/>
            </p:cNvSpPr>
            <p:nvPr/>
          </p:nvSpPr>
          <p:spPr bwMode="auto">
            <a:xfrm flipH="1">
              <a:off x="286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8" name="Line 525"/>
            <p:cNvSpPr>
              <a:spLocks noChangeShapeType="1"/>
            </p:cNvSpPr>
            <p:nvPr/>
          </p:nvSpPr>
          <p:spPr bwMode="auto">
            <a:xfrm flipH="1">
              <a:off x="276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9" name="Line 526"/>
            <p:cNvSpPr>
              <a:spLocks noChangeShapeType="1"/>
            </p:cNvSpPr>
            <p:nvPr/>
          </p:nvSpPr>
          <p:spPr bwMode="auto">
            <a:xfrm flipH="1">
              <a:off x="266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0" name="Line 527"/>
            <p:cNvSpPr>
              <a:spLocks noChangeShapeType="1"/>
            </p:cNvSpPr>
            <p:nvPr/>
          </p:nvSpPr>
          <p:spPr bwMode="auto">
            <a:xfrm flipH="1">
              <a:off x="257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1" name="Line 528"/>
            <p:cNvSpPr>
              <a:spLocks noChangeShapeType="1"/>
            </p:cNvSpPr>
            <p:nvPr/>
          </p:nvSpPr>
          <p:spPr bwMode="auto">
            <a:xfrm flipH="1">
              <a:off x="247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Line 529"/>
            <p:cNvSpPr>
              <a:spLocks noChangeShapeType="1"/>
            </p:cNvSpPr>
            <p:nvPr/>
          </p:nvSpPr>
          <p:spPr bwMode="auto">
            <a:xfrm flipH="1">
              <a:off x="2374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3" name="Line 530"/>
            <p:cNvSpPr>
              <a:spLocks noChangeShapeType="1"/>
            </p:cNvSpPr>
            <p:nvPr/>
          </p:nvSpPr>
          <p:spPr bwMode="auto">
            <a:xfrm flipH="1">
              <a:off x="227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4" name="Line 531"/>
            <p:cNvSpPr>
              <a:spLocks noChangeShapeType="1"/>
            </p:cNvSpPr>
            <p:nvPr/>
          </p:nvSpPr>
          <p:spPr bwMode="auto">
            <a:xfrm flipH="1">
              <a:off x="2177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Line 532"/>
            <p:cNvSpPr>
              <a:spLocks noChangeShapeType="1"/>
            </p:cNvSpPr>
            <p:nvPr/>
          </p:nvSpPr>
          <p:spPr bwMode="auto">
            <a:xfrm flipH="1">
              <a:off x="207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Line 533"/>
            <p:cNvSpPr>
              <a:spLocks noChangeShapeType="1"/>
            </p:cNvSpPr>
            <p:nvPr/>
          </p:nvSpPr>
          <p:spPr bwMode="auto">
            <a:xfrm flipH="1">
              <a:off x="198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7" name="Line 534"/>
            <p:cNvSpPr>
              <a:spLocks noChangeShapeType="1"/>
            </p:cNvSpPr>
            <p:nvPr/>
          </p:nvSpPr>
          <p:spPr bwMode="auto">
            <a:xfrm flipH="1">
              <a:off x="188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8" name="Line 535"/>
            <p:cNvSpPr>
              <a:spLocks noChangeShapeType="1"/>
            </p:cNvSpPr>
            <p:nvPr/>
          </p:nvSpPr>
          <p:spPr bwMode="auto">
            <a:xfrm flipH="1">
              <a:off x="178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9" name="Line 536"/>
            <p:cNvSpPr>
              <a:spLocks noChangeShapeType="1"/>
            </p:cNvSpPr>
            <p:nvPr/>
          </p:nvSpPr>
          <p:spPr bwMode="auto">
            <a:xfrm flipH="1">
              <a:off x="168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0" name="Line 537"/>
            <p:cNvSpPr>
              <a:spLocks noChangeShapeType="1"/>
            </p:cNvSpPr>
            <p:nvPr/>
          </p:nvSpPr>
          <p:spPr bwMode="auto">
            <a:xfrm flipH="1">
              <a:off x="158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1" name="Line 538"/>
            <p:cNvSpPr>
              <a:spLocks noChangeShapeType="1"/>
            </p:cNvSpPr>
            <p:nvPr/>
          </p:nvSpPr>
          <p:spPr bwMode="auto">
            <a:xfrm flipH="1">
              <a:off x="1488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2" name="Line 539"/>
            <p:cNvSpPr>
              <a:spLocks noChangeShapeType="1"/>
            </p:cNvSpPr>
            <p:nvPr/>
          </p:nvSpPr>
          <p:spPr bwMode="auto">
            <a:xfrm flipH="1">
              <a:off x="138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3" name="Line 540"/>
            <p:cNvSpPr>
              <a:spLocks noChangeShapeType="1"/>
            </p:cNvSpPr>
            <p:nvPr/>
          </p:nvSpPr>
          <p:spPr bwMode="auto">
            <a:xfrm flipH="1">
              <a:off x="129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4" name="Line 541"/>
            <p:cNvSpPr>
              <a:spLocks noChangeShapeType="1"/>
            </p:cNvSpPr>
            <p:nvPr/>
          </p:nvSpPr>
          <p:spPr bwMode="auto">
            <a:xfrm flipH="1">
              <a:off x="119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5" name="Line 542"/>
            <p:cNvSpPr>
              <a:spLocks noChangeShapeType="1"/>
            </p:cNvSpPr>
            <p:nvPr/>
          </p:nvSpPr>
          <p:spPr bwMode="auto">
            <a:xfrm flipH="1">
              <a:off x="109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6" name="Line 543"/>
            <p:cNvSpPr>
              <a:spLocks noChangeShapeType="1"/>
            </p:cNvSpPr>
            <p:nvPr/>
          </p:nvSpPr>
          <p:spPr bwMode="auto">
            <a:xfrm flipH="1">
              <a:off x="99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7" name="Line 544"/>
            <p:cNvSpPr>
              <a:spLocks noChangeShapeType="1"/>
            </p:cNvSpPr>
            <p:nvPr/>
          </p:nvSpPr>
          <p:spPr bwMode="auto">
            <a:xfrm flipH="1">
              <a:off x="89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8" name="Line 545"/>
            <p:cNvSpPr>
              <a:spLocks noChangeShapeType="1"/>
            </p:cNvSpPr>
            <p:nvPr/>
          </p:nvSpPr>
          <p:spPr bwMode="auto">
            <a:xfrm flipH="1">
              <a:off x="799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9" name="Line 546"/>
            <p:cNvSpPr>
              <a:spLocks noChangeShapeType="1"/>
            </p:cNvSpPr>
            <p:nvPr/>
          </p:nvSpPr>
          <p:spPr bwMode="auto">
            <a:xfrm flipH="1">
              <a:off x="70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547"/>
            <p:cNvSpPr>
              <a:spLocks noChangeArrowheads="1"/>
            </p:cNvSpPr>
            <p:nvPr/>
          </p:nvSpPr>
          <p:spPr bwMode="auto">
            <a:xfrm>
              <a:off x="618" y="2105"/>
              <a:ext cx="16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1" name="Rectangle 548"/>
            <p:cNvSpPr>
              <a:spLocks noChangeArrowheads="1"/>
            </p:cNvSpPr>
            <p:nvPr/>
          </p:nvSpPr>
          <p:spPr bwMode="auto">
            <a:xfrm>
              <a:off x="618" y="2089"/>
              <a:ext cx="1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2" name="Line 549"/>
            <p:cNvSpPr>
              <a:spLocks noChangeShapeType="1"/>
            </p:cNvSpPr>
            <p:nvPr/>
          </p:nvSpPr>
          <p:spPr bwMode="auto">
            <a:xfrm flipV="1">
              <a:off x="618" y="2023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3" name="Line 550"/>
            <p:cNvSpPr>
              <a:spLocks noChangeShapeType="1"/>
            </p:cNvSpPr>
            <p:nvPr/>
          </p:nvSpPr>
          <p:spPr bwMode="auto">
            <a:xfrm flipV="1">
              <a:off x="618" y="194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4" name="Rectangle 551"/>
            <p:cNvSpPr>
              <a:spLocks noChangeArrowheads="1"/>
            </p:cNvSpPr>
            <p:nvPr/>
          </p:nvSpPr>
          <p:spPr bwMode="auto">
            <a:xfrm>
              <a:off x="2374" y="1152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5" name="Rectangle 552"/>
            <p:cNvSpPr>
              <a:spLocks noChangeArrowheads="1"/>
            </p:cNvSpPr>
            <p:nvPr/>
          </p:nvSpPr>
          <p:spPr bwMode="auto">
            <a:xfrm>
              <a:off x="2374" y="2828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6" name="Rectangle 553"/>
            <p:cNvSpPr>
              <a:spLocks noChangeArrowheads="1"/>
            </p:cNvSpPr>
            <p:nvPr/>
          </p:nvSpPr>
          <p:spPr bwMode="auto">
            <a:xfrm>
              <a:off x="2374" y="1152"/>
              <a:ext cx="16" cy="167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7" name="Rectangle 554"/>
            <p:cNvSpPr>
              <a:spLocks noChangeArrowheads="1"/>
            </p:cNvSpPr>
            <p:nvPr/>
          </p:nvSpPr>
          <p:spPr bwMode="auto">
            <a:xfrm>
              <a:off x="3555" y="1152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8" name="Rectangle 555"/>
            <p:cNvSpPr>
              <a:spLocks noChangeArrowheads="1"/>
            </p:cNvSpPr>
            <p:nvPr/>
          </p:nvSpPr>
          <p:spPr bwMode="auto">
            <a:xfrm>
              <a:off x="3555" y="2828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59" name="Rectangle 556"/>
            <p:cNvSpPr>
              <a:spLocks noChangeArrowheads="1"/>
            </p:cNvSpPr>
            <p:nvPr/>
          </p:nvSpPr>
          <p:spPr bwMode="auto">
            <a:xfrm>
              <a:off x="3555" y="1152"/>
              <a:ext cx="16" cy="167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0" name="Rectangle 557"/>
            <p:cNvSpPr>
              <a:spLocks noChangeArrowheads="1"/>
            </p:cNvSpPr>
            <p:nvPr/>
          </p:nvSpPr>
          <p:spPr bwMode="auto">
            <a:xfrm>
              <a:off x="4408" y="1152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1" name="Rectangle 558"/>
            <p:cNvSpPr>
              <a:spLocks noChangeArrowheads="1"/>
            </p:cNvSpPr>
            <p:nvPr/>
          </p:nvSpPr>
          <p:spPr bwMode="auto">
            <a:xfrm>
              <a:off x="4408" y="2828"/>
              <a:ext cx="16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2" name="Rectangle 559"/>
            <p:cNvSpPr>
              <a:spLocks noChangeArrowheads="1"/>
            </p:cNvSpPr>
            <p:nvPr/>
          </p:nvSpPr>
          <p:spPr bwMode="auto">
            <a:xfrm>
              <a:off x="4408" y="1152"/>
              <a:ext cx="16" cy="167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3" name="Rectangle 560"/>
            <p:cNvSpPr>
              <a:spLocks noChangeArrowheads="1"/>
            </p:cNvSpPr>
            <p:nvPr/>
          </p:nvSpPr>
          <p:spPr bwMode="auto">
            <a:xfrm>
              <a:off x="602" y="1645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4" name="Rectangle 561"/>
            <p:cNvSpPr>
              <a:spLocks noChangeArrowheads="1"/>
            </p:cNvSpPr>
            <p:nvPr/>
          </p:nvSpPr>
          <p:spPr bwMode="auto">
            <a:xfrm>
              <a:off x="5360" y="1645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5" name="Rectangle 562"/>
            <p:cNvSpPr>
              <a:spLocks noChangeArrowheads="1"/>
            </p:cNvSpPr>
            <p:nvPr/>
          </p:nvSpPr>
          <p:spPr bwMode="auto">
            <a:xfrm>
              <a:off x="602" y="1645"/>
              <a:ext cx="475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6" name="Rectangle 563"/>
            <p:cNvSpPr>
              <a:spLocks noChangeArrowheads="1"/>
            </p:cNvSpPr>
            <p:nvPr/>
          </p:nvSpPr>
          <p:spPr bwMode="auto">
            <a:xfrm>
              <a:off x="602" y="2335"/>
              <a:ext cx="1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7" name="Rectangle 564"/>
            <p:cNvSpPr>
              <a:spLocks noChangeArrowheads="1"/>
            </p:cNvSpPr>
            <p:nvPr/>
          </p:nvSpPr>
          <p:spPr bwMode="auto">
            <a:xfrm>
              <a:off x="5360" y="2335"/>
              <a:ext cx="1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8" name="Rectangle 565"/>
            <p:cNvSpPr>
              <a:spLocks noChangeArrowheads="1"/>
            </p:cNvSpPr>
            <p:nvPr/>
          </p:nvSpPr>
          <p:spPr bwMode="auto">
            <a:xfrm>
              <a:off x="602" y="2335"/>
              <a:ext cx="4758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69" name="Rectangle 566"/>
            <p:cNvSpPr>
              <a:spLocks noChangeArrowheads="1"/>
            </p:cNvSpPr>
            <p:nvPr/>
          </p:nvSpPr>
          <p:spPr bwMode="auto">
            <a:xfrm>
              <a:off x="602" y="2582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70" name="Rectangle 567"/>
            <p:cNvSpPr>
              <a:spLocks noChangeArrowheads="1"/>
            </p:cNvSpPr>
            <p:nvPr/>
          </p:nvSpPr>
          <p:spPr bwMode="auto">
            <a:xfrm>
              <a:off x="5360" y="2582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71" name="Rectangle 568"/>
            <p:cNvSpPr>
              <a:spLocks noChangeArrowheads="1"/>
            </p:cNvSpPr>
            <p:nvPr/>
          </p:nvSpPr>
          <p:spPr bwMode="auto">
            <a:xfrm>
              <a:off x="602" y="2582"/>
              <a:ext cx="475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72" name="Rectangle 569"/>
            <p:cNvSpPr>
              <a:spLocks noChangeArrowheads="1"/>
            </p:cNvSpPr>
            <p:nvPr/>
          </p:nvSpPr>
          <p:spPr bwMode="auto">
            <a:xfrm>
              <a:off x="799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73" name="Freeform 570"/>
            <p:cNvSpPr>
              <a:spLocks/>
            </p:cNvSpPr>
            <p:nvPr/>
          </p:nvSpPr>
          <p:spPr bwMode="auto">
            <a:xfrm>
              <a:off x="799" y="2894"/>
              <a:ext cx="164" cy="33"/>
            </a:xfrm>
            <a:custGeom>
              <a:avLst/>
              <a:gdLst>
                <a:gd name="T0" fmla="*/ 0 w 164"/>
                <a:gd name="T1" fmla="*/ 0 h 33"/>
                <a:gd name="T2" fmla="*/ 0 w 164"/>
                <a:gd name="T3" fmla="*/ 16 h 33"/>
                <a:gd name="T4" fmla="*/ 147 w 164"/>
                <a:gd name="T5" fmla="*/ 33 h 33"/>
                <a:gd name="T6" fmla="*/ 147 w 164"/>
                <a:gd name="T7" fmla="*/ 33 h 33"/>
                <a:gd name="T8" fmla="*/ 164 w 164"/>
                <a:gd name="T9" fmla="*/ 16 h 33"/>
                <a:gd name="T10" fmla="*/ 147 w 164"/>
                <a:gd name="T11" fmla="*/ 16 h 33"/>
                <a:gd name="T12" fmla="*/ 0 w 164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"/>
                <a:gd name="T22" fmla="*/ 0 h 33"/>
                <a:gd name="T23" fmla="*/ 164 w 164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" h="33">
                  <a:moveTo>
                    <a:pt x="0" y="0"/>
                  </a:moveTo>
                  <a:lnTo>
                    <a:pt x="0" y="16"/>
                  </a:lnTo>
                  <a:lnTo>
                    <a:pt x="147" y="33"/>
                  </a:lnTo>
                  <a:lnTo>
                    <a:pt x="164" y="16"/>
                  </a:lnTo>
                  <a:lnTo>
                    <a:pt x="147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4" name="Freeform 571"/>
            <p:cNvSpPr>
              <a:spLocks/>
            </p:cNvSpPr>
            <p:nvPr/>
          </p:nvSpPr>
          <p:spPr bwMode="auto">
            <a:xfrm>
              <a:off x="995" y="2976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0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5" name="Freeform 572"/>
            <p:cNvSpPr>
              <a:spLocks/>
            </p:cNvSpPr>
            <p:nvPr/>
          </p:nvSpPr>
          <p:spPr bwMode="auto">
            <a:xfrm>
              <a:off x="946" y="2910"/>
              <a:ext cx="66" cy="83"/>
            </a:xfrm>
            <a:custGeom>
              <a:avLst/>
              <a:gdLst>
                <a:gd name="T0" fmla="*/ 17 w 66"/>
                <a:gd name="T1" fmla="*/ 0 h 83"/>
                <a:gd name="T2" fmla="*/ 0 w 66"/>
                <a:gd name="T3" fmla="*/ 17 h 83"/>
                <a:gd name="T4" fmla="*/ 49 w 66"/>
                <a:gd name="T5" fmla="*/ 83 h 83"/>
                <a:gd name="T6" fmla="*/ 66 w 66"/>
                <a:gd name="T7" fmla="*/ 66 h 83"/>
                <a:gd name="T8" fmla="*/ 17 w 66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83"/>
                <a:gd name="T17" fmla="*/ 66 w 6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83">
                  <a:moveTo>
                    <a:pt x="17" y="0"/>
                  </a:moveTo>
                  <a:lnTo>
                    <a:pt x="0" y="17"/>
                  </a:lnTo>
                  <a:lnTo>
                    <a:pt x="49" y="83"/>
                  </a:lnTo>
                  <a:lnTo>
                    <a:pt x="66" y="66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6" name="Freeform 573"/>
            <p:cNvSpPr>
              <a:spLocks/>
            </p:cNvSpPr>
            <p:nvPr/>
          </p:nvSpPr>
          <p:spPr bwMode="auto">
            <a:xfrm>
              <a:off x="995" y="297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17 w 17"/>
                <a:gd name="T5" fmla="*/ 17 h 17"/>
                <a:gd name="T6" fmla="*/ 17 w 17"/>
                <a:gd name="T7" fmla="*/ 1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7" name="Freeform 574"/>
            <p:cNvSpPr>
              <a:spLocks/>
            </p:cNvSpPr>
            <p:nvPr/>
          </p:nvSpPr>
          <p:spPr bwMode="auto">
            <a:xfrm>
              <a:off x="995" y="2910"/>
              <a:ext cx="82" cy="83"/>
            </a:xfrm>
            <a:custGeom>
              <a:avLst/>
              <a:gdLst>
                <a:gd name="T0" fmla="*/ 0 w 82"/>
                <a:gd name="T1" fmla="*/ 66 h 83"/>
                <a:gd name="T2" fmla="*/ 17 w 82"/>
                <a:gd name="T3" fmla="*/ 83 h 83"/>
                <a:gd name="T4" fmla="*/ 82 w 82"/>
                <a:gd name="T5" fmla="*/ 17 h 83"/>
                <a:gd name="T6" fmla="*/ 66 w 82"/>
                <a:gd name="T7" fmla="*/ 17 h 83"/>
                <a:gd name="T8" fmla="*/ 66 w 82"/>
                <a:gd name="T9" fmla="*/ 0 h 83"/>
                <a:gd name="T10" fmla="*/ 66 w 82"/>
                <a:gd name="T11" fmla="*/ 0 h 83"/>
                <a:gd name="T12" fmla="*/ 0 w 82"/>
                <a:gd name="T13" fmla="*/ 66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66"/>
                  </a:moveTo>
                  <a:lnTo>
                    <a:pt x="17" y="83"/>
                  </a:lnTo>
                  <a:lnTo>
                    <a:pt x="82" y="17"/>
                  </a:lnTo>
                  <a:lnTo>
                    <a:pt x="66" y="17"/>
                  </a:lnTo>
                  <a:lnTo>
                    <a:pt x="66" y="0"/>
                  </a:lnTo>
                  <a:lnTo>
                    <a:pt x="0" y="6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8" name="Rectangle 575"/>
            <p:cNvSpPr>
              <a:spLocks noChangeArrowheads="1"/>
            </p:cNvSpPr>
            <p:nvPr/>
          </p:nvSpPr>
          <p:spPr bwMode="auto">
            <a:xfrm>
              <a:off x="1192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79" name="Freeform 576"/>
            <p:cNvSpPr>
              <a:spLocks/>
            </p:cNvSpPr>
            <p:nvPr/>
          </p:nvSpPr>
          <p:spPr bwMode="auto">
            <a:xfrm>
              <a:off x="1061" y="2894"/>
              <a:ext cx="131" cy="33"/>
            </a:xfrm>
            <a:custGeom>
              <a:avLst/>
              <a:gdLst>
                <a:gd name="T0" fmla="*/ 0 w 131"/>
                <a:gd name="T1" fmla="*/ 16 h 33"/>
                <a:gd name="T2" fmla="*/ 0 w 131"/>
                <a:gd name="T3" fmla="*/ 33 h 33"/>
                <a:gd name="T4" fmla="*/ 131 w 131"/>
                <a:gd name="T5" fmla="*/ 16 h 33"/>
                <a:gd name="T6" fmla="*/ 131 w 131"/>
                <a:gd name="T7" fmla="*/ 0 h 33"/>
                <a:gd name="T8" fmla="*/ 0 w 131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3"/>
                <a:gd name="T17" fmla="*/ 131 w 1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3">
                  <a:moveTo>
                    <a:pt x="0" y="16"/>
                  </a:moveTo>
                  <a:lnTo>
                    <a:pt x="0" y="33"/>
                  </a:lnTo>
                  <a:lnTo>
                    <a:pt x="131" y="16"/>
                  </a:lnTo>
                  <a:lnTo>
                    <a:pt x="131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Rectangle 577"/>
            <p:cNvSpPr>
              <a:spLocks noChangeArrowheads="1"/>
            </p:cNvSpPr>
            <p:nvPr/>
          </p:nvSpPr>
          <p:spPr bwMode="auto">
            <a:xfrm>
              <a:off x="799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81" name="Freeform 578"/>
            <p:cNvSpPr>
              <a:spLocks/>
            </p:cNvSpPr>
            <p:nvPr/>
          </p:nvSpPr>
          <p:spPr bwMode="auto">
            <a:xfrm>
              <a:off x="667" y="2878"/>
              <a:ext cx="132" cy="32"/>
            </a:xfrm>
            <a:custGeom>
              <a:avLst/>
              <a:gdLst>
                <a:gd name="T0" fmla="*/ 132 w 132"/>
                <a:gd name="T1" fmla="*/ 32 h 32"/>
                <a:gd name="T2" fmla="*/ 132 w 132"/>
                <a:gd name="T3" fmla="*/ 16 h 32"/>
                <a:gd name="T4" fmla="*/ 0 w 132"/>
                <a:gd name="T5" fmla="*/ 0 h 32"/>
                <a:gd name="T6" fmla="*/ 17 w 132"/>
                <a:gd name="T7" fmla="*/ 0 h 32"/>
                <a:gd name="T8" fmla="*/ 0 w 132"/>
                <a:gd name="T9" fmla="*/ 16 h 32"/>
                <a:gd name="T10" fmla="*/ 0 w 132"/>
                <a:gd name="T11" fmla="*/ 16 h 32"/>
                <a:gd name="T12" fmla="*/ 132 w 132"/>
                <a:gd name="T13" fmla="*/ 3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2"/>
                <a:gd name="T23" fmla="*/ 132 w 1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2">
                  <a:moveTo>
                    <a:pt x="132" y="32"/>
                  </a:moveTo>
                  <a:lnTo>
                    <a:pt x="132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0" y="16"/>
                  </a:lnTo>
                  <a:lnTo>
                    <a:pt x="132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Freeform 579"/>
            <p:cNvSpPr>
              <a:spLocks/>
            </p:cNvSpPr>
            <p:nvPr/>
          </p:nvSpPr>
          <p:spPr bwMode="auto">
            <a:xfrm>
              <a:off x="602" y="281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Freeform 580"/>
            <p:cNvSpPr>
              <a:spLocks/>
            </p:cNvSpPr>
            <p:nvPr/>
          </p:nvSpPr>
          <p:spPr bwMode="auto">
            <a:xfrm>
              <a:off x="602" y="2812"/>
              <a:ext cx="82" cy="82"/>
            </a:xfrm>
            <a:custGeom>
              <a:avLst/>
              <a:gdLst>
                <a:gd name="T0" fmla="*/ 65 w 82"/>
                <a:gd name="T1" fmla="*/ 82 h 82"/>
                <a:gd name="T2" fmla="*/ 82 w 82"/>
                <a:gd name="T3" fmla="*/ 66 h 82"/>
                <a:gd name="T4" fmla="*/ 16 w 82"/>
                <a:gd name="T5" fmla="*/ 0 h 82"/>
                <a:gd name="T6" fmla="*/ 0 w 82"/>
                <a:gd name="T7" fmla="*/ 16 h 82"/>
                <a:gd name="T8" fmla="*/ 65 w 82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82"/>
                <a:gd name="T17" fmla="*/ 82 w 8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82">
                  <a:moveTo>
                    <a:pt x="65" y="82"/>
                  </a:moveTo>
                  <a:lnTo>
                    <a:pt x="82" y="6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65" y="8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Freeform 581"/>
            <p:cNvSpPr>
              <a:spLocks/>
            </p:cNvSpPr>
            <p:nvPr/>
          </p:nvSpPr>
          <p:spPr bwMode="auto">
            <a:xfrm>
              <a:off x="1389" y="2812"/>
              <a:ext cx="17" cy="16"/>
            </a:xfrm>
            <a:custGeom>
              <a:avLst/>
              <a:gdLst>
                <a:gd name="T0" fmla="*/ 17 w 17"/>
                <a:gd name="T1" fmla="*/ 16 h 16"/>
                <a:gd name="T2" fmla="*/ 17 w 17"/>
                <a:gd name="T3" fmla="*/ 16 h 16"/>
                <a:gd name="T4" fmla="*/ 0 w 17"/>
                <a:gd name="T5" fmla="*/ 0 h 16"/>
                <a:gd name="T6" fmla="*/ 0 w 17"/>
                <a:gd name="T7" fmla="*/ 0 h 16"/>
                <a:gd name="T8" fmla="*/ 17 w 17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17" y="16"/>
                  </a:moveTo>
                  <a:lnTo>
                    <a:pt x="17" y="16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Freeform 582"/>
            <p:cNvSpPr>
              <a:spLocks/>
            </p:cNvSpPr>
            <p:nvPr/>
          </p:nvSpPr>
          <p:spPr bwMode="auto">
            <a:xfrm>
              <a:off x="1324" y="2812"/>
              <a:ext cx="82" cy="82"/>
            </a:xfrm>
            <a:custGeom>
              <a:avLst/>
              <a:gdLst>
                <a:gd name="T0" fmla="*/ 82 w 82"/>
                <a:gd name="T1" fmla="*/ 16 h 82"/>
                <a:gd name="T2" fmla="*/ 65 w 82"/>
                <a:gd name="T3" fmla="*/ 0 h 82"/>
                <a:gd name="T4" fmla="*/ 0 w 82"/>
                <a:gd name="T5" fmla="*/ 66 h 82"/>
                <a:gd name="T6" fmla="*/ 0 w 82"/>
                <a:gd name="T7" fmla="*/ 66 h 82"/>
                <a:gd name="T8" fmla="*/ 0 w 82"/>
                <a:gd name="T9" fmla="*/ 82 h 82"/>
                <a:gd name="T10" fmla="*/ 16 w 82"/>
                <a:gd name="T11" fmla="*/ 82 h 82"/>
                <a:gd name="T12" fmla="*/ 82 w 82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2"/>
                <a:gd name="T23" fmla="*/ 82 w 82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2">
                  <a:moveTo>
                    <a:pt x="82" y="16"/>
                  </a:moveTo>
                  <a:lnTo>
                    <a:pt x="65" y="0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8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Rectangle 583"/>
            <p:cNvSpPr>
              <a:spLocks noChangeArrowheads="1"/>
            </p:cNvSpPr>
            <p:nvPr/>
          </p:nvSpPr>
          <p:spPr bwMode="auto">
            <a:xfrm>
              <a:off x="1192" y="2894"/>
              <a:ext cx="1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87" name="Freeform 584"/>
            <p:cNvSpPr>
              <a:spLocks/>
            </p:cNvSpPr>
            <p:nvPr/>
          </p:nvSpPr>
          <p:spPr bwMode="auto">
            <a:xfrm>
              <a:off x="1192" y="2878"/>
              <a:ext cx="132" cy="32"/>
            </a:xfrm>
            <a:custGeom>
              <a:avLst/>
              <a:gdLst>
                <a:gd name="T0" fmla="*/ 132 w 132"/>
                <a:gd name="T1" fmla="*/ 16 h 32"/>
                <a:gd name="T2" fmla="*/ 132 w 132"/>
                <a:gd name="T3" fmla="*/ 0 h 32"/>
                <a:gd name="T4" fmla="*/ 0 w 132"/>
                <a:gd name="T5" fmla="*/ 16 h 32"/>
                <a:gd name="T6" fmla="*/ 0 w 132"/>
                <a:gd name="T7" fmla="*/ 32 h 32"/>
                <a:gd name="T8" fmla="*/ 132 w 132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2"/>
                <a:gd name="T17" fmla="*/ 132 w 1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2">
                  <a:moveTo>
                    <a:pt x="132" y="16"/>
                  </a:moveTo>
                  <a:lnTo>
                    <a:pt x="132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3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Rectangle 585"/>
            <p:cNvSpPr>
              <a:spLocks noChangeArrowheads="1"/>
            </p:cNvSpPr>
            <p:nvPr/>
          </p:nvSpPr>
          <p:spPr bwMode="auto">
            <a:xfrm>
              <a:off x="2439" y="1431"/>
              <a:ext cx="17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89" name="Rectangle 586"/>
            <p:cNvSpPr>
              <a:spLocks noChangeArrowheads="1"/>
            </p:cNvSpPr>
            <p:nvPr/>
          </p:nvSpPr>
          <p:spPr bwMode="auto">
            <a:xfrm>
              <a:off x="2439" y="1431"/>
              <a:ext cx="17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890" name="Line 587"/>
            <p:cNvSpPr>
              <a:spLocks noChangeShapeType="1"/>
            </p:cNvSpPr>
            <p:nvPr/>
          </p:nvSpPr>
          <p:spPr bwMode="auto">
            <a:xfrm>
              <a:off x="2521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1" name="Line 588"/>
            <p:cNvSpPr>
              <a:spLocks noChangeShapeType="1"/>
            </p:cNvSpPr>
            <p:nvPr/>
          </p:nvSpPr>
          <p:spPr bwMode="auto">
            <a:xfrm>
              <a:off x="2620" y="143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2" name="Line 589"/>
            <p:cNvSpPr>
              <a:spLocks noChangeShapeType="1"/>
            </p:cNvSpPr>
            <p:nvPr/>
          </p:nvSpPr>
          <p:spPr bwMode="auto">
            <a:xfrm>
              <a:off x="2718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3" name="Line 590"/>
            <p:cNvSpPr>
              <a:spLocks noChangeShapeType="1"/>
            </p:cNvSpPr>
            <p:nvPr/>
          </p:nvSpPr>
          <p:spPr bwMode="auto">
            <a:xfrm>
              <a:off x="2817" y="143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4" name="Line 591"/>
            <p:cNvSpPr>
              <a:spLocks noChangeShapeType="1"/>
            </p:cNvSpPr>
            <p:nvPr/>
          </p:nvSpPr>
          <p:spPr bwMode="auto">
            <a:xfrm>
              <a:off x="2915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5" name="Line 592"/>
            <p:cNvSpPr>
              <a:spLocks noChangeShapeType="1"/>
            </p:cNvSpPr>
            <p:nvPr/>
          </p:nvSpPr>
          <p:spPr bwMode="auto">
            <a:xfrm>
              <a:off x="2997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6" name="Line 593"/>
            <p:cNvSpPr>
              <a:spLocks noChangeShapeType="1"/>
            </p:cNvSpPr>
            <p:nvPr/>
          </p:nvSpPr>
          <p:spPr bwMode="auto">
            <a:xfrm>
              <a:off x="3095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7" name="Line 594"/>
            <p:cNvSpPr>
              <a:spLocks noChangeShapeType="1"/>
            </p:cNvSpPr>
            <p:nvPr/>
          </p:nvSpPr>
          <p:spPr bwMode="auto">
            <a:xfrm>
              <a:off x="3194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8" name="Line 595"/>
            <p:cNvSpPr>
              <a:spLocks noChangeShapeType="1"/>
            </p:cNvSpPr>
            <p:nvPr/>
          </p:nvSpPr>
          <p:spPr bwMode="auto">
            <a:xfrm>
              <a:off x="3292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9" name="Line 596"/>
            <p:cNvSpPr>
              <a:spLocks noChangeShapeType="1"/>
            </p:cNvSpPr>
            <p:nvPr/>
          </p:nvSpPr>
          <p:spPr bwMode="auto">
            <a:xfrm>
              <a:off x="3391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0" name="Rectangle 597"/>
            <p:cNvSpPr>
              <a:spLocks noChangeArrowheads="1"/>
            </p:cNvSpPr>
            <p:nvPr/>
          </p:nvSpPr>
          <p:spPr bwMode="auto">
            <a:xfrm>
              <a:off x="3489" y="1431"/>
              <a:ext cx="33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01" name="Rectangle 598"/>
            <p:cNvSpPr>
              <a:spLocks noChangeArrowheads="1"/>
            </p:cNvSpPr>
            <p:nvPr/>
          </p:nvSpPr>
          <p:spPr bwMode="auto">
            <a:xfrm>
              <a:off x="3506" y="1431"/>
              <a:ext cx="16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28902" name="Line 599"/>
            <p:cNvSpPr>
              <a:spLocks noChangeShapeType="1"/>
            </p:cNvSpPr>
            <p:nvPr/>
          </p:nvSpPr>
          <p:spPr bwMode="auto">
            <a:xfrm>
              <a:off x="3506" y="1514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3" name="Line 600"/>
            <p:cNvSpPr>
              <a:spLocks noChangeShapeType="1"/>
            </p:cNvSpPr>
            <p:nvPr/>
          </p:nvSpPr>
          <p:spPr bwMode="auto">
            <a:xfrm>
              <a:off x="3506" y="1612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4" name="Line 601"/>
            <p:cNvSpPr>
              <a:spLocks noChangeShapeType="1"/>
            </p:cNvSpPr>
            <p:nvPr/>
          </p:nvSpPr>
          <p:spPr bwMode="auto">
            <a:xfrm>
              <a:off x="3506" y="171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5" name="Line 602"/>
            <p:cNvSpPr>
              <a:spLocks noChangeShapeType="1"/>
            </p:cNvSpPr>
            <p:nvPr/>
          </p:nvSpPr>
          <p:spPr bwMode="auto">
            <a:xfrm>
              <a:off x="3506" y="1809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6" name="Line 603"/>
            <p:cNvSpPr>
              <a:spLocks noChangeShapeType="1"/>
            </p:cNvSpPr>
            <p:nvPr/>
          </p:nvSpPr>
          <p:spPr bwMode="auto">
            <a:xfrm>
              <a:off x="3506" y="1908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7" name="Line 604"/>
            <p:cNvSpPr>
              <a:spLocks noChangeShapeType="1"/>
            </p:cNvSpPr>
            <p:nvPr/>
          </p:nvSpPr>
          <p:spPr bwMode="auto">
            <a:xfrm>
              <a:off x="3506" y="2007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8" name="Line 605"/>
            <p:cNvSpPr>
              <a:spLocks noChangeShapeType="1"/>
            </p:cNvSpPr>
            <p:nvPr/>
          </p:nvSpPr>
          <p:spPr bwMode="auto">
            <a:xfrm>
              <a:off x="3506" y="2105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9" name="Line 606"/>
            <p:cNvSpPr>
              <a:spLocks noChangeShapeType="1"/>
            </p:cNvSpPr>
            <p:nvPr/>
          </p:nvSpPr>
          <p:spPr bwMode="auto">
            <a:xfrm>
              <a:off x="3506" y="2204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7" name="Line 607"/>
          <p:cNvSpPr>
            <a:spLocks noChangeShapeType="1"/>
          </p:cNvSpPr>
          <p:nvPr/>
        </p:nvSpPr>
        <p:spPr bwMode="auto">
          <a:xfrm>
            <a:off x="5719763" y="3808413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08"/>
          <p:cNvSpPr>
            <a:spLocks noChangeShapeType="1"/>
          </p:cNvSpPr>
          <p:nvPr/>
        </p:nvSpPr>
        <p:spPr bwMode="auto">
          <a:xfrm>
            <a:off x="5719763" y="396557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609"/>
          <p:cNvSpPr>
            <a:spLocks noChangeShapeType="1"/>
          </p:cNvSpPr>
          <p:nvPr/>
        </p:nvSpPr>
        <p:spPr bwMode="auto">
          <a:xfrm>
            <a:off x="5719763" y="4122738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610"/>
          <p:cNvSpPr>
            <a:spLocks noChangeShapeType="1"/>
          </p:cNvSpPr>
          <p:nvPr/>
        </p:nvSpPr>
        <p:spPr bwMode="auto">
          <a:xfrm>
            <a:off x="5719763" y="4278313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611"/>
          <p:cNvSpPr>
            <a:spLocks noChangeShapeType="1"/>
          </p:cNvSpPr>
          <p:nvPr/>
        </p:nvSpPr>
        <p:spPr bwMode="auto">
          <a:xfrm>
            <a:off x="5719763" y="443547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612"/>
          <p:cNvSpPr>
            <a:spLocks noChangeArrowheads="1"/>
          </p:cNvSpPr>
          <p:nvPr/>
        </p:nvSpPr>
        <p:spPr bwMode="auto">
          <a:xfrm>
            <a:off x="5719763" y="4591050"/>
            <a:ext cx="25400" cy="523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83" name="Rectangle 613"/>
          <p:cNvSpPr>
            <a:spLocks noChangeArrowheads="1"/>
          </p:cNvSpPr>
          <p:nvPr/>
        </p:nvSpPr>
        <p:spPr bwMode="auto">
          <a:xfrm>
            <a:off x="5692775" y="4618038"/>
            <a:ext cx="26988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84" name="Line 614"/>
          <p:cNvSpPr>
            <a:spLocks noChangeShapeType="1"/>
          </p:cNvSpPr>
          <p:nvPr/>
        </p:nvSpPr>
        <p:spPr bwMode="auto">
          <a:xfrm flipH="1">
            <a:off x="5537200" y="46180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615"/>
          <p:cNvSpPr>
            <a:spLocks noChangeShapeType="1"/>
          </p:cNvSpPr>
          <p:nvPr/>
        </p:nvSpPr>
        <p:spPr bwMode="auto">
          <a:xfrm flipH="1">
            <a:off x="5380038" y="46180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616"/>
          <p:cNvSpPr>
            <a:spLocks noChangeShapeType="1"/>
          </p:cNvSpPr>
          <p:nvPr/>
        </p:nvSpPr>
        <p:spPr bwMode="auto">
          <a:xfrm flipH="1">
            <a:off x="5224463" y="46180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617"/>
          <p:cNvSpPr>
            <a:spLocks noChangeShapeType="1"/>
          </p:cNvSpPr>
          <p:nvPr/>
        </p:nvSpPr>
        <p:spPr bwMode="auto">
          <a:xfrm flipH="1">
            <a:off x="5067300" y="46180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618"/>
          <p:cNvSpPr>
            <a:spLocks noChangeShapeType="1"/>
          </p:cNvSpPr>
          <p:nvPr/>
        </p:nvSpPr>
        <p:spPr bwMode="auto">
          <a:xfrm flipH="1">
            <a:off x="4911725" y="46180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619"/>
          <p:cNvSpPr>
            <a:spLocks noChangeShapeType="1"/>
          </p:cNvSpPr>
          <p:nvPr/>
        </p:nvSpPr>
        <p:spPr bwMode="auto">
          <a:xfrm flipH="1">
            <a:off x="4781550" y="46180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620"/>
          <p:cNvSpPr>
            <a:spLocks noChangeShapeType="1"/>
          </p:cNvSpPr>
          <p:nvPr/>
        </p:nvSpPr>
        <p:spPr bwMode="auto">
          <a:xfrm flipH="1">
            <a:off x="4625975" y="461803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621"/>
          <p:cNvSpPr>
            <a:spLocks noChangeShapeType="1"/>
          </p:cNvSpPr>
          <p:nvPr/>
        </p:nvSpPr>
        <p:spPr bwMode="auto">
          <a:xfrm flipH="1">
            <a:off x="4468813" y="46180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622"/>
          <p:cNvSpPr>
            <a:spLocks noChangeShapeType="1"/>
          </p:cNvSpPr>
          <p:nvPr/>
        </p:nvSpPr>
        <p:spPr bwMode="auto">
          <a:xfrm flipH="1">
            <a:off x="4313238" y="461803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623"/>
          <p:cNvSpPr>
            <a:spLocks noChangeShapeType="1"/>
          </p:cNvSpPr>
          <p:nvPr/>
        </p:nvSpPr>
        <p:spPr bwMode="auto">
          <a:xfrm flipH="1">
            <a:off x="4156075" y="46180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Rectangle 624"/>
          <p:cNvSpPr>
            <a:spLocks noChangeArrowheads="1"/>
          </p:cNvSpPr>
          <p:nvPr/>
        </p:nvSpPr>
        <p:spPr bwMode="auto">
          <a:xfrm>
            <a:off x="4025900" y="4618038"/>
            <a:ext cx="26988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95" name="Rectangle 625"/>
          <p:cNvSpPr>
            <a:spLocks noChangeArrowheads="1"/>
          </p:cNvSpPr>
          <p:nvPr/>
        </p:nvSpPr>
        <p:spPr bwMode="auto">
          <a:xfrm>
            <a:off x="4025900" y="4591050"/>
            <a:ext cx="26988" cy="269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96" name="Line 626"/>
          <p:cNvSpPr>
            <a:spLocks noChangeShapeType="1"/>
          </p:cNvSpPr>
          <p:nvPr/>
        </p:nvSpPr>
        <p:spPr bwMode="auto">
          <a:xfrm flipV="1">
            <a:off x="4025900" y="44354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627"/>
          <p:cNvSpPr>
            <a:spLocks noChangeShapeType="1"/>
          </p:cNvSpPr>
          <p:nvPr/>
        </p:nvSpPr>
        <p:spPr bwMode="auto">
          <a:xfrm flipV="1">
            <a:off x="4025900" y="4278313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628"/>
          <p:cNvSpPr>
            <a:spLocks noChangeShapeType="1"/>
          </p:cNvSpPr>
          <p:nvPr/>
        </p:nvSpPr>
        <p:spPr bwMode="auto">
          <a:xfrm flipV="1">
            <a:off x="4025900" y="4122738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629"/>
          <p:cNvSpPr>
            <a:spLocks noChangeShapeType="1"/>
          </p:cNvSpPr>
          <p:nvPr/>
        </p:nvSpPr>
        <p:spPr bwMode="auto">
          <a:xfrm flipV="1">
            <a:off x="4025900" y="39655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630"/>
          <p:cNvSpPr>
            <a:spLocks noChangeShapeType="1"/>
          </p:cNvSpPr>
          <p:nvPr/>
        </p:nvSpPr>
        <p:spPr bwMode="auto">
          <a:xfrm flipV="1">
            <a:off x="4025900" y="3808413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631"/>
          <p:cNvSpPr>
            <a:spLocks noChangeShapeType="1"/>
          </p:cNvSpPr>
          <p:nvPr/>
        </p:nvSpPr>
        <p:spPr bwMode="auto">
          <a:xfrm flipV="1">
            <a:off x="4025900" y="36528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632"/>
          <p:cNvSpPr>
            <a:spLocks noChangeShapeType="1"/>
          </p:cNvSpPr>
          <p:nvPr/>
        </p:nvSpPr>
        <p:spPr bwMode="auto">
          <a:xfrm flipV="1">
            <a:off x="4025900" y="34956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633"/>
          <p:cNvSpPr>
            <a:spLocks noChangeShapeType="1"/>
          </p:cNvSpPr>
          <p:nvPr/>
        </p:nvSpPr>
        <p:spPr bwMode="auto">
          <a:xfrm flipV="1">
            <a:off x="4025900" y="334010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634"/>
          <p:cNvSpPr>
            <a:spLocks noChangeShapeType="1"/>
          </p:cNvSpPr>
          <p:nvPr/>
        </p:nvSpPr>
        <p:spPr bwMode="auto">
          <a:xfrm flipV="1">
            <a:off x="4025900" y="31829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635"/>
          <p:cNvSpPr>
            <a:spLocks noChangeShapeType="1"/>
          </p:cNvSpPr>
          <p:nvPr/>
        </p:nvSpPr>
        <p:spPr bwMode="auto">
          <a:xfrm flipV="1">
            <a:off x="4025900" y="30257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636"/>
          <p:cNvSpPr>
            <a:spLocks noChangeShapeType="1"/>
          </p:cNvSpPr>
          <p:nvPr/>
        </p:nvSpPr>
        <p:spPr bwMode="auto">
          <a:xfrm flipV="1">
            <a:off x="4025900" y="28702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637"/>
          <p:cNvSpPr>
            <a:spLocks noChangeShapeType="1"/>
          </p:cNvSpPr>
          <p:nvPr/>
        </p:nvSpPr>
        <p:spPr bwMode="auto">
          <a:xfrm flipV="1">
            <a:off x="4025900" y="27130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638"/>
          <p:cNvSpPr>
            <a:spLocks noChangeShapeType="1"/>
          </p:cNvSpPr>
          <p:nvPr/>
        </p:nvSpPr>
        <p:spPr bwMode="auto">
          <a:xfrm flipV="1">
            <a:off x="4025900" y="2557463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Rectangle 639"/>
          <p:cNvSpPr>
            <a:spLocks noChangeArrowheads="1"/>
          </p:cNvSpPr>
          <p:nvPr/>
        </p:nvSpPr>
        <p:spPr bwMode="auto">
          <a:xfrm>
            <a:off x="914400" y="5435600"/>
            <a:ext cx="609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Relational database structure of an </a:t>
            </a:r>
            <a:r>
              <a:rPr lang="en-US" altLang="en-US" sz="2000">
                <a:latin typeface="Lucida Console" panose="020B0609040504020204" pitchFamily="49" charset="0"/>
              </a:rPr>
              <a:t>Employee</a:t>
            </a:r>
            <a:r>
              <a:rPr lang="en-US" altLang="en-US" sz="200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69724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Microsoft SQL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Microsoft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MySQL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PostgreSQL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Oracle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FrontBase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1695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SQL </a:t>
            </a:r>
            <a:r>
              <a:rPr lang="en-US" altLang="en-US" sz="3200">
                <a:cs typeface="Times New Roman" panose="02020603050405020304" pitchFamily="18" charset="0"/>
              </a:rPr>
              <a:t>(Structured Query Language)</a:t>
            </a:r>
            <a:r>
              <a:rPr lang="en-US" altLang="en-US" sz="320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provides a rich set of language constructs that enable programmers to define complex queries to retrieve data from a database.</a:t>
            </a:r>
          </a:p>
        </p:txBody>
      </p:sp>
    </p:spTree>
    <p:extLst>
      <p:ext uri="{BB962C8B-B14F-4D97-AF65-F5344CB8AC3E}">
        <p14:creationId xmlns:p14="http://schemas.microsoft.com/office/powerpoint/2010/main" val="405199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SQL </a:t>
            </a:r>
            <a:r>
              <a:rPr lang="en-US" altLang="en-US" sz="3200">
                <a:cs typeface="Times New Roman" panose="02020603050405020304" pitchFamily="18" charset="0"/>
              </a:rPr>
              <a:t>(Structured Query Language)</a:t>
            </a:r>
            <a:r>
              <a:rPr lang="en-US" altLang="en-US" sz="3200"/>
              <a:t> 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85925" y="1697038"/>
          <a:ext cx="5830888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6083808" imgH="4722876" progId="Word.Document.8">
                  <p:embed/>
                </p:oleObj>
              </mc:Choice>
              <mc:Fallback>
                <p:oleObj name="Document" r:id="rId3" imgW="6083808" imgH="472287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697038"/>
                        <a:ext cx="5830888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35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SELECT Query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basic form of a </a:t>
            </a:r>
            <a:r>
              <a:rPr lang="en-US" altLang="en-US">
                <a:latin typeface="Courier New" panose="02070309020205020404" pitchFamily="49" charset="0"/>
              </a:rPr>
              <a:t>SELECT</a:t>
            </a:r>
            <a:r>
              <a:rPr lang="en-US" altLang="en-US"/>
              <a:t> query is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SELECT * FROM TableName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where the asterisk (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) indicates that all columns from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should be selected and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specifies the table in the database from which rows will be retrieved.</a:t>
            </a:r>
          </a:p>
        </p:txBody>
      </p:sp>
    </p:spTree>
    <p:extLst>
      <p:ext uri="{BB962C8B-B14F-4D97-AF65-F5344CB8AC3E}">
        <p14:creationId xmlns:p14="http://schemas.microsoft.com/office/powerpoint/2010/main" val="221866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SELECT Query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retrieve specific columns from a table, replace the asterisk </a:t>
            </a:r>
            <a:r>
              <a:rPr lang="en-US" altLang="en-US">
                <a:latin typeface="Courier New" panose="02070309020205020404" pitchFamily="49" charset="0"/>
              </a:rPr>
              <a:t>(*)</a:t>
            </a:r>
            <a:r>
              <a:rPr lang="en-US" altLang="en-US"/>
              <a:t> with a comma-separated list of column names. Specifying columns explicitly guarantees that they are always returned in the specified order, even if the actual order in the table(s) is different.</a:t>
            </a:r>
          </a:p>
        </p:txBody>
      </p:sp>
    </p:spTree>
    <p:extLst>
      <p:ext uri="{BB962C8B-B14F-4D97-AF65-F5344CB8AC3E}">
        <p14:creationId xmlns:p14="http://schemas.microsoft.com/office/powerpoint/2010/main" val="388726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SELECT Query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SELECT * FROM Members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SELECT FirstName, LastName FROM Members</a:t>
            </a:r>
          </a:p>
        </p:txBody>
      </p:sp>
    </p:spTree>
    <p:extLst>
      <p:ext uri="{BB962C8B-B14F-4D97-AF65-F5344CB8AC3E}">
        <p14:creationId xmlns:p14="http://schemas.microsoft.com/office/powerpoint/2010/main" val="396793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optional </a:t>
            </a:r>
            <a:r>
              <a:rPr lang="en-US" altLang="en-US">
                <a:latin typeface="Courier New" panose="02070309020205020404" pitchFamily="49" charset="0"/>
              </a:rPr>
              <a:t>WHERE</a:t>
            </a:r>
            <a:r>
              <a:rPr lang="en-US" altLang="en-US"/>
              <a:t> clause in a query specifies the selection criteria for the query. The basic form of a query with selection criteria is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SELECT ColumnName1, ColumnName2, ... FROM TableName WHERE Criteria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1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WHERE clause can contain operators </a:t>
            </a:r>
            <a:r>
              <a:rPr lang="en-US" altLang="en-US">
                <a:latin typeface="Courier New" panose="02070309020205020404" pitchFamily="49" charset="0"/>
              </a:rPr>
              <a:t>&lt;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&gt;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&lt;=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&gt;=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&lt;&gt;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LIKE</a:t>
            </a:r>
            <a:r>
              <a:rPr lang="en-US" altLang="en-US"/>
              <a:t>. Operator LIKE is used for string pattern matching with wildcard characters </a:t>
            </a: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-S</a:t>
            </a:r>
            <a:r>
              <a:rPr lang="en-US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977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Relational Database Model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SQL (Structured Query Language)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SELECT Statement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INSERT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UPDATE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DELETE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ADO.NET Object Model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Data Provider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Connecting to a Database in ASP.NET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Data Binding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Data Source Controls</a:t>
            </a:r>
          </a:p>
          <a:p>
            <a:pPr>
              <a:lnSpc>
                <a:spcPct val="80000"/>
              </a:lnSpc>
            </a:pPr>
            <a:endParaRPr lang="en-US" altLang="ms-MY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 - Pattern matching</a:t>
            </a:r>
          </a:p>
          <a:p>
            <a:pPr lvl="1" eaLnBrk="1" hangingPunct="1"/>
            <a:r>
              <a:rPr lang="en-US" altLang="en-US"/>
              <a:t> ( </a:t>
            </a: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)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SELECT FirstName, LastName 	FROM Members WHERE 	LastName LIKE ‘D%’</a:t>
            </a:r>
          </a:p>
          <a:p>
            <a:pPr lvl="1" eaLnBrk="1" hangingPunct="1"/>
            <a:r>
              <a:rPr lang="en-US" altLang="en-US"/>
              <a:t>( </a:t>
            </a:r>
            <a:r>
              <a:rPr lang="en-US" altLang="en-US">
                <a:latin typeface="Courier New" panose="02070309020205020404" pitchFamily="49" charset="0"/>
              </a:rPr>
              <a:t>_</a:t>
            </a:r>
            <a:r>
              <a:rPr lang="en-US" altLang="en-US"/>
              <a:t> )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SELECT FirstName, LastName FROM Members WHERE LastName LIKE ‘_I%’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3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Clause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result of a query can be sorted in ascending or descending order using the optional </a:t>
            </a:r>
            <a:r>
              <a:rPr lang="en-US" altLang="en-US">
                <a:latin typeface="Courier New" panose="02070309020205020404" pitchFamily="49" charset="0"/>
              </a:rPr>
              <a:t>ORDER BY</a:t>
            </a:r>
            <a:r>
              <a:rPr lang="en-US" altLang="en-US"/>
              <a:t> clause.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simplest form of an </a:t>
            </a:r>
            <a:r>
              <a:rPr lang="en-US" altLang="en-US">
                <a:latin typeface="Courier New" panose="02070309020205020404" pitchFamily="49" charset="0"/>
              </a:rPr>
              <a:t>ORDER BY</a:t>
            </a:r>
            <a:r>
              <a:rPr lang="en-US" altLang="en-US"/>
              <a:t> clause is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SELECT ColumnName1, ColumnName2, ... FROM TableName ORDER BY Column ASC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472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Clause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SELECT ColumnName1, ColumnName2, ... FROM TableName ORDER BY Column DESC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where </a:t>
            </a:r>
            <a:r>
              <a:rPr lang="en-US" altLang="en-US">
                <a:latin typeface="Courier New" panose="02070309020205020404" pitchFamily="49" charset="0"/>
              </a:rPr>
              <a:t>ASC</a:t>
            </a:r>
            <a:r>
              <a:rPr lang="en-US" altLang="en-US"/>
              <a:t> specifies ascending order, </a:t>
            </a:r>
            <a:r>
              <a:rPr lang="en-US" altLang="en-US" i="1">
                <a:latin typeface="Courier New" panose="02070309020205020404" pitchFamily="49" charset="0"/>
              </a:rPr>
              <a:t>DESC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specifies descending order and column specifies the column on which the sort is based. The default sorting order is ascending, so </a:t>
            </a:r>
            <a:r>
              <a:rPr lang="en-US" altLang="en-US">
                <a:latin typeface="Courier New" panose="02070309020205020404" pitchFamily="49" charset="0"/>
              </a:rPr>
              <a:t>ASC</a:t>
            </a:r>
            <a:r>
              <a:rPr lang="en-US" altLang="en-US"/>
              <a:t> is optional.</a:t>
            </a:r>
          </a:p>
        </p:txBody>
      </p:sp>
    </p:spTree>
    <p:extLst>
      <p:ext uri="{BB962C8B-B14F-4D97-AF65-F5344CB8AC3E}">
        <p14:creationId xmlns:p14="http://schemas.microsoft.com/office/powerpoint/2010/main" val="360906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SELECT FirstName, LastName FROM Members ORDER BY LastName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SELECT FirstName, LastName FROM Memberss ORDER BY LastName DESC</a:t>
            </a:r>
          </a:p>
        </p:txBody>
      </p:sp>
    </p:spTree>
    <p:extLst>
      <p:ext uri="{BB962C8B-B14F-4D97-AF65-F5344CB8AC3E}">
        <p14:creationId xmlns:p14="http://schemas.microsoft.com/office/powerpoint/2010/main" val="406435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Clause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columns can be used for ordering purposes with an </a:t>
            </a:r>
            <a:r>
              <a:rPr lang="en-US" altLang="en-US">
                <a:latin typeface="Courier New" panose="02070309020205020404" pitchFamily="49" charset="0"/>
              </a:rPr>
              <a:t>ORDER BY</a:t>
            </a:r>
            <a:r>
              <a:rPr lang="en-US" altLang="en-US"/>
              <a:t> clause of the form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ORDER BY Column1 SortingOrder, Column2 SortingOrder, ...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77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Clause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</a:t>
            </a:r>
            <a:r>
              <a:rPr lang="en-US" altLang="en-US">
                <a:latin typeface="Courier New" panose="02070309020205020404" pitchFamily="49" charset="0"/>
              </a:rPr>
              <a:t> WHERE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ORDER BY</a:t>
            </a:r>
            <a:r>
              <a:rPr lang="en-US" altLang="en-US"/>
              <a:t> clauses can be combined in one query. If used, </a:t>
            </a:r>
            <a:r>
              <a:rPr lang="en-US" altLang="en-US">
                <a:latin typeface="Courier New" panose="02070309020205020404" pitchFamily="49" charset="0"/>
              </a:rPr>
              <a:t>ORDER BY</a:t>
            </a:r>
            <a:r>
              <a:rPr lang="en-US" altLang="en-US"/>
              <a:t> must be the last clause in the query.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20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Merging Data from Multiple Tables: INNER JOIN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</a:rPr>
              <a:t>INNER JOIN</a:t>
            </a:r>
            <a:r>
              <a:rPr lang="en-US" altLang="en-US" sz="2800"/>
              <a:t> merges rows from two tables by testing for matching values in a column that is common to the tables. The basic form for the </a:t>
            </a:r>
            <a:r>
              <a:rPr lang="en-US" altLang="en-US" sz="2800">
                <a:latin typeface="Courier New" panose="02070309020205020404" pitchFamily="49" charset="0"/>
              </a:rPr>
              <a:t>INNER JOIN</a:t>
            </a:r>
            <a:r>
              <a:rPr lang="en-US" altLang="en-US" sz="2800"/>
              <a:t> operator is: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SELECT ColumnName1, ColumnName2, ... FROM Table1 INNER JOIN Table2 ON Table1.ColumnName = Table2.ColumnName</a:t>
            </a: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36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Merging Data from Multiple Tables: INNER JOIN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ON </a:t>
            </a:r>
            <a:r>
              <a:rPr lang="en-US" altLang="en-US"/>
              <a:t>clause specifies the columns from each table that are compared to determine which rows are joined.</a:t>
            </a:r>
          </a:p>
          <a:p>
            <a:pPr eaLnBrk="1" hangingPunct="1"/>
            <a:r>
              <a:rPr lang="en-US" altLang="en-US"/>
              <a:t>If a SQL statement uses columns with the same name from multiple tables, the column names must be fully qualified by prefixing them with their table names and a dot (.).</a:t>
            </a:r>
          </a:p>
        </p:txBody>
      </p:sp>
    </p:spTree>
    <p:extLst>
      <p:ext uri="{BB962C8B-B14F-4D97-AF65-F5344CB8AC3E}">
        <p14:creationId xmlns:p14="http://schemas.microsoft.com/office/powerpoint/2010/main" val="83607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Statement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INSERT </a:t>
            </a:r>
            <a:r>
              <a:rPr lang="en-US" altLang="en-US"/>
              <a:t>statement inserts a new row into a table. The basic form of this statement is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INSERT INTO TableName ( ColumnName1, ColumnName2, ..., ColumnNameN ) VALUES ( Value1, Value2, ..., ValueN ) </a:t>
            </a:r>
          </a:p>
        </p:txBody>
      </p:sp>
    </p:spTree>
    <p:extLst>
      <p:ext uri="{BB962C8B-B14F-4D97-AF65-F5344CB8AC3E}">
        <p14:creationId xmlns:p14="http://schemas.microsoft.com/office/powerpoint/2010/main" val="86853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Statement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where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is the table in which to insert the row. The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is followed by a comma separated list of column names in parentheses. The list of column names is followed by the SQL keyword </a:t>
            </a:r>
            <a:r>
              <a:rPr lang="en-US" altLang="en-US">
                <a:latin typeface="Courier New" panose="02070309020205020404" pitchFamily="49" charset="0"/>
              </a:rPr>
              <a:t>VALUES</a:t>
            </a:r>
            <a:r>
              <a:rPr lang="en-US" altLang="en-US"/>
              <a:t> and a comma-separated list of values in parentheses.</a:t>
            </a:r>
          </a:p>
        </p:txBody>
      </p:sp>
    </p:spTree>
    <p:extLst>
      <p:ext uri="{BB962C8B-B14F-4D97-AF65-F5344CB8AC3E}">
        <p14:creationId xmlns:p14="http://schemas.microsoft.com/office/powerpoint/2010/main" val="17001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r>
              <a:rPr lang="en-US" altLang="en-US" sz="2400" dirty="0"/>
              <a:t>To understand the relational database model.</a:t>
            </a:r>
          </a:p>
          <a:p>
            <a:r>
              <a:rPr lang="en-US" altLang="en-US" sz="2400" dirty="0"/>
              <a:t>To be able to write database queries using SQL (Structured Query Language).</a:t>
            </a:r>
          </a:p>
          <a:p>
            <a:r>
              <a:rPr lang="en-US" altLang="en-US" sz="2400" dirty="0"/>
              <a:t>To learn various database interfaces.</a:t>
            </a:r>
          </a:p>
          <a:p>
            <a:r>
              <a:rPr lang="en-US" altLang="en-US" sz="2400" dirty="0"/>
              <a:t>To understand ADO.NET’s object model.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uses single quotes (</a:t>
            </a:r>
            <a:r>
              <a:rPr lang="en-US" altLang="en-US">
                <a:latin typeface="Courier New" panose="02070309020205020404" pitchFamily="49" charset="0"/>
              </a:rPr>
              <a:t>'</a:t>
            </a:r>
            <a:r>
              <a:rPr lang="en-US" altLang="en-US"/>
              <a:t>) as the delimiter for strings. To specify a string containing a single quote in SQL, the single quote must be escaped with another single quote.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62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Statement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UPDATE</a:t>
            </a:r>
            <a:r>
              <a:rPr lang="en-US" altLang="en-US"/>
              <a:t> statement modifies data in a table. The basic form of an </a:t>
            </a:r>
            <a:r>
              <a:rPr lang="en-US" altLang="en-US">
                <a:latin typeface="Courier New" panose="02070309020205020404" pitchFamily="49" charset="0"/>
              </a:rPr>
              <a:t>UPDATE</a:t>
            </a:r>
            <a:r>
              <a:rPr lang="en-US" altLang="en-US"/>
              <a:t> statement is</a:t>
            </a:r>
          </a:p>
          <a:p>
            <a:pPr eaLnBrk="1" hangingPunct="1">
              <a:lnSpc>
                <a:spcPct val="90000"/>
              </a:lnSpc>
            </a:pPr>
            <a:endParaRPr lang="en-US" altLang="en-US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UPDATE TableName SET ColumnName1 = Value1, ColumnName2 = Value2, ..., ColumnNameN = ValueN WHERE Criteria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5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where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is the table in which to update data. The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is followed by keyword </a:t>
            </a:r>
            <a:r>
              <a:rPr lang="en-US" altLang="en-US">
                <a:latin typeface="Courier New" panose="02070309020205020404" pitchFamily="49" charset="0"/>
              </a:rPr>
              <a:t>SET</a:t>
            </a:r>
            <a:r>
              <a:rPr lang="en-US" altLang="en-US"/>
              <a:t> and a comma-separated list of column name/value pairs in the format </a:t>
            </a:r>
            <a:r>
              <a:rPr lang="en-US" altLang="en-US">
                <a:latin typeface="Courier New" panose="02070309020205020404" pitchFamily="49" charset="0"/>
              </a:rPr>
              <a:t>ColumnName = Value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optional </a:t>
            </a:r>
            <a:r>
              <a:rPr lang="en-US" altLang="en-US">
                <a:latin typeface="Courier New" panose="02070309020205020404" pitchFamily="49" charset="0"/>
              </a:rPr>
              <a:t>WHERE</a:t>
            </a:r>
            <a:r>
              <a:rPr lang="en-US" altLang="en-US"/>
              <a:t> clause criteria determines which rows to update. If the </a:t>
            </a:r>
            <a:r>
              <a:rPr lang="en-US" altLang="en-US">
                <a:latin typeface="Courier New" panose="02070309020205020404" pitchFamily="49" charset="0"/>
              </a:rPr>
              <a:t>WHERE</a:t>
            </a:r>
            <a:r>
              <a:rPr lang="en-US" altLang="en-US"/>
              <a:t> clause is omitted, the </a:t>
            </a:r>
            <a:r>
              <a:rPr lang="en-US" altLang="en-US">
                <a:latin typeface="Courier New" panose="02070309020205020404" pitchFamily="49" charset="0"/>
              </a:rPr>
              <a:t>UPDATE</a:t>
            </a:r>
            <a:r>
              <a:rPr lang="en-US" altLang="en-US"/>
              <a:t> applies to all rows of the table. </a:t>
            </a:r>
          </a:p>
        </p:txBody>
      </p:sp>
    </p:spTree>
    <p:extLst>
      <p:ext uri="{BB962C8B-B14F-4D97-AF65-F5344CB8AC3E}">
        <p14:creationId xmlns:p14="http://schemas.microsoft.com/office/powerpoint/2010/main" val="168440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 Statement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statement removes rows from a table. The simplest form for a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statement is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DELETE FROM TableName WHERE Criteria</a:t>
            </a:r>
          </a:p>
        </p:txBody>
      </p:sp>
    </p:spTree>
    <p:extLst>
      <p:ext uri="{BB962C8B-B14F-4D97-AF65-F5344CB8AC3E}">
        <p14:creationId xmlns:p14="http://schemas.microsoft.com/office/powerpoint/2010/main" val="793627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 Statement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where </a:t>
            </a:r>
            <a:r>
              <a:rPr lang="en-US" altLang="en-US">
                <a:latin typeface="Courier New" panose="02070309020205020404" pitchFamily="49" charset="0"/>
              </a:rPr>
              <a:t>TableName</a:t>
            </a:r>
            <a:r>
              <a:rPr lang="en-US" altLang="en-US"/>
              <a:t> is the table from which to delete a row (or rows). The optional </a:t>
            </a:r>
            <a:r>
              <a:rPr lang="en-US" altLang="en-US">
                <a:latin typeface="Courier New" panose="02070309020205020404" pitchFamily="49" charset="0"/>
              </a:rPr>
              <a:t>WHERE</a:t>
            </a:r>
            <a:r>
              <a:rPr lang="en-US" altLang="en-US"/>
              <a:t> criteria determines which rows to delete. If the </a:t>
            </a:r>
            <a:r>
              <a:rPr lang="en-US" altLang="en-US">
                <a:latin typeface="Courier New" panose="02070309020205020404" pitchFamily="49" charset="0"/>
              </a:rPr>
              <a:t>WHERE</a:t>
            </a:r>
            <a:r>
              <a:rPr lang="en-US" altLang="en-US"/>
              <a:t> clause is omitted, the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applies to all rows of the table.</a:t>
            </a:r>
          </a:p>
        </p:txBody>
      </p:sp>
    </p:spTree>
    <p:extLst>
      <p:ext uri="{BB962C8B-B14F-4D97-AF65-F5344CB8AC3E}">
        <p14:creationId xmlns:p14="http://schemas.microsoft.com/office/powerpoint/2010/main" val="370139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Object Model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ADO.NET object model provides an API Created for the .NET framework for accessing database systems programmatically.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Namespace </a:t>
            </a:r>
            <a:r>
              <a:rPr lang="en-US" altLang="en-US">
                <a:latin typeface="Courier New" panose="02070309020205020404" pitchFamily="49" charset="0"/>
              </a:rPr>
              <a:t>System.Data</a:t>
            </a:r>
            <a:r>
              <a:rPr lang="en-US" altLang="en-US"/>
              <a:t> is the root namespace for the ADO.NET API.</a:t>
            </a:r>
          </a:p>
        </p:txBody>
      </p:sp>
    </p:spTree>
    <p:extLst>
      <p:ext uri="{BB962C8B-B14F-4D97-AF65-F5344CB8AC3E}">
        <p14:creationId xmlns:p14="http://schemas.microsoft.com/office/powerpoint/2010/main" val="3281492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Object Model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other important namespaces for ADO.NET, </a:t>
            </a:r>
            <a:r>
              <a:rPr lang="en-US" altLang="en-US" sz="3600">
                <a:latin typeface="Courier New" panose="02070309020205020404" pitchFamily="49" charset="0"/>
              </a:rPr>
              <a:t>System.Data.OleDb</a:t>
            </a:r>
            <a:r>
              <a:rPr lang="en-US" altLang="en-US" sz="3600"/>
              <a:t> and </a:t>
            </a:r>
            <a:r>
              <a:rPr lang="en-US" altLang="en-US" sz="3600">
                <a:latin typeface="Courier New" panose="02070309020205020404" pitchFamily="49" charset="0"/>
              </a:rPr>
              <a:t>System.Data.SqlClient</a:t>
            </a:r>
            <a:r>
              <a:rPr lang="en-US" altLang="en-US" sz="3600"/>
              <a:t>, contain classes that enable programs to connect with and modify data sources (i.e., locations that contain data, such as a database or an XML file).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400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Object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object of class </a:t>
            </a:r>
            <a:r>
              <a:rPr lang="en-US" altLang="en-US">
                <a:latin typeface="Courier New" panose="02070309020205020404" pitchFamily="49" charset="0"/>
              </a:rPr>
              <a:t>SqlConnection</a:t>
            </a:r>
            <a:r>
              <a:rPr lang="en-US" altLang="en-US"/>
              <a:t> of namespace </a:t>
            </a:r>
            <a:r>
              <a:rPr lang="en-US" altLang="en-US">
                <a:latin typeface="Courier New" panose="02070309020205020404" pitchFamily="49" charset="0"/>
              </a:rPr>
              <a:t>System.Data.SqlClient</a:t>
            </a:r>
            <a:r>
              <a:rPr lang="en-US" altLang="en-US"/>
              <a:t> represents a connection to a data source specifically a SQL Server database. </a:t>
            </a:r>
          </a:p>
          <a:p>
            <a:pPr eaLnBrk="1" hangingPunct="1"/>
            <a:r>
              <a:rPr lang="en-US" altLang="en-US"/>
              <a:t>An object of class </a:t>
            </a:r>
            <a:r>
              <a:rPr lang="en-US" altLang="en-US">
                <a:latin typeface="Courier New" panose="02070309020205020404" pitchFamily="49" charset="0"/>
              </a:rPr>
              <a:t>OleDBConnection</a:t>
            </a:r>
            <a:r>
              <a:rPr lang="en-US" altLang="en-US"/>
              <a:t> of namespace </a:t>
            </a:r>
            <a:r>
              <a:rPr lang="en-US" altLang="en-US">
                <a:latin typeface="Courier New" panose="02070309020205020404" pitchFamily="49" charset="0"/>
              </a:rPr>
              <a:t>System.Data.OleDB</a:t>
            </a:r>
            <a:r>
              <a:rPr lang="en-US" altLang="en-US"/>
              <a:t> represents a connection to a data source specifically an Access database. </a:t>
            </a:r>
          </a:p>
        </p:txBody>
      </p:sp>
    </p:spTree>
    <p:extLst>
      <p:ext uri="{BB962C8B-B14F-4D97-AF65-F5344CB8AC3E}">
        <p14:creationId xmlns:p14="http://schemas.microsoft.com/office/powerpoint/2010/main" val="1793025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Object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object of class </a:t>
            </a:r>
            <a:r>
              <a:rPr lang="en-US" altLang="en-US">
                <a:latin typeface="Courier New" panose="02070309020205020404" pitchFamily="49" charset="0"/>
              </a:rPr>
              <a:t>SqlCommand</a:t>
            </a:r>
            <a:r>
              <a:rPr lang="en-US" altLang="en-US"/>
              <a:t> of namespace </a:t>
            </a:r>
            <a:r>
              <a:rPr lang="en-US" altLang="en-US">
                <a:latin typeface="Courier New" panose="02070309020205020404" pitchFamily="49" charset="0"/>
              </a:rPr>
              <a:t>System.Data.SqlClient</a:t>
            </a:r>
            <a:r>
              <a:rPr lang="en-US" altLang="en-US"/>
              <a:t> represents an arbitrary SQL command to be executed against a SQL Server database.</a:t>
            </a:r>
          </a:p>
          <a:p>
            <a:pPr eaLnBrk="1" hangingPunct="1"/>
            <a:r>
              <a:rPr lang="en-US" altLang="en-US"/>
              <a:t>An object of class </a:t>
            </a:r>
            <a:r>
              <a:rPr lang="en-US" altLang="en-US">
                <a:latin typeface="Courier New" panose="02070309020205020404" pitchFamily="49" charset="0"/>
              </a:rPr>
              <a:t>OleDBCommand</a:t>
            </a:r>
            <a:r>
              <a:rPr lang="en-US" altLang="en-US"/>
              <a:t> of namespace </a:t>
            </a:r>
            <a:r>
              <a:rPr lang="en-US" altLang="en-US">
                <a:latin typeface="Courier New" panose="02070309020205020404" pitchFamily="49" charset="0"/>
              </a:rPr>
              <a:t>System.Data.OleDB</a:t>
            </a:r>
            <a:r>
              <a:rPr lang="en-US" altLang="en-US"/>
              <a:t> represents an arbitrary SQL command to be executed against an Access database.</a:t>
            </a:r>
          </a:p>
        </p:txBody>
      </p:sp>
    </p:spTree>
    <p:extLst>
      <p:ext uri="{BB962C8B-B14F-4D97-AF65-F5344CB8AC3E}">
        <p14:creationId xmlns:p14="http://schemas.microsoft.com/office/powerpoint/2010/main" val="1488655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Object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GridView</a:t>
            </a:r>
            <a:r>
              <a:rPr lang="en-US" altLang="en-US"/>
              <a:t> ASP.NET data control displays data on a Web Form in a tabular format.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GridView</a:t>
            </a:r>
            <a:r>
              <a:rPr lang="en-US" altLang="en-US"/>
              <a:t>'s colors can be set using the Auto Format... link in the </a:t>
            </a:r>
            <a:r>
              <a:rPr lang="en-US" altLang="en-US">
                <a:latin typeface="Courier New" panose="02070309020205020404" pitchFamily="49" charset="0"/>
              </a:rPr>
              <a:t>GridView</a:t>
            </a:r>
            <a:r>
              <a:rPr lang="en-US" altLang="en-US"/>
              <a:t> Tasks smart tag menu.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400" dirty="0"/>
              <a:t>SQL</a:t>
            </a:r>
          </a:p>
          <a:p>
            <a:r>
              <a:rPr lang="en-US" altLang="en-US" sz="2400" dirty="0"/>
              <a:t>ADO.NET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App_Data Folder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database used by an ASP.NET Web site should be located in the project's </a:t>
            </a:r>
            <a:r>
              <a:rPr lang="en-US" altLang="en-US">
                <a:latin typeface="Courier New" panose="02070309020205020404" pitchFamily="49" charset="0"/>
              </a:rPr>
              <a:t>App_Data</a:t>
            </a:r>
            <a:r>
              <a:rPr lang="en-US" altLang="en-US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287922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Provider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.NET Framework data provider is used for connecting to a database, executing commands, and retrieving results. </a:t>
            </a:r>
          </a:p>
        </p:txBody>
      </p:sp>
    </p:spTree>
    <p:extLst>
      <p:ext uri="{BB962C8B-B14F-4D97-AF65-F5344CB8AC3E}">
        <p14:creationId xmlns:p14="http://schemas.microsoft.com/office/powerpoint/2010/main" val="363123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Core Objects of Data Providers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87363" y="2230438"/>
          <a:ext cx="8229600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8478249" imgH="3564274" progId="Word.Document.8">
                  <p:embed/>
                </p:oleObj>
              </mc:Choice>
              <mc:Fallback>
                <p:oleObj name="Document" r:id="rId3" imgW="8478249" imgH="356427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230438"/>
                        <a:ext cx="8229600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542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Connecting to a Database in ASP.NET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OleDbDataReader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SqlDataReader </a:t>
            </a:r>
            <a:r>
              <a:rPr lang="en-US" altLang="en-US"/>
              <a:t>object</a:t>
            </a:r>
          </a:p>
          <a:p>
            <a:pPr lvl="1" eaLnBrk="1" hangingPunct="1"/>
            <a:r>
              <a:rPr lang="en-US" altLang="en-US" sz="3200"/>
              <a:t>Reads data from a database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OleDbConnection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SqlConnection</a:t>
            </a:r>
            <a:r>
              <a:rPr lang="en-US" altLang="en-US"/>
              <a:t> object</a:t>
            </a:r>
          </a:p>
          <a:p>
            <a:pPr lvl="1" eaLnBrk="1" hangingPunct="1"/>
            <a:r>
              <a:rPr lang="en-US" altLang="en-US" sz="3200"/>
              <a:t>Represents connection to database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Connecting to a Database in ASP.NET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OleDbCommand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SqlCommand</a:t>
            </a:r>
            <a:r>
              <a:rPr lang="en-US" altLang="en-US"/>
              <a:t> object</a:t>
            </a:r>
          </a:p>
          <a:p>
            <a:pPr lvl="1" eaLnBrk="1" hangingPunct="1"/>
            <a:r>
              <a:rPr lang="en-US" altLang="en-US"/>
              <a:t>Two parameters</a:t>
            </a:r>
          </a:p>
          <a:p>
            <a:pPr lvl="2" eaLnBrk="1" hangingPunct="1"/>
            <a:r>
              <a:rPr lang="en-US" altLang="en-US"/>
              <a:t>queryString</a:t>
            </a:r>
          </a:p>
          <a:p>
            <a:pPr lvl="3" eaLnBrk="1" hangingPunct="1"/>
            <a:r>
              <a:rPr lang="en-US" altLang="en-US"/>
              <a:t>Contains SQL to execute</a:t>
            </a:r>
          </a:p>
          <a:p>
            <a:pPr lvl="2" eaLnBrk="1" hangingPunct="1"/>
            <a:r>
              <a:rPr lang="en-US" altLang="en-US"/>
              <a:t>Database connection</a:t>
            </a:r>
          </a:p>
          <a:p>
            <a:pPr eaLnBrk="1" hangingPunct="1"/>
            <a:r>
              <a:rPr lang="en-US" altLang="en-US" sz="3600">
                <a:latin typeface="Courier New" panose="02070309020205020404" pitchFamily="49" charset="0"/>
              </a:rPr>
              <a:t>ExecuteReader</a:t>
            </a:r>
          </a:p>
          <a:p>
            <a:pPr eaLnBrk="1" hangingPunct="1"/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662467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Connecting to a Database in ASP.NET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DataSet</a:t>
            </a:r>
          </a:p>
          <a:p>
            <a:pPr lvl="1" eaLnBrk="1" hangingPunct="1"/>
            <a:r>
              <a:rPr lang="en-US" altLang="en-US" sz="3200"/>
              <a:t>Set of data and includes the tables that contain and order it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OleDbDataAdapter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SqlDataAdapter</a:t>
            </a:r>
          </a:p>
          <a:p>
            <a:pPr lvl="1" eaLnBrk="1" hangingPunct="1"/>
            <a:r>
              <a:rPr lang="en-US" altLang="en-US" sz="3200"/>
              <a:t>Retrieve information from database and place resulting information in DataSet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756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technique through which GUI controls are tied to data sources is known as data binding. </a:t>
            </a:r>
          </a:p>
          <a:p>
            <a:pPr eaLnBrk="1" hangingPunct="1"/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AccessDataSource</a:t>
            </a:r>
            <a:r>
              <a:rPr lang="en-US" altLang="en-US"/>
              <a:t> control allows a Web application to interact with an Access database.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SqlDataSource</a:t>
            </a:r>
            <a:r>
              <a:rPr lang="en-US" altLang="en-US"/>
              <a:t> control allows a Web application to interact with a SQL Server database.</a:t>
            </a:r>
          </a:p>
        </p:txBody>
      </p:sp>
    </p:spTree>
    <p:extLst>
      <p:ext uri="{BB962C8B-B14F-4D97-AF65-F5344CB8AC3E}">
        <p14:creationId xmlns:p14="http://schemas.microsoft.com/office/powerpoint/2010/main" val="3296797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SqlDataSource</a:t>
            </a:r>
            <a:r>
              <a:rPr lang="en-US" altLang="en-US"/>
              <a:t> property </a:t>
            </a:r>
            <a:r>
              <a:rPr lang="en-US" altLang="en-US">
                <a:latin typeface="Courier New" panose="02070309020205020404" pitchFamily="49" charset="0"/>
              </a:rPr>
              <a:t>ConnectionString</a:t>
            </a:r>
            <a:r>
              <a:rPr lang="en-US" altLang="en-US"/>
              <a:t> indicates the connection through which the </a:t>
            </a:r>
            <a:r>
              <a:rPr lang="en-US" altLang="en-US">
                <a:latin typeface="Courier New" panose="02070309020205020404" pitchFamily="49" charset="0"/>
              </a:rPr>
              <a:t>SqlDataSource</a:t>
            </a:r>
            <a:r>
              <a:rPr lang="en-US" altLang="en-US"/>
              <a:t> control interacts with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ASP.NET expression, delimited by </a:t>
            </a:r>
            <a:r>
              <a:rPr lang="en-US" altLang="en-US">
                <a:latin typeface="Courier New" panose="02070309020205020404" pitchFamily="49" charset="0"/>
              </a:rPr>
              <a:t>&lt;%$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%&gt;</a:t>
            </a:r>
            <a:r>
              <a:rPr lang="en-US" altLang="en-US"/>
              <a:t>, can be used to access a connection string stored in an application's </a:t>
            </a:r>
            <a:r>
              <a:rPr lang="en-US" altLang="en-US">
                <a:latin typeface="Courier New" panose="02070309020205020404" pitchFamily="49" charset="0"/>
              </a:rPr>
              <a:t>web.config</a:t>
            </a:r>
            <a:r>
              <a:rPr lang="en-US" altLang="en-US"/>
              <a:t>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2635500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Source Controls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 source controls enable rich capabilities for retrieving and modifying data, including querying, sorting, paging, filtering, updating, deleting, and inserting. ASP.NET includes the following data source controls: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08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Source Controls</a:t>
            </a:r>
          </a:p>
        </p:txBody>
      </p:sp>
      <p:graphicFrame>
        <p:nvGraphicFramePr>
          <p:cNvPr id="367786" name="Group 170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23229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Data source control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ObjectDataSource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Enables you to work with a business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 or other class and create Web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applications that rely on middle-tier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objects to manage data.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SqlDataSource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Enables you to work with ADO.NET managed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data providers, which provide access to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Microsoft SQL Server, OLE DB, ODBC, 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Oracle databases.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AccessDataSource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Enables you to work with a Microsoft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database.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XmlDataSource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Enables you to work with an XML file, which is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especially useful for hierarchical ASP.NET server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controls such as the TreeView or Menu control.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SiteMapDataSource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Used with ASP.NET site navigation.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3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A database is an organized collection of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A database management system (DBMS) provides mechanisms for storing, organizing, retrieving and modifying data for many users.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Today's most popular database management systems are relational database management systems (RDBMS).</a:t>
            </a:r>
          </a:p>
        </p:txBody>
      </p:sp>
    </p:spTree>
    <p:extLst>
      <p:ext uri="{BB962C8B-B14F-4D97-AF65-F5344CB8AC3E}">
        <p14:creationId xmlns:p14="http://schemas.microsoft.com/office/powerpoint/2010/main" val="2213068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Data-bound Controls</a:t>
            </a:r>
          </a:p>
        </p:txBody>
      </p:sp>
      <p:graphicFrame>
        <p:nvGraphicFramePr>
          <p:cNvPr id="75779" name="Object 72"/>
          <p:cNvGraphicFramePr>
            <a:graphicFrameLocks noGrp="1" noChangeAspect="1"/>
          </p:cNvGraphicFramePr>
          <p:nvPr>
            <p:ph idx="1"/>
          </p:nvPr>
        </p:nvGraphicFramePr>
        <p:xfrm>
          <a:off x="487363" y="2162175"/>
          <a:ext cx="82296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8478249" imgH="3702894" progId="Word.Document.8">
                  <p:embed/>
                </p:oleObj>
              </mc:Choice>
              <mc:Fallback>
                <p:oleObj name="Document" r:id="rId3" imgW="8478249" imgH="370289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162175"/>
                        <a:ext cx="82296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179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SQL statements to perform join between tables.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ADO.NET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Design Method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is the international standard language used almost universally with relational database systems to perform queries and manipulate data.</a:t>
            </a:r>
          </a:p>
          <a:p>
            <a:pPr eaLnBrk="1" hangingPunct="1"/>
            <a:r>
              <a:rPr lang="en-US" altLang="en-US"/>
              <a:t>Programs connect to, and interact with, relational databases via an interface software that facilitates communications between a database management system and a program.</a:t>
            </a:r>
          </a:p>
        </p:txBody>
      </p:sp>
    </p:spTree>
    <p:extLst>
      <p:ext uri="{BB962C8B-B14F-4D97-AF65-F5344CB8AC3E}">
        <p14:creationId xmlns:p14="http://schemas.microsoft.com/office/powerpoint/2010/main" val="12812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 programs communicate with databases and manipulate their data through ADO.NET.</a:t>
            </a:r>
          </a:p>
        </p:txBody>
      </p:sp>
    </p:spTree>
    <p:extLst>
      <p:ext uri="{BB962C8B-B14F-4D97-AF65-F5344CB8AC3E}">
        <p14:creationId xmlns:p14="http://schemas.microsoft.com/office/powerpoint/2010/main" val="31319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ADO.NET Object Model</a:t>
            </a:r>
          </a:p>
        </p:txBody>
      </p:sp>
      <p:pic>
        <p:nvPicPr>
          <p:cNvPr id="25603" name="Picture 2" descr="http://www.codeproject.com/KB/database/DatabaseAcessWithAdoNet1/imageAdoNet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7934325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relational database stores data in tables. Tables are composed of rows and columns in which values are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primary key provides a unique value that cannot be duplicated in other rows of the same table. The primary key uniquely identifies each row.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row of a table represents a record.</a:t>
            </a:r>
          </a:p>
        </p:txBody>
      </p:sp>
    </p:spTree>
    <p:extLst>
      <p:ext uri="{BB962C8B-B14F-4D97-AF65-F5344CB8AC3E}">
        <p14:creationId xmlns:p14="http://schemas.microsoft.com/office/powerpoint/2010/main" val="203563961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50</TotalTime>
  <Pages>11</Pages>
  <Words>1954</Words>
  <Application>Microsoft Office PowerPoint</Application>
  <PresentationFormat>On-screen Show (4:3)</PresentationFormat>
  <Paragraphs>256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Century Gothic</vt:lpstr>
      <vt:lpstr>Courier New</vt:lpstr>
      <vt:lpstr>Helvetica</vt:lpstr>
      <vt:lpstr>Lucida Console</vt:lpstr>
      <vt:lpstr>Verdana</vt:lpstr>
      <vt:lpstr>UCTI-Template-foundation-level</vt:lpstr>
      <vt:lpstr>Document</vt:lpstr>
      <vt:lpstr>Web Applications  CT050-3-2 (VD1)</vt:lpstr>
      <vt:lpstr>Topic &amp; Structure of The Lesson</vt:lpstr>
      <vt:lpstr>Learning Outcomes</vt:lpstr>
      <vt:lpstr>Key Terms You Must Be Able To Use</vt:lpstr>
      <vt:lpstr>Introduction</vt:lpstr>
      <vt:lpstr>Introduction</vt:lpstr>
      <vt:lpstr>Introduction</vt:lpstr>
      <vt:lpstr>The ADO.NET Object Model</vt:lpstr>
      <vt:lpstr>Relational Databases </vt:lpstr>
      <vt:lpstr>Relational Databases</vt:lpstr>
      <vt:lpstr>Relational Databases</vt:lpstr>
      <vt:lpstr>Relational Databases</vt:lpstr>
      <vt:lpstr>SQL (Structured Query Language) </vt:lpstr>
      <vt:lpstr>SQL (Structured Query Language) </vt:lpstr>
      <vt:lpstr>Basic SELECT Query </vt:lpstr>
      <vt:lpstr>Basic SELECT Query</vt:lpstr>
      <vt:lpstr>Basic SELECT Query</vt:lpstr>
      <vt:lpstr>WHERE Clause </vt:lpstr>
      <vt:lpstr>WHERE Clause</vt:lpstr>
      <vt:lpstr>WHERE Clause</vt:lpstr>
      <vt:lpstr>ORDER BY Clause </vt:lpstr>
      <vt:lpstr>ORDER BY Clause</vt:lpstr>
      <vt:lpstr>ORDER BY Clause</vt:lpstr>
      <vt:lpstr>ORDER BY Clause</vt:lpstr>
      <vt:lpstr>ORDER BY Clause</vt:lpstr>
      <vt:lpstr>Merging Data from Multiple Tables: INNER JOIN </vt:lpstr>
      <vt:lpstr>Merging Data from Multiple Tables: INNER JOIN</vt:lpstr>
      <vt:lpstr>INSERT Statement </vt:lpstr>
      <vt:lpstr>INSERT Statement</vt:lpstr>
      <vt:lpstr>INSERT Statement</vt:lpstr>
      <vt:lpstr>UPDATE Statement </vt:lpstr>
      <vt:lpstr>UPDATE Statement</vt:lpstr>
      <vt:lpstr>DELETE Statement </vt:lpstr>
      <vt:lpstr>DELETE Statement</vt:lpstr>
      <vt:lpstr>ADO.NET Object Model </vt:lpstr>
      <vt:lpstr>ADO.NET Object Model</vt:lpstr>
      <vt:lpstr>ADO.NET Object Model</vt:lpstr>
      <vt:lpstr>ADO.NET Object Model</vt:lpstr>
      <vt:lpstr>ADO.NET Object Model</vt:lpstr>
      <vt:lpstr>App_Data Folder</vt:lpstr>
      <vt:lpstr>Data Provider</vt:lpstr>
      <vt:lpstr>Core Objects of Data Providers</vt:lpstr>
      <vt:lpstr>Connecting to a Database in ASP.NET</vt:lpstr>
      <vt:lpstr>Connecting to a Database in ASP.NET</vt:lpstr>
      <vt:lpstr>Connecting to a Database in ASP.NET</vt:lpstr>
      <vt:lpstr>Data Binding</vt:lpstr>
      <vt:lpstr>Data Binding</vt:lpstr>
      <vt:lpstr>Data Source Controls</vt:lpstr>
      <vt:lpstr>Data Source Controls</vt:lpstr>
      <vt:lpstr>Data-bound Controls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23</cp:revision>
  <cp:lastPrinted>1995-11-02T09:23:42Z</cp:lastPrinted>
  <dcterms:created xsi:type="dcterms:W3CDTF">2017-10-11T09:20:11Z</dcterms:created>
  <dcterms:modified xsi:type="dcterms:W3CDTF">2020-08-14T10:36:42Z</dcterms:modified>
</cp:coreProperties>
</file>