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66"/>
  </p:notesMasterIdLst>
  <p:handoutMasterIdLst>
    <p:handoutMasterId r:id="rId67"/>
  </p:handoutMasterIdLst>
  <p:sldIdLst>
    <p:sldId id="266" r:id="rId2"/>
    <p:sldId id="267" r:id="rId3"/>
    <p:sldId id="268" r:id="rId4"/>
    <p:sldId id="269" r:id="rId5"/>
    <p:sldId id="275" r:id="rId6"/>
    <p:sldId id="276" r:id="rId7"/>
    <p:sldId id="277" r:id="rId8"/>
    <p:sldId id="278" r:id="rId9"/>
    <p:sldId id="279" r:id="rId10"/>
    <p:sldId id="280" r:id="rId11"/>
    <p:sldId id="282" r:id="rId12"/>
    <p:sldId id="283" r:id="rId13"/>
    <p:sldId id="284" r:id="rId14"/>
    <p:sldId id="285" r:id="rId15"/>
    <p:sldId id="287" r:id="rId16"/>
    <p:sldId id="288" r:id="rId17"/>
    <p:sldId id="289" r:id="rId18"/>
    <p:sldId id="290" r:id="rId19"/>
    <p:sldId id="291" r:id="rId20"/>
    <p:sldId id="292" r:id="rId21"/>
    <p:sldId id="293" r:id="rId22"/>
    <p:sldId id="294" r:id="rId23"/>
    <p:sldId id="295" r:id="rId24"/>
    <p:sldId id="297" r:id="rId25"/>
    <p:sldId id="298" r:id="rId26"/>
    <p:sldId id="299"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 id="327" r:id="rId54"/>
    <p:sldId id="328" r:id="rId55"/>
    <p:sldId id="329" r:id="rId56"/>
    <p:sldId id="330" r:id="rId57"/>
    <p:sldId id="331" r:id="rId58"/>
    <p:sldId id="332" r:id="rId59"/>
    <p:sldId id="333" r:id="rId60"/>
    <p:sldId id="334" r:id="rId61"/>
    <p:sldId id="271" r:id="rId62"/>
    <p:sldId id="272" r:id="rId63"/>
    <p:sldId id="273" r:id="rId64"/>
    <p:sldId id="274" r:id="rId65"/>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80" d="100"/>
          <a:sy n="80" d="100"/>
        </p:scale>
        <p:origin x="828" y="4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ms-MY">
                <a:latin typeface="Arial" panose="020B0604020202020204" pitchFamily="34" charset="0"/>
              </a:rPr>
              <a:t>Almost similar phases like Software Development Life Cycle (SDLC) – learned in System Analysis &amp; Design – more focus for web dev</a:t>
            </a:r>
          </a:p>
        </p:txBody>
      </p:sp>
      <p:sp>
        <p:nvSpPr>
          <p:cNvPr id="25604" name="Slide Number Placeholder 3"/>
          <p:cNvSpPr>
            <a:spLocks noGrp="1"/>
          </p:cNvSpPr>
          <p:nvPr>
            <p:ph type="sldNum" sz="quarter" idx="5"/>
          </p:nvPr>
        </p:nvSpPr>
        <p:spPr>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827FACB-2623-455C-813B-9D9713541A56}" type="slidenum">
              <a:rPr lang="en-US" altLang="ms-MY"/>
              <a:pPr>
                <a:spcBef>
                  <a:spcPct val="0"/>
                </a:spcBef>
              </a:pPr>
              <a:t>10</a:t>
            </a:fld>
            <a:endParaRPr lang="en-US" altLang="ms-MY"/>
          </a:p>
        </p:txBody>
      </p:sp>
    </p:spTree>
    <p:extLst>
      <p:ext uri="{BB962C8B-B14F-4D97-AF65-F5344CB8AC3E}">
        <p14:creationId xmlns:p14="http://schemas.microsoft.com/office/powerpoint/2010/main" val="271267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userDrawn="1"/>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eaLnBrk="1" hangingPunct="1">
              <a:defRPr/>
            </a:pPr>
            <a:r>
              <a:rPr lang="en-GB" altLang="en-US" sz="800" dirty="0">
                <a:latin typeface="Calibri" panose="020F0502020204030204" pitchFamily="34" charset="0"/>
                <a:ea typeface="Calibri" panose="020F0502020204030204" pitchFamily="34" charset="0"/>
                <a:cs typeface="Calibri" panose="020F0502020204030204" pitchFamily="34" charset="0"/>
              </a:rPr>
              <a:t>CT050-3-2-WAPP</a:t>
            </a: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WSDM</a:t>
            </a:r>
          </a:p>
          <a:p>
            <a:pPr algn="ctr">
              <a:defRPr/>
            </a:pP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3"/>
          <p:cNvSpPr txBox="1">
            <a:spLocks/>
          </p:cNvSpPr>
          <p:nvPr userDrawn="1"/>
        </p:nvSpPr>
        <p:spPr>
          <a:xfrm>
            <a:off x="6264275" y="6623050"/>
            <a:ext cx="2895600" cy="23495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rtl="0" fontAlgn="base">
              <a:spcBef>
                <a:spcPct val="0"/>
              </a:spcBef>
              <a:spcAft>
                <a:spcPct val="0"/>
              </a:spcAft>
              <a:defRPr/>
            </a:pPr>
            <a:r>
              <a:rPr lang="en-GB" sz="800" kern="1200" dirty="0">
                <a:solidFill>
                  <a:schemeClr val="tx1"/>
                </a:solidFill>
                <a:latin typeface="Calibri" panose="020F0502020204030204" pitchFamily="34" charset="0"/>
                <a:ea typeface="+mn-ea"/>
                <a:cs typeface="Calibri" panose="020F0502020204030204" pitchFamily="34" charset="0"/>
              </a:rPr>
              <a:t>Slide </a:t>
            </a:r>
            <a:fld id="{5CC01D78-CB37-4B54-84B9-23D3999512E2}" type="slidenum">
              <a:rPr lang="en-GB" sz="800" kern="1200" smtClean="0">
                <a:solidFill>
                  <a:schemeClr val="tx1"/>
                </a:solidFill>
                <a:latin typeface="Calibri" panose="020F0502020204030204" pitchFamily="34" charset="0"/>
                <a:ea typeface="+mn-ea"/>
                <a:cs typeface="Calibri" panose="020F0502020204030204" pitchFamily="34" charset="0"/>
              </a:rPr>
              <a:pPr algn="r" rtl="0" fontAlgn="base">
                <a:spcBef>
                  <a:spcPct val="0"/>
                </a:spcBef>
                <a:spcAft>
                  <a:spcPct val="0"/>
                </a:spcAft>
                <a:defRPr/>
              </a:pPr>
              <a:t>‹#›</a:t>
            </a:fld>
            <a:r>
              <a:rPr lang="en-GB" sz="800" kern="1200" dirty="0">
                <a:solidFill>
                  <a:schemeClr val="tx1"/>
                </a:solidFill>
                <a:latin typeface="Calibri" panose="020F0502020204030204" pitchFamily="34" charset="0"/>
                <a:ea typeface="+mn-ea"/>
                <a:cs typeface="Calibri" panose="020F0502020204030204" pitchFamily="34" charset="0"/>
              </a:rPr>
              <a:t> of 64</a:t>
            </a: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2.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altLang="ms-MY" dirty="0"/>
              <a:t>Web Site Design Method (WSDM)</a:t>
            </a:r>
          </a:p>
        </p:txBody>
      </p:sp>
      <p:sp>
        <p:nvSpPr>
          <p:cNvPr id="5" name="Text Box 6"/>
          <p:cNvSpPr txBox="1">
            <a:spLocks noGrp="1" noChangeArrowheads="1"/>
          </p:cNvSpPr>
          <p:nvPr>
            <p:ph type="ctrTitle"/>
          </p:nvPr>
        </p:nvSpPr>
        <p:spPr bwMode="auto">
          <a:xfrm>
            <a:off x="2389188" y="2225972"/>
            <a:ext cx="6754812"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en-US" sz="4000" dirty="0"/>
              <a:t>Web Applications </a:t>
            </a:r>
            <a:br>
              <a:rPr lang="en-US" altLang="en-US" sz="4000" dirty="0"/>
            </a:br>
            <a:r>
              <a:rPr lang="en-US" altLang="en-US" sz="1400" dirty="0"/>
              <a:t>CT050-3-2 </a:t>
            </a:r>
            <a:r>
              <a:rPr lang="en-US" altLang="en-US" sz="1400"/>
              <a:t>(VD1</a:t>
            </a:r>
            <a:r>
              <a:rPr lang="en-US" altLang="en-US" sz="1400" dirty="0"/>
              <a:t>)</a:t>
            </a:r>
            <a:endParaRPr lang="en-US" sz="1400" dirty="0"/>
          </a:p>
        </p:txBody>
      </p:sp>
    </p:spTree>
    <p:extLst>
      <p:ext uri="{BB962C8B-B14F-4D97-AF65-F5344CB8AC3E}">
        <p14:creationId xmlns:p14="http://schemas.microsoft.com/office/powerpoint/2010/main" val="481972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ms-MY"/>
              <a:t>WSDM Overview</a:t>
            </a:r>
          </a:p>
        </p:txBody>
      </p:sp>
      <p:sp>
        <p:nvSpPr>
          <p:cNvPr id="24579" name="Rectangle 3"/>
          <p:cNvSpPr>
            <a:spLocks noGrp="1" noChangeArrowheads="1"/>
          </p:cNvSpPr>
          <p:nvPr>
            <p:ph idx="1"/>
          </p:nvPr>
        </p:nvSpPr>
        <p:spPr/>
        <p:txBody>
          <a:bodyPr/>
          <a:lstStyle/>
          <a:p>
            <a:pPr eaLnBrk="1" hangingPunct="1"/>
            <a:endParaRPr lang="ms-MY" altLang="ms-MY"/>
          </a:p>
        </p:txBody>
      </p:sp>
      <p:pic>
        <p:nvPicPr>
          <p:cNvPr id="24580" name="Picture 5" descr="WSDMOv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3" y="1393825"/>
            <a:ext cx="4829175"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6"/>
          <p:cNvSpPr>
            <a:spLocks noChangeArrowheads="1"/>
          </p:cNvSpPr>
          <p:nvPr/>
        </p:nvSpPr>
        <p:spPr bwMode="auto">
          <a:xfrm>
            <a:off x="2152650" y="6270625"/>
            <a:ext cx="4857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ms-MY" sz="1800"/>
              <a:t>http://wsdm.vub.ac.be/Research/overview.php</a:t>
            </a:r>
          </a:p>
        </p:txBody>
      </p:sp>
    </p:spTree>
    <p:extLst>
      <p:ext uri="{BB962C8B-B14F-4D97-AF65-F5344CB8AC3E}">
        <p14:creationId xmlns:p14="http://schemas.microsoft.com/office/powerpoint/2010/main" val="220733728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ms-MY" sz="2600"/>
              <a:t>Stage 1 - Mission Statement Specification</a:t>
            </a:r>
          </a:p>
        </p:txBody>
      </p:sp>
      <p:sp>
        <p:nvSpPr>
          <p:cNvPr id="27651" name="Rectangle 3"/>
          <p:cNvSpPr>
            <a:spLocks noGrp="1" noChangeArrowheads="1"/>
          </p:cNvSpPr>
          <p:nvPr>
            <p:ph idx="1"/>
          </p:nvPr>
        </p:nvSpPr>
        <p:spPr/>
        <p:txBody>
          <a:bodyPr/>
          <a:lstStyle/>
          <a:p>
            <a:pPr eaLnBrk="1" hangingPunct="1">
              <a:lnSpc>
                <a:spcPct val="80000"/>
              </a:lnSpc>
            </a:pPr>
            <a:r>
              <a:rPr lang="en-US" altLang="ms-MY" sz="2800"/>
              <a:t>The first step in WSDM is to define the </a:t>
            </a:r>
            <a:r>
              <a:rPr lang="en-US" altLang="ms-MY" sz="2800">
                <a:solidFill>
                  <a:srgbClr val="FF3300"/>
                </a:solidFill>
              </a:rPr>
              <a:t>mission statement</a:t>
            </a:r>
            <a:r>
              <a:rPr lang="en-US" altLang="ms-MY" sz="2800"/>
              <a:t> of the web site. </a:t>
            </a:r>
          </a:p>
          <a:p>
            <a:pPr eaLnBrk="1" hangingPunct="1">
              <a:lnSpc>
                <a:spcPct val="80000"/>
              </a:lnSpc>
            </a:pPr>
            <a:r>
              <a:rPr lang="en-US" altLang="ms-MY" sz="2800"/>
              <a:t>The mission statement must answer the following questions: </a:t>
            </a:r>
          </a:p>
          <a:p>
            <a:pPr lvl="1" eaLnBrk="1" hangingPunct="1">
              <a:lnSpc>
                <a:spcPct val="80000"/>
              </a:lnSpc>
            </a:pPr>
            <a:r>
              <a:rPr lang="en-US" altLang="ms-MY" sz="2400"/>
              <a:t>what is the purpose of the web site? </a:t>
            </a:r>
          </a:p>
          <a:p>
            <a:pPr lvl="1" eaLnBrk="1" hangingPunct="1">
              <a:lnSpc>
                <a:spcPct val="80000"/>
              </a:lnSpc>
            </a:pPr>
            <a:r>
              <a:rPr lang="en-US" altLang="ms-MY" sz="2400"/>
              <a:t>What is the subject?</a:t>
            </a:r>
          </a:p>
          <a:p>
            <a:pPr lvl="1" eaLnBrk="1" hangingPunct="1">
              <a:lnSpc>
                <a:spcPct val="80000"/>
              </a:lnSpc>
            </a:pPr>
            <a:r>
              <a:rPr lang="en-US" altLang="ms-MY" sz="2400"/>
              <a:t>who are the target audience(s)?</a:t>
            </a:r>
          </a:p>
          <a:p>
            <a:pPr eaLnBrk="1" hangingPunct="1">
              <a:lnSpc>
                <a:spcPct val="80000"/>
              </a:lnSpc>
            </a:pPr>
            <a:r>
              <a:rPr lang="en-US" altLang="ms-MY" sz="2800"/>
              <a:t>In the mission statement, the </a:t>
            </a:r>
            <a:r>
              <a:rPr lang="en-US" altLang="ms-MY" sz="2800">
                <a:solidFill>
                  <a:srgbClr val="FF3300"/>
                </a:solidFill>
              </a:rPr>
              <a:t>purpose</a:t>
            </a:r>
            <a:r>
              <a:rPr lang="en-US" altLang="ms-MY" sz="2800"/>
              <a:t>, the </a:t>
            </a:r>
            <a:r>
              <a:rPr lang="en-US" altLang="ms-MY" sz="2800">
                <a:solidFill>
                  <a:srgbClr val="FF3300"/>
                </a:solidFill>
              </a:rPr>
              <a:t>subject </a:t>
            </a:r>
            <a:r>
              <a:rPr lang="en-US" altLang="ms-MY" sz="2800"/>
              <a:t>and the </a:t>
            </a:r>
            <a:r>
              <a:rPr lang="en-US" altLang="ms-MY" sz="2800">
                <a:solidFill>
                  <a:srgbClr val="FF3300"/>
                </a:solidFill>
              </a:rPr>
              <a:t>targeted users</a:t>
            </a:r>
            <a:r>
              <a:rPr lang="en-US" altLang="ms-MY" sz="2800"/>
              <a:t> of the web site are specified. </a:t>
            </a:r>
          </a:p>
          <a:p>
            <a:pPr eaLnBrk="1" hangingPunct="1">
              <a:lnSpc>
                <a:spcPct val="80000"/>
              </a:lnSpc>
            </a:pPr>
            <a:r>
              <a:rPr lang="en-US" altLang="ms-MY" sz="2800"/>
              <a:t>The mission statement establishes the </a:t>
            </a:r>
            <a:r>
              <a:rPr lang="en-US" altLang="ms-MY" sz="2800">
                <a:solidFill>
                  <a:srgbClr val="FF3300"/>
                </a:solidFill>
              </a:rPr>
              <a:t>borders </a:t>
            </a:r>
            <a:r>
              <a:rPr lang="en-US" altLang="ms-MY" sz="2800"/>
              <a:t>of the design process. </a:t>
            </a:r>
          </a:p>
          <a:p>
            <a:pPr eaLnBrk="1" hangingPunct="1">
              <a:lnSpc>
                <a:spcPct val="80000"/>
              </a:lnSpc>
            </a:pPr>
            <a:endParaRPr lang="en-US" altLang="ms-MY" sz="2800"/>
          </a:p>
        </p:txBody>
      </p:sp>
    </p:spTree>
    <p:extLst>
      <p:ext uri="{BB962C8B-B14F-4D97-AF65-F5344CB8AC3E}">
        <p14:creationId xmlns:p14="http://schemas.microsoft.com/office/powerpoint/2010/main" val="966214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ms-MY" sz="2600"/>
              <a:t>Stage 1 - Mission Statement Specification</a:t>
            </a:r>
          </a:p>
        </p:txBody>
      </p:sp>
      <p:sp>
        <p:nvSpPr>
          <p:cNvPr id="28675" name="Rectangle 3"/>
          <p:cNvSpPr>
            <a:spLocks noGrp="1" noChangeArrowheads="1"/>
          </p:cNvSpPr>
          <p:nvPr>
            <p:ph idx="1"/>
          </p:nvPr>
        </p:nvSpPr>
        <p:spPr/>
        <p:txBody>
          <a:bodyPr/>
          <a:lstStyle/>
          <a:p>
            <a:pPr eaLnBrk="1" hangingPunct="1"/>
            <a:r>
              <a:rPr lang="en-US" altLang="ms-MY" sz="2800"/>
              <a:t>In the rest of the method it will allow to decide what information or functionality to include or not, how to structure the information and how to present it.</a:t>
            </a:r>
          </a:p>
          <a:p>
            <a:pPr eaLnBrk="1" hangingPunct="1"/>
            <a:r>
              <a:rPr lang="en-US" altLang="ms-MY" sz="2800"/>
              <a:t>In addition, the mission statement is useful for </a:t>
            </a:r>
            <a:r>
              <a:rPr lang="en-US" altLang="ms-MY" sz="2800">
                <a:solidFill>
                  <a:srgbClr val="FF3300"/>
                </a:solidFill>
              </a:rPr>
              <a:t>validation</a:t>
            </a:r>
            <a:r>
              <a:rPr lang="en-US" altLang="ms-MY" sz="2800"/>
              <a:t>, i.e. to check if the web site has achieved the formulated purpose. </a:t>
            </a:r>
          </a:p>
          <a:p>
            <a:pPr eaLnBrk="1" hangingPunct="1"/>
            <a:r>
              <a:rPr lang="en-US" altLang="ms-MY" sz="2800"/>
              <a:t>The mission statement is formulated in </a:t>
            </a:r>
            <a:r>
              <a:rPr lang="en-US" altLang="ms-MY" sz="2800">
                <a:solidFill>
                  <a:srgbClr val="FF3300"/>
                </a:solidFill>
              </a:rPr>
              <a:t>natural language</a:t>
            </a:r>
            <a:r>
              <a:rPr lang="en-US" altLang="ms-MY" sz="2800"/>
              <a:t>.</a:t>
            </a:r>
          </a:p>
          <a:p>
            <a:pPr eaLnBrk="1" hangingPunct="1"/>
            <a:endParaRPr lang="en-US" altLang="ms-MY" sz="2400"/>
          </a:p>
        </p:txBody>
      </p:sp>
    </p:spTree>
    <p:extLst>
      <p:ext uri="{BB962C8B-B14F-4D97-AF65-F5344CB8AC3E}">
        <p14:creationId xmlns:p14="http://schemas.microsoft.com/office/powerpoint/2010/main" val="172415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ms-MY" sz="2600"/>
              <a:t>Stage 1 - Mission Statement Specification</a:t>
            </a:r>
          </a:p>
        </p:txBody>
      </p:sp>
      <p:sp>
        <p:nvSpPr>
          <p:cNvPr id="29699" name="Rectangle 3"/>
          <p:cNvSpPr>
            <a:spLocks noGrp="1" noChangeArrowheads="1"/>
          </p:cNvSpPr>
          <p:nvPr>
            <p:ph idx="1"/>
          </p:nvPr>
        </p:nvSpPr>
        <p:spPr/>
        <p:txBody>
          <a:bodyPr/>
          <a:lstStyle/>
          <a:p>
            <a:pPr marL="660400" indent="-660400" eaLnBrk="1" hangingPunct="1"/>
            <a:r>
              <a:rPr lang="en-US" altLang="ms-MY"/>
              <a:t>As an example we give the mission statement for a web site of a typical university department. This mission statement is twofold:</a:t>
            </a:r>
          </a:p>
          <a:p>
            <a:pPr marL="1409700" lvl="2" indent="-495300" eaLnBrk="1" hangingPunct="1">
              <a:buFontTx/>
              <a:buAutoNum type="romanLcPeriod"/>
            </a:pPr>
            <a:r>
              <a:rPr lang="en-US" altLang="ms-MY">
                <a:solidFill>
                  <a:srgbClr val="FF3300"/>
                </a:solidFill>
              </a:rPr>
              <a:t>Enhance the communication between students and lecturers by providing detail information about the available courses.</a:t>
            </a:r>
          </a:p>
          <a:p>
            <a:pPr marL="1409700" lvl="2" indent="-495300" eaLnBrk="1" hangingPunct="1">
              <a:buFontTx/>
              <a:buAutoNum type="romanLcPeriod"/>
            </a:pPr>
            <a:r>
              <a:rPr lang="en-US" altLang="ms-MY">
                <a:solidFill>
                  <a:srgbClr val="FF3300"/>
                </a:solidFill>
              </a:rPr>
              <a:t>Provide information about the available programs to potential students to attract more students.</a:t>
            </a:r>
          </a:p>
        </p:txBody>
      </p:sp>
    </p:spTree>
    <p:extLst>
      <p:ext uri="{BB962C8B-B14F-4D97-AF65-F5344CB8AC3E}">
        <p14:creationId xmlns:p14="http://schemas.microsoft.com/office/powerpoint/2010/main" val="1775481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ms-MY" sz="2600"/>
              <a:t>Stage 1 - Mission Statement Specification</a:t>
            </a:r>
          </a:p>
        </p:txBody>
      </p:sp>
      <p:sp>
        <p:nvSpPr>
          <p:cNvPr id="30723" name="Rectangle 3"/>
          <p:cNvSpPr>
            <a:spLocks noGrp="1" noChangeArrowheads="1"/>
          </p:cNvSpPr>
          <p:nvPr>
            <p:ph idx="1"/>
          </p:nvPr>
        </p:nvSpPr>
        <p:spPr/>
        <p:txBody>
          <a:bodyPr/>
          <a:lstStyle/>
          <a:p>
            <a:pPr eaLnBrk="1" hangingPunct="1">
              <a:lnSpc>
                <a:spcPct val="90000"/>
              </a:lnSpc>
            </a:pPr>
            <a:r>
              <a:rPr lang="en-US" altLang="ms-MY" sz="2800"/>
              <a:t>The </a:t>
            </a:r>
            <a:r>
              <a:rPr lang="en-US" altLang="ms-MY" sz="2800">
                <a:solidFill>
                  <a:srgbClr val="FF3300"/>
                </a:solidFill>
              </a:rPr>
              <a:t>target audiences</a:t>
            </a:r>
            <a:r>
              <a:rPr lang="en-US" altLang="ms-MY" sz="2800"/>
              <a:t> in this example are </a:t>
            </a:r>
            <a:r>
              <a:rPr lang="en-US" altLang="ms-MY" sz="2800">
                <a:solidFill>
                  <a:srgbClr val="FF3300"/>
                </a:solidFill>
              </a:rPr>
              <a:t>students</a:t>
            </a:r>
            <a:r>
              <a:rPr lang="en-US" altLang="ms-MY" sz="2800"/>
              <a:t>, </a:t>
            </a:r>
            <a:r>
              <a:rPr lang="en-US" altLang="ms-MY" sz="2800">
                <a:solidFill>
                  <a:srgbClr val="FF3300"/>
                </a:solidFill>
              </a:rPr>
              <a:t>lecturers </a:t>
            </a:r>
            <a:r>
              <a:rPr lang="en-US" altLang="ms-MY" sz="2800"/>
              <a:t>and </a:t>
            </a:r>
            <a:r>
              <a:rPr lang="en-US" altLang="ms-MY" sz="2800">
                <a:solidFill>
                  <a:srgbClr val="FF3300"/>
                </a:solidFill>
              </a:rPr>
              <a:t>potential students</a:t>
            </a:r>
            <a:r>
              <a:rPr lang="en-US" altLang="ms-MY" sz="2800"/>
              <a:t>. </a:t>
            </a:r>
          </a:p>
          <a:p>
            <a:pPr eaLnBrk="1" hangingPunct="1">
              <a:lnSpc>
                <a:spcPct val="90000"/>
              </a:lnSpc>
            </a:pPr>
            <a:r>
              <a:rPr lang="en-US" altLang="ms-MY" sz="2800"/>
              <a:t>The </a:t>
            </a:r>
            <a:r>
              <a:rPr lang="en-US" altLang="ms-MY" sz="2800">
                <a:solidFill>
                  <a:srgbClr val="FF3300"/>
                </a:solidFill>
              </a:rPr>
              <a:t>purpose</a:t>
            </a:r>
            <a:r>
              <a:rPr lang="en-US" altLang="ms-MY" sz="2800"/>
              <a:t> is </a:t>
            </a:r>
            <a:r>
              <a:rPr lang="en-US" altLang="ms-MY" sz="2800">
                <a:solidFill>
                  <a:srgbClr val="FF3300"/>
                </a:solidFill>
              </a:rPr>
              <a:t>to enhance the communication between students and lecturers and to attract more new students</a:t>
            </a:r>
            <a:r>
              <a:rPr lang="en-US" altLang="ms-MY" sz="2800"/>
              <a:t>. </a:t>
            </a:r>
          </a:p>
          <a:p>
            <a:pPr eaLnBrk="1" hangingPunct="1">
              <a:lnSpc>
                <a:spcPct val="90000"/>
              </a:lnSpc>
            </a:pPr>
            <a:r>
              <a:rPr lang="en-US" altLang="ms-MY" sz="2800"/>
              <a:t>The </a:t>
            </a:r>
            <a:r>
              <a:rPr lang="en-US" altLang="ms-MY" sz="2800">
                <a:solidFill>
                  <a:srgbClr val="FF3300"/>
                </a:solidFill>
              </a:rPr>
              <a:t>subject</a:t>
            </a:r>
            <a:r>
              <a:rPr lang="en-US" altLang="ms-MY" sz="2800"/>
              <a:t> is </a:t>
            </a:r>
            <a:r>
              <a:rPr lang="en-US" altLang="ms-MY" sz="2800">
                <a:solidFill>
                  <a:srgbClr val="FF3300"/>
                </a:solidFill>
              </a:rPr>
              <a:t>courses</a:t>
            </a:r>
            <a:r>
              <a:rPr lang="en-US" altLang="ms-MY" sz="2800"/>
              <a:t> and </a:t>
            </a:r>
            <a:r>
              <a:rPr lang="en-US" altLang="ms-MY" sz="2800">
                <a:solidFill>
                  <a:srgbClr val="FF3300"/>
                </a:solidFill>
              </a:rPr>
              <a:t>programs</a:t>
            </a:r>
            <a:r>
              <a:rPr lang="en-US" altLang="ms-MY" sz="2800"/>
              <a:t>. </a:t>
            </a:r>
          </a:p>
          <a:p>
            <a:pPr eaLnBrk="1" hangingPunct="1">
              <a:lnSpc>
                <a:spcPct val="90000"/>
              </a:lnSpc>
            </a:pPr>
            <a:r>
              <a:rPr lang="en-US" altLang="ms-MY" sz="2800"/>
              <a:t>Note that by this mission statement, the subject of this web site is deliberately limited to teaching information and researchers are not part of the target audiences.</a:t>
            </a:r>
          </a:p>
        </p:txBody>
      </p:sp>
    </p:spTree>
    <p:extLst>
      <p:ext uri="{BB962C8B-B14F-4D97-AF65-F5344CB8AC3E}">
        <p14:creationId xmlns:p14="http://schemas.microsoft.com/office/powerpoint/2010/main" val="4096329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ms-MY"/>
              <a:t>Stage 2 - Audience Modeling</a:t>
            </a:r>
          </a:p>
        </p:txBody>
      </p:sp>
      <p:sp>
        <p:nvSpPr>
          <p:cNvPr id="32771" name="Rectangle 3"/>
          <p:cNvSpPr>
            <a:spLocks noGrp="1" noChangeArrowheads="1"/>
          </p:cNvSpPr>
          <p:nvPr>
            <p:ph idx="1"/>
          </p:nvPr>
        </p:nvSpPr>
        <p:spPr/>
        <p:txBody>
          <a:bodyPr/>
          <a:lstStyle/>
          <a:p>
            <a:pPr eaLnBrk="1" hangingPunct="1">
              <a:lnSpc>
                <a:spcPct val="80000"/>
              </a:lnSpc>
            </a:pPr>
            <a:r>
              <a:rPr lang="en-US" altLang="ms-MY" sz="2800"/>
              <a:t>The mission statement formulated in the first phase is only a first and very incomplete description of the system that should be developed. </a:t>
            </a:r>
          </a:p>
          <a:p>
            <a:pPr eaLnBrk="1" hangingPunct="1">
              <a:lnSpc>
                <a:spcPct val="80000"/>
              </a:lnSpc>
            </a:pPr>
            <a:r>
              <a:rPr lang="en-US" altLang="ms-MY" sz="2800"/>
              <a:t>Because WSDM is an </a:t>
            </a:r>
            <a:r>
              <a:rPr lang="en-US" altLang="ms-MY" sz="2800">
                <a:solidFill>
                  <a:srgbClr val="FF3300"/>
                </a:solidFill>
              </a:rPr>
              <a:t>audience-driven design</a:t>
            </a:r>
            <a:r>
              <a:rPr lang="en-US" altLang="ms-MY" sz="2800"/>
              <a:t> method, the first concern that is elaborated is the set of </a:t>
            </a:r>
            <a:r>
              <a:rPr lang="en-US" altLang="ms-MY" sz="2800">
                <a:solidFill>
                  <a:srgbClr val="FF3300"/>
                </a:solidFill>
              </a:rPr>
              <a:t>target users</a:t>
            </a:r>
            <a:r>
              <a:rPr lang="en-US" altLang="ms-MY" sz="2800"/>
              <a:t>. </a:t>
            </a:r>
          </a:p>
          <a:p>
            <a:pPr eaLnBrk="1" hangingPunct="1">
              <a:lnSpc>
                <a:spcPct val="80000"/>
              </a:lnSpc>
            </a:pPr>
            <a:r>
              <a:rPr lang="en-US" altLang="ms-MY" sz="2800"/>
              <a:t>WSDM takes into account the fact that different types of visitors may have different </a:t>
            </a:r>
            <a:r>
              <a:rPr lang="en-US" altLang="ms-MY" sz="2800">
                <a:solidFill>
                  <a:srgbClr val="FF3300"/>
                </a:solidFill>
              </a:rPr>
              <a:t>needs </a:t>
            </a:r>
            <a:r>
              <a:rPr lang="en-US" altLang="ms-MY" sz="2800"/>
              <a:t>and </a:t>
            </a:r>
            <a:r>
              <a:rPr lang="en-US" altLang="ms-MY" sz="2800">
                <a:solidFill>
                  <a:srgbClr val="FF3300"/>
                </a:solidFill>
              </a:rPr>
              <a:t>requirements</a:t>
            </a:r>
            <a:r>
              <a:rPr lang="en-US" altLang="ms-MY" sz="2800"/>
              <a:t>, and thus may require different support (e.g., in a university website, 'students' and 'researchers' clearly have different goals and purpose to visit the website). </a:t>
            </a:r>
          </a:p>
        </p:txBody>
      </p:sp>
    </p:spTree>
    <p:extLst>
      <p:ext uri="{BB962C8B-B14F-4D97-AF65-F5344CB8AC3E}">
        <p14:creationId xmlns:p14="http://schemas.microsoft.com/office/powerpoint/2010/main" val="2948709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ms-MY"/>
              <a:t>Stage 2 - Audience Modeling</a:t>
            </a:r>
          </a:p>
        </p:txBody>
      </p:sp>
      <p:sp>
        <p:nvSpPr>
          <p:cNvPr id="33795" name="Rectangle 3"/>
          <p:cNvSpPr>
            <a:spLocks noGrp="1" noChangeArrowheads="1"/>
          </p:cNvSpPr>
          <p:nvPr>
            <p:ph idx="1"/>
          </p:nvPr>
        </p:nvSpPr>
        <p:spPr/>
        <p:txBody>
          <a:bodyPr/>
          <a:lstStyle/>
          <a:p>
            <a:pPr eaLnBrk="1" hangingPunct="1"/>
            <a:r>
              <a:rPr lang="en-US" altLang="ms-MY" sz="2800"/>
              <a:t>Therefore, </a:t>
            </a:r>
            <a:r>
              <a:rPr lang="en-US" altLang="ms-MY" sz="2800">
                <a:solidFill>
                  <a:srgbClr val="FF3300"/>
                </a:solidFill>
              </a:rPr>
              <a:t>the target users identified in the mission statement</a:t>
            </a:r>
            <a:r>
              <a:rPr lang="en-US" altLang="ms-MY" sz="2800"/>
              <a:t> are refined into so-called </a:t>
            </a:r>
            <a:r>
              <a:rPr lang="en-US" altLang="ms-MY" sz="2800">
                <a:solidFill>
                  <a:srgbClr val="FF3300"/>
                </a:solidFill>
              </a:rPr>
              <a:t>audience classes</a:t>
            </a:r>
            <a:r>
              <a:rPr lang="en-US" altLang="ms-MY" sz="2800"/>
              <a:t>. This is done by means of two sub phases: </a:t>
            </a:r>
          </a:p>
          <a:p>
            <a:pPr lvl="1" eaLnBrk="1" hangingPunct="1"/>
            <a:r>
              <a:rPr lang="en-US" altLang="ms-MY" sz="2400"/>
              <a:t>the </a:t>
            </a:r>
            <a:r>
              <a:rPr lang="en-US" altLang="ms-MY" sz="2400" b="1" i="1">
                <a:solidFill>
                  <a:srgbClr val="FF3300"/>
                </a:solidFill>
              </a:rPr>
              <a:t>Audience Classification</a:t>
            </a:r>
            <a:r>
              <a:rPr lang="en-US" altLang="ms-MY" sz="2400"/>
              <a:t> and </a:t>
            </a:r>
          </a:p>
          <a:p>
            <a:pPr lvl="1" eaLnBrk="1" hangingPunct="1"/>
            <a:r>
              <a:rPr lang="en-US" altLang="ms-MY" sz="2400"/>
              <a:t>the </a:t>
            </a:r>
            <a:r>
              <a:rPr lang="en-US" altLang="ms-MY" sz="2400" b="1" i="1">
                <a:solidFill>
                  <a:srgbClr val="FF3300"/>
                </a:solidFill>
              </a:rPr>
              <a:t>Audience Characterization</a:t>
            </a:r>
            <a:r>
              <a:rPr lang="en-US" altLang="ms-MY" sz="2400"/>
              <a:t>. </a:t>
            </a:r>
          </a:p>
          <a:p>
            <a:pPr eaLnBrk="1" hangingPunct="1"/>
            <a:endParaRPr lang="en-US" altLang="ms-MY" sz="2400"/>
          </a:p>
        </p:txBody>
      </p:sp>
    </p:spTree>
    <p:extLst>
      <p:ext uri="{BB962C8B-B14F-4D97-AF65-F5344CB8AC3E}">
        <p14:creationId xmlns:p14="http://schemas.microsoft.com/office/powerpoint/2010/main" val="413332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ms-MY"/>
              <a:t>Stage 2 - Audience Modeling</a:t>
            </a:r>
          </a:p>
        </p:txBody>
      </p:sp>
      <p:sp>
        <p:nvSpPr>
          <p:cNvPr id="34819" name="Rectangle 3"/>
          <p:cNvSpPr>
            <a:spLocks noGrp="1" noChangeArrowheads="1"/>
          </p:cNvSpPr>
          <p:nvPr>
            <p:ph idx="1"/>
          </p:nvPr>
        </p:nvSpPr>
        <p:spPr/>
        <p:txBody>
          <a:bodyPr/>
          <a:lstStyle/>
          <a:p>
            <a:pPr eaLnBrk="1" hangingPunct="1">
              <a:lnSpc>
                <a:spcPct val="80000"/>
              </a:lnSpc>
              <a:buFontTx/>
              <a:buNone/>
            </a:pPr>
            <a:r>
              <a:rPr lang="en-US" altLang="ms-MY" sz="2800" b="1">
                <a:solidFill>
                  <a:srgbClr val="FF3300"/>
                </a:solidFill>
              </a:rPr>
              <a:t>Audience Classification</a:t>
            </a:r>
          </a:p>
          <a:p>
            <a:pPr eaLnBrk="1" hangingPunct="1">
              <a:lnSpc>
                <a:spcPct val="80000"/>
              </a:lnSpc>
            </a:pPr>
            <a:r>
              <a:rPr lang="en-US" altLang="ms-MY" sz="2800"/>
              <a:t>During Audience Classification, the different types of users are identified into more detail and classified: users with the same (information and functional) requirements are grouped together into so-called audience classes. </a:t>
            </a:r>
          </a:p>
          <a:p>
            <a:pPr eaLnBrk="1" hangingPunct="1">
              <a:lnSpc>
                <a:spcPct val="80000"/>
              </a:lnSpc>
            </a:pPr>
            <a:r>
              <a:rPr lang="en-US" altLang="ms-MY" sz="2800"/>
              <a:t>When the set of requirements of a particular audience class is a subset of the set of requirements of another audience class, we call this first audience class an audience subclass of the latter. </a:t>
            </a:r>
          </a:p>
        </p:txBody>
      </p:sp>
    </p:spTree>
    <p:extLst>
      <p:ext uri="{BB962C8B-B14F-4D97-AF65-F5344CB8AC3E}">
        <p14:creationId xmlns:p14="http://schemas.microsoft.com/office/powerpoint/2010/main" val="2332699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ms-MY"/>
              <a:t>Stage 2 - Audience Modeling</a:t>
            </a:r>
          </a:p>
        </p:txBody>
      </p:sp>
      <p:sp>
        <p:nvSpPr>
          <p:cNvPr id="35843" name="Rectangle 3"/>
          <p:cNvSpPr>
            <a:spLocks noGrp="1" noChangeArrowheads="1"/>
          </p:cNvSpPr>
          <p:nvPr>
            <p:ph idx="1"/>
          </p:nvPr>
        </p:nvSpPr>
        <p:spPr/>
        <p:txBody>
          <a:bodyPr/>
          <a:lstStyle/>
          <a:p>
            <a:pPr eaLnBrk="1" hangingPunct="1">
              <a:lnSpc>
                <a:spcPct val="80000"/>
              </a:lnSpc>
              <a:buFontTx/>
              <a:buNone/>
            </a:pPr>
            <a:r>
              <a:rPr lang="en-US" altLang="ms-MY" sz="2800" b="1">
                <a:solidFill>
                  <a:srgbClr val="FF3300"/>
                </a:solidFill>
              </a:rPr>
              <a:t>Audience Classification</a:t>
            </a:r>
          </a:p>
          <a:p>
            <a:pPr eaLnBrk="1" hangingPunct="1">
              <a:lnSpc>
                <a:spcPct val="80000"/>
              </a:lnSpc>
            </a:pPr>
            <a:r>
              <a:rPr lang="en-US" altLang="ms-MY" sz="2800"/>
              <a:t>Based on the subclass relationships, the audience classes can be classified into a so-called audience hierarchy, which will later on be used to derive the basic navigational structure (see Conceptual Design). </a:t>
            </a:r>
          </a:p>
          <a:p>
            <a:pPr eaLnBrk="1" hangingPunct="1">
              <a:lnSpc>
                <a:spcPct val="80000"/>
              </a:lnSpc>
            </a:pPr>
            <a:r>
              <a:rPr lang="en-US" altLang="ms-MY" sz="2800"/>
              <a:t>For each audience class, navigation and usability requirements are stated as well.</a:t>
            </a:r>
          </a:p>
          <a:p>
            <a:pPr eaLnBrk="1" hangingPunct="1">
              <a:lnSpc>
                <a:spcPct val="80000"/>
              </a:lnSpc>
            </a:pPr>
            <a:r>
              <a:rPr lang="en-US" altLang="ms-MY" sz="2800"/>
              <a:t>An audience subclass thus has the same, and some additional requirements as its audience superclass. </a:t>
            </a:r>
          </a:p>
          <a:p>
            <a:pPr eaLnBrk="1" hangingPunct="1">
              <a:lnSpc>
                <a:spcPct val="80000"/>
              </a:lnSpc>
            </a:pPr>
            <a:endParaRPr lang="en-US" altLang="ms-MY" sz="2800"/>
          </a:p>
        </p:txBody>
      </p:sp>
    </p:spTree>
    <p:extLst>
      <p:ext uri="{BB962C8B-B14F-4D97-AF65-F5344CB8AC3E}">
        <p14:creationId xmlns:p14="http://schemas.microsoft.com/office/powerpoint/2010/main" val="853074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ms-MY"/>
              <a:t>Stage 2 - Audience Modeling</a:t>
            </a:r>
          </a:p>
        </p:txBody>
      </p:sp>
      <p:sp>
        <p:nvSpPr>
          <p:cNvPr id="36867" name="Rectangle 3"/>
          <p:cNvSpPr>
            <a:spLocks noGrp="1" noChangeArrowheads="1"/>
          </p:cNvSpPr>
          <p:nvPr>
            <p:ph idx="1"/>
          </p:nvPr>
        </p:nvSpPr>
        <p:spPr/>
        <p:txBody>
          <a:bodyPr/>
          <a:lstStyle/>
          <a:p>
            <a:pPr eaLnBrk="1" hangingPunct="1">
              <a:buFontTx/>
              <a:buNone/>
            </a:pPr>
            <a:r>
              <a:rPr lang="en-US" altLang="ms-MY" sz="2800" b="1">
                <a:solidFill>
                  <a:srgbClr val="FF3300"/>
                </a:solidFill>
              </a:rPr>
              <a:t>Audience Classification</a:t>
            </a:r>
            <a:endParaRPr lang="en-US" altLang="ms-MY" sz="2800"/>
          </a:p>
          <a:p>
            <a:pPr eaLnBrk="1" hangingPunct="1"/>
            <a:r>
              <a:rPr lang="en-US" altLang="ms-MY" sz="2800"/>
              <a:t>To identify the different audience classes we look at the activities of the organisation for which the web site is built. </a:t>
            </a:r>
          </a:p>
          <a:p>
            <a:pPr eaLnBrk="1" hangingPunct="1"/>
            <a:r>
              <a:rPr lang="en-US" altLang="ms-MY" sz="2800"/>
              <a:t>These activities are decomposed in order to refine in each decomposition step the target audience given in the mission statement.</a:t>
            </a:r>
          </a:p>
          <a:p>
            <a:pPr eaLnBrk="1" hangingPunct="1"/>
            <a:r>
              <a:rPr lang="en-US" altLang="ms-MY" sz="2800"/>
              <a:t>We only consider the activities that are related to the purpose and subject of the web site.</a:t>
            </a:r>
          </a:p>
        </p:txBody>
      </p:sp>
    </p:spTree>
    <p:extLst>
      <p:ext uri="{BB962C8B-B14F-4D97-AF65-F5344CB8AC3E}">
        <p14:creationId xmlns:p14="http://schemas.microsoft.com/office/powerpoint/2010/main" val="197815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665" y="1697038"/>
            <a:ext cx="8229600" cy="4525962"/>
          </a:xfrm>
        </p:spPr>
        <p:txBody>
          <a:bodyPr/>
          <a:lstStyle/>
          <a:p>
            <a:pPr>
              <a:lnSpc>
                <a:spcPct val="80000"/>
              </a:lnSpc>
              <a:defRPr/>
            </a:pPr>
            <a:r>
              <a:rPr lang="en-US" sz="2400" dirty="0"/>
              <a:t>Web Development Challenges</a:t>
            </a:r>
          </a:p>
          <a:p>
            <a:pPr>
              <a:lnSpc>
                <a:spcPct val="80000"/>
              </a:lnSpc>
              <a:defRPr/>
            </a:pPr>
            <a:r>
              <a:rPr lang="en-US" sz="2400" dirty="0"/>
              <a:t>WSDM</a:t>
            </a:r>
          </a:p>
          <a:p>
            <a:pPr>
              <a:lnSpc>
                <a:spcPct val="80000"/>
              </a:lnSpc>
              <a:defRPr/>
            </a:pPr>
            <a:r>
              <a:rPr lang="en-US" sz="2400" dirty="0"/>
              <a:t>WSDM Overview</a:t>
            </a:r>
          </a:p>
          <a:p>
            <a:pPr>
              <a:lnSpc>
                <a:spcPct val="80000"/>
              </a:lnSpc>
              <a:defRPr/>
            </a:pPr>
            <a:r>
              <a:rPr lang="en-US" sz="2400" dirty="0"/>
              <a:t>Mission Statement Specification</a:t>
            </a:r>
          </a:p>
          <a:p>
            <a:pPr>
              <a:lnSpc>
                <a:spcPct val="80000"/>
              </a:lnSpc>
              <a:defRPr/>
            </a:pPr>
            <a:r>
              <a:rPr lang="en-US" sz="2400" dirty="0"/>
              <a:t>Audience Modeling</a:t>
            </a:r>
          </a:p>
          <a:p>
            <a:pPr lvl="1">
              <a:lnSpc>
                <a:spcPct val="80000"/>
              </a:lnSpc>
              <a:defRPr/>
            </a:pPr>
            <a:r>
              <a:rPr lang="en-US" sz="2000" dirty="0"/>
              <a:t>Audience Classification</a:t>
            </a:r>
          </a:p>
          <a:p>
            <a:pPr lvl="1">
              <a:lnSpc>
                <a:spcPct val="80000"/>
              </a:lnSpc>
              <a:defRPr/>
            </a:pPr>
            <a:r>
              <a:rPr lang="en-US" sz="2000" dirty="0"/>
              <a:t>Audience Characterization</a:t>
            </a:r>
          </a:p>
          <a:p>
            <a:pPr>
              <a:lnSpc>
                <a:spcPct val="80000"/>
              </a:lnSpc>
              <a:defRPr/>
            </a:pPr>
            <a:r>
              <a:rPr lang="en-US" sz="2400" dirty="0"/>
              <a:t>Conceptual Design</a:t>
            </a:r>
          </a:p>
          <a:p>
            <a:pPr lvl="1">
              <a:lnSpc>
                <a:spcPct val="80000"/>
              </a:lnSpc>
              <a:defRPr/>
            </a:pPr>
            <a:r>
              <a:rPr lang="en-US" sz="2000" dirty="0"/>
              <a:t>Task &amp; Information Modeling</a:t>
            </a:r>
          </a:p>
          <a:p>
            <a:pPr lvl="1">
              <a:lnSpc>
                <a:spcPct val="80000"/>
              </a:lnSpc>
              <a:defRPr/>
            </a:pPr>
            <a:r>
              <a:rPr lang="en-US" sz="2000" dirty="0"/>
              <a:t>Navigational Design </a:t>
            </a:r>
          </a:p>
          <a:p>
            <a:pPr>
              <a:lnSpc>
                <a:spcPct val="80000"/>
              </a:lnSpc>
            </a:pPr>
            <a:r>
              <a:rPr lang="en-US" altLang="ms-MY" sz="2400" dirty="0"/>
              <a:t>Implementation Design</a:t>
            </a:r>
          </a:p>
          <a:p>
            <a:pPr lvl="1">
              <a:lnSpc>
                <a:spcPct val="80000"/>
              </a:lnSpc>
            </a:pPr>
            <a:r>
              <a:rPr lang="en-US" altLang="ms-MY" sz="1800" dirty="0"/>
              <a:t>Site Structure Design, </a:t>
            </a:r>
          </a:p>
          <a:p>
            <a:pPr lvl="1">
              <a:lnSpc>
                <a:spcPct val="80000"/>
              </a:lnSpc>
            </a:pPr>
            <a:r>
              <a:rPr lang="en-US" altLang="ms-MY" sz="1800" dirty="0"/>
              <a:t>Presentation Design and </a:t>
            </a:r>
          </a:p>
          <a:p>
            <a:pPr lvl="1">
              <a:lnSpc>
                <a:spcPct val="80000"/>
              </a:lnSpc>
            </a:pPr>
            <a:r>
              <a:rPr lang="en-US" altLang="ms-MY" sz="1800" dirty="0"/>
              <a:t>Logical Data Design</a:t>
            </a:r>
          </a:p>
          <a:p>
            <a:pPr>
              <a:lnSpc>
                <a:spcPct val="80000"/>
              </a:lnSpc>
            </a:pPr>
            <a:r>
              <a:rPr lang="en-US" altLang="ms-MY" sz="2400" dirty="0"/>
              <a:t>Implementation</a:t>
            </a:r>
          </a:p>
          <a:p>
            <a:pPr>
              <a:lnSpc>
                <a:spcPct val="80000"/>
              </a:lnSpc>
            </a:pPr>
            <a:endParaRPr lang="en-US" altLang="ms-MY" sz="1600" dirty="0"/>
          </a:p>
          <a:p>
            <a:pPr marL="0" indent="0">
              <a:lnSpc>
                <a:spcPct val="80000"/>
              </a:lnSpc>
              <a:buNone/>
            </a:pPr>
            <a:endParaRPr lang="en-US" altLang="en-US" sz="1600" dirty="0"/>
          </a:p>
          <a:p>
            <a:endParaRPr lang="en-US" sz="1600"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The Lesson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152718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ms-MY"/>
              <a:t>Stage 2 - Audience Modeling</a:t>
            </a:r>
          </a:p>
        </p:txBody>
      </p:sp>
      <p:sp>
        <p:nvSpPr>
          <p:cNvPr id="37891" name="Rectangle 3"/>
          <p:cNvSpPr>
            <a:spLocks noGrp="1" noChangeArrowheads="1"/>
          </p:cNvSpPr>
          <p:nvPr>
            <p:ph idx="1"/>
          </p:nvPr>
        </p:nvSpPr>
        <p:spPr/>
        <p:txBody>
          <a:bodyPr/>
          <a:lstStyle/>
          <a:p>
            <a:pPr eaLnBrk="1" hangingPunct="1">
              <a:buFontTx/>
              <a:buNone/>
            </a:pPr>
            <a:r>
              <a:rPr lang="en-US" altLang="ms-MY" sz="2800" b="1">
                <a:solidFill>
                  <a:srgbClr val="FF3300"/>
                </a:solidFill>
              </a:rPr>
              <a:t>Audience Classification</a:t>
            </a:r>
            <a:endParaRPr lang="en-US" altLang="ms-MY" sz="2800"/>
          </a:p>
          <a:p>
            <a:pPr eaLnBrk="1" hangingPunct="1"/>
            <a:r>
              <a:rPr lang="en-US" altLang="ms-MY" sz="2800"/>
              <a:t>Each activity involves people. These people are potential users if they belong to the target audience given in the mission statement.</a:t>
            </a:r>
          </a:p>
          <a:p>
            <a:pPr eaLnBrk="1" hangingPunct="1"/>
            <a:r>
              <a:rPr lang="en-US" altLang="ms-MY" sz="2800"/>
              <a:t>In our university department, example the only activity is “Provide Education”.</a:t>
            </a:r>
          </a:p>
          <a:p>
            <a:pPr eaLnBrk="1" hangingPunct="1"/>
            <a:r>
              <a:rPr lang="en-US" altLang="ms-MY" sz="2800"/>
              <a:t>Activities such as “Perform Research” and “Advise Companies” are not (directly) relevant for the purpose of this web site.</a:t>
            </a:r>
          </a:p>
        </p:txBody>
      </p:sp>
    </p:spTree>
    <p:extLst>
      <p:ext uri="{BB962C8B-B14F-4D97-AF65-F5344CB8AC3E}">
        <p14:creationId xmlns:p14="http://schemas.microsoft.com/office/powerpoint/2010/main" val="2499953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ms-MY"/>
              <a:t>Stage 2 - Audience Modeling</a:t>
            </a:r>
          </a:p>
        </p:txBody>
      </p:sp>
      <p:sp>
        <p:nvSpPr>
          <p:cNvPr id="38915" name="Rectangle 3"/>
          <p:cNvSpPr>
            <a:spLocks noGrp="1" noChangeArrowheads="1"/>
          </p:cNvSpPr>
          <p:nvPr>
            <p:ph idx="1"/>
          </p:nvPr>
        </p:nvSpPr>
        <p:spPr/>
        <p:txBody>
          <a:bodyPr/>
          <a:lstStyle/>
          <a:p>
            <a:pPr eaLnBrk="1" hangingPunct="1">
              <a:buFontTx/>
              <a:buNone/>
            </a:pPr>
            <a:r>
              <a:rPr lang="en-US" altLang="ms-MY" sz="2800" b="1">
                <a:solidFill>
                  <a:srgbClr val="FF3300"/>
                </a:solidFill>
              </a:rPr>
              <a:t>Audience Classification</a:t>
            </a:r>
            <a:endParaRPr lang="en-US" altLang="ms-MY" sz="2800"/>
          </a:p>
          <a:p>
            <a:pPr eaLnBrk="1" hangingPunct="1"/>
            <a:r>
              <a:rPr lang="en-US" altLang="ms-MY" sz="2800"/>
              <a:t>In our example, the activity “Provide Education” involves lecturers, enrolled students, potential students and staff members</a:t>
            </a:r>
          </a:p>
        </p:txBody>
      </p:sp>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363" y="3589338"/>
            <a:ext cx="5062537" cy="200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7"/>
          <p:cNvSpPr txBox="1">
            <a:spLocks noChangeArrowheads="1"/>
          </p:cNvSpPr>
          <p:nvPr/>
        </p:nvSpPr>
        <p:spPr bwMode="auto">
          <a:xfrm>
            <a:off x="2382838" y="5981700"/>
            <a:ext cx="407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ms-MY" sz="1800"/>
              <a:t>Activity Diagram “Provide Education”</a:t>
            </a:r>
          </a:p>
        </p:txBody>
      </p:sp>
    </p:spTree>
    <p:extLst>
      <p:ext uri="{BB962C8B-B14F-4D97-AF65-F5344CB8AC3E}">
        <p14:creationId xmlns:p14="http://schemas.microsoft.com/office/powerpoint/2010/main" val="362004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ms-MY"/>
              <a:t>Stage 2 - Audience Modeling</a:t>
            </a:r>
          </a:p>
        </p:txBody>
      </p:sp>
      <p:sp>
        <p:nvSpPr>
          <p:cNvPr id="39939" name="Rectangle 3"/>
          <p:cNvSpPr>
            <a:spLocks noGrp="1" noChangeArrowheads="1"/>
          </p:cNvSpPr>
          <p:nvPr>
            <p:ph idx="1"/>
          </p:nvPr>
        </p:nvSpPr>
        <p:spPr/>
        <p:txBody>
          <a:bodyPr/>
          <a:lstStyle/>
          <a:p>
            <a:pPr eaLnBrk="1" hangingPunct="1">
              <a:buFontTx/>
              <a:buNone/>
            </a:pPr>
            <a:r>
              <a:rPr lang="en-US" altLang="ms-MY" sz="2800" b="1">
                <a:solidFill>
                  <a:srgbClr val="FF3300"/>
                </a:solidFill>
              </a:rPr>
              <a:t>Audience Classification</a:t>
            </a:r>
            <a:endParaRPr lang="en-US" altLang="ms-MY" sz="2800"/>
          </a:p>
          <a:p>
            <a:pPr eaLnBrk="1" hangingPunct="1"/>
            <a:r>
              <a:rPr lang="en-US" altLang="ms-MY" sz="2800"/>
              <a:t>In order to check whether we have to refine these audience classes, we check if we can decompose the activity “Provide Education” into sub-activities. </a:t>
            </a:r>
          </a:p>
          <a:p>
            <a:pPr eaLnBrk="1" hangingPunct="1"/>
            <a:r>
              <a:rPr lang="en-US" altLang="ms-MY" sz="2800"/>
              <a:t>For our university department we can decompose this activity into “Provide Graduate Education” and “Provide Master Education”.</a:t>
            </a:r>
          </a:p>
        </p:txBody>
      </p:sp>
    </p:spTree>
    <p:extLst>
      <p:ext uri="{BB962C8B-B14F-4D97-AF65-F5344CB8AC3E}">
        <p14:creationId xmlns:p14="http://schemas.microsoft.com/office/powerpoint/2010/main" val="2082679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ms-MY"/>
              <a:t>Stage 2 - Audience Modeling</a:t>
            </a:r>
          </a:p>
        </p:txBody>
      </p:sp>
      <p:sp>
        <p:nvSpPr>
          <p:cNvPr id="40963" name="Rectangle 3"/>
          <p:cNvSpPr>
            <a:spLocks noGrp="1" noChangeArrowheads="1"/>
          </p:cNvSpPr>
          <p:nvPr>
            <p:ph idx="1"/>
          </p:nvPr>
        </p:nvSpPr>
        <p:spPr/>
        <p:txBody>
          <a:bodyPr/>
          <a:lstStyle/>
          <a:p>
            <a:pPr eaLnBrk="1" hangingPunct="1">
              <a:buFontTx/>
              <a:buNone/>
            </a:pPr>
            <a:r>
              <a:rPr lang="en-US" altLang="ms-MY" sz="2800" b="1">
                <a:solidFill>
                  <a:srgbClr val="FF3300"/>
                </a:solidFill>
              </a:rPr>
              <a:t>Audience Classification</a:t>
            </a:r>
            <a:endParaRPr lang="en-US" altLang="ms-MY"/>
          </a:p>
          <a:p>
            <a:pPr eaLnBrk="1" hangingPunct="1"/>
            <a:r>
              <a:rPr lang="en-US" altLang="ms-MY"/>
              <a:t>This result in a new activity diagram:</a:t>
            </a:r>
          </a:p>
          <a:p>
            <a:pPr eaLnBrk="1" hangingPunct="1"/>
            <a:endParaRPr lang="en-US" altLang="ms-MY"/>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088" y="2941638"/>
            <a:ext cx="5456237"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5"/>
          <p:cNvSpPr>
            <a:spLocks noChangeArrowheads="1"/>
          </p:cNvSpPr>
          <p:nvPr/>
        </p:nvSpPr>
        <p:spPr bwMode="auto">
          <a:xfrm>
            <a:off x="1652588" y="6057900"/>
            <a:ext cx="579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ms-MY" sz="1800"/>
              <a:t>Decomposition of Activity Diagram “Provide Education”.</a:t>
            </a:r>
          </a:p>
        </p:txBody>
      </p:sp>
    </p:spTree>
    <p:extLst>
      <p:ext uri="{BB962C8B-B14F-4D97-AF65-F5344CB8AC3E}">
        <p14:creationId xmlns:p14="http://schemas.microsoft.com/office/powerpoint/2010/main" val="3300815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ms-MY"/>
              <a:t>Stage 2 - Audience Modeling</a:t>
            </a:r>
          </a:p>
        </p:txBody>
      </p:sp>
      <p:sp>
        <p:nvSpPr>
          <p:cNvPr id="43011" name="Rectangle 3"/>
          <p:cNvSpPr>
            <a:spLocks noGrp="1" noChangeArrowheads="1"/>
          </p:cNvSpPr>
          <p:nvPr>
            <p:ph idx="1"/>
          </p:nvPr>
        </p:nvSpPr>
        <p:spPr/>
        <p:txBody>
          <a:bodyPr/>
          <a:lstStyle/>
          <a:p>
            <a:pPr eaLnBrk="1" hangingPunct="1">
              <a:lnSpc>
                <a:spcPct val="90000"/>
              </a:lnSpc>
              <a:buFontTx/>
              <a:buNone/>
            </a:pPr>
            <a:r>
              <a:rPr lang="en-US" altLang="ms-MY" sz="2800" b="1">
                <a:solidFill>
                  <a:srgbClr val="FF3300"/>
                </a:solidFill>
              </a:rPr>
              <a:t>Audience Characterization</a:t>
            </a:r>
          </a:p>
          <a:p>
            <a:pPr eaLnBrk="1" hangingPunct="1">
              <a:lnSpc>
                <a:spcPct val="90000"/>
              </a:lnSpc>
            </a:pPr>
            <a:r>
              <a:rPr lang="en-US" altLang="ms-MY" sz="2800"/>
              <a:t>During Audience Characterization relevant characteristics are specified for each audience class. </a:t>
            </a:r>
          </a:p>
          <a:p>
            <a:pPr eaLnBrk="1" hangingPunct="1">
              <a:lnSpc>
                <a:spcPct val="90000"/>
              </a:lnSpc>
            </a:pPr>
            <a:r>
              <a:rPr lang="en-US" altLang="ms-MY" sz="2800"/>
              <a:t>Next to the fact that different types of users may have different information and functional requirements, it may be necessary to represent the (same) information or functionality in different ways to different kinds of users. </a:t>
            </a:r>
          </a:p>
          <a:p>
            <a:pPr eaLnBrk="1" hangingPunct="1">
              <a:lnSpc>
                <a:spcPct val="90000"/>
              </a:lnSpc>
            </a:pPr>
            <a:r>
              <a:rPr lang="en-US" altLang="ms-MY" sz="2800"/>
              <a:t>This depends on the characteristics of the users. </a:t>
            </a:r>
          </a:p>
        </p:txBody>
      </p:sp>
    </p:spTree>
    <p:extLst>
      <p:ext uri="{BB962C8B-B14F-4D97-AF65-F5344CB8AC3E}">
        <p14:creationId xmlns:p14="http://schemas.microsoft.com/office/powerpoint/2010/main" val="2864495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ms-MY"/>
              <a:t>Stage 2 - Audience Modeling</a:t>
            </a:r>
          </a:p>
        </p:txBody>
      </p:sp>
      <p:sp>
        <p:nvSpPr>
          <p:cNvPr id="44035" name="Rectangle 3"/>
          <p:cNvSpPr>
            <a:spLocks noGrp="1" noChangeArrowheads="1"/>
          </p:cNvSpPr>
          <p:nvPr>
            <p:ph idx="1"/>
          </p:nvPr>
        </p:nvSpPr>
        <p:spPr/>
        <p:txBody>
          <a:bodyPr/>
          <a:lstStyle/>
          <a:p>
            <a:pPr eaLnBrk="1" hangingPunct="1">
              <a:lnSpc>
                <a:spcPct val="90000"/>
              </a:lnSpc>
              <a:buFontTx/>
              <a:buNone/>
            </a:pPr>
            <a:r>
              <a:rPr lang="en-US" altLang="ms-MY" sz="2400" b="1">
                <a:solidFill>
                  <a:srgbClr val="FF3300"/>
                </a:solidFill>
              </a:rPr>
              <a:t>Audience Characterization</a:t>
            </a:r>
          </a:p>
          <a:p>
            <a:pPr eaLnBrk="1" hangingPunct="1">
              <a:lnSpc>
                <a:spcPct val="90000"/>
              </a:lnSpc>
            </a:pPr>
            <a:r>
              <a:rPr lang="en-US" altLang="ms-MY" sz="2400"/>
              <a:t>If within one audience class we can distinguish groups of members with different characteristics, we introduce </a:t>
            </a:r>
            <a:r>
              <a:rPr lang="en-US" altLang="ms-MY" sz="2400" i="1">
                <a:solidFill>
                  <a:srgbClr val="FF3300"/>
                </a:solidFill>
              </a:rPr>
              <a:t>audience class variants</a:t>
            </a:r>
            <a:r>
              <a:rPr lang="en-US" altLang="ms-MY" sz="2400"/>
              <a:t>. </a:t>
            </a:r>
          </a:p>
          <a:p>
            <a:pPr eaLnBrk="1" hangingPunct="1">
              <a:lnSpc>
                <a:spcPct val="90000"/>
              </a:lnSpc>
            </a:pPr>
            <a:r>
              <a:rPr lang="en-US" altLang="ms-MY" sz="2400"/>
              <a:t>Consider as an example in the university site example the audience class </a:t>
            </a:r>
            <a:r>
              <a:rPr lang="en-US" altLang="ms-MY" sz="2400" b="1"/>
              <a:t>Enrolled Student</a:t>
            </a:r>
            <a:r>
              <a:rPr lang="en-US" altLang="ms-MY" sz="2400"/>
              <a:t>s. </a:t>
            </a:r>
          </a:p>
          <a:p>
            <a:pPr eaLnBrk="1" hangingPunct="1">
              <a:lnSpc>
                <a:spcPct val="90000"/>
              </a:lnSpc>
            </a:pPr>
            <a:r>
              <a:rPr lang="en-US" altLang="ms-MY" sz="2400"/>
              <a:t>In this class we may distinguish between </a:t>
            </a:r>
            <a:r>
              <a:rPr lang="en-US" altLang="ms-MY" sz="2400" b="1"/>
              <a:t>local students</a:t>
            </a:r>
            <a:r>
              <a:rPr lang="en-US" altLang="ms-MY" sz="2400"/>
              <a:t> and </a:t>
            </a:r>
            <a:r>
              <a:rPr lang="en-US" altLang="ms-MY" sz="2400" b="1"/>
              <a:t>exchange students</a:t>
            </a:r>
            <a:r>
              <a:rPr lang="en-US" altLang="ms-MY" sz="2400"/>
              <a:t>. </a:t>
            </a:r>
          </a:p>
          <a:p>
            <a:pPr eaLnBrk="1" hangingPunct="1">
              <a:lnSpc>
                <a:spcPct val="90000"/>
              </a:lnSpc>
            </a:pPr>
            <a:r>
              <a:rPr lang="en-US" altLang="ms-MY" sz="2400"/>
              <a:t>Both have the same information requirements (detail information on courses) but they have different characteristics and usability requirements.</a:t>
            </a:r>
          </a:p>
          <a:p>
            <a:pPr eaLnBrk="1" hangingPunct="1">
              <a:lnSpc>
                <a:spcPct val="90000"/>
              </a:lnSpc>
            </a:pPr>
            <a:r>
              <a:rPr lang="en-US" altLang="ms-MY" sz="2400"/>
              <a:t>Two variants: </a:t>
            </a:r>
            <a:r>
              <a:rPr lang="en-US" altLang="ms-MY" sz="2400" b="1"/>
              <a:t>Local Students </a:t>
            </a:r>
            <a:r>
              <a:rPr lang="en-US" altLang="ms-MY" sz="2400"/>
              <a:t>and </a:t>
            </a:r>
            <a:r>
              <a:rPr lang="en-US" altLang="ms-MY" sz="2400" b="1"/>
              <a:t>Exchange Students</a:t>
            </a:r>
            <a:r>
              <a:rPr lang="en-US" altLang="ms-MY" sz="2400"/>
              <a:t>.</a:t>
            </a:r>
          </a:p>
        </p:txBody>
      </p:sp>
    </p:spTree>
    <p:extLst>
      <p:ext uri="{BB962C8B-B14F-4D97-AF65-F5344CB8AC3E}">
        <p14:creationId xmlns:p14="http://schemas.microsoft.com/office/powerpoint/2010/main" val="2244554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ms-MY"/>
              <a:t>Stage 2 - Audience Modeling</a:t>
            </a:r>
          </a:p>
        </p:txBody>
      </p:sp>
      <p:sp>
        <p:nvSpPr>
          <p:cNvPr id="45059" name="Rectangle 3"/>
          <p:cNvSpPr>
            <a:spLocks noGrp="1" noChangeArrowheads="1"/>
          </p:cNvSpPr>
          <p:nvPr>
            <p:ph idx="1"/>
          </p:nvPr>
        </p:nvSpPr>
        <p:spPr/>
        <p:txBody>
          <a:bodyPr/>
          <a:lstStyle/>
          <a:p>
            <a:pPr eaLnBrk="1" hangingPunct="1">
              <a:lnSpc>
                <a:spcPct val="90000"/>
              </a:lnSpc>
              <a:buFontTx/>
              <a:buNone/>
            </a:pPr>
            <a:r>
              <a:rPr lang="en-US" altLang="ms-MY" sz="2800" b="1">
                <a:solidFill>
                  <a:srgbClr val="FF3300"/>
                </a:solidFill>
              </a:rPr>
              <a:t>Audience Characterization</a:t>
            </a:r>
          </a:p>
          <a:p>
            <a:pPr eaLnBrk="1" hangingPunct="1">
              <a:lnSpc>
                <a:spcPct val="90000"/>
              </a:lnSpc>
            </a:pPr>
            <a:r>
              <a:rPr lang="en-US" altLang="ms-MY" sz="2800"/>
              <a:t>Local Students</a:t>
            </a:r>
          </a:p>
          <a:p>
            <a:pPr lvl="1" eaLnBrk="1" hangingPunct="1">
              <a:lnSpc>
                <a:spcPct val="90000"/>
              </a:lnSpc>
            </a:pPr>
            <a:r>
              <a:rPr lang="en-US" altLang="ms-MY" sz="2400"/>
              <a:t>Local students are young (between 18 and 28), are familiar with the university jargon, the university rules and customs. They prefer the local language for communication, but have in general a good understanding of English.</a:t>
            </a:r>
          </a:p>
          <a:p>
            <a:pPr eaLnBrk="1" hangingPunct="1">
              <a:lnSpc>
                <a:spcPct val="90000"/>
              </a:lnSpc>
            </a:pPr>
            <a:r>
              <a:rPr lang="en-US" altLang="ms-MY" sz="2800"/>
              <a:t>Exchange Students </a:t>
            </a:r>
          </a:p>
          <a:p>
            <a:pPr lvl="1" eaLnBrk="1" hangingPunct="1">
              <a:lnSpc>
                <a:spcPct val="90000"/>
              </a:lnSpc>
            </a:pPr>
            <a:r>
              <a:rPr lang="en-US" altLang="ms-MY" sz="2400"/>
              <a:t>All communication with the exchange students is done in English. We may not presume that they are familiar with the university jargon and customs.</a:t>
            </a:r>
          </a:p>
        </p:txBody>
      </p:sp>
    </p:spTree>
    <p:extLst>
      <p:ext uri="{BB962C8B-B14F-4D97-AF65-F5344CB8AC3E}">
        <p14:creationId xmlns:p14="http://schemas.microsoft.com/office/powerpoint/2010/main" val="296472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ms-MY"/>
              <a:t>Stage 3 - Conceptual Design </a:t>
            </a:r>
          </a:p>
        </p:txBody>
      </p:sp>
      <p:sp>
        <p:nvSpPr>
          <p:cNvPr id="47107" name="Rectangle 3"/>
          <p:cNvSpPr>
            <a:spLocks noGrp="1" noChangeArrowheads="1"/>
          </p:cNvSpPr>
          <p:nvPr>
            <p:ph idx="1"/>
          </p:nvPr>
        </p:nvSpPr>
        <p:spPr/>
        <p:txBody>
          <a:bodyPr/>
          <a:lstStyle/>
          <a:p>
            <a:pPr eaLnBrk="1" hangingPunct="1">
              <a:lnSpc>
                <a:spcPct val="80000"/>
              </a:lnSpc>
            </a:pPr>
            <a:r>
              <a:rPr lang="en-US" altLang="ms-MY" sz="2800"/>
              <a:t>During the previous phases, mission statement specification and audience modeling, the information-, functional-, usability- and navigational requirements as well as the characteristics of the potential visitors were identified and different audience classes are defined. </a:t>
            </a:r>
          </a:p>
          <a:p>
            <a:pPr eaLnBrk="1" hangingPunct="1">
              <a:lnSpc>
                <a:spcPct val="80000"/>
              </a:lnSpc>
            </a:pPr>
            <a:r>
              <a:rPr lang="en-US" altLang="ms-MY" sz="2800"/>
              <a:t>The goal of the Conceptual Design is to turn these informal requirements into high level, formal descriptions which can be used later on to generate (automatically or semi-automatically) the web system. </a:t>
            </a:r>
          </a:p>
        </p:txBody>
      </p:sp>
    </p:spTree>
    <p:extLst>
      <p:ext uri="{BB962C8B-B14F-4D97-AF65-F5344CB8AC3E}">
        <p14:creationId xmlns:p14="http://schemas.microsoft.com/office/powerpoint/2010/main" val="1711302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ms-MY"/>
              <a:t>Stage 3 - Conceptual Design</a:t>
            </a:r>
          </a:p>
        </p:txBody>
      </p:sp>
      <p:sp>
        <p:nvSpPr>
          <p:cNvPr id="48131" name="Rectangle 3"/>
          <p:cNvSpPr>
            <a:spLocks noGrp="1" noChangeArrowheads="1"/>
          </p:cNvSpPr>
          <p:nvPr>
            <p:ph idx="1"/>
          </p:nvPr>
        </p:nvSpPr>
        <p:spPr/>
        <p:txBody>
          <a:bodyPr/>
          <a:lstStyle/>
          <a:p>
            <a:pPr eaLnBrk="1" hangingPunct="1"/>
            <a:r>
              <a:rPr lang="en-US" altLang="ms-MY" sz="2800"/>
              <a:t>During Conceptual Design, we concentrate on the conceptual “what and how” rather than on the visual “what and how”. </a:t>
            </a:r>
          </a:p>
          <a:p>
            <a:pPr eaLnBrk="1" hangingPunct="1"/>
            <a:r>
              <a:rPr lang="en-US" altLang="ms-MY" sz="2800"/>
              <a:t>The conceptual “what” is covered by the </a:t>
            </a:r>
            <a:r>
              <a:rPr lang="en-US" altLang="ms-MY" sz="2800" b="1">
                <a:solidFill>
                  <a:srgbClr val="FF3300"/>
                </a:solidFill>
              </a:rPr>
              <a:t>Task &amp; Information Modeling</a:t>
            </a:r>
            <a:r>
              <a:rPr lang="en-US" altLang="ms-MY" sz="2800"/>
              <a:t> sub phase and deals with modeling of the content and functionality of the web system; the conceptual “how” is covered by the </a:t>
            </a:r>
            <a:r>
              <a:rPr lang="en-US" altLang="ms-MY" sz="2800" b="1">
                <a:solidFill>
                  <a:srgbClr val="FF3300"/>
                </a:solidFill>
              </a:rPr>
              <a:t>Navigational Design</a:t>
            </a:r>
            <a:r>
              <a:rPr lang="en-US" altLang="ms-MY" sz="2800"/>
              <a:t> sub phase and specifies the conceptual structure of the web system and the navigation. </a:t>
            </a:r>
          </a:p>
        </p:txBody>
      </p:sp>
    </p:spTree>
    <p:extLst>
      <p:ext uri="{BB962C8B-B14F-4D97-AF65-F5344CB8AC3E}">
        <p14:creationId xmlns:p14="http://schemas.microsoft.com/office/powerpoint/2010/main" val="1958175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ms-MY"/>
              <a:t>Stage 3 - Conceptual Design</a:t>
            </a:r>
          </a:p>
        </p:txBody>
      </p:sp>
      <p:sp>
        <p:nvSpPr>
          <p:cNvPr id="49155" name="Rectangle 3"/>
          <p:cNvSpPr>
            <a:spLocks noGrp="1" noChangeArrowheads="1"/>
          </p:cNvSpPr>
          <p:nvPr>
            <p:ph idx="1"/>
          </p:nvPr>
        </p:nvSpPr>
        <p:spPr/>
        <p:txBody>
          <a:bodyPr/>
          <a:lstStyle/>
          <a:p>
            <a:pPr eaLnBrk="1" hangingPunct="1">
              <a:lnSpc>
                <a:spcPct val="90000"/>
              </a:lnSpc>
              <a:buFontTx/>
              <a:buNone/>
            </a:pPr>
            <a:r>
              <a:rPr lang="en-US" altLang="ms-MY" sz="2400" b="1">
                <a:solidFill>
                  <a:srgbClr val="FF3300"/>
                </a:solidFill>
              </a:rPr>
              <a:t>Task &amp; Information Modeling</a:t>
            </a:r>
          </a:p>
          <a:p>
            <a:pPr eaLnBrk="1" hangingPunct="1">
              <a:lnSpc>
                <a:spcPct val="90000"/>
              </a:lnSpc>
            </a:pPr>
            <a:r>
              <a:rPr lang="en-US" altLang="ms-MY" sz="2400"/>
              <a:t>The purpose of the Task &amp; Information Modeling is to model in detail the different tasks the members of each audience class need to be able to perform, and to formally describe the data and functionality that is needed for those tasks. </a:t>
            </a:r>
          </a:p>
          <a:p>
            <a:pPr eaLnBrk="1" hangingPunct="1">
              <a:lnSpc>
                <a:spcPct val="90000"/>
              </a:lnSpc>
            </a:pPr>
            <a:r>
              <a:rPr lang="en-US" altLang="ms-MY" sz="2400"/>
              <a:t>The tasks that a member of an audience class needs to be able to perform is based on the requirements formulated for the audience class during Audience Classification, i.e. for each information and functional requirement formulated for an audience class, a task is defined that allows to satisfy this requirement. </a:t>
            </a:r>
          </a:p>
        </p:txBody>
      </p:sp>
    </p:spTree>
    <p:extLst>
      <p:ext uri="{BB962C8B-B14F-4D97-AF65-F5344CB8AC3E}">
        <p14:creationId xmlns:p14="http://schemas.microsoft.com/office/powerpoint/2010/main" val="351383682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TW" sz="2400" b="1" dirty="0">
                <a:latin typeface="Century Gothic" panose="020B0502020202020204" pitchFamily="34" charset="0"/>
                <a:ea typeface="新細明體" pitchFamily="18" charset="-120"/>
              </a:rPr>
              <a:t>At the end of this topic, You should be able to</a:t>
            </a:r>
          </a:p>
          <a:p>
            <a:r>
              <a:rPr lang="en-US" altLang="ms-MY" sz="2400" dirty="0"/>
              <a:t>To discuss the challenges in developing Web site.</a:t>
            </a:r>
          </a:p>
          <a:p>
            <a:r>
              <a:rPr lang="en-US" altLang="ms-MY" sz="2400" dirty="0"/>
              <a:t>To understand the main stages of WSDM.</a:t>
            </a:r>
          </a:p>
          <a:p>
            <a:r>
              <a:rPr lang="en-US" altLang="ms-MY" sz="2400" dirty="0"/>
              <a:t>To apply WSDM model in Web site development.</a:t>
            </a:r>
          </a:p>
          <a:p>
            <a:endParaRPr lang="en-US" sz="2400"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1129682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ms-MY"/>
              <a:t>Stage 3 - Conceptual Design</a:t>
            </a:r>
          </a:p>
        </p:txBody>
      </p:sp>
      <p:sp>
        <p:nvSpPr>
          <p:cNvPr id="50179" name="Rectangle 3"/>
          <p:cNvSpPr>
            <a:spLocks noGrp="1" noChangeArrowheads="1"/>
          </p:cNvSpPr>
          <p:nvPr>
            <p:ph idx="1"/>
          </p:nvPr>
        </p:nvSpPr>
        <p:spPr/>
        <p:txBody>
          <a:bodyPr/>
          <a:lstStyle/>
          <a:p>
            <a:pPr eaLnBrk="1" hangingPunct="1">
              <a:lnSpc>
                <a:spcPct val="90000"/>
              </a:lnSpc>
              <a:buFontTx/>
              <a:buNone/>
            </a:pPr>
            <a:r>
              <a:rPr lang="en-US" altLang="ms-MY" sz="2800" b="1">
                <a:solidFill>
                  <a:srgbClr val="FF3300"/>
                </a:solidFill>
              </a:rPr>
              <a:t>Task &amp; Information Modeling</a:t>
            </a:r>
          </a:p>
          <a:p>
            <a:pPr eaLnBrk="1" hangingPunct="1">
              <a:lnSpc>
                <a:spcPct val="90000"/>
              </a:lnSpc>
            </a:pPr>
            <a:r>
              <a:rPr lang="en-US" altLang="ms-MY" sz="2800"/>
              <a:t>Each task is modeled into more details using an adapted version of the task modeling technique Concurrent Task Trees (CTT); originally developed in the context of HCI. </a:t>
            </a:r>
          </a:p>
          <a:p>
            <a:pPr eaLnBrk="1" hangingPunct="1">
              <a:lnSpc>
                <a:spcPct val="90000"/>
              </a:lnSpc>
            </a:pPr>
            <a:r>
              <a:rPr lang="en-US" altLang="ms-MY" sz="2800"/>
              <a:t>Essentially, in CTT, tasks are decomposed into subtasks until elementary tasks are obtained. In addition, temporal relationships between subtasks allow to indicate the order in which the subtasks need to be performed (e.g. sequential, parallel, etc). </a:t>
            </a:r>
          </a:p>
          <a:p>
            <a:pPr eaLnBrk="1" hangingPunct="1">
              <a:lnSpc>
                <a:spcPct val="90000"/>
              </a:lnSpc>
            </a:pPr>
            <a:endParaRPr lang="en-US" altLang="ms-MY" sz="2800"/>
          </a:p>
        </p:txBody>
      </p:sp>
    </p:spTree>
    <p:extLst>
      <p:ext uri="{BB962C8B-B14F-4D97-AF65-F5344CB8AC3E}">
        <p14:creationId xmlns:p14="http://schemas.microsoft.com/office/powerpoint/2010/main" val="204623361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668463"/>
            <a:ext cx="9088437"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2"/>
          <p:cNvSpPr>
            <a:spLocks noGrp="1" noChangeArrowheads="1"/>
          </p:cNvSpPr>
          <p:nvPr>
            <p:ph type="title"/>
          </p:nvPr>
        </p:nvSpPr>
        <p:spPr/>
        <p:txBody>
          <a:bodyPr/>
          <a:lstStyle/>
          <a:p>
            <a:pPr eaLnBrk="1" hangingPunct="1"/>
            <a:r>
              <a:rPr lang="en-US" altLang="ms-MY"/>
              <a:t>Stage 3 - Conceptual Design</a:t>
            </a:r>
          </a:p>
        </p:txBody>
      </p:sp>
      <p:sp>
        <p:nvSpPr>
          <p:cNvPr id="51204" name="Rectangle 3"/>
          <p:cNvSpPr>
            <a:spLocks noGrp="1" noChangeArrowheads="1"/>
          </p:cNvSpPr>
          <p:nvPr>
            <p:ph idx="1"/>
          </p:nvPr>
        </p:nvSpPr>
        <p:spPr>
          <a:xfrm>
            <a:off x="-47625" y="1177925"/>
            <a:ext cx="8229600" cy="714375"/>
          </a:xfrm>
        </p:spPr>
        <p:txBody>
          <a:bodyPr/>
          <a:lstStyle/>
          <a:p>
            <a:pPr eaLnBrk="1" hangingPunct="1">
              <a:buFontTx/>
              <a:buNone/>
            </a:pPr>
            <a:r>
              <a:rPr lang="en-US" altLang="ms-MY" sz="2400">
                <a:solidFill>
                  <a:srgbClr val="FF3300"/>
                </a:solidFill>
              </a:rPr>
              <a:t>Task &amp; Information Modeling - Concurrent Task Trees</a:t>
            </a:r>
          </a:p>
        </p:txBody>
      </p:sp>
      <p:sp>
        <p:nvSpPr>
          <p:cNvPr id="51205" name="Rectangle 5"/>
          <p:cNvSpPr>
            <a:spLocks noChangeArrowheads="1"/>
          </p:cNvSpPr>
          <p:nvPr/>
        </p:nvSpPr>
        <p:spPr bwMode="auto">
          <a:xfrm>
            <a:off x="0" y="6024563"/>
            <a:ext cx="9144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ms-MY" sz="1000"/>
              <a:t>De Troyer, O., Casteleyn, S.: "Modeling Complex Processes for Web Applications using WSDM", Proceedings of the Third International Workshop on Web-Oriented Software Technologies (held in conjunction with ICWE2003), IWWOST2003 (also on http://www.dsic.upv.es/~west/iwwost03/articles.htm), Eds. Daniel Schwabe, Oscar Pastor, Gustavo Rossi, Luis Olsina, Oviedo, Spain (2003) </a:t>
            </a:r>
          </a:p>
        </p:txBody>
      </p:sp>
    </p:spTree>
    <p:extLst>
      <p:ext uri="{BB962C8B-B14F-4D97-AF65-F5344CB8AC3E}">
        <p14:creationId xmlns:p14="http://schemas.microsoft.com/office/powerpoint/2010/main" val="3535187444"/>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1"/>
          </p:nvPr>
        </p:nvSpPr>
        <p:spPr/>
        <p:txBody>
          <a:bodyPr/>
          <a:lstStyle/>
          <a:p>
            <a:r>
              <a:rPr lang="en-US" altLang="ms-MY"/>
              <a:t>Example of task &amp; information modeling</a:t>
            </a:r>
          </a:p>
        </p:txBody>
      </p:sp>
      <p:pic>
        <p:nvPicPr>
          <p:cNvPr id="52227" name="Picture 2" descr="http://www.w3.org/TR/2012/WD-task-models-20120802/images/fi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2601913"/>
            <a:ext cx="8378825"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Rectangle 2"/>
          <p:cNvSpPr>
            <a:spLocks noGrp="1" noChangeArrowheads="1"/>
          </p:cNvSpPr>
          <p:nvPr>
            <p:ph type="title"/>
          </p:nvPr>
        </p:nvSpPr>
        <p:spPr>
          <a:xfrm>
            <a:off x="831850" y="274638"/>
            <a:ext cx="7042150" cy="1143000"/>
          </a:xfrm>
        </p:spPr>
        <p:txBody>
          <a:bodyPr/>
          <a:lstStyle/>
          <a:p>
            <a:pPr eaLnBrk="1" hangingPunct="1"/>
            <a:r>
              <a:rPr lang="en-US" altLang="ms-MY"/>
              <a:t>Stage 3 - Conceptual Design</a:t>
            </a:r>
          </a:p>
        </p:txBody>
      </p:sp>
      <p:sp>
        <p:nvSpPr>
          <p:cNvPr id="6" name="Rectangle 3"/>
          <p:cNvSpPr txBox="1">
            <a:spLocks noChangeArrowheads="1"/>
          </p:cNvSpPr>
          <p:nvPr/>
        </p:nvSpPr>
        <p:spPr bwMode="auto">
          <a:xfrm>
            <a:off x="298450" y="1177925"/>
            <a:ext cx="8229600" cy="714375"/>
          </a:xfrm>
          <a:prstGeom prst="rect">
            <a:avLst/>
          </a:prstGeom>
          <a:noFill/>
          <a:ln w="9525">
            <a:noFill/>
            <a:miter lim="800000"/>
            <a:headEnd/>
            <a:tailEnd/>
          </a:ln>
        </p:spPr>
        <p:txBody>
          <a:bodyPr/>
          <a:lstStyle/>
          <a:p>
            <a:pPr marL="342900" indent="-342900" eaLnBrk="1" hangingPunct="1">
              <a:spcBef>
                <a:spcPct val="20000"/>
              </a:spcBef>
              <a:defRPr/>
            </a:pPr>
            <a:r>
              <a:rPr lang="en-US" sz="2400" kern="0">
                <a:solidFill>
                  <a:srgbClr val="FF3300"/>
                </a:solidFill>
                <a:latin typeface="+mn-lt"/>
                <a:ea typeface="+mn-ea"/>
                <a:cs typeface="+mn-cs"/>
              </a:rPr>
              <a:t>Task &amp; Information Modeling - Concurrent Task Trees</a:t>
            </a:r>
          </a:p>
        </p:txBody>
      </p:sp>
    </p:spTree>
    <p:extLst>
      <p:ext uri="{BB962C8B-B14F-4D97-AF65-F5344CB8AC3E}">
        <p14:creationId xmlns:p14="http://schemas.microsoft.com/office/powerpoint/2010/main" val="1936971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ms-MY"/>
              <a:t>Stage 3 - Conceptual Design</a:t>
            </a:r>
          </a:p>
        </p:txBody>
      </p:sp>
      <p:sp>
        <p:nvSpPr>
          <p:cNvPr id="53251" name="Rectangle 3"/>
          <p:cNvSpPr>
            <a:spLocks noGrp="1" noChangeArrowheads="1"/>
          </p:cNvSpPr>
          <p:nvPr>
            <p:ph idx="1"/>
          </p:nvPr>
        </p:nvSpPr>
        <p:spPr/>
        <p:txBody>
          <a:bodyPr/>
          <a:lstStyle/>
          <a:p>
            <a:pPr eaLnBrk="1" hangingPunct="1">
              <a:lnSpc>
                <a:spcPct val="80000"/>
              </a:lnSpc>
              <a:buFontTx/>
              <a:buNone/>
            </a:pPr>
            <a:r>
              <a:rPr lang="en-US" altLang="ms-MY" sz="2400" b="1">
                <a:solidFill>
                  <a:srgbClr val="FF3300"/>
                </a:solidFill>
              </a:rPr>
              <a:t>Task &amp; Information Modeling</a:t>
            </a:r>
          </a:p>
          <a:p>
            <a:pPr eaLnBrk="1" hangingPunct="1">
              <a:lnSpc>
                <a:spcPct val="80000"/>
              </a:lnSpc>
            </a:pPr>
            <a:r>
              <a:rPr lang="en-US" altLang="ms-MY" sz="2400"/>
              <a:t>Once a task decomposition is completed, each elementary task is modeled by a so-called </a:t>
            </a:r>
            <a:r>
              <a:rPr lang="en-US" altLang="ms-MY" sz="2400">
                <a:solidFill>
                  <a:srgbClr val="FF3300"/>
                </a:solidFill>
              </a:rPr>
              <a:t>object chunk</a:t>
            </a:r>
            <a:r>
              <a:rPr lang="en-US" altLang="ms-MY" sz="2400"/>
              <a:t>. </a:t>
            </a:r>
          </a:p>
          <a:p>
            <a:pPr eaLnBrk="1" hangingPunct="1">
              <a:lnSpc>
                <a:spcPct val="80000"/>
              </a:lnSpc>
            </a:pPr>
            <a:r>
              <a:rPr lang="en-US" altLang="ms-MY" sz="2400"/>
              <a:t>An object chunk formally describes the information (and/or functionality) needed to complete this task. Initially, Object Role Modeling (ORM) was used for this purpose, but to better suit the needs of the semantic web, WSDM now uses OWL (Web Ontology Language) (with some specific modeling concepts to support functionality). </a:t>
            </a:r>
          </a:p>
          <a:p>
            <a:pPr eaLnBrk="1" hangingPunct="1">
              <a:lnSpc>
                <a:spcPct val="80000"/>
              </a:lnSpc>
            </a:pPr>
            <a:r>
              <a:rPr lang="en-US" altLang="ms-MY" sz="2400"/>
              <a:t>The use of OWL allows the use of (one or more) existing ontologies, and facilitates the (automatic) generation of semantic websites (see Semantic Annotations), effectively enabling the Semantic Web.</a:t>
            </a:r>
          </a:p>
        </p:txBody>
      </p:sp>
    </p:spTree>
    <p:extLst>
      <p:ext uri="{BB962C8B-B14F-4D97-AF65-F5344CB8AC3E}">
        <p14:creationId xmlns:p14="http://schemas.microsoft.com/office/powerpoint/2010/main" val="1120510283"/>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ms-MY"/>
              <a:t>Stage 3 - Conceptual Design</a:t>
            </a:r>
          </a:p>
        </p:txBody>
      </p:sp>
      <p:sp>
        <p:nvSpPr>
          <p:cNvPr id="54275" name="Rectangle 3"/>
          <p:cNvSpPr>
            <a:spLocks noGrp="1" noChangeArrowheads="1"/>
          </p:cNvSpPr>
          <p:nvPr>
            <p:ph idx="1"/>
          </p:nvPr>
        </p:nvSpPr>
        <p:spPr>
          <a:xfrm>
            <a:off x="269875" y="1201738"/>
            <a:ext cx="8447088" cy="5021262"/>
          </a:xfrm>
        </p:spPr>
        <p:txBody>
          <a:bodyPr/>
          <a:lstStyle/>
          <a:p>
            <a:pPr eaLnBrk="1" hangingPunct="1">
              <a:buFontTx/>
              <a:buNone/>
            </a:pPr>
            <a:r>
              <a:rPr lang="en-US" altLang="ms-MY" sz="2800" b="1">
                <a:solidFill>
                  <a:srgbClr val="FF3300"/>
                </a:solidFill>
              </a:rPr>
              <a:t>Task &amp; Information Modeling</a:t>
            </a:r>
          </a:p>
          <a:p>
            <a:pPr eaLnBrk="1" hangingPunct="1"/>
            <a:endParaRPr lang="en-US" altLang="ms-MY" sz="2800"/>
          </a:p>
        </p:txBody>
      </p:sp>
      <p:pic>
        <p:nvPicPr>
          <p:cNvPr id="54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46288"/>
            <a:ext cx="5027613"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Rectangle 5"/>
          <p:cNvSpPr>
            <a:spLocks noChangeArrowheads="1"/>
          </p:cNvSpPr>
          <p:nvPr/>
        </p:nvSpPr>
        <p:spPr bwMode="auto">
          <a:xfrm>
            <a:off x="7145338" y="6232525"/>
            <a:ext cx="151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ms-MY" sz="1800"/>
              <a:t>Object chunk</a:t>
            </a:r>
          </a:p>
        </p:txBody>
      </p:sp>
    </p:spTree>
    <p:extLst>
      <p:ext uri="{BB962C8B-B14F-4D97-AF65-F5344CB8AC3E}">
        <p14:creationId xmlns:p14="http://schemas.microsoft.com/office/powerpoint/2010/main" val="1936621759"/>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ms-MY"/>
              <a:t>Stage 3 - Conceptual Design</a:t>
            </a:r>
          </a:p>
        </p:txBody>
      </p:sp>
      <p:sp>
        <p:nvSpPr>
          <p:cNvPr id="55299" name="Rectangle 3"/>
          <p:cNvSpPr>
            <a:spLocks noGrp="1" noChangeArrowheads="1"/>
          </p:cNvSpPr>
          <p:nvPr>
            <p:ph idx="1"/>
          </p:nvPr>
        </p:nvSpPr>
        <p:spPr/>
        <p:txBody>
          <a:bodyPr/>
          <a:lstStyle/>
          <a:p>
            <a:pPr eaLnBrk="1" hangingPunct="1">
              <a:buFontTx/>
              <a:buNone/>
            </a:pPr>
            <a:r>
              <a:rPr lang="en-US" altLang="ms-MY" sz="2800" b="1">
                <a:solidFill>
                  <a:srgbClr val="FF3300"/>
                </a:solidFill>
              </a:rPr>
              <a:t>Task &amp; Information Modeling</a:t>
            </a:r>
          </a:p>
          <a:p>
            <a:pPr eaLnBrk="1" hangingPunct="1"/>
            <a:endParaRPr lang="en-US" altLang="ms-MY" sz="2800"/>
          </a:p>
        </p:txBody>
      </p:sp>
      <p:pic>
        <p:nvPicPr>
          <p:cNvPr id="5530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13" y="2379663"/>
            <a:ext cx="5133975"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Rectangle 7"/>
          <p:cNvSpPr>
            <a:spLocks noChangeArrowheads="1"/>
          </p:cNvSpPr>
          <p:nvPr/>
        </p:nvSpPr>
        <p:spPr bwMode="auto">
          <a:xfrm>
            <a:off x="3727450" y="5635625"/>
            <a:ext cx="151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ms-MY" sz="1800"/>
              <a:t>Object chunk</a:t>
            </a:r>
          </a:p>
        </p:txBody>
      </p:sp>
    </p:spTree>
    <p:extLst>
      <p:ext uri="{BB962C8B-B14F-4D97-AF65-F5344CB8AC3E}">
        <p14:creationId xmlns:p14="http://schemas.microsoft.com/office/powerpoint/2010/main" val="2919789352"/>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ms-MY"/>
              <a:t>Stage 3 - Conceptual Design</a:t>
            </a:r>
          </a:p>
        </p:txBody>
      </p:sp>
      <p:sp>
        <p:nvSpPr>
          <p:cNvPr id="56323" name="Rectangle 3"/>
          <p:cNvSpPr>
            <a:spLocks noGrp="1" noChangeArrowheads="1"/>
          </p:cNvSpPr>
          <p:nvPr>
            <p:ph idx="1"/>
          </p:nvPr>
        </p:nvSpPr>
        <p:spPr/>
        <p:txBody>
          <a:bodyPr/>
          <a:lstStyle/>
          <a:p>
            <a:pPr eaLnBrk="1" hangingPunct="1">
              <a:buFontTx/>
              <a:buNone/>
            </a:pPr>
            <a:r>
              <a:rPr lang="en-US" altLang="ms-MY" sz="2800" b="1">
                <a:solidFill>
                  <a:srgbClr val="FF3300"/>
                </a:solidFill>
              </a:rPr>
              <a:t>Task &amp; Information Modeling</a:t>
            </a:r>
          </a:p>
          <a:p>
            <a:pPr eaLnBrk="1" hangingPunct="1"/>
            <a:endParaRPr lang="en-US" altLang="ms-MY" sz="2800"/>
          </a:p>
        </p:txBody>
      </p:sp>
      <p:pic>
        <p:nvPicPr>
          <p:cNvPr id="563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188" y="2392363"/>
            <a:ext cx="5634037"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Rectangle 5"/>
          <p:cNvSpPr>
            <a:spLocks noChangeArrowheads="1"/>
          </p:cNvSpPr>
          <p:nvPr/>
        </p:nvSpPr>
        <p:spPr bwMode="auto">
          <a:xfrm>
            <a:off x="3151188" y="6249988"/>
            <a:ext cx="282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ms-MY" sz="1800"/>
              <a:t>Audience Model (partially)</a:t>
            </a:r>
          </a:p>
        </p:txBody>
      </p:sp>
    </p:spTree>
    <p:extLst>
      <p:ext uri="{BB962C8B-B14F-4D97-AF65-F5344CB8AC3E}">
        <p14:creationId xmlns:p14="http://schemas.microsoft.com/office/powerpoint/2010/main" val="951998671"/>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ms-MY"/>
              <a:t>Stage 3 - Conceptual Design</a:t>
            </a:r>
          </a:p>
        </p:txBody>
      </p:sp>
      <p:sp>
        <p:nvSpPr>
          <p:cNvPr id="57347" name="Rectangle 3"/>
          <p:cNvSpPr>
            <a:spLocks noGrp="1" noChangeArrowheads="1"/>
          </p:cNvSpPr>
          <p:nvPr>
            <p:ph idx="1"/>
          </p:nvPr>
        </p:nvSpPr>
        <p:spPr>
          <a:xfrm>
            <a:off x="461963" y="1239838"/>
            <a:ext cx="8229600" cy="4525962"/>
          </a:xfrm>
        </p:spPr>
        <p:txBody>
          <a:bodyPr/>
          <a:lstStyle/>
          <a:p>
            <a:pPr eaLnBrk="1" hangingPunct="1">
              <a:lnSpc>
                <a:spcPct val="80000"/>
              </a:lnSpc>
              <a:buFontTx/>
              <a:buNone/>
            </a:pPr>
            <a:r>
              <a:rPr lang="en-US" altLang="ms-MY" sz="2400" b="1">
                <a:solidFill>
                  <a:srgbClr val="FF3300"/>
                </a:solidFill>
              </a:rPr>
              <a:t>Navigational Design</a:t>
            </a:r>
            <a:r>
              <a:rPr lang="en-US" altLang="ms-MY" sz="2400"/>
              <a:t> </a:t>
            </a:r>
          </a:p>
          <a:p>
            <a:pPr eaLnBrk="1" hangingPunct="1">
              <a:lnSpc>
                <a:spcPct val="80000"/>
              </a:lnSpc>
            </a:pPr>
            <a:r>
              <a:rPr lang="en-US" altLang="ms-MY" sz="2400"/>
              <a:t>The goal of the Navigational Design is to define the conceptual structure of the web system and to model how the members of the different audience classes can navigate through the web system and perform their tasks. </a:t>
            </a:r>
          </a:p>
          <a:p>
            <a:pPr eaLnBrk="1" hangingPunct="1">
              <a:lnSpc>
                <a:spcPct val="80000"/>
              </a:lnSpc>
            </a:pPr>
            <a:r>
              <a:rPr lang="en-US" altLang="ms-MY" sz="2400"/>
              <a:t>Because of the audience driven approach of WSDM, a navigation track is created for each audience class. </a:t>
            </a:r>
          </a:p>
          <a:p>
            <a:pPr eaLnBrk="1" hangingPunct="1">
              <a:lnSpc>
                <a:spcPct val="80000"/>
              </a:lnSpc>
            </a:pPr>
            <a:r>
              <a:rPr lang="en-US" altLang="ms-MY" sz="2400"/>
              <a:t>Such an audience track can be considered as a sub-site containing all and only the information and functionality needed by the members of the associated audience class. </a:t>
            </a:r>
          </a:p>
          <a:p>
            <a:pPr eaLnBrk="1" hangingPunct="1">
              <a:lnSpc>
                <a:spcPct val="80000"/>
              </a:lnSpc>
            </a:pPr>
            <a:r>
              <a:rPr lang="en-US" altLang="ms-MY" sz="2400"/>
              <a:t>A navigational model is created by means of components (also called 'nodes') and links: components are conceptual navigation entities, referring to information/functionality that logically belongs together; link are connections between components. </a:t>
            </a:r>
          </a:p>
        </p:txBody>
      </p:sp>
    </p:spTree>
    <p:extLst>
      <p:ext uri="{BB962C8B-B14F-4D97-AF65-F5344CB8AC3E}">
        <p14:creationId xmlns:p14="http://schemas.microsoft.com/office/powerpoint/2010/main" val="2071094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ms-MY"/>
              <a:t>Stage 3 - Conceptual Design</a:t>
            </a:r>
          </a:p>
        </p:txBody>
      </p:sp>
      <p:sp>
        <p:nvSpPr>
          <p:cNvPr id="58371" name="Rectangle 3"/>
          <p:cNvSpPr>
            <a:spLocks noGrp="1" noChangeArrowheads="1"/>
          </p:cNvSpPr>
          <p:nvPr>
            <p:ph idx="1"/>
          </p:nvPr>
        </p:nvSpPr>
        <p:spPr/>
        <p:txBody>
          <a:bodyPr/>
          <a:lstStyle/>
          <a:p>
            <a:pPr eaLnBrk="1" hangingPunct="1">
              <a:buFontTx/>
              <a:buNone/>
            </a:pPr>
            <a:r>
              <a:rPr lang="en-US" altLang="ms-MY" sz="2000" b="1">
                <a:solidFill>
                  <a:srgbClr val="FF3300"/>
                </a:solidFill>
              </a:rPr>
              <a:t>Navigational Design</a:t>
            </a:r>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875" y="1957388"/>
            <a:ext cx="3224213" cy="21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83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238" y="1930400"/>
            <a:ext cx="2174875"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83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4988" y="4452938"/>
            <a:ext cx="3190875"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837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413" y="4189413"/>
            <a:ext cx="21621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8376" name="Text Box 8"/>
          <p:cNvSpPr txBox="1">
            <a:spLocks noChangeArrowheads="1"/>
          </p:cNvSpPr>
          <p:nvPr/>
        </p:nvSpPr>
        <p:spPr bwMode="auto">
          <a:xfrm>
            <a:off x="7375525" y="5124450"/>
            <a:ext cx="13906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0000"/>
              </a:lnSpc>
              <a:spcBef>
                <a:spcPct val="0"/>
              </a:spcBef>
              <a:buFontTx/>
              <a:buNone/>
            </a:pPr>
            <a:r>
              <a:rPr lang="en-US" altLang="ms-MY" sz="1800">
                <a:latin typeface="Helvetica" panose="020B0604020202020204" pitchFamily="34" charset="0"/>
              </a:rPr>
              <a:t>Hierarchical</a:t>
            </a:r>
          </a:p>
          <a:p>
            <a:pPr algn="ctr">
              <a:lnSpc>
                <a:spcPct val="90000"/>
              </a:lnSpc>
              <a:spcBef>
                <a:spcPct val="0"/>
              </a:spcBef>
              <a:buFontTx/>
              <a:buNone/>
            </a:pPr>
            <a:r>
              <a:rPr lang="en-US" altLang="ms-MY" sz="1800">
                <a:latin typeface="Helvetica" panose="020B0604020202020204" pitchFamily="34" charset="0"/>
              </a:rPr>
              <a:t>structure</a:t>
            </a:r>
            <a:endParaRPr lang="en-US" altLang="ms-MY" sz="2400">
              <a:latin typeface="Helvetica" panose="020B0604020202020204" pitchFamily="34" charset="0"/>
            </a:endParaRPr>
          </a:p>
        </p:txBody>
      </p:sp>
      <p:sp>
        <p:nvSpPr>
          <p:cNvPr id="58377" name="Text Box 9"/>
          <p:cNvSpPr txBox="1">
            <a:spLocks noChangeArrowheads="1"/>
          </p:cNvSpPr>
          <p:nvPr/>
        </p:nvSpPr>
        <p:spPr bwMode="auto">
          <a:xfrm>
            <a:off x="7569200" y="2862263"/>
            <a:ext cx="10731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0000"/>
              </a:lnSpc>
              <a:spcBef>
                <a:spcPct val="0"/>
              </a:spcBef>
              <a:buFontTx/>
              <a:buNone/>
            </a:pPr>
            <a:r>
              <a:rPr lang="en-US" altLang="ms-MY" sz="1800">
                <a:latin typeface="Helvetica" panose="020B0604020202020204" pitchFamily="34" charset="0"/>
              </a:rPr>
              <a:t>Grid </a:t>
            </a:r>
          </a:p>
          <a:p>
            <a:pPr algn="ctr">
              <a:lnSpc>
                <a:spcPct val="90000"/>
              </a:lnSpc>
              <a:spcBef>
                <a:spcPct val="0"/>
              </a:spcBef>
              <a:buFontTx/>
              <a:buNone/>
            </a:pPr>
            <a:r>
              <a:rPr lang="en-US" altLang="ms-MY" sz="1800">
                <a:latin typeface="Helvetica" panose="020B0604020202020204" pitchFamily="34" charset="0"/>
              </a:rPr>
              <a:t>structure</a:t>
            </a:r>
            <a:endParaRPr lang="en-US" altLang="ms-MY" sz="2400">
              <a:latin typeface="Helvetica" panose="020B0604020202020204" pitchFamily="34" charset="0"/>
            </a:endParaRPr>
          </a:p>
        </p:txBody>
      </p:sp>
      <p:sp>
        <p:nvSpPr>
          <p:cNvPr id="58378" name="Text Box 10"/>
          <p:cNvSpPr txBox="1">
            <a:spLocks noChangeArrowheads="1"/>
          </p:cNvSpPr>
          <p:nvPr/>
        </p:nvSpPr>
        <p:spPr bwMode="auto">
          <a:xfrm>
            <a:off x="461963" y="2668588"/>
            <a:ext cx="10731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0000"/>
              </a:lnSpc>
              <a:spcBef>
                <a:spcPct val="0"/>
              </a:spcBef>
              <a:buFontTx/>
              <a:buNone/>
            </a:pPr>
            <a:r>
              <a:rPr lang="en-US" altLang="ms-MY" sz="1800">
                <a:latin typeface="Helvetica" panose="020B0604020202020204" pitchFamily="34" charset="0"/>
              </a:rPr>
              <a:t>Linear</a:t>
            </a:r>
          </a:p>
          <a:p>
            <a:pPr algn="ctr">
              <a:lnSpc>
                <a:spcPct val="90000"/>
              </a:lnSpc>
              <a:spcBef>
                <a:spcPct val="0"/>
              </a:spcBef>
              <a:buFontTx/>
              <a:buNone/>
            </a:pPr>
            <a:r>
              <a:rPr lang="en-US" altLang="ms-MY" sz="1800">
                <a:latin typeface="Helvetica" panose="020B0604020202020204" pitchFamily="34" charset="0"/>
              </a:rPr>
              <a:t>structure</a:t>
            </a:r>
            <a:endParaRPr lang="en-US" altLang="ms-MY" sz="2400">
              <a:latin typeface="Helvetica" panose="020B0604020202020204" pitchFamily="34" charset="0"/>
            </a:endParaRPr>
          </a:p>
        </p:txBody>
      </p:sp>
      <p:sp>
        <p:nvSpPr>
          <p:cNvPr id="58379" name="Text Box 11"/>
          <p:cNvSpPr txBox="1">
            <a:spLocks noChangeArrowheads="1"/>
          </p:cNvSpPr>
          <p:nvPr/>
        </p:nvSpPr>
        <p:spPr bwMode="auto">
          <a:xfrm>
            <a:off x="487363" y="5024438"/>
            <a:ext cx="10731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0000"/>
              </a:lnSpc>
              <a:spcBef>
                <a:spcPct val="0"/>
              </a:spcBef>
              <a:buFontTx/>
              <a:buNone/>
            </a:pPr>
            <a:r>
              <a:rPr lang="en-US" altLang="ms-MY" sz="1800">
                <a:latin typeface="Helvetica" panose="020B0604020202020204" pitchFamily="34" charset="0"/>
              </a:rPr>
              <a:t>Network</a:t>
            </a:r>
            <a:endParaRPr lang="en-US" altLang="ms-MY" sz="1400">
              <a:latin typeface="Helvetica" panose="020B0604020202020204" pitchFamily="34" charset="0"/>
            </a:endParaRPr>
          </a:p>
          <a:p>
            <a:pPr algn="ctr">
              <a:lnSpc>
                <a:spcPct val="90000"/>
              </a:lnSpc>
              <a:spcBef>
                <a:spcPct val="0"/>
              </a:spcBef>
              <a:buFontTx/>
              <a:buNone/>
            </a:pPr>
            <a:r>
              <a:rPr lang="en-US" altLang="ms-MY" sz="1800">
                <a:latin typeface="Helvetica" panose="020B0604020202020204" pitchFamily="34" charset="0"/>
              </a:rPr>
              <a:t>structure</a:t>
            </a:r>
          </a:p>
        </p:txBody>
      </p:sp>
    </p:spTree>
    <p:extLst>
      <p:ext uri="{BB962C8B-B14F-4D97-AF65-F5344CB8AC3E}">
        <p14:creationId xmlns:p14="http://schemas.microsoft.com/office/powerpoint/2010/main" val="245412146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ms-MY"/>
              <a:t>Stage 3 - Conceptual Design</a:t>
            </a:r>
          </a:p>
        </p:txBody>
      </p:sp>
      <p:sp>
        <p:nvSpPr>
          <p:cNvPr id="59395" name="Rectangle 3"/>
          <p:cNvSpPr>
            <a:spLocks noGrp="1" noChangeArrowheads="1"/>
          </p:cNvSpPr>
          <p:nvPr>
            <p:ph idx="1"/>
          </p:nvPr>
        </p:nvSpPr>
        <p:spPr/>
        <p:txBody>
          <a:bodyPr/>
          <a:lstStyle/>
          <a:p>
            <a:pPr eaLnBrk="1" hangingPunct="1">
              <a:buFontTx/>
              <a:buNone/>
            </a:pPr>
            <a:r>
              <a:rPr lang="en-US" altLang="ms-MY" sz="2800" b="1">
                <a:solidFill>
                  <a:srgbClr val="FF3300"/>
                </a:solidFill>
              </a:rPr>
              <a:t>Navigational Design</a:t>
            </a:r>
          </a:p>
          <a:p>
            <a:pPr eaLnBrk="1" hangingPunct="1"/>
            <a:endParaRPr lang="en-US" altLang="ms-MY" sz="2800"/>
          </a:p>
        </p:txBody>
      </p:sp>
      <p:pic>
        <p:nvPicPr>
          <p:cNvPr id="593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438" y="2278063"/>
            <a:ext cx="6205537"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Rectangle 5"/>
          <p:cNvSpPr>
            <a:spLocks noChangeArrowheads="1"/>
          </p:cNvSpPr>
          <p:nvPr/>
        </p:nvSpPr>
        <p:spPr bwMode="auto">
          <a:xfrm>
            <a:off x="2459038" y="5734050"/>
            <a:ext cx="419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ms-MY" sz="1800"/>
              <a:t>Navigation track for Exchange Students</a:t>
            </a:r>
          </a:p>
        </p:txBody>
      </p:sp>
    </p:spTree>
    <p:extLst>
      <p:ext uri="{BB962C8B-B14F-4D97-AF65-F5344CB8AC3E}">
        <p14:creationId xmlns:p14="http://schemas.microsoft.com/office/powerpoint/2010/main" val="91459772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pPr marL="0" indent="0">
              <a:buNone/>
            </a:pPr>
            <a:endParaRPr lang="en-US" altLang="en-US" sz="2000" b="1" dirty="0">
              <a:latin typeface="Century Gothic" panose="020B0502020202020204" pitchFamily="34" charset="0"/>
            </a:endParaRPr>
          </a:p>
          <a:p>
            <a:r>
              <a:rPr lang="en-US" altLang="ms-MY" sz="2400" dirty="0"/>
              <a:t>WSDM</a:t>
            </a:r>
          </a:p>
          <a:p>
            <a:endParaRPr lang="en-US" altLang="en-US" sz="2000" b="1" dirty="0">
              <a:latin typeface="Century Gothic" panose="020B0502020202020204" pitchFamily="34" charset="0"/>
            </a:endParaRPr>
          </a:p>
          <a:p>
            <a:endParaRPr lang="en-US" dirty="0"/>
          </a:p>
        </p:txBody>
      </p:sp>
    </p:spTree>
    <p:extLst>
      <p:ext uri="{BB962C8B-B14F-4D97-AF65-F5344CB8AC3E}">
        <p14:creationId xmlns:p14="http://schemas.microsoft.com/office/powerpoint/2010/main" val="16607613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ms-MY"/>
              <a:t>Stage 3 - Conceptual Design</a:t>
            </a:r>
          </a:p>
        </p:txBody>
      </p:sp>
      <p:sp>
        <p:nvSpPr>
          <p:cNvPr id="60419" name="Rectangle 3"/>
          <p:cNvSpPr>
            <a:spLocks noGrp="1" noChangeArrowheads="1"/>
          </p:cNvSpPr>
          <p:nvPr>
            <p:ph idx="1"/>
          </p:nvPr>
        </p:nvSpPr>
        <p:spPr/>
        <p:txBody>
          <a:bodyPr/>
          <a:lstStyle/>
          <a:p>
            <a:pPr eaLnBrk="1" hangingPunct="1">
              <a:buFontTx/>
              <a:buNone/>
            </a:pPr>
            <a:r>
              <a:rPr lang="en-US" altLang="ms-MY" sz="2800" b="1">
                <a:solidFill>
                  <a:srgbClr val="FF3300"/>
                </a:solidFill>
              </a:rPr>
              <a:t>Navigational Design</a:t>
            </a:r>
          </a:p>
        </p:txBody>
      </p:sp>
      <p:pic>
        <p:nvPicPr>
          <p:cNvPr id="604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513" y="2379663"/>
            <a:ext cx="6276975"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Rectangle 5"/>
          <p:cNvSpPr>
            <a:spLocks noChangeArrowheads="1"/>
          </p:cNvSpPr>
          <p:nvPr/>
        </p:nvSpPr>
        <p:spPr bwMode="auto">
          <a:xfrm>
            <a:off x="2574925" y="5405438"/>
            <a:ext cx="407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ms-MY" sz="1800"/>
              <a:t>Navigation track for Potential Students</a:t>
            </a:r>
          </a:p>
        </p:txBody>
      </p:sp>
    </p:spTree>
    <p:extLst>
      <p:ext uri="{BB962C8B-B14F-4D97-AF65-F5344CB8AC3E}">
        <p14:creationId xmlns:p14="http://schemas.microsoft.com/office/powerpoint/2010/main" val="3550492674"/>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ms-MY"/>
              <a:t>Stage 3 - Conceptual Design</a:t>
            </a:r>
          </a:p>
        </p:txBody>
      </p:sp>
      <p:sp>
        <p:nvSpPr>
          <p:cNvPr id="61443" name="Rectangle 3"/>
          <p:cNvSpPr>
            <a:spLocks noGrp="1" noChangeArrowheads="1"/>
          </p:cNvSpPr>
          <p:nvPr>
            <p:ph idx="1"/>
          </p:nvPr>
        </p:nvSpPr>
        <p:spPr/>
        <p:txBody>
          <a:bodyPr/>
          <a:lstStyle/>
          <a:p>
            <a:pPr eaLnBrk="1" hangingPunct="1">
              <a:buFontTx/>
              <a:buNone/>
            </a:pPr>
            <a:r>
              <a:rPr lang="en-US" altLang="ms-MY" sz="2800" b="1">
                <a:solidFill>
                  <a:srgbClr val="FF3300"/>
                </a:solidFill>
              </a:rPr>
              <a:t>Navigational Design</a:t>
            </a:r>
          </a:p>
        </p:txBody>
      </p:sp>
      <p:pic>
        <p:nvPicPr>
          <p:cNvPr id="614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875" y="2490788"/>
            <a:ext cx="6062663"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5"/>
          <p:cNvSpPr>
            <a:spLocks noChangeArrowheads="1"/>
          </p:cNvSpPr>
          <p:nvPr/>
        </p:nvSpPr>
        <p:spPr bwMode="auto">
          <a:xfrm>
            <a:off x="1652588" y="4543425"/>
            <a:ext cx="589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ms-MY" sz="1800"/>
              <a:t>Composition of navigation tracks into a navigation model</a:t>
            </a:r>
          </a:p>
        </p:txBody>
      </p:sp>
    </p:spTree>
    <p:extLst>
      <p:ext uri="{BB962C8B-B14F-4D97-AF65-F5344CB8AC3E}">
        <p14:creationId xmlns:p14="http://schemas.microsoft.com/office/powerpoint/2010/main" val="15496504"/>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ms-MY"/>
              <a:t>Stage 3 - Conceptual Design</a:t>
            </a:r>
          </a:p>
        </p:txBody>
      </p:sp>
      <p:sp>
        <p:nvSpPr>
          <p:cNvPr id="62467" name="Rectangle 3"/>
          <p:cNvSpPr>
            <a:spLocks noGrp="1" noChangeArrowheads="1"/>
          </p:cNvSpPr>
          <p:nvPr>
            <p:ph idx="1"/>
          </p:nvPr>
        </p:nvSpPr>
        <p:spPr/>
        <p:txBody>
          <a:bodyPr/>
          <a:lstStyle/>
          <a:p>
            <a:pPr eaLnBrk="1" hangingPunct="1">
              <a:buFontTx/>
              <a:buNone/>
            </a:pPr>
            <a:r>
              <a:rPr lang="en-US" altLang="ms-MY" sz="2800" b="1">
                <a:solidFill>
                  <a:srgbClr val="FF3300"/>
                </a:solidFill>
              </a:rPr>
              <a:t>Navigational Design</a:t>
            </a:r>
          </a:p>
          <a:p>
            <a:pPr eaLnBrk="1" hangingPunct="1"/>
            <a:endParaRPr lang="en-US" altLang="ms-MY" sz="2800"/>
          </a:p>
        </p:txBody>
      </p:sp>
      <p:pic>
        <p:nvPicPr>
          <p:cNvPr id="624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938" y="2135188"/>
            <a:ext cx="6842125" cy="298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Rectangle 5"/>
          <p:cNvSpPr>
            <a:spLocks noChangeArrowheads="1"/>
          </p:cNvSpPr>
          <p:nvPr/>
        </p:nvSpPr>
        <p:spPr bwMode="auto">
          <a:xfrm>
            <a:off x="0" y="5514975"/>
            <a:ext cx="9144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ms-MY" sz="1400"/>
              <a:t>De Troyer, O., Casteleyn, S.: "Modeling Complex Processes for Web Applications using WSDM", Proceedings of the Third International Workshop on Web-Oriented Software Technologies (held in conjunction with ICWE2003), IWWOST2003 (also on http://www.dsic.upv.es/~west/iwwost03/articles.htm), Eds. Daniel Schwabe, Oscar Pastor, Gustavo Rossi, Luis Olsina, Oviedo, Spain (2003) </a:t>
            </a:r>
            <a:endParaRPr lang="en-US" altLang="ms-MY" sz="800"/>
          </a:p>
        </p:txBody>
      </p:sp>
    </p:spTree>
    <p:extLst>
      <p:ext uri="{BB962C8B-B14F-4D97-AF65-F5344CB8AC3E}">
        <p14:creationId xmlns:p14="http://schemas.microsoft.com/office/powerpoint/2010/main" val="42167952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ms-MY" sz="3200"/>
              <a:t>Stage 4 - Implementation Design </a:t>
            </a:r>
          </a:p>
        </p:txBody>
      </p:sp>
      <p:sp>
        <p:nvSpPr>
          <p:cNvPr id="63491" name="Rectangle 3"/>
          <p:cNvSpPr>
            <a:spLocks noGrp="1" noChangeArrowheads="1"/>
          </p:cNvSpPr>
          <p:nvPr>
            <p:ph idx="1"/>
          </p:nvPr>
        </p:nvSpPr>
        <p:spPr/>
        <p:txBody>
          <a:bodyPr/>
          <a:lstStyle/>
          <a:p>
            <a:pPr marL="577850" indent="-577850" eaLnBrk="1" hangingPunct="1">
              <a:lnSpc>
                <a:spcPct val="80000"/>
              </a:lnSpc>
            </a:pPr>
            <a:r>
              <a:rPr lang="en-US" altLang="ms-MY" sz="2800"/>
              <a:t>The goal of the implementation design is to complement the conceptual design with the necessary details for the implementation. </a:t>
            </a:r>
          </a:p>
          <a:p>
            <a:pPr marL="577850" indent="-577850" eaLnBrk="1" hangingPunct="1">
              <a:lnSpc>
                <a:spcPct val="80000"/>
              </a:lnSpc>
            </a:pPr>
            <a:r>
              <a:rPr lang="en-US" altLang="ms-MY" sz="2800"/>
              <a:t>The implementation design consists of three sub phases: </a:t>
            </a:r>
          </a:p>
          <a:p>
            <a:pPr marL="1327150" lvl="2" indent="-412750" eaLnBrk="1" hangingPunct="1">
              <a:lnSpc>
                <a:spcPct val="80000"/>
              </a:lnSpc>
              <a:buFontTx/>
              <a:buAutoNum type="romanLcPeriod"/>
            </a:pPr>
            <a:r>
              <a:rPr lang="en-US" altLang="ms-MY" sz="2000" b="1">
                <a:solidFill>
                  <a:srgbClr val="FF3300"/>
                </a:solidFill>
              </a:rPr>
              <a:t>the Site Structure Design, </a:t>
            </a:r>
          </a:p>
          <a:p>
            <a:pPr marL="1327150" lvl="2" indent="-412750" eaLnBrk="1" hangingPunct="1">
              <a:lnSpc>
                <a:spcPct val="80000"/>
              </a:lnSpc>
              <a:buFontTx/>
              <a:buAutoNum type="romanLcPeriod"/>
            </a:pPr>
            <a:r>
              <a:rPr lang="en-US" altLang="ms-MY" sz="2000" b="1">
                <a:solidFill>
                  <a:srgbClr val="FF3300"/>
                </a:solidFill>
              </a:rPr>
              <a:t>the Presentation Design and </a:t>
            </a:r>
          </a:p>
          <a:p>
            <a:pPr marL="1327150" lvl="2" indent="-412750" eaLnBrk="1" hangingPunct="1">
              <a:lnSpc>
                <a:spcPct val="80000"/>
              </a:lnSpc>
              <a:buFontTx/>
              <a:buAutoNum type="romanLcPeriod"/>
            </a:pPr>
            <a:r>
              <a:rPr lang="en-US" altLang="ms-MY" sz="2000" b="1">
                <a:solidFill>
                  <a:srgbClr val="FF3300"/>
                </a:solidFill>
              </a:rPr>
              <a:t>the Logical Data Design</a:t>
            </a:r>
          </a:p>
          <a:p>
            <a:pPr marL="577850" indent="-577850" eaLnBrk="1" hangingPunct="1">
              <a:lnSpc>
                <a:spcPct val="80000"/>
              </a:lnSpc>
            </a:pPr>
            <a:r>
              <a:rPr lang="en-US" altLang="ms-MY" sz="2800"/>
              <a:t>From the models specified during Conceptual and Implementation Design, an implementation for the chosen implementation platform, can be generated automatically.</a:t>
            </a:r>
          </a:p>
        </p:txBody>
      </p:sp>
    </p:spTree>
    <p:extLst>
      <p:ext uri="{BB962C8B-B14F-4D97-AF65-F5344CB8AC3E}">
        <p14:creationId xmlns:p14="http://schemas.microsoft.com/office/powerpoint/2010/main" val="4023678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ms-MY" sz="3200"/>
              <a:t>Stage 4 - Implementation Design</a:t>
            </a:r>
          </a:p>
        </p:txBody>
      </p:sp>
      <p:sp>
        <p:nvSpPr>
          <p:cNvPr id="64515" name="Rectangle 3"/>
          <p:cNvSpPr>
            <a:spLocks noGrp="1" noChangeArrowheads="1"/>
          </p:cNvSpPr>
          <p:nvPr>
            <p:ph idx="1"/>
          </p:nvPr>
        </p:nvSpPr>
        <p:spPr/>
        <p:txBody>
          <a:bodyPr/>
          <a:lstStyle/>
          <a:p>
            <a:pPr eaLnBrk="1" hangingPunct="1">
              <a:lnSpc>
                <a:spcPct val="80000"/>
              </a:lnSpc>
              <a:buFontTx/>
              <a:buNone/>
            </a:pPr>
            <a:r>
              <a:rPr lang="en-US" altLang="ms-MY" sz="2400" b="1">
                <a:solidFill>
                  <a:srgbClr val="FF3300"/>
                </a:solidFill>
              </a:rPr>
              <a:t>Site Structure Design</a:t>
            </a:r>
            <a:r>
              <a:rPr lang="en-US" altLang="ms-MY" sz="2400"/>
              <a:t> </a:t>
            </a:r>
          </a:p>
          <a:p>
            <a:pPr eaLnBrk="1" hangingPunct="1">
              <a:lnSpc>
                <a:spcPct val="80000"/>
              </a:lnSpc>
            </a:pPr>
            <a:r>
              <a:rPr lang="en-US" altLang="ms-MY" sz="2400"/>
              <a:t>During Site Structure Design the designer decides how the components from the navigational model (information and functionality) will be grouped into pages. </a:t>
            </a:r>
          </a:p>
          <a:p>
            <a:pPr eaLnBrk="1" hangingPunct="1">
              <a:lnSpc>
                <a:spcPct val="80000"/>
              </a:lnSpc>
            </a:pPr>
            <a:r>
              <a:rPr lang="en-US" altLang="ms-MY" sz="2400"/>
              <a:t>The characteristics, of the different audience classes may be taken into account when deciding which information to group on a page. </a:t>
            </a:r>
          </a:p>
          <a:p>
            <a:pPr eaLnBrk="1" hangingPunct="1">
              <a:lnSpc>
                <a:spcPct val="80000"/>
              </a:lnSpc>
            </a:pPr>
            <a:r>
              <a:rPr lang="en-US" altLang="ms-MY" sz="2400"/>
              <a:t>By default, one component is assigned to one page, but in general, the designer may group several conceptual navigation components on one page, or split up a component over different pages. </a:t>
            </a:r>
          </a:p>
          <a:p>
            <a:pPr eaLnBrk="1" hangingPunct="1">
              <a:lnSpc>
                <a:spcPct val="80000"/>
              </a:lnSpc>
            </a:pPr>
            <a:r>
              <a:rPr lang="en-US" altLang="ms-MY" sz="2400"/>
              <a:t>For one conceptual design, several site structures can be created, supporting different device, context or platforms. </a:t>
            </a:r>
          </a:p>
        </p:txBody>
      </p:sp>
    </p:spTree>
    <p:extLst>
      <p:ext uri="{BB962C8B-B14F-4D97-AF65-F5344CB8AC3E}">
        <p14:creationId xmlns:p14="http://schemas.microsoft.com/office/powerpoint/2010/main" val="39676938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ms-MY" sz="3200"/>
              <a:t>Stage 4 - Implementation Design</a:t>
            </a:r>
          </a:p>
        </p:txBody>
      </p:sp>
      <p:sp>
        <p:nvSpPr>
          <p:cNvPr id="65539" name="Rectangle 3"/>
          <p:cNvSpPr>
            <a:spLocks noGrp="1" noChangeArrowheads="1"/>
          </p:cNvSpPr>
          <p:nvPr>
            <p:ph idx="1"/>
          </p:nvPr>
        </p:nvSpPr>
        <p:spPr/>
        <p:txBody>
          <a:bodyPr/>
          <a:lstStyle/>
          <a:p>
            <a:pPr eaLnBrk="1" hangingPunct="1">
              <a:lnSpc>
                <a:spcPct val="80000"/>
              </a:lnSpc>
              <a:buFontTx/>
              <a:buNone/>
            </a:pPr>
            <a:r>
              <a:rPr lang="en-US" altLang="ms-MY" sz="2800" b="1">
                <a:solidFill>
                  <a:srgbClr val="FF3300"/>
                </a:solidFill>
              </a:rPr>
              <a:t>Presentation Design </a:t>
            </a:r>
          </a:p>
          <a:p>
            <a:pPr eaLnBrk="1" hangingPunct="1">
              <a:lnSpc>
                <a:spcPct val="80000"/>
              </a:lnSpc>
            </a:pPr>
            <a:r>
              <a:rPr lang="en-US" altLang="ms-MY" sz="2800"/>
              <a:t>During Presentation Design the look and feel of the web system, as well as the layout of the pages (i.e. positioning of page elements) is defined. </a:t>
            </a:r>
          </a:p>
          <a:p>
            <a:pPr eaLnBrk="1" hangingPunct="1">
              <a:lnSpc>
                <a:spcPct val="80000"/>
              </a:lnSpc>
            </a:pPr>
            <a:r>
              <a:rPr lang="en-US" altLang="ms-MY" sz="2800"/>
              <a:t>To enhance a consistent look and feel, templates are used. Therefore, page templates are defined. </a:t>
            </a:r>
          </a:p>
          <a:p>
            <a:pPr eaLnBrk="1" hangingPunct="1">
              <a:lnSpc>
                <a:spcPct val="80000"/>
              </a:lnSpc>
            </a:pPr>
            <a:r>
              <a:rPr lang="en-US" altLang="ms-MY" sz="2800"/>
              <a:t>Typically, a web system may require different kinds of pages e.g., a homepage, a title page, leaf page. </a:t>
            </a:r>
          </a:p>
        </p:txBody>
      </p:sp>
    </p:spTree>
    <p:extLst>
      <p:ext uri="{BB962C8B-B14F-4D97-AF65-F5344CB8AC3E}">
        <p14:creationId xmlns:p14="http://schemas.microsoft.com/office/powerpoint/2010/main" val="296117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ms-MY" sz="3200"/>
              <a:t>Stage 4 - Implementation Design</a:t>
            </a:r>
          </a:p>
        </p:txBody>
      </p:sp>
      <p:sp>
        <p:nvSpPr>
          <p:cNvPr id="66563" name="Rectangle 3"/>
          <p:cNvSpPr>
            <a:spLocks noGrp="1" noChangeArrowheads="1"/>
          </p:cNvSpPr>
          <p:nvPr>
            <p:ph idx="1"/>
          </p:nvPr>
        </p:nvSpPr>
        <p:spPr/>
        <p:txBody>
          <a:bodyPr/>
          <a:lstStyle/>
          <a:p>
            <a:pPr eaLnBrk="1" hangingPunct="1">
              <a:lnSpc>
                <a:spcPct val="80000"/>
              </a:lnSpc>
              <a:buFontTx/>
              <a:buNone/>
            </a:pPr>
            <a:r>
              <a:rPr lang="en-US" altLang="ms-MY" sz="2800" b="1">
                <a:solidFill>
                  <a:srgbClr val="FF3300"/>
                </a:solidFill>
              </a:rPr>
              <a:t>Presentation Design </a:t>
            </a:r>
            <a:endParaRPr lang="en-US" altLang="ms-MY" sz="2800"/>
          </a:p>
          <a:p>
            <a:pPr eaLnBrk="1" hangingPunct="1">
              <a:lnSpc>
                <a:spcPct val="80000"/>
              </a:lnSpc>
            </a:pPr>
            <a:r>
              <a:rPr lang="en-US" altLang="ms-MY" sz="2800"/>
              <a:t>For each of those page types a template can be created. </a:t>
            </a:r>
          </a:p>
          <a:p>
            <a:pPr eaLnBrk="1" hangingPunct="1">
              <a:lnSpc>
                <a:spcPct val="80000"/>
              </a:lnSpc>
            </a:pPr>
            <a:r>
              <a:rPr lang="en-US" altLang="ms-MY" sz="2800"/>
              <a:t>These templates are subsequently used in the page design, when for each of the pages defined in the site structure model the layout is defined. </a:t>
            </a:r>
          </a:p>
          <a:p>
            <a:pPr eaLnBrk="1" hangingPunct="1">
              <a:lnSpc>
                <a:spcPct val="80000"/>
              </a:lnSpc>
            </a:pPr>
            <a:r>
              <a:rPr lang="en-US" altLang="ms-MY" sz="2800"/>
              <a:t>The layout describes how the information and functionality (modeled by means of the object chunks and) assigned to a page (by means of the components) should be laid out on the page. </a:t>
            </a:r>
          </a:p>
        </p:txBody>
      </p:sp>
    </p:spTree>
    <p:extLst>
      <p:ext uri="{BB962C8B-B14F-4D97-AF65-F5344CB8AC3E}">
        <p14:creationId xmlns:p14="http://schemas.microsoft.com/office/powerpoint/2010/main" val="406568404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ms-MY" sz="3200"/>
              <a:t>Stage 4 - Implementation Design</a:t>
            </a:r>
          </a:p>
        </p:txBody>
      </p:sp>
      <p:sp>
        <p:nvSpPr>
          <p:cNvPr id="67587" name="Rectangle 3"/>
          <p:cNvSpPr>
            <a:spLocks noGrp="1" noChangeArrowheads="1"/>
          </p:cNvSpPr>
          <p:nvPr>
            <p:ph idx="1"/>
          </p:nvPr>
        </p:nvSpPr>
        <p:spPr/>
        <p:txBody>
          <a:bodyPr/>
          <a:lstStyle/>
          <a:p>
            <a:pPr eaLnBrk="1" hangingPunct="1">
              <a:lnSpc>
                <a:spcPct val="80000"/>
              </a:lnSpc>
              <a:buFontTx/>
              <a:buNone/>
            </a:pPr>
            <a:r>
              <a:rPr lang="en-US" altLang="ms-MY" sz="2800" b="1">
                <a:solidFill>
                  <a:srgbClr val="FF3300"/>
                </a:solidFill>
              </a:rPr>
              <a:t>Presentation Design</a:t>
            </a:r>
          </a:p>
          <a:p>
            <a:pPr eaLnBrk="1" hangingPunct="1">
              <a:lnSpc>
                <a:spcPct val="80000"/>
              </a:lnSpc>
            </a:pPr>
            <a:r>
              <a:rPr lang="en-US" altLang="ms-MY" sz="2800"/>
              <a:t>For both the template and page design a number of presentation modeling concepts are available. </a:t>
            </a:r>
          </a:p>
          <a:p>
            <a:pPr eaLnBrk="1" hangingPunct="1">
              <a:lnSpc>
                <a:spcPct val="80000"/>
              </a:lnSpc>
            </a:pPr>
            <a:r>
              <a:rPr lang="en-US" altLang="ms-MY" sz="2800"/>
              <a:t>To position information, the concept of a grid is used. A grid contains rows with cells. </a:t>
            </a:r>
          </a:p>
          <a:p>
            <a:pPr eaLnBrk="1" hangingPunct="1">
              <a:lnSpc>
                <a:spcPct val="80000"/>
              </a:lnSpc>
            </a:pPr>
            <a:r>
              <a:rPr lang="en-US" altLang="ms-MY" sz="2800"/>
              <a:t>Absolute and relative height and width can be specified for grids, rows and cells. </a:t>
            </a:r>
          </a:p>
        </p:txBody>
      </p:sp>
    </p:spTree>
    <p:extLst>
      <p:ext uri="{BB962C8B-B14F-4D97-AF65-F5344CB8AC3E}">
        <p14:creationId xmlns:p14="http://schemas.microsoft.com/office/powerpoint/2010/main" val="6634878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ms-MY" sz="3200"/>
              <a:t>Stage 4 - Implementation Design</a:t>
            </a:r>
          </a:p>
        </p:txBody>
      </p:sp>
      <p:sp>
        <p:nvSpPr>
          <p:cNvPr id="68611" name="Rectangle 3"/>
          <p:cNvSpPr>
            <a:spLocks noGrp="1" noChangeArrowheads="1"/>
          </p:cNvSpPr>
          <p:nvPr>
            <p:ph idx="1"/>
          </p:nvPr>
        </p:nvSpPr>
        <p:spPr/>
        <p:txBody>
          <a:bodyPr/>
          <a:lstStyle/>
          <a:p>
            <a:pPr eaLnBrk="1" hangingPunct="1">
              <a:lnSpc>
                <a:spcPct val="80000"/>
              </a:lnSpc>
              <a:buFontTx/>
              <a:buNone/>
            </a:pPr>
            <a:r>
              <a:rPr lang="en-US" altLang="ms-MY" sz="2800" b="1">
                <a:solidFill>
                  <a:srgbClr val="FF3300"/>
                </a:solidFill>
              </a:rPr>
              <a:t>Presentation Design</a:t>
            </a:r>
          </a:p>
          <a:p>
            <a:pPr eaLnBrk="1" hangingPunct="1">
              <a:lnSpc>
                <a:spcPct val="80000"/>
              </a:lnSpc>
            </a:pPr>
            <a:r>
              <a:rPr lang="en-US" altLang="ms-MY" sz="2800"/>
              <a:t>Next to this (low-level) positioning mechanism, WSDM also provides higher-level presentation concepts (e.g., menu, table, bulleted-list), which are more powerful and intuitive for the designer to use. </a:t>
            </a:r>
          </a:p>
          <a:p>
            <a:pPr eaLnBrk="1" hangingPunct="1">
              <a:lnSpc>
                <a:spcPct val="80000"/>
              </a:lnSpc>
            </a:pPr>
            <a:r>
              <a:rPr lang="en-US" altLang="ms-MY" sz="2800"/>
              <a:t>To specify style, WSDM currently relies on Cascading Style Sheets (CSS). </a:t>
            </a:r>
          </a:p>
          <a:p>
            <a:pPr eaLnBrk="1" hangingPunct="1">
              <a:lnSpc>
                <a:spcPct val="80000"/>
              </a:lnSpc>
            </a:pPr>
            <a:endParaRPr lang="en-US" altLang="ms-MY" sz="2000"/>
          </a:p>
        </p:txBody>
      </p:sp>
    </p:spTree>
    <p:extLst>
      <p:ext uri="{BB962C8B-B14F-4D97-AF65-F5344CB8AC3E}">
        <p14:creationId xmlns:p14="http://schemas.microsoft.com/office/powerpoint/2010/main" val="74600323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ms-MY" sz="3200"/>
              <a:t>Stage 4 - Implementation Design</a:t>
            </a:r>
          </a:p>
        </p:txBody>
      </p:sp>
      <p:sp>
        <p:nvSpPr>
          <p:cNvPr id="69635" name="Rectangle 3"/>
          <p:cNvSpPr>
            <a:spLocks noGrp="1" noChangeArrowheads="1"/>
          </p:cNvSpPr>
          <p:nvPr>
            <p:ph idx="1"/>
          </p:nvPr>
        </p:nvSpPr>
        <p:spPr/>
        <p:txBody>
          <a:bodyPr/>
          <a:lstStyle/>
          <a:p>
            <a:pPr eaLnBrk="1" hangingPunct="1">
              <a:buFontTx/>
              <a:buNone/>
            </a:pPr>
            <a:r>
              <a:rPr lang="en-US" altLang="ms-MY" sz="2800" b="1">
                <a:solidFill>
                  <a:srgbClr val="FF3300"/>
                </a:solidFill>
              </a:rPr>
              <a:t>Presentation Design</a:t>
            </a:r>
          </a:p>
          <a:p>
            <a:pPr eaLnBrk="1" hangingPunct="1"/>
            <a:r>
              <a:rPr lang="en-US" altLang="ms-MY" sz="2800"/>
              <a:t>Also during presentation design, the designer decides on the labels to be used for the navigation defined during the navigational design. </a:t>
            </a:r>
          </a:p>
        </p:txBody>
      </p:sp>
    </p:spTree>
    <p:extLst>
      <p:ext uri="{BB962C8B-B14F-4D97-AF65-F5344CB8AC3E}">
        <p14:creationId xmlns:p14="http://schemas.microsoft.com/office/powerpoint/2010/main" val="324645912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altLang="ms-MY"/>
              <a:t>Web Development Challenges</a:t>
            </a:r>
            <a:endParaRPr lang="en-US" altLang="ms-MY"/>
          </a:p>
        </p:txBody>
      </p:sp>
      <p:sp>
        <p:nvSpPr>
          <p:cNvPr id="19459" name="Oval 4"/>
          <p:cNvSpPr>
            <a:spLocks noChangeArrowheads="1"/>
          </p:cNvSpPr>
          <p:nvPr/>
        </p:nvSpPr>
        <p:spPr bwMode="auto">
          <a:xfrm>
            <a:off x="3203575" y="2781300"/>
            <a:ext cx="2374900" cy="15843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ms-MY" sz="1800">
                <a:latin typeface="Tahoma" panose="020B0604030504040204" pitchFamily="34" charset="0"/>
              </a:rPr>
              <a:t>Web Engineering</a:t>
            </a:r>
            <a:endParaRPr lang="en-US" altLang="ms-MY" sz="1800">
              <a:latin typeface="Tahoma" panose="020B0604030504040204" pitchFamily="34" charset="0"/>
            </a:endParaRPr>
          </a:p>
        </p:txBody>
      </p:sp>
      <p:sp>
        <p:nvSpPr>
          <p:cNvPr id="19460" name="Text Box 5"/>
          <p:cNvSpPr txBox="1">
            <a:spLocks noChangeArrowheads="1"/>
          </p:cNvSpPr>
          <p:nvPr/>
        </p:nvSpPr>
        <p:spPr bwMode="auto">
          <a:xfrm>
            <a:off x="6300788" y="1844675"/>
            <a:ext cx="116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ms-MY" sz="1800">
                <a:latin typeface="Tahoma" panose="020B0604030504040204" pitchFamily="34" charset="0"/>
              </a:rPr>
              <a:t>Hypertext</a:t>
            </a:r>
            <a:endParaRPr lang="en-US" altLang="ms-MY" sz="1800">
              <a:latin typeface="Tahoma" panose="020B0604030504040204" pitchFamily="34" charset="0"/>
            </a:endParaRPr>
          </a:p>
        </p:txBody>
      </p:sp>
      <p:sp>
        <p:nvSpPr>
          <p:cNvPr id="19461" name="Text Box 6"/>
          <p:cNvSpPr txBox="1">
            <a:spLocks noChangeArrowheads="1"/>
          </p:cNvSpPr>
          <p:nvPr/>
        </p:nvSpPr>
        <p:spPr bwMode="auto">
          <a:xfrm>
            <a:off x="6516688" y="2997200"/>
            <a:ext cx="13763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ms-MY" sz="1800">
                <a:latin typeface="Tahoma" panose="020B0604030504040204" pitchFamily="34" charset="0"/>
              </a:rPr>
              <a:t>Information</a:t>
            </a:r>
          </a:p>
          <a:p>
            <a:pPr eaLnBrk="1" hangingPunct="1">
              <a:spcBef>
                <a:spcPct val="0"/>
              </a:spcBef>
              <a:buFontTx/>
              <a:buNone/>
            </a:pPr>
            <a:r>
              <a:rPr lang="en-GB" altLang="ms-MY" sz="1800">
                <a:latin typeface="Tahoma" panose="020B0604030504040204" pitchFamily="34" charset="0"/>
              </a:rPr>
              <a:t>Engineering</a:t>
            </a:r>
            <a:endParaRPr lang="en-US" altLang="ms-MY" sz="1800">
              <a:latin typeface="Tahoma" panose="020B0604030504040204" pitchFamily="34" charset="0"/>
            </a:endParaRPr>
          </a:p>
        </p:txBody>
      </p:sp>
      <p:sp>
        <p:nvSpPr>
          <p:cNvPr id="19462" name="Text Box 7"/>
          <p:cNvSpPr txBox="1">
            <a:spLocks noChangeArrowheads="1"/>
          </p:cNvSpPr>
          <p:nvPr/>
        </p:nvSpPr>
        <p:spPr bwMode="auto">
          <a:xfrm>
            <a:off x="6443663" y="4076700"/>
            <a:ext cx="15732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ms-MY" sz="1800">
                <a:latin typeface="Tahoma" panose="020B0604030504040204" pitchFamily="34" charset="0"/>
              </a:rPr>
              <a:t>Requirements</a:t>
            </a:r>
          </a:p>
          <a:p>
            <a:pPr eaLnBrk="1" hangingPunct="1">
              <a:spcBef>
                <a:spcPct val="0"/>
              </a:spcBef>
              <a:buFontTx/>
              <a:buNone/>
            </a:pPr>
            <a:r>
              <a:rPr lang="en-GB" altLang="ms-MY" sz="1800">
                <a:latin typeface="Tahoma" panose="020B0604030504040204" pitchFamily="34" charset="0"/>
              </a:rPr>
              <a:t>Engineering</a:t>
            </a:r>
            <a:endParaRPr lang="en-US" altLang="ms-MY" sz="1800">
              <a:latin typeface="Tahoma" panose="020B0604030504040204" pitchFamily="34" charset="0"/>
            </a:endParaRPr>
          </a:p>
        </p:txBody>
      </p:sp>
      <p:sp>
        <p:nvSpPr>
          <p:cNvPr id="19463" name="Text Box 8"/>
          <p:cNvSpPr txBox="1">
            <a:spLocks noChangeArrowheads="1"/>
          </p:cNvSpPr>
          <p:nvPr/>
        </p:nvSpPr>
        <p:spPr bwMode="auto">
          <a:xfrm>
            <a:off x="5724525" y="5157788"/>
            <a:ext cx="1793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ms-MY" sz="1800">
                <a:latin typeface="Tahoma" panose="020B0604030504040204" pitchFamily="34" charset="0"/>
              </a:rPr>
              <a:t>System Analysis</a:t>
            </a:r>
          </a:p>
          <a:p>
            <a:pPr eaLnBrk="1" hangingPunct="1">
              <a:spcBef>
                <a:spcPct val="0"/>
              </a:spcBef>
              <a:buFontTx/>
              <a:buNone/>
            </a:pPr>
            <a:r>
              <a:rPr lang="en-GB" altLang="ms-MY" sz="1800">
                <a:latin typeface="Tahoma" panose="020B0604030504040204" pitchFamily="34" charset="0"/>
              </a:rPr>
              <a:t>and Design</a:t>
            </a:r>
            <a:endParaRPr lang="en-US" altLang="ms-MY" sz="1800">
              <a:latin typeface="Tahoma" panose="020B0604030504040204" pitchFamily="34" charset="0"/>
            </a:endParaRPr>
          </a:p>
        </p:txBody>
      </p:sp>
      <p:sp>
        <p:nvSpPr>
          <p:cNvPr id="19464" name="Text Box 9"/>
          <p:cNvSpPr txBox="1">
            <a:spLocks noChangeArrowheads="1"/>
          </p:cNvSpPr>
          <p:nvPr/>
        </p:nvSpPr>
        <p:spPr bwMode="auto">
          <a:xfrm>
            <a:off x="1331913" y="1916113"/>
            <a:ext cx="12811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ms-MY" sz="1800">
                <a:latin typeface="Tahoma" panose="020B0604030504040204" pitchFamily="34" charset="0"/>
              </a:rPr>
              <a:t>Multimedia</a:t>
            </a:r>
            <a:endParaRPr lang="en-US" altLang="ms-MY" sz="1800">
              <a:latin typeface="Tahoma" panose="020B0604030504040204" pitchFamily="34" charset="0"/>
            </a:endParaRPr>
          </a:p>
        </p:txBody>
      </p:sp>
      <p:sp>
        <p:nvSpPr>
          <p:cNvPr id="19465" name="Text Box 10"/>
          <p:cNvSpPr txBox="1">
            <a:spLocks noChangeArrowheads="1"/>
          </p:cNvSpPr>
          <p:nvPr/>
        </p:nvSpPr>
        <p:spPr bwMode="auto">
          <a:xfrm>
            <a:off x="684213" y="2997200"/>
            <a:ext cx="19732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ms-MY" sz="1800">
                <a:latin typeface="Tahoma" panose="020B0604030504040204" pitchFamily="34" charset="0"/>
              </a:rPr>
              <a:t>Human-Computer</a:t>
            </a:r>
          </a:p>
          <a:p>
            <a:pPr eaLnBrk="1" hangingPunct="1">
              <a:spcBef>
                <a:spcPct val="0"/>
              </a:spcBef>
              <a:buFontTx/>
              <a:buNone/>
            </a:pPr>
            <a:r>
              <a:rPr lang="en-GB" altLang="ms-MY" sz="1800">
                <a:latin typeface="Tahoma" panose="020B0604030504040204" pitchFamily="34" charset="0"/>
              </a:rPr>
              <a:t>Interaction</a:t>
            </a:r>
            <a:endParaRPr lang="en-US" altLang="ms-MY" sz="1800">
              <a:latin typeface="Tahoma" panose="020B0604030504040204" pitchFamily="34" charset="0"/>
            </a:endParaRPr>
          </a:p>
        </p:txBody>
      </p:sp>
      <p:sp>
        <p:nvSpPr>
          <p:cNvPr id="19466" name="Text Box 11"/>
          <p:cNvSpPr txBox="1">
            <a:spLocks noChangeArrowheads="1"/>
          </p:cNvSpPr>
          <p:nvPr/>
        </p:nvSpPr>
        <p:spPr bwMode="auto">
          <a:xfrm>
            <a:off x="971550" y="4005263"/>
            <a:ext cx="9223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ms-MY" sz="1800">
                <a:latin typeface="Tahoma" panose="020B0604030504040204" pitchFamily="34" charset="0"/>
              </a:rPr>
              <a:t>Testing</a:t>
            </a:r>
            <a:endParaRPr lang="en-US" altLang="ms-MY" sz="1800">
              <a:latin typeface="Tahoma" panose="020B0604030504040204" pitchFamily="34" charset="0"/>
            </a:endParaRPr>
          </a:p>
        </p:txBody>
      </p:sp>
      <p:sp>
        <p:nvSpPr>
          <p:cNvPr id="19467" name="Text Box 12"/>
          <p:cNvSpPr txBox="1">
            <a:spLocks noChangeArrowheads="1"/>
          </p:cNvSpPr>
          <p:nvPr/>
        </p:nvSpPr>
        <p:spPr bwMode="auto">
          <a:xfrm>
            <a:off x="1547813" y="5084763"/>
            <a:ext cx="1492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ms-MY" sz="1800">
                <a:latin typeface="Tahoma" panose="020B0604030504040204" pitchFamily="34" charset="0"/>
              </a:rPr>
              <a:t>Project </a:t>
            </a:r>
          </a:p>
          <a:p>
            <a:pPr eaLnBrk="1" hangingPunct="1">
              <a:spcBef>
                <a:spcPct val="0"/>
              </a:spcBef>
              <a:buFontTx/>
              <a:buNone/>
            </a:pPr>
            <a:r>
              <a:rPr lang="en-GB" altLang="ms-MY" sz="1800">
                <a:latin typeface="Tahoma" panose="020B0604030504040204" pitchFamily="34" charset="0"/>
              </a:rPr>
              <a:t>Management</a:t>
            </a:r>
            <a:endParaRPr lang="en-US" altLang="ms-MY" sz="1800">
              <a:latin typeface="Tahoma" panose="020B0604030504040204" pitchFamily="34" charset="0"/>
            </a:endParaRPr>
          </a:p>
        </p:txBody>
      </p:sp>
      <p:sp>
        <p:nvSpPr>
          <p:cNvPr id="19468" name="Text Box 13"/>
          <p:cNvSpPr txBox="1">
            <a:spLocks noChangeArrowheads="1"/>
          </p:cNvSpPr>
          <p:nvPr/>
        </p:nvSpPr>
        <p:spPr bwMode="auto">
          <a:xfrm>
            <a:off x="3924300" y="1628775"/>
            <a:ext cx="13763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ms-MY" sz="1800">
                <a:latin typeface="Tahoma" panose="020B0604030504040204" pitchFamily="34" charset="0"/>
              </a:rPr>
              <a:t>Software</a:t>
            </a:r>
          </a:p>
          <a:p>
            <a:pPr eaLnBrk="1" hangingPunct="1">
              <a:spcBef>
                <a:spcPct val="0"/>
              </a:spcBef>
              <a:buFontTx/>
              <a:buNone/>
            </a:pPr>
            <a:r>
              <a:rPr lang="en-GB" altLang="ms-MY" sz="1800">
                <a:latin typeface="Tahoma" panose="020B0604030504040204" pitchFamily="34" charset="0"/>
              </a:rPr>
              <a:t>Engineering</a:t>
            </a:r>
            <a:endParaRPr lang="en-US" altLang="ms-MY" sz="1800">
              <a:latin typeface="Tahoma" panose="020B0604030504040204" pitchFamily="34" charset="0"/>
            </a:endParaRPr>
          </a:p>
        </p:txBody>
      </p:sp>
      <p:sp>
        <p:nvSpPr>
          <p:cNvPr id="19469" name="Text Box 14"/>
          <p:cNvSpPr txBox="1">
            <a:spLocks noChangeArrowheads="1"/>
          </p:cNvSpPr>
          <p:nvPr/>
        </p:nvSpPr>
        <p:spPr bwMode="auto">
          <a:xfrm>
            <a:off x="3779838" y="5084763"/>
            <a:ext cx="11001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ms-MY" sz="1800">
                <a:latin typeface="Tahoma" panose="020B0604030504040204" pitchFamily="34" charset="0"/>
              </a:rPr>
              <a:t>Public</a:t>
            </a:r>
          </a:p>
          <a:p>
            <a:pPr eaLnBrk="1" hangingPunct="1">
              <a:spcBef>
                <a:spcPct val="0"/>
              </a:spcBef>
              <a:buFontTx/>
              <a:buNone/>
            </a:pPr>
            <a:r>
              <a:rPr lang="en-GB" altLang="ms-MY" sz="1800">
                <a:latin typeface="Tahoma" panose="020B0604030504040204" pitchFamily="34" charset="0"/>
              </a:rPr>
              <a:t>Relations</a:t>
            </a:r>
            <a:endParaRPr lang="en-US" altLang="ms-MY" sz="1800">
              <a:latin typeface="Tahoma" panose="020B0604030504040204" pitchFamily="34" charset="0"/>
            </a:endParaRPr>
          </a:p>
        </p:txBody>
      </p:sp>
      <p:sp>
        <p:nvSpPr>
          <p:cNvPr id="19470" name="Text Box 15"/>
          <p:cNvSpPr txBox="1">
            <a:spLocks noChangeArrowheads="1"/>
          </p:cNvSpPr>
          <p:nvPr/>
        </p:nvSpPr>
        <p:spPr bwMode="auto">
          <a:xfrm>
            <a:off x="250825" y="5805488"/>
            <a:ext cx="86820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ms-MY" sz="1400"/>
              <a:t>Based on: Murugesan et al, Web Engineering: A New Discipline for Development of Web-Based Systems, in</a:t>
            </a:r>
          </a:p>
          <a:p>
            <a:pPr eaLnBrk="1" hangingPunct="1">
              <a:spcBef>
                <a:spcPct val="0"/>
              </a:spcBef>
              <a:buFontTx/>
              <a:buNone/>
            </a:pPr>
            <a:r>
              <a:rPr lang="en-GB" altLang="ms-MY" sz="1400"/>
              <a:t>“Web Engineering: Managing Diversity and Complexity of Web Application Development, 2001. Page 8</a:t>
            </a:r>
            <a:endParaRPr lang="en-US" altLang="ms-MY" sz="1400"/>
          </a:p>
        </p:txBody>
      </p:sp>
      <p:sp>
        <p:nvSpPr>
          <p:cNvPr id="19471" name="Line 16"/>
          <p:cNvSpPr>
            <a:spLocks noChangeShapeType="1"/>
          </p:cNvSpPr>
          <p:nvPr/>
        </p:nvSpPr>
        <p:spPr bwMode="auto">
          <a:xfrm flipH="1">
            <a:off x="5435600" y="2205038"/>
            <a:ext cx="1079500" cy="865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2" name="Line 17"/>
          <p:cNvSpPr>
            <a:spLocks noChangeShapeType="1"/>
          </p:cNvSpPr>
          <p:nvPr/>
        </p:nvSpPr>
        <p:spPr bwMode="auto">
          <a:xfrm flipH="1">
            <a:off x="5580063" y="3357563"/>
            <a:ext cx="792162"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3" name="Line 18"/>
          <p:cNvSpPr>
            <a:spLocks noChangeShapeType="1"/>
          </p:cNvSpPr>
          <p:nvPr/>
        </p:nvSpPr>
        <p:spPr bwMode="auto">
          <a:xfrm flipH="1" flipV="1">
            <a:off x="5508625" y="3933825"/>
            <a:ext cx="863600"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4" name="Line 19"/>
          <p:cNvSpPr>
            <a:spLocks noChangeShapeType="1"/>
          </p:cNvSpPr>
          <p:nvPr/>
        </p:nvSpPr>
        <p:spPr bwMode="auto">
          <a:xfrm flipH="1" flipV="1">
            <a:off x="5076825" y="4221163"/>
            <a:ext cx="719138"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5" name="Line 20"/>
          <p:cNvSpPr>
            <a:spLocks noChangeShapeType="1"/>
          </p:cNvSpPr>
          <p:nvPr/>
        </p:nvSpPr>
        <p:spPr bwMode="auto">
          <a:xfrm flipV="1">
            <a:off x="4284663" y="4365625"/>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6" name="Line 21"/>
          <p:cNvSpPr>
            <a:spLocks noChangeShapeType="1"/>
          </p:cNvSpPr>
          <p:nvPr/>
        </p:nvSpPr>
        <p:spPr bwMode="auto">
          <a:xfrm flipV="1">
            <a:off x="2555875" y="4149725"/>
            <a:ext cx="863600" cy="9350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7" name="Line 22"/>
          <p:cNvSpPr>
            <a:spLocks noChangeShapeType="1"/>
          </p:cNvSpPr>
          <p:nvPr/>
        </p:nvSpPr>
        <p:spPr bwMode="auto">
          <a:xfrm flipV="1">
            <a:off x="1979613" y="3789363"/>
            <a:ext cx="1152525"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8" name="Line 23"/>
          <p:cNvSpPr>
            <a:spLocks noChangeShapeType="1"/>
          </p:cNvSpPr>
          <p:nvPr/>
        </p:nvSpPr>
        <p:spPr bwMode="auto">
          <a:xfrm>
            <a:off x="2627313" y="3357563"/>
            <a:ext cx="504825" cy="71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9" name="Line 24"/>
          <p:cNvSpPr>
            <a:spLocks noChangeShapeType="1"/>
          </p:cNvSpPr>
          <p:nvPr/>
        </p:nvSpPr>
        <p:spPr bwMode="auto">
          <a:xfrm>
            <a:off x="2411413" y="2276475"/>
            <a:ext cx="1008062"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80" name="Line 25"/>
          <p:cNvSpPr>
            <a:spLocks noChangeShapeType="1"/>
          </p:cNvSpPr>
          <p:nvPr/>
        </p:nvSpPr>
        <p:spPr bwMode="auto">
          <a:xfrm>
            <a:off x="4572000" y="2276475"/>
            <a:ext cx="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1193738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A generalized diagram of a a typical web page, with major elements label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393825"/>
            <a:ext cx="7527925" cy="510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4013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ms-MY" sz="3200"/>
              <a:t>Stage 4 - Implementation Design</a:t>
            </a:r>
          </a:p>
        </p:txBody>
      </p:sp>
      <p:sp>
        <p:nvSpPr>
          <p:cNvPr id="71683" name="Rectangle 3"/>
          <p:cNvSpPr>
            <a:spLocks noGrp="1" noChangeArrowheads="1"/>
          </p:cNvSpPr>
          <p:nvPr>
            <p:ph idx="1"/>
          </p:nvPr>
        </p:nvSpPr>
        <p:spPr/>
        <p:txBody>
          <a:bodyPr/>
          <a:lstStyle/>
          <a:p>
            <a:pPr eaLnBrk="1" hangingPunct="1">
              <a:lnSpc>
                <a:spcPct val="90000"/>
              </a:lnSpc>
              <a:buFontTx/>
              <a:buNone/>
            </a:pPr>
            <a:r>
              <a:rPr lang="en-US" altLang="ms-MY" sz="2800" b="1">
                <a:solidFill>
                  <a:srgbClr val="FF3300"/>
                </a:solidFill>
              </a:rPr>
              <a:t>Logical Data Design</a:t>
            </a:r>
          </a:p>
          <a:p>
            <a:pPr eaLnBrk="1" hangingPunct="1">
              <a:lnSpc>
                <a:spcPct val="80000"/>
              </a:lnSpc>
            </a:pPr>
            <a:r>
              <a:rPr lang="en-US" altLang="ms-MY" sz="2800"/>
              <a:t>In case no data storage is already available, a logical data schema needs to be created from this conceptual schema. </a:t>
            </a:r>
          </a:p>
          <a:p>
            <a:pPr eaLnBrk="1" hangingPunct="1">
              <a:lnSpc>
                <a:spcPct val="80000"/>
              </a:lnSpc>
            </a:pPr>
            <a:r>
              <a:rPr lang="en-US" altLang="ms-MY" sz="2800"/>
              <a:t>This is comparable to the creation of a relational database schema from a conceptual ER schema or UML schema. </a:t>
            </a:r>
          </a:p>
          <a:p>
            <a:pPr eaLnBrk="1" hangingPunct="1">
              <a:lnSpc>
                <a:spcPct val="90000"/>
              </a:lnSpc>
            </a:pPr>
            <a:endParaRPr lang="en-US" altLang="ms-MY" sz="2800"/>
          </a:p>
        </p:txBody>
      </p:sp>
    </p:spTree>
    <p:extLst>
      <p:ext uri="{BB962C8B-B14F-4D97-AF65-F5344CB8AC3E}">
        <p14:creationId xmlns:p14="http://schemas.microsoft.com/office/powerpoint/2010/main" val="8782576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ms-MY" sz="3200"/>
              <a:t>Stage 4 - Implementation Design</a:t>
            </a:r>
          </a:p>
        </p:txBody>
      </p:sp>
      <p:sp>
        <p:nvSpPr>
          <p:cNvPr id="72707" name="Rectangle 3"/>
          <p:cNvSpPr>
            <a:spLocks noGrp="1" noChangeArrowheads="1"/>
          </p:cNvSpPr>
          <p:nvPr>
            <p:ph idx="1"/>
          </p:nvPr>
        </p:nvSpPr>
        <p:spPr/>
        <p:txBody>
          <a:bodyPr/>
          <a:lstStyle/>
          <a:p>
            <a:pPr eaLnBrk="1" hangingPunct="1">
              <a:lnSpc>
                <a:spcPct val="90000"/>
              </a:lnSpc>
              <a:buFontTx/>
              <a:buNone/>
            </a:pPr>
            <a:r>
              <a:rPr lang="en-US" altLang="ms-MY" sz="2800" b="1">
                <a:solidFill>
                  <a:srgbClr val="FF3300"/>
                </a:solidFill>
              </a:rPr>
              <a:t>Logical Data Design</a:t>
            </a:r>
          </a:p>
          <a:p>
            <a:pPr eaLnBrk="1" hangingPunct="1">
              <a:lnSpc>
                <a:spcPct val="90000"/>
              </a:lnSpc>
            </a:pPr>
            <a:r>
              <a:rPr lang="en-US" altLang="ms-MY" sz="2800"/>
              <a:t>In this sense, objects chunks can be seen as views on the reference ontology that is incrementally constructed during Information Modeling. </a:t>
            </a:r>
          </a:p>
          <a:p>
            <a:pPr eaLnBrk="1" hangingPunct="1">
              <a:lnSpc>
                <a:spcPct val="90000"/>
              </a:lnSpc>
            </a:pPr>
            <a:r>
              <a:rPr lang="en-US" altLang="ms-MY" sz="2800"/>
              <a:t>The reference ontology may be based on one or more existing (external) ontologies or created from scratch. </a:t>
            </a:r>
          </a:p>
          <a:p>
            <a:pPr eaLnBrk="1" hangingPunct="1">
              <a:lnSpc>
                <a:spcPct val="90000"/>
              </a:lnSpc>
            </a:pPr>
            <a:r>
              <a:rPr lang="en-US" altLang="ms-MY" sz="2800"/>
              <a:t>It can be considered as the conceptual schema for the data to be provided by the web site.  </a:t>
            </a:r>
          </a:p>
          <a:p>
            <a:pPr eaLnBrk="1" hangingPunct="1">
              <a:lnSpc>
                <a:spcPct val="90000"/>
              </a:lnSpc>
            </a:pPr>
            <a:endParaRPr lang="en-US" altLang="ms-MY" sz="2400"/>
          </a:p>
        </p:txBody>
      </p:sp>
    </p:spTree>
    <p:extLst>
      <p:ext uri="{BB962C8B-B14F-4D97-AF65-F5344CB8AC3E}">
        <p14:creationId xmlns:p14="http://schemas.microsoft.com/office/powerpoint/2010/main" val="194885453"/>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ms-MY" sz="3200"/>
              <a:t>Stage 4 - Implementation Design</a:t>
            </a:r>
          </a:p>
        </p:txBody>
      </p:sp>
      <p:sp>
        <p:nvSpPr>
          <p:cNvPr id="73731" name="Rectangle 3"/>
          <p:cNvSpPr>
            <a:spLocks noGrp="1" noChangeArrowheads="1"/>
          </p:cNvSpPr>
          <p:nvPr>
            <p:ph idx="1"/>
          </p:nvPr>
        </p:nvSpPr>
        <p:spPr/>
        <p:txBody>
          <a:bodyPr/>
          <a:lstStyle/>
          <a:p>
            <a:pPr eaLnBrk="1" hangingPunct="1">
              <a:lnSpc>
                <a:spcPct val="80000"/>
              </a:lnSpc>
              <a:buFontTx/>
              <a:buNone/>
            </a:pPr>
            <a:r>
              <a:rPr lang="en-US" altLang="ms-MY" sz="2800" b="1">
                <a:solidFill>
                  <a:srgbClr val="FF3300"/>
                </a:solidFill>
              </a:rPr>
              <a:t>Logical Data Design</a:t>
            </a:r>
          </a:p>
          <a:p>
            <a:pPr eaLnBrk="1" hangingPunct="1">
              <a:lnSpc>
                <a:spcPct val="80000"/>
              </a:lnSpc>
            </a:pPr>
            <a:r>
              <a:rPr lang="en-US" altLang="ms-MY" sz="2800"/>
              <a:t>In case no data storage is already available, a logical data schema needs to be created from this conceptual schema. </a:t>
            </a:r>
          </a:p>
          <a:p>
            <a:pPr eaLnBrk="1" hangingPunct="1">
              <a:lnSpc>
                <a:spcPct val="80000"/>
              </a:lnSpc>
            </a:pPr>
            <a:r>
              <a:rPr lang="en-US" altLang="ms-MY" sz="2800"/>
              <a:t>This is comparable to the creation of a relational database schema from a conceptual ER schema or UML schema. </a:t>
            </a:r>
          </a:p>
          <a:p>
            <a:pPr eaLnBrk="1" hangingPunct="1">
              <a:lnSpc>
                <a:spcPct val="80000"/>
              </a:lnSpc>
            </a:pPr>
            <a:r>
              <a:rPr lang="en-US" altLang="ms-MY" sz="2800"/>
              <a:t>The logical data schema can be a relational database schema, an XML schema, an RDF schema or even the OWL schema of the reference ontology itself. </a:t>
            </a:r>
          </a:p>
        </p:txBody>
      </p:sp>
    </p:spTree>
    <p:extLst>
      <p:ext uri="{BB962C8B-B14F-4D97-AF65-F5344CB8AC3E}">
        <p14:creationId xmlns:p14="http://schemas.microsoft.com/office/powerpoint/2010/main" val="2299662768"/>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ms-MY" sz="3200"/>
              <a:t>Stage 4 - Implementation Design</a:t>
            </a:r>
          </a:p>
        </p:txBody>
      </p:sp>
      <p:sp>
        <p:nvSpPr>
          <p:cNvPr id="74755" name="Rectangle 3"/>
          <p:cNvSpPr>
            <a:spLocks noGrp="1" noChangeArrowheads="1"/>
          </p:cNvSpPr>
          <p:nvPr>
            <p:ph idx="1"/>
          </p:nvPr>
        </p:nvSpPr>
        <p:spPr/>
        <p:txBody>
          <a:bodyPr/>
          <a:lstStyle/>
          <a:p>
            <a:pPr eaLnBrk="1" hangingPunct="1">
              <a:lnSpc>
                <a:spcPct val="80000"/>
              </a:lnSpc>
              <a:buFontTx/>
              <a:buNone/>
            </a:pPr>
            <a:r>
              <a:rPr lang="en-US" altLang="ms-MY" sz="2800" b="1">
                <a:solidFill>
                  <a:srgbClr val="FF3300"/>
                </a:solidFill>
              </a:rPr>
              <a:t>Logical Data Design</a:t>
            </a:r>
            <a:endParaRPr lang="en-US" altLang="ms-MY" sz="2800"/>
          </a:p>
          <a:p>
            <a:pPr eaLnBrk="1" hangingPunct="1">
              <a:lnSpc>
                <a:spcPct val="80000"/>
              </a:lnSpc>
            </a:pPr>
            <a:r>
              <a:rPr lang="en-US" altLang="ms-MY" sz="2800"/>
              <a:t>While generating the logical data schema, it is important to keep track of the mapping between the reference ontology and the logical data schema, because later on (in the implementation phase ) the conceptual queries and updates expressed in the object chunks need to be translated into queries and updates onto the logical database schema. </a:t>
            </a:r>
          </a:p>
          <a:p>
            <a:pPr eaLnBrk="1" hangingPunct="1">
              <a:lnSpc>
                <a:spcPct val="80000"/>
              </a:lnSpc>
            </a:pPr>
            <a:r>
              <a:rPr lang="en-US" altLang="ms-MY" sz="2800"/>
              <a:t>By preference, this process is supported by a CASE-tool, in which case the designer is not burdened with the creation of the logical data schema and the mappings. </a:t>
            </a:r>
          </a:p>
          <a:p>
            <a:pPr eaLnBrk="1" hangingPunct="1">
              <a:lnSpc>
                <a:spcPct val="80000"/>
              </a:lnSpc>
            </a:pPr>
            <a:endParaRPr lang="en-US" altLang="ms-MY" sz="2000"/>
          </a:p>
        </p:txBody>
      </p:sp>
    </p:spTree>
    <p:extLst>
      <p:ext uri="{BB962C8B-B14F-4D97-AF65-F5344CB8AC3E}">
        <p14:creationId xmlns:p14="http://schemas.microsoft.com/office/powerpoint/2010/main" val="1780940118"/>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ms-MY" sz="3200"/>
              <a:t>Stage 4 - Implementation Design</a:t>
            </a:r>
          </a:p>
        </p:txBody>
      </p:sp>
      <p:sp>
        <p:nvSpPr>
          <p:cNvPr id="75779" name="Rectangle 3"/>
          <p:cNvSpPr>
            <a:spLocks noGrp="1" noChangeArrowheads="1"/>
          </p:cNvSpPr>
          <p:nvPr>
            <p:ph idx="1"/>
          </p:nvPr>
        </p:nvSpPr>
        <p:spPr/>
        <p:txBody>
          <a:bodyPr/>
          <a:lstStyle/>
          <a:p>
            <a:pPr eaLnBrk="1" hangingPunct="1">
              <a:buFontTx/>
              <a:buNone/>
            </a:pPr>
            <a:r>
              <a:rPr lang="en-US" altLang="ms-MY" sz="2800" b="1">
                <a:solidFill>
                  <a:srgbClr val="FF3300"/>
                </a:solidFill>
              </a:rPr>
              <a:t>Logical Data Design</a:t>
            </a:r>
          </a:p>
          <a:p>
            <a:pPr eaLnBrk="1" hangingPunct="1"/>
            <a:r>
              <a:rPr lang="en-US" altLang="ms-MY" sz="2800"/>
              <a:t>In a second scenario, an existing data store is available. In this case it is only needed to define the mapping between the reference ontology and this data store. </a:t>
            </a:r>
          </a:p>
        </p:txBody>
      </p:sp>
    </p:spTree>
    <p:extLst>
      <p:ext uri="{BB962C8B-B14F-4D97-AF65-F5344CB8AC3E}">
        <p14:creationId xmlns:p14="http://schemas.microsoft.com/office/powerpoint/2010/main" val="175023544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ms-MY"/>
              <a:t>Stage 5 - Implementation </a:t>
            </a:r>
          </a:p>
        </p:txBody>
      </p:sp>
      <p:sp>
        <p:nvSpPr>
          <p:cNvPr id="76803" name="Rectangle 3"/>
          <p:cNvSpPr>
            <a:spLocks noGrp="1" noChangeArrowheads="1"/>
          </p:cNvSpPr>
          <p:nvPr>
            <p:ph idx="1"/>
          </p:nvPr>
        </p:nvSpPr>
        <p:spPr/>
        <p:txBody>
          <a:bodyPr/>
          <a:lstStyle/>
          <a:p>
            <a:pPr eaLnBrk="1" hangingPunct="1"/>
            <a:r>
              <a:rPr lang="en-US" altLang="ms-MY" sz="2800"/>
              <a:t>The actual implementation can be generated automatically from the information collected during the different design phases by means of the different design models (i.e. navigational model, site structure model, page models, logical data models and mappings). </a:t>
            </a:r>
          </a:p>
        </p:txBody>
      </p:sp>
    </p:spTree>
    <p:extLst>
      <p:ext uri="{BB962C8B-B14F-4D97-AF65-F5344CB8AC3E}">
        <p14:creationId xmlns:p14="http://schemas.microsoft.com/office/powerpoint/2010/main" val="40006083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ms-MY"/>
              <a:t>Stage 5 - Implementation</a:t>
            </a:r>
          </a:p>
        </p:txBody>
      </p:sp>
      <p:sp>
        <p:nvSpPr>
          <p:cNvPr id="77827" name="Rectangle 3"/>
          <p:cNvSpPr>
            <a:spLocks noGrp="1" noChangeArrowheads="1"/>
          </p:cNvSpPr>
          <p:nvPr>
            <p:ph idx="1"/>
          </p:nvPr>
        </p:nvSpPr>
        <p:spPr/>
        <p:txBody>
          <a:bodyPr/>
          <a:lstStyle/>
          <a:p>
            <a:pPr eaLnBrk="1" hangingPunct="1">
              <a:lnSpc>
                <a:spcPct val="80000"/>
              </a:lnSpc>
            </a:pPr>
            <a:r>
              <a:rPr lang="en-US" altLang="ms-MY" sz="2800"/>
              <a:t>As a proof-of-concept, two implementation archtectures have been set up: a transformation pipeline (using XSLT), and a more dynamic server-side architecture (using Java). </a:t>
            </a:r>
          </a:p>
          <a:p>
            <a:pPr eaLnBrk="1" hangingPunct="1">
              <a:lnSpc>
                <a:spcPct val="80000"/>
              </a:lnSpc>
            </a:pPr>
            <a:r>
              <a:rPr lang="en-US" altLang="ms-MY" sz="2800"/>
              <a:t>The XSLT transformation pipeline takes as input the object chunks (with corresponding data source mapping), navigational-, site structure-, style &amp; template- and page models, and outputs the actual implementation for the chosen platform and implementation language. </a:t>
            </a:r>
          </a:p>
          <a:p>
            <a:pPr eaLnBrk="1" hangingPunct="1">
              <a:lnSpc>
                <a:spcPct val="80000"/>
              </a:lnSpc>
            </a:pPr>
            <a:r>
              <a:rPr lang="en-US" altLang="ms-MY" sz="2800"/>
              <a:t>This transformation is performed fully automatically. </a:t>
            </a:r>
          </a:p>
        </p:txBody>
      </p:sp>
    </p:spTree>
    <p:extLst>
      <p:ext uri="{BB962C8B-B14F-4D97-AF65-F5344CB8AC3E}">
        <p14:creationId xmlns:p14="http://schemas.microsoft.com/office/powerpoint/2010/main" val="256232785"/>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ms-MY"/>
              <a:t>Stage 5 - Implementation</a:t>
            </a:r>
          </a:p>
        </p:txBody>
      </p:sp>
      <p:sp>
        <p:nvSpPr>
          <p:cNvPr id="78851" name="Rectangle 3"/>
          <p:cNvSpPr>
            <a:spLocks noGrp="1" noChangeArrowheads="1"/>
          </p:cNvSpPr>
          <p:nvPr>
            <p:ph idx="1"/>
          </p:nvPr>
        </p:nvSpPr>
        <p:spPr/>
        <p:txBody>
          <a:bodyPr/>
          <a:lstStyle/>
          <a:p>
            <a:pPr eaLnBrk="1" hangingPunct="1"/>
            <a:r>
              <a:rPr lang="en-US" altLang="ms-MY" sz="2800"/>
              <a:t>The server-side architecture reacts, in real-time, on page-requests (by the user) and builds the requested page on-the-fly. Although this implementation is more complex, is does allow for extra functionality (e.g., tracking of events for adaptative behaviour, see Adaptivity).</a:t>
            </a:r>
          </a:p>
        </p:txBody>
      </p:sp>
    </p:spTree>
    <p:extLst>
      <p:ext uri="{BB962C8B-B14F-4D97-AF65-F5344CB8AC3E}">
        <p14:creationId xmlns:p14="http://schemas.microsoft.com/office/powerpoint/2010/main" val="901445279"/>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28"/>
          <p:cNvSpPr>
            <a:spLocks noGrp="1" noChangeArrowheads="1"/>
          </p:cNvSpPr>
          <p:nvPr>
            <p:ph type="title"/>
          </p:nvPr>
        </p:nvSpPr>
        <p:spPr/>
        <p:txBody>
          <a:bodyPr/>
          <a:lstStyle/>
          <a:p>
            <a:pPr eaLnBrk="1" hangingPunct="1"/>
            <a:r>
              <a:rPr lang="en-US" altLang="ms-MY"/>
              <a:t>Summary</a:t>
            </a:r>
          </a:p>
        </p:txBody>
      </p:sp>
      <p:graphicFrame>
        <p:nvGraphicFramePr>
          <p:cNvPr id="79875" name="Object 454"/>
          <p:cNvGraphicFramePr>
            <a:graphicFrameLocks noGrp="1" noChangeAspect="1"/>
          </p:cNvGraphicFramePr>
          <p:nvPr>
            <p:ph idx="1"/>
          </p:nvPr>
        </p:nvGraphicFramePr>
        <p:xfrm>
          <a:off x="458788" y="1625600"/>
          <a:ext cx="8199437" cy="5130800"/>
        </p:xfrm>
        <a:graphic>
          <a:graphicData uri="http://schemas.openxmlformats.org/presentationml/2006/ole">
            <mc:AlternateContent xmlns:mc="http://schemas.openxmlformats.org/markup-compatibility/2006">
              <mc:Choice xmlns:v="urn:schemas-microsoft-com:vml" Requires="v">
                <p:oleObj spid="_x0000_s13317" name="Document" r:id="rId3" imgW="5650232" imgH="3536151" progId="Word.Document.8">
                  <p:embed/>
                </p:oleObj>
              </mc:Choice>
              <mc:Fallback>
                <p:oleObj name="Document" r:id="rId3" imgW="5650232" imgH="3536151"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1625600"/>
                        <a:ext cx="8199437"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6" name="Rectangle 3"/>
          <p:cNvSpPr>
            <a:spLocks noChangeArrowheads="1"/>
          </p:cNvSpPr>
          <p:nvPr/>
        </p:nvSpPr>
        <p:spPr bwMode="auto">
          <a:xfrm>
            <a:off x="3457575" y="5118100"/>
            <a:ext cx="3802063" cy="269875"/>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ms-MY" sz="1800"/>
          </a:p>
        </p:txBody>
      </p:sp>
    </p:spTree>
    <p:extLst>
      <p:ext uri="{BB962C8B-B14F-4D97-AF65-F5344CB8AC3E}">
        <p14:creationId xmlns:p14="http://schemas.microsoft.com/office/powerpoint/2010/main" val="350042848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ms-MY"/>
              <a:t>WSDM</a:t>
            </a:r>
          </a:p>
        </p:txBody>
      </p:sp>
      <p:sp>
        <p:nvSpPr>
          <p:cNvPr id="20483" name="Rectangle 3"/>
          <p:cNvSpPr>
            <a:spLocks noGrp="1" noChangeArrowheads="1"/>
          </p:cNvSpPr>
          <p:nvPr>
            <p:ph idx="1"/>
          </p:nvPr>
        </p:nvSpPr>
        <p:spPr/>
        <p:txBody>
          <a:bodyPr/>
          <a:lstStyle/>
          <a:p>
            <a:pPr eaLnBrk="1" hangingPunct="1">
              <a:lnSpc>
                <a:spcPct val="90000"/>
              </a:lnSpc>
            </a:pPr>
            <a:r>
              <a:rPr lang="en-US" altLang="ms-MY"/>
              <a:t>Website development approach</a:t>
            </a:r>
          </a:p>
          <a:p>
            <a:pPr eaLnBrk="1" hangingPunct="1">
              <a:lnSpc>
                <a:spcPct val="90000"/>
              </a:lnSpc>
              <a:buFontTx/>
              <a:buNone/>
            </a:pPr>
            <a:endParaRPr lang="en-US" altLang="ms-MY" b="1"/>
          </a:p>
          <a:p>
            <a:pPr eaLnBrk="1" hangingPunct="1">
              <a:lnSpc>
                <a:spcPct val="90000"/>
              </a:lnSpc>
              <a:buFontTx/>
              <a:buNone/>
            </a:pPr>
            <a:r>
              <a:rPr lang="en-US" altLang="ms-MY" b="1"/>
              <a:t>		</a:t>
            </a:r>
            <a:r>
              <a:rPr lang="en-US" altLang="ms-MY" b="1">
                <a:solidFill>
                  <a:srgbClr val="FF3300"/>
                </a:solidFill>
              </a:rPr>
              <a:t>W</a:t>
            </a:r>
            <a:r>
              <a:rPr lang="en-US" altLang="ms-MY"/>
              <a:t>eb</a:t>
            </a:r>
          </a:p>
          <a:p>
            <a:pPr eaLnBrk="1" hangingPunct="1">
              <a:lnSpc>
                <a:spcPct val="90000"/>
              </a:lnSpc>
              <a:buFontTx/>
              <a:buNone/>
            </a:pPr>
            <a:r>
              <a:rPr lang="en-US" altLang="ms-MY" b="1"/>
              <a:t>		</a:t>
            </a:r>
            <a:r>
              <a:rPr lang="en-US" altLang="ms-MY" b="1">
                <a:solidFill>
                  <a:srgbClr val="FF3300"/>
                </a:solidFill>
              </a:rPr>
              <a:t>S</a:t>
            </a:r>
            <a:r>
              <a:rPr lang="en-US" altLang="ms-MY"/>
              <a:t>ite</a:t>
            </a:r>
          </a:p>
          <a:p>
            <a:pPr eaLnBrk="1" hangingPunct="1">
              <a:lnSpc>
                <a:spcPct val="90000"/>
              </a:lnSpc>
              <a:buFontTx/>
              <a:buNone/>
            </a:pPr>
            <a:r>
              <a:rPr lang="en-US" altLang="ms-MY" b="1"/>
              <a:t>		</a:t>
            </a:r>
            <a:r>
              <a:rPr lang="en-US" altLang="ms-MY" b="1">
                <a:solidFill>
                  <a:srgbClr val="FF3300"/>
                </a:solidFill>
              </a:rPr>
              <a:t>D</a:t>
            </a:r>
            <a:r>
              <a:rPr lang="en-US" altLang="ms-MY"/>
              <a:t>esign</a:t>
            </a:r>
          </a:p>
          <a:p>
            <a:pPr eaLnBrk="1" hangingPunct="1">
              <a:lnSpc>
                <a:spcPct val="90000"/>
              </a:lnSpc>
              <a:buFontTx/>
              <a:buNone/>
            </a:pPr>
            <a:r>
              <a:rPr lang="en-US" altLang="ms-MY" b="1"/>
              <a:t>		</a:t>
            </a:r>
            <a:r>
              <a:rPr lang="en-US" altLang="ms-MY" b="1">
                <a:solidFill>
                  <a:srgbClr val="FF3300"/>
                </a:solidFill>
              </a:rPr>
              <a:t>M</a:t>
            </a:r>
            <a:r>
              <a:rPr lang="en-US" altLang="ms-MY"/>
              <a:t>ethod</a:t>
            </a:r>
          </a:p>
          <a:p>
            <a:pPr eaLnBrk="1" hangingPunct="1">
              <a:lnSpc>
                <a:spcPct val="90000"/>
              </a:lnSpc>
            </a:pPr>
            <a:endParaRPr lang="en-US" altLang="ms-MY"/>
          </a:p>
          <a:p>
            <a:pPr eaLnBrk="1" hangingPunct="1">
              <a:lnSpc>
                <a:spcPct val="90000"/>
              </a:lnSpc>
            </a:pPr>
            <a:r>
              <a:rPr lang="en-US" altLang="ms-MY"/>
              <a:t>Pronounced as </a:t>
            </a:r>
            <a:r>
              <a:rPr lang="en-US" altLang="ms-MY" b="1"/>
              <a:t>wisdom</a:t>
            </a:r>
            <a:endParaRPr lang="en-US" altLang="ms-MY"/>
          </a:p>
        </p:txBody>
      </p:sp>
    </p:spTree>
    <p:extLst>
      <p:ext uri="{BB962C8B-B14F-4D97-AF65-F5344CB8AC3E}">
        <p14:creationId xmlns:p14="http://schemas.microsoft.com/office/powerpoint/2010/main" val="34487735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Grp="1" noChangeArrowheads="1"/>
          </p:cNvSpPr>
          <p:nvPr>
            <p:ph type="title"/>
          </p:nvPr>
        </p:nvSpPr>
        <p:spPr/>
        <p:txBody>
          <a:bodyPr/>
          <a:lstStyle/>
          <a:p>
            <a:pPr eaLnBrk="1" hangingPunct="1"/>
            <a:r>
              <a:rPr lang="en-US" altLang="ms-MY"/>
              <a:t>Summary</a:t>
            </a:r>
          </a:p>
        </p:txBody>
      </p:sp>
      <p:graphicFrame>
        <p:nvGraphicFramePr>
          <p:cNvPr id="80899" name="Object 4"/>
          <p:cNvGraphicFramePr>
            <a:graphicFrameLocks noGrp="1" noChangeAspect="1"/>
          </p:cNvGraphicFramePr>
          <p:nvPr>
            <p:ph idx="1"/>
          </p:nvPr>
        </p:nvGraphicFramePr>
        <p:xfrm>
          <a:off x="577850" y="1739900"/>
          <a:ext cx="8162925" cy="2532063"/>
        </p:xfrm>
        <a:graphic>
          <a:graphicData uri="http://schemas.openxmlformats.org/presentationml/2006/ole">
            <mc:AlternateContent xmlns:mc="http://schemas.openxmlformats.org/markup-compatibility/2006">
              <mc:Choice xmlns:v="urn:schemas-microsoft-com:vml" Requires="v">
                <p:oleObj spid="_x0000_s14341" name="Document" r:id="rId3" imgW="5650232" imgH="1752390" progId="Word.Document.8">
                  <p:embed/>
                </p:oleObj>
              </mc:Choice>
              <mc:Fallback>
                <p:oleObj name="Document" r:id="rId3" imgW="5650232" imgH="1752390"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50" y="1739900"/>
                        <a:ext cx="8162925" cy="253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0" name="Rectangle 3"/>
          <p:cNvSpPr>
            <a:spLocks noChangeArrowheads="1"/>
          </p:cNvSpPr>
          <p:nvPr/>
        </p:nvSpPr>
        <p:spPr bwMode="auto">
          <a:xfrm>
            <a:off x="7375525" y="2584450"/>
            <a:ext cx="1152525" cy="26828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ms-MY" sz="1800"/>
          </a:p>
        </p:txBody>
      </p:sp>
      <p:sp>
        <p:nvSpPr>
          <p:cNvPr id="80901" name="Rectangle 4"/>
          <p:cNvSpPr>
            <a:spLocks noChangeArrowheads="1"/>
          </p:cNvSpPr>
          <p:nvPr/>
        </p:nvSpPr>
        <p:spPr bwMode="auto">
          <a:xfrm>
            <a:off x="3881438" y="2852738"/>
            <a:ext cx="3648075" cy="230187"/>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ms-MY" sz="1800"/>
          </a:p>
        </p:txBody>
      </p:sp>
    </p:spTree>
    <p:extLst>
      <p:ext uri="{BB962C8B-B14F-4D97-AF65-F5344CB8AC3E}">
        <p14:creationId xmlns:p14="http://schemas.microsoft.com/office/powerpoint/2010/main" val="3334060399"/>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ms-MY" dirty="0"/>
              <a:t>Define a Web site’s mission statement based on your assignment title. </a:t>
            </a:r>
          </a:p>
          <a:p>
            <a:r>
              <a:rPr lang="en-US" altLang="ms-MY" dirty="0"/>
              <a:t>Identify the audience classes of you Web site.</a:t>
            </a:r>
          </a:p>
          <a:p>
            <a:endParaRPr lang="en-US" altLang="ms-MY" dirty="0"/>
          </a:p>
          <a:p>
            <a:endParaRPr lang="en-US" dirty="0"/>
          </a:p>
        </p:txBody>
      </p:sp>
      <p:sp>
        <p:nvSpPr>
          <p:cNvPr id="5" name="Title 1"/>
          <p:cNvSpPr>
            <a:spLocks noGrp="1"/>
          </p:cNvSpPr>
          <p:nvPr>
            <p:ph type="title"/>
          </p:nvPr>
        </p:nvSpPr>
        <p:spPr/>
        <p:txBody>
          <a:bodyPr/>
          <a:lstStyle/>
          <a:p>
            <a:r>
              <a:rPr lang="en-US" altLang="en-US" b="1" u="sng" dirty="0">
                <a:solidFill>
                  <a:schemeClr val="accent6">
                    <a:lumMod val="75000"/>
                  </a:schemeClr>
                </a:solidFill>
              </a:rPr>
              <a:t>Quick Review Question</a:t>
            </a:r>
          </a:p>
        </p:txBody>
      </p:sp>
    </p:spTree>
    <p:extLst>
      <p:ext uri="{BB962C8B-B14F-4D97-AF65-F5344CB8AC3E}">
        <p14:creationId xmlns:p14="http://schemas.microsoft.com/office/powerpoint/2010/main" val="20904830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Phases of WSDM</a:t>
            </a:r>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34430540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Accessibility</a:t>
            </a:r>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136489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ms-MY"/>
              <a:t>WSDM Overview </a:t>
            </a:r>
          </a:p>
        </p:txBody>
      </p:sp>
      <p:sp>
        <p:nvSpPr>
          <p:cNvPr id="21507" name="Rectangle 3"/>
          <p:cNvSpPr>
            <a:spLocks noGrp="1" noChangeArrowheads="1"/>
          </p:cNvSpPr>
          <p:nvPr>
            <p:ph idx="1"/>
          </p:nvPr>
        </p:nvSpPr>
        <p:spPr/>
        <p:txBody>
          <a:bodyPr/>
          <a:lstStyle/>
          <a:p>
            <a:pPr marL="577850" indent="-577850" eaLnBrk="1" hangingPunct="1">
              <a:lnSpc>
                <a:spcPct val="80000"/>
              </a:lnSpc>
            </a:pPr>
            <a:r>
              <a:rPr lang="en-US" altLang="ms-MY" sz="2800"/>
              <a:t>WSDM (Web Site Design Method) is an audience driven design method for Web Applications.</a:t>
            </a:r>
          </a:p>
          <a:p>
            <a:pPr marL="577850" indent="-577850" eaLnBrk="1" hangingPunct="1">
              <a:lnSpc>
                <a:spcPct val="80000"/>
              </a:lnSpc>
            </a:pPr>
            <a:r>
              <a:rPr lang="en-US" altLang="ms-MY" sz="2800"/>
              <a:t>Developed at the Web &amp; Information System Engineering (WISE) research group of the department of Computer Science of the Vrije Universiteit Brussel.</a:t>
            </a:r>
          </a:p>
          <a:p>
            <a:pPr marL="577850" indent="-577850" eaLnBrk="1" hangingPunct="1">
              <a:lnSpc>
                <a:spcPct val="80000"/>
              </a:lnSpc>
            </a:pPr>
            <a:r>
              <a:rPr lang="en-US" altLang="ms-MY" sz="2800"/>
              <a:t>Initiated in 1998 by Prof. Dr. Olga De Troyer, WSDM was among the first web site design methods. </a:t>
            </a:r>
          </a:p>
        </p:txBody>
      </p:sp>
    </p:spTree>
    <p:extLst>
      <p:ext uri="{BB962C8B-B14F-4D97-AF65-F5344CB8AC3E}">
        <p14:creationId xmlns:p14="http://schemas.microsoft.com/office/powerpoint/2010/main" val="360355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ms-MY"/>
              <a:t>WSDM Overview</a:t>
            </a:r>
          </a:p>
        </p:txBody>
      </p:sp>
      <p:sp>
        <p:nvSpPr>
          <p:cNvPr id="22531" name="Rectangle 3"/>
          <p:cNvSpPr>
            <a:spLocks noGrp="1" noChangeArrowheads="1"/>
          </p:cNvSpPr>
          <p:nvPr>
            <p:ph idx="1"/>
          </p:nvPr>
        </p:nvSpPr>
        <p:spPr/>
        <p:txBody>
          <a:bodyPr/>
          <a:lstStyle/>
          <a:p>
            <a:pPr marL="660400" indent="-660400" eaLnBrk="1" hangingPunct="1"/>
            <a:r>
              <a:rPr lang="en-US" altLang="ms-MY" sz="2800"/>
              <a:t>Originally aimed at creating kiosk websites, WSDM evolved to a complete semantic web design method, both applying and deploying semantic web technology, and supporting functionality as well as a variety of additional design issues (localization, accessibility, semantic annotation, adaptively, ...).</a:t>
            </a:r>
          </a:p>
          <a:p>
            <a:pPr marL="660400" indent="-660400" eaLnBrk="1" hangingPunct="1"/>
            <a:endParaRPr lang="en-US" altLang="ms-MY" sz="2800"/>
          </a:p>
        </p:txBody>
      </p:sp>
    </p:spTree>
    <p:extLst>
      <p:ext uri="{BB962C8B-B14F-4D97-AF65-F5344CB8AC3E}">
        <p14:creationId xmlns:p14="http://schemas.microsoft.com/office/powerpoint/2010/main" val="400897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ms-MY"/>
              <a:t>WSDM Overview</a:t>
            </a:r>
          </a:p>
        </p:txBody>
      </p:sp>
      <p:sp>
        <p:nvSpPr>
          <p:cNvPr id="23555" name="Rectangle 3"/>
          <p:cNvSpPr>
            <a:spLocks noGrp="1" noChangeArrowheads="1"/>
          </p:cNvSpPr>
          <p:nvPr>
            <p:ph idx="1"/>
          </p:nvPr>
        </p:nvSpPr>
        <p:spPr/>
        <p:txBody>
          <a:bodyPr/>
          <a:lstStyle/>
          <a:p>
            <a:pPr marL="660400" indent="-660400" eaLnBrk="1" hangingPunct="1"/>
            <a:r>
              <a:rPr lang="en-US" altLang="ms-MY" sz="2800"/>
              <a:t>It consists of a five-phase design, taking as a starting an explicit elicitation of the users and ending with the actual implementation (generation).</a:t>
            </a:r>
          </a:p>
          <a:p>
            <a:pPr marL="1409700" lvl="2" indent="-495300" eaLnBrk="1" hangingPunct="1">
              <a:buFontTx/>
              <a:buAutoNum type="arabicPeriod"/>
            </a:pPr>
            <a:r>
              <a:rPr lang="en-US" altLang="ms-MY" sz="2000" b="1">
                <a:solidFill>
                  <a:srgbClr val="FF3300"/>
                </a:solidFill>
              </a:rPr>
              <a:t>Mission Statement Specification</a:t>
            </a:r>
          </a:p>
          <a:p>
            <a:pPr marL="1409700" lvl="2" indent="-495300" eaLnBrk="1" hangingPunct="1">
              <a:buFontTx/>
              <a:buAutoNum type="arabicPeriod"/>
            </a:pPr>
            <a:r>
              <a:rPr lang="en-US" altLang="ms-MY" sz="2000" b="1">
                <a:solidFill>
                  <a:srgbClr val="FF3300"/>
                </a:solidFill>
              </a:rPr>
              <a:t>Audience Modeling</a:t>
            </a:r>
          </a:p>
          <a:p>
            <a:pPr marL="1409700" lvl="2" indent="-495300" eaLnBrk="1" hangingPunct="1">
              <a:buFontTx/>
              <a:buAutoNum type="arabicPeriod"/>
            </a:pPr>
            <a:r>
              <a:rPr lang="en-US" altLang="ms-MY" sz="2000" b="1">
                <a:solidFill>
                  <a:srgbClr val="FF3300"/>
                </a:solidFill>
              </a:rPr>
              <a:t>Conceptual Design</a:t>
            </a:r>
          </a:p>
          <a:p>
            <a:pPr marL="1409700" lvl="2" indent="-495300" eaLnBrk="1" hangingPunct="1">
              <a:buFontTx/>
              <a:buAutoNum type="arabicPeriod"/>
            </a:pPr>
            <a:r>
              <a:rPr lang="en-US" altLang="ms-MY" sz="2000" b="1">
                <a:solidFill>
                  <a:srgbClr val="FF3300"/>
                </a:solidFill>
              </a:rPr>
              <a:t>Implementation Design</a:t>
            </a:r>
          </a:p>
          <a:p>
            <a:pPr marL="1409700" lvl="2" indent="-495300" eaLnBrk="1" hangingPunct="1">
              <a:buFontTx/>
              <a:buAutoNum type="arabicPeriod"/>
            </a:pPr>
            <a:r>
              <a:rPr lang="en-US" altLang="ms-MY" sz="2000" b="1">
                <a:solidFill>
                  <a:srgbClr val="FF3300"/>
                </a:solidFill>
              </a:rPr>
              <a:t>Implementation</a:t>
            </a:r>
          </a:p>
          <a:p>
            <a:pPr marL="660400" indent="-660400" eaLnBrk="1" hangingPunct="1"/>
            <a:endParaRPr lang="en-US" altLang="ms-MY" sz="2800"/>
          </a:p>
        </p:txBody>
      </p:sp>
    </p:spTree>
    <p:extLst>
      <p:ext uri="{BB962C8B-B14F-4D97-AF65-F5344CB8AC3E}">
        <p14:creationId xmlns:p14="http://schemas.microsoft.com/office/powerpoint/2010/main" val="1691092316"/>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56</TotalTime>
  <Pages>11</Pages>
  <Words>3434</Words>
  <Application>Microsoft Office PowerPoint</Application>
  <PresentationFormat>On-screen Show (4:3)</PresentationFormat>
  <Paragraphs>290</Paragraphs>
  <Slides>64</Slides>
  <Notes>2</Notes>
  <HiddenSlides>21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1" baseType="lpstr">
      <vt:lpstr>Arial</vt:lpstr>
      <vt:lpstr>Calibri</vt:lpstr>
      <vt:lpstr>Century Gothic</vt:lpstr>
      <vt:lpstr>Helvetica</vt:lpstr>
      <vt:lpstr>Tahoma</vt:lpstr>
      <vt:lpstr>UCTI-Template-foundation-level</vt:lpstr>
      <vt:lpstr>Document</vt:lpstr>
      <vt:lpstr>Web Applications  CT050-3-2 (VD1)</vt:lpstr>
      <vt:lpstr>Topic &amp; Structure of The Lesson</vt:lpstr>
      <vt:lpstr>Learning Outcomes</vt:lpstr>
      <vt:lpstr>Key Terms You Must Be Able To Use</vt:lpstr>
      <vt:lpstr>Web Development Challenges</vt:lpstr>
      <vt:lpstr>WSDM</vt:lpstr>
      <vt:lpstr>WSDM Overview </vt:lpstr>
      <vt:lpstr>WSDM Overview</vt:lpstr>
      <vt:lpstr>WSDM Overview</vt:lpstr>
      <vt:lpstr>WSDM Overview</vt:lpstr>
      <vt:lpstr>Stage 1 - Mission Statement Specification</vt:lpstr>
      <vt:lpstr>Stage 1 - Mission Statement Specification</vt:lpstr>
      <vt:lpstr>Stage 1 - Mission Statement Specification</vt:lpstr>
      <vt:lpstr>Stage 1 - Mission Statement Specification</vt:lpstr>
      <vt:lpstr>Stage 2 - Audience Modeling</vt:lpstr>
      <vt:lpstr>Stage 2 - Audience Modeling</vt:lpstr>
      <vt:lpstr>Stage 2 - Audience Modeling</vt:lpstr>
      <vt:lpstr>Stage 2 - Audience Modeling</vt:lpstr>
      <vt:lpstr>Stage 2 - Audience Modeling</vt:lpstr>
      <vt:lpstr>Stage 2 - Audience Modeling</vt:lpstr>
      <vt:lpstr>Stage 2 - Audience Modeling</vt:lpstr>
      <vt:lpstr>Stage 2 - Audience Modeling</vt:lpstr>
      <vt:lpstr>Stage 2 - Audience Modeling</vt:lpstr>
      <vt:lpstr>Stage 2 - Audience Modeling</vt:lpstr>
      <vt:lpstr>Stage 2 - Audience Modeling</vt:lpstr>
      <vt:lpstr>Stage 2 - Audience Modeling</vt:lpstr>
      <vt:lpstr>Stage 3 - Conceptual Design </vt:lpstr>
      <vt:lpstr>Stage 3 - Conceptual Design</vt:lpstr>
      <vt:lpstr>Stage 3 - Conceptual Design</vt:lpstr>
      <vt:lpstr>Stage 3 - Conceptual Design</vt:lpstr>
      <vt:lpstr>Stage 3 - Conceptual Design</vt:lpstr>
      <vt:lpstr>Stage 3 - Conceptual Design</vt:lpstr>
      <vt:lpstr>Stage 3 - Conceptual Design</vt:lpstr>
      <vt:lpstr>Stage 3 - Conceptual Design</vt:lpstr>
      <vt:lpstr>Stage 3 - Conceptual Design</vt:lpstr>
      <vt:lpstr>Stage 3 - Conceptual Design</vt:lpstr>
      <vt:lpstr>Stage 3 - Conceptual Design</vt:lpstr>
      <vt:lpstr>Stage 3 - Conceptual Design</vt:lpstr>
      <vt:lpstr>Stage 3 - Conceptual Design</vt:lpstr>
      <vt:lpstr>Stage 3 - Conceptual Design</vt:lpstr>
      <vt:lpstr>Stage 3 - Conceptual Design</vt:lpstr>
      <vt:lpstr>Stage 3 - Conceptual Design</vt:lpstr>
      <vt:lpstr>Stage 4 - Implementation Design </vt:lpstr>
      <vt:lpstr>Stage 4 - Implementation Design</vt:lpstr>
      <vt:lpstr>Stage 4 - Implementation Design</vt:lpstr>
      <vt:lpstr>Stage 4 - Implementation Design</vt:lpstr>
      <vt:lpstr>Stage 4 - Implementation Design</vt:lpstr>
      <vt:lpstr>Stage 4 - Implementation Design</vt:lpstr>
      <vt:lpstr>Stage 4 - Implementation Design</vt:lpstr>
      <vt:lpstr>PowerPoint Presentation</vt:lpstr>
      <vt:lpstr>Stage 4 - Implementation Design</vt:lpstr>
      <vt:lpstr>Stage 4 - Implementation Design</vt:lpstr>
      <vt:lpstr>Stage 4 - Implementation Design</vt:lpstr>
      <vt:lpstr>Stage 4 - Implementation Design</vt:lpstr>
      <vt:lpstr>Stage 4 - Implementation Design</vt:lpstr>
      <vt:lpstr>Stage 5 - Implementation </vt:lpstr>
      <vt:lpstr>Stage 5 - Implementation</vt:lpstr>
      <vt:lpstr>Stage 5 - Implementation</vt:lpstr>
      <vt:lpstr>Summary</vt:lpstr>
      <vt:lpstr>Summary</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Sathiapriya Ramiah</cp:lastModifiedBy>
  <cp:revision>26</cp:revision>
  <cp:lastPrinted>1995-11-02T09:23:42Z</cp:lastPrinted>
  <dcterms:created xsi:type="dcterms:W3CDTF">2017-10-11T09:20:11Z</dcterms:created>
  <dcterms:modified xsi:type="dcterms:W3CDTF">2020-08-14T10:36:49Z</dcterms:modified>
</cp:coreProperties>
</file>