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7" r:id="rId3"/>
    <p:sldId id="268" r:id="rId4"/>
    <p:sldId id="269" r:id="rId5"/>
    <p:sldId id="275" r:id="rId6"/>
    <p:sldId id="276" r:id="rId7"/>
    <p:sldId id="278" r:id="rId8"/>
    <p:sldId id="280" r:id="rId9"/>
    <p:sldId id="281" r:id="rId10"/>
    <p:sldId id="282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71" r:id="rId19"/>
    <p:sldId id="272" r:id="rId20"/>
    <p:sldId id="273" r:id="rId21"/>
    <p:sldId id="274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0" d="100"/>
          <a:sy n="8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CT050-3-2-WAPP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Accessibility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6229350" y="6623050"/>
            <a:ext cx="2895600" cy="234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Slide </a:t>
            </a:r>
            <a:fld id="{5CC01D78-CB37-4B54-84B9-23D3999512E2}" type="slidenum">
              <a:rPr lang="en-GB" sz="8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GB" sz="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" TargetMode="External"/><Relationship Id="rId2" Type="http://schemas.openxmlformats.org/officeDocument/2006/relationships/hyperlink" Target="http://www.w3.org/WA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w3.org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altLang="ms-MY" dirty="0"/>
              <a:t>Accessibility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4000" dirty="0"/>
              <a:t>Web Applications </a:t>
            </a:r>
            <a:br>
              <a:rPr lang="en-US" altLang="en-US" sz="4000" dirty="0"/>
            </a:br>
            <a:r>
              <a:rPr lang="en-US" altLang="en-US" sz="1400" dirty="0"/>
              <a:t>CT050-3-2 </a:t>
            </a:r>
            <a:r>
              <a:rPr lang="en-US" altLang="en-US" sz="1400"/>
              <a:t>(VD1</a:t>
            </a:r>
            <a:r>
              <a:rPr lang="en-US" alt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Providing Alternatives for Multimedia Content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User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 that interprets and translates a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Access text-based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Interpret and translate Web-page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Screen readers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Programs that allow users to hear all text displayed on screens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Read web pages aloud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Reads text descriptions accompanying </a:t>
            </a:r>
            <a:r>
              <a:rPr lang="en-US" altLang="en-US" sz="2000" b="1">
                <a:latin typeface="Courier New" panose="02070309020205020404" pitchFamily="49" charset="0"/>
              </a:rPr>
              <a:t>alt</a:t>
            </a:r>
            <a:r>
              <a:rPr lang="en-US" altLang="en-US" sz="2000"/>
              <a:t>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Braille displays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Devices that receive data from screen-reading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Convert Web pages to braille</a:t>
            </a:r>
          </a:p>
        </p:txBody>
      </p:sp>
    </p:spTree>
    <p:extLst>
      <p:ext uri="{BB962C8B-B14F-4D97-AF65-F5344CB8AC3E}">
        <p14:creationId xmlns:p14="http://schemas.microsoft.com/office/powerpoint/2010/main" val="19517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Maximizing Readability by Focusing on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Many Web sites use tags incorrectly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for aesthetic purposes rather than appropriate purposes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&lt;h1&gt;</a:t>
            </a:r>
            <a:r>
              <a:rPr lang="en-US" altLang="en-US" sz="2400"/>
              <a:t> heading tag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Intended as a major section head for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incorrectly to make text large and bold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Creates problems for screen readers since they verbally inform users that a new section has been reached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 in accordance with its XHTML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Consider the reading level of audience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Do not use slang and other non-traditional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3475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Accessibility in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Screen readers </a:t>
            </a:r>
          </a:p>
          <a:p>
            <a:pPr lvl="1" eaLnBrk="1" hangingPunct="1"/>
            <a:r>
              <a:rPr lang="en-US" altLang="en-US" dirty="0"/>
              <a:t>Many incapable of translating tables unless properly designed</a:t>
            </a:r>
          </a:p>
          <a:p>
            <a:pPr eaLnBrk="1" hangingPunct="1"/>
            <a:r>
              <a:rPr lang="en-US" altLang="en-US" dirty="0"/>
              <a:t>Following example illustrates table</a:t>
            </a:r>
          </a:p>
          <a:p>
            <a:pPr lvl="1" eaLnBrk="1" hangingPunct="1"/>
            <a:r>
              <a:rPr lang="en-US" altLang="en-US" dirty="0"/>
              <a:t>Has no accessibility modifications</a:t>
            </a:r>
          </a:p>
          <a:p>
            <a:pPr lvl="1" eaLnBrk="1" hangingPunct="1"/>
            <a:r>
              <a:rPr lang="en-US" altLang="en-US" dirty="0"/>
              <a:t>Table contents not presented adequately</a:t>
            </a:r>
          </a:p>
          <a:p>
            <a:pPr lvl="1" eaLnBrk="1" hangingPunct="1"/>
            <a:r>
              <a:rPr lang="en-US" altLang="en-US" dirty="0"/>
              <a:t>W3C recommends using Cascading Style Sheets instead of tables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69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Accessibility in Tables</a:t>
            </a:r>
          </a:p>
        </p:txBody>
      </p:sp>
      <p:graphicFrame>
        <p:nvGraphicFramePr>
          <p:cNvPr id="2050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1927225" y="1697038"/>
          <a:ext cx="5349875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5484673" imgH="4639508" progId="Word.Document.8">
                  <p:embed/>
                </p:oleObj>
              </mc:Choice>
              <mc:Fallback>
                <p:oleObj name="Document" r:id="rId3" imgW="5484673" imgH="463950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697038"/>
                        <a:ext cx="5349875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7" name="Group 21"/>
          <p:cNvGraphicFramePr>
            <a:graphicFrameLocks noGrp="1"/>
          </p:cNvGraphicFramePr>
          <p:nvPr/>
        </p:nvGraphicFramePr>
        <p:xfrm>
          <a:off x="5111750" y="2757488"/>
          <a:ext cx="3352800" cy="1997308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Fruit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$0.25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Orange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$0.50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Banana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Pineapple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Text Box 41"/>
          <p:cNvSpPr txBox="1">
            <a:spLocks noChangeArrowheads="1"/>
          </p:cNvSpPr>
          <p:nvPr/>
        </p:nvSpPr>
        <p:spPr bwMode="auto">
          <a:xfrm>
            <a:off x="6070600" y="2314575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Fruit</a:t>
            </a:r>
          </a:p>
        </p:txBody>
      </p:sp>
    </p:spTree>
    <p:extLst>
      <p:ext uri="{BB962C8B-B14F-4D97-AF65-F5344CB8AC3E}">
        <p14:creationId xmlns:p14="http://schemas.microsoft.com/office/powerpoint/2010/main" val="402362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Accessibility in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Hard for screen readers to interpret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Read in a linearized manner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Start at top-left and read left to right, top to bottom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The table would be read: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1806575" y="3544888"/>
            <a:ext cx="4646613" cy="1112837"/>
            <a:chOff x="1138" y="2475"/>
            <a:chExt cx="2927" cy="701"/>
          </a:xfrm>
        </p:grpSpPr>
        <p:sp>
          <p:nvSpPr>
            <p:cNvPr id="21509" name="AutoShape 33"/>
            <p:cNvSpPr>
              <a:spLocks noChangeArrowheads="1"/>
            </p:cNvSpPr>
            <p:nvPr/>
          </p:nvSpPr>
          <p:spPr bwMode="auto">
            <a:xfrm>
              <a:off x="1138" y="2475"/>
              <a:ext cx="2927" cy="701"/>
            </a:xfrm>
            <a:prstGeom prst="wedgeRectCallout">
              <a:avLst>
                <a:gd name="adj1" fmla="val -43750"/>
                <a:gd name="adj2" fmla="val 7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endParaRPr lang="en-US" altLang="en-US" sz="3200"/>
            </a:p>
          </p:txBody>
        </p:sp>
        <p:sp>
          <p:nvSpPr>
            <p:cNvPr id="21510" name="Rectangle 31"/>
            <p:cNvSpPr>
              <a:spLocks noChangeArrowheads="1"/>
            </p:cNvSpPr>
            <p:nvPr/>
          </p:nvSpPr>
          <p:spPr bwMode="auto">
            <a:xfrm>
              <a:off x="1235" y="2523"/>
              <a:ext cx="2806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 b="1"/>
                <a:t>Price of Fruit Fruit Price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 b="1"/>
                <a:t>Apple 0.25 Orange $0.50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2000" b="1"/>
                <a:t>Banana $1.00 Pineapple $2.00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5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Accessibility in HTML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Following example illustrates HTML table</a:t>
            </a:r>
          </a:p>
          <a:p>
            <a:pPr lvl="1" eaLnBrk="1" hangingPunct="1"/>
            <a:r>
              <a:rPr lang="en-US" altLang="en-US" dirty="0"/>
              <a:t>Has accessibility modifications</a:t>
            </a:r>
          </a:p>
          <a:p>
            <a:pPr lvl="1" eaLnBrk="1" hangingPunct="1"/>
            <a:r>
              <a:rPr lang="en-US" altLang="en-US" dirty="0"/>
              <a:t>Contains </a:t>
            </a:r>
            <a:r>
              <a:rPr lang="en-US" altLang="en-US" b="1" dirty="0">
                <a:latin typeface="Courier New" panose="02070309020205020404" pitchFamily="49" charset="0"/>
              </a:rPr>
              <a:t>&lt;td&gt;</a:t>
            </a:r>
            <a:r>
              <a:rPr lang="en-US" altLang="en-US" dirty="0"/>
              <a:t> tag with </a:t>
            </a:r>
            <a:r>
              <a:rPr lang="en-US" altLang="en-US" b="1" dirty="0">
                <a:latin typeface="Courier New" panose="02070309020205020404" pitchFamily="49" charset="0"/>
              </a:rPr>
              <a:t>headers</a:t>
            </a:r>
            <a:r>
              <a:rPr lang="en-US" altLang="en-US" dirty="0"/>
              <a:t> attribute and </a:t>
            </a:r>
            <a:r>
              <a:rPr lang="en-US" altLang="en-US" b="1" dirty="0">
                <a:latin typeface="Courier New" panose="02070309020205020404" pitchFamily="49" charset="0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</a:rPr>
              <a:t>th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 tag with </a:t>
            </a:r>
            <a:r>
              <a:rPr lang="en-US" altLang="en-US" b="1" dirty="0">
                <a:latin typeface="Courier New" panose="02070309020205020404" pitchFamily="49" charset="0"/>
              </a:rPr>
              <a:t>id</a:t>
            </a:r>
            <a:r>
              <a:rPr lang="en-US" altLang="en-US" dirty="0"/>
              <a:t> attribute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30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Accessibility in HTML Tables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74763" y="1600200"/>
          <a:ext cx="471805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5475315" imgH="5253205" progId="Word.Document.8">
                  <p:embed/>
                </p:oleObj>
              </mc:Choice>
              <mc:Fallback>
                <p:oleObj name="Document" r:id="rId3" imgW="5475315" imgH="5253205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600200"/>
                        <a:ext cx="471805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3" name="Group 9"/>
          <p:cNvGraphicFramePr>
            <a:graphicFrameLocks noGrp="1"/>
          </p:cNvGraphicFramePr>
          <p:nvPr/>
        </p:nvGraphicFramePr>
        <p:xfrm>
          <a:off x="5265738" y="2911475"/>
          <a:ext cx="3352800" cy="1997308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Fruit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$0.25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Orange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$0.50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Banana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$1.00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Pineapple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6" name="Text Box 29"/>
          <p:cNvSpPr txBox="1">
            <a:spLocks noChangeArrowheads="1"/>
          </p:cNvSpPr>
          <p:nvPr/>
        </p:nvSpPr>
        <p:spPr bwMode="auto">
          <a:xfrm>
            <a:off x="6224588" y="246856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Fruit</a:t>
            </a:r>
          </a:p>
        </p:txBody>
      </p:sp>
    </p:spTree>
    <p:extLst>
      <p:ext uri="{BB962C8B-B14F-4D97-AF65-F5344CB8AC3E}">
        <p14:creationId xmlns:p14="http://schemas.microsoft.com/office/powerpoint/2010/main" val="13876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Accessibility in Tables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Reads table as</a:t>
            </a:r>
            <a:endParaRPr lang="en-US" altLang="en-US" sz="4400"/>
          </a:p>
        </p:txBody>
      </p:sp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1154113" y="2392363"/>
            <a:ext cx="6835775" cy="3263900"/>
            <a:chOff x="727" y="1507"/>
            <a:chExt cx="4306" cy="2056"/>
          </a:xfrm>
        </p:grpSpPr>
        <p:sp>
          <p:nvSpPr>
            <p:cNvPr id="23557" name="AutoShape 8"/>
            <p:cNvSpPr>
              <a:spLocks noChangeArrowheads="1"/>
            </p:cNvSpPr>
            <p:nvPr/>
          </p:nvSpPr>
          <p:spPr bwMode="auto">
            <a:xfrm>
              <a:off x="727" y="1507"/>
              <a:ext cx="4306" cy="2056"/>
            </a:xfrm>
            <a:prstGeom prst="wedgeRectCallout">
              <a:avLst>
                <a:gd name="adj1" fmla="val -43750"/>
                <a:gd name="adj2" fmla="val 7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 eaLnBrk="1" hangingPunct="1"/>
              <a:endParaRPr lang="en-US" altLang="en-US" sz="3200"/>
            </a:p>
          </p:txBody>
        </p: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824" y="1555"/>
              <a:ext cx="4161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Caption	: Price of Fruit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Summary	: This table uses TH and the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		  ID and HEADERS attributes to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		  make the table readable by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		  screen readers.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Fruit		: Apple, Price: $0.25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Fruit		: Orange, Price: $0.50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Fruit		: Banana, Price: $1.00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000000"/>
                  </a:solidFill>
                </a:rPr>
                <a:t>Fruit		: Pineapple, Price: $2.00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80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ms-MY" dirty="0"/>
              <a:t>Discuss the way to ensure accessibility achieved in web pages.</a:t>
            </a:r>
          </a:p>
          <a:p>
            <a:endParaRPr lang="en-US" altLang="ms-MY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Web Accessibility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Web Accessibility Initiative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Providing Alternatives for Multimedia Content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Maximizing Readability by Focusing on Structure</a:t>
            </a:r>
          </a:p>
          <a:p>
            <a:pPr>
              <a:lnSpc>
                <a:spcPct val="80000"/>
              </a:lnSpc>
            </a:pPr>
            <a:endParaRPr lang="en-US" altLang="ms-MY" sz="1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/>
          </a:p>
          <a:p>
            <a:endParaRPr lang="en-US" sz="16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Servers and Security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introduce the World Wide Web Consortium’s Web Content Accessibility Guidelines.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understand how to use the alt attribute of the </a:t>
            </a:r>
            <a:r>
              <a:rPr lang="en-US" altLang="en-US" sz="2000" dirty="0" err="1"/>
              <a:t>img</a:t>
            </a:r>
            <a:r>
              <a:rPr lang="en-US" altLang="en-US" sz="2000" dirty="0"/>
              <a:t> element to describe images to people with visual impairments, mobile-Web-device users, search engines, etc.</a:t>
            </a:r>
          </a:p>
          <a:p>
            <a:endParaRPr lang="en-US" sz="2400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400" dirty="0"/>
              <a:t>Accessibility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Accessibility</a:t>
            </a:r>
          </a:p>
          <a:p>
            <a:pPr lvl="1" eaLnBrk="1" hangingPunct="1"/>
            <a:r>
              <a:rPr lang="en-US" altLang="en-US" sz="2000"/>
              <a:t>Level of usability of an application or Website for people with disabilities</a:t>
            </a:r>
          </a:p>
          <a:p>
            <a:pPr eaLnBrk="1" hangingPunct="1"/>
            <a:r>
              <a:rPr lang="en-US" altLang="en-US" sz="2400"/>
              <a:t>Web sites</a:t>
            </a:r>
          </a:p>
          <a:p>
            <a:pPr lvl="1" eaLnBrk="1" hangingPunct="1"/>
            <a:r>
              <a:rPr lang="en-US" altLang="en-US" sz="2000"/>
              <a:t>Majority are partially or totally inaccessible</a:t>
            </a:r>
          </a:p>
          <a:p>
            <a:pPr lvl="1" eaLnBrk="1" hangingPunct="1"/>
            <a:r>
              <a:rPr lang="en-US" altLang="en-US" sz="2000"/>
              <a:t>Need to be accessible as more people 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	with disabilities use Internet</a:t>
            </a:r>
          </a:p>
          <a:p>
            <a:pPr eaLnBrk="1" hangingPunct="1"/>
            <a:r>
              <a:rPr lang="en-US" altLang="en-US" sz="2400"/>
              <a:t>High level of accessibility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hard to obtain</a:t>
            </a:r>
          </a:p>
          <a:p>
            <a:pPr lvl="1" eaLnBrk="1" hangingPunct="1"/>
            <a:r>
              <a:rPr lang="en-US" altLang="en-US" sz="2000"/>
              <a:t>Different disabilities</a:t>
            </a:r>
          </a:p>
          <a:p>
            <a:pPr lvl="1" eaLnBrk="1" hangingPunct="1"/>
            <a:r>
              <a:rPr lang="en-US" altLang="en-US" sz="2000"/>
              <a:t>Language barriers</a:t>
            </a:r>
          </a:p>
          <a:p>
            <a:pPr lvl="1" eaLnBrk="1" hangingPunct="1"/>
            <a:r>
              <a:rPr lang="en-US" altLang="en-US" sz="2000"/>
              <a:t>Hardware and software 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	inconsistencies</a:t>
            </a:r>
          </a:p>
        </p:txBody>
      </p:sp>
      <p:pic>
        <p:nvPicPr>
          <p:cNvPr id="10244" name="Picture 7" descr="IconNe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3790950"/>
            <a:ext cx="24034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0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Accessibility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Enables individuals with disabilities to work in vast array of fields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Federal regulations require it to accommodate needs of people with hearing, vision, speech and mobility impairments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723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Accessibility Initiative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Accessibility Initiative (WAI</a:t>
            </a:r>
            <a:r>
              <a:rPr lang="en-US" altLang="en-US" baseline="30000">
                <a:cs typeface="Times New Roman" panose="02020603050405020304" pitchFamily="18" charset="0"/>
              </a:rPr>
              <a:t>™</a:t>
            </a:r>
            <a:r>
              <a:rPr lang="en-US" altLang="en-US">
                <a:cs typeface="Times New Roman" panose="02020603050405020304" pitchFamily="18" charset="0"/>
              </a:rPr>
              <a:t>) 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World Wide Web Consortium’s attempt to improve accessibility of Websites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Most Websites considered inaccessible</a:t>
            </a:r>
          </a:p>
          <a:p>
            <a:pPr lvl="1" eaLnBrk="1" hangingPunct="1"/>
            <a:r>
              <a:rPr lang="en-US" altLang="en-US" u="sng">
                <a:solidFill>
                  <a:schemeClr val="accent2"/>
                </a:solidFill>
                <a:cs typeface="Times New Roman" panose="02020603050405020304" pitchFamily="18" charset="0"/>
                <a:hlinkClick r:id="rId2"/>
              </a:rPr>
              <a:t>www.w3.org/WAI</a:t>
            </a:r>
            <a:endParaRPr lang="en-US" altLang="en-US" u="sng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/>
              <a:t>Usability of an application or Web site by people with disability</a:t>
            </a:r>
            <a:endParaRPr lang="en-US" altLang="en-US" u="sng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</p:txBody>
      </p:sp>
      <p:grpSp>
        <p:nvGrpSpPr>
          <p:cNvPr id="12292" name="Group 8"/>
          <p:cNvGrpSpPr>
            <a:grpSpLocks/>
          </p:cNvGrpSpPr>
          <p:nvPr/>
        </p:nvGrpSpPr>
        <p:grpSpPr bwMode="auto">
          <a:xfrm>
            <a:off x="4149725" y="3662363"/>
            <a:ext cx="2540000" cy="457200"/>
            <a:chOff x="2129" y="3636"/>
            <a:chExt cx="1600" cy="288"/>
          </a:xfrm>
        </p:grpSpPr>
        <p:pic>
          <p:nvPicPr>
            <p:cNvPr id="12293" name="Picture 6" descr="Web Accessibility Initiative (WAI)&#10;        logo">
              <a:hlinkClick r:id="rId3" tooltip="WAI Home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" y="3636"/>
              <a:ext cx="1164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7" descr="W3C logo">
              <a:hlinkClick r:id="rId5" tooltip="W3C Home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" y="3636"/>
              <a:ext cx="432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Providing Alternatives for Multimedia Content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Web pages </a:t>
            </a:r>
          </a:p>
          <a:p>
            <a:pPr lvl="1" eaLnBrk="1" hangingPunct="1"/>
            <a:r>
              <a:rPr lang="en-US" altLang="en-US" sz="2400"/>
              <a:t>Include a textual description that defines the purpose of every image</a:t>
            </a:r>
          </a:p>
          <a:p>
            <a:pPr lvl="1" eaLnBrk="1" hangingPunct="1"/>
            <a:r>
              <a:rPr lang="en-US" altLang="en-US" sz="2400"/>
              <a:t>Use the </a:t>
            </a:r>
            <a:r>
              <a:rPr lang="en-US" altLang="en-US" sz="2400" b="1">
                <a:latin typeface="Courier New" panose="02070309020205020404" pitchFamily="49" charset="0"/>
              </a:rPr>
              <a:t>alt</a:t>
            </a:r>
            <a:r>
              <a:rPr lang="en-US" altLang="en-US" sz="2400"/>
              <a:t> attribute of </a:t>
            </a:r>
            <a:r>
              <a:rPr lang="en-US" altLang="en-US" sz="2400" b="1">
                <a:latin typeface="Courier New" panose="02070309020205020404" pitchFamily="49" charset="0"/>
              </a:rPr>
              <a:t>img</a:t>
            </a:r>
            <a:r>
              <a:rPr lang="en-US" altLang="en-US" sz="2400"/>
              <a:t> and </a:t>
            </a:r>
            <a:r>
              <a:rPr lang="en-US" altLang="en-US" sz="2400" b="1">
                <a:latin typeface="Courier New" panose="02070309020205020404" pitchFamily="49" charset="0"/>
              </a:rPr>
              <a:t>input</a:t>
            </a:r>
            <a:r>
              <a:rPr lang="en-US" altLang="en-US" sz="2400"/>
              <a:t> elements</a:t>
            </a:r>
          </a:p>
          <a:p>
            <a:pPr lvl="1" eaLnBrk="1" hangingPunct="1"/>
            <a:r>
              <a:rPr lang="en-US" altLang="en-US" sz="2400"/>
              <a:t>Not using </a:t>
            </a:r>
            <a:r>
              <a:rPr lang="en-US" altLang="en-US" sz="2400" b="1">
                <a:latin typeface="Courier New" panose="02070309020205020404" pitchFamily="49" charset="0"/>
              </a:rPr>
              <a:t>alt</a:t>
            </a:r>
            <a:r>
              <a:rPr lang="en-US" altLang="en-US" sz="2400"/>
              <a:t> attribute increases difficulty of browsing the Web for certain individuals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alt</a:t>
            </a:r>
            <a:r>
              <a:rPr lang="en-US" altLang="en-US" sz="2800"/>
              <a:t> attribute</a:t>
            </a:r>
          </a:p>
          <a:p>
            <a:pPr lvl="1" eaLnBrk="1" hangingPunct="1"/>
            <a:r>
              <a:rPr lang="en-US" altLang="en-US" sz="2400"/>
              <a:t>Used for </a:t>
            </a:r>
            <a:r>
              <a:rPr lang="en-US" altLang="en-US" sz="2400" b="1">
                <a:latin typeface="Courier New" panose="02070309020205020404" pitchFamily="49" charset="0"/>
              </a:rPr>
              <a:t>&lt;img&gt;</a:t>
            </a:r>
            <a:r>
              <a:rPr lang="en-US" altLang="en-US" sz="2400"/>
              <a:t> and </a:t>
            </a:r>
            <a:r>
              <a:rPr lang="en-US" altLang="en-US" sz="2400" b="1">
                <a:latin typeface="Courier New" panose="02070309020205020404" pitchFamily="49" charset="0"/>
              </a:rPr>
              <a:t>&lt;input&gt;</a:t>
            </a:r>
            <a:r>
              <a:rPr lang="en-US" altLang="en-US" sz="2400"/>
              <a:t> tags</a:t>
            </a:r>
          </a:p>
          <a:p>
            <a:pPr lvl="1" eaLnBrk="1" hangingPunct="1"/>
            <a:r>
              <a:rPr lang="en-US" altLang="en-US" sz="2400"/>
              <a:t>Provides a description of multimedia</a:t>
            </a:r>
          </a:p>
          <a:p>
            <a:pPr lvl="1" eaLnBrk="1" hangingPunct="1"/>
            <a:r>
              <a:rPr lang="en-US" altLang="en-US" sz="2400"/>
              <a:t>Enable user agents to interpret page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924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Providing Alternatives for Multimedia Content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24272" r="63060" b="15468"/>
          <a:stretch>
            <a:fillRect/>
          </a:stretch>
        </p:blipFill>
        <p:spPr>
          <a:xfrm>
            <a:off x="5072063" y="2468563"/>
            <a:ext cx="2881312" cy="2727325"/>
          </a:xfrm>
          <a:noFill/>
        </p:spPr>
      </p:pic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4667" r="61792" b="18507"/>
          <a:stretch>
            <a:fillRect/>
          </a:stretch>
        </p:blipFill>
        <p:spPr bwMode="auto">
          <a:xfrm>
            <a:off x="1460500" y="2468563"/>
            <a:ext cx="3071813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0" t="42015" r="12088" b="50879"/>
          <a:stretch>
            <a:fillRect/>
          </a:stretch>
        </p:blipFill>
        <p:spPr bwMode="auto">
          <a:xfrm>
            <a:off x="2690813" y="3189288"/>
            <a:ext cx="306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0" t="42015" r="12088" b="50879"/>
          <a:stretch>
            <a:fillRect/>
          </a:stretch>
        </p:blipFill>
        <p:spPr bwMode="auto">
          <a:xfrm>
            <a:off x="6272213" y="3092450"/>
            <a:ext cx="306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7294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65</TotalTime>
  <Pages>11</Pages>
  <Words>723</Words>
  <Application>Microsoft Office PowerPoint</Application>
  <PresentationFormat>On-screen Show (4:3)</PresentationFormat>
  <Paragraphs>134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Times New Roman</vt:lpstr>
      <vt:lpstr>UCTI-Template-foundation-level</vt:lpstr>
      <vt:lpstr>Document</vt:lpstr>
      <vt:lpstr>Web Applications  CT050-3-2 (VD1)</vt:lpstr>
      <vt:lpstr>Topic &amp; Structure of The Lesson</vt:lpstr>
      <vt:lpstr>Learning Outcomes</vt:lpstr>
      <vt:lpstr>Key Terms You Must Be Able To Use</vt:lpstr>
      <vt:lpstr>Introduction</vt:lpstr>
      <vt:lpstr>Web Accessibility</vt:lpstr>
      <vt:lpstr>Web Accessibility Initiative</vt:lpstr>
      <vt:lpstr>Providing Alternatives for Multimedia Content</vt:lpstr>
      <vt:lpstr>Providing Alternatives for Multimedia Content</vt:lpstr>
      <vt:lpstr>Providing Alternatives for Multimedia Content</vt:lpstr>
      <vt:lpstr>Maximizing Readability by Focusing on Structure</vt:lpstr>
      <vt:lpstr>Accessibility in Tables</vt:lpstr>
      <vt:lpstr>Accessibility in Tables</vt:lpstr>
      <vt:lpstr>Accessibility in Tables</vt:lpstr>
      <vt:lpstr>Accessibility in HTML Tables</vt:lpstr>
      <vt:lpstr>Accessibility in HTML Tables</vt:lpstr>
      <vt:lpstr>Accessibility in Tables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Sathiapriya Ramiah</cp:lastModifiedBy>
  <cp:revision>31</cp:revision>
  <cp:lastPrinted>1995-11-02T09:23:42Z</cp:lastPrinted>
  <dcterms:created xsi:type="dcterms:W3CDTF">2017-10-11T09:20:11Z</dcterms:created>
  <dcterms:modified xsi:type="dcterms:W3CDTF">2020-08-14T10:36:57Z</dcterms:modified>
</cp:coreProperties>
</file>