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66" r:id="rId2"/>
    <p:sldId id="267" r:id="rId3"/>
    <p:sldId id="268" r:id="rId4"/>
    <p:sldId id="26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271" r:id="rId38"/>
    <p:sldId id="272" r:id="rId39"/>
    <p:sldId id="273" r:id="rId40"/>
    <p:sldId id="274" r:id="rId4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0" d="100"/>
          <a:sy n="80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174625"/>
            <a:ext cx="692308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485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GB" alt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CT050-3-2-WAPP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Introduction to Servers and Security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6245225" y="6623050"/>
            <a:ext cx="2895600" cy="234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Slide </a:t>
            </a:r>
            <a:fld id="{5CC01D78-CB37-4B54-84B9-23D3999512E2}" type="slidenum">
              <a:rPr lang="en-GB" sz="8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of 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emf"/><Relationship Id="rId3" Type="http://schemas.openxmlformats.org/officeDocument/2006/relationships/image" Target="../media/image6.emf"/><Relationship Id="rId21" Type="http://schemas.openxmlformats.org/officeDocument/2006/relationships/image" Target="../media/image24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17" Type="http://schemas.openxmlformats.org/officeDocument/2006/relationships/image" Target="../media/image20.emf"/><Relationship Id="rId2" Type="http://schemas.openxmlformats.org/officeDocument/2006/relationships/image" Target="../media/image5.emf"/><Relationship Id="rId16" Type="http://schemas.openxmlformats.org/officeDocument/2006/relationships/image" Target="../media/image19.emf"/><Relationship Id="rId20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23" Type="http://schemas.openxmlformats.org/officeDocument/2006/relationships/image" Target="../media/image26.emf"/><Relationship Id="rId10" Type="http://schemas.openxmlformats.org/officeDocument/2006/relationships/image" Target="../media/image13.emf"/><Relationship Id="rId19" Type="http://schemas.openxmlformats.org/officeDocument/2006/relationships/image" Target="../media/image22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Relationship Id="rId22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altLang="ms-MY" dirty="0"/>
              <a:t>Introduction to Servers and Security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25972"/>
            <a:ext cx="67548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4000" dirty="0"/>
              <a:t>Web Applications </a:t>
            </a:r>
            <a:br>
              <a:rPr lang="en-US" altLang="en-US" sz="4000" dirty="0"/>
            </a:br>
            <a:r>
              <a:rPr lang="en-US" altLang="en-US" sz="1400" dirty="0"/>
              <a:t>CT050-3-2 (VD1)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J2EE</a:t>
            </a:r>
            <a:endParaRPr lang="en-US" altLang="ms-MY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 sz="2800"/>
              <a:t>Freedom to run on many hardware configurations and operating systems</a:t>
            </a:r>
            <a:r>
              <a:rPr lang="en-US" altLang="ms-MY" sz="2800"/>
              <a:t> </a:t>
            </a:r>
          </a:p>
          <a:p>
            <a:pPr lvl="1" eaLnBrk="1" hangingPunct="1"/>
            <a:r>
              <a:rPr lang="en-GB" altLang="ms-MY" sz="2400"/>
              <a:t>Advantage of Java cross platform power</a:t>
            </a:r>
          </a:p>
          <a:p>
            <a:pPr eaLnBrk="1" hangingPunct="1"/>
            <a:r>
              <a:rPr lang="en-GB" altLang="ms-MY" sz="2800"/>
              <a:t>J2EE enjoys wide industry backing from large companies such as Oracle, IBM and Nokia</a:t>
            </a:r>
          </a:p>
          <a:p>
            <a:pPr lvl="1" eaLnBrk="1" hangingPunct="1"/>
            <a:r>
              <a:rPr lang="en-US" altLang="ms-MY" sz="2400"/>
              <a:t>Backed by an industry </a:t>
            </a:r>
          </a:p>
          <a:p>
            <a:pPr eaLnBrk="1" hangingPunct="1"/>
            <a:r>
              <a:rPr lang="en-GB" altLang="ms-MY" sz="2800"/>
              <a:t>Older than ASP.NET</a:t>
            </a:r>
          </a:p>
          <a:p>
            <a:pPr lvl="1" eaLnBrk="1" hangingPunct="1"/>
            <a:r>
              <a:rPr lang="en-GB" altLang="ms-MY" sz="2400"/>
              <a:t>Less built-in functionality</a:t>
            </a:r>
          </a:p>
          <a:p>
            <a:pPr lvl="1" eaLnBrk="1" hangingPunct="1"/>
            <a:r>
              <a:rPr lang="en-GB" altLang="ms-MY" sz="2400"/>
              <a:t>Developers with more experience</a:t>
            </a:r>
          </a:p>
          <a:p>
            <a:pPr eaLnBrk="1" hangingPunct="1"/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40789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ASP.NET vs. J2EE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ms-MY" sz="2800"/>
              <a:t>Both are excellent choices for EWA Development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ms-MY" sz="2800"/>
              <a:t>J2EE has a proven track record over years of being scaleable and reliable</a:t>
            </a:r>
            <a:r>
              <a:rPr lang="en-US" altLang="ms-MY" sz="28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More on scalability later</a:t>
            </a:r>
          </a:p>
          <a:p>
            <a:pPr eaLnBrk="1" hangingPunct="1">
              <a:lnSpc>
                <a:spcPct val="80000"/>
              </a:lnSpc>
            </a:pPr>
            <a:r>
              <a:rPr lang="en-GB" altLang="ms-MY" sz="2800"/>
              <a:t>J2EE is available on multiple platforms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Greater choice of hardware &amp; software solutions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Makes support more complicated due to permutations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ms-MY" sz="2800"/>
              <a:t>ASP.NET is available on Microsoft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Limiting hardware and software choices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Makes support easier</a:t>
            </a:r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155664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ms-MY"/>
              <a:t>ASP.NET vs. J2EE</a:t>
            </a:r>
          </a:p>
        </p:txBody>
      </p:sp>
      <p:graphicFrame>
        <p:nvGraphicFramePr>
          <p:cNvPr id="520286" name="Group 94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416925" cy="4383088"/>
        </p:xfrm>
        <a:graphic>
          <a:graphicData uri="http://schemas.openxmlformats.org/drawingml/2006/table">
            <a:tbl>
              <a:tblPr/>
              <a:tblGrid>
                <a:gridCol w="3612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4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Feature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J2EE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.NET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Type of Technology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Standard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Product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Middleware Vendors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30+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Microsoft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Interpreter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JRE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CLR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Dynamic Web Pages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JSP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ASP.NET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Middle-Tier Components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EJB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Managed Components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Database Access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JDBC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ADO.NET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SOAP, WSDL, UDDI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Implicit Middleware</a:t>
                      </a:r>
                    </a:p>
                  </a:txBody>
                  <a:tcPr marL="91448" marR="9144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7257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Platform Independence</a:t>
            </a:r>
            <a:endParaRPr lang="en-US" altLang="ms-MY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 sz="2800"/>
              <a:t>Microsoft only research and develop for one platform</a:t>
            </a:r>
          </a:p>
          <a:p>
            <a:pPr lvl="1" eaLnBrk="1" hangingPunct="1"/>
            <a:r>
              <a:rPr lang="en-GB" altLang="ms-MY" sz="2400"/>
              <a:t>Tie .NET closer to operating system</a:t>
            </a:r>
          </a:p>
          <a:p>
            <a:pPr lvl="1" eaLnBrk="1" hangingPunct="1"/>
            <a:r>
              <a:rPr lang="en-GB" altLang="ms-MY" sz="2400"/>
              <a:t>Associated advantages of being specific</a:t>
            </a:r>
          </a:p>
          <a:p>
            <a:pPr eaLnBrk="1" hangingPunct="1"/>
            <a:r>
              <a:rPr lang="en-GB" altLang="ms-MY" sz="2800"/>
              <a:t>J2EE has to run on many platforms</a:t>
            </a:r>
          </a:p>
          <a:p>
            <a:pPr lvl="1" eaLnBrk="1" hangingPunct="1"/>
            <a:r>
              <a:rPr lang="en-GB" altLang="ms-MY" sz="2400"/>
              <a:t>J2EE not always able to take advantage of OS</a:t>
            </a:r>
          </a:p>
          <a:p>
            <a:pPr lvl="1" eaLnBrk="1" hangingPunct="1"/>
            <a:r>
              <a:rPr lang="en-GB" altLang="ms-MY" sz="2400"/>
              <a:t>Greater choice and flexibility for developers in terms of hardware and software</a:t>
            </a:r>
          </a:p>
          <a:p>
            <a:pPr eaLnBrk="1" hangingPunct="1"/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261040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Language Independence</a:t>
            </a:r>
            <a:endParaRPr lang="en-US" altLang="ms-MY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Language independence of ASP.NET brings flexibility</a:t>
            </a:r>
          </a:p>
          <a:p>
            <a:pPr lvl="1" eaLnBrk="1" hangingPunct="1"/>
            <a:r>
              <a:rPr lang="en-GB" altLang="ms-MY"/>
              <a:t>Gives developers a choice</a:t>
            </a:r>
          </a:p>
          <a:p>
            <a:pPr lvl="1" eaLnBrk="1" hangingPunct="1"/>
            <a:r>
              <a:rPr lang="en-GB" altLang="ms-MY"/>
              <a:t>Able to target a broader range of skills</a:t>
            </a:r>
          </a:p>
          <a:p>
            <a:pPr eaLnBrk="1" hangingPunct="1"/>
            <a:r>
              <a:rPr lang="en-GB" altLang="ms-MY"/>
              <a:t>J2EE is limited to the Java</a:t>
            </a:r>
          </a:p>
          <a:p>
            <a:pPr lvl="1" eaLnBrk="1" hangingPunct="1"/>
            <a:r>
              <a:rPr lang="en-GB" altLang="ms-MY"/>
              <a:t>Allows code to be standardised</a:t>
            </a:r>
          </a:p>
          <a:p>
            <a:pPr lvl="1" eaLnBrk="1" hangingPunct="1"/>
            <a:r>
              <a:rPr lang="en-GB" altLang="ms-MY"/>
              <a:t>Shared expertise – Java only</a:t>
            </a:r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85457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Summary</a:t>
            </a:r>
            <a:endParaRPr lang="en-US" altLang="ms-MY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ms-MY" sz="2400"/>
              <a:t>Both standards compliant platforms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ms-MY" sz="2400"/>
              <a:t>Choice should not be made using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Bias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Marking prowess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Prejudice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ms-MY" sz="2400"/>
              <a:t>At present .NET would seem to have a slight performance advantage of J2EE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Beware of benchmarks as they often lack context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ms-MY" sz="2400"/>
              <a:t>Freedom of open and recognised standards allows business to decide what platform best suits their needs.</a:t>
            </a:r>
          </a:p>
          <a:p>
            <a:pPr eaLnBrk="1" hangingPunct="1">
              <a:lnSpc>
                <a:spcPct val="80000"/>
              </a:lnSpc>
            </a:pPr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137097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Web Servers</a:t>
            </a:r>
            <a:endParaRPr lang="en-US" altLang="ms-MY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 sz="2800"/>
              <a:t>A web server is a software application that manages web pages</a:t>
            </a:r>
          </a:p>
          <a:p>
            <a:pPr lvl="1" eaLnBrk="1" hangingPunct="1"/>
            <a:r>
              <a:rPr lang="en-GB" altLang="ms-MY" sz="2400"/>
              <a:t>The hardware on which the web server runs is often referred to as a web server also</a:t>
            </a:r>
          </a:p>
          <a:p>
            <a:pPr eaLnBrk="1" hangingPunct="1"/>
            <a:r>
              <a:rPr lang="en-GB" altLang="ms-MY" sz="2800"/>
              <a:t>Makes web resources available over a network</a:t>
            </a:r>
          </a:p>
          <a:p>
            <a:pPr lvl="1" eaLnBrk="1" hangingPunct="1"/>
            <a:r>
              <a:rPr lang="en-GB" altLang="ms-MY" sz="2400"/>
              <a:t>Resources such as HTML, ASPX, JPEG, GIF</a:t>
            </a:r>
          </a:p>
          <a:p>
            <a:pPr lvl="1" eaLnBrk="1" hangingPunct="1"/>
            <a:r>
              <a:rPr lang="en-GB" altLang="ms-MY" sz="2400"/>
              <a:t>Local Intranet</a:t>
            </a:r>
          </a:p>
          <a:p>
            <a:pPr lvl="1" eaLnBrk="1" hangingPunct="1"/>
            <a:r>
              <a:rPr lang="en-GB" altLang="ms-MY" sz="2400"/>
              <a:t>Shared Extranet</a:t>
            </a:r>
          </a:p>
          <a:p>
            <a:pPr lvl="1" eaLnBrk="1" hangingPunct="1"/>
            <a:r>
              <a:rPr lang="en-GB" altLang="ms-MY" sz="2400"/>
              <a:t>Public Internet</a:t>
            </a:r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41086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Web Servers</a:t>
            </a:r>
            <a:endParaRPr lang="en-US" altLang="ms-MY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ms-MY"/>
              <a:t>Over the public Internet, browser and web server are on separate machines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/>
              <a:t>In a local environment, it is possible for the web server and browser to be on the same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/>
              <a:t>Not always in development groups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/>
              <a:t>Shared internal server</a:t>
            </a:r>
          </a:p>
          <a:p>
            <a:pPr eaLnBrk="1" hangingPunct="1">
              <a:lnSpc>
                <a:spcPct val="90000"/>
              </a:lnSpc>
            </a:pPr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70720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Web Servers</a:t>
            </a:r>
            <a:endParaRPr lang="en-US" altLang="ms-MY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ms-MY" sz="2800"/>
              <a:t>Web servers make resources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Regardless of setup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Local machines may only allow local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Principle remains the same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ms-MY" sz="2800"/>
              <a:t>There are many popular web servers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Including but not limited to: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Microsoft Internet Information Services (IIS)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Apache / Tomcat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ms-MY" sz="2800"/>
              <a:t>Focus is on Microsoft servers as it is a requirement of ASP.NET (all versions)</a:t>
            </a:r>
          </a:p>
          <a:p>
            <a:pPr eaLnBrk="1" hangingPunct="1">
              <a:lnSpc>
                <a:spcPct val="80000"/>
              </a:lnSpc>
            </a:pPr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204823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Visual Studio</a:t>
            </a:r>
            <a:endParaRPr lang="en-US" altLang="ms-MY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Visual Studio includes it’s own server</a:t>
            </a:r>
          </a:p>
          <a:p>
            <a:pPr eaLnBrk="1" hangingPunct="1"/>
            <a:r>
              <a:rPr lang="en-GB" altLang="ms-MY"/>
              <a:t>Personal web server only serves pages on localhost</a:t>
            </a:r>
          </a:p>
          <a:p>
            <a:pPr lvl="1" eaLnBrk="1" hangingPunct="1"/>
            <a:r>
              <a:rPr lang="en-GB" altLang="ms-MY"/>
              <a:t>http://localhost(:portnum)</a:t>
            </a:r>
          </a:p>
          <a:p>
            <a:pPr lvl="1" eaLnBrk="1" hangingPunct="1"/>
            <a:r>
              <a:rPr lang="en-GB" altLang="ms-MY"/>
              <a:t>Useless for production</a:t>
            </a:r>
          </a:p>
          <a:p>
            <a:pPr eaLnBrk="1" hangingPunct="1"/>
            <a:r>
              <a:rPr lang="en-GB" altLang="ms-MY"/>
              <a:t>Run and forget technology</a:t>
            </a:r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07880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ms-MY" sz="2000" dirty="0"/>
              <a:t>Server Technology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.NET Framework Overview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ASP.NET vs. J2EE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Web Servers</a:t>
            </a:r>
          </a:p>
          <a:p>
            <a:r>
              <a:rPr lang="en-US" altLang="ms-MY" sz="2000" dirty="0"/>
              <a:t>Security Model</a:t>
            </a:r>
          </a:p>
          <a:p>
            <a:r>
              <a:rPr lang="en-US" altLang="ms-MY" sz="2000" dirty="0"/>
              <a:t>Authentication</a:t>
            </a:r>
          </a:p>
          <a:p>
            <a:r>
              <a:rPr lang="en-US" altLang="ms-MY" sz="2000" dirty="0"/>
              <a:t>Authorization</a:t>
            </a:r>
          </a:p>
          <a:p>
            <a:r>
              <a:rPr lang="en-US" altLang="ms-MY" sz="2000" dirty="0"/>
              <a:t>Forms Authentication</a:t>
            </a:r>
          </a:p>
          <a:p>
            <a:r>
              <a:rPr lang="en-US" altLang="ms-MY" sz="2000" dirty="0"/>
              <a:t>Integrated Windows Authentication</a:t>
            </a:r>
          </a:p>
          <a:p>
            <a:r>
              <a:rPr lang="en-US" altLang="ms-MY" sz="2000" dirty="0"/>
              <a:t>Passport Authentication</a:t>
            </a:r>
          </a:p>
          <a:p>
            <a:r>
              <a:rPr lang="en-US" altLang="ms-MY" sz="2000" dirty="0"/>
              <a:t>Why We Use Forms Authentication</a:t>
            </a:r>
          </a:p>
          <a:p>
            <a:pPr>
              <a:lnSpc>
                <a:spcPct val="80000"/>
              </a:lnSpc>
            </a:pPr>
            <a:endParaRPr lang="en-US" altLang="ms-MY" sz="2000" dirty="0"/>
          </a:p>
          <a:p>
            <a:pPr>
              <a:lnSpc>
                <a:spcPct val="80000"/>
              </a:lnSpc>
            </a:pPr>
            <a:endParaRPr lang="en-US" altLang="ms-MY" sz="1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1400" dirty="0"/>
          </a:p>
          <a:p>
            <a:endParaRPr lang="en-US" sz="1400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Internet Information Services</a:t>
            </a:r>
            <a:endParaRPr lang="en-US" altLang="ms-MY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Heavy duty web server</a:t>
            </a:r>
          </a:p>
          <a:p>
            <a:pPr lvl="1" eaLnBrk="1" hangingPunct="1"/>
            <a:r>
              <a:rPr lang="en-GB" altLang="ms-MY"/>
              <a:t>Available on Windows 2000 &amp; above and all Windows Server software</a:t>
            </a:r>
          </a:p>
          <a:p>
            <a:pPr eaLnBrk="1" hangingPunct="1"/>
            <a:r>
              <a:rPr lang="en-GB" altLang="ms-MY"/>
              <a:t>Requires the .NET Framework to run ASP.NET applications</a:t>
            </a:r>
          </a:p>
          <a:p>
            <a:pPr eaLnBrk="1" hangingPunct="1"/>
            <a:r>
              <a:rPr lang="en-GB" altLang="ms-MY"/>
              <a:t>Stores ASPX and related files, compiling when necessary and serving them to browsers</a:t>
            </a:r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580749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Requesting Documents</a:t>
            </a:r>
            <a:endParaRPr lang="en-US" altLang="ms-MY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6925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ms-MY" sz="2800"/>
              <a:t>We mainly focus on dynamic web applications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 sz="2800"/>
              <a:t>The static request / response model is useful to know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 sz="2800"/>
              <a:t>Consists of a basic request / response using plain text and other resources (JPEG, GIF etc.)</a:t>
            </a:r>
            <a:endParaRPr lang="en-US" altLang="ms-MY" sz="2800"/>
          </a:p>
          <a:p>
            <a:pPr eaLnBrk="1" hangingPunct="1">
              <a:lnSpc>
                <a:spcPct val="90000"/>
              </a:lnSpc>
            </a:pPr>
            <a:endParaRPr lang="en-US" altLang="ms-MY" sz="2800"/>
          </a:p>
        </p:txBody>
      </p:sp>
      <p:grpSp>
        <p:nvGrpSpPr>
          <p:cNvPr id="26628" name="Group 7"/>
          <p:cNvGrpSpPr>
            <a:grpSpLocks noChangeAspect="1"/>
          </p:cNvGrpSpPr>
          <p:nvPr/>
        </p:nvGrpSpPr>
        <p:grpSpPr bwMode="auto">
          <a:xfrm>
            <a:off x="4211638" y="1728788"/>
            <a:ext cx="4752975" cy="4364037"/>
            <a:chOff x="2653" y="1089"/>
            <a:chExt cx="2994" cy="2749"/>
          </a:xfrm>
        </p:grpSpPr>
        <p:sp>
          <p:nvSpPr>
            <p:cNvPr id="26629" name="AutoShape 6"/>
            <p:cNvSpPr>
              <a:spLocks noChangeAspect="1" noChangeArrowheads="1" noTextEdit="1"/>
            </p:cNvSpPr>
            <p:nvPr/>
          </p:nvSpPr>
          <p:spPr bwMode="auto">
            <a:xfrm>
              <a:off x="2653" y="1089"/>
              <a:ext cx="2994" cy="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0" name="Group 208"/>
            <p:cNvGrpSpPr>
              <a:grpSpLocks/>
            </p:cNvGrpSpPr>
            <p:nvPr/>
          </p:nvGrpSpPr>
          <p:grpSpPr bwMode="auto">
            <a:xfrm>
              <a:off x="2666" y="1102"/>
              <a:ext cx="2371" cy="2727"/>
              <a:chOff x="2666" y="1102"/>
              <a:chExt cx="2371" cy="2727"/>
            </a:xfrm>
          </p:grpSpPr>
          <p:sp>
            <p:nvSpPr>
              <p:cNvPr id="26661" name="Freeform 8"/>
              <p:cNvSpPr>
                <a:spLocks/>
              </p:cNvSpPr>
              <p:nvPr/>
            </p:nvSpPr>
            <p:spPr bwMode="auto">
              <a:xfrm>
                <a:off x="4835" y="3264"/>
                <a:ext cx="202" cy="190"/>
              </a:xfrm>
              <a:custGeom>
                <a:avLst/>
                <a:gdLst>
                  <a:gd name="T0" fmla="*/ 53 w 433"/>
                  <a:gd name="T1" fmla="*/ 87 h 396"/>
                  <a:gd name="T2" fmla="*/ 82 w 433"/>
                  <a:gd name="T3" fmla="*/ 69 h 396"/>
                  <a:gd name="T4" fmla="*/ 70 w 433"/>
                  <a:gd name="T5" fmla="*/ 7 h 396"/>
                  <a:gd name="T6" fmla="*/ 53 w 433"/>
                  <a:gd name="T7" fmla="*/ 0 h 396"/>
                  <a:gd name="T8" fmla="*/ 0 w 433"/>
                  <a:gd name="T9" fmla="*/ 91 h 396"/>
                  <a:gd name="T10" fmla="*/ 53 w 433"/>
                  <a:gd name="T11" fmla="*/ 87 h 3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3"/>
                  <a:gd name="T19" fmla="*/ 0 h 396"/>
                  <a:gd name="T20" fmla="*/ 433 w 433"/>
                  <a:gd name="T21" fmla="*/ 396 h 39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3" h="396">
                    <a:moveTo>
                      <a:pt x="242" y="378"/>
                    </a:moveTo>
                    <a:cubicBezTo>
                      <a:pt x="294" y="366"/>
                      <a:pt x="342" y="338"/>
                      <a:pt x="378" y="298"/>
                    </a:cubicBezTo>
                    <a:cubicBezTo>
                      <a:pt x="433" y="211"/>
                      <a:pt x="407" y="91"/>
                      <a:pt x="321" y="32"/>
                    </a:cubicBezTo>
                    <a:cubicBezTo>
                      <a:pt x="297" y="15"/>
                      <a:pt x="270" y="5"/>
                      <a:pt x="242" y="0"/>
                    </a:cubicBezTo>
                    <a:lnTo>
                      <a:pt x="0" y="396"/>
                    </a:lnTo>
                    <a:lnTo>
                      <a:pt x="242" y="378"/>
                    </a:lnTo>
                    <a:close/>
                  </a:path>
                </a:pathLst>
              </a:custGeom>
              <a:solidFill>
                <a:srgbClr val="DDDDD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Rectangle 9"/>
              <p:cNvSpPr>
                <a:spLocks noChangeArrowheads="1"/>
              </p:cNvSpPr>
              <p:nvPr/>
            </p:nvSpPr>
            <p:spPr bwMode="auto">
              <a:xfrm>
                <a:off x="4629" y="3163"/>
                <a:ext cx="343" cy="8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63" name="Rectangle 10"/>
              <p:cNvSpPr>
                <a:spLocks noChangeArrowheads="1"/>
              </p:cNvSpPr>
              <p:nvPr/>
            </p:nvSpPr>
            <p:spPr bwMode="auto">
              <a:xfrm>
                <a:off x="4629" y="3171"/>
                <a:ext cx="343" cy="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64" name="Rectangle 11"/>
              <p:cNvSpPr>
                <a:spLocks noChangeArrowheads="1"/>
              </p:cNvSpPr>
              <p:nvPr/>
            </p:nvSpPr>
            <p:spPr bwMode="auto">
              <a:xfrm>
                <a:off x="4629" y="3179"/>
                <a:ext cx="343" cy="7"/>
              </a:xfrm>
              <a:prstGeom prst="rect">
                <a:avLst/>
              </a:pr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65" name="Rectangle 12"/>
              <p:cNvSpPr>
                <a:spLocks noChangeArrowheads="1"/>
              </p:cNvSpPr>
              <p:nvPr/>
            </p:nvSpPr>
            <p:spPr bwMode="auto">
              <a:xfrm>
                <a:off x="4629" y="3186"/>
                <a:ext cx="343" cy="8"/>
              </a:xfrm>
              <a:prstGeom prst="rect">
                <a:avLst/>
              </a:pr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66" name="Rectangle 13"/>
              <p:cNvSpPr>
                <a:spLocks noChangeArrowheads="1"/>
              </p:cNvSpPr>
              <p:nvPr/>
            </p:nvSpPr>
            <p:spPr bwMode="auto">
              <a:xfrm>
                <a:off x="4629" y="3194"/>
                <a:ext cx="343" cy="8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67" name="Rectangle 14"/>
              <p:cNvSpPr>
                <a:spLocks noChangeArrowheads="1"/>
              </p:cNvSpPr>
              <p:nvPr/>
            </p:nvSpPr>
            <p:spPr bwMode="auto">
              <a:xfrm>
                <a:off x="4629" y="3202"/>
                <a:ext cx="343" cy="15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68" name="Rectangle 15"/>
              <p:cNvSpPr>
                <a:spLocks noChangeArrowheads="1"/>
              </p:cNvSpPr>
              <p:nvPr/>
            </p:nvSpPr>
            <p:spPr bwMode="auto">
              <a:xfrm>
                <a:off x="4629" y="3217"/>
                <a:ext cx="343" cy="7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69" name="Rectangle 16"/>
              <p:cNvSpPr>
                <a:spLocks noChangeArrowheads="1"/>
              </p:cNvSpPr>
              <p:nvPr/>
            </p:nvSpPr>
            <p:spPr bwMode="auto">
              <a:xfrm>
                <a:off x="4629" y="3224"/>
                <a:ext cx="343" cy="8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0" name="Rectangle 17"/>
              <p:cNvSpPr>
                <a:spLocks noChangeArrowheads="1"/>
              </p:cNvSpPr>
              <p:nvPr/>
            </p:nvSpPr>
            <p:spPr bwMode="auto">
              <a:xfrm>
                <a:off x="4629" y="3232"/>
                <a:ext cx="343" cy="8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1" name="Rectangle 18"/>
              <p:cNvSpPr>
                <a:spLocks noChangeArrowheads="1"/>
              </p:cNvSpPr>
              <p:nvPr/>
            </p:nvSpPr>
            <p:spPr bwMode="auto">
              <a:xfrm>
                <a:off x="4629" y="3240"/>
                <a:ext cx="34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2" name="Rectangle 19"/>
              <p:cNvSpPr>
                <a:spLocks noChangeArrowheads="1"/>
              </p:cNvSpPr>
              <p:nvPr/>
            </p:nvSpPr>
            <p:spPr bwMode="auto">
              <a:xfrm>
                <a:off x="4629" y="3247"/>
                <a:ext cx="343" cy="16"/>
              </a:xfrm>
              <a:prstGeom prst="rect">
                <a:avLst/>
              </a:pr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3" name="Rectangle 20"/>
              <p:cNvSpPr>
                <a:spLocks noChangeArrowheads="1"/>
              </p:cNvSpPr>
              <p:nvPr/>
            </p:nvSpPr>
            <p:spPr bwMode="auto">
              <a:xfrm>
                <a:off x="4629" y="3263"/>
                <a:ext cx="343" cy="7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4" name="Rectangle 21"/>
              <p:cNvSpPr>
                <a:spLocks noChangeArrowheads="1"/>
              </p:cNvSpPr>
              <p:nvPr/>
            </p:nvSpPr>
            <p:spPr bwMode="auto">
              <a:xfrm>
                <a:off x="4629" y="3270"/>
                <a:ext cx="343" cy="8"/>
              </a:xfrm>
              <a:prstGeom prst="rect">
                <a:avLst/>
              </a:pr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5" name="Rectangle 22"/>
              <p:cNvSpPr>
                <a:spLocks noChangeArrowheads="1"/>
              </p:cNvSpPr>
              <p:nvPr/>
            </p:nvSpPr>
            <p:spPr bwMode="auto">
              <a:xfrm>
                <a:off x="4629" y="3278"/>
                <a:ext cx="343" cy="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6" name="Rectangle 23"/>
              <p:cNvSpPr>
                <a:spLocks noChangeArrowheads="1"/>
              </p:cNvSpPr>
              <p:nvPr/>
            </p:nvSpPr>
            <p:spPr bwMode="auto">
              <a:xfrm>
                <a:off x="4629" y="3286"/>
                <a:ext cx="343" cy="7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7" name="Rectangle 24"/>
              <p:cNvSpPr>
                <a:spLocks noChangeArrowheads="1"/>
              </p:cNvSpPr>
              <p:nvPr/>
            </p:nvSpPr>
            <p:spPr bwMode="auto">
              <a:xfrm>
                <a:off x="4629" y="3293"/>
                <a:ext cx="343" cy="1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8" name="Rectangle 25"/>
              <p:cNvSpPr>
                <a:spLocks noChangeArrowheads="1"/>
              </p:cNvSpPr>
              <p:nvPr/>
            </p:nvSpPr>
            <p:spPr bwMode="auto">
              <a:xfrm>
                <a:off x="4629" y="3309"/>
                <a:ext cx="343" cy="7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79" name="Rectangle 26"/>
              <p:cNvSpPr>
                <a:spLocks noChangeArrowheads="1"/>
              </p:cNvSpPr>
              <p:nvPr/>
            </p:nvSpPr>
            <p:spPr bwMode="auto">
              <a:xfrm>
                <a:off x="4629" y="3316"/>
                <a:ext cx="343" cy="8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80" name="Rectangle 27"/>
              <p:cNvSpPr>
                <a:spLocks noChangeArrowheads="1"/>
              </p:cNvSpPr>
              <p:nvPr/>
            </p:nvSpPr>
            <p:spPr bwMode="auto">
              <a:xfrm>
                <a:off x="4629" y="3324"/>
                <a:ext cx="343" cy="8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81" name="Rectangle 28"/>
              <p:cNvSpPr>
                <a:spLocks noChangeArrowheads="1"/>
              </p:cNvSpPr>
              <p:nvPr/>
            </p:nvSpPr>
            <p:spPr bwMode="auto">
              <a:xfrm>
                <a:off x="4629" y="3332"/>
                <a:ext cx="343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82" name="Rectangle 29"/>
              <p:cNvSpPr>
                <a:spLocks noChangeArrowheads="1"/>
              </p:cNvSpPr>
              <p:nvPr/>
            </p:nvSpPr>
            <p:spPr bwMode="auto">
              <a:xfrm>
                <a:off x="4629" y="3339"/>
                <a:ext cx="343" cy="1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83" name="Rectangle 30"/>
              <p:cNvSpPr>
                <a:spLocks noChangeArrowheads="1"/>
              </p:cNvSpPr>
              <p:nvPr/>
            </p:nvSpPr>
            <p:spPr bwMode="auto">
              <a:xfrm>
                <a:off x="4629" y="3355"/>
                <a:ext cx="343" cy="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84" name="Rectangle 31"/>
              <p:cNvSpPr>
                <a:spLocks noChangeArrowheads="1"/>
              </p:cNvSpPr>
              <p:nvPr/>
            </p:nvSpPr>
            <p:spPr bwMode="auto">
              <a:xfrm>
                <a:off x="4629" y="3362"/>
                <a:ext cx="343" cy="8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85" name="Rectangle 32"/>
              <p:cNvSpPr>
                <a:spLocks noChangeArrowheads="1"/>
              </p:cNvSpPr>
              <p:nvPr/>
            </p:nvSpPr>
            <p:spPr bwMode="auto">
              <a:xfrm>
                <a:off x="4629" y="3370"/>
                <a:ext cx="343" cy="8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86" name="Rectangle 33"/>
              <p:cNvSpPr>
                <a:spLocks noChangeArrowheads="1"/>
              </p:cNvSpPr>
              <p:nvPr/>
            </p:nvSpPr>
            <p:spPr bwMode="auto">
              <a:xfrm>
                <a:off x="4629" y="3378"/>
                <a:ext cx="343" cy="7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87" name="Rectangle 34"/>
              <p:cNvSpPr>
                <a:spLocks noChangeArrowheads="1"/>
              </p:cNvSpPr>
              <p:nvPr/>
            </p:nvSpPr>
            <p:spPr bwMode="auto">
              <a:xfrm>
                <a:off x="4629" y="3385"/>
                <a:ext cx="343" cy="8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88" name="Rectangle 35"/>
              <p:cNvSpPr>
                <a:spLocks noChangeArrowheads="1"/>
              </p:cNvSpPr>
              <p:nvPr/>
            </p:nvSpPr>
            <p:spPr bwMode="auto">
              <a:xfrm>
                <a:off x="4629" y="3393"/>
                <a:ext cx="343" cy="15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89" name="Rectangle 36"/>
              <p:cNvSpPr>
                <a:spLocks noChangeArrowheads="1"/>
              </p:cNvSpPr>
              <p:nvPr/>
            </p:nvSpPr>
            <p:spPr bwMode="auto">
              <a:xfrm>
                <a:off x="4629" y="3408"/>
                <a:ext cx="343" cy="8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90" name="Rectangle 37"/>
              <p:cNvSpPr>
                <a:spLocks noChangeArrowheads="1"/>
              </p:cNvSpPr>
              <p:nvPr/>
            </p:nvSpPr>
            <p:spPr bwMode="auto">
              <a:xfrm>
                <a:off x="4629" y="3416"/>
                <a:ext cx="343" cy="7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91" name="Rectangle 38"/>
              <p:cNvSpPr>
                <a:spLocks noChangeArrowheads="1"/>
              </p:cNvSpPr>
              <p:nvPr/>
            </p:nvSpPr>
            <p:spPr bwMode="auto">
              <a:xfrm>
                <a:off x="4629" y="3423"/>
                <a:ext cx="343" cy="8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92" name="Rectangle 39"/>
              <p:cNvSpPr>
                <a:spLocks noChangeArrowheads="1"/>
              </p:cNvSpPr>
              <p:nvPr/>
            </p:nvSpPr>
            <p:spPr bwMode="auto">
              <a:xfrm>
                <a:off x="4629" y="3431"/>
                <a:ext cx="343" cy="8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93" name="Rectangle 40"/>
              <p:cNvSpPr>
                <a:spLocks noChangeArrowheads="1"/>
              </p:cNvSpPr>
              <p:nvPr/>
            </p:nvSpPr>
            <p:spPr bwMode="auto">
              <a:xfrm>
                <a:off x="4629" y="3439"/>
                <a:ext cx="343" cy="15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94" name="Rectangle 41"/>
              <p:cNvSpPr>
                <a:spLocks noChangeArrowheads="1"/>
              </p:cNvSpPr>
              <p:nvPr/>
            </p:nvSpPr>
            <p:spPr bwMode="auto">
              <a:xfrm>
                <a:off x="4629" y="3454"/>
                <a:ext cx="343" cy="8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695" name="Freeform 42"/>
              <p:cNvSpPr>
                <a:spLocks/>
              </p:cNvSpPr>
              <p:nvPr/>
            </p:nvSpPr>
            <p:spPr bwMode="auto">
              <a:xfrm>
                <a:off x="4627" y="3169"/>
                <a:ext cx="337" cy="310"/>
              </a:xfrm>
              <a:custGeom>
                <a:avLst/>
                <a:gdLst>
                  <a:gd name="T0" fmla="*/ 334 w 337"/>
                  <a:gd name="T1" fmla="*/ 148 h 310"/>
                  <a:gd name="T2" fmla="*/ 154 w 337"/>
                  <a:gd name="T3" fmla="*/ 10 h 310"/>
                  <a:gd name="T4" fmla="*/ 10 w 337"/>
                  <a:gd name="T5" fmla="*/ 183 h 310"/>
                  <a:gd name="T6" fmla="*/ 258 w 337"/>
                  <a:gd name="T7" fmla="*/ 267 h 310"/>
                  <a:gd name="T8" fmla="*/ 328 w 337"/>
                  <a:gd name="T9" fmla="*/ 211 h 310"/>
                  <a:gd name="T10" fmla="*/ 334 w 337"/>
                  <a:gd name="T11" fmla="*/ 148 h 3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7"/>
                  <a:gd name="T19" fmla="*/ 0 h 310"/>
                  <a:gd name="T20" fmla="*/ 337 w 337"/>
                  <a:gd name="T21" fmla="*/ 310 h 3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7" h="310">
                    <a:moveTo>
                      <a:pt x="334" y="148"/>
                    </a:moveTo>
                    <a:cubicBezTo>
                      <a:pt x="324" y="62"/>
                      <a:pt x="244" y="0"/>
                      <a:pt x="154" y="10"/>
                    </a:cubicBezTo>
                    <a:cubicBezTo>
                      <a:pt x="65" y="19"/>
                      <a:pt x="0" y="97"/>
                      <a:pt x="10" y="183"/>
                    </a:cubicBezTo>
                    <a:cubicBezTo>
                      <a:pt x="54" y="272"/>
                      <a:pt x="165" y="310"/>
                      <a:pt x="258" y="267"/>
                    </a:cubicBezTo>
                    <a:cubicBezTo>
                      <a:pt x="286" y="254"/>
                      <a:pt x="310" y="235"/>
                      <a:pt x="328" y="211"/>
                    </a:cubicBezTo>
                    <a:cubicBezTo>
                      <a:pt x="334" y="191"/>
                      <a:pt x="337" y="169"/>
                      <a:pt x="334" y="148"/>
                    </a:cubicBezTo>
                  </a:path>
                </a:pathLst>
              </a:custGeom>
              <a:noFill/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696" name="Picture 4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5" y="3003"/>
                <a:ext cx="60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97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5" y="3003"/>
                <a:ext cx="60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98" name="Freeform 45"/>
              <p:cNvSpPr>
                <a:spLocks/>
              </p:cNvSpPr>
              <p:nvPr/>
            </p:nvSpPr>
            <p:spPr bwMode="auto">
              <a:xfrm>
                <a:off x="4857" y="3015"/>
                <a:ext cx="38" cy="352"/>
              </a:xfrm>
              <a:custGeom>
                <a:avLst/>
                <a:gdLst>
                  <a:gd name="T0" fmla="*/ 0 w 38"/>
                  <a:gd name="T1" fmla="*/ 352 h 352"/>
                  <a:gd name="T2" fmla="*/ 37 w 38"/>
                  <a:gd name="T3" fmla="*/ 330 h 352"/>
                  <a:gd name="T4" fmla="*/ 38 w 38"/>
                  <a:gd name="T5" fmla="*/ 0 h 352"/>
                  <a:gd name="T6" fmla="*/ 0 w 38"/>
                  <a:gd name="T7" fmla="*/ 22 h 352"/>
                  <a:gd name="T8" fmla="*/ 0 w 38"/>
                  <a:gd name="T9" fmla="*/ 352 h 3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352"/>
                  <a:gd name="T17" fmla="*/ 38 w 38"/>
                  <a:gd name="T18" fmla="*/ 352 h 3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352">
                    <a:moveTo>
                      <a:pt x="0" y="352"/>
                    </a:moveTo>
                    <a:lnTo>
                      <a:pt x="37" y="330"/>
                    </a:lnTo>
                    <a:lnTo>
                      <a:pt x="38" y="0"/>
                    </a:lnTo>
                    <a:lnTo>
                      <a:pt x="0" y="22"/>
                    </a:lnTo>
                    <a:lnTo>
                      <a:pt x="0" y="352"/>
                    </a:lnTo>
                    <a:close/>
                  </a:path>
                </a:pathLst>
              </a:custGeom>
              <a:noFill/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Rectangle 46"/>
              <p:cNvSpPr>
                <a:spLocks noChangeArrowheads="1"/>
              </p:cNvSpPr>
              <p:nvPr/>
            </p:nvSpPr>
            <p:spPr bwMode="auto">
              <a:xfrm>
                <a:off x="4547" y="2826"/>
                <a:ext cx="358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00" name="Rectangle 47"/>
              <p:cNvSpPr>
                <a:spLocks noChangeArrowheads="1"/>
              </p:cNvSpPr>
              <p:nvPr/>
            </p:nvSpPr>
            <p:spPr bwMode="auto">
              <a:xfrm>
                <a:off x="4547" y="2834"/>
                <a:ext cx="358" cy="8"/>
              </a:xfrm>
              <a:prstGeom prst="rect">
                <a:avLst/>
              </a:pr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01" name="Rectangle 48"/>
              <p:cNvSpPr>
                <a:spLocks noChangeArrowheads="1"/>
              </p:cNvSpPr>
              <p:nvPr/>
            </p:nvSpPr>
            <p:spPr bwMode="auto">
              <a:xfrm>
                <a:off x="4547" y="2842"/>
                <a:ext cx="358" cy="7"/>
              </a:xfrm>
              <a:prstGeom prst="rect">
                <a:avLst/>
              </a:pr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02" name="Rectangle 49"/>
              <p:cNvSpPr>
                <a:spLocks noChangeArrowheads="1"/>
              </p:cNvSpPr>
              <p:nvPr/>
            </p:nvSpPr>
            <p:spPr bwMode="auto">
              <a:xfrm>
                <a:off x="4547" y="2849"/>
                <a:ext cx="358" cy="8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03" name="Rectangle 50"/>
              <p:cNvSpPr>
                <a:spLocks noChangeArrowheads="1"/>
              </p:cNvSpPr>
              <p:nvPr/>
            </p:nvSpPr>
            <p:spPr bwMode="auto">
              <a:xfrm>
                <a:off x="4547" y="2857"/>
                <a:ext cx="358" cy="8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04" name="Rectangle 51"/>
              <p:cNvSpPr>
                <a:spLocks noChangeArrowheads="1"/>
              </p:cNvSpPr>
              <p:nvPr/>
            </p:nvSpPr>
            <p:spPr bwMode="auto">
              <a:xfrm>
                <a:off x="4547" y="2865"/>
                <a:ext cx="358" cy="7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05" name="Rectangle 52"/>
              <p:cNvSpPr>
                <a:spLocks noChangeArrowheads="1"/>
              </p:cNvSpPr>
              <p:nvPr/>
            </p:nvSpPr>
            <p:spPr bwMode="auto">
              <a:xfrm>
                <a:off x="4547" y="2872"/>
                <a:ext cx="358" cy="8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06" name="Rectangle 53"/>
              <p:cNvSpPr>
                <a:spLocks noChangeArrowheads="1"/>
              </p:cNvSpPr>
              <p:nvPr/>
            </p:nvSpPr>
            <p:spPr bwMode="auto">
              <a:xfrm>
                <a:off x="4547" y="2880"/>
                <a:ext cx="358" cy="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07" name="Rectangle 54"/>
              <p:cNvSpPr>
                <a:spLocks noChangeArrowheads="1"/>
              </p:cNvSpPr>
              <p:nvPr/>
            </p:nvSpPr>
            <p:spPr bwMode="auto">
              <a:xfrm>
                <a:off x="4547" y="2888"/>
                <a:ext cx="358" cy="7"/>
              </a:xfrm>
              <a:prstGeom prst="rect">
                <a:avLst/>
              </a:pr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08" name="Rectangle 55"/>
              <p:cNvSpPr>
                <a:spLocks noChangeArrowheads="1"/>
              </p:cNvSpPr>
              <p:nvPr/>
            </p:nvSpPr>
            <p:spPr bwMode="auto">
              <a:xfrm>
                <a:off x="4547" y="2895"/>
                <a:ext cx="358" cy="8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09" name="Rectangle 56"/>
              <p:cNvSpPr>
                <a:spLocks noChangeArrowheads="1"/>
              </p:cNvSpPr>
              <p:nvPr/>
            </p:nvSpPr>
            <p:spPr bwMode="auto">
              <a:xfrm>
                <a:off x="4547" y="2903"/>
                <a:ext cx="358" cy="8"/>
              </a:xfrm>
              <a:prstGeom prst="rect">
                <a:avLst/>
              </a:pr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10" name="Rectangle 57"/>
              <p:cNvSpPr>
                <a:spLocks noChangeArrowheads="1"/>
              </p:cNvSpPr>
              <p:nvPr/>
            </p:nvSpPr>
            <p:spPr bwMode="auto">
              <a:xfrm>
                <a:off x="4547" y="2911"/>
                <a:ext cx="358" cy="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11" name="Rectangle 58"/>
              <p:cNvSpPr>
                <a:spLocks noChangeArrowheads="1"/>
              </p:cNvSpPr>
              <p:nvPr/>
            </p:nvSpPr>
            <p:spPr bwMode="auto">
              <a:xfrm>
                <a:off x="4547" y="2918"/>
                <a:ext cx="358" cy="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12" name="Rectangle 59"/>
              <p:cNvSpPr>
                <a:spLocks noChangeArrowheads="1"/>
              </p:cNvSpPr>
              <p:nvPr/>
            </p:nvSpPr>
            <p:spPr bwMode="auto">
              <a:xfrm>
                <a:off x="4547" y="2926"/>
                <a:ext cx="358" cy="8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13" name="Rectangle 60"/>
              <p:cNvSpPr>
                <a:spLocks noChangeArrowheads="1"/>
              </p:cNvSpPr>
              <p:nvPr/>
            </p:nvSpPr>
            <p:spPr bwMode="auto">
              <a:xfrm>
                <a:off x="4547" y="2934"/>
                <a:ext cx="358" cy="7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14" name="Rectangle 61"/>
              <p:cNvSpPr>
                <a:spLocks noChangeArrowheads="1"/>
              </p:cNvSpPr>
              <p:nvPr/>
            </p:nvSpPr>
            <p:spPr bwMode="auto">
              <a:xfrm>
                <a:off x="4547" y="2941"/>
                <a:ext cx="358" cy="8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15" name="Rectangle 62"/>
              <p:cNvSpPr>
                <a:spLocks noChangeArrowheads="1"/>
              </p:cNvSpPr>
              <p:nvPr/>
            </p:nvSpPr>
            <p:spPr bwMode="auto">
              <a:xfrm>
                <a:off x="4547" y="2949"/>
                <a:ext cx="358" cy="8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16" name="Rectangle 63"/>
              <p:cNvSpPr>
                <a:spLocks noChangeArrowheads="1"/>
              </p:cNvSpPr>
              <p:nvPr/>
            </p:nvSpPr>
            <p:spPr bwMode="auto">
              <a:xfrm>
                <a:off x="4547" y="2957"/>
                <a:ext cx="358" cy="7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17" name="Rectangle 64"/>
              <p:cNvSpPr>
                <a:spLocks noChangeArrowheads="1"/>
              </p:cNvSpPr>
              <p:nvPr/>
            </p:nvSpPr>
            <p:spPr bwMode="auto">
              <a:xfrm>
                <a:off x="4547" y="2964"/>
                <a:ext cx="358" cy="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18" name="Rectangle 65"/>
              <p:cNvSpPr>
                <a:spLocks noChangeArrowheads="1"/>
              </p:cNvSpPr>
              <p:nvPr/>
            </p:nvSpPr>
            <p:spPr bwMode="auto">
              <a:xfrm>
                <a:off x="4547" y="2972"/>
                <a:ext cx="358" cy="8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19" name="Rectangle 66"/>
              <p:cNvSpPr>
                <a:spLocks noChangeArrowheads="1"/>
              </p:cNvSpPr>
              <p:nvPr/>
            </p:nvSpPr>
            <p:spPr bwMode="auto">
              <a:xfrm>
                <a:off x="4547" y="2980"/>
                <a:ext cx="358" cy="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20" name="Rectangle 67"/>
              <p:cNvSpPr>
                <a:spLocks noChangeArrowheads="1"/>
              </p:cNvSpPr>
              <p:nvPr/>
            </p:nvSpPr>
            <p:spPr bwMode="auto">
              <a:xfrm>
                <a:off x="4547" y="2987"/>
                <a:ext cx="358" cy="8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21" name="Rectangle 68"/>
              <p:cNvSpPr>
                <a:spLocks noChangeArrowheads="1"/>
              </p:cNvSpPr>
              <p:nvPr/>
            </p:nvSpPr>
            <p:spPr bwMode="auto">
              <a:xfrm>
                <a:off x="4547" y="2995"/>
                <a:ext cx="358" cy="8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22" name="Rectangle 69"/>
              <p:cNvSpPr>
                <a:spLocks noChangeArrowheads="1"/>
              </p:cNvSpPr>
              <p:nvPr/>
            </p:nvSpPr>
            <p:spPr bwMode="auto">
              <a:xfrm>
                <a:off x="4547" y="3003"/>
                <a:ext cx="358" cy="7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23" name="Rectangle 70"/>
              <p:cNvSpPr>
                <a:spLocks noChangeArrowheads="1"/>
              </p:cNvSpPr>
              <p:nvPr/>
            </p:nvSpPr>
            <p:spPr bwMode="auto">
              <a:xfrm>
                <a:off x="4547" y="3010"/>
                <a:ext cx="358" cy="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24" name="Rectangle 71"/>
              <p:cNvSpPr>
                <a:spLocks noChangeArrowheads="1"/>
              </p:cNvSpPr>
              <p:nvPr/>
            </p:nvSpPr>
            <p:spPr bwMode="auto">
              <a:xfrm>
                <a:off x="4547" y="3018"/>
                <a:ext cx="358" cy="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25" name="Rectangle 72"/>
              <p:cNvSpPr>
                <a:spLocks noChangeArrowheads="1"/>
              </p:cNvSpPr>
              <p:nvPr/>
            </p:nvSpPr>
            <p:spPr bwMode="auto">
              <a:xfrm>
                <a:off x="4547" y="3025"/>
                <a:ext cx="358" cy="8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26" name="Rectangle 73"/>
              <p:cNvSpPr>
                <a:spLocks noChangeArrowheads="1"/>
              </p:cNvSpPr>
              <p:nvPr/>
            </p:nvSpPr>
            <p:spPr bwMode="auto">
              <a:xfrm>
                <a:off x="4547" y="3033"/>
                <a:ext cx="358" cy="8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27" name="Rectangle 74"/>
              <p:cNvSpPr>
                <a:spLocks noChangeArrowheads="1"/>
              </p:cNvSpPr>
              <p:nvPr/>
            </p:nvSpPr>
            <p:spPr bwMode="auto">
              <a:xfrm>
                <a:off x="4547" y="3041"/>
                <a:ext cx="358" cy="7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28" name="Freeform 75"/>
              <p:cNvSpPr>
                <a:spLocks/>
              </p:cNvSpPr>
              <p:nvPr/>
            </p:nvSpPr>
            <p:spPr bwMode="auto">
              <a:xfrm>
                <a:off x="4557" y="2837"/>
                <a:ext cx="338" cy="200"/>
              </a:xfrm>
              <a:custGeom>
                <a:avLst/>
                <a:gdLst>
                  <a:gd name="T0" fmla="*/ 0 w 725"/>
                  <a:gd name="T1" fmla="*/ 11 h 418"/>
                  <a:gd name="T2" fmla="*/ 140 w 725"/>
                  <a:gd name="T3" fmla="*/ 96 h 418"/>
                  <a:gd name="T4" fmla="*/ 140 w 725"/>
                  <a:gd name="T5" fmla="*/ 96 h 418"/>
                  <a:gd name="T6" fmla="*/ 158 w 725"/>
                  <a:gd name="T7" fmla="*/ 85 h 418"/>
                  <a:gd name="T8" fmla="*/ 18 w 725"/>
                  <a:gd name="T9" fmla="*/ 0 h 418"/>
                  <a:gd name="T10" fmla="*/ 18 w 725"/>
                  <a:gd name="T11" fmla="*/ 0 h 418"/>
                  <a:gd name="T12" fmla="*/ 0 w 725"/>
                  <a:gd name="T13" fmla="*/ 11 h 4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5"/>
                  <a:gd name="T22" fmla="*/ 0 h 418"/>
                  <a:gd name="T23" fmla="*/ 725 w 725"/>
                  <a:gd name="T24" fmla="*/ 418 h 4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5" h="418">
                    <a:moveTo>
                      <a:pt x="0" y="48"/>
                    </a:moveTo>
                    <a:cubicBezTo>
                      <a:pt x="242" y="123"/>
                      <a:pt x="462" y="249"/>
                      <a:pt x="643" y="418"/>
                    </a:cubicBezTo>
                    <a:lnTo>
                      <a:pt x="725" y="371"/>
                    </a:lnTo>
                    <a:cubicBezTo>
                      <a:pt x="543" y="203"/>
                      <a:pt x="324" y="77"/>
                      <a:pt x="83" y="0"/>
                    </a:cubicBezTo>
                    <a:lnTo>
                      <a:pt x="0" y="48"/>
                    </a:lnTo>
                    <a:close/>
                  </a:path>
                </a:pathLst>
              </a:custGeom>
              <a:noFill/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29" name="Picture 7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7" y="2849"/>
                <a:ext cx="320" cy="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30" name="Picture 7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7" y="2849"/>
                <a:ext cx="320" cy="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731" name="Freeform 78"/>
              <p:cNvSpPr>
                <a:spLocks/>
              </p:cNvSpPr>
              <p:nvPr/>
            </p:nvSpPr>
            <p:spPr bwMode="auto">
              <a:xfrm>
                <a:off x="4557" y="2860"/>
                <a:ext cx="300" cy="507"/>
              </a:xfrm>
              <a:custGeom>
                <a:avLst/>
                <a:gdLst>
                  <a:gd name="T0" fmla="*/ 0 w 643"/>
                  <a:gd name="T1" fmla="*/ 158 h 1059"/>
                  <a:gd name="T2" fmla="*/ 140 w 643"/>
                  <a:gd name="T3" fmla="*/ 243 h 1059"/>
                  <a:gd name="T4" fmla="*/ 140 w 643"/>
                  <a:gd name="T5" fmla="*/ 243 h 1059"/>
                  <a:gd name="T6" fmla="*/ 140 w 643"/>
                  <a:gd name="T7" fmla="*/ 85 h 1059"/>
                  <a:gd name="T8" fmla="*/ 0 w 643"/>
                  <a:gd name="T9" fmla="*/ 0 h 1059"/>
                  <a:gd name="T10" fmla="*/ 0 w 643"/>
                  <a:gd name="T11" fmla="*/ 0 h 1059"/>
                  <a:gd name="T12" fmla="*/ 0 w 643"/>
                  <a:gd name="T13" fmla="*/ 158 h 10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3"/>
                  <a:gd name="T22" fmla="*/ 0 h 1059"/>
                  <a:gd name="T23" fmla="*/ 643 w 643"/>
                  <a:gd name="T24" fmla="*/ 1059 h 10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3" h="1059">
                    <a:moveTo>
                      <a:pt x="0" y="688"/>
                    </a:moveTo>
                    <a:cubicBezTo>
                      <a:pt x="185" y="852"/>
                      <a:pt x="404" y="978"/>
                      <a:pt x="643" y="1059"/>
                    </a:cubicBezTo>
                    <a:lnTo>
                      <a:pt x="643" y="370"/>
                    </a:lnTo>
                    <a:cubicBezTo>
                      <a:pt x="460" y="204"/>
                      <a:pt x="240" y="78"/>
                      <a:pt x="0" y="0"/>
                    </a:cubicBezTo>
                    <a:lnTo>
                      <a:pt x="0" y="688"/>
                    </a:lnTo>
                    <a:close/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Freeform 79"/>
              <p:cNvSpPr>
                <a:spLocks/>
              </p:cNvSpPr>
              <p:nvPr/>
            </p:nvSpPr>
            <p:spPr bwMode="auto">
              <a:xfrm>
                <a:off x="4557" y="2837"/>
                <a:ext cx="416" cy="641"/>
              </a:xfrm>
              <a:custGeom>
                <a:avLst/>
                <a:gdLst>
                  <a:gd name="T0" fmla="*/ 0 w 892"/>
                  <a:gd name="T1" fmla="*/ 168 h 1340"/>
                  <a:gd name="T2" fmla="*/ 43 w 892"/>
                  <a:gd name="T3" fmla="*/ 205 h 1340"/>
                  <a:gd name="T4" fmla="*/ 38 w 892"/>
                  <a:gd name="T5" fmla="*/ 246 h 1340"/>
                  <a:gd name="T6" fmla="*/ 153 w 892"/>
                  <a:gd name="T7" fmla="*/ 287 h 1340"/>
                  <a:gd name="T8" fmla="*/ 186 w 892"/>
                  <a:gd name="T9" fmla="*/ 259 h 1340"/>
                  <a:gd name="T10" fmla="*/ 158 w 892"/>
                  <a:gd name="T11" fmla="*/ 177 h 1340"/>
                  <a:gd name="T12" fmla="*/ 158 w 892"/>
                  <a:gd name="T13" fmla="*/ 177 h 1340"/>
                  <a:gd name="T14" fmla="*/ 158 w 892"/>
                  <a:gd name="T15" fmla="*/ 85 h 1340"/>
                  <a:gd name="T16" fmla="*/ 18 w 892"/>
                  <a:gd name="T17" fmla="*/ 0 h 1340"/>
                  <a:gd name="T18" fmla="*/ 18 w 892"/>
                  <a:gd name="T19" fmla="*/ 0 h 1340"/>
                  <a:gd name="T20" fmla="*/ 0 w 892"/>
                  <a:gd name="T21" fmla="*/ 11 h 1340"/>
                  <a:gd name="T22" fmla="*/ 0 w 892"/>
                  <a:gd name="T23" fmla="*/ 168 h 13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92"/>
                  <a:gd name="T37" fmla="*/ 0 h 1340"/>
                  <a:gd name="T38" fmla="*/ 892 w 892"/>
                  <a:gd name="T39" fmla="*/ 1340 h 134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92" h="1340">
                    <a:moveTo>
                      <a:pt x="0" y="736"/>
                    </a:moveTo>
                    <a:cubicBezTo>
                      <a:pt x="63" y="792"/>
                      <a:pt x="130" y="845"/>
                      <a:pt x="199" y="895"/>
                    </a:cubicBezTo>
                    <a:cubicBezTo>
                      <a:pt x="179" y="952"/>
                      <a:pt x="171" y="1014"/>
                      <a:pt x="176" y="1074"/>
                    </a:cubicBezTo>
                    <a:cubicBezTo>
                      <a:pt x="268" y="1260"/>
                      <a:pt x="504" y="1340"/>
                      <a:pt x="701" y="1253"/>
                    </a:cubicBezTo>
                    <a:cubicBezTo>
                      <a:pt x="762" y="1226"/>
                      <a:pt x="815" y="1185"/>
                      <a:pt x="854" y="1134"/>
                    </a:cubicBezTo>
                    <a:cubicBezTo>
                      <a:pt x="892" y="1000"/>
                      <a:pt x="841" y="857"/>
                      <a:pt x="725" y="773"/>
                    </a:cubicBezTo>
                    <a:lnTo>
                      <a:pt x="725" y="371"/>
                    </a:lnTo>
                    <a:cubicBezTo>
                      <a:pt x="543" y="203"/>
                      <a:pt x="324" y="77"/>
                      <a:pt x="83" y="0"/>
                    </a:cubicBezTo>
                    <a:lnTo>
                      <a:pt x="0" y="48"/>
                    </a:lnTo>
                    <a:lnTo>
                      <a:pt x="0" y="736"/>
                    </a:lnTo>
                    <a:close/>
                  </a:path>
                </a:pathLst>
              </a:cu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Freeform 80"/>
              <p:cNvSpPr>
                <a:spLocks/>
              </p:cNvSpPr>
              <p:nvPr/>
            </p:nvSpPr>
            <p:spPr bwMode="auto">
              <a:xfrm>
                <a:off x="4586" y="2901"/>
                <a:ext cx="242" cy="427"/>
              </a:xfrm>
              <a:custGeom>
                <a:avLst/>
                <a:gdLst>
                  <a:gd name="T0" fmla="*/ 0 w 242"/>
                  <a:gd name="T1" fmla="*/ 0 h 427"/>
                  <a:gd name="T2" fmla="*/ 0 w 242"/>
                  <a:gd name="T3" fmla="*/ 282 h 427"/>
                  <a:gd name="T4" fmla="*/ 242 w 242"/>
                  <a:gd name="T5" fmla="*/ 427 h 427"/>
                  <a:gd name="T6" fmla="*/ 0 60000 65536"/>
                  <a:gd name="T7" fmla="*/ 0 60000 65536"/>
                  <a:gd name="T8" fmla="*/ 0 60000 65536"/>
                  <a:gd name="T9" fmla="*/ 0 w 242"/>
                  <a:gd name="T10" fmla="*/ 0 h 427"/>
                  <a:gd name="T11" fmla="*/ 242 w 242"/>
                  <a:gd name="T12" fmla="*/ 427 h 4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2" h="427">
                    <a:moveTo>
                      <a:pt x="0" y="0"/>
                    </a:moveTo>
                    <a:lnTo>
                      <a:pt x="0" y="282"/>
                    </a:lnTo>
                    <a:lnTo>
                      <a:pt x="242" y="427"/>
                    </a:lnTo>
                  </a:path>
                </a:pathLst>
              </a:custGeom>
              <a:noFill/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4" name="Freeform 81"/>
              <p:cNvSpPr>
                <a:spLocks/>
              </p:cNvSpPr>
              <p:nvPr/>
            </p:nvSpPr>
            <p:spPr bwMode="auto">
              <a:xfrm>
                <a:off x="4537" y="3489"/>
                <a:ext cx="143" cy="72"/>
              </a:xfrm>
              <a:custGeom>
                <a:avLst/>
                <a:gdLst>
                  <a:gd name="T0" fmla="*/ 30 w 308"/>
                  <a:gd name="T1" fmla="*/ 34 h 151"/>
                  <a:gd name="T2" fmla="*/ 60 w 308"/>
                  <a:gd name="T3" fmla="*/ 22 h 151"/>
                  <a:gd name="T4" fmla="*/ 62 w 308"/>
                  <a:gd name="T5" fmla="*/ 4 h 151"/>
                  <a:gd name="T6" fmla="*/ 58 w 308"/>
                  <a:gd name="T7" fmla="*/ 0 h 151"/>
                  <a:gd name="T8" fmla="*/ 58 w 308"/>
                  <a:gd name="T9" fmla="*/ 0 h 151"/>
                  <a:gd name="T10" fmla="*/ 0 w 308"/>
                  <a:gd name="T11" fmla="*/ 34 h 151"/>
                  <a:gd name="T12" fmla="*/ 30 w 308"/>
                  <a:gd name="T13" fmla="*/ 34 h 1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8"/>
                  <a:gd name="T22" fmla="*/ 0 h 151"/>
                  <a:gd name="T23" fmla="*/ 308 w 308"/>
                  <a:gd name="T24" fmla="*/ 151 h 1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8" h="151">
                    <a:moveTo>
                      <a:pt x="138" y="150"/>
                    </a:moveTo>
                    <a:cubicBezTo>
                      <a:pt x="190" y="147"/>
                      <a:pt x="239" y="129"/>
                      <a:pt x="281" y="97"/>
                    </a:cubicBezTo>
                    <a:cubicBezTo>
                      <a:pt x="304" y="77"/>
                      <a:pt x="308" y="41"/>
                      <a:pt x="289" y="16"/>
                    </a:cubicBezTo>
                    <a:cubicBezTo>
                      <a:pt x="284" y="9"/>
                      <a:pt x="278" y="4"/>
                      <a:pt x="270" y="0"/>
                    </a:cubicBezTo>
                    <a:lnTo>
                      <a:pt x="0" y="151"/>
                    </a:lnTo>
                    <a:lnTo>
                      <a:pt x="138" y="150"/>
                    </a:lnTo>
                    <a:close/>
                  </a:path>
                </a:pathLst>
              </a:custGeom>
              <a:solidFill>
                <a:srgbClr val="DDDDD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5" name="Rectangle 82"/>
              <p:cNvSpPr>
                <a:spLocks noChangeArrowheads="1"/>
              </p:cNvSpPr>
              <p:nvPr/>
            </p:nvSpPr>
            <p:spPr bwMode="auto">
              <a:xfrm>
                <a:off x="4248" y="3270"/>
                <a:ext cx="425" cy="8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36" name="Rectangle 83"/>
              <p:cNvSpPr>
                <a:spLocks noChangeArrowheads="1"/>
              </p:cNvSpPr>
              <p:nvPr/>
            </p:nvSpPr>
            <p:spPr bwMode="auto">
              <a:xfrm>
                <a:off x="4248" y="3278"/>
                <a:ext cx="425" cy="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37" name="Rectangle 84"/>
              <p:cNvSpPr>
                <a:spLocks noChangeArrowheads="1"/>
              </p:cNvSpPr>
              <p:nvPr/>
            </p:nvSpPr>
            <p:spPr bwMode="auto">
              <a:xfrm>
                <a:off x="4248" y="3286"/>
                <a:ext cx="425" cy="7"/>
              </a:xfrm>
              <a:prstGeom prst="rect">
                <a:avLst/>
              </a:pr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38" name="Rectangle 85"/>
              <p:cNvSpPr>
                <a:spLocks noChangeArrowheads="1"/>
              </p:cNvSpPr>
              <p:nvPr/>
            </p:nvSpPr>
            <p:spPr bwMode="auto">
              <a:xfrm>
                <a:off x="4248" y="3293"/>
                <a:ext cx="425" cy="8"/>
              </a:xfrm>
              <a:prstGeom prst="rect">
                <a:avLst/>
              </a:pr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39" name="Rectangle 86"/>
              <p:cNvSpPr>
                <a:spLocks noChangeArrowheads="1"/>
              </p:cNvSpPr>
              <p:nvPr/>
            </p:nvSpPr>
            <p:spPr bwMode="auto">
              <a:xfrm>
                <a:off x="4248" y="3301"/>
                <a:ext cx="425" cy="8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40" name="Rectangle 87"/>
              <p:cNvSpPr>
                <a:spLocks noChangeArrowheads="1"/>
              </p:cNvSpPr>
              <p:nvPr/>
            </p:nvSpPr>
            <p:spPr bwMode="auto">
              <a:xfrm>
                <a:off x="4248" y="3309"/>
                <a:ext cx="425" cy="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41" name="Rectangle 88"/>
              <p:cNvSpPr>
                <a:spLocks noChangeArrowheads="1"/>
              </p:cNvSpPr>
              <p:nvPr/>
            </p:nvSpPr>
            <p:spPr bwMode="auto">
              <a:xfrm>
                <a:off x="4248" y="3316"/>
                <a:ext cx="425" cy="8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42" name="Rectangle 89"/>
              <p:cNvSpPr>
                <a:spLocks noChangeArrowheads="1"/>
              </p:cNvSpPr>
              <p:nvPr/>
            </p:nvSpPr>
            <p:spPr bwMode="auto">
              <a:xfrm>
                <a:off x="4248" y="3324"/>
                <a:ext cx="425" cy="8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43" name="Rectangle 90"/>
              <p:cNvSpPr>
                <a:spLocks noChangeArrowheads="1"/>
              </p:cNvSpPr>
              <p:nvPr/>
            </p:nvSpPr>
            <p:spPr bwMode="auto">
              <a:xfrm>
                <a:off x="4248" y="3332"/>
                <a:ext cx="425" cy="7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44" name="Rectangle 91"/>
              <p:cNvSpPr>
                <a:spLocks noChangeArrowheads="1"/>
              </p:cNvSpPr>
              <p:nvPr/>
            </p:nvSpPr>
            <p:spPr bwMode="auto">
              <a:xfrm>
                <a:off x="4248" y="3339"/>
                <a:ext cx="425" cy="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45" name="Rectangle 92"/>
              <p:cNvSpPr>
                <a:spLocks noChangeArrowheads="1"/>
              </p:cNvSpPr>
              <p:nvPr/>
            </p:nvSpPr>
            <p:spPr bwMode="auto">
              <a:xfrm>
                <a:off x="4248" y="3347"/>
                <a:ext cx="425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46" name="Rectangle 93"/>
              <p:cNvSpPr>
                <a:spLocks noChangeArrowheads="1"/>
              </p:cNvSpPr>
              <p:nvPr/>
            </p:nvSpPr>
            <p:spPr bwMode="auto">
              <a:xfrm>
                <a:off x="4248" y="3355"/>
                <a:ext cx="425" cy="7"/>
              </a:xfrm>
              <a:prstGeom prst="rect">
                <a:avLst/>
              </a:pr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47" name="Rectangle 94"/>
              <p:cNvSpPr>
                <a:spLocks noChangeArrowheads="1"/>
              </p:cNvSpPr>
              <p:nvPr/>
            </p:nvSpPr>
            <p:spPr bwMode="auto">
              <a:xfrm>
                <a:off x="4248" y="3362"/>
                <a:ext cx="425" cy="8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48" name="Rectangle 95"/>
              <p:cNvSpPr>
                <a:spLocks noChangeArrowheads="1"/>
              </p:cNvSpPr>
              <p:nvPr/>
            </p:nvSpPr>
            <p:spPr bwMode="auto">
              <a:xfrm>
                <a:off x="4248" y="3370"/>
                <a:ext cx="425" cy="8"/>
              </a:xfrm>
              <a:prstGeom prst="rect">
                <a:avLst/>
              </a:pr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49" name="Rectangle 96"/>
              <p:cNvSpPr>
                <a:spLocks noChangeArrowheads="1"/>
              </p:cNvSpPr>
              <p:nvPr/>
            </p:nvSpPr>
            <p:spPr bwMode="auto">
              <a:xfrm>
                <a:off x="4248" y="3378"/>
                <a:ext cx="425" cy="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50" name="Rectangle 97"/>
              <p:cNvSpPr>
                <a:spLocks noChangeArrowheads="1"/>
              </p:cNvSpPr>
              <p:nvPr/>
            </p:nvSpPr>
            <p:spPr bwMode="auto">
              <a:xfrm>
                <a:off x="4248" y="3385"/>
                <a:ext cx="425" cy="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51" name="Rectangle 98"/>
              <p:cNvSpPr>
                <a:spLocks noChangeArrowheads="1"/>
              </p:cNvSpPr>
              <p:nvPr/>
            </p:nvSpPr>
            <p:spPr bwMode="auto">
              <a:xfrm>
                <a:off x="4248" y="3393"/>
                <a:ext cx="425" cy="8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52" name="Rectangle 99"/>
              <p:cNvSpPr>
                <a:spLocks noChangeArrowheads="1"/>
              </p:cNvSpPr>
              <p:nvPr/>
            </p:nvSpPr>
            <p:spPr bwMode="auto">
              <a:xfrm>
                <a:off x="4248" y="3401"/>
                <a:ext cx="425" cy="7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53" name="Rectangle 100"/>
              <p:cNvSpPr>
                <a:spLocks noChangeArrowheads="1"/>
              </p:cNvSpPr>
              <p:nvPr/>
            </p:nvSpPr>
            <p:spPr bwMode="auto">
              <a:xfrm>
                <a:off x="4248" y="3408"/>
                <a:ext cx="425" cy="8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54" name="Rectangle 101"/>
              <p:cNvSpPr>
                <a:spLocks noChangeArrowheads="1"/>
              </p:cNvSpPr>
              <p:nvPr/>
            </p:nvSpPr>
            <p:spPr bwMode="auto">
              <a:xfrm>
                <a:off x="4248" y="3416"/>
                <a:ext cx="425" cy="1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55" name="Rectangle 102"/>
              <p:cNvSpPr>
                <a:spLocks noChangeArrowheads="1"/>
              </p:cNvSpPr>
              <p:nvPr/>
            </p:nvSpPr>
            <p:spPr bwMode="auto">
              <a:xfrm>
                <a:off x="4248" y="3431"/>
                <a:ext cx="425" cy="8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56" name="Rectangle 103"/>
              <p:cNvSpPr>
                <a:spLocks noChangeArrowheads="1"/>
              </p:cNvSpPr>
              <p:nvPr/>
            </p:nvSpPr>
            <p:spPr bwMode="auto">
              <a:xfrm>
                <a:off x="4248" y="3439"/>
                <a:ext cx="425" cy="7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57" name="Rectangle 104"/>
              <p:cNvSpPr>
                <a:spLocks noChangeArrowheads="1"/>
              </p:cNvSpPr>
              <p:nvPr/>
            </p:nvSpPr>
            <p:spPr bwMode="auto">
              <a:xfrm>
                <a:off x="4248" y="3446"/>
                <a:ext cx="425" cy="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58" name="Rectangle 105"/>
              <p:cNvSpPr>
                <a:spLocks noChangeArrowheads="1"/>
              </p:cNvSpPr>
              <p:nvPr/>
            </p:nvSpPr>
            <p:spPr bwMode="auto">
              <a:xfrm>
                <a:off x="4248" y="3454"/>
                <a:ext cx="425" cy="8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59" name="Rectangle 106"/>
              <p:cNvSpPr>
                <a:spLocks noChangeArrowheads="1"/>
              </p:cNvSpPr>
              <p:nvPr/>
            </p:nvSpPr>
            <p:spPr bwMode="auto">
              <a:xfrm>
                <a:off x="4248" y="3462"/>
                <a:ext cx="425" cy="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60" name="Rectangle 107"/>
              <p:cNvSpPr>
                <a:spLocks noChangeArrowheads="1"/>
              </p:cNvSpPr>
              <p:nvPr/>
            </p:nvSpPr>
            <p:spPr bwMode="auto">
              <a:xfrm>
                <a:off x="4248" y="3469"/>
                <a:ext cx="425" cy="8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61" name="Rectangle 108"/>
              <p:cNvSpPr>
                <a:spLocks noChangeArrowheads="1"/>
              </p:cNvSpPr>
              <p:nvPr/>
            </p:nvSpPr>
            <p:spPr bwMode="auto">
              <a:xfrm>
                <a:off x="4248" y="3477"/>
                <a:ext cx="425" cy="8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62" name="Rectangle 109"/>
              <p:cNvSpPr>
                <a:spLocks noChangeArrowheads="1"/>
              </p:cNvSpPr>
              <p:nvPr/>
            </p:nvSpPr>
            <p:spPr bwMode="auto">
              <a:xfrm>
                <a:off x="4248" y="3485"/>
                <a:ext cx="425" cy="7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63" name="Rectangle 110"/>
              <p:cNvSpPr>
                <a:spLocks noChangeArrowheads="1"/>
              </p:cNvSpPr>
              <p:nvPr/>
            </p:nvSpPr>
            <p:spPr bwMode="auto">
              <a:xfrm>
                <a:off x="4248" y="3492"/>
                <a:ext cx="425" cy="16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64" name="Rectangle 111"/>
              <p:cNvSpPr>
                <a:spLocks noChangeArrowheads="1"/>
              </p:cNvSpPr>
              <p:nvPr/>
            </p:nvSpPr>
            <p:spPr bwMode="auto">
              <a:xfrm>
                <a:off x="4248" y="3508"/>
                <a:ext cx="425" cy="7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65" name="Rectangle 112"/>
              <p:cNvSpPr>
                <a:spLocks noChangeArrowheads="1"/>
              </p:cNvSpPr>
              <p:nvPr/>
            </p:nvSpPr>
            <p:spPr bwMode="auto">
              <a:xfrm>
                <a:off x="4248" y="3515"/>
                <a:ext cx="425" cy="8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66" name="Rectangle 113"/>
              <p:cNvSpPr>
                <a:spLocks noChangeArrowheads="1"/>
              </p:cNvSpPr>
              <p:nvPr/>
            </p:nvSpPr>
            <p:spPr bwMode="auto">
              <a:xfrm>
                <a:off x="4248" y="3523"/>
                <a:ext cx="425" cy="8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67" name="Rectangle 114"/>
              <p:cNvSpPr>
                <a:spLocks noChangeArrowheads="1"/>
              </p:cNvSpPr>
              <p:nvPr/>
            </p:nvSpPr>
            <p:spPr bwMode="auto">
              <a:xfrm>
                <a:off x="4248" y="3531"/>
                <a:ext cx="425" cy="7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68" name="Rectangle 115"/>
              <p:cNvSpPr>
                <a:spLocks noChangeArrowheads="1"/>
              </p:cNvSpPr>
              <p:nvPr/>
            </p:nvSpPr>
            <p:spPr bwMode="auto">
              <a:xfrm>
                <a:off x="4248" y="3538"/>
                <a:ext cx="425" cy="8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69" name="Freeform 116"/>
              <p:cNvSpPr>
                <a:spLocks/>
              </p:cNvSpPr>
              <p:nvPr/>
            </p:nvSpPr>
            <p:spPr bwMode="auto">
              <a:xfrm>
                <a:off x="4258" y="3285"/>
                <a:ext cx="405" cy="254"/>
              </a:xfrm>
              <a:custGeom>
                <a:avLst/>
                <a:gdLst>
                  <a:gd name="T0" fmla="*/ 0 w 405"/>
                  <a:gd name="T1" fmla="*/ 88 h 254"/>
                  <a:gd name="T2" fmla="*/ 120 w 405"/>
                  <a:gd name="T3" fmla="*/ 0 h 254"/>
                  <a:gd name="T4" fmla="*/ 405 w 405"/>
                  <a:gd name="T5" fmla="*/ 167 h 254"/>
                  <a:gd name="T6" fmla="*/ 281 w 405"/>
                  <a:gd name="T7" fmla="*/ 254 h 254"/>
                  <a:gd name="T8" fmla="*/ 0 w 405"/>
                  <a:gd name="T9" fmla="*/ 88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5"/>
                  <a:gd name="T16" fmla="*/ 0 h 254"/>
                  <a:gd name="T17" fmla="*/ 405 w 40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5" h="254">
                    <a:moveTo>
                      <a:pt x="0" y="88"/>
                    </a:moveTo>
                    <a:lnTo>
                      <a:pt x="120" y="0"/>
                    </a:lnTo>
                    <a:lnTo>
                      <a:pt x="405" y="167"/>
                    </a:lnTo>
                    <a:lnTo>
                      <a:pt x="281" y="254"/>
                    </a:lnTo>
                    <a:lnTo>
                      <a:pt x="0" y="88"/>
                    </a:lnTo>
                    <a:close/>
                  </a:path>
                </a:pathLst>
              </a:custGeom>
              <a:noFill/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70" name="Picture 11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2" y="3439"/>
                <a:ext cx="14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71" name="Picture 11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2" y="3439"/>
                <a:ext cx="14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772" name="Freeform 119"/>
              <p:cNvSpPr>
                <a:spLocks/>
              </p:cNvSpPr>
              <p:nvPr/>
            </p:nvSpPr>
            <p:spPr bwMode="auto">
              <a:xfrm>
                <a:off x="4539" y="3452"/>
                <a:ext cx="124" cy="109"/>
              </a:xfrm>
              <a:custGeom>
                <a:avLst/>
                <a:gdLst>
                  <a:gd name="T0" fmla="*/ 0 w 124"/>
                  <a:gd name="T1" fmla="*/ 109 h 109"/>
                  <a:gd name="T2" fmla="*/ 0 w 124"/>
                  <a:gd name="T3" fmla="*/ 87 h 109"/>
                  <a:gd name="T4" fmla="*/ 124 w 124"/>
                  <a:gd name="T5" fmla="*/ 0 h 109"/>
                  <a:gd name="T6" fmla="*/ 124 w 124"/>
                  <a:gd name="T7" fmla="*/ 37 h 109"/>
                  <a:gd name="T8" fmla="*/ 0 w 124"/>
                  <a:gd name="T9" fmla="*/ 109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109"/>
                  <a:gd name="T17" fmla="*/ 124 w 124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109">
                    <a:moveTo>
                      <a:pt x="0" y="109"/>
                    </a:moveTo>
                    <a:lnTo>
                      <a:pt x="0" y="87"/>
                    </a:lnTo>
                    <a:lnTo>
                      <a:pt x="124" y="0"/>
                    </a:lnTo>
                    <a:lnTo>
                      <a:pt x="124" y="37"/>
                    </a:lnTo>
                    <a:lnTo>
                      <a:pt x="0" y="109"/>
                    </a:lnTo>
                    <a:close/>
                  </a:path>
                </a:pathLst>
              </a:custGeom>
              <a:noFill/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3" name="Freeform 120"/>
              <p:cNvSpPr>
                <a:spLocks noEditPoints="1"/>
              </p:cNvSpPr>
              <p:nvPr/>
            </p:nvSpPr>
            <p:spPr bwMode="auto">
              <a:xfrm>
                <a:off x="4293" y="3308"/>
                <a:ext cx="331" cy="204"/>
              </a:xfrm>
              <a:custGeom>
                <a:avLst/>
                <a:gdLst>
                  <a:gd name="T0" fmla="*/ 36 w 331"/>
                  <a:gd name="T1" fmla="*/ 61 h 204"/>
                  <a:gd name="T2" fmla="*/ 24 w 331"/>
                  <a:gd name="T3" fmla="*/ 44 h 204"/>
                  <a:gd name="T4" fmla="*/ 41 w 331"/>
                  <a:gd name="T5" fmla="*/ 33 h 204"/>
                  <a:gd name="T6" fmla="*/ 69 w 331"/>
                  <a:gd name="T7" fmla="*/ 39 h 204"/>
                  <a:gd name="T8" fmla="*/ 49 w 331"/>
                  <a:gd name="T9" fmla="*/ 27 h 204"/>
                  <a:gd name="T10" fmla="*/ 110 w 331"/>
                  <a:gd name="T11" fmla="*/ 12 h 204"/>
                  <a:gd name="T12" fmla="*/ 111 w 331"/>
                  <a:gd name="T13" fmla="*/ 33 h 204"/>
                  <a:gd name="T14" fmla="*/ 127 w 331"/>
                  <a:gd name="T15" fmla="*/ 22 h 204"/>
                  <a:gd name="T16" fmla="*/ 167 w 331"/>
                  <a:gd name="T17" fmla="*/ 67 h 204"/>
                  <a:gd name="T18" fmla="*/ 147 w 331"/>
                  <a:gd name="T19" fmla="*/ 55 h 204"/>
                  <a:gd name="T20" fmla="*/ 221 w 331"/>
                  <a:gd name="T21" fmla="*/ 78 h 204"/>
                  <a:gd name="T22" fmla="*/ 258 w 331"/>
                  <a:gd name="T23" fmla="*/ 121 h 204"/>
                  <a:gd name="T24" fmla="*/ 274 w 331"/>
                  <a:gd name="T25" fmla="*/ 110 h 204"/>
                  <a:gd name="T26" fmla="*/ 314 w 331"/>
                  <a:gd name="T27" fmla="*/ 155 h 204"/>
                  <a:gd name="T28" fmla="*/ 295 w 331"/>
                  <a:gd name="T29" fmla="*/ 143 h 204"/>
                  <a:gd name="T30" fmla="*/ 306 w 331"/>
                  <a:gd name="T31" fmla="*/ 160 h 204"/>
                  <a:gd name="T32" fmla="*/ 233 w 331"/>
                  <a:gd name="T33" fmla="*/ 137 h 204"/>
                  <a:gd name="T34" fmla="*/ 250 w 331"/>
                  <a:gd name="T35" fmla="*/ 127 h 204"/>
                  <a:gd name="T36" fmla="*/ 241 w 331"/>
                  <a:gd name="T37" fmla="*/ 111 h 204"/>
                  <a:gd name="T38" fmla="*/ 221 w 331"/>
                  <a:gd name="T39" fmla="*/ 99 h 204"/>
                  <a:gd name="T40" fmla="*/ 233 w 331"/>
                  <a:gd name="T41" fmla="*/ 116 h 204"/>
                  <a:gd name="T42" fmla="*/ 160 w 331"/>
                  <a:gd name="T43" fmla="*/ 93 h 204"/>
                  <a:gd name="T44" fmla="*/ 176 w 331"/>
                  <a:gd name="T45" fmla="*/ 82 h 204"/>
                  <a:gd name="T46" fmla="*/ 142 w 331"/>
                  <a:gd name="T47" fmla="*/ 83 h 204"/>
                  <a:gd name="T48" fmla="*/ 123 w 331"/>
                  <a:gd name="T49" fmla="*/ 71 h 204"/>
                  <a:gd name="T50" fmla="*/ 122 w 331"/>
                  <a:gd name="T51" fmla="*/ 50 h 204"/>
                  <a:gd name="T52" fmla="*/ 61 w 331"/>
                  <a:gd name="T53" fmla="*/ 66 h 204"/>
                  <a:gd name="T54" fmla="*/ 78 w 331"/>
                  <a:gd name="T55" fmla="*/ 55 h 204"/>
                  <a:gd name="T56" fmla="*/ 118 w 331"/>
                  <a:gd name="T57" fmla="*/ 100 h 204"/>
                  <a:gd name="T58" fmla="*/ 98 w 331"/>
                  <a:gd name="T59" fmla="*/ 88 h 204"/>
                  <a:gd name="T60" fmla="*/ 171 w 331"/>
                  <a:gd name="T61" fmla="*/ 111 h 204"/>
                  <a:gd name="T62" fmla="*/ 172 w 331"/>
                  <a:gd name="T63" fmla="*/ 132 h 204"/>
                  <a:gd name="T64" fmla="*/ 188 w 331"/>
                  <a:gd name="T65" fmla="*/ 121 h 204"/>
                  <a:gd name="T66" fmla="*/ 229 w 331"/>
                  <a:gd name="T67" fmla="*/ 166 h 204"/>
                  <a:gd name="T68" fmla="*/ 209 w 331"/>
                  <a:gd name="T69" fmla="*/ 154 h 204"/>
                  <a:gd name="T70" fmla="*/ 282 w 331"/>
                  <a:gd name="T71" fmla="*/ 177 h 204"/>
                  <a:gd name="T72" fmla="*/ 221 w 331"/>
                  <a:gd name="T73" fmla="*/ 192 h 204"/>
                  <a:gd name="T74" fmla="*/ 237 w 331"/>
                  <a:gd name="T75" fmla="*/ 182 h 204"/>
                  <a:gd name="T76" fmla="*/ 204 w 331"/>
                  <a:gd name="T77" fmla="*/ 182 h 204"/>
                  <a:gd name="T78" fmla="*/ 184 w 331"/>
                  <a:gd name="T79" fmla="*/ 170 h 204"/>
                  <a:gd name="T80" fmla="*/ 184 w 331"/>
                  <a:gd name="T81" fmla="*/ 149 h 204"/>
                  <a:gd name="T82" fmla="*/ 37 w 331"/>
                  <a:gd name="T83" fmla="*/ 82 h 204"/>
                  <a:gd name="T84" fmla="*/ 53 w 331"/>
                  <a:gd name="T85" fmla="*/ 71 h 2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1"/>
                  <a:gd name="T130" fmla="*/ 0 h 204"/>
                  <a:gd name="T131" fmla="*/ 331 w 331"/>
                  <a:gd name="T132" fmla="*/ 204 h 2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1" h="204">
                    <a:moveTo>
                      <a:pt x="0" y="60"/>
                    </a:moveTo>
                    <a:lnTo>
                      <a:pt x="20" y="72"/>
                    </a:lnTo>
                    <a:lnTo>
                      <a:pt x="36" y="61"/>
                    </a:lnTo>
                    <a:lnTo>
                      <a:pt x="17" y="49"/>
                    </a:lnTo>
                    <a:lnTo>
                      <a:pt x="0" y="60"/>
                    </a:lnTo>
                    <a:close/>
                    <a:moveTo>
                      <a:pt x="24" y="44"/>
                    </a:moveTo>
                    <a:lnTo>
                      <a:pt x="44" y="55"/>
                    </a:lnTo>
                    <a:lnTo>
                      <a:pt x="61" y="45"/>
                    </a:lnTo>
                    <a:lnTo>
                      <a:pt x="41" y="33"/>
                    </a:lnTo>
                    <a:lnTo>
                      <a:pt x="24" y="44"/>
                    </a:lnTo>
                    <a:close/>
                    <a:moveTo>
                      <a:pt x="49" y="27"/>
                    </a:moveTo>
                    <a:lnTo>
                      <a:pt x="69" y="39"/>
                    </a:lnTo>
                    <a:lnTo>
                      <a:pt x="85" y="28"/>
                    </a:lnTo>
                    <a:lnTo>
                      <a:pt x="65" y="16"/>
                    </a:lnTo>
                    <a:lnTo>
                      <a:pt x="49" y="27"/>
                    </a:lnTo>
                    <a:close/>
                    <a:moveTo>
                      <a:pt x="73" y="11"/>
                    </a:moveTo>
                    <a:lnTo>
                      <a:pt x="93" y="22"/>
                    </a:lnTo>
                    <a:lnTo>
                      <a:pt x="110" y="12"/>
                    </a:lnTo>
                    <a:lnTo>
                      <a:pt x="90" y="0"/>
                    </a:lnTo>
                    <a:lnTo>
                      <a:pt x="73" y="11"/>
                    </a:lnTo>
                    <a:close/>
                    <a:moveTo>
                      <a:pt x="111" y="33"/>
                    </a:moveTo>
                    <a:lnTo>
                      <a:pt x="130" y="44"/>
                    </a:lnTo>
                    <a:lnTo>
                      <a:pt x="147" y="34"/>
                    </a:lnTo>
                    <a:lnTo>
                      <a:pt x="127" y="22"/>
                    </a:lnTo>
                    <a:lnTo>
                      <a:pt x="111" y="33"/>
                    </a:lnTo>
                    <a:close/>
                    <a:moveTo>
                      <a:pt x="147" y="55"/>
                    </a:moveTo>
                    <a:lnTo>
                      <a:pt x="167" y="67"/>
                    </a:lnTo>
                    <a:lnTo>
                      <a:pt x="184" y="56"/>
                    </a:lnTo>
                    <a:lnTo>
                      <a:pt x="164" y="44"/>
                    </a:lnTo>
                    <a:lnTo>
                      <a:pt x="147" y="55"/>
                    </a:lnTo>
                    <a:close/>
                    <a:moveTo>
                      <a:pt x="184" y="77"/>
                    </a:moveTo>
                    <a:lnTo>
                      <a:pt x="204" y="89"/>
                    </a:lnTo>
                    <a:lnTo>
                      <a:pt x="221" y="78"/>
                    </a:lnTo>
                    <a:lnTo>
                      <a:pt x="201" y="66"/>
                    </a:lnTo>
                    <a:lnTo>
                      <a:pt x="184" y="77"/>
                    </a:lnTo>
                    <a:close/>
                    <a:moveTo>
                      <a:pt x="258" y="121"/>
                    </a:moveTo>
                    <a:lnTo>
                      <a:pt x="277" y="133"/>
                    </a:lnTo>
                    <a:lnTo>
                      <a:pt x="294" y="122"/>
                    </a:lnTo>
                    <a:lnTo>
                      <a:pt x="274" y="110"/>
                    </a:lnTo>
                    <a:lnTo>
                      <a:pt x="258" y="121"/>
                    </a:lnTo>
                    <a:close/>
                    <a:moveTo>
                      <a:pt x="295" y="143"/>
                    </a:moveTo>
                    <a:lnTo>
                      <a:pt x="314" y="155"/>
                    </a:lnTo>
                    <a:lnTo>
                      <a:pt x="331" y="144"/>
                    </a:lnTo>
                    <a:lnTo>
                      <a:pt x="311" y="132"/>
                    </a:lnTo>
                    <a:lnTo>
                      <a:pt x="295" y="143"/>
                    </a:lnTo>
                    <a:close/>
                    <a:moveTo>
                      <a:pt x="270" y="160"/>
                    </a:moveTo>
                    <a:lnTo>
                      <a:pt x="290" y="171"/>
                    </a:lnTo>
                    <a:lnTo>
                      <a:pt x="306" y="160"/>
                    </a:lnTo>
                    <a:lnTo>
                      <a:pt x="287" y="149"/>
                    </a:lnTo>
                    <a:lnTo>
                      <a:pt x="270" y="160"/>
                    </a:lnTo>
                    <a:close/>
                    <a:moveTo>
                      <a:pt x="233" y="137"/>
                    </a:moveTo>
                    <a:lnTo>
                      <a:pt x="253" y="149"/>
                    </a:lnTo>
                    <a:lnTo>
                      <a:pt x="270" y="138"/>
                    </a:lnTo>
                    <a:lnTo>
                      <a:pt x="250" y="127"/>
                    </a:lnTo>
                    <a:lnTo>
                      <a:pt x="233" y="137"/>
                    </a:lnTo>
                    <a:close/>
                    <a:moveTo>
                      <a:pt x="221" y="99"/>
                    </a:moveTo>
                    <a:lnTo>
                      <a:pt x="241" y="111"/>
                    </a:lnTo>
                    <a:lnTo>
                      <a:pt x="257" y="100"/>
                    </a:lnTo>
                    <a:lnTo>
                      <a:pt x="237" y="88"/>
                    </a:lnTo>
                    <a:lnTo>
                      <a:pt x="221" y="99"/>
                    </a:lnTo>
                    <a:close/>
                    <a:moveTo>
                      <a:pt x="196" y="115"/>
                    </a:moveTo>
                    <a:lnTo>
                      <a:pt x="216" y="127"/>
                    </a:lnTo>
                    <a:lnTo>
                      <a:pt x="233" y="116"/>
                    </a:lnTo>
                    <a:lnTo>
                      <a:pt x="213" y="104"/>
                    </a:lnTo>
                    <a:lnTo>
                      <a:pt x="196" y="115"/>
                    </a:lnTo>
                    <a:close/>
                    <a:moveTo>
                      <a:pt x="160" y="93"/>
                    </a:moveTo>
                    <a:lnTo>
                      <a:pt x="179" y="105"/>
                    </a:lnTo>
                    <a:lnTo>
                      <a:pt x="196" y="94"/>
                    </a:lnTo>
                    <a:lnTo>
                      <a:pt x="176" y="82"/>
                    </a:lnTo>
                    <a:lnTo>
                      <a:pt x="160" y="93"/>
                    </a:lnTo>
                    <a:close/>
                    <a:moveTo>
                      <a:pt x="123" y="71"/>
                    </a:moveTo>
                    <a:lnTo>
                      <a:pt x="142" y="83"/>
                    </a:lnTo>
                    <a:lnTo>
                      <a:pt x="159" y="72"/>
                    </a:lnTo>
                    <a:lnTo>
                      <a:pt x="139" y="60"/>
                    </a:lnTo>
                    <a:lnTo>
                      <a:pt x="123" y="71"/>
                    </a:lnTo>
                    <a:close/>
                    <a:moveTo>
                      <a:pt x="86" y="49"/>
                    </a:moveTo>
                    <a:lnTo>
                      <a:pt x="106" y="61"/>
                    </a:lnTo>
                    <a:lnTo>
                      <a:pt x="122" y="50"/>
                    </a:lnTo>
                    <a:lnTo>
                      <a:pt x="102" y="38"/>
                    </a:lnTo>
                    <a:lnTo>
                      <a:pt x="86" y="49"/>
                    </a:lnTo>
                    <a:close/>
                    <a:moveTo>
                      <a:pt x="61" y="66"/>
                    </a:moveTo>
                    <a:lnTo>
                      <a:pt x="81" y="77"/>
                    </a:lnTo>
                    <a:lnTo>
                      <a:pt x="98" y="67"/>
                    </a:lnTo>
                    <a:lnTo>
                      <a:pt x="78" y="55"/>
                    </a:lnTo>
                    <a:lnTo>
                      <a:pt x="61" y="66"/>
                    </a:lnTo>
                    <a:close/>
                    <a:moveTo>
                      <a:pt x="98" y="88"/>
                    </a:moveTo>
                    <a:lnTo>
                      <a:pt x="118" y="100"/>
                    </a:lnTo>
                    <a:lnTo>
                      <a:pt x="134" y="89"/>
                    </a:lnTo>
                    <a:lnTo>
                      <a:pt x="115" y="77"/>
                    </a:lnTo>
                    <a:lnTo>
                      <a:pt x="98" y="88"/>
                    </a:lnTo>
                    <a:close/>
                    <a:moveTo>
                      <a:pt x="135" y="110"/>
                    </a:moveTo>
                    <a:lnTo>
                      <a:pt x="155" y="122"/>
                    </a:lnTo>
                    <a:lnTo>
                      <a:pt x="171" y="111"/>
                    </a:lnTo>
                    <a:lnTo>
                      <a:pt x="152" y="99"/>
                    </a:lnTo>
                    <a:lnTo>
                      <a:pt x="135" y="110"/>
                    </a:lnTo>
                    <a:close/>
                    <a:moveTo>
                      <a:pt x="172" y="132"/>
                    </a:moveTo>
                    <a:lnTo>
                      <a:pt x="192" y="144"/>
                    </a:lnTo>
                    <a:lnTo>
                      <a:pt x="208" y="133"/>
                    </a:lnTo>
                    <a:lnTo>
                      <a:pt x="188" y="121"/>
                    </a:lnTo>
                    <a:lnTo>
                      <a:pt x="172" y="132"/>
                    </a:lnTo>
                    <a:close/>
                    <a:moveTo>
                      <a:pt x="209" y="154"/>
                    </a:moveTo>
                    <a:lnTo>
                      <a:pt x="229" y="166"/>
                    </a:lnTo>
                    <a:lnTo>
                      <a:pt x="245" y="155"/>
                    </a:lnTo>
                    <a:lnTo>
                      <a:pt x="225" y="143"/>
                    </a:lnTo>
                    <a:lnTo>
                      <a:pt x="209" y="154"/>
                    </a:lnTo>
                    <a:close/>
                    <a:moveTo>
                      <a:pt x="245" y="176"/>
                    </a:moveTo>
                    <a:lnTo>
                      <a:pt x="265" y="188"/>
                    </a:lnTo>
                    <a:lnTo>
                      <a:pt x="282" y="177"/>
                    </a:lnTo>
                    <a:lnTo>
                      <a:pt x="262" y="165"/>
                    </a:lnTo>
                    <a:lnTo>
                      <a:pt x="245" y="176"/>
                    </a:lnTo>
                    <a:close/>
                    <a:moveTo>
                      <a:pt x="221" y="192"/>
                    </a:moveTo>
                    <a:lnTo>
                      <a:pt x="241" y="204"/>
                    </a:lnTo>
                    <a:lnTo>
                      <a:pt x="257" y="193"/>
                    </a:lnTo>
                    <a:lnTo>
                      <a:pt x="237" y="182"/>
                    </a:lnTo>
                    <a:lnTo>
                      <a:pt x="221" y="192"/>
                    </a:lnTo>
                    <a:close/>
                    <a:moveTo>
                      <a:pt x="184" y="170"/>
                    </a:moveTo>
                    <a:lnTo>
                      <a:pt x="204" y="182"/>
                    </a:lnTo>
                    <a:lnTo>
                      <a:pt x="221" y="171"/>
                    </a:lnTo>
                    <a:lnTo>
                      <a:pt x="201" y="160"/>
                    </a:lnTo>
                    <a:lnTo>
                      <a:pt x="184" y="170"/>
                    </a:lnTo>
                    <a:close/>
                    <a:moveTo>
                      <a:pt x="73" y="104"/>
                    </a:moveTo>
                    <a:lnTo>
                      <a:pt x="167" y="160"/>
                    </a:lnTo>
                    <a:lnTo>
                      <a:pt x="184" y="149"/>
                    </a:lnTo>
                    <a:lnTo>
                      <a:pt x="90" y="93"/>
                    </a:lnTo>
                    <a:lnTo>
                      <a:pt x="73" y="104"/>
                    </a:lnTo>
                    <a:close/>
                    <a:moveTo>
                      <a:pt x="37" y="82"/>
                    </a:moveTo>
                    <a:lnTo>
                      <a:pt x="57" y="94"/>
                    </a:lnTo>
                    <a:lnTo>
                      <a:pt x="73" y="83"/>
                    </a:lnTo>
                    <a:lnTo>
                      <a:pt x="53" y="71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4" name="Freeform 121"/>
              <p:cNvSpPr>
                <a:spLocks noEditPoints="1"/>
              </p:cNvSpPr>
              <p:nvPr/>
            </p:nvSpPr>
            <p:spPr bwMode="auto">
              <a:xfrm>
                <a:off x="4293" y="3319"/>
                <a:ext cx="331" cy="198"/>
              </a:xfrm>
              <a:custGeom>
                <a:avLst/>
                <a:gdLst>
                  <a:gd name="T0" fmla="*/ 73 w 331"/>
                  <a:gd name="T1" fmla="*/ 4 h 198"/>
                  <a:gd name="T2" fmla="*/ 111 w 331"/>
                  <a:gd name="T3" fmla="*/ 26 h 198"/>
                  <a:gd name="T4" fmla="*/ 147 w 331"/>
                  <a:gd name="T5" fmla="*/ 49 h 198"/>
                  <a:gd name="T6" fmla="*/ 184 w 331"/>
                  <a:gd name="T7" fmla="*/ 71 h 198"/>
                  <a:gd name="T8" fmla="*/ 221 w 331"/>
                  <a:gd name="T9" fmla="*/ 93 h 198"/>
                  <a:gd name="T10" fmla="*/ 258 w 331"/>
                  <a:gd name="T11" fmla="*/ 115 h 198"/>
                  <a:gd name="T12" fmla="*/ 93 w 331"/>
                  <a:gd name="T13" fmla="*/ 11 h 198"/>
                  <a:gd name="T14" fmla="*/ 130 w 331"/>
                  <a:gd name="T15" fmla="*/ 33 h 198"/>
                  <a:gd name="T16" fmla="*/ 167 w 331"/>
                  <a:gd name="T17" fmla="*/ 56 h 198"/>
                  <a:gd name="T18" fmla="*/ 204 w 331"/>
                  <a:gd name="T19" fmla="*/ 78 h 198"/>
                  <a:gd name="T20" fmla="*/ 241 w 331"/>
                  <a:gd name="T21" fmla="*/ 100 h 198"/>
                  <a:gd name="T22" fmla="*/ 277 w 331"/>
                  <a:gd name="T23" fmla="*/ 122 h 198"/>
                  <a:gd name="T24" fmla="*/ 295 w 331"/>
                  <a:gd name="T25" fmla="*/ 137 h 198"/>
                  <a:gd name="T26" fmla="*/ 314 w 331"/>
                  <a:gd name="T27" fmla="*/ 144 h 198"/>
                  <a:gd name="T28" fmla="*/ 49 w 331"/>
                  <a:gd name="T29" fmla="*/ 21 h 198"/>
                  <a:gd name="T30" fmla="*/ 86 w 331"/>
                  <a:gd name="T31" fmla="*/ 43 h 198"/>
                  <a:gd name="T32" fmla="*/ 123 w 331"/>
                  <a:gd name="T33" fmla="*/ 65 h 198"/>
                  <a:gd name="T34" fmla="*/ 160 w 331"/>
                  <a:gd name="T35" fmla="*/ 87 h 198"/>
                  <a:gd name="T36" fmla="*/ 196 w 331"/>
                  <a:gd name="T37" fmla="*/ 109 h 198"/>
                  <a:gd name="T38" fmla="*/ 233 w 331"/>
                  <a:gd name="T39" fmla="*/ 131 h 198"/>
                  <a:gd name="T40" fmla="*/ 69 w 331"/>
                  <a:gd name="T41" fmla="*/ 28 h 198"/>
                  <a:gd name="T42" fmla="*/ 106 w 331"/>
                  <a:gd name="T43" fmla="*/ 50 h 198"/>
                  <a:gd name="T44" fmla="*/ 142 w 331"/>
                  <a:gd name="T45" fmla="*/ 72 h 198"/>
                  <a:gd name="T46" fmla="*/ 179 w 331"/>
                  <a:gd name="T47" fmla="*/ 94 h 198"/>
                  <a:gd name="T48" fmla="*/ 216 w 331"/>
                  <a:gd name="T49" fmla="*/ 116 h 198"/>
                  <a:gd name="T50" fmla="*/ 253 w 331"/>
                  <a:gd name="T51" fmla="*/ 138 h 198"/>
                  <a:gd name="T52" fmla="*/ 270 w 331"/>
                  <a:gd name="T53" fmla="*/ 153 h 198"/>
                  <a:gd name="T54" fmla="*/ 290 w 331"/>
                  <a:gd name="T55" fmla="*/ 160 h 198"/>
                  <a:gd name="T56" fmla="*/ 24 w 331"/>
                  <a:gd name="T57" fmla="*/ 37 h 198"/>
                  <a:gd name="T58" fmla="*/ 61 w 331"/>
                  <a:gd name="T59" fmla="*/ 60 h 198"/>
                  <a:gd name="T60" fmla="*/ 98 w 331"/>
                  <a:gd name="T61" fmla="*/ 82 h 198"/>
                  <a:gd name="T62" fmla="*/ 135 w 331"/>
                  <a:gd name="T63" fmla="*/ 104 h 198"/>
                  <a:gd name="T64" fmla="*/ 172 w 331"/>
                  <a:gd name="T65" fmla="*/ 126 h 198"/>
                  <a:gd name="T66" fmla="*/ 209 w 331"/>
                  <a:gd name="T67" fmla="*/ 148 h 198"/>
                  <a:gd name="T68" fmla="*/ 44 w 331"/>
                  <a:gd name="T69" fmla="*/ 44 h 198"/>
                  <a:gd name="T70" fmla="*/ 81 w 331"/>
                  <a:gd name="T71" fmla="*/ 66 h 198"/>
                  <a:gd name="T72" fmla="*/ 118 w 331"/>
                  <a:gd name="T73" fmla="*/ 89 h 198"/>
                  <a:gd name="T74" fmla="*/ 155 w 331"/>
                  <a:gd name="T75" fmla="*/ 111 h 198"/>
                  <a:gd name="T76" fmla="*/ 192 w 331"/>
                  <a:gd name="T77" fmla="*/ 133 h 198"/>
                  <a:gd name="T78" fmla="*/ 229 w 331"/>
                  <a:gd name="T79" fmla="*/ 155 h 198"/>
                  <a:gd name="T80" fmla="*/ 245 w 331"/>
                  <a:gd name="T81" fmla="*/ 170 h 198"/>
                  <a:gd name="T82" fmla="*/ 265 w 331"/>
                  <a:gd name="T83" fmla="*/ 177 h 198"/>
                  <a:gd name="T84" fmla="*/ 0 w 331"/>
                  <a:gd name="T85" fmla="*/ 54 h 198"/>
                  <a:gd name="T86" fmla="*/ 37 w 331"/>
                  <a:gd name="T87" fmla="*/ 76 h 198"/>
                  <a:gd name="T88" fmla="*/ 73 w 331"/>
                  <a:gd name="T89" fmla="*/ 98 h 198"/>
                  <a:gd name="T90" fmla="*/ 184 w 331"/>
                  <a:gd name="T91" fmla="*/ 164 h 198"/>
                  <a:gd name="T92" fmla="*/ 20 w 331"/>
                  <a:gd name="T93" fmla="*/ 61 h 198"/>
                  <a:gd name="T94" fmla="*/ 57 w 331"/>
                  <a:gd name="T95" fmla="*/ 83 h 198"/>
                  <a:gd name="T96" fmla="*/ 167 w 331"/>
                  <a:gd name="T97" fmla="*/ 149 h 198"/>
                  <a:gd name="T98" fmla="*/ 204 w 331"/>
                  <a:gd name="T99" fmla="*/ 171 h 198"/>
                  <a:gd name="T100" fmla="*/ 221 w 331"/>
                  <a:gd name="T101" fmla="*/ 186 h 198"/>
                  <a:gd name="T102" fmla="*/ 241 w 331"/>
                  <a:gd name="T103" fmla="*/ 193 h 19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31"/>
                  <a:gd name="T157" fmla="*/ 0 h 198"/>
                  <a:gd name="T158" fmla="*/ 331 w 331"/>
                  <a:gd name="T159" fmla="*/ 198 h 19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31" h="198">
                    <a:moveTo>
                      <a:pt x="73" y="4"/>
                    </a:moveTo>
                    <a:lnTo>
                      <a:pt x="93" y="16"/>
                    </a:lnTo>
                    <a:lnTo>
                      <a:pt x="93" y="11"/>
                    </a:lnTo>
                    <a:lnTo>
                      <a:pt x="73" y="0"/>
                    </a:lnTo>
                    <a:lnTo>
                      <a:pt x="73" y="4"/>
                    </a:lnTo>
                    <a:close/>
                    <a:moveTo>
                      <a:pt x="111" y="26"/>
                    </a:moveTo>
                    <a:lnTo>
                      <a:pt x="130" y="38"/>
                    </a:lnTo>
                    <a:lnTo>
                      <a:pt x="130" y="34"/>
                    </a:lnTo>
                    <a:lnTo>
                      <a:pt x="111" y="22"/>
                    </a:lnTo>
                    <a:lnTo>
                      <a:pt x="111" y="26"/>
                    </a:lnTo>
                    <a:close/>
                    <a:moveTo>
                      <a:pt x="147" y="49"/>
                    </a:moveTo>
                    <a:lnTo>
                      <a:pt x="167" y="60"/>
                    </a:lnTo>
                    <a:lnTo>
                      <a:pt x="167" y="56"/>
                    </a:lnTo>
                    <a:lnTo>
                      <a:pt x="147" y="44"/>
                    </a:lnTo>
                    <a:lnTo>
                      <a:pt x="147" y="49"/>
                    </a:lnTo>
                    <a:close/>
                    <a:moveTo>
                      <a:pt x="184" y="71"/>
                    </a:moveTo>
                    <a:lnTo>
                      <a:pt x="204" y="82"/>
                    </a:lnTo>
                    <a:lnTo>
                      <a:pt x="204" y="78"/>
                    </a:lnTo>
                    <a:lnTo>
                      <a:pt x="184" y="66"/>
                    </a:lnTo>
                    <a:lnTo>
                      <a:pt x="184" y="71"/>
                    </a:lnTo>
                    <a:close/>
                    <a:moveTo>
                      <a:pt x="221" y="93"/>
                    </a:moveTo>
                    <a:lnTo>
                      <a:pt x="241" y="104"/>
                    </a:lnTo>
                    <a:lnTo>
                      <a:pt x="241" y="100"/>
                    </a:lnTo>
                    <a:lnTo>
                      <a:pt x="221" y="88"/>
                    </a:lnTo>
                    <a:lnTo>
                      <a:pt x="221" y="93"/>
                    </a:lnTo>
                    <a:close/>
                    <a:moveTo>
                      <a:pt x="258" y="115"/>
                    </a:moveTo>
                    <a:lnTo>
                      <a:pt x="277" y="126"/>
                    </a:lnTo>
                    <a:lnTo>
                      <a:pt x="277" y="122"/>
                    </a:lnTo>
                    <a:lnTo>
                      <a:pt x="258" y="110"/>
                    </a:lnTo>
                    <a:lnTo>
                      <a:pt x="258" y="115"/>
                    </a:lnTo>
                    <a:close/>
                    <a:moveTo>
                      <a:pt x="93" y="11"/>
                    </a:moveTo>
                    <a:lnTo>
                      <a:pt x="93" y="16"/>
                    </a:lnTo>
                    <a:lnTo>
                      <a:pt x="110" y="5"/>
                    </a:lnTo>
                    <a:lnTo>
                      <a:pt x="110" y="1"/>
                    </a:lnTo>
                    <a:lnTo>
                      <a:pt x="93" y="11"/>
                    </a:lnTo>
                    <a:close/>
                    <a:moveTo>
                      <a:pt x="130" y="33"/>
                    </a:moveTo>
                    <a:lnTo>
                      <a:pt x="130" y="38"/>
                    </a:lnTo>
                    <a:lnTo>
                      <a:pt x="147" y="27"/>
                    </a:lnTo>
                    <a:lnTo>
                      <a:pt x="147" y="23"/>
                    </a:lnTo>
                    <a:lnTo>
                      <a:pt x="130" y="33"/>
                    </a:lnTo>
                    <a:close/>
                    <a:moveTo>
                      <a:pt x="167" y="56"/>
                    </a:moveTo>
                    <a:lnTo>
                      <a:pt x="167" y="60"/>
                    </a:lnTo>
                    <a:lnTo>
                      <a:pt x="184" y="49"/>
                    </a:lnTo>
                    <a:lnTo>
                      <a:pt x="184" y="45"/>
                    </a:lnTo>
                    <a:lnTo>
                      <a:pt x="167" y="56"/>
                    </a:lnTo>
                    <a:close/>
                    <a:moveTo>
                      <a:pt x="204" y="78"/>
                    </a:moveTo>
                    <a:lnTo>
                      <a:pt x="204" y="82"/>
                    </a:lnTo>
                    <a:lnTo>
                      <a:pt x="221" y="71"/>
                    </a:lnTo>
                    <a:lnTo>
                      <a:pt x="221" y="67"/>
                    </a:lnTo>
                    <a:lnTo>
                      <a:pt x="204" y="78"/>
                    </a:lnTo>
                    <a:close/>
                    <a:moveTo>
                      <a:pt x="241" y="100"/>
                    </a:moveTo>
                    <a:lnTo>
                      <a:pt x="241" y="104"/>
                    </a:lnTo>
                    <a:lnTo>
                      <a:pt x="257" y="93"/>
                    </a:lnTo>
                    <a:lnTo>
                      <a:pt x="257" y="89"/>
                    </a:lnTo>
                    <a:lnTo>
                      <a:pt x="241" y="100"/>
                    </a:lnTo>
                    <a:close/>
                    <a:moveTo>
                      <a:pt x="277" y="122"/>
                    </a:moveTo>
                    <a:lnTo>
                      <a:pt x="277" y="126"/>
                    </a:lnTo>
                    <a:lnTo>
                      <a:pt x="294" y="116"/>
                    </a:lnTo>
                    <a:lnTo>
                      <a:pt x="294" y="111"/>
                    </a:lnTo>
                    <a:lnTo>
                      <a:pt x="277" y="122"/>
                    </a:lnTo>
                    <a:close/>
                    <a:moveTo>
                      <a:pt x="295" y="137"/>
                    </a:moveTo>
                    <a:lnTo>
                      <a:pt x="314" y="148"/>
                    </a:lnTo>
                    <a:lnTo>
                      <a:pt x="314" y="144"/>
                    </a:lnTo>
                    <a:lnTo>
                      <a:pt x="295" y="132"/>
                    </a:lnTo>
                    <a:lnTo>
                      <a:pt x="295" y="137"/>
                    </a:lnTo>
                    <a:close/>
                    <a:moveTo>
                      <a:pt x="314" y="144"/>
                    </a:moveTo>
                    <a:lnTo>
                      <a:pt x="314" y="148"/>
                    </a:lnTo>
                    <a:lnTo>
                      <a:pt x="331" y="138"/>
                    </a:lnTo>
                    <a:lnTo>
                      <a:pt x="331" y="133"/>
                    </a:lnTo>
                    <a:lnTo>
                      <a:pt x="314" y="144"/>
                    </a:lnTo>
                    <a:close/>
                    <a:moveTo>
                      <a:pt x="49" y="21"/>
                    </a:moveTo>
                    <a:lnTo>
                      <a:pt x="69" y="33"/>
                    </a:lnTo>
                    <a:lnTo>
                      <a:pt x="69" y="28"/>
                    </a:lnTo>
                    <a:lnTo>
                      <a:pt x="49" y="16"/>
                    </a:lnTo>
                    <a:lnTo>
                      <a:pt x="49" y="21"/>
                    </a:lnTo>
                    <a:close/>
                    <a:moveTo>
                      <a:pt x="86" y="43"/>
                    </a:moveTo>
                    <a:lnTo>
                      <a:pt x="106" y="55"/>
                    </a:lnTo>
                    <a:lnTo>
                      <a:pt x="106" y="50"/>
                    </a:lnTo>
                    <a:lnTo>
                      <a:pt x="86" y="38"/>
                    </a:lnTo>
                    <a:lnTo>
                      <a:pt x="86" y="43"/>
                    </a:lnTo>
                    <a:close/>
                    <a:moveTo>
                      <a:pt x="123" y="65"/>
                    </a:moveTo>
                    <a:lnTo>
                      <a:pt x="142" y="77"/>
                    </a:lnTo>
                    <a:lnTo>
                      <a:pt x="142" y="72"/>
                    </a:lnTo>
                    <a:lnTo>
                      <a:pt x="123" y="60"/>
                    </a:lnTo>
                    <a:lnTo>
                      <a:pt x="123" y="65"/>
                    </a:lnTo>
                    <a:close/>
                    <a:moveTo>
                      <a:pt x="160" y="87"/>
                    </a:moveTo>
                    <a:lnTo>
                      <a:pt x="180" y="99"/>
                    </a:lnTo>
                    <a:lnTo>
                      <a:pt x="180" y="94"/>
                    </a:lnTo>
                    <a:lnTo>
                      <a:pt x="160" y="82"/>
                    </a:lnTo>
                    <a:lnTo>
                      <a:pt x="160" y="87"/>
                    </a:lnTo>
                    <a:close/>
                    <a:moveTo>
                      <a:pt x="196" y="109"/>
                    </a:moveTo>
                    <a:lnTo>
                      <a:pt x="216" y="121"/>
                    </a:lnTo>
                    <a:lnTo>
                      <a:pt x="216" y="116"/>
                    </a:lnTo>
                    <a:lnTo>
                      <a:pt x="196" y="104"/>
                    </a:lnTo>
                    <a:lnTo>
                      <a:pt x="196" y="109"/>
                    </a:lnTo>
                    <a:close/>
                    <a:moveTo>
                      <a:pt x="233" y="131"/>
                    </a:moveTo>
                    <a:lnTo>
                      <a:pt x="253" y="143"/>
                    </a:lnTo>
                    <a:lnTo>
                      <a:pt x="253" y="138"/>
                    </a:lnTo>
                    <a:lnTo>
                      <a:pt x="233" y="126"/>
                    </a:lnTo>
                    <a:lnTo>
                      <a:pt x="233" y="131"/>
                    </a:lnTo>
                    <a:close/>
                    <a:moveTo>
                      <a:pt x="69" y="28"/>
                    </a:moveTo>
                    <a:lnTo>
                      <a:pt x="69" y="33"/>
                    </a:lnTo>
                    <a:lnTo>
                      <a:pt x="85" y="22"/>
                    </a:lnTo>
                    <a:lnTo>
                      <a:pt x="85" y="17"/>
                    </a:lnTo>
                    <a:lnTo>
                      <a:pt x="69" y="28"/>
                    </a:lnTo>
                    <a:close/>
                    <a:moveTo>
                      <a:pt x="106" y="50"/>
                    </a:moveTo>
                    <a:lnTo>
                      <a:pt x="106" y="55"/>
                    </a:lnTo>
                    <a:lnTo>
                      <a:pt x="122" y="44"/>
                    </a:lnTo>
                    <a:lnTo>
                      <a:pt x="122" y="39"/>
                    </a:lnTo>
                    <a:lnTo>
                      <a:pt x="106" y="50"/>
                    </a:lnTo>
                    <a:close/>
                    <a:moveTo>
                      <a:pt x="142" y="72"/>
                    </a:moveTo>
                    <a:lnTo>
                      <a:pt x="142" y="77"/>
                    </a:lnTo>
                    <a:lnTo>
                      <a:pt x="159" y="66"/>
                    </a:lnTo>
                    <a:lnTo>
                      <a:pt x="159" y="61"/>
                    </a:lnTo>
                    <a:lnTo>
                      <a:pt x="142" y="72"/>
                    </a:lnTo>
                    <a:close/>
                    <a:moveTo>
                      <a:pt x="179" y="94"/>
                    </a:moveTo>
                    <a:lnTo>
                      <a:pt x="179" y="99"/>
                    </a:lnTo>
                    <a:lnTo>
                      <a:pt x="196" y="88"/>
                    </a:lnTo>
                    <a:lnTo>
                      <a:pt x="196" y="83"/>
                    </a:lnTo>
                    <a:lnTo>
                      <a:pt x="179" y="94"/>
                    </a:lnTo>
                    <a:close/>
                    <a:moveTo>
                      <a:pt x="216" y="116"/>
                    </a:moveTo>
                    <a:lnTo>
                      <a:pt x="216" y="121"/>
                    </a:lnTo>
                    <a:lnTo>
                      <a:pt x="233" y="110"/>
                    </a:lnTo>
                    <a:lnTo>
                      <a:pt x="233" y="105"/>
                    </a:lnTo>
                    <a:lnTo>
                      <a:pt x="216" y="116"/>
                    </a:lnTo>
                    <a:close/>
                    <a:moveTo>
                      <a:pt x="253" y="138"/>
                    </a:moveTo>
                    <a:lnTo>
                      <a:pt x="253" y="143"/>
                    </a:lnTo>
                    <a:lnTo>
                      <a:pt x="270" y="132"/>
                    </a:lnTo>
                    <a:lnTo>
                      <a:pt x="270" y="127"/>
                    </a:lnTo>
                    <a:lnTo>
                      <a:pt x="253" y="138"/>
                    </a:lnTo>
                    <a:close/>
                    <a:moveTo>
                      <a:pt x="270" y="153"/>
                    </a:moveTo>
                    <a:lnTo>
                      <a:pt x="290" y="165"/>
                    </a:lnTo>
                    <a:lnTo>
                      <a:pt x="290" y="160"/>
                    </a:lnTo>
                    <a:lnTo>
                      <a:pt x="270" y="148"/>
                    </a:lnTo>
                    <a:lnTo>
                      <a:pt x="270" y="153"/>
                    </a:lnTo>
                    <a:close/>
                    <a:moveTo>
                      <a:pt x="290" y="160"/>
                    </a:moveTo>
                    <a:lnTo>
                      <a:pt x="290" y="165"/>
                    </a:lnTo>
                    <a:lnTo>
                      <a:pt x="306" y="154"/>
                    </a:lnTo>
                    <a:lnTo>
                      <a:pt x="306" y="149"/>
                    </a:lnTo>
                    <a:lnTo>
                      <a:pt x="290" y="160"/>
                    </a:lnTo>
                    <a:close/>
                    <a:moveTo>
                      <a:pt x="24" y="37"/>
                    </a:moveTo>
                    <a:lnTo>
                      <a:pt x="44" y="49"/>
                    </a:lnTo>
                    <a:lnTo>
                      <a:pt x="44" y="44"/>
                    </a:lnTo>
                    <a:lnTo>
                      <a:pt x="24" y="33"/>
                    </a:lnTo>
                    <a:lnTo>
                      <a:pt x="24" y="37"/>
                    </a:lnTo>
                    <a:close/>
                    <a:moveTo>
                      <a:pt x="61" y="60"/>
                    </a:moveTo>
                    <a:lnTo>
                      <a:pt x="81" y="71"/>
                    </a:lnTo>
                    <a:lnTo>
                      <a:pt x="81" y="66"/>
                    </a:lnTo>
                    <a:lnTo>
                      <a:pt x="61" y="55"/>
                    </a:lnTo>
                    <a:lnTo>
                      <a:pt x="61" y="60"/>
                    </a:lnTo>
                    <a:close/>
                    <a:moveTo>
                      <a:pt x="98" y="82"/>
                    </a:moveTo>
                    <a:lnTo>
                      <a:pt x="118" y="93"/>
                    </a:lnTo>
                    <a:lnTo>
                      <a:pt x="118" y="89"/>
                    </a:lnTo>
                    <a:lnTo>
                      <a:pt x="98" y="77"/>
                    </a:lnTo>
                    <a:lnTo>
                      <a:pt x="98" y="82"/>
                    </a:lnTo>
                    <a:close/>
                    <a:moveTo>
                      <a:pt x="135" y="104"/>
                    </a:moveTo>
                    <a:lnTo>
                      <a:pt x="155" y="115"/>
                    </a:lnTo>
                    <a:lnTo>
                      <a:pt x="155" y="111"/>
                    </a:lnTo>
                    <a:lnTo>
                      <a:pt x="135" y="99"/>
                    </a:lnTo>
                    <a:lnTo>
                      <a:pt x="135" y="104"/>
                    </a:lnTo>
                    <a:close/>
                    <a:moveTo>
                      <a:pt x="172" y="126"/>
                    </a:moveTo>
                    <a:lnTo>
                      <a:pt x="192" y="137"/>
                    </a:lnTo>
                    <a:lnTo>
                      <a:pt x="192" y="133"/>
                    </a:lnTo>
                    <a:lnTo>
                      <a:pt x="172" y="121"/>
                    </a:lnTo>
                    <a:lnTo>
                      <a:pt x="172" y="126"/>
                    </a:lnTo>
                    <a:close/>
                    <a:moveTo>
                      <a:pt x="209" y="148"/>
                    </a:moveTo>
                    <a:lnTo>
                      <a:pt x="229" y="159"/>
                    </a:lnTo>
                    <a:lnTo>
                      <a:pt x="229" y="155"/>
                    </a:lnTo>
                    <a:lnTo>
                      <a:pt x="209" y="143"/>
                    </a:lnTo>
                    <a:lnTo>
                      <a:pt x="209" y="148"/>
                    </a:lnTo>
                    <a:close/>
                    <a:moveTo>
                      <a:pt x="44" y="44"/>
                    </a:moveTo>
                    <a:lnTo>
                      <a:pt x="44" y="49"/>
                    </a:lnTo>
                    <a:lnTo>
                      <a:pt x="61" y="38"/>
                    </a:lnTo>
                    <a:lnTo>
                      <a:pt x="61" y="33"/>
                    </a:lnTo>
                    <a:lnTo>
                      <a:pt x="44" y="44"/>
                    </a:lnTo>
                    <a:close/>
                    <a:moveTo>
                      <a:pt x="81" y="66"/>
                    </a:moveTo>
                    <a:lnTo>
                      <a:pt x="81" y="71"/>
                    </a:lnTo>
                    <a:lnTo>
                      <a:pt x="98" y="60"/>
                    </a:lnTo>
                    <a:lnTo>
                      <a:pt x="98" y="56"/>
                    </a:lnTo>
                    <a:lnTo>
                      <a:pt x="81" y="66"/>
                    </a:lnTo>
                    <a:close/>
                    <a:moveTo>
                      <a:pt x="118" y="89"/>
                    </a:moveTo>
                    <a:lnTo>
                      <a:pt x="118" y="93"/>
                    </a:lnTo>
                    <a:lnTo>
                      <a:pt x="134" y="82"/>
                    </a:lnTo>
                    <a:lnTo>
                      <a:pt x="134" y="78"/>
                    </a:lnTo>
                    <a:lnTo>
                      <a:pt x="118" y="89"/>
                    </a:lnTo>
                    <a:close/>
                    <a:moveTo>
                      <a:pt x="155" y="111"/>
                    </a:moveTo>
                    <a:lnTo>
                      <a:pt x="155" y="115"/>
                    </a:lnTo>
                    <a:lnTo>
                      <a:pt x="171" y="104"/>
                    </a:lnTo>
                    <a:lnTo>
                      <a:pt x="171" y="100"/>
                    </a:lnTo>
                    <a:lnTo>
                      <a:pt x="155" y="111"/>
                    </a:lnTo>
                    <a:close/>
                    <a:moveTo>
                      <a:pt x="192" y="133"/>
                    </a:moveTo>
                    <a:lnTo>
                      <a:pt x="192" y="137"/>
                    </a:lnTo>
                    <a:lnTo>
                      <a:pt x="208" y="126"/>
                    </a:lnTo>
                    <a:lnTo>
                      <a:pt x="208" y="122"/>
                    </a:lnTo>
                    <a:lnTo>
                      <a:pt x="192" y="133"/>
                    </a:lnTo>
                    <a:close/>
                    <a:moveTo>
                      <a:pt x="229" y="155"/>
                    </a:moveTo>
                    <a:lnTo>
                      <a:pt x="229" y="159"/>
                    </a:lnTo>
                    <a:lnTo>
                      <a:pt x="245" y="148"/>
                    </a:lnTo>
                    <a:lnTo>
                      <a:pt x="245" y="144"/>
                    </a:lnTo>
                    <a:lnTo>
                      <a:pt x="229" y="155"/>
                    </a:lnTo>
                    <a:close/>
                    <a:moveTo>
                      <a:pt x="245" y="170"/>
                    </a:moveTo>
                    <a:lnTo>
                      <a:pt x="265" y="181"/>
                    </a:lnTo>
                    <a:lnTo>
                      <a:pt x="265" y="177"/>
                    </a:lnTo>
                    <a:lnTo>
                      <a:pt x="245" y="165"/>
                    </a:lnTo>
                    <a:lnTo>
                      <a:pt x="245" y="170"/>
                    </a:lnTo>
                    <a:close/>
                    <a:moveTo>
                      <a:pt x="265" y="177"/>
                    </a:moveTo>
                    <a:lnTo>
                      <a:pt x="265" y="181"/>
                    </a:lnTo>
                    <a:lnTo>
                      <a:pt x="282" y="171"/>
                    </a:lnTo>
                    <a:lnTo>
                      <a:pt x="282" y="166"/>
                    </a:lnTo>
                    <a:lnTo>
                      <a:pt x="265" y="177"/>
                    </a:lnTo>
                    <a:close/>
                    <a:moveTo>
                      <a:pt x="0" y="54"/>
                    </a:moveTo>
                    <a:lnTo>
                      <a:pt x="20" y="65"/>
                    </a:lnTo>
                    <a:lnTo>
                      <a:pt x="20" y="61"/>
                    </a:lnTo>
                    <a:lnTo>
                      <a:pt x="0" y="49"/>
                    </a:lnTo>
                    <a:lnTo>
                      <a:pt x="0" y="54"/>
                    </a:lnTo>
                    <a:close/>
                    <a:moveTo>
                      <a:pt x="37" y="76"/>
                    </a:moveTo>
                    <a:lnTo>
                      <a:pt x="57" y="88"/>
                    </a:lnTo>
                    <a:lnTo>
                      <a:pt x="57" y="83"/>
                    </a:lnTo>
                    <a:lnTo>
                      <a:pt x="37" y="71"/>
                    </a:lnTo>
                    <a:lnTo>
                      <a:pt x="37" y="76"/>
                    </a:lnTo>
                    <a:close/>
                    <a:moveTo>
                      <a:pt x="73" y="98"/>
                    </a:moveTo>
                    <a:lnTo>
                      <a:pt x="167" y="154"/>
                    </a:lnTo>
                    <a:lnTo>
                      <a:pt x="167" y="149"/>
                    </a:lnTo>
                    <a:lnTo>
                      <a:pt x="73" y="93"/>
                    </a:lnTo>
                    <a:lnTo>
                      <a:pt x="73" y="98"/>
                    </a:lnTo>
                    <a:close/>
                    <a:moveTo>
                      <a:pt x="184" y="164"/>
                    </a:moveTo>
                    <a:lnTo>
                      <a:pt x="204" y="176"/>
                    </a:lnTo>
                    <a:lnTo>
                      <a:pt x="204" y="171"/>
                    </a:lnTo>
                    <a:lnTo>
                      <a:pt x="184" y="159"/>
                    </a:lnTo>
                    <a:lnTo>
                      <a:pt x="184" y="164"/>
                    </a:lnTo>
                    <a:close/>
                    <a:moveTo>
                      <a:pt x="20" y="61"/>
                    </a:moveTo>
                    <a:lnTo>
                      <a:pt x="20" y="65"/>
                    </a:lnTo>
                    <a:lnTo>
                      <a:pt x="36" y="55"/>
                    </a:lnTo>
                    <a:lnTo>
                      <a:pt x="36" y="50"/>
                    </a:lnTo>
                    <a:lnTo>
                      <a:pt x="20" y="61"/>
                    </a:lnTo>
                    <a:close/>
                    <a:moveTo>
                      <a:pt x="57" y="83"/>
                    </a:moveTo>
                    <a:lnTo>
                      <a:pt x="57" y="88"/>
                    </a:lnTo>
                    <a:lnTo>
                      <a:pt x="73" y="77"/>
                    </a:lnTo>
                    <a:lnTo>
                      <a:pt x="73" y="72"/>
                    </a:lnTo>
                    <a:lnTo>
                      <a:pt x="57" y="83"/>
                    </a:lnTo>
                    <a:close/>
                    <a:moveTo>
                      <a:pt x="167" y="149"/>
                    </a:moveTo>
                    <a:lnTo>
                      <a:pt x="167" y="154"/>
                    </a:lnTo>
                    <a:lnTo>
                      <a:pt x="184" y="143"/>
                    </a:lnTo>
                    <a:lnTo>
                      <a:pt x="184" y="138"/>
                    </a:lnTo>
                    <a:lnTo>
                      <a:pt x="167" y="149"/>
                    </a:lnTo>
                    <a:close/>
                    <a:moveTo>
                      <a:pt x="204" y="171"/>
                    </a:moveTo>
                    <a:lnTo>
                      <a:pt x="204" y="176"/>
                    </a:lnTo>
                    <a:lnTo>
                      <a:pt x="221" y="165"/>
                    </a:lnTo>
                    <a:lnTo>
                      <a:pt x="221" y="160"/>
                    </a:lnTo>
                    <a:lnTo>
                      <a:pt x="204" y="171"/>
                    </a:lnTo>
                    <a:close/>
                    <a:moveTo>
                      <a:pt x="221" y="186"/>
                    </a:moveTo>
                    <a:lnTo>
                      <a:pt x="241" y="198"/>
                    </a:lnTo>
                    <a:lnTo>
                      <a:pt x="241" y="193"/>
                    </a:lnTo>
                    <a:lnTo>
                      <a:pt x="221" y="181"/>
                    </a:lnTo>
                    <a:lnTo>
                      <a:pt x="221" y="186"/>
                    </a:lnTo>
                    <a:close/>
                    <a:moveTo>
                      <a:pt x="241" y="193"/>
                    </a:moveTo>
                    <a:lnTo>
                      <a:pt x="241" y="198"/>
                    </a:lnTo>
                    <a:lnTo>
                      <a:pt x="257" y="187"/>
                    </a:lnTo>
                    <a:lnTo>
                      <a:pt x="257" y="182"/>
                    </a:lnTo>
                    <a:lnTo>
                      <a:pt x="241" y="193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75" name="Picture 12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8" y="3362"/>
                <a:ext cx="29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776" name="Freeform 123"/>
              <p:cNvSpPr>
                <a:spLocks/>
              </p:cNvSpPr>
              <p:nvPr/>
            </p:nvSpPr>
            <p:spPr bwMode="auto">
              <a:xfrm>
                <a:off x="4258" y="3373"/>
                <a:ext cx="281" cy="188"/>
              </a:xfrm>
              <a:custGeom>
                <a:avLst/>
                <a:gdLst>
                  <a:gd name="T0" fmla="*/ 0 w 281"/>
                  <a:gd name="T1" fmla="*/ 21 h 188"/>
                  <a:gd name="T2" fmla="*/ 281 w 281"/>
                  <a:gd name="T3" fmla="*/ 188 h 188"/>
                  <a:gd name="T4" fmla="*/ 281 w 281"/>
                  <a:gd name="T5" fmla="*/ 166 h 188"/>
                  <a:gd name="T6" fmla="*/ 0 w 281"/>
                  <a:gd name="T7" fmla="*/ 0 h 188"/>
                  <a:gd name="T8" fmla="*/ 0 w 281"/>
                  <a:gd name="T9" fmla="*/ 21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1"/>
                  <a:gd name="T16" fmla="*/ 0 h 188"/>
                  <a:gd name="T17" fmla="*/ 281 w 281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1" h="188">
                    <a:moveTo>
                      <a:pt x="0" y="21"/>
                    </a:moveTo>
                    <a:lnTo>
                      <a:pt x="281" y="188"/>
                    </a:lnTo>
                    <a:lnTo>
                      <a:pt x="281" y="166"/>
                    </a:lnTo>
                    <a:lnTo>
                      <a:pt x="0" y="0"/>
                    </a:lnTo>
                    <a:lnTo>
                      <a:pt x="0" y="21"/>
                    </a:lnTo>
                    <a:close/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7" name="Freeform 124"/>
              <p:cNvSpPr>
                <a:spLocks/>
              </p:cNvSpPr>
              <p:nvPr/>
            </p:nvSpPr>
            <p:spPr bwMode="auto">
              <a:xfrm>
                <a:off x="4258" y="3285"/>
                <a:ext cx="405" cy="276"/>
              </a:xfrm>
              <a:custGeom>
                <a:avLst/>
                <a:gdLst>
                  <a:gd name="T0" fmla="*/ 0 w 405"/>
                  <a:gd name="T1" fmla="*/ 88 h 276"/>
                  <a:gd name="T2" fmla="*/ 120 w 405"/>
                  <a:gd name="T3" fmla="*/ 0 h 276"/>
                  <a:gd name="T4" fmla="*/ 405 w 405"/>
                  <a:gd name="T5" fmla="*/ 167 h 276"/>
                  <a:gd name="T6" fmla="*/ 405 w 405"/>
                  <a:gd name="T7" fmla="*/ 204 h 276"/>
                  <a:gd name="T8" fmla="*/ 281 w 405"/>
                  <a:gd name="T9" fmla="*/ 276 h 276"/>
                  <a:gd name="T10" fmla="*/ 0 w 405"/>
                  <a:gd name="T11" fmla="*/ 109 h 276"/>
                  <a:gd name="T12" fmla="*/ 0 w 405"/>
                  <a:gd name="T13" fmla="*/ 88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5"/>
                  <a:gd name="T22" fmla="*/ 0 h 276"/>
                  <a:gd name="T23" fmla="*/ 405 w 405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5" h="276">
                    <a:moveTo>
                      <a:pt x="0" y="88"/>
                    </a:moveTo>
                    <a:lnTo>
                      <a:pt x="120" y="0"/>
                    </a:lnTo>
                    <a:lnTo>
                      <a:pt x="405" y="167"/>
                    </a:lnTo>
                    <a:lnTo>
                      <a:pt x="405" y="204"/>
                    </a:lnTo>
                    <a:lnTo>
                      <a:pt x="281" y="276"/>
                    </a:lnTo>
                    <a:lnTo>
                      <a:pt x="0" y="109"/>
                    </a:lnTo>
                    <a:lnTo>
                      <a:pt x="0" y="88"/>
                    </a:lnTo>
                    <a:close/>
                  </a:path>
                </a:pathLst>
              </a:cu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78" name="Picture 12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7" y="2888"/>
                <a:ext cx="260" cy="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79" name="Picture 126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7" y="2888"/>
                <a:ext cx="260" cy="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780" name="Freeform 127"/>
              <p:cNvSpPr>
                <a:spLocks/>
              </p:cNvSpPr>
              <p:nvPr/>
            </p:nvSpPr>
            <p:spPr bwMode="auto">
              <a:xfrm>
                <a:off x="4592" y="2905"/>
                <a:ext cx="236" cy="414"/>
              </a:xfrm>
              <a:custGeom>
                <a:avLst/>
                <a:gdLst>
                  <a:gd name="T0" fmla="*/ 0 w 236"/>
                  <a:gd name="T1" fmla="*/ 274 h 414"/>
                  <a:gd name="T2" fmla="*/ 236 w 236"/>
                  <a:gd name="T3" fmla="*/ 414 h 414"/>
                  <a:gd name="T4" fmla="*/ 236 w 236"/>
                  <a:gd name="T5" fmla="*/ 140 h 414"/>
                  <a:gd name="T6" fmla="*/ 0 w 236"/>
                  <a:gd name="T7" fmla="*/ 0 h 414"/>
                  <a:gd name="T8" fmla="*/ 0 w 236"/>
                  <a:gd name="T9" fmla="*/ 274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414"/>
                  <a:gd name="T17" fmla="*/ 236 w 236"/>
                  <a:gd name="T18" fmla="*/ 414 h 4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414">
                    <a:moveTo>
                      <a:pt x="0" y="274"/>
                    </a:moveTo>
                    <a:lnTo>
                      <a:pt x="236" y="414"/>
                    </a:lnTo>
                    <a:lnTo>
                      <a:pt x="236" y="140"/>
                    </a:lnTo>
                    <a:lnTo>
                      <a:pt x="0" y="0"/>
                    </a:lnTo>
                    <a:lnTo>
                      <a:pt x="0" y="274"/>
                    </a:lnTo>
                    <a:close/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1" name="Freeform 128"/>
              <p:cNvSpPr>
                <a:spLocks noEditPoints="1"/>
              </p:cNvSpPr>
              <p:nvPr/>
            </p:nvSpPr>
            <p:spPr bwMode="auto">
              <a:xfrm>
                <a:off x="4586" y="2901"/>
                <a:ext cx="242" cy="431"/>
              </a:xfrm>
              <a:custGeom>
                <a:avLst/>
                <a:gdLst>
                  <a:gd name="T0" fmla="*/ 242 w 242"/>
                  <a:gd name="T1" fmla="*/ 418 h 431"/>
                  <a:gd name="T2" fmla="*/ 242 w 242"/>
                  <a:gd name="T3" fmla="*/ 431 h 431"/>
                  <a:gd name="T4" fmla="*/ 6 w 242"/>
                  <a:gd name="T5" fmla="*/ 4 h 431"/>
                  <a:gd name="T6" fmla="*/ 0 w 242"/>
                  <a:gd name="T7" fmla="*/ 0 h 4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2"/>
                  <a:gd name="T13" fmla="*/ 0 h 431"/>
                  <a:gd name="T14" fmla="*/ 242 w 242"/>
                  <a:gd name="T15" fmla="*/ 431 h 4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2" h="431">
                    <a:moveTo>
                      <a:pt x="242" y="418"/>
                    </a:moveTo>
                    <a:lnTo>
                      <a:pt x="242" y="431"/>
                    </a:lnTo>
                    <a:moveTo>
                      <a:pt x="6" y="4"/>
                    </a:moveTo>
                    <a:lnTo>
                      <a:pt x="0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82" name="Picture 129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4" y="3316"/>
                <a:ext cx="440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83" name="Picture 130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4" y="3316"/>
                <a:ext cx="440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784" name="Freeform 131"/>
              <p:cNvSpPr>
                <a:spLocks noEditPoints="1"/>
              </p:cNvSpPr>
              <p:nvPr/>
            </p:nvSpPr>
            <p:spPr bwMode="auto">
              <a:xfrm>
                <a:off x="4187" y="3329"/>
                <a:ext cx="423" cy="377"/>
              </a:xfrm>
              <a:custGeom>
                <a:avLst/>
                <a:gdLst>
                  <a:gd name="T0" fmla="*/ 32 w 907"/>
                  <a:gd name="T1" fmla="*/ 156 h 789"/>
                  <a:gd name="T2" fmla="*/ 131 w 907"/>
                  <a:gd name="T3" fmla="*/ 180 h 789"/>
                  <a:gd name="T4" fmla="*/ 163 w 907"/>
                  <a:gd name="T5" fmla="*/ 171 h 789"/>
                  <a:gd name="T6" fmla="*/ 176 w 907"/>
                  <a:gd name="T7" fmla="*/ 173 h 789"/>
                  <a:gd name="T8" fmla="*/ 197 w 907"/>
                  <a:gd name="T9" fmla="*/ 150 h 789"/>
                  <a:gd name="T10" fmla="*/ 197 w 907"/>
                  <a:gd name="T11" fmla="*/ 85 h 789"/>
                  <a:gd name="T12" fmla="*/ 143 w 907"/>
                  <a:gd name="T13" fmla="*/ 7 h 789"/>
                  <a:gd name="T14" fmla="*/ 54 w 907"/>
                  <a:gd name="T15" fmla="*/ 0 h 789"/>
                  <a:gd name="T16" fmla="*/ 0 w 907"/>
                  <a:gd name="T17" fmla="*/ 79 h 789"/>
                  <a:gd name="T18" fmla="*/ 0 w 907"/>
                  <a:gd name="T19" fmla="*/ 79 h 789"/>
                  <a:gd name="T20" fmla="*/ 0 w 907"/>
                  <a:gd name="T21" fmla="*/ 117 h 789"/>
                  <a:gd name="T22" fmla="*/ 12 w 907"/>
                  <a:gd name="T23" fmla="*/ 141 h 789"/>
                  <a:gd name="T24" fmla="*/ 25 w 907"/>
                  <a:gd name="T25" fmla="*/ 144 h 789"/>
                  <a:gd name="T26" fmla="*/ 32 w 907"/>
                  <a:gd name="T27" fmla="*/ 156 h 7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07"/>
                  <a:gd name="T43" fmla="*/ 0 h 789"/>
                  <a:gd name="T44" fmla="*/ 907 w 907"/>
                  <a:gd name="T45" fmla="*/ 789 h 78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07" h="789">
                    <a:moveTo>
                      <a:pt x="147" y="682"/>
                    </a:moveTo>
                    <a:cubicBezTo>
                      <a:pt x="287" y="753"/>
                      <a:pt x="444" y="789"/>
                      <a:pt x="603" y="787"/>
                    </a:cubicBezTo>
                    <a:cubicBezTo>
                      <a:pt x="654" y="787"/>
                      <a:pt x="704" y="774"/>
                      <a:pt x="749" y="749"/>
                    </a:cubicBezTo>
                    <a:cubicBezTo>
                      <a:pt x="765" y="765"/>
                      <a:pt x="789" y="768"/>
                      <a:pt x="808" y="759"/>
                    </a:cubicBezTo>
                    <a:cubicBezTo>
                      <a:pt x="852" y="737"/>
                      <a:pt x="887" y="702"/>
                      <a:pt x="907" y="658"/>
                    </a:cubicBezTo>
                    <a:lnTo>
                      <a:pt x="907" y="370"/>
                    </a:lnTo>
                    <a:cubicBezTo>
                      <a:pt x="899" y="219"/>
                      <a:pt x="802" y="86"/>
                      <a:pt x="658" y="29"/>
                    </a:cubicBezTo>
                    <a:moveTo>
                      <a:pt x="249" y="0"/>
                    </a:moveTo>
                    <a:cubicBezTo>
                      <a:pt x="104" y="60"/>
                      <a:pt x="8" y="195"/>
                      <a:pt x="0" y="348"/>
                    </a:cubicBezTo>
                    <a:lnTo>
                      <a:pt x="1" y="512"/>
                    </a:lnTo>
                    <a:cubicBezTo>
                      <a:pt x="1" y="553"/>
                      <a:pt x="20" y="593"/>
                      <a:pt x="53" y="619"/>
                    </a:cubicBezTo>
                    <a:cubicBezTo>
                      <a:pt x="69" y="634"/>
                      <a:pt x="93" y="638"/>
                      <a:pt x="113" y="629"/>
                    </a:cubicBezTo>
                    <a:cubicBezTo>
                      <a:pt x="115" y="651"/>
                      <a:pt x="127" y="670"/>
                      <a:pt x="147" y="682"/>
                    </a:cubicBezTo>
                  </a:path>
                </a:pathLst>
              </a:custGeom>
              <a:noFill/>
              <a:ln w="11113" cap="rnd">
                <a:solidFill>
                  <a:srgbClr val="3737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85" name="Picture 132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1" y="3117"/>
                <a:ext cx="268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786" name="Oval 133"/>
              <p:cNvSpPr>
                <a:spLocks noChangeArrowheads="1"/>
              </p:cNvSpPr>
              <p:nvPr/>
            </p:nvSpPr>
            <p:spPr bwMode="auto">
              <a:xfrm>
                <a:off x="4279" y="3127"/>
                <a:ext cx="251" cy="252"/>
              </a:xfrm>
              <a:prstGeom prst="ellipse">
                <a:avLst/>
              </a:prstGeom>
              <a:noFill/>
              <a:ln w="11113" cap="rnd">
                <a:solidFill>
                  <a:srgbClr val="37377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87" name="Freeform 134"/>
              <p:cNvSpPr>
                <a:spLocks/>
              </p:cNvSpPr>
              <p:nvPr/>
            </p:nvSpPr>
            <p:spPr bwMode="auto">
              <a:xfrm>
                <a:off x="4226" y="3391"/>
                <a:ext cx="53" cy="239"/>
              </a:xfrm>
              <a:custGeom>
                <a:avLst/>
                <a:gdLst>
                  <a:gd name="T0" fmla="*/ 14 w 53"/>
                  <a:gd name="T1" fmla="*/ 239 h 239"/>
                  <a:gd name="T2" fmla="*/ 53 w 53"/>
                  <a:gd name="T3" fmla="*/ 0 h 239"/>
                  <a:gd name="T4" fmla="*/ 0 60000 65536"/>
                  <a:gd name="T5" fmla="*/ 0 60000 65536"/>
                  <a:gd name="T6" fmla="*/ 0 w 53"/>
                  <a:gd name="T7" fmla="*/ 0 h 239"/>
                  <a:gd name="T8" fmla="*/ 53 w 53"/>
                  <a:gd name="T9" fmla="*/ 239 h 23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239">
                    <a:moveTo>
                      <a:pt x="14" y="239"/>
                    </a:moveTo>
                    <a:cubicBezTo>
                      <a:pt x="0" y="156"/>
                      <a:pt x="13" y="74"/>
                      <a:pt x="53" y="0"/>
                    </a:cubicBezTo>
                  </a:path>
                </a:pathLst>
              </a:custGeom>
              <a:noFill/>
              <a:ln w="11113" cap="rnd">
                <a:solidFill>
                  <a:srgbClr val="3737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8" name="Freeform 135"/>
              <p:cNvSpPr>
                <a:spLocks/>
              </p:cNvSpPr>
              <p:nvPr/>
            </p:nvSpPr>
            <p:spPr bwMode="auto">
              <a:xfrm>
                <a:off x="4518" y="3434"/>
                <a:ext cx="28" cy="253"/>
              </a:xfrm>
              <a:custGeom>
                <a:avLst/>
                <a:gdLst>
                  <a:gd name="T0" fmla="*/ 18 w 28"/>
                  <a:gd name="T1" fmla="*/ 253 h 253"/>
                  <a:gd name="T2" fmla="*/ 0 w 28"/>
                  <a:gd name="T3" fmla="*/ 0 h 253"/>
                  <a:gd name="T4" fmla="*/ 0 60000 65536"/>
                  <a:gd name="T5" fmla="*/ 0 60000 65536"/>
                  <a:gd name="T6" fmla="*/ 0 w 28"/>
                  <a:gd name="T7" fmla="*/ 0 h 253"/>
                  <a:gd name="T8" fmla="*/ 28 w 28"/>
                  <a:gd name="T9" fmla="*/ 253 h 2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" h="253">
                    <a:moveTo>
                      <a:pt x="18" y="253"/>
                    </a:moveTo>
                    <a:cubicBezTo>
                      <a:pt x="28" y="168"/>
                      <a:pt x="22" y="83"/>
                      <a:pt x="0" y="0"/>
                    </a:cubicBezTo>
                  </a:path>
                </a:pathLst>
              </a:custGeom>
              <a:noFill/>
              <a:ln w="11113" cap="rnd">
                <a:solidFill>
                  <a:srgbClr val="3737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9" name="Freeform 136"/>
              <p:cNvSpPr>
                <a:spLocks/>
              </p:cNvSpPr>
              <p:nvPr/>
            </p:nvSpPr>
            <p:spPr bwMode="auto">
              <a:xfrm>
                <a:off x="4304" y="3327"/>
                <a:ext cx="190" cy="67"/>
              </a:xfrm>
              <a:custGeom>
                <a:avLst/>
                <a:gdLst>
                  <a:gd name="T0" fmla="*/ 0 w 190"/>
                  <a:gd name="T1" fmla="*/ 0 h 67"/>
                  <a:gd name="T2" fmla="*/ 176 w 190"/>
                  <a:gd name="T3" fmla="*/ 25 h 67"/>
                  <a:gd name="T4" fmla="*/ 190 w 190"/>
                  <a:gd name="T5" fmla="*/ 13 h 67"/>
                  <a:gd name="T6" fmla="*/ 0 60000 65536"/>
                  <a:gd name="T7" fmla="*/ 0 60000 65536"/>
                  <a:gd name="T8" fmla="*/ 0 60000 65536"/>
                  <a:gd name="T9" fmla="*/ 0 w 190"/>
                  <a:gd name="T10" fmla="*/ 0 h 67"/>
                  <a:gd name="T11" fmla="*/ 190 w 190"/>
                  <a:gd name="T12" fmla="*/ 67 h 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" h="67">
                    <a:moveTo>
                      <a:pt x="0" y="0"/>
                    </a:moveTo>
                    <a:cubicBezTo>
                      <a:pt x="41" y="56"/>
                      <a:pt x="120" y="67"/>
                      <a:pt x="176" y="25"/>
                    </a:cubicBezTo>
                    <a:cubicBezTo>
                      <a:pt x="181" y="21"/>
                      <a:pt x="185" y="18"/>
                      <a:pt x="190" y="13"/>
                    </a:cubicBezTo>
                  </a:path>
                </a:pathLst>
              </a:custGeom>
              <a:noFill/>
              <a:ln w="11113" cap="rnd">
                <a:solidFill>
                  <a:srgbClr val="3737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0" name="Freeform 137"/>
              <p:cNvSpPr>
                <a:spLocks/>
              </p:cNvSpPr>
              <p:nvPr/>
            </p:nvSpPr>
            <p:spPr bwMode="auto">
              <a:xfrm>
                <a:off x="4187" y="3114"/>
                <a:ext cx="425" cy="592"/>
              </a:xfrm>
              <a:custGeom>
                <a:avLst/>
                <a:gdLst>
                  <a:gd name="T0" fmla="*/ 54 w 911"/>
                  <a:gd name="T1" fmla="*/ 102 h 1237"/>
                  <a:gd name="T2" fmla="*/ 0 w 911"/>
                  <a:gd name="T3" fmla="*/ 182 h 1237"/>
                  <a:gd name="T4" fmla="*/ 0 w 911"/>
                  <a:gd name="T5" fmla="*/ 182 h 1237"/>
                  <a:gd name="T6" fmla="*/ 0 w 911"/>
                  <a:gd name="T7" fmla="*/ 220 h 1237"/>
                  <a:gd name="T8" fmla="*/ 12 w 911"/>
                  <a:gd name="T9" fmla="*/ 245 h 1237"/>
                  <a:gd name="T10" fmla="*/ 25 w 911"/>
                  <a:gd name="T11" fmla="*/ 246 h 1237"/>
                  <a:gd name="T12" fmla="*/ 32 w 911"/>
                  <a:gd name="T13" fmla="*/ 259 h 1237"/>
                  <a:gd name="T14" fmla="*/ 131 w 911"/>
                  <a:gd name="T15" fmla="*/ 283 h 1237"/>
                  <a:gd name="T16" fmla="*/ 163 w 911"/>
                  <a:gd name="T17" fmla="*/ 274 h 1237"/>
                  <a:gd name="T18" fmla="*/ 176 w 911"/>
                  <a:gd name="T19" fmla="*/ 277 h 1237"/>
                  <a:gd name="T20" fmla="*/ 197 w 911"/>
                  <a:gd name="T21" fmla="*/ 253 h 1237"/>
                  <a:gd name="T22" fmla="*/ 197 w 911"/>
                  <a:gd name="T23" fmla="*/ 193 h 1237"/>
                  <a:gd name="T24" fmla="*/ 143 w 911"/>
                  <a:gd name="T25" fmla="*/ 109 h 1237"/>
                  <a:gd name="T26" fmla="*/ 143 w 911"/>
                  <a:gd name="T27" fmla="*/ 109 h 1237"/>
                  <a:gd name="T28" fmla="*/ 143 w 911"/>
                  <a:gd name="T29" fmla="*/ 23 h 1237"/>
                  <a:gd name="T30" fmla="*/ 60 w 911"/>
                  <a:gd name="T31" fmla="*/ 24 h 1237"/>
                  <a:gd name="T32" fmla="*/ 54 w 911"/>
                  <a:gd name="T33" fmla="*/ 102 h 123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11"/>
                  <a:gd name="T52" fmla="*/ 0 h 1237"/>
                  <a:gd name="T53" fmla="*/ 911 w 911"/>
                  <a:gd name="T54" fmla="*/ 1237 h 123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11" h="1237">
                    <a:moveTo>
                      <a:pt x="249" y="448"/>
                    </a:moveTo>
                    <a:cubicBezTo>
                      <a:pt x="106" y="509"/>
                      <a:pt x="9" y="644"/>
                      <a:pt x="0" y="796"/>
                    </a:cubicBezTo>
                    <a:lnTo>
                      <a:pt x="1" y="960"/>
                    </a:lnTo>
                    <a:cubicBezTo>
                      <a:pt x="1" y="1001"/>
                      <a:pt x="20" y="1041"/>
                      <a:pt x="53" y="1067"/>
                    </a:cubicBezTo>
                    <a:cubicBezTo>
                      <a:pt x="69" y="1082"/>
                      <a:pt x="93" y="1086"/>
                      <a:pt x="113" y="1077"/>
                    </a:cubicBezTo>
                    <a:cubicBezTo>
                      <a:pt x="115" y="1099"/>
                      <a:pt x="127" y="1118"/>
                      <a:pt x="147" y="1130"/>
                    </a:cubicBezTo>
                    <a:cubicBezTo>
                      <a:pt x="287" y="1201"/>
                      <a:pt x="444" y="1237"/>
                      <a:pt x="603" y="1235"/>
                    </a:cubicBezTo>
                    <a:cubicBezTo>
                      <a:pt x="654" y="1235"/>
                      <a:pt x="704" y="1222"/>
                      <a:pt x="749" y="1197"/>
                    </a:cubicBezTo>
                    <a:cubicBezTo>
                      <a:pt x="765" y="1213"/>
                      <a:pt x="789" y="1216"/>
                      <a:pt x="808" y="1207"/>
                    </a:cubicBezTo>
                    <a:cubicBezTo>
                      <a:pt x="852" y="1185"/>
                      <a:pt x="887" y="1150"/>
                      <a:pt x="907" y="1106"/>
                    </a:cubicBezTo>
                    <a:lnTo>
                      <a:pt x="907" y="845"/>
                    </a:lnTo>
                    <a:cubicBezTo>
                      <a:pt x="911" y="683"/>
                      <a:pt x="812" y="537"/>
                      <a:pt x="658" y="477"/>
                    </a:cubicBezTo>
                    <a:lnTo>
                      <a:pt x="656" y="477"/>
                    </a:lnTo>
                    <a:cubicBezTo>
                      <a:pt x="761" y="373"/>
                      <a:pt x="761" y="206"/>
                      <a:pt x="656" y="103"/>
                    </a:cubicBezTo>
                    <a:cubicBezTo>
                      <a:pt x="550" y="0"/>
                      <a:pt x="379" y="0"/>
                      <a:pt x="274" y="104"/>
                    </a:cubicBezTo>
                    <a:cubicBezTo>
                      <a:pt x="179" y="197"/>
                      <a:pt x="169" y="343"/>
                      <a:pt x="249" y="448"/>
                    </a:cubicBezTo>
                    <a:close/>
                  </a:path>
                </a:pathLst>
              </a:custGeom>
              <a:noFill/>
              <a:ln w="317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1" name="Rectangle 138"/>
              <p:cNvSpPr>
                <a:spLocks noChangeArrowheads="1"/>
              </p:cNvSpPr>
              <p:nvPr/>
            </p:nvSpPr>
            <p:spPr bwMode="auto">
              <a:xfrm>
                <a:off x="4509" y="3722"/>
                <a:ext cx="24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ms-MY" sz="1100">
                    <a:solidFill>
                      <a:srgbClr val="000000"/>
                    </a:solidFill>
                  </a:rPr>
                  <a:t>Client</a:t>
                </a:r>
                <a:endParaRPr lang="en-US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92" name="Freeform 139"/>
              <p:cNvSpPr>
                <a:spLocks/>
              </p:cNvSpPr>
              <p:nvPr/>
            </p:nvSpPr>
            <p:spPr bwMode="auto">
              <a:xfrm>
                <a:off x="3786" y="1663"/>
                <a:ext cx="373" cy="237"/>
              </a:xfrm>
              <a:custGeom>
                <a:avLst/>
                <a:gdLst>
                  <a:gd name="T0" fmla="*/ 51 w 801"/>
                  <a:gd name="T1" fmla="*/ 112 h 497"/>
                  <a:gd name="T2" fmla="*/ 156 w 801"/>
                  <a:gd name="T3" fmla="*/ 75 h 497"/>
                  <a:gd name="T4" fmla="*/ 150 w 801"/>
                  <a:gd name="T5" fmla="*/ 10 h 497"/>
                  <a:gd name="T6" fmla="*/ 129 w 801"/>
                  <a:gd name="T7" fmla="*/ 0 h 497"/>
                  <a:gd name="T8" fmla="*/ 129 w 801"/>
                  <a:gd name="T9" fmla="*/ 0 h 497"/>
                  <a:gd name="T10" fmla="*/ 0 w 801"/>
                  <a:gd name="T11" fmla="*/ 112 h 497"/>
                  <a:gd name="T12" fmla="*/ 51 w 801"/>
                  <a:gd name="T13" fmla="*/ 112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3" y="491"/>
                    </a:moveTo>
                    <a:cubicBezTo>
                      <a:pt x="412" y="497"/>
                      <a:pt x="587" y="439"/>
                      <a:pt x="718" y="331"/>
                    </a:cubicBezTo>
                    <a:cubicBezTo>
                      <a:pt x="801" y="245"/>
                      <a:pt x="789" y="115"/>
                      <a:pt x="691" y="42"/>
                    </a:cubicBezTo>
                    <a:cubicBezTo>
                      <a:pt x="664" y="22"/>
                      <a:pt x="632" y="7"/>
                      <a:pt x="597" y="0"/>
                    </a:cubicBezTo>
                    <a:lnTo>
                      <a:pt x="0" y="491"/>
                    </a:lnTo>
                    <a:lnTo>
                      <a:pt x="233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3" name="Rectangle 140"/>
              <p:cNvSpPr>
                <a:spLocks noChangeArrowheads="1"/>
              </p:cNvSpPr>
              <p:nvPr/>
            </p:nvSpPr>
            <p:spPr bwMode="auto">
              <a:xfrm>
                <a:off x="3585" y="1166"/>
                <a:ext cx="522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94" name="Rectangle 141"/>
              <p:cNvSpPr>
                <a:spLocks noChangeArrowheads="1"/>
              </p:cNvSpPr>
              <p:nvPr/>
            </p:nvSpPr>
            <p:spPr bwMode="auto">
              <a:xfrm>
                <a:off x="3585" y="1173"/>
                <a:ext cx="522" cy="8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95" name="Rectangle 142"/>
              <p:cNvSpPr>
                <a:spLocks noChangeArrowheads="1"/>
              </p:cNvSpPr>
              <p:nvPr/>
            </p:nvSpPr>
            <p:spPr bwMode="auto">
              <a:xfrm>
                <a:off x="3585" y="1181"/>
                <a:ext cx="522" cy="8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96" name="Rectangle 143"/>
              <p:cNvSpPr>
                <a:spLocks noChangeArrowheads="1"/>
              </p:cNvSpPr>
              <p:nvPr/>
            </p:nvSpPr>
            <p:spPr bwMode="auto">
              <a:xfrm>
                <a:off x="3585" y="1189"/>
                <a:ext cx="522" cy="7"/>
              </a:xfrm>
              <a:prstGeom prst="rect">
                <a:avLst/>
              </a:prstGeom>
              <a:solidFill>
                <a:srgbClr val="E3DB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97" name="Rectangle 144"/>
              <p:cNvSpPr>
                <a:spLocks noChangeArrowheads="1"/>
              </p:cNvSpPr>
              <p:nvPr/>
            </p:nvSpPr>
            <p:spPr bwMode="auto">
              <a:xfrm>
                <a:off x="3585" y="1196"/>
                <a:ext cx="522" cy="8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98" name="Rectangle 145"/>
              <p:cNvSpPr>
                <a:spLocks noChangeArrowheads="1"/>
              </p:cNvSpPr>
              <p:nvPr/>
            </p:nvSpPr>
            <p:spPr bwMode="auto">
              <a:xfrm>
                <a:off x="3585" y="1204"/>
                <a:ext cx="522" cy="7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799" name="Rectangle 146"/>
              <p:cNvSpPr>
                <a:spLocks noChangeArrowheads="1"/>
              </p:cNvSpPr>
              <p:nvPr/>
            </p:nvSpPr>
            <p:spPr bwMode="auto">
              <a:xfrm>
                <a:off x="3585" y="1211"/>
                <a:ext cx="522" cy="8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00" name="Rectangle 147"/>
              <p:cNvSpPr>
                <a:spLocks noChangeArrowheads="1"/>
              </p:cNvSpPr>
              <p:nvPr/>
            </p:nvSpPr>
            <p:spPr bwMode="auto">
              <a:xfrm>
                <a:off x="3585" y="1219"/>
                <a:ext cx="522" cy="8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01" name="Rectangle 148"/>
              <p:cNvSpPr>
                <a:spLocks noChangeArrowheads="1"/>
              </p:cNvSpPr>
              <p:nvPr/>
            </p:nvSpPr>
            <p:spPr bwMode="auto">
              <a:xfrm>
                <a:off x="3585" y="1227"/>
                <a:ext cx="522" cy="7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02" name="Rectangle 149"/>
              <p:cNvSpPr>
                <a:spLocks noChangeArrowheads="1"/>
              </p:cNvSpPr>
              <p:nvPr/>
            </p:nvSpPr>
            <p:spPr bwMode="auto">
              <a:xfrm>
                <a:off x="3585" y="1234"/>
                <a:ext cx="522" cy="8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03" name="Rectangle 150"/>
              <p:cNvSpPr>
                <a:spLocks noChangeArrowheads="1"/>
              </p:cNvSpPr>
              <p:nvPr/>
            </p:nvSpPr>
            <p:spPr bwMode="auto">
              <a:xfrm>
                <a:off x="3585" y="1242"/>
                <a:ext cx="522" cy="8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04" name="Rectangle 151"/>
              <p:cNvSpPr>
                <a:spLocks noChangeArrowheads="1"/>
              </p:cNvSpPr>
              <p:nvPr/>
            </p:nvSpPr>
            <p:spPr bwMode="auto">
              <a:xfrm>
                <a:off x="3585" y="1250"/>
                <a:ext cx="522" cy="7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05" name="Rectangle 152"/>
              <p:cNvSpPr>
                <a:spLocks noChangeArrowheads="1"/>
              </p:cNvSpPr>
              <p:nvPr/>
            </p:nvSpPr>
            <p:spPr bwMode="auto">
              <a:xfrm>
                <a:off x="3585" y="1257"/>
                <a:ext cx="522" cy="8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06" name="Rectangle 153"/>
              <p:cNvSpPr>
                <a:spLocks noChangeArrowheads="1"/>
              </p:cNvSpPr>
              <p:nvPr/>
            </p:nvSpPr>
            <p:spPr bwMode="auto">
              <a:xfrm>
                <a:off x="3585" y="1265"/>
                <a:ext cx="522" cy="8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07" name="Rectangle 154"/>
              <p:cNvSpPr>
                <a:spLocks noChangeArrowheads="1"/>
              </p:cNvSpPr>
              <p:nvPr/>
            </p:nvSpPr>
            <p:spPr bwMode="auto">
              <a:xfrm>
                <a:off x="3585" y="1273"/>
                <a:ext cx="522" cy="7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08" name="Rectangle 155"/>
              <p:cNvSpPr>
                <a:spLocks noChangeArrowheads="1"/>
              </p:cNvSpPr>
              <p:nvPr/>
            </p:nvSpPr>
            <p:spPr bwMode="auto">
              <a:xfrm>
                <a:off x="3585" y="1280"/>
                <a:ext cx="522" cy="8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09" name="Rectangle 156"/>
              <p:cNvSpPr>
                <a:spLocks noChangeArrowheads="1"/>
              </p:cNvSpPr>
              <p:nvPr/>
            </p:nvSpPr>
            <p:spPr bwMode="auto">
              <a:xfrm>
                <a:off x="3585" y="1288"/>
                <a:ext cx="522" cy="8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10" name="Rectangle 157"/>
              <p:cNvSpPr>
                <a:spLocks noChangeArrowheads="1"/>
              </p:cNvSpPr>
              <p:nvPr/>
            </p:nvSpPr>
            <p:spPr bwMode="auto">
              <a:xfrm>
                <a:off x="3585" y="1296"/>
                <a:ext cx="522" cy="7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11" name="Rectangle 158"/>
              <p:cNvSpPr>
                <a:spLocks noChangeArrowheads="1"/>
              </p:cNvSpPr>
              <p:nvPr/>
            </p:nvSpPr>
            <p:spPr bwMode="auto">
              <a:xfrm>
                <a:off x="3585" y="1303"/>
                <a:ext cx="522" cy="8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12" name="Rectangle 159"/>
              <p:cNvSpPr>
                <a:spLocks noChangeArrowheads="1"/>
              </p:cNvSpPr>
              <p:nvPr/>
            </p:nvSpPr>
            <p:spPr bwMode="auto">
              <a:xfrm>
                <a:off x="3585" y="1311"/>
                <a:ext cx="522" cy="8"/>
              </a:xfrm>
              <a:prstGeom prst="rect">
                <a:avLst/>
              </a:prstGeom>
              <a:solidFill>
                <a:srgbClr val="F0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13" name="Rectangle 160"/>
              <p:cNvSpPr>
                <a:spLocks noChangeArrowheads="1"/>
              </p:cNvSpPr>
              <p:nvPr/>
            </p:nvSpPr>
            <p:spPr bwMode="auto">
              <a:xfrm>
                <a:off x="3585" y="1319"/>
                <a:ext cx="522" cy="7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14" name="Rectangle 161"/>
              <p:cNvSpPr>
                <a:spLocks noChangeArrowheads="1"/>
              </p:cNvSpPr>
              <p:nvPr/>
            </p:nvSpPr>
            <p:spPr bwMode="auto">
              <a:xfrm>
                <a:off x="3585" y="1326"/>
                <a:ext cx="522" cy="8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15" name="Rectangle 162"/>
              <p:cNvSpPr>
                <a:spLocks noChangeArrowheads="1"/>
              </p:cNvSpPr>
              <p:nvPr/>
            </p:nvSpPr>
            <p:spPr bwMode="auto">
              <a:xfrm>
                <a:off x="3585" y="1334"/>
                <a:ext cx="522" cy="8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16" name="Rectangle 163"/>
              <p:cNvSpPr>
                <a:spLocks noChangeArrowheads="1"/>
              </p:cNvSpPr>
              <p:nvPr/>
            </p:nvSpPr>
            <p:spPr bwMode="auto">
              <a:xfrm>
                <a:off x="3585" y="1342"/>
                <a:ext cx="522" cy="7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17" name="Rectangle 164"/>
              <p:cNvSpPr>
                <a:spLocks noChangeArrowheads="1"/>
              </p:cNvSpPr>
              <p:nvPr/>
            </p:nvSpPr>
            <p:spPr bwMode="auto">
              <a:xfrm>
                <a:off x="3585" y="1349"/>
                <a:ext cx="522" cy="8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18" name="Rectangle 165"/>
              <p:cNvSpPr>
                <a:spLocks noChangeArrowheads="1"/>
              </p:cNvSpPr>
              <p:nvPr/>
            </p:nvSpPr>
            <p:spPr bwMode="auto">
              <a:xfrm>
                <a:off x="3585" y="1357"/>
                <a:ext cx="522" cy="8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19" name="Rectangle 166"/>
              <p:cNvSpPr>
                <a:spLocks noChangeArrowheads="1"/>
              </p:cNvSpPr>
              <p:nvPr/>
            </p:nvSpPr>
            <p:spPr bwMode="auto">
              <a:xfrm>
                <a:off x="3585" y="1365"/>
                <a:ext cx="522" cy="7"/>
              </a:xfrm>
              <a:prstGeom prst="rect">
                <a:avLst/>
              </a:prstGeom>
              <a:solidFill>
                <a:srgbClr val="F5F2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20" name="Rectangle 167"/>
              <p:cNvSpPr>
                <a:spLocks noChangeArrowheads="1"/>
              </p:cNvSpPr>
              <p:nvPr/>
            </p:nvSpPr>
            <p:spPr bwMode="auto">
              <a:xfrm>
                <a:off x="3585" y="1372"/>
                <a:ext cx="522" cy="8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21" name="Rectangle 168"/>
              <p:cNvSpPr>
                <a:spLocks noChangeArrowheads="1"/>
              </p:cNvSpPr>
              <p:nvPr/>
            </p:nvSpPr>
            <p:spPr bwMode="auto">
              <a:xfrm>
                <a:off x="3585" y="1380"/>
                <a:ext cx="522" cy="8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22" name="Rectangle 169"/>
              <p:cNvSpPr>
                <a:spLocks noChangeArrowheads="1"/>
              </p:cNvSpPr>
              <p:nvPr/>
            </p:nvSpPr>
            <p:spPr bwMode="auto">
              <a:xfrm>
                <a:off x="3585" y="1388"/>
                <a:ext cx="522" cy="7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23" name="Rectangle 170"/>
              <p:cNvSpPr>
                <a:spLocks noChangeArrowheads="1"/>
              </p:cNvSpPr>
              <p:nvPr/>
            </p:nvSpPr>
            <p:spPr bwMode="auto">
              <a:xfrm>
                <a:off x="3585" y="1395"/>
                <a:ext cx="522" cy="8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24" name="Rectangle 171"/>
              <p:cNvSpPr>
                <a:spLocks noChangeArrowheads="1"/>
              </p:cNvSpPr>
              <p:nvPr/>
            </p:nvSpPr>
            <p:spPr bwMode="auto">
              <a:xfrm>
                <a:off x="3585" y="1403"/>
                <a:ext cx="522" cy="7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25" name="Rectangle 172"/>
              <p:cNvSpPr>
                <a:spLocks noChangeArrowheads="1"/>
              </p:cNvSpPr>
              <p:nvPr/>
            </p:nvSpPr>
            <p:spPr bwMode="auto">
              <a:xfrm>
                <a:off x="3585" y="1410"/>
                <a:ext cx="522" cy="8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26" name="Rectangle 173"/>
              <p:cNvSpPr>
                <a:spLocks noChangeArrowheads="1"/>
              </p:cNvSpPr>
              <p:nvPr/>
            </p:nvSpPr>
            <p:spPr bwMode="auto">
              <a:xfrm>
                <a:off x="3585" y="1418"/>
                <a:ext cx="522" cy="8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27" name="Rectangle 174"/>
              <p:cNvSpPr>
                <a:spLocks noChangeArrowheads="1"/>
              </p:cNvSpPr>
              <p:nvPr/>
            </p:nvSpPr>
            <p:spPr bwMode="auto">
              <a:xfrm>
                <a:off x="3585" y="1426"/>
                <a:ext cx="522" cy="7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28" name="Rectangle 175"/>
              <p:cNvSpPr>
                <a:spLocks noChangeArrowheads="1"/>
              </p:cNvSpPr>
              <p:nvPr/>
            </p:nvSpPr>
            <p:spPr bwMode="auto">
              <a:xfrm>
                <a:off x="3585" y="1433"/>
                <a:ext cx="522" cy="8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29" name="Rectangle 176"/>
              <p:cNvSpPr>
                <a:spLocks noChangeArrowheads="1"/>
              </p:cNvSpPr>
              <p:nvPr/>
            </p:nvSpPr>
            <p:spPr bwMode="auto">
              <a:xfrm>
                <a:off x="3585" y="1441"/>
                <a:ext cx="522" cy="8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30" name="Rectangle 177"/>
              <p:cNvSpPr>
                <a:spLocks noChangeArrowheads="1"/>
              </p:cNvSpPr>
              <p:nvPr/>
            </p:nvSpPr>
            <p:spPr bwMode="auto">
              <a:xfrm>
                <a:off x="3585" y="1449"/>
                <a:ext cx="522" cy="7"/>
              </a:xfrm>
              <a:prstGeom prst="rect">
                <a:avLst/>
              </a:prstGeom>
              <a:solidFill>
                <a:srgbClr val="FDFD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31" name="Rectangle 178"/>
              <p:cNvSpPr>
                <a:spLocks noChangeArrowheads="1"/>
              </p:cNvSpPr>
              <p:nvPr/>
            </p:nvSpPr>
            <p:spPr bwMode="auto">
              <a:xfrm>
                <a:off x="3585" y="1456"/>
                <a:ext cx="522" cy="8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32" name="Freeform 179"/>
              <p:cNvSpPr>
                <a:spLocks/>
              </p:cNvSpPr>
              <p:nvPr/>
            </p:nvSpPr>
            <p:spPr bwMode="auto">
              <a:xfrm>
                <a:off x="3596" y="1174"/>
                <a:ext cx="507" cy="283"/>
              </a:xfrm>
              <a:custGeom>
                <a:avLst/>
                <a:gdLst>
                  <a:gd name="T0" fmla="*/ 89 w 1088"/>
                  <a:gd name="T1" fmla="*/ 135 h 592"/>
                  <a:gd name="T2" fmla="*/ 236 w 1088"/>
                  <a:gd name="T3" fmla="*/ 51 h 592"/>
                  <a:gd name="T4" fmla="*/ 145 w 1088"/>
                  <a:gd name="T5" fmla="*/ 0 h 592"/>
                  <a:gd name="T6" fmla="*/ 0 w 1088"/>
                  <a:gd name="T7" fmla="*/ 83 h 592"/>
                  <a:gd name="T8" fmla="*/ 89 w 1088"/>
                  <a:gd name="T9" fmla="*/ 135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8"/>
                  <a:gd name="T16" fmla="*/ 0 h 592"/>
                  <a:gd name="T17" fmla="*/ 1088 w 1088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8" h="592">
                    <a:moveTo>
                      <a:pt x="413" y="592"/>
                    </a:moveTo>
                    <a:lnTo>
                      <a:pt x="1088" y="224"/>
                    </a:lnTo>
                    <a:lnTo>
                      <a:pt x="669" y="0"/>
                    </a:lnTo>
                    <a:lnTo>
                      <a:pt x="0" y="365"/>
                    </a:lnTo>
                    <a:cubicBezTo>
                      <a:pt x="106" y="482"/>
                      <a:pt x="252" y="562"/>
                      <a:pt x="413" y="592"/>
                    </a:cubicBezTo>
                  </a:path>
                </a:pathLst>
              </a:custGeom>
              <a:noFill/>
              <a:ln w="63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833" name="Picture 180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5" y="1334"/>
                <a:ext cx="209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34" name="Picture 181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5" y="1334"/>
                <a:ext cx="209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835" name="Freeform 182"/>
              <p:cNvSpPr>
                <a:spLocks/>
              </p:cNvSpPr>
              <p:nvPr/>
            </p:nvSpPr>
            <p:spPr bwMode="auto">
              <a:xfrm>
                <a:off x="3596" y="1348"/>
                <a:ext cx="192" cy="549"/>
              </a:xfrm>
              <a:custGeom>
                <a:avLst/>
                <a:gdLst>
                  <a:gd name="T0" fmla="*/ 89 w 413"/>
                  <a:gd name="T1" fmla="*/ 52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215 h 1148"/>
                  <a:gd name="T8" fmla="*/ 89 w 413"/>
                  <a:gd name="T9" fmla="*/ 263 h 1148"/>
                  <a:gd name="T10" fmla="*/ 89 w 413"/>
                  <a:gd name="T11" fmla="*/ 263 h 1148"/>
                  <a:gd name="T12" fmla="*/ 89 w 413"/>
                  <a:gd name="T13" fmla="*/ 52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1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6350" cap="rnd">
                <a:solidFill>
                  <a:srgbClr val="A784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836" name="Picture 18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" y="1273"/>
                <a:ext cx="335" cy="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37" name="Picture 184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" y="1273"/>
                <a:ext cx="335" cy="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838" name="Freeform 185"/>
              <p:cNvSpPr>
                <a:spLocks/>
              </p:cNvSpPr>
              <p:nvPr/>
            </p:nvSpPr>
            <p:spPr bwMode="auto">
              <a:xfrm>
                <a:off x="3788" y="1281"/>
                <a:ext cx="315" cy="616"/>
              </a:xfrm>
              <a:custGeom>
                <a:avLst/>
                <a:gdLst>
                  <a:gd name="T0" fmla="*/ 0 w 315"/>
                  <a:gd name="T1" fmla="*/ 176 h 616"/>
                  <a:gd name="T2" fmla="*/ 0 w 315"/>
                  <a:gd name="T3" fmla="*/ 616 h 616"/>
                  <a:gd name="T4" fmla="*/ 315 w 315"/>
                  <a:gd name="T5" fmla="*/ 442 h 616"/>
                  <a:gd name="T6" fmla="*/ 315 w 315"/>
                  <a:gd name="T7" fmla="*/ 0 h 616"/>
                  <a:gd name="T8" fmla="*/ 0 w 315"/>
                  <a:gd name="T9" fmla="*/ 176 h 6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5"/>
                  <a:gd name="T16" fmla="*/ 0 h 616"/>
                  <a:gd name="T17" fmla="*/ 315 w 315"/>
                  <a:gd name="T18" fmla="*/ 616 h 6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5" h="616">
                    <a:moveTo>
                      <a:pt x="0" y="176"/>
                    </a:moveTo>
                    <a:lnTo>
                      <a:pt x="0" y="616"/>
                    </a:lnTo>
                    <a:lnTo>
                      <a:pt x="315" y="442"/>
                    </a:lnTo>
                    <a:lnTo>
                      <a:pt x="315" y="0"/>
                    </a:lnTo>
                    <a:lnTo>
                      <a:pt x="0" y="176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9" name="Freeform 186"/>
              <p:cNvSpPr>
                <a:spLocks/>
              </p:cNvSpPr>
              <p:nvPr/>
            </p:nvSpPr>
            <p:spPr bwMode="auto">
              <a:xfrm>
                <a:off x="3596" y="1174"/>
                <a:ext cx="507" cy="723"/>
              </a:xfrm>
              <a:custGeom>
                <a:avLst/>
                <a:gdLst>
                  <a:gd name="T0" fmla="*/ 236 w 1088"/>
                  <a:gd name="T1" fmla="*/ 51 h 1512"/>
                  <a:gd name="T2" fmla="*/ 145 w 1088"/>
                  <a:gd name="T3" fmla="*/ 0 h 1512"/>
                  <a:gd name="T4" fmla="*/ 0 w 1088"/>
                  <a:gd name="T5" fmla="*/ 84 h 1512"/>
                  <a:gd name="T6" fmla="*/ 0 w 1088"/>
                  <a:gd name="T7" fmla="*/ 298 h 1512"/>
                  <a:gd name="T8" fmla="*/ 89 w 1088"/>
                  <a:gd name="T9" fmla="*/ 346 h 1512"/>
                  <a:gd name="T10" fmla="*/ 89 w 1088"/>
                  <a:gd name="T11" fmla="*/ 346 h 1512"/>
                  <a:gd name="T12" fmla="*/ 236 w 1088"/>
                  <a:gd name="T13" fmla="*/ 262 h 1512"/>
                  <a:gd name="T14" fmla="*/ 236 w 1088"/>
                  <a:gd name="T15" fmla="*/ 51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8"/>
                  <a:gd name="T25" fmla="*/ 0 h 1512"/>
                  <a:gd name="T26" fmla="*/ 1088 w 1088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8" h="1512">
                    <a:moveTo>
                      <a:pt x="1088" y="224"/>
                    </a:moveTo>
                    <a:lnTo>
                      <a:pt x="669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8" y="1147"/>
                    </a:lnTo>
                    <a:lnTo>
                      <a:pt x="1088" y="224"/>
                    </a:lnTo>
                    <a:close/>
                  </a:path>
                </a:pathLst>
              </a:cu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840" name="Picture 187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2" y="1602"/>
                <a:ext cx="7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41" name="Picture 188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2" y="1602"/>
                <a:ext cx="7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842" name="Freeform 189"/>
              <p:cNvSpPr>
                <a:spLocks/>
              </p:cNvSpPr>
              <p:nvPr/>
            </p:nvSpPr>
            <p:spPr bwMode="auto">
              <a:xfrm>
                <a:off x="3666" y="1618"/>
                <a:ext cx="36" cy="45"/>
              </a:xfrm>
              <a:custGeom>
                <a:avLst/>
                <a:gdLst>
                  <a:gd name="T0" fmla="*/ 32 w 36"/>
                  <a:gd name="T1" fmla="*/ 17 h 45"/>
                  <a:gd name="T2" fmla="*/ 11 w 36"/>
                  <a:gd name="T3" fmla="*/ 3 h 45"/>
                  <a:gd name="T4" fmla="*/ 4 w 36"/>
                  <a:gd name="T5" fmla="*/ 28 h 45"/>
                  <a:gd name="T6" fmla="*/ 25 w 36"/>
                  <a:gd name="T7" fmla="*/ 42 h 45"/>
                  <a:gd name="T8" fmla="*/ 32 w 36"/>
                  <a:gd name="T9" fmla="*/ 17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5"/>
                  <a:gd name="T17" fmla="*/ 36 w 36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5">
                    <a:moveTo>
                      <a:pt x="32" y="17"/>
                    </a:moveTo>
                    <a:cubicBezTo>
                      <a:pt x="28" y="7"/>
                      <a:pt x="19" y="0"/>
                      <a:pt x="11" y="3"/>
                    </a:cubicBezTo>
                    <a:cubicBezTo>
                      <a:pt x="4" y="6"/>
                      <a:pt x="0" y="17"/>
                      <a:pt x="4" y="28"/>
                    </a:cubicBezTo>
                    <a:cubicBezTo>
                      <a:pt x="8" y="38"/>
                      <a:pt x="17" y="45"/>
                      <a:pt x="25" y="42"/>
                    </a:cubicBezTo>
                    <a:cubicBezTo>
                      <a:pt x="33" y="39"/>
                      <a:pt x="36" y="28"/>
                      <a:pt x="32" y="17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3" name="Freeform 190"/>
              <p:cNvSpPr>
                <a:spLocks noEditPoints="1"/>
              </p:cNvSpPr>
              <p:nvPr/>
            </p:nvSpPr>
            <p:spPr bwMode="auto">
              <a:xfrm>
                <a:off x="3627" y="1712"/>
                <a:ext cx="130" cy="122"/>
              </a:xfrm>
              <a:custGeom>
                <a:avLst/>
                <a:gdLst>
                  <a:gd name="T0" fmla="*/ 0 w 279"/>
                  <a:gd name="T1" fmla="*/ 0 h 255"/>
                  <a:gd name="T2" fmla="*/ 61 w 279"/>
                  <a:gd name="T3" fmla="*/ 33 h 255"/>
                  <a:gd name="T4" fmla="*/ 0 w 279"/>
                  <a:gd name="T5" fmla="*/ 13 h 255"/>
                  <a:gd name="T6" fmla="*/ 61 w 279"/>
                  <a:gd name="T7" fmla="*/ 45 h 255"/>
                  <a:gd name="T8" fmla="*/ 0 w 279"/>
                  <a:gd name="T9" fmla="*/ 26 h 255"/>
                  <a:gd name="T10" fmla="*/ 61 w 279"/>
                  <a:gd name="T11" fmla="*/ 58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4" name="Freeform 191"/>
              <p:cNvSpPr>
                <a:spLocks/>
              </p:cNvSpPr>
              <p:nvPr/>
            </p:nvSpPr>
            <p:spPr bwMode="auto">
              <a:xfrm>
                <a:off x="3621" y="1433"/>
                <a:ext cx="141" cy="81"/>
              </a:xfrm>
              <a:custGeom>
                <a:avLst/>
                <a:gdLst>
                  <a:gd name="T0" fmla="*/ 2 w 302"/>
                  <a:gd name="T1" fmla="*/ 6 h 169"/>
                  <a:gd name="T2" fmla="*/ 63 w 302"/>
                  <a:gd name="T3" fmla="*/ 39 h 169"/>
                  <a:gd name="T4" fmla="*/ 65 w 302"/>
                  <a:gd name="T5" fmla="*/ 35 h 169"/>
                  <a:gd name="T6" fmla="*/ 63 w 302"/>
                  <a:gd name="T7" fmla="*/ 33 h 169"/>
                  <a:gd name="T8" fmla="*/ 3 w 302"/>
                  <a:gd name="T9" fmla="*/ 0 h 169"/>
                  <a:gd name="T10" fmla="*/ 0 w 302"/>
                  <a:gd name="T11" fmla="*/ 1 h 169"/>
                  <a:gd name="T12" fmla="*/ 0 w 302"/>
                  <a:gd name="T13" fmla="*/ 2 h 169"/>
                  <a:gd name="T14" fmla="*/ 2 w 302"/>
                  <a:gd name="T15" fmla="*/ 6 h 1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9"/>
                  <a:gd name="T26" fmla="*/ 302 w 302"/>
                  <a:gd name="T27" fmla="*/ 169 h 1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9">
                    <a:moveTo>
                      <a:pt x="10" y="25"/>
                    </a:moveTo>
                    <a:cubicBezTo>
                      <a:pt x="90" y="92"/>
                      <a:pt x="186" y="141"/>
                      <a:pt x="289" y="169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8"/>
                      <a:pt x="295" y="144"/>
                      <a:pt x="289" y="142"/>
                    </a:cubicBezTo>
                    <a:cubicBezTo>
                      <a:pt x="188" y="116"/>
                      <a:pt x="94" y="69"/>
                      <a:pt x="16" y="3"/>
                    </a:cubicBezTo>
                    <a:cubicBezTo>
                      <a:pt x="12" y="0"/>
                      <a:pt x="6" y="0"/>
                      <a:pt x="3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5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5" name="Freeform 192"/>
              <p:cNvSpPr>
                <a:spLocks/>
              </p:cNvSpPr>
              <p:nvPr/>
            </p:nvSpPr>
            <p:spPr bwMode="auto">
              <a:xfrm>
                <a:off x="3621" y="1433"/>
                <a:ext cx="141" cy="81"/>
              </a:xfrm>
              <a:custGeom>
                <a:avLst/>
                <a:gdLst>
                  <a:gd name="T0" fmla="*/ 5 w 141"/>
                  <a:gd name="T1" fmla="*/ 12 h 81"/>
                  <a:gd name="T2" fmla="*/ 135 w 141"/>
                  <a:gd name="T3" fmla="*/ 81 h 81"/>
                  <a:gd name="T4" fmla="*/ 140 w 141"/>
                  <a:gd name="T5" fmla="*/ 73 h 81"/>
                  <a:gd name="T6" fmla="*/ 135 w 141"/>
                  <a:gd name="T7" fmla="*/ 68 h 81"/>
                  <a:gd name="T8" fmla="*/ 8 w 141"/>
                  <a:gd name="T9" fmla="*/ 1 h 81"/>
                  <a:gd name="T10" fmla="*/ 2 w 141"/>
                  <a:gd name="T11" fmla="*/ 2 h 81"/>
                  <a:gd name="T12" fmla="*/ 0 w 141"/>
                  <a:gd name="T13" fmla="*/ 5 h 81"/>
                  <a:gd name="T14" fmla="*/ 5 w 141"/>
                  <a:gd name="T15" fmla="*/ 12 h 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1"/>
                  <a:gd name="T25" fmla="*/ 0 h 81"/>
                  <a:gd name="T26" fmla="*/ 141 w 141"/>
                  <a:gd name="T27" fmla="*/ 81 h 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1" h="81">
                    <a:moveTo>
                      <a:pt x="5" y="12"/>
                    </a:moveTo>
                    <a:cubicBezTo>
                      <a:pt x="42" y="44"/>
                      <a:pt x="87" y="67"/>
                      <a:pt x="135" y="81"/>
                    </a:cubicBezTo>
                    <a:cubicBezTo>
                      <a:pt x="139" y="80"/>
                      <a:pt x="141" y="76"/>
                      <a:pt x="140" y="73"/>
                    </a:cubicBezTo>
                    <a:cubicBezTo>
                      <a:pt x="140" y="71"/>
                      <a:pt x="138" y="69"/>
                      <a:pt x="135" y="68"/>
                    </a:cubicBezTo>
                    <a:cubicBezTo>
                      <a:pt x="88" y="55"/>
                      <a:pt x="44" y="33"/>
                      <a:pt x="8" y="1"/>
                    </a:cubicBezTo>
                    <a:cubicBezTo>
                      <a:pt x="6" y="0"/>
                      <a:pt x="3" y="0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8"/>
                      <a:pt x="3" y="10"/>
                      <a:pt x="5" y="12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846" name="Picture 193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2" y="1464"/>
                <a:ext cx="60" cy="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47" name="Picture 194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2" y="1464"/>
                <a:ext cx="60" cy="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848" name="Freeform 195"/>
              <p:cNvSpPr>
                <a:spLocks/>
              </p:cNvSpPr>
              <p:nvPr/>
            </p:nvSpPr>
            <p:spPr bwMode="auto">
              <a:xfrm>
                <a:off x="3659" y="1466"/>
                <a:ext cx="44" cy="32"/>
              </a:xfrm>
              <a:custGeom>
                <a:avLst/>
                <a:gdLst>
                  <a:gd name="T0" fmla="*/ 44 w 44"/>
                  <a:gd name="T1" fmla="*/ 32 h 32"/>
                  <a:gd name="T2" fmla="*/ 5 w 44"/>
                  <a:gd name="T3" fmla="*/ 11 h 32"/>
                  <a:gd name="T4" fmla="*/ 28 w 44"/>
                  <a:gd name="T5" fmla="*/ 32 h 32"/>
                  <a:gd name="T6" fmla="*/ 44 w 44"/>
                  <a:gd name="T7" fmla="*/ 32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2"/>
                  <a:gd name="T14" fmla="*/ 44 w 44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2">
                    <a:moveTo>
                      <a:pt x="44" y="32"/>
                    </a:moveTo>
                    <a:cubicBezTo>
                      <a:pt x="36" y="9"/>
                      <a:pt x="19" y="0"/>
                      <a:pt x="5" y="11"/>
                    </a:cubicBezTo>
                    <a:cubicBezTo>
                      <a:pt x="0" y="20"/>
                      <a:pt x="11" y="29"/>
                      <a:pt x="28" y="32"/>
                    </a:cubicBezTo>
                    <a:cubicBezTo>
                      <a:pt x="33" y="32"/>
                      <a:pt x="39" y="32"/>
                      <a:pt x="44" y="32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849" name="Picture 196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5" y="1472"/>
                <a:ext cx="149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50" name="Picture 197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5" y="1472"/>
                <a:ext cx="149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851" name="Freeform 198"/>
              <p:cNvSpPr>
                <a:spLocks/>
              </p:cNvSpPr>
              <p:nvPr/>
            </p:nvSpPr>
            <p:spPr bwMode="auto">
              <a:xfrm>
                <a:off x="3627" y="1488"/>
                <a:ext cx="130" cy="78"/>
              </a:xfrm>
              <a:custGeom>
                <a:avLst/>
                <a:gdLst>
                  <a:gd name="T0" fmla="*/ 0 w 279"/>
                  <a:gd name="T1" fmla="*/ 4 h 162"/>
                  <a:gd name="T2" fmla="*/ 61 w 279"/>
                  <a:gd name="T3" fmla="*/ 38 h 162"/>
                  <a:gd name="T4" fmla="*/ 61 w 279"/>
                  <a:gd name="T5" fmla="*/ 38 h 162"/>
                  <a:gd name="T6" fmla="*/ 61 w 279"/>
                  <a:gd name="T7" fmla="*/ 33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4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79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2" name="Freeform 199"/>
              <p:cNvSpPr>
                <a:spLocks/>
              </p:cNvSpPr>
              <p:nvPr/>
            </p:nvSpPr>
            <p:spPr bwMode="auto">
              <a:xfrm>
                <a:off x="3627" y="1481"/>
                <a:ext cx="130" cy="104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17 h 217"/>
                  <a:gd name="T4" fmla="*/ 61 w 279"/>
                  <a:gd name="T5" fmla="*/ 5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635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3" name="Freeform 200"/>
              <p:cNvSpPr>
                <a:spLocks/>
              </p:cNvSpPr>
              <p:nvPr/>
            </p:nvSpPr>
            <p:spPr bwMode="auto">
              <a:xfrm>
                <a:off x="3627" y="1482"/>
                <a:ext cx="130" cy="104"/>
              </a:xfrm>
              <a:custGeom>
                <a:avLst/>
                <a:gdLst>
                  <a:gd name="T0" fmla="*/ 61 w 279"/>
                  <a:gd name="T1" fmla="*/ 50 h 216"/>
                  <a:gd name="T2" fmla="*/ 61 w 279"/>
                  <a:gd name="T3" fmla="*/ 33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6" y="114"/>
                      <a:pt x="81" y="65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4" name="Rectangle 201"/>
              <p:cNvSpPr>
                <a:spLocks noChangeArrowheads="1"/>
              </p:cNvSpPr>
              <p:nvPr/>
            </p:nvSpPr>
            <p:spPr bwMode="auto">
              <a:xfrm>
                <a:off x="3756" y="1930"/>
                <a:ext cx="2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ms-MY" sz="1100">
                    <a:solidFill>
                      <a:srgbClr val="000000"/>
                    </a:solidFill>
                  </a:rPr>
                  <a:t>Server</a:t>
                </a:r>
                <a:endParaRPr lang="en-US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55" name="Rectangle 202"/>
              <p:cNvSpPr>
                <a:spLocks noChangeArrowheads="1"/>
              </p:cNvSpPr>
              <p:nvPr/>
            </p:nvSpPr>
            <p:spPr bwMode="auto">
              <a:xfrm>
                <a:off x="2666" y="1102"/>
                <a:ext cx="788" cy="36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56" name="Rectangle 203"/>
              <p:cNvSpPr>
                <a:spLocks noChangeArrowheads="1"/>
              </p:cNvSpPr>
              <p:nvPr/>
            </p:nvSpPr>
            <p:spPr bwMode="auto">
              <a:xfrm>
                <a:off x="2666" y="1102"/>
                <a:ext cx="788" cy="36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ms-MY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57" name="Rectangle 204"/>
              <p:cNvSpPr>
                <a:spLocks noChangeArrowheads="1"/>
              </p:cNvSpPr>
              <p:nvPr/>
            </p:nvSpPr>
            <p:spPr bwMode="auto">
              <a:xfrm>
                <a:off x="2705" y="1180"/>
                <a:ext cx="8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ms-MY" sz="1100">
                    <a:solidFill>
                      <a:srgbClr val="000000"/>
                    </a:solidFill>
                  </a:rPr>
                  <a:t>1</a:t>
                </a:r>
                <a:endParaRPr lang="en-US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58" name="Rectangle 205"/>
              <p:cNvSpPr>
                <a:spLocks noChangeArrowheads="1"/>
              </p:cNvSpPr>
              <p:nvPr/>
            </p:nvSpPr>
            <p:spPr bwMode="auto">
              <a:xfrm>
                <a:off x="2750" y="1180"/>
                <a:ext cx="8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ms-MY" sz="1100">
                    <a:solidFill>
                      <a:srgbClr val="000000"/>
                    </a:solidFill>
                  </a:rPr>
                  <a:t>. </a:t>
                </a:r>
                <a:endParaRPr lang="en-US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59" name="Rectangle 206"/>
              <p:cNvSpPr>
                <a:spLocks noChangeArrowheads="1"/>
              </p:cNvSpPr>
              <p:nvPr/>
            </p:nvSpPr>
            <p:spPr bwMode="auto">
              <a:xfrm>
                <a:off x="2795" y="1180"/>
                <a:ext cx="59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ms-MY" sz="1100">
                    <a:solidFill>
                      <a:srgbClr val="000000"/>
                    </a:solidFill>
                  </a:rPr>
                  <a:t>HTML files are </a:t>
                </a:r>
                <a:endParaRPr lang="en-US" altLang="ms-MY" sz="2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860" name="Rectangle 207"/>
              <p:cNvSpPr>
                <a:spLocks noChangeArrowheads="1"/>
              </p:cNvSpPr>
              <p:nvPr/>
            </p:nvSpPr>
            <p:spPr bwMode="auto">
              <a:xfrm>
                <a:off x="2705" y="1280"/>
                <a:ext cx="72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ms-MY" sz="1100">
                    <a:solidFill>
                      <a:srgbClr val="000000"/>
                    </a:solidFill>
                  </a:rPr>
                  <a:t>created and stored</a:t>
                </a:r>
                <a:endParaRPr lang="en-US" altLang="ms-MY" sz="220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26631" name="Rectangle 209"/>
            <p:cNvSpPr>
              <a:spLocks noChangeArrowheads="1"/>
            </p:cNvSpPr>
            <p:nvPr/>
          </p:nvSpPr>
          <p:spPr bwMode="auto">
            <a:xfrm>
              <a:off x="2891" y="2679"/>
              <a:ext cx="902" cy="2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ms-MY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32" name="Rectangle 210"/>
            <p:cNvSpPr>
              <a:spLocks noChangeArrowheads="1"/>
            </p:cNvSpPr>
            <p:nvPr/>
          </p:nvSpPr>
          <p:spPr bwMode="auto">
            <a:xfrm>
              <a:off x="2891" y="2679"/>
              <a:ext cx="902" cy="289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ms-MY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33" name="Rectangle 211"/>
            <p:cNvSpPr>
              <a:spLocks noChangeArrowheads="1"/>
            </p:cNvSpPr>
            <p:nvPr/>
          </p:nvSpPr>
          <p:spPr bwMode="auto">
            <a:xfrm>
              <a:off x="2929" y="2772"/>
              <a:ext cx="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2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34" name="Rectangle 212"/>
            <p:cNvSpPr>
              <a:spLocks noChangeArrowheads="1"/>
            </p:cNvSpPr>
            <p:nvPr/>
          </p:nvSpPr>
          <p:spPr bwMode="auto">
            <a:xfrm>
              <a:off x="2974" y="2772"/>
              <a:ext cx="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. 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35" name="Rectangle 213"/>
            <p:cNvSpPr>
              <a:spLocks noChangeArrowheads="1"/>
            </p:cNvSpPr>
            <p:nvPr/>
          </p:nvSpPr>
          <p:spPr bwMode="auto">
            <a:xfrm>
              <a:off x="3018" y="2772"/>
              <a:ext cx="7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User requests page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36" name="Rectangle 214"/>
            <p:cNvSpPr>
              <a:spLocks noChangeArrowheads="1"/>
            </p:cNvSpPr>
            <p:nvPr/>
          </p:nvSpPr>
          <p:spPr bwMode="auto">
            <a:xfrm>
              <a:off x="4469" y="1464"/>
              <a:ext cx="1127" cy="2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ms-MY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37" name="Rectangle 215"/>
            <p:cNvSpPr>
              <a:spLocks noChangeArrowheads="1"/>
            </p:cNvSpPr>
            <p:nvPr/>
          </p:nvSpPr>
          <p:spPr bwMode="auto">
            <a:xfrm>
              <a:off x="4469" y="1464"/>
              <a:ext cx="1127" cy="289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ms-MY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38" name="Rectangle 216"/>
            <p:cNvSpPr>
              <a:spLocks noChangeArrowheads="1"/>
            </p:cNvSpPr>
            <p:nvPr/>
          </p:nvSpPr>
          <p:spPr bwMode="auto">
            <a:xfrm>
              <a:off x="4509" y="1510"/>
              <a:ext cx="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3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39" name="Rectangle 217"/>
            <p:cNvSpPr>
              <a:spLocks noChangeArrowheads="1"/>
            </p:cNvSpPr>
            <p:nvPr/>
          </p:nvSpPr>
          <p:spPr bwMode="auto">
            <a:xfrm>
              <a:off x="4554" y="1510"/>
              <a:ext cx="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. 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40" name="Rectangle 218"/>
            <p:cNvSpPr>
              <a:spLocks noChangeArrowheads="1"/>
            </p:cNvSpPr>
            <p:nvPr/>
          </p:nvSpPr>
          <p:spPr bwMode="auto">
            <a:xfrm>
              <a:off x="4599" y="1510"/>
              <a:ext cx="93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Locate page and create 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41" name="Rectangle 219"/>
            <p:cNvSpPr>
              <a:spLocks noChangeArrowheads="1"/>
            </p:cNvSpPr>
            <p:nvPr/>
          </p:nvSpPr>
          <p:spPr bwMode="auto">
            <a:xfrm>
              <a:off x="4509" y="1601"/>
              <a:ext cx="53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HTML stream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42" name="Rectangle 220"/>
            <p:cNvSpPr>
              <a:spLocks noChangeArrowheads="1"/>
            </p:cNvSpPr>
            <p:nvPr/>
          </p:nvSpPr>
          <p:spPr bwMode="auto">
            <a:xfrm>
              <a:off x="4987" y="1601"/>
              <a:ext cx="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. 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43" name="Rectangle 221"/>
            <p:cNvSpPr>
              <a:spLocks noChangeArrowheads="1"/>
            </p:cNvSpPr>
            <p:nvPr/>
          </p:nvSpPr>
          <p:spPr bwMode="auto">
            <a:xfrm>
              <a:off x="5031" y="1601"/>
              <a:ext cx="53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Send to client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44" name="Rectangle 222"/>
            <p:cNvSpPr>
              <a:spLocks noChangeArrowheads="1"/>
            </p:cNvSpPr>
            <p:nvPr/>
          </p:nvSpPr>
          <p:spPr bwMode="auto">
            <a:xfrm>
              <a:off x="5516" y="1601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.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45" name="Rectangle 223"/>
            <p:cNvSpPr>
              <a:spLocks noChangeArrowheads="1"/>
            </p:cNvSpPr>
            <p:nvPr/>
          </p:nvSpPr>
          <p:spPr bwMode="auto">
            <a:xfrm>
              <a:off x="4825" y="3387"/>
              <a:ext cx="810" cy="31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ms-MY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46" name="Rectangle 224"/>
            <p:cNvSpPr>
              <a:spLocks noChangeArrowheads="1"/>
            </p:cNvSpPr>
            <p:nvPr/>
          </p:nvSpPr>
          <p:spPr bwMode="auto">
            <a:xfrm>
              <a:off x="4825" y="3387"/>
              <a:ext cx="810" cy="319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ms-MY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47" name="Rectangle 225"/>
            <p:cNvSpPr>
              <a:spLocks noChangeArrowheads="1"/>
            </p:cNvSpPr>
            <p:nvPr/>
          </p:nvSpPr>
          <p:spPr bwMode="auto">
            <a:xfrm>
              <a:off x="4867" y="3446"/>
              <a:ext cx="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4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48" name="Rectangle 226"/>
            <p:cNvSpPr>
              <a:spLocks noChangeArrowheads="1"/>
            </p:cNvSpPr>
            <p:nvPr/>
          </p:nvSpPr>
          <p:spPr bwMode="auto">
            <a:xfrm>
              <a:off x="4912" y="3446"/>
              <a:ext cx="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. 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49" name="Rectangle 227"/>
            <p:cNvSpPr>
              <a:spLocks noChangeArrowheads="1"/>
            </p:cNvSpPr>
            <p:nvPr/>
          </p:nvSpPr>
          <p:spPr bwMode="auto">
            <a:xfrm>
              <a:off x="4949" y="3446"/>
              <a:ext cx="66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Browser renders 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50" name="Rectangle 228"/>
            <p:cNvSpPr>
              <a:spLocks noChangeArrowheads="1"/>
            </p:cNvSpPr>
            <p:nvPr/>
          </p:nvSpPr>
          <p:spPr bwMode="auto">
            <a:xfrm>
              <a:off x="4867" y="3545"/>
              <a:ext cx="39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ms-MY" sz="1100">
                  <a:solidFill>
                    <a:srgbClr val="000000"/>
                  </a:solidFill>
                </a:rPr>
                <a:t>the HTML</a:t>
              </a:r>
              <a:endParaRPr lang="en-US" altLang="ms-MY" sz="2200">
                <a:latin typeface="Courier New" panose="02070309020205020404" pitchFamily="49" charset="0"/>
              </a:endParaRPr>
            </a:p>
          </p:txBody>
        </p:sp>
        <p:sp>
          <p:nvSpPr>
            <p:cNvPr id="26651" name="Freeform 229"/>
            <p:cNvSpPr>
              <a:spLocks/>
            </p:cNvSpPr>
            <p:nvPr/>
          </p:nvSpPr>
          <p:spPr bwMode="auto">
            <a:xfrm>
              <a:off x="3342" y="3416"/>
              <a:ext cx="1057" cy="15"/>
            </a:xfrm>
            <a:custGeom>
              <a:avLst/>
              <a:gdLst>
                <a:gd name="T0" fmla="*/ 1057 w 1057"/>
                <a:gd name="T1" fmla="*/ 0 h 15"/>
                <a:gd name="T2" fmla="*/ 0 w 1057"/>
                <a:gd name="T3" fmla="*/ 0 h 15"/>
                <a:gd name="T4" fmla="*/ 0 w 1057"/>
                <a:gd name="T5" fmla="*/ 15 h 15"/>
                <a:gd name="T6" fmla="*/ 0 60000 65536"/>
                <a:gd name="T7" fmla="*/ 0 60000 65536"/>
                <a:gd name="T8" fmla="*/ 0 60000 65536"/>
                <a:gd name="T9" fmla="*/ 0 w 1057"/>
                <a:gd name="T10" fmla="*/ 0 h 15"/>
                <a:gd name="T11" fmla="*/ 1057 w 1057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7" h="15">
                  <a:moveTo>
                    <a:pt x="1057" y="0"/>
                  </a:moveTo>
                  <a:lnTo>
                    <a:pt x="0" y="0"/>
                  </a:lnTo>
                  <a:lnTo>
                    <a:pt x="0" y="15"/>
                  </a:ln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30"/>
            <p:cNvSpPr>
              <a:spLocks noChangeShapeType="1"/>
            </p:cNvSpPr>
            <p:nvPr/>
          </p:nvSpPr>
          <p:spPr bwMode="auto">
            <a:xfrm>
              <a:off x="3349" y="3059"/>
              <a:ext cx="1" cy="35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Freeform 231"/>
            <p:cNvSpPr>
              <a:spLocks/>
            </p:cNvSpPr>
            <p:nvPr/>
          </p:nvSpPr>
          <p:spPr bwMode="auto">
            <a:xfrm>
              <a:off x="3317" y="2968"/>
              <a:ext cx="64" cy="99"/>
            </a:xfrm>
            <a:custGeom>
              <a:avLst/>
              <a:gdLst>
                <a:gd name="T0" fmla="*/ 0 w 64"/>
                <a:gd name="T1" fmla="*/ 99 h 99"/>
                <a:gd name="T2" fmla="*/ 32 w 64"/>
                <a:gd name="T3" fmla="*/ 0 h 99"/>
                <a:gd name="T4" fmla="*/ 64 w 64"/>
                <a:gd name="T5" fmla="*/ 99 h 99"/>
                <a:gd name="T6" fmla="*/ 0 w 64"/>
                <a:gd name="T7" fmla="*/ 99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9"/>
                <a:gd name="T14" fmla="*/ 64 w 64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9">
                  <a:moveTo>
                    <a:pt x="0" y="99"/>
                  </a:moveTo>
                  <a:lnTo>
                    <a:pt x="32" y="0"/>
                  </a:lnTo>
                  <a:lnTo>
                    <a:pt x="64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232"/>
            <p:cNvSpPr>
              <a:spLocks noChangeShapeType="1"/>
            </p:cNvSpPr>
            <p:nvPr/>
          </p:nvSpPr>
          <p:spPr bwMode="auto">
            <a:xfrm flipV="1">
              <a:off x="3347" y="1521"/>
              <a:ext cx="1" cy="115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233"/>
            <p:cNvSpPr>
              <a:spLocks noChangeShapeType="1"/>
            </p:cNvSpPr>
            <p:nvPr/>
          </p:nvSpPr>
          <p:spPr bwMode="auto">
            <a:xfrm flipH="1">
              <a:off x="3342" y="1510"/>
              <a:ext cx="206" cy="1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Freeform 234"/>
            <p:cNvSpPr>
              <a:spLocks/>
            </p:cNvSpPr>
            <p:nvPr/>
          </p:nvSpPr>
          <p:spPr bwMode="auto">
            <a:xfrm>
              <a:off x="3538" y="1477"/>
              <a:ext cx="98" cy="66"/>
            </a:xfrm>
            <a:custGeom>
              <a:avLst/>
              <a:gdLst>
                <a:gd name="T0" fmla="*/ 0 w 98"/>
                <a:gd name="T1" fmla="*/ 0 h 66"/>
                <a:gd name="T2" fmla="*/ 98 w 98"/>
                <a:gd name="T3" fmla="*/ 28 h 66"/>
                <a:gd name="T4" fmla="*/ 4 w 98"/>
                <a:gd name="T5" fmla="*/ 66 h 66"/>
                <a:gd name="T6" fmla="*/ 0 w 98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66"/>
                <a:gd name="T14" fmla="*/ 98 w 98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66">
                  <a:moveTo>
                    <a:pt x="0" y="0"/>
                  </a:moveTo>
                  <a:lnTo>
                    <a:pt x="98" y="28"/>
                  </a:lnTo>
                  <a:lnTo>
                    <a:pt x="4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235"/>
            <p:cNvSpPr>
              <a:spLocks noChangeShapeType="1"/>
            </p:cNvSpPr>
            <p:nvPr/>
          </p:nvSpPr>
          <p:spPr bwMode="auto">
            <a:xfrm>
              <a:off x="4103" y="1608"/>
              <a:ext cx="27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Freeform 236"/>
            <p:cNvSpPr>
              <a:spLocks/>
            </p:cNvSpPr>
            <p:nvPr/>
          </p:nvSpPr>
          <p:spPr bwMode="auto">
            <a:xfrm>
              <a:off x="4372" y="1575"/>
              <a:ext cx="97" cy="66"/>
            </a:xfrm>
            <a:custGeom>
              <a:avLst/>
              <a:gdLst>
                <a:gd name="T0" fmla="*/ 0 w 97"/>
                <a:gd name="T1" fmla="*/ 0 h 66"/>
                <a:gd name="T2" fmla="*/ 97 w 97"/>
                <a:gd name="T3" fmla="*/ 33 h 66"/>
                <a:gd name="T4" fmla="*/ 0 w 97"/>
                <a:gd name="T5" fmla="*/ 66 h 66"/>
                <a:gd name="T6" fmla="*/ 0 w 97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66"/>
                <a:gd name="T14" fmla="*/ 97 w 97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66">
                  <a:moveTo>
                    <a:pt x="0" y="0"/>
                  </a:moveTo>
                  <a:lnTo>
                    <a:pt x="97" y="33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237"/>
            <p:cNvSpPr>
              <a:spLocks noChangeShapeType="1"/>
            </p:cNvSpPr>
            <p:nvPr/>
          </p:nvSpPr>
          <p:spPr bwMode="auto">
            <a:xfrm>
              <a:off x="4759" y="1753"/>
              <a:ext cx="1" cy="106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Freeform 238"/>
            <p:cNvSpPr>
              <a:spLocks/>
            </p:cNvSpPr>
            <p:nvPr/>
          </p:nvSpPr>
          <p:spPr bwMode="auto">
            <a:xfrm>
              <a:off x="4727" y="2813"/>
              <a:ext cx="64" cy="99"/>
            </a:xfrm>
            <a:custGeom>
              <a:avLst/>
              <a:gdLst>
                <a:gd name="T0" fmla="*/ 64 w 64"/>
                <a:gd name="T1" fmla="*/ 0 h 99"/>
                <a:gd name="T2" fmla="*/ 32 w 64"/>
                <a:gd name="T3" fmla="*/ 99 h 99"/>
                <a:gd name="T4" fmla="*/ 0 w 64"/>
                <a:gd name="T5" fmla="*/ 0 h 99"/>
                <a:gd name="T6" fmla="*/ 64 w 6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9"/>
                <a:gd name="T14" fmla="*/ 64 w 64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9">
                  <a:moveTo>
                    <a:pt x="64" y="0"/>
                  </a:moveTo>
                  <a:lnTo>
                    <a:pt x="32" y="99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600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Requesting Documents</a:t>
            </a:r>
            <a:endParaRPr lang="en-US" altLang="ms-MY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154363" cy="4525963"/>
          </a:xfrm>
        </p:spPr>
        <p:txBody>
          <a:bodyPr/>
          <a:lstStyle/>
          <a:p>
            <a:pPr eaLnBrk="1" hangingPunct="1"/>
            <a:r>
              <a:rPr lang="en-GB" altLang="ms-MY" sz="2800"/>
              <a:t>Dynamic Content delivery includes additional stages</a:t>
            </a:r>
          </a:p>
          <a:p>
            <a:pPr eaLnBrk="1" hangingPunct="1"/>
            <a:r>
              <a:rPr lang="en-GB" altLang="ms-MY" sz="2800"/>
              <a:t>ASP.NET includes a compilation check and execution</a:t>
            </a:r>
            <a:endParaRPr lang="en-US" altLang="ms-MY" sz="2800"/>
          </a:p>
          <a:p>
            <a:pPr eaLnBrk="1" hangingPunct="1"/>
            <a:endParaRPr lang="en-US" altLang="ms-MY" sz="280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700213"/>
            <a:ext cx="5122863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70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Web Servers - Applications</a:t>
            </a:r>
            <a:endParaRPr lang="en-US" altLang="ms-MY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ms-MY" sz="2800"/>
              <a:t>All code is executed on the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2400"/>
              <a:t>HTML stream is returned to the browser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 sz="2800"/>
              <a:t>Code is compiled when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2400"/>
              <a:t>Change in source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2400"/>
              <a:t>Refresh prompted by server admin</a:t>
            </a:r>
          </a:p>
          <a:p>
            <a:pPr eaLnBrk="1" hangingPunct="1">
              <a:lnSpc>
                <a:spcPct val="90000"/>
              </a:lnSpc>
            </a:pPr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2828279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Web Application Security</a:t>
            </a:r>
            <a:endParaRPr lang="en-US" altLang="ms-MY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ms-MY"/>
              <a:t>Web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3200"/>
              <a:t>Tend to keep sensitive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3200"/>
              <a:t>Financial, personal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/>
              <a:t>Web Applications must consider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3200"/>
              <a:t>Hardware – </a:t>
            </a:r>
            <a:r>
              <a:rPr lang="en-GB" altLang="ms-MY" sz="2500"/>
              <a:t>Physical location,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3200"/>
              <a:t>Network – </a:t>
            </a:r>
            <a:r>
              <a:rPr lang="en-GB" altLang="ms-MY" sz="2500"/>
              <a:t>Firewalls, Proxy, DNS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3200"/>
              <a:t>Application Level – </a:t>
            </a:r>
            <a:r>
              <a:rPr lang="en-GB" altLang="ms-MY" sz="2500"/>
              <a:t>Security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ms-MY" sz="2100"/>
              <a:t>Authentication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ms-MY" sz="2100"/>
              <a:t>Authorisation</a:t>
            </a:r>
            <a:endParaRPr lang="en-US" altLang="ms-MY" sz="2100"/>
          </a:p>
          <a:p>
            <a:pPr eaLnBrk="1" hangingPunct="1">
              <a:lnSpc>
                <a:spcPct val="90000"/>
              </a:lnSpc>
            </a:pPr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017470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Security Model</a:t>
            </a:r>
            <a:endParaRPr lang="en-US" altLang="ms-MY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ms-MY"/>
              <a:t>The idea of user level security is very simple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/>
              <a:t>Grant access to groups of users on your site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/>
              <a:t>No need to give them access to everything</a:t>
            </a:r>
            <a:endParaRPr lang="en-US" altLang="ms-MY"/>
          </a:p>
          <a:p>
            <a:pPr eaLnBrk="1" hangingPunct="1">
              <a:lnSpc>
                <a:spcPct val="90000"/>
              </a:lnSpc>
            </a:pPr>
            <a:r>
              <a:rPr lang="en-GB" altLang="ms-MY"/>
              <a:t>Many sites on the web today utilise a levelled user security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/>
              <a:t>Anonymous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/>
              <a:t>Registered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/>
              <a:t>Administrators</a:t>
            </a:r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598647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Anonymous Users</a:t>
            </a:r>
            <a:endParaRPr lang="en-US" altLang="ms-MY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ms-MY" sz="2800"/>
              <a:t>Users that do not have to divulge anything about themselves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ms-MY" sz="2800"/>
              <a:t>Controlling access to resources is useful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Business model – E.g. news subscription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Resource use – keep network fast for subscribers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Protect sensitive / secret info</a:t>
            </a:r>
          </a:p>
          <a:p>
            <a:pPr eaLnBrk="1" hangingPunct="1">
              <a:lnSpc>
                <a:spcPct val="80000"/>
              </a:lnSpc>
            </a:pPr>
            <a:r>
              <a:rPr lang="en-GB" altLang="ms-MY" sz="2800"/>
              <a:t>It is not prudent to always deny access to anonymous users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Many commercial sites allow anonymous users to browse products and create a shopping cart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ms-MY" sz="2400"/>
              <a:t>Anonymous users must ‘register’ to purchase the items</a:t>
            </a:r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4008471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Registered Users</a:t>
            </a:r>
            <a:endParaRPr lang="en-US" altLang="ms-MY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 sz="2800"/>
              <a:t>Allow you to develop a level of trust with the user</a:t>
            </a:r>
          </a:p>
          <a:p>
            <a:pPr lvl="1" eaLnBrk="1" hangingPunct="1"/>
            <a:r>
              <a:rPr lang="en-GB" altLang="ms-MY" sz="2400"/>
              <a:t>Not complete trust though</a:t>
            </a:r>
          </a:p>
          <a:p>
            <a:pPr lvl="1" eaLnBrk="1" hangingPunct="1"/>
            <a:r>
              <a:rPr lang="en-GB" altLang="ms-MY" sz="2400"/>
              <a:t>Information and credit card details</a:t>
            </a:r>
          </a:p>
          <a:p>
            <a:pPr lvl="2" eaLnBrk="1" hangingPunct="1"/>
            <a:r>
              <a:rPr lang="en-GB" altLang="ms-MY" sz="2200"/>
              <a:t>Necessary for doing business</a:t>
            </a:r>
          </a:p>
          <a:p>
            <a:pPr eaLnBrk="1" hangingPunct="1"/>
            <a:r>
              <a:rPr lang="en-GB" altLang="ms-MY" sz="2800"/>
              <a:t>Registration could be performed in a number of ways</a:t>
            </a:r>
          </a:p>
          <a:p>
            <a:pPr lvl="1" eaLnBrk="1" hangingPunct="1"/>
            <a:r>
              <a:rPr lang="en-GB" altLang="ms-MY" sz="2400"/>
              <a:t>Depends on the application</a:t>
            </a:r>
          </a:p>
          <a:p>
            <a:pPr lvl="1" eaLnBrk="1" hangingPunct="1"/>
            <a:r>
              <a:rPr lang="en-GB" altLang="ms-MY" sz="2400"/>
              <a:t>Music video subscriptions may require credit card details on sign up or merely personal details at first</a:t>
            </a:r>
            <a:endParaRPr lang="en-US" altLang="ms-MY" sz="2400"/>
          </a:p>
        </p:txBody>
      </p:sp>
    </p:spTree>
    <p:extLst>
      <p:ext uri="{BB962C8B-B14F-4D97-AF65-F5344CB8AC3E}">
        <p14:creationId xmlns:p14="http://schemas.microsoft.com/office/powerpoint/2010/main" val="4271148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Administrators</a:t>
            </a:r>
            <a:endParaRPr lang="en-US" altLang="ms-MY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ms-MY" sz="2800"/>
              <a:t>Depending on security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2400"/>
              <a:t>Have </a:t>
            </a:r>
            <a:r>
              <a:rPr lang="en-GB" altLang="ms-MY" i="1"/>
              <a:t>freedom or authority</a:t>
            </a:r>
            <a:r>
              <a:rPr lang="en-GB" altLang="ms-MY"/>
              <a:t> </a:t>
            </a:r>
            <a:r>
              <a:rPr lang="en-GB" altLang="ms-MY" sz="2400"/>
              <a:t>to do anything they like within the boundaries of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2400"/>
              <a:t>Have the ability to modify global data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ms-MY"/>
              <a:t>Add/Edit/Update products for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2400"/>
              <a:t>Manage user accounts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 sz="2800"/>
              <a:t>Administrative function do not have to be all encompassing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2400"/>
              <a:t>Admin of online-banking system should not be able to adjust account balances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ms-MY"/>
              <a:t>Out of the realms of the job</a:t>
            </a:r>
            <a:endParaRPr lang="en-US" altLang="ms-MY"/>
          </a:p>
          <a:p>
            <a:pPr eaLnBrk="1" hangingPunct="1">
              <a:lnSpc>
                <a:spcPct val="90000"/>
              </a:lnSpc>
            </a:pPr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202890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Security Model – ASP.NET</a:t>
            </a:r>
            <a:endParaRPr lang="en-US" altLang="ms-MY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ASP.NET separates the process into two parts</a:t>
            </a:r>
          </a:p>
          <a:p>
            <a:pPr lvl="1" eaLnBrk="1" hangingPunct="1"/>
            <a:r>
              <a:rPr lang="en-GB" altLang="ms-MY"/>
              <a:t>Authentication</a:t>
            </a:r>
          </a:p>
          <a:p>
            <a:pPr lvl="1" eaLnBrk="1" hangingPunct="1"/>
            <a:r>
              <a:rPr lang="en-GB" altLang="ms-MY"/>
              <a:t>Authorisation</a:t>
            </a:r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59110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To understand Server’s Technologies.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To compare ASP.NET and J2EE.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To understand a Web server’s functionality.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To introduce Microsoft Internet Information Services (IIS).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To learn how to request documents from a Web server.</a:t>
            </a:r>
          </a:p>
          <a:p>
            <a:pPr>
              <a:lnSpc>
                <a:spcPct val="80000"/>
              </a:lnSpc>
            </a:pPr>
            <a:r>
              <a:rPr lang="en-US" altLang="ms-MY" sz="2000" dirty="0"/>
              <a:t>To understand security model in ASP.NET</a:t>
            </a:r>
          </a:p>
          <a:p>
            <a:endParaRPr lang="en-US" sz="2400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Authentication</a:t>
            </a:r>
            <a:endParaRPr lang="en-US" altLang="ms-MY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 sz="2800"/>
              <a:t>A process that checks if a user is who they say they are</a:t>
            </a:r>
          </a:p>
          <a:p>
            <a:pPr eaLnBrk="1" hangingPunct="1"/>
            <a:r>
              <a:rPr lang="en-GB" altLang="ms-MY" sz="2800"/>
              <a:t>May involve a username and password</a:t>
            </a:r>
          </a:p>
          <a:p>
            <a:pPr eaLnBrk="1" hangingPunct="1"/>
            <a:r>
              <a:rPr lang="en-GB" altLang="ms-MY" sz="2800"/>
              <a:t>Secret question / answer</a:t>
            </a:r>
          </a:p>
          <a:p>
            <a:pPr eaLnBrk="1" hangingPunct="1"/>
            <a:r>
              <a:rPr lang="en-GB" altLang="ms-MY" sz="2800"/>
              <a:t>Details submitted need to be checked against a functional and valid authority</a:t>
            </a:r>
          </a:p>
          <a:p>
            <a:pPr lvl="1" eaLnBrk="1" hangingPunct="1"/>
            <a:r>
              <a:rPr lang="en-GB" altLang="ms-MY" sz="24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833901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Authorisation</a:t>
            </a:r>
            <a:endParaRPr lang="en-US" altLang="ms-MY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The process of granting and giving the user access to the resources that they are permitted to have</a:t>
            </a:r>
          </a:p>
          <a:p>
            <a:pPr eaLnBrk="1" hangingPunct="1"/>
            <a:r>
              <a:rPr lang="en-GB" altLang="ms-MY"/>
              <a:t>This is </a:t>
            </a:r>
            <a:r>
              <a:rPr lang="en-GB" altLang="ms-MY" b="1"/>
              <a:t>not</a:t>
            </a:r>
            <a:r>
              <a:rPr lang="en-GB" altLang="ms-MY"/>
              <a:t> authentication!</a:t>
            </a:r>
            <a:endParaRPr lang="en-US" altLang="ms-MY"/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975045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Authentication in ASP.NET</a:t>
            </a:r>
            <a:endParaRPr lang="en-US" altLang="ms-MY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ASP.NET supports several types of authentication</a:t>
            </a:r>
          </a:p>
          <a:p>
            <a:pPr lvl="1" eaLnBrk="1" hangingPunct="1"/>
            <a:r>
              <a:rPr lang="en-GB" altLang="ms-MY"/>
              <a:t>Forms Authentication</a:t>
            </a:r>
          </a:p>
          <a:p>
            <a:pPr lvl="1" eaLnBrk="1" hangingPunct="1"/>
            <a:r>
              <a:rPr lang="en-GB" altLang="ms-MY"/>
              <a:t>Integrated Windows Authentication</a:t>
            </a:r>
          </a:p>
          <a:p>
            <a:pPr lvl="1" eaLnBrk="1" hangingPunct="1"/>
            <a:r>
              <a:rPr lang="en-GB" altLang="ms-MY"/>
              <a:t>Passport Authentication</a:t>
            </a:r>
            <a:endParaRPr lang="en-US" altLang="ms-MY"/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21881184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Forms Authentication</a:t>
            </a:r>
            <a:endParaRPr lang="en-US" altLang="ms-MY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Functions using an ASPX form included in the web site</a:t>
            </a:r>
          </a:p>
          <a:p>
            <a:pPr lvl="1" eaLnBrk="1" hangingPunct="1"/>
            <a:r>
              <a:rPr lang="en-GB" altLang="ms-MY"/>
              <a:t>Functions across all web browsers</a:t>
            </a:r>
          </a:p>
          <a:p>
            <a:pPr lvl="1" eaLnBrk="1" hangingPunct="1"/>
            <a:r>
              <a:rPr lang="en-GB" altLang="ms-MY"/>
              <a:t>Flexible authentication logic</a:t>
            </a:r>
          </a:p>
          <a:p>
            <a:pPr lvl="1" eaLnBrk="1" hangingPunct="1"/>
            <a:r>
              <a:rPr lang="en-GB" altLang="ms-MY"/>
              <a:t>Customisable interface</a:t>
            </a:r>
          </a:p>
          <a:p>
            <a:pPr lvl="2" eaLnBrk="1" hangingPunct="1"/>
            <a:r>
              <a:rPr lang="en-GB" altLang="ms-MY"/>
              <a:t>Developer constructs the form</a:t>
            </a:r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8126916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 sz="2800"/>
              <a:t>Integrated Windows Authentication</a:t>
            </a:r>
            <a:endParaRPr lang="en-US" altLang="ms-MY" sz="28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Integrates with Windows Integrated Security</a:t>
            </a:r>
          </a:p>
          <a:p>
            <a:pPr lvl="1" eaLnBrk="1" hangingPunct="1"/>
            <a:r>
              <a:rPr lang="en-GB" altLang="ms-MY"/>
              <a:t>Each web site user requires a user account on the Windows network</a:t>
            </a:r>
          </a:p>
          <a:p>
            <a:pPr lvl="1" eaLnBrk="1" hangingPunct="1"/>
            <a:r>
              <a:rPr lang="en-GB" altLang="ms-MY"/>
              <a:t>Only functions with Microsoft Internet Explorer 5.0 and higher</a:t>
            </a:r>
          </a:p>
          <a:p>
            <a:pPr lvl="1" eaLnBrk="1" hangingPunct="1"/>
            <a:r>
              <a:rPr lang="en-GB" altLang="ms-MY"/>
              <a:t>Simple and easy to implement in a Windows only environment</a:t>
            </a:r>
            <a:endParaRPr lang="en-US" altLang="ms-MY"/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9319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Passport Authentication</a:t>
            </a:r>
            <a:endParaRPr lang="en-US" altLang="ms-MY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Centralised Authentication service, offered as a third party product from Microsoft</a:t>
            </a:r>
          </a:p>
          <a:p>
            <a:pPr lvl="1" eaLnBrk="1" hangingPunct="1"/>
            <a:r>
              <a:rPr lang="en-GB" altLang="ms-MY"/>
              <a:t>Can cater for multiple sites with one set of credentials (E.g. Hotmail, MSN Messenger)</a:t>
            </a:r>
          </a:p>
          <a:p>
            <a:pPr lvl="1" eaLnBrk="1" hangingPunct="1"/>
            <a:r>
              <a:rPr lang="en-GB" altLang="ms-MY"/>
              <a:t>Requires Microsoft Passport SDK to implement</a:t>
            </a:r>
          </a:p>
          <a:p>
            <a:pPr lvl="1" eaLnBrk="1" hangingPunct="1"/>
            <a:r>
              <a:rPr lang="en-GB" altLang="ms-MY"/>
              <a:t>Require access .NET services to implement (paid service)</a:t>
            </a:r>
            <a:endParaRPr lang="en-US" altLang="ms-MY"/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945983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 sz="2800"/>
              <a:t>Why We Use Forms Authentication</a:t>
            </a:r>
            <a:endParaRPr lang="en-US" altLang="ms-MY" sz="28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Integrated Windows Auth requires user accounts on a network</a:t>
            </a:r>
          </a:p>
          <a:p>
            <a:pPr lvl="1" eaLnBrk="1" hangingPunct="1"/>
            <a:r>
              <a:rPr lang="en-GB" altLang="ms-MY"/>
              <a:t>You do not have a network or a windows server</a:t>
            </a:r>
          </a:p>
          <a:p>
            <a:pPr lvl="2" eaLnBrk="1" hangingPunct="1"/>
            <a:r>
              <a:rPr lang="en-GB" altLang="ms-MY"/>
              <a:t>If you do, that is fine</a:t>
            </a:r>
          </a:p>
          <a:p>
            <a:pPr lvl="2" eaLnBrk="1" hangingPunct="1"/>
            <a:r>
              <a:rPr lang="en-GB" altLang="ms-MY"/>
              <a:t>You do not need it though</a:t>
            </a:r>
          </a:p>
          <a:p>
            <a:pPr eaLnBrk="1" hangingPunct="1"/>
            <a:r>
              <a:rPr lang="en-GB" altLang="ms-MY"/>
              <a:t>It is much easier to implement using standard web technology</a:t>
            </a:r>
          </a:p>
          <a:p>
            <a:pPr lvl="1" eaLnBrk="1" hangingPunct="1"/>
            <a:r>
              <a:rPr lang="en-GB" altLang="ms-MY"/>
              <a:t>Plus you get greater control over the interface</a:t>
            </a:r>
            <a:endParaRPr lang="en-US" altLang="ms-MY"/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86516453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ms-MY" dirty="0"/>
              <a:t>Differentiate between ASP.NET and J2EE</a:t>
            </a:r>
          </a:p>
          <a:p>
            <a:r>
              <a:rPr lang="en-US" altLang="ms-MY" dirty="0"/>
              <a:t>Describe the method to achieve authentication in your assignment.</a:t>
            </a:r>
          </a:p>
          <a:p>
            <a:endParaRPr lang="en-US" altLang="ms-MY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  <a:p>
            <a:r>
              <a:rPr lang="en-US" dirty="0"/>
              <a:t>J2EE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r>
              <a:rPr lang="en-US" altLang="ms-MY" sz="2400" dirty="0"/>
              <a:t>ASP.NET and J2EE</a:t>
            </a:r>
          </a:p>
          <a:p>
            <a:r>
              <a:rPr lang="en-US" altLang="ms-MY" sz="2400" dirty="0"/>
              <a:t>Authentication</a:t>
            </a:r>
          </a:p>
          <a:p>
            <a:r>
              <a:rPr lang="en-US" altLang="en-US" sz="2400" dirty="0"/>
              <a:t>Authorization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Evaluation of Web Pages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Server Technology</a:t>
            </a:r>
            <a:endParaRPr lang="en-US" altLang="ms-MY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ms-MY" sz="2800"/>
              <a:t>Server technology is a broad label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 sz="2800"/>
              <a:t>Enterprise Web Applications require an application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2400"/>
              <a:t>Application servers can be web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2400"/>
              <a:t>Hence web application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 sz="2800"/>
              <a:t>The term is often confusing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 sz="2800"/>
              <a:t>Difficult to hit a single definition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 sz="2800"/>
              <a:t>We shall examine two big 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2400"/>
              <a:t>Microsoft .NET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 sz="2400"/>
              <a:t>Java 2 Enterprise Edition (J2EE)</a:t>
            </a:r>
          </a:p>
          <a:p>
            <a:pPr eaLnBrk="1" hangingPunct="1">
              <a:lnSpc>
                <a:spcPct val="90000"/>
              </a:lnSpc>
            </a:pPr>
            <a:endParaRPr lang="en-US" altLang="ms-MY" sz="2800"/>
          </a:p>
        </p:txBody>
      </p:sp>
    </p:spTree>
    <p:extLst>
      <p:ext uri="{BB962C8B-B14F-4D97-AF65-F5344CB8AC3E}">
        <p14:creationId xmlns:p14="http://schemas.microsoft.com/office/powerpoint/2010/main" val="17216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Microsoft .NET</a:t>
            </a:r>
            <a:endParaRPr lang="en-US" altLang="ms-MY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ms-MY"/>
              <a:t>The .NET framework runtime provides a layer of functionality and classes on which applications can be built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/>
              <a:t>ASP.NET is one section of the .NET framework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/>
              <a:t>Deals with the web application area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/>
              <a:t>ASP.NET is designed to run multi-user applications over Internet Information Server (IIS)</a:t>
            </a:r>
          </a:p>
          <a:p>
            <a:pPr eaLnBrk="1" hangingPunct="1">
              <a:lnSpc>
                <a:spcPct val="90000"/>
              </a:lnSpc>
            </a:pPr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9757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ASP.NET</a:t>
            </a:r>
            <a:endParaRPr lang="en-US" altLang="ms-MY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ASP.NET is a web development platform</a:t>
            </a:r>
          </a:p>
          <a:p>
            <a:pPr eaLnBrk="1" hangingPunct="1"/>
            <a:r>
              <a:rPr lang="en-GB" altLang="ms-MY"/>
              <a:t>ASP.NET is scaleable with use of middle tier servers to provide application interfaces to back office data base pools</a:t>
            </a:r>
          </a:p>
          <a:p>
            <a:pPr lvl="1" eaLnBrk="1" hangingPunct="1"/>
            <a:r>
              <a:rPr lang="en-GB" altLang="ms-MY"/>
              <a:t>Common for database servers to be separate than web servers</a:t>
            </a:r>
          </a:p>
          <a:p>
            <a:pPr eaLnBrk="1" hangingPunct="1"/>
            <a:r>
              <a:rPr lang="en-GB" altLang="ms-MY"/>
              <a:t>Microsoft product</a:t>
            </a:r>
          </a:p>
          <a:p>
            <a:pPr lvl="1" eaLnBrk="1" hangingPunct="1"/>
            <a:r>
              <a:rPr lang="en-GB" altLang="ms-MY"/>
              <a:t>Runs on other Microsoft products</a:t>
            </a:r>
          </a:p>
          <a:p>
            <a:pPr eaLnBrk="1" hangingPunct="1"/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55396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.NET Framework Overview</a:t>
            </a:r>
            <a:endParaRPr lang="en-US" altLang="ms-MY"/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08125"/>
            <a:ext cx="6913562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52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ms-MY"/>
              <a:t>J2EE</a:t>
            </a:r>
            <a:endParaRPr lang="en-US" altLang="ms-MY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ms-MY"/>
              <a:t>J2EE is a component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ms-MY"/>
              <a:t>Designed to run on application servers</a:t>
            </a:r>
            <a:endParaRPr lang="en-US" altLang="ms-MY"/>
          </a:p>
          <a:p>
            <a:pPr eaLnBrk="1" hangingPunct="1">
              <a:lnSpc>
                <a:spcPct val="90000"/>
              </a:lnSpc>
            </a:pPr>
            <a:r>
              <a:rPr lang="en-GB" altLang="ms-MY"/>
              <a:t>J2EE is not a product and is not an application to be used</a:t>
            </a:r>
            <a:endParaRPr lang="en-US" altLang="ms-MY"/>
          </a:p>
          <a:p>
            <a:pPr lvl="1" eaLnBrk="1" hangingPunct="1">
              <a:lnSpc>
                <a:spcPct val="90000"/>
              </a:lnSpc>
            </a:pPr>
            <a:r>
              <a:rPr lang="en-GB" altLang="ms-MY"/>
              <a:t>More so a set of containers and application agreements in which systems can be built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ms-MY"/>
              <a:t>J2EE is implemented in the Java language</a:t>
            </a:r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174900631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71</TotalTime>
  <Pages>11</Pages>
  <Words>1608</Words>
  <Application>Microsoft Office PowerPoint</Application>
  <PresentationFormat>On-screen Show (4:3)</PresentationFormat>
  <Paragraphs>291</Paragraphs>
  <Slides>40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Century Gothic</vt:lpstr>
      <vt:lpstr>Courier New</vt:lpstr>
      <vt:lpstr>UCTI-Template-foundation-level</vt:lpstr>
      <vt:lpstr>Web Applications  CT050-3-2 (VD1)</vt:lpstr>
      <vt:lpstr>Topic &amp; Structure of The Lesson</vt:lpstr>
      <vt:lpstr>Learning Outcomes</vt:lpstr>
      <vt:lpstr>Key Terms You Must Be Able To Use</vt:lpstr>
      <vt:lpstr>Server Technology</vt:lpstr>
      <vt:lpstr>Microsoft .NET</vt:lpstr>
      <vt:lpstr>ASP.NET</vt:lpstr>
      <vt:lpstr>.NET Framework Overview</vt:lpstr>
      <vt:lpstr>J2EE</vt:lpstr>
      <vt:lpstr>J2EE</vt:lpstr>
      <vt:lpstr>ASP.NET vs. J2EE</vt:lpstr>
      <vt:lpstr>ASP.NET vs. J2EE</vt:lpstr>
      <vt:lpstr>Platform Independence</vt:lpstr>
      <vt:lpstr>Language Independence</vt:lpstr>
      <vt:lpstr>Summary</vt:lpstr>
      <vt:lpstr>Web Servers</vt:lpstr>
      <vt:lpstr>Web Servers</vt:lpstr>
      <vt:lpstr>Web Servers</vt:lpstr>
      <vt:lpstr>Visual Studio</vt:lpstr>
      <vt:lpstr>Internet Information Services</vt:lpstr>
      <vt:lpstr>Requesting Documents</vt:lpstr>
      <vt:lpstr>Requesting Documents</vt:lpstr>
      <vt:lpstr>Web Servers - Applications</vt:lpstr>
      <vt:lpstr>Web Application Security</vt:lpstr>
      <vt:lpstr>Security Model</vt:lpstr>
      <vt:lpstr>Anonymous Users</vt:lpstr>
      <vt:lpstr>Registered Users</vt:lpstr>
      <vt:lpstr>Administrators</vt:lpstr>
      <vt:lpstr>Security Model – ASP.NET</vt:lpstr>
      <vt:lpstr>Authentication</vt:lpstr>
      <vt:lpstr>Authorisation</vt:lpstr>
      <vt:lpstr>Authentication in ASP.NET</vt:lpstr>
      <vt:lpstr>Forms Authentication</vt:lpstr>
      <vt:lpstr>Integrated Windows Authentication</vt:lpstr>
      <vt:lpstr>Passport Authentication</vt:lpstr>
      <vt:lpstr>Why We Use Forms Authentication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Sathiapriya Ramiah</cp:lastModifiedBy>
  <cp:revision>33</cp:revision>
  <cp:lastPrinted>1995-11-02T09:23:42Z</cp:lastPrinted>
  <dcterms:created xsi:type="dcterms:W3CDTF">2017-10-11T09:20:11Z</dcterms:created>
  <dcterms:modified xsi:type="dcterms:W3CDTF">2020-08-14T10:37:05Z</dcterms:modified>
</cp:coreProperties>
</file>