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66" r:id="rId2"/>
    <p:sldId id="267" r:id="rId3"/>
    <p:sldId id="268" r:id="rId4"/>
    <p:sldId id="269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71" r:id="rId18"/>
    <p:sldId id="272" r:id="rId19"/>
    <p:sldId id="273" r:id="rId20"/>
    <p:sldId id="274" r:id="rId21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80" d="100"/>
          <a:sy n="80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 userDrawn="1"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GB" alt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CT050-3-2-WAPP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 Evaluation of Web Pages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6229350" y="6635750"/>
            <a:ext cx="2895600" cy="2349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Slide </a:t>
            </a:r>
            <a:fld id="{5CC01D78-CB37-4B54-84B9-23D3999512E2}" type="slidenum">
              <a:rPr lang="en-GB" sz="80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GB" sz="8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of 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altLang="ms-MY" dirty="0"/>
              <a:t> Evaluation of Web Pages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25972"/>
            <a:ext cx="67548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4000" dirty="0"/>
              <a:t>Web Applications </a:t>
            </a:r>
            <a:br>
              <a:rPr lang="en-US" altLang="en-US" sz="4000" dirty="0"/>
            </a:br>
            <a:r>
              <a:rPr lang="en-US" altLang="en-US" sz="1400" dirty="0"/>
              <a:t>CT050-3-2 (VD1)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1972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Accessibility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/>
              <a:t>Accessibility: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/>
              <a:t>Does the site load quickly? 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/>
              <a:t>Can you move around the site easily? 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/>
              <a:t>Is the site or page still there next time? 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/>
              <a:t>Is there a text-only alternative for the visually-impaired?  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/>
              <a:t>Has the "ALT" tag been used with any images to address the needs of an audience who can't, or don't want to, see the images?</a:t>
            </a:r>
          </a:p>
        </p:txBody>
      </p:sp>
    </p:spTree>
    <p:extLst>
      <p:ext uri="{BB962C8B-B14F-4D97-AF65-F5344CB8AC3E}">
        <p14:creationId xmlns:p14="http://schemas.microsoft.com/office/powerpoint/2010/main" val="58273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Information Flow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/>
              <a:t>Information Flow: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/>
              <a:t>Are the pages in a sequence that makes sense?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/>
              <a:t>Are directories divided into their primary uses (e.g. a "graphics" directory for graphics, an "audio" directory for audio files)?</a:t>
            </a:r>
          </a:p>
          <a:p>
            <a:pPr marL="609600" indent="-609600" eaLnBrk="1" hangingPunct="1">
              <a:buFontTx/>
              <a:buAutoNum type="arabicPeriod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41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Navigation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/>
              <a:t>Navigation: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/>
              <a:t>Do the pages have a consistent "look" and "feel"?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/>
              <a:t>Is information on one page just a click or two away from information on other pages?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/>
              <a:t>Would a site map be useful for these pages?</a:t>
            </a:r>
          </a:p>
          <a:p>
            <a:pPr marL="609600" indent="-609600" eaLnBrk="1" hangingPunct="1">
              <a:buFontTx/>
              <a:buAutoNum type="arabicPeriod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708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Text Graphics, Backgrounds, and Web Safe Color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Text Graphics, Backgrounds, and Web Safe Color: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/>
              <a:t>Would text graphics, such as a logotype, be useful for this page?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/>
              <a:t>Would a background, rather than a background color, add to, or take away from, this page?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/>
              <a:t>Will the images in the pages display well across different platforms and browsers?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70360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 Layout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 sz="2800"/>
              <a:t>Page Layout: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/>
              <a:t>Do the images give visual cues to help with the content?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/>
              <a:t>Has enough white space, or "breathing room," been provided?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/>
              <a:t>Is the content clear, and enhanced, rather than hindered by, graphics?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/>
              <a:t>Are there too many "canned" graphics (graphics from clip art galleries can be overused)?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/>
              <a:t>Is identifying information at the top left of the page?</a:t>
            </a:r>
          </a:p>
          <a:p>
            <a:pPr marL="990600" lvl="1" indent="-533400" eaLnBrk="1" hangingPunct="1">
              <a:buFontTx/>
              <a:buAutoNum type="arabicPeriod"/>
            </a:pPr>
            <a:endParaRPr lang="en-US" altLang="en-US" sz="2400"/>
          </a:p>
          <a:p>
            <a:pPr marL="609600" indent="-609600" eaLnBrk="1" hangingPunct="1"/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828512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 Layout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/>
              <a:t>Page Layout:</a:t>
            </a:r>
          </a:p>
          <a:p>
            <a:pPr marL="990600" lvl="1" indent="-533400" eaLnBrk="1" hangingPunct="1">
              <a:buFontTx/>
              <a:buAutoNum type="arabicPeriod" startAt="6"/>
            </a:pPr>
            <a:r>
              <a:rPr lang="en-US" altLang="en-US"/>
              <a:t>Is left side navigation provided?</a:t>
            </a:r>
          </a:p>
          <a:p>
            <a:pPr marL="990600" lvl="1" indent="-533400" eaLnBrk="1" hangingPunct="1">
              <a:buFontTx/>
              <a:buAutoNum type="arabicPeriod" startAt="6"/>
            </a:pPr>
            <a:r>
              <a:rPr lang="en-US" altLang="en-US"/>
              <a:t>Can content be found on the right side?</a:t>
            </a:r>
          </a:p>
          <a:p>
            <a:pPr marL="990600" lvl="1" indent="-533400" eaLnBrk="1" hangingPunct="1">
              <a:buFontTx/>
              <a:buAutoNum type="arabicPeriod" startAt="6"/>
            </a:pPr>
            <a:r>
              <a:rPr lang="en-US" altLang="en-US"/>
              <a:t>Does the page overuse new technology, frames, scrolling marquees, or animation?</a:t>
            </a:r>
          </a:p>
          <a:p>
            <a:pPr marL="990600" lvl="1" indent="-533400" eaLnBrk="1" hangingPunct="1">
              <a:buFontTx/>
              <a:buAutoNum type="arabicPeriod" startAt="6"/>
            </a:pPr>
            <a:r>
              <a:rPr lang="en-US" altLang="en-US"/>
              <a:t>Would the use of a table, image, or frame help the layout of the page?</a:t>
            </a:r>
          </a:p>
          <a:p>
            <a:pPr marL="609600" indent="-609600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264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Web Page Evaluation Procedure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/>
              <a:t>Step 1: Identify the type of Web Page</a:t>
            </a:r>
          </a:p>
          <a:p>
            <a:pPr lvl="1" eaLnBrk="1" hangingPunct="1"/>
            <a:r>
              <a:rPr lang="en-US" altLang="en-US" sz="2400"/>
              <a:t>Advocacy, business/marketing, informational, news, personal, entertainment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Step 2:  Use the appropriate checklist</a:t>
            </a:r>
          </a:p>
          <a:p>
            <a:pPr lvl="1" eaLnBrk="1" hangingPunct="1"/>
            <a:r>
              <a:rPr lang="en-US" altLang="en-US" sz="2400"/>
              <a:t>Answer questions with “Yes” or “No”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Step 3:  Based on the checklist criteria, determine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		    the relative quality of the Web page</a:t>
            </a:r>
          </a:p>
          <a:p>
            <a:pPr lvl="1" eaLnBrk="1" hangingPunct="1"/>
            <a:r>
              <a:rPr lang="en-US" altLang="en-US" sz="2400"/>
              <a:t>The greater number of checklist questions answered “yes”, the more likely the page is of higher informational quality</a:t>
            </a:r>
          </a:p>
          <a:p>
            <a:pPr lvl="1" eaLnBrk="1" hangingPunct="1"/>
            <a:endParaRPr lang="en-US" altLang="en-US" sz="2400"/>
          </a:p>
          <a:p>
            <a:pPr lvl="1" eaLnBrk="1" hangingPunct="1">
              <a:buFontTx/>
              <a:buChar char="•"/>
            </a:pPr>
            <a:endParaRPr lang="en-US" altLang="en-US" sz="2400"/>
          </a:p>
          <a:p>
            <a:pPr eaLnBrk="1" hangingPunct="1"/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168311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ms-MY" dirty="0"/>
              <a:t>Prepare an evaluation checklist for your assignment.</a:t>
            </a:r>
          </a:p>
          <a:p>
            <a:endParaRPr lang="en-US" altLang="ms-MY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</a:rPr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2090483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Pages evaluation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3054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28264" y="347126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6127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Evaluating Web Pages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Audience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Appropriateness &amp; Relevance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Currency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Clarity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Accessibility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Information Flow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Navigation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Text Graphics, Backgrounds, and Web Safe Color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Page Layout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Web Page Evaluation Procedure</a:t>
            </a:r>
          </a:p>
          <a:p>
            <a:pPr>
              <a:lnSpc>
                <a:spcPct val="80000"/>
              </a:lnSpc>
            </a:pPr>
            <a:endParaRPr lang="en-US" altLang="ms-MY" sz="2000" dirty="0"/>
          </a:p>
          <a:p>
            <a:pPr>
              <a:lnSpc>
                <a:spcPct val="80000"/>
              </a:lnSpc>
            </a:pPr>
            <a:endParaRPr lang="en-US" altLang="ms-MY" sz="14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1400" dirty="0"/>
          </a:p>
          <a:p>
            <a:endParaRPr lang="en-US" sz="1400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The Lesson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718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HCI,  Web Usability,  Page and Site Design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9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to</a:t>
            </a:r>
          </a:p>
          <a:p>
            <a:r>
              <a:rPr lang="en-US" altLang="en-US" sz="2000" dirty="0"/>
              <a:t>To understand criteria to evaluate Web pages</a:t>
            </a:r>
          </a:p>
          <a:p>
            <a:r>
              <a:rPr lang="en-US" altLang="en-US" sz="2000" dirty="0"/>
              <a:t>To understand the procedures to evaluate Web Pages.</a:t>
            </a:r>
          </a:p>
          <a:p>
            <a:r>
              <a:rPr lang="en-US" altLang="en-US" sz="2000" dirty="0"/>
              <a:t>To evaluate Web pages.</a:t>
            </a:r>
          </a:p>
          <a:p>
            <a:endParaRPr lang="en-US" sz="2400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112968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You Must Be Able To Use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pPr marL="0" indent="0">
              <a:buNone/>
            </a:pPr>
            <a:endParaRPr lang="en-US" altLang="en-US" sz="2000" b="1" dirty="0">
              <a:latin typeface="Century Gothic" panose="020B0502020202020204" pitchFamily="34" charset="0"/>
            </a:endParaRPr>
          </a:p>
          <a:p>
            <a:r>
              <a:rPr lang="en-US" altLang="ms-MY" sz="2400" dirty="0"/>
              <a:t>Evaluation criteria for web pages</a:t>
            </a:r>
            <a:endParaRPr lang="en-US" alt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6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Evaluating Web Pages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How do you judge the quality of Web Pages?</a:t>
            </a:r>
          </a:p>
          <a:p>
            <a:pPr lvl="1" eaLnBrk="1" hangingPunct="1"/>
            <a:r>
              <a:rPr lang="en-US" altLang="en-US" sz="2400"/>
              <a:t>Audience</a:t>
            </a:r>
          </a:p>
          <a:p>
            <a:pPr lvl="1" eaLnBrk="1" hangingPunct="1"/>
            <a:r>
              <a:rPr lang="en-US" altLang="en-US" sz="2400"/>
              <a:t>Appropriateness &amp; Relevance</a:t>
            </a:r>
          </a:p>
          <a:p>
            <a:pPr lvl="1" eaLnBrk="1" hangingPunct="1"/>
            <a:r>
              <a:rPr lang="en-US" altLang="en-US" sz="2400"/>
              <a:t>Accuracy</a:t>
            </a:r>
          </a:p>
          <a:p>
            <a:pPr lvl="1" eaLnBrk="1" hangingPunct="1"/>
            <a:r>
              <a:rPr lang="en-US" altLang="en-US" sz="2400"/>
              <a:t>Clarity</a:t>
            </a:r>
          </a:p>
          <a:p>
            <a:pPr lvl="1" eaLnBrk="1" hangingPunct="1"/>
            <a:r>
              <a:rPr lang="en-US" altLang="en-US" sz="2400"/>
              <a:t>Accessibility</a:t>
            </a:r>
          </a:p>
          <a:p>
            <a:pPr lvl="1" eaLnBrk="1" hangingPunct="1"/>
            <a:r>
              <a:rPr lang="en-US" altLang="en-US" sz="2400"/>
              <a:t>Information Flow</a:t>
            </a:r>
          </a:p>
          <a:p>
            <a:pPr lvl="1" eaLnBrk="1" hangingPunct="1"/>
            <a:r>
              <a:rPr lang="en-US" altLang="en-US" sz="2400"/>
              <a:t>Navigation</a:t>
            </a:r>
          </a:p>
          <a:p>
            <a:pPr lvl="1" eaLnBrk="1" hangingPunct="1"/>
            <a:r>
              <a:rPr lang="en-US" altLang="en-US" sz="2400"/>
              <a:t>Text Graphics, Backgrounds, and Web Safe Color</a:t>
            </a:r>
          </a:p>
          <a:p>
            <a:pPr lvl="1" eaLnBrk="1" hangingPunct="1"/>
            <a:r>
              <a:rPr lang="en-US" altLang="en-US" sz="2400"/>
              <a:t>Page Layout</a:t>
            </a:r>
          </a:p>
        </p:txBody>
      </p:sp>
    </p:spTree>
    <p:extLst>
      <p:ext uri="{BB962C8B-B14F-4D97-AF65-F5344CB8AC3E}">
        <p14:creationId xmlns:p14="http://schemas.microsoft.com/office/powerpoint/2010/main" val="22070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Audience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/>
              <a:t>Audience: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/>
              <a:t>Is the content appropriate for your audience? 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/>
              <a:t>Is the reading level appropriate for your audience? 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/>
              <a:t>Is the content appropriate for the age or developmental level of your audience? </a:t>
            </a:r>
          </a:p>
          <a:p>
            <a:pPr marL="990600" lvl="1" indent="-533400" eaLnBrk="1" hangingPunct="1">
              <a:buFontTx/>
              <a:buAutoNum type="arabicPeriod"/>
            </a:pPr>
            <a:endParaRPr lang="en-US" altLang="en-US"/>
          </a:p>
          <a:p>
            <a:pPr marL="609600" indent="-609600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38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Appropriateness &amp; Relevance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/>
              <a:t>Appropriateness &amp; Relevance: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/>
              <a:t>Is the content accurate, complete, well-written? 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/>
              <a:t>Is the content relevant to your topic or question? 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/>
              <a:t>Does the page download quickly?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/>
              <a:t>Does the page look good when printed?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/>
              <a:t>Do the names of the individual pages make sense?</a:t>
            </a:r>
          </a:p>
        </p:txBody>
      </p:sp>
    </p:spTree>
    <p:extLst>
      <p:ext uri="{BB962C8B-B14F-4D97-AF65-F5344CB8AC3E}">
        <p14:creationId xmlns:p14="http://schemas.microsoft.com/office/powerpoint/2010/main" val="235857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Accuracy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/>
              <a:t>Accuracy: 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/>
              <a:t>Is the information on the page up-to-date? 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/>
              <a:t>Can you tell when the page was last updated? 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/>
              <a:t>Are there dead links? 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/>
              <a:t>Is there a difference between the date the information was created and the date the page was last updated?</a:t>
            </a:r>
          </a:p>
        </p:txBody>
      </p:sp>
    </p:spTree>
    <p:extLst>
      <p:ext uri="{BB962C8B-B14F-4D97-AF65-F5344CB8AC3E}">
        <p14:creationId xmlns:p14="http://schemas.microsoft.com/office/powerpoint/2010/main" val="355760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Clarity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 sz="2800"/>
              <a:t>Clarity: 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/>
              <a:t>Is the information clearly presented? 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/>
              <a:t>Is the text neat, legible and formatted for easy reading? 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/>
              <a:t>If there are graphics, do they add to the content or distract? 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/>
              <a:t>If there are advertisements, do they interfere with your ability to use the page? 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/>
              <a:t>Are the pages well organized? 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/>
              <a:t>Are there mistakes in spelling or word usage?</a:t>
            </a:r>
          </a:p>
          <a:p>
            <a:pPr marL="609600" indent="-609600" eaLnBrk="1" hangingPunct="1">
              <a:buFontTx/>
              <a:buAutoNum type="arabicPeriod"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253491713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76</TotalTime>
  <Pages>11</Pages>
  <Words>821</Words>
  <Application>Microsoft Office PowerPoint</Application>
  <PresentationFormat>On-screen Show (4:3)</PresentationFormat>
  <Paragraphs>113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UCTI-Template-foundation-level</vt:lpstr>
      <vt:lpstr>Web Applications  CT050-3-2 (VD1)</vt:lpstr>
      <vt:lpstr>Topic &amp; Structure of The Lesson</vt:lpstr>
      <vt:lpstr>Learning Outcomes</vt:lpstr>
      <vt:lpstr>Key Terms You Must Be Able To Use</vt:lpstr>
      <vt:lpstr>Evaluating Web Pages </vt:lpstr>
      <vt:lpstr>Audience</vt:lpstr>
      <vt:lpstr>Appropriateness &amp; Relevance </vt:lpstr>
      <vt:lpstr>Accuracy</vt:lpstr>
      <vt:lpstr>Clarity</vt:lpstr>
      <vt:lpstr>Accessibility</vt:lpstr>
      <vt:lpstr>Information Flow</vt:lpstr>
      <vt:lpstr>Navigation</vt:lpstr>
      <vt:lpstr>Text Graphics, Backgrounds, and Web Safe Color</vt:lpstr>
      <vt:lpstr>Page Layout</vt:lpstr>
      <vt:lpstr>Page Layout</vt:lpstr>
      <vt:lpstr>Web Page Evaluation Procedure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Sathiapriya Ramiah</cp:lastModifiedBy>
  <cp:revision>36</cp:revision>
  <cp:lastPrinted>1995-11-02T09:23:42Z</cp:lastPrinted>
  <dcterms:created xsi:type="dcterms:W3CDTF">2017-10-11T09:20:11Z</dcterms:created>
  <dcterms:modified xsi:type="dcterms:W3CDTF">2020-08-14T10:37:12Z</dcterms:modified>
</cp:coreProperties>
</file>