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37"/>
  </p:notesMasterIdLst>
  <p:handoutMasterIdLst>
    <p:handoutMasterId r:id="rId38"/>
  </p:handoutMasterIdLst>
  <p:sldIdLst>
    <p:sldId id="266" r:id="rId2"/>
    <p:sldId id="267" r:id="rId3"/>
    <p:sldId id="268" r:id="rId4"/>
    <p:sldId id="269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4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271" r:id="rId33"/>
    <p:sldId id="272" r:id="rId34"/>
    <p:sldId id="273" r:id="rId35"/>
    <p:sldId id="274" r:id="rId36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702" autoAdjust="0"/>
  </p:normalViewPr>
  <p:slideViewPr>
    <p:cSldViewPr snapToGrid="0">
      <p:cViewPr varScale="1">
        <p:scale>
          <a:sx n="80" d="100"/>
          <a:sy n="80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CD84FD0-C685-4F9B-903D-3052DD2E7E12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558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notes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D44BD90F-00B2-42D2-8617-3A7324E45697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8310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16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233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53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18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133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132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902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441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10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768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824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8797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 userDrawn="1"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r>
              <a:rPr lang="en-GB" alt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CT050-3-2-WAPP</a:t>
            </a: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sz="800" dirty="0">
                <a:latin typeface="Calibri" pitchFamily="34" charset="0"/>
                <a:cs typeface="Calibri" pitchFamily="34" charset="0"/>
              </a:rPr>
              <a:t>Web HCI,  Web Usability,  Page and Site Design</a:t>
            </a: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6245225" y="6597650"/>
            <a:ext cx="2895600" cy="2349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Slide </a:t>
            </a:r>
            <a:fld id="{5CC01D78-CB37-4B54-84B9-23D3999512E2}" type="slidenum">
              <a:rPr lang="en-GB" sz="800" kern="120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GB" sz="8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of 35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ynda.com/hexv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ynda.com/hex.ht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4900" y="3562815"/>
            <a:ext cx="6769100" cy="1752600"/>
          </a:xfrm>
        </p:spPr>
        <p:txBody>
          <a:bodyPr/>
          <a:lstStyle/>
          <a:p>
            <a:r>
              <a:rPr lang="en-US" altLang="ms-MY" dirty="0"/>
              <a:t> Web HCI, Web Usability, Page and Site Design</a:t>
            </a:r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2389188" y="2225972"/>
            <a:ext cx="675481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en-US" sz="4000" dirty="0"/>
              <a:t>Web Applications </a:t>
            </a:r>
            <a:br>
              <a:rPr lang="en-US" altLang="en-US" sz="4000" dirty="0"/>
            </a:br>
            <a:r>
              <a:rPr lang="en-US" altLang="en-US" sz="1400" dirty="0"/>
              <a:t>CT050-3-2 (VD1)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81972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User Interface Design Guidelines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Minimize input data problems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Provide data validation checks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Display event-driven messages and reminders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Establish a list of predefined values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Build in rules that enforce data integrity (complete)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Use input masks (</a:t>
            </a:r>
            <a:r>
              <a:rPr lang="en-US" altLang="en-US">
                <a:solidFill>
                  <a:srgbClr val="000000"/>
                </a:solidFill>
              </a:rPr>
              <a:t>restricts text entry inside a preset mask)</a:t>
            </a:r>
            <a:r>
              <a:rPr lang="en-US" altLang="en-US"/>
              <a:t>, or templates, that make it easier to enter data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1833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User Interface Design Guidelines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Provide feedback to users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Display messages at a logical place on the screen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Alert users to lengthy processing times or delays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Allow messages to remain on the screen long enough for users to read them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Let the user know whether the task was successful or not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Use messages that are specific, understandable, and professional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2798108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User Interface Design Guidelines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Create an attractive layout and design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Use appropriate colors to highlight different areas of the screen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Use special effects sparingly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Use hyperlinks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Group related objects and information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Keep screen displays uncluttered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Display titles, messages, and instructions in a consistent manner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Use consistent terminology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Ensure the commands will always have the same effect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Ensure that similar mouse actions will produce the same result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Require the user to confirm data entry</a:t>
            </a:r>
          </a:p>
        </p:txBody>
      </p:sp>
    </p:spTree>
    <p:extLst>
      <p:ext uri="{BB962C8B-B14F-4D97-AF65-F5344CB8AC3E}">
        <p14:creationId xmlns:p14="http://schemas.microsoft.com/office/powerpoint/2010/main" val="3746042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User Interface Design Guidelines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 familiar terms and images</a:t>
            </a:r>
          </a:p>
          <a:p>
            <a:pPr lvl="1" eaLnBrk="1" hangingPunct="1"/>
            <a:r>
              <a:rPr lang="en-US" altLang="en-US"/>
              <a:t>Stick to a pattern</a:t>
            </a:r>
          </a:p>
          <a:p>
            <a:pPr lvl="1" eaLnBrk="1" hangingPunct="1"/>
            <a:r>
              <a:rPr lang="en-US" altLang="en-US"/>
              <a:t>Use familiar functions/operations</a:t>
            </a:r>
          </a:p>
          <a:p>
            <a:pPr lvl="1" eaLnBrk="1" hangingPunct="1"/>
            <a:r>
              <a:rPr lang="en-US" altLang="en-US"/>
              <a:t>Provide a similar look and feel</a:t>
            </a:r>
          </a:p>
          <a:p>
            <a:pPr lvl="1" eaLnBrk="1" hangingPunct="1"/>
            <a:r>
              <a:rPr lang="en-US" altLang="en-US"/>
              <a:t>Avoid complex terms and technical jargon</a:t>
            </a:r>
          </a:p>
        </p:txBody>
      </p:sp>
    </p:spTree>
    <p:extLst>
      <p:ext uri="{BB962C8B-B14F-4D97-AF65-F5344CB8AC3E}">
        <p14:creationId xmlns:p14="http://schemas.microsoft.com/office/powerpoint/2010/main" val="4235807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User Interface Controls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Design screens that are attractive, easy to use, and workable</a:t>
            </a:r>
          </a:p>
          <a:p>
            <a:pPr eaLnBrk="1" hangingPunct="1"/>
            <a:r>
              <a:rPr lang="en-US" altLang="en-US"/>
              <a:t>Control features include:</a:t>
            </a:r>
          </a:p>
          <a:p>
            <a:pPr lvl="1" eaLnBrk="1" hangingPunct="1"/>
            <a:r>
              <a:rPr lang="en-US" altLang="en-US"/>
              <a:t>Menu bars</a:t>
            </a:r>
          </a:p>
          <a:p>
            <a:pPr lvl="1" eaLnBrk="1" hangingPunct="1"/>
            <a:r>
              <a:rPr lang="en-US" altLang="en-US"/>
              <a:t>Toolbars</a:t>
            </a:r>
          </a:p>
          <a:p>
            <a:pPr lvl="1" eaLnBrk="1" hangingPunct="1"/>
            <a:r>
              <a:rPr lang="en-US" altLang="en-US"/>
              <a:t>Dialog boxes</a:t>
            </a:r>
          </a:p>
          <a:p>
            <a:pPr lvl="1" eaLnBrk="1" hangingPunct="1"/>
            <a:r>
              <a:rPr lang="en-US" altLang="en-US"/>
              <a:t>Text boxes</a:t>
            </a:r>
          </a:p>
          <a:p>
            <a:pPr lvl="1" eaLnBrk="1" hangingPunct="1"/>
            <a:r>
              <a:rPr lang="en-US" altLang="en-US"/>
              <a:t>Toggle buttons </a:t>
            </a:r>
          </a:p>
        </p:txBody>
      </p:sp>
      <p:pic>
        <p:nvPicPr>
          <p:cNvPr id="18436" name="Picture 9" descr="A group of four toggle buttons representing a choice of&#10;          measurement units: inches, centimeters, feet and met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650" y="5310188"/>
            <a:ext cx="14954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2129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User Interface Controls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Control features include: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List boxes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Scroll bars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Drop-down list boxes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Option buttons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Check boxes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Command buttons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Progress bars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Calendars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</p:txBody>
      </p:sp>
      <p:pic>
        <p:nvPicPr>
          <p:cNvPr id="19460" name="Picture 5" descr="A simple time-remaining progress dia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663" y="4965700"/>
            <a:ext cx="36195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0301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Input Design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Online input</a:t>
            </a:r>
          </a:p>
          <a:p>
            <a:pPr lvl="1" eaLnBrk="1" hangingPunct="1"/>
            <a:r>
              <a:rPr lang="en-US" altLang="en-US"/>
              <a:t>Data is validated and available immediately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7978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Input Design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Six main input design objectives</a:t>
            </a:r>
          </a:p>
          <a:p>
            <a:pPr eaLnBrk="1" hangingPunct="1">
              <a:buFontTx/>
              <a:buNone/>
            </a:pPr>
            <a:r>
              <a:rPr lang="en-US" altLang="en-US" sz="2800"/>
              <a:t>	1.  Select suitable input and data entry method</a:t>
            </a:r>
          </a:p>
          <a:p>
            <a:pPr eaLnBrk="1" hangingPunct="1">
              <a:buFontTx/>
              <a:buNone/>
            </a:pPr>
            <a:r>
              <a:rPr lang="en-US" altLang="en-US" sz="2800"/>
              <a:t>	2.  Reduce input volume</a:t>
            </a:r>
          </a:p>
          <a:p>
            <a:pPr eaLnBrk="1" hangingPunct="1">
              <a:buFontTx/>
              <a:buNone/>
            </a:pPr>
            <a:r>
              <a:rPr lang="en-US" altLang="en-US" sz="2800"/>
              <a:t>	3.  Design attractive data entry screens</a:t>
            </a:r>
          </a:p>
          <a:p>
            <a:pPr eaLnBrk="1" hangingPunct="1">
              <a:buFontTx/>
              <a:buNone/>
            </a:pPr>
            <a:r>
              <a:rPr lang="en-US" altLang="en-US" sz="2800"/>
              <a:t>	4.  Use validation checks to reduce input errors</a:t>
            </a:r>
          </a:p>
          <a:p>
            <a:pPr eaLnBrk="1" hangingPunct="1">
              <a:buFontTx/>
              <a:buNone/>
            </a:pPr>
            <a:r>
              <a:rPr lang="en-US" altLang="en-US" sz="2800"/>
              <a:t>	5.  Design required source documents</a:t>
            </a:r>
          </a:p>
          <a:p>
            <a:pPr eaLnBrk="1" hangingPunct="1">
              <a:buFontTx/>
              <a:buNone/>
            </a:pPr>
            <a:r>
              <a:rPr lang="en-US" altLang="en-US" sz="2800"/>
              <a:t>	6.  Develop effective input controls</a:t>
            </a:r>
          </a:p>
        </p:txBody>
      </p:sp>
    </p:spTree>
    <p:extLst>
      <p:ext uri="{BB962C8B-B14F-4D97-AF65-F5344CB8AC3E}">
        <p14:creationId xmlns:p14="http://schemas.microsoft.com/office/powerpoint/2010/main" val="3625950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Input Design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Input volume</a:t>
            </a:r>
          </a:p>
          <a:p>
            <a:pPr lvl="1" eaLnBrk="1" hangingPunct="1"/>
            <a:r>
              <a:rPr lang="en-US" altLang="en-US"/>
              <a:t>Guidelines for reducing input volume</a:t>
            </a:r>
          </a:p>
          <a:p>
            <a:pPr lvl="2" eaLnBrk="1" hangingPunct="1"/>
            <a:r>
              <a:rPr lang="en-US" altLang="en-US"/>
              <a:t>Input necessary data only</a:t>
            </a:r>
          </a:p>
          <a:p>
            <a:pPr lvl="2" eaLnBrk="1" hangingPunct="1"/>
            <a:r>
              <a:rPr lang="en-US" altLang="en-US"/>
              <a:t>Do not input data that can be retrieved from system files or calculated from other data</a:t>
            </a:r>
          </a:p>
          <a:p>
            <a:pPr lvl="2" eaLnBrk="1" hangingPunct="1"/>
            <a:r>
              <a:rPr lang="en-US" altLang="en-US"/>
              <a:t>Do not input constant data</a:t>
            </a:r>
          </a:p>
          <a:p>
            <a:pPr lvl="2" eaLnBrk="1" hangingPunct="1"/>
            <a:r>
              <a:rPr lang="en-US" altLang="en-US"/>
              <a:t>Use codes (M &amp; F, Y &amp; N)</a:t>
            </a:r>
          </a:p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3687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Input Design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Form filling is the most effective method of online data entry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Effective screen design guidelines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Restrict user access to screen locations where data is entered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Provide a descriptive caption for every field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Display a sample format if  a user must enter values in a specific format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Display default values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Use default values for constant entries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Display a list of acceptable values for fields</a:t>
            </a:r>
          </a:p>
        </p:txBody>
      </p:sp>
    </p:spTree>
    <p:extLst>
      <p:ext uri="{BB962C8B-B14F-4D97-AF65-F5344CB8AC3E}">
        <p14:creationId xmlns:p14="http://schemas.microsoft.com/office/powerpoint/2010/main" val="3315919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665" y="1697038"/>
            <a:ext cx="8229600" cy="45259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Human-Computer interaction (HCI)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User-centered Design Principles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User Interface Controls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Input Design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Output Design Issues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Screen Resolution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Navigation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Page Necessities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Web-Safe Color 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Color Schemes</a:t>
            </a:r>
          </a:p>
          <a:p>
            <a:pPr>
              <a:lnSpc>
                <a:spcPct val="80000"/>
              </a:lnSpc>
            </a:pPr>
            <a:r>
              <a:rPr lang="en-US" altLang="ms-MY" sz="2400" dirty="0"/>
              <a:t>Size</a:t>
            </a:r>
          </a:p>
          <a:p>
            <a:pPr>
              <a:lnSpc>
                <a:spcPct val="80000"/>
              </a:lnSpc>
            </a:pPr>
            <a:r>
              <a:rPr lang="en-US" altLang="ms-MY" sz="2400" dirty="0"/>
              <a:t>Thumbnail</a:t>
            </a:r>
          </a:p>
          <a:p>
            <a:pPr>
              <a:lnSpc>
                <a:spcPct val="80000"/>
              </a:lnSpc>
            </a:pPr>
            <a:endParaRPr lang="en-US" altLang="ms-MY" sz="1600" dirty="0"/>
          </a:p>
          <a:p>
            <a:pPr marL="0" indent="0">
              <a:lnSpc>
                <a:spcPct val="80000"/>
              </a:lnSpc>
              <a:buNone/>
            </a:pPr>
            <a:endParaRPr lang="en-US" altLang="en-US" sz="1600" dirty="0"/>
          </a:p>
          <a:p>
            <a:endParaRPr lang="en-US" sz="1600" dirty="0"/>
          </a:p>
        </p:txBody>
      </p:sp>
      <p:sp>
        <p:nvSpPr>
          <p:cNvPr id="6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87867" y="299947"/>
            <a:ext cx="697178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Topic &amp; Structure of The Lesson</a:t>
            </a:r>
            <a:endParaRPr lang="en-US" altLang="zh-TW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2718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Input Design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Effective screen design guidelines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Provide a way to leave the data entry screen without entering the current record (Cancel or Reset)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Provide the opportunity to confirm to confirm the accuracy of input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Provide for movement among fields in a standard order (the tab order of control, TabIndex) or any chosen order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Design the screen form layout to match that of the source documents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Allow users to add, change, delete, and view records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Provide for users to search for specific information</a:t>
            </a:r>
          </a:p>
        </p:txBody>
      </p:sp>
    </p:spTree>
    <p:extLst>
      <p:ext uri="{BB962C8B-B14F-4D97-AF65-F5344CB8AC3E}">
        <p14:creationId xmlns:p14="http://schemas.microsoft.com/office/powerpoint/2010/main" val="343639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Input Design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  <a:spcBef>
                <a:spcPct val="10000"/>
              </a:spcBef>
            </a:pPr>
            <a:r>
              <a:rPr lang="en-US" altLang="en-US"/>
              <a:t>Input errors</a:t>
            </a:r>
          </a:p>
          <a:p>
            <a:pPr lvl="1" eaLnBrk="1" hangingPunct="1">
              <a:lnSpc>
                <a:spcPct val="95000"/>
              </a:lnSpc>
              <a:spcBef>
                <a:spcPct val="10000"/>
              </a:spcBef>
            </a:pPr>
            <a:r>
              <a:rPr lang="en-US" altLang="en-US"/>
              <a:t>Fewer errors mean better data quality</a:t>
            </a:r>
          </a:p>
          <a:p>
            <a:pPr lvl="1" eaLnBrk="1" hangingPunct="1">
              <a:lnSpc>
                <a:spcPct val="95000"/>
              </a:lnSpc>
              <a:spcBef>
                <a:spcPct val="10000"/>
              </a:spcBef>
            </a:pPr>
            <a:r>
              <a:rPr lang="en-US" altLang="en-US"/>
              <a:t>Types of data validation checks</a:t>
            </a:r>
          </a:p>
          <a:p>
            <a:pPr lvl="2" eaLnBrk="1" hangingPunct="1">
              <a:lnSpc>
                <a:spcPct val="95000"/>
              </a:lnSpc>
              <a:spcBef>
                <a:spcPct val="10000"/>
              </a:spcBef>
              <a:buClr>
                <a:schemeClr val="tx2"/>
              </a:buClr>
              <a:buFontTx/>
              <a:buNone/>
            </a:pPr>
            <a:r>
              <a:rPr lang="en-US" altLang="en-US"/>
              <a:t>2.  Existence checks</a:t>
            </a:r>
          </a:p>
          <a:p>
            <a:pPr lvl="2" eaLnBrk="1" hangingPunct="1">
              <a:lnSpc>
                <a:spcPct val="95000"/>
              </a:lnSpc>
              <a:spcBef>
                <a:spcPct val="10000"/>
              </a:spcBef>
              <a:buClr>
                <a:schemeClr val="tx2"/>
              </a:buClr>
              <a:buFontTx/>
              <a:buNone/>
            </a:pPr>
            <a:r>
              <a:rPr lang="en-US" altLang="en-US"/>
              <a:t>3.  Data type checks</a:t>
            </a:r>
          </a:p>
          <a:p>
            <a:pPr lvl="2" eaLnBrk="1" hangingPunct="1">
              <a:lnSpc>
                <a:spcPct val="95000"/>
              </a:lnSpc>
              <a:spcBef>
                <a:spcPct val="10000"/>
              </a:spcBef>
              <a:buClr>
                <a:schemeClr val="tx2"/>
              </a:buClr>
              <a:buFontTx/>
              <a:buNone/>
            </a:pPr>
            <a:r>
              <a:rPr lang="en-US" altLang="en-US"/>
              <a:t>4.  Range checks</a:t>
            </a:r>
          </a:p>
          <a:p>
            <a:pPr lvl="2" eaLnBrk="1" hangingPunct="1">
              <a:lnSpc>
                <a:spcPct val="95000"/>
              </a:lnSpc>
              <a:spcBef>
                <a:spcPct val="10000"/>
              </a:spcBef>
              <a:buClr>
                <a:schemeClr val="tx2"/>
              </a:buClr>
              <a:buFontTx/>
              <a:buNone/>
            </a:pPr>
            <a:r>
              <a:rPr lang="en-US" altLang="en-US"/>
              <a:t>5.  Validity checks</a:t>
            </a:r>
          </a:p>
        </p:txBody>
      </p:sp>
    </p:spTree>
    <p:extLst>
      <p:ext uri="{BB962C8B-B14F-4D97-AF65-F5344CB8AC3E}">
        <p14:creationId xmlns:p14="http://schemas.microsoft.com/office/powerpoint/2010/main" val="3517183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Input Design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Form layout guidelines </a:t>
            </a:r>
          </a:p>
          <a:p>
            <a:pPr lvl="1" eaLnBrk="1" hangingPunct="1"/>
            <a:r>
              <a:rPr lang="en-US" altLang="en-US"/>
              <a:t>Allow sufficient space</a:t>
            </a:r>
          </a:p>
          <a:p>
            <a:pPr lvl="1" eaLnBrk="1" hangingPunct="1"/>
            <a:r>
              <a:rPr lang="en-US" altLang="en-US"/>
              <a:t>Offer clear instructions</a:t>
            </a:r>
          </a:p>
          <a:p>
            <a:pPr lvl="1" eaLnBrk="1" hangingPunct="1"/>
            <a:r>
              <a:rPr lang="en-US" altLang="en-US"/>
              <a:t>Provide logical organization</a:t>
            </a:r>
          </a:p>
          <a:p>
            <a:pPr lvl="1" eaLnBrk="1" hangingPunct="1"/>
            <a:r>
              <a:rPr lang="en-US" altLang="en-US"/>
              <a:t>Use captions (title) effectively</a:t>
            </a:r>
          </a:p>
        </p:txBody>
      </p:sp>
    </p:spTree>
    <p:extLst>
      <p:ext uri="{BB962C8B-B14F-4D97-AF65-F5344CB8AC3E}">
        <p14:creationId xmlns:p14="http://schemas.microsoft.com/office/powerpoint/2010/main" val="1270221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Output Design Issues</a:t>
            </a:r>
          </a:p>
        </p:txBody>
      </p:sp>
      <p:sp>
        <p:nvSpPr>
          <p:cNvPr id="2867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Types of output</a:t>
            </a:r>
          </a:p>
          <a:p>
            <a:pPr lvl="1" eaLnBrk="1" hangingPunct="1"/>
            <a:r>
              <a:rPr lang="en-US" altLang="en-US"/>
              <a:t>E-mail</a:t>
            </a:r>
          </a:p>
          <a:p>
            <a:pPr lvl="1" eaLnBrk="1" hangingPunct="1"/>
            <a:r>
              <a:rPr lang="en-US" altLang="en-US"/>
              <a:t>Printer</a:t>
            </a:r>
          </a:p>
          <a:p>
            <a:pPr lvl="1" eaLnBrk="1" hangingPunct="1"/>
            <a:r>
              <a:rPr lang="en-US" altLang="en-US"/>
              <a:t>Screen</a:t>
            </a:r>
          </a:p>
          <a:p>
            <a:pPr eaLnBrk="1" hangingPunct="1"/>
            <a:r>
              <a:rPr lang="en-US" altLang="en-US"/>
              <a:t>Printed reports are convenient and sometimes necessary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74970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Site Structure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It’s important to be organized when designing a web site. </a:t>
            </a:r>
          </a:p>
          <a:p>
            <a:pPr eaLnBrk="1" hangingPunct="1"/>
            <a:r>
              <a:rPr lang="en-US" altLang="en-US"/>
              <a:t>It is good practice to organize your web site files into functional folders. </a:t>
            </a:r>
          </a:p>
          <a:p>
            <a:pPr eaLnBrk="1" hangingPunct="1"/>
            <a:r>
              <a:rPr lang="en-US" altLang="en-US"/>
              <a:t>Put all of your images in one folder, all of your documents in one folder. </a:t>
            </a:r>
          </a:p>
        </p:txBody>
      </p:sp>
    </p:spTree>
    <p:extLst>
      <p:ext uri="{BB962C8B-B14F-4D97-AF65-F5344CB8AC3E}">
        <p14:creationId xmlns:p14="http://schemas.microsoft.com/office/powerpoint/2010/main" val="5618436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Navigation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Navigation is an essential aspect of any web site, and a natural way to incorporate content and page layout that can work together to guide the user through your site. </a:t>
            </a:r>
          </a:p>
          <a:p>
            <a:pPr eaLnBrk="1" hangingPunct="1"/>
            <a:r>
              <a:rPr lang="en-US" altLang="en-US" sz="2800"/>
              <a:t>Navigational elements and cues also add an essential efficiency for browsing around your site quickly and easily. </a:t>
            </a:r>
          </a:p>
          <a:p>
            <a:pPr eaLnBrk="1" hangingPunct="1"/>
            <a:r>
              <a:rPr lang="en-US" altLang="en-US" sz="2800"/>
              <a:t>Users should never have to wonder where a link in your navigation would take them. </a:t>
            </a:r>
          </a:p>
          <a:p>
            <a:pPr eaLnBrk="1" hangingPunct="1"/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953262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Navigation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Short, sweet, and to the point links should be used in navigation. </a:t>
            </a:r>
          </a:p>
          <a:p>
            <a:pPr eaLnBrk="1" hangingPunct="1"/>
            <a:r>
              <a:rPr lang="en-US" altLang="en-US" sz="2800"/>
              <a:t>Remember rule of usability: “</a:t>
            </a:r>
            <a:r>
              <a:rPr lang="en-US" altLang="en-US" sz="2800">
                <a:solidFill>
                  <a:srgbClr val="FF3300"/>
                </a:solidFill>
              </a:rPr>
              <a:t>Don’t Make Me Think!</a:t>
            </a:r>
            <a:r>
              <a:rPr lang="en-US" altLang="en-US" sz="2800"/>
              <a:t>”</a:t>
            </a:r>
          </a:p>
          <a:p>
            <a:pPr eaLnBrk="1" hangingPunct="1"/>
            <a:r>
              <a:rPr lang="en-US" altLang="en-US" sz="2800"/>
              <a:t>Carrying a consistent navigational bar throughout your site allows a user to discover where he or she wants to be without having to go back to the top page of the site and drill down through another section. </a:t>
            </a:r>
          </a:p>
          <a:p>
            <a:pPr eaLnBrk="1" hangingPunct="1"/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36270396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Page Necessities 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Each page needs a base of information to gain credibility. </a:t>
            </a:r>
          </a:p>
          <a:p>
            <a:pPr eaLnBrk="1" hangingPunct="1"/>
            <a:r>
              <a:rPr lang="en-US" altLang="en-US" sz="2800"/>
              <a:t>User’s want to know the following information:</a:t>
            </a:r>
          </a:p>
          <a:p>
            <a:pPr lvl="1" eaLnBrk="1" hangingPunct="1"/>
            <a:r>
              <a:rPr lang="en-US" altLang="en-US" sz="2400" b="1">
                <a:solidFill>
                  <a:srgbClr val="FF3300"/>
                </a:solidFill>
              </a:rPr>
              <a:t>Who</a:t>
            </a:r>
            <a:r>
              <a:rPr lang="en-US" altLang="en-US" sz="2400"/>
              <a:t> created and sponsored the page. </a:t>
            </a:r>
          </a:p>
          <a:p>
            <a:pPr lvl="2" eaLnBrk="1" hangingPunct="1"/>
            <a:r>
              <a:rPr lang="en-US" altLang="en-US" sz="2000"/>
              <a:t>You should have the logos of your page or your page’s sponsors in the upper left corner of the page. Also remember to include an e-mail address for contact persons.</a:t>
            </a:r>
          </a:p>
          <a:p>
            <a:pPr lvl="1" eaLnBrk="1" hangingPunct="1"/>
            <a:r>
              <a:rPr lang="en-US" altLang="en-US" sz="2400" b="1">
                <a:solidFill>
                  <a:srgbClr val="FF3300"/>
                </a:solidFill>
              </a:rPr>
              <a:t>What</a:t>
            </a:r>
            <a:r>
              <a:rPr lang="en-US" altLang="en-US" sz="2400"/>
              <a:t> the page content is. </a:t>
            </a:r>
          </a:p>
          <a:p>
            <a:pPr lvl="2" eaLnBrk="1" hangingPunct="1"/>
            <a:r>
              <a:rPr lang="en-US" altLang="en-US" sz="2000"/>
              <a:t>Each page should have a title and a heading. This information gives the user a summary of the content in one glance.</a:t>
            </a:r>
          </a:p>
        </p:txBody>
      </p:sp>
    </p:spTree>
    <p:extLst>
      <p:ext uri="{BB962C8B-B14F-4D97-AF65-F5344CB8AC3E}">
        <p14:creationId xmlns:p14="http://schemas.microsoft.com/office/powerpoint/2010/main" val="10061751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Page Necessities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2400" b="1">
                <a:solidFill>
                  <a:srgbClr val="FF3300"/>
                </a:solidFill>
              </a:rPr>
              <a:t>When</a:t>
            </a:r>
            <a:r>
              <a:rPr lang="en-US" altLang="en-US" sz="2400"/>
              <a:t> the content was last modified.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Users want to make sure that what they are reading is up to date.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b="1">
                <a:solidFill>
                  <a:srgbClr val="FF3300"/>
                </a:solidFill>
              </a:rPr>
              <a:t>Where</a:t>
            </a:r>
            <a:r>
              <a:rPr lang="en-US" altLang="en-US" sz="2400"/>
              <a:t> the web page resides.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It’s important to include your physical location on your pages. Sometimes it’s necessary for a user to contact you via snail mail! Physical address also allows the user to know what time zone you are in.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b="1">
                <a:solidFill>
                  <a:srgbClr val="FF3300"/>
                </a:solidFill>
              </a:rPr>
              <a:t>How</a:t>
            </a:r>
            <a:r>
              <a:rPr lang="en-US" altLang="en-US" sz="2400"/>
              <a:t> to view the material.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If the user needs a software programs to extend the capabilities of his/her Internet browser in a specific way (a.k.a. – a Plug-In), you must include: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en-US" sz="1800"/>
              <a:t>Text that informs the user which plug-in needs to be installed in order to access the material 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en-US" sz="1800"/>
              <a:t>URL of a site where you can download a free version of the plug-in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7230962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Web-Safe Color 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/>
              <a:t>In the mid 90s, the majority of computer users had 8-bit video cards that could only display 256 colors.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Considering the average eye can distinguish up to 16 million colors, trimming the colors in graphics was quite difficult.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The “web-safe color palette” ensured the developer, as much as is possible, that the colors intended would actually appear correctly on every platform and all browsers.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The web-safe color palette is comprised of 216 unique colors that will not dither (map to other colors). Each color has a corresponding value.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You can view these 216 colors and their codes at: </a:t>
            </a:r>
            <a:r>
              <a:rPr lang="en-US" altLang="en-US" sz="2400">
                <a:hlinkClick r:id="rId2"/>
              </a:rPr>
              <a:t>http://www.lynda.com/hexv.html</a:t>
            </a:r>
            <a:r>
              <a:rPr lang="en-US" altLang="en-US" sz="240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58220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b="1" dirty="0">
                <a:latin typeface="Century Gothic" panose="020B0502020202020204" pitchFamily="34" charset="0"/>
                <a:ea typeface="新細明體" pitchFamily="18" charset="-120"/>
              </a:rPr>
              <a:t>At the end of this topic, You should be able to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To explain the concept of user interface design and human-computer interaction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To describe user-centered interface design principles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To describe guidelines for user interface design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To describe user interface controls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To explain input design concepts, techniques, and methods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To apply good design principles.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To gain hands-on experience designing web sites and web pages that adhere to the elements of good web design </a:t>
            </a:r>
          </a:p>
          <a:p>
            <a:endParaRPr lang="en-US" sz="2400" dirty="0"/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687536" y="304031"/>
            <a:ext cx="456086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Learning Outcomes</a:t>
            </a:r>
          </a:p>
        </p:txBody>
      </p:sp>
    </p:spTree>
    <p:extLst>
      <p:ext uri="{BB962C8B-B14F-4D97-AF65-F5344CB8AC3E}">
        <p14:creationId xmlns:p14="http://schemas.microsoft.com/office/powerpoint/2010/main" val="11296824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Web-Safe Color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Since the majority of users have video cards that can handle millions of colors, “the justification for using the browser-safe palette has diminished greatly if you are developing your site for users who have current computer systems.” – Lynda Weinman </a:t>
            </a:r>
            <a:r>
              <a:rPr lang="en-US" altLang="en-US" sz="2800">
                <a:hlinkClick r:id="rId2"/>
              </a:rPr>
              <a:t>http://www.lynda.com/hex.html</a:t>
            </a:r>
            <a:r>
              <a:rPr lang="en-US" altLang="en-US" sz="280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So why even mention the Web-Safe Color Palette?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Because history is important! And, the web-safe color palette is built-in to most applications. </a:t>
            </a:r>
          </a:p>
        </p:txBody>
      </p:sp>
    </p:spTree>
    <p:extLst>
      <p:ext uri="{BB962C8B-B14F-4D97-AF65-F5344CB8AC3E}">
        <p14:creationId xmlns:p14="http://schemas.microsoft.com/office/powerpoint/2010/main" val="36444303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Color Schemes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Background colors are often used with text heavy content to provide a more comfortable and inviting reading environment.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Color contrast, especially regarding luminosity (lightness/darkness) is an important issue when using text over backgrounds.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Black text on a white background is an obvious example of extreme, and useful contrast.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Each of these demonstrates how colors will interact and prevent one from obtaining the content. </a:t>
            </a:r>
          </a:p>
        </p:txBody>
      </p:sp>
    </p:spTree>
    <p:extLst>
      <p:ext uri="{BB962C8B-B14F-4D97-AF65-F5344CB8AC3E}">
        <p14:creationId xmlns:p14="http://schemas.microsoft.com/office/powerpoint/2010/main" val="15510064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ms-MY" dirty="0"/>
              <a:t>Determine the methods used to ensure correctness of user input in your assignment.</a:t>
            </a:r>
          </a:p>
          <a:p>
            <a:endParaRPr lang="en-US" altLang="ms-MY" dirty="0"/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</a:rPr>
              <a:t>Quick Review Question</a:t>
            </a:r>
          </a:p>
        </p:txBody>
      </p:sp>
    </p:spTree>
    <p:extLst>
      <p:ext uri="{BB962C8B-B14F-4D97-AF65-F5344CB8AC3E}">
        <p14:creationId xmlns:p14="http://schemas.microsoft.com/office/powerpoint/2010/main" val="20904830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Centered Design</a:t>
            </a:r>
          </a:p>
          <a:p>
            <a:r>
              <a:rPr lang="en-US" dirty="0"/>
              <a:t>HCI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64465" y="411163"/>
            <a:ext cx="76909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3600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Summary of Main Teaching Points</a:t>
            </a:r>
            <a:endParaRPr lang="en-US" altLang="zh-TW" sz="3600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30540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628264" y="347126"/>
            <a:ext cx="68275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Question and Answer Session</a:t>
            </a:r>
            <a:endParaRPr lang="en-US" altLang="zh-TW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590800" y="2286000"/>
            <a:ext cx="496887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9600" dirty="0">
                <a:ea typeface="新細明體" pitchFamily="18" charset="-12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8612761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Presentation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324067" y="522972"/>
            <a:ext cx="53655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u="sng" dirty="0">
                <a:solidFill>
                  <a:srgbClr val="003366"/>
                </a:solidFill>
              </a:rPr>
              <a:t>What we will cover next</a:t>
            </a:r>
            <a:endParaRPr lang="en-US" altLang="en-US" u="sng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895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Key Terms You Must Be Able To Use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b="1" dirty="0">
                <a:latin typeface="Century Gothic" panose="020B0502020202020204" pitchFamily="34" charset="0"/>
              </a:rPr>
              <a:t>If you have mastered this topic, </a:t>
            </a:r>
            <a:r>
              <a:rPr lang="en-US" altLang="en-US" sz="2000" b="1" dirty="0">
                <a:solidFill>
                  <a:srgbClr val="990000"/>
                </a:solidFill>
                <a:latin typeface="Century Gothic" panose="020B0502020202020204" pitchFamily="34" charset="0"/>
              </a:rPr>
              <a:t>you should be able to use the following terms correctly in your assignments and exams</a:t>
            </a:r>
            <a:r>
              <a:rPr lang="en-US" altLang="en-US" sz="2000" b="1" dirty="0">
                <a:latin typeface="Century Gothic" panose="020B0502020202020204" pitchFamily="34" charset="0"/>
              </a:rPr>
              <a:t>:</a:t>
            </a:r>
          </a:p>
          <a:p>
            <a:pPr marL="0" indent="0">
              <a:buNone/>
            </a:pPr>
            <a:endParaRPr lang="en-US" altLang="en-US" sz="2000" b="1" dirty="0">
              <a:latin typeface="Century Gothic" panose="020B0502020202020204" pitchFamily="34" charset="0"/>
            </a:endParaRPr>
          </a:p>
          <a:p>
            <a:r>
              <a:rPr lang="en-US" altLang="en-US" sz="2400" dirty="0"/>
              <a:t>HCI</a:t>
            </a:r>
          </a:p>
          <a:p>
            <a:r>
              <a:rPr lang="en-US" altLang="en-US" sz="2400" dirty="0"/>
              <a:t>User-centered Interface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761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Human-Computer interaction (HCI)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Describes the relationship between computers and people who use them</a:t>
            </a:r>
          </a:p>
          <a:p>
            <a:pPr eaLnBrk="1" hangingPunct="1"/>
            <a:r>
              <a:rPr lang="en-US" altLang="en-US" sz="2800"/>
              <a:t>HCI concepts apply to everything from PC’s to the global networks</a:t>
            </a:r>
          </a:p>
          <a:p>
            <a:pPr eaLnBrk="1" hangingPunct="1"/>
            <a:r>
              <a:rPr lang="en-US" altLang="en-US" sz="2800"/>
              <a:t>Developers main objective is to create user-friendly design that is easy to learn and use</a:t>
            </a:r>
          </a:p>
          <a:p>
            <a:pPr eaLnBrk="1" hangingPunct="1"/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1212614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User-centered Design Principles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Understand the underlying business functions</a:t>
            </a:r>
          </a:p>
          <a:p>
            <a:pPr eaLnBrk="1" hangingPunct="1"/>
            <a:r>
              <a:rPr lang="en-US" altLang="en-US" sz="2800"/>
              <a:t>Maximize graphical effectiveness</a:t>
            </a:r>
          </a:p>
          <a:p>
            <a:pPr eaLnBrk="1" hangingPunct="1"/>
            <a:r>
              <a:rPr lang="en-US" altLang="en-US" sz="2800"/>
              <a:t>Profile the system’s users</a:t>
            </a:r>
          </a:p>
          <a:p>
            <a:pPr eaLnBrk="1" hangingPunct="1"/>
            <a:r>
              <a:rPr lang="en-US" altLang="en-US" sz="2800"/>
              <a:t>Think like a user</a:t>
            </a:r>
          </a:p>
          <a:p>
            <a:pPr eaLnBrk="1" hangingPunct="1"/>
            <a:r>
              <a:rPr lang="en-US" altLang="en-US" sz="2800"/>
              <a:t>Use prototyping</a:t>
            </a:r>
          </a:p>
          <a:p>
            <a:pPr eaLnBrk="1" hangingPunct="1"/>
            <a:r>
              <a:rPr lang="en-US" altLang="en-US" sz="2800"/>
              <a:t>Design a comprehensive interface</a:t>
            </a:r>
          </a:p>
          <a:p>
            <a:pPr eaLnBrk="1" hangingPunct="1"/>
            <a:r>
              <a:rPr lang="en-US" altLang="en-US" sz="2800"/>
              <a:t>Continue the feedback process</a:t>
            </a:r>
          </a:p>
          <a:p>
            <a:pPr eaLnBrk="1" hangingPunct="1"/>
            <a:r>
              <a:rPr lang="en-US" altLang="en-US" sz="2800"/>
              <a:t>Document the interface design</a:t>
            </a:r>
          </a:p>
          <a:p>
            <a:pPr eaLnBrk="1" hangingPunct="1"/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2591032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User Interface Design Guidelines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Create a design that is easy to learn and remember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Label clearly all controls, buttons, and icons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Select only those images that users can understand easily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Provide on-screen instructions that are logical, concise, and clear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Show all links/pages in a list of menu items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Make it easy to return to one or more levels in the Web site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2810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User Interface Design Guidelines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Provide features that promote efficiency</a:t>
            </a:r>
          </a:p>
          <a:p>
            <a:pPr lvl="1" eaLnBrk="1" hangingPunct="1"/>
            <a:r>
              <a:rPr lang="en-US" altLang="en-US"/>
              <a:t>Organize pages, tasks and functions in groups</a:t>
            </a:r>
          </a:p>
          <a:p>
            <a:pPr lvl="1" eaLnBrk="1" hangingPunct="1"/>
            <a:r>
              <a:rPr lang="en-US" altLang="en-US"/>
              <a:t>Create hierarchical menu lists</a:t>
            </a:r>
          </a:p>
          <a:p>
            <a:pPr lvl="1" eaLnBrk="1" hangingPunct="1"/>
            <a:r>
              <a:rPr lang="en-US" altLang="en-US"/>
              <a:t>Provide shortcuts/shortcut keys (AccessKey – Keyboard shortcut use by ASP.NET control, alt + key)</a:t>
            </a:r>
          </a:p>
          <a:p>
            <a:pPr lvl="1" eaLnBrk="1" hangingPunct="1"/>
            <a:r>
              <a:rPr lang="en-US" altLang="en-US"/>
              <a:t>Use default values</a:t>
            </a:r>
          </a:p>
          <a:p>
            <a:pPr lvl="1" eaLnBrk="1" hangingPunct="1"/>
            <a:r>
              <a:rPr lang="en-US" altLang="en-US"/>
              <a:t>Use a natural language feature</a:t>
            </a:r>
          </a:p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2658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User Interface Design Guidelines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Make it easy for users to obtain help or correct errors</a:t>
            </a:r>
          </a:p>
          <a:p>
            <a:pPr lvl="1" eaLnBrk="1" hangingPunct="1"/>
            <a:r>
              <a:rPr lang="en-US" altLang="en-US"/>
              <a:t>Ensure that help/faq is always available</a:t>
            </a:r>
          </a:p>
          <a:p>
            <a:pPr lvl="1" eaLnBrk="1" hangingPunct="1"/>
            <a:r>
              <a:rPr lang="en-US" altLang="en-US"/>
              <a:t>Provide a direct route back from Help</a:t>
            </a:r>
          </a:p>
          <a:p>
            <a:pPr lvl="1" eaLnBrk="1" hangingPunct="1"/>
            <a:r>
              <a:rPr lang="en-US" altLang="en-US"/>
              <a:t>Include contact information</a:t>
            </a:r>
          </a:p>
          <a:p>
            <a:pPr lvl="1" eaLnBrk="1" hangingPunct="1"/>
            <a:r>
              <a:rPr lang="en-US" altLang="en-US"/>
              <a:t>Require user confirmation before data deletion</a:t>
            </a:r>
          </a:p>
          <a:p>
            <a:pPr lvl="1" eaLnBrk="1" hangingPunct="1"/>
            <a:r>
              <a:rPr lang="en-US" altLang="en-US"/>
              <a:t>Use hypertext links</a:t>
            </a:r>
          </a:p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532800"/>
      </p:ext>
    </p:extLst>
  </p:cSld>
  <p:clrMapOvr>
    <a:masterClrMapping/>
  </p:clrMapOvr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 -Template-level-2</Template>
  <TotalTime>80</TotalTime>
  <Pages>11</Pages>
  <Words>1734</Words>
  <Application>Microsoft Office PowerPoint</Application>
  <PresentationFormat>On-screen Show (4:3)</PresentationFormat>
  <Paragraphs>221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Century Gothic</vt:lpstr>
      <vt:lpstr>UCTI-Template-foundation-level</vt:lpstr>
      <vt:lpstr>Web Applications  CT050-3-2 (VD1)</vt:lpstr>
      <vt:lpstr>Topic &amp; Structure of The Lesson</vt:lpstr>
      <vt:lpstr>Learning Outcomes</vt:lpstr>
      <vt:lpstr>Key Terms You Must Be Able To Use</vt:lpstr>
      <vt:lpstr>Human-Computer interaction (HCI)</vt:lpstr>
      <vt:lpstr>User-centered Design Principles</vt:lpstr>
      <vt:lpstr>User Interface Design Guidelines</vt:lpstr>
      <vt:lpstr>User Interface Design Guidelines</vt:lpstr>
      <vt:lpstr>User Interface Design Guidelines</vt:lpstr>
      <vt:lpstr>User Interface Design Guidelines</vt:lpstr>
      <vt:lpstr>User Interface Design Guidelines</vt:lpstr>
      <vt:lpstr>User Interface Design Guidelines</vt:lpstr>
      <vt:lpstr>User Interface Design Guidelines</vt:lpstr>
      <vt:lpstr>User Interface Controls</vt:lpstr>
      <vt:lpstr>User Interface Controls</vt:lpstr>
      <vt:lpstr>Input Design</vt:lpstr>
      <vt:lpstr>Input Design</vt:lpstr>
      <vt:lpstr>Input Design</vt:lpstr>
      <vt:lpstr>Input Design</vt:lpstr>
      <vt:lpstr>Input Design</vt:lpstr>
      <vt:lpstr>Input Design</vt:lpstr>
      <vt:lpstr>Input Design</vt:lpstr>
      <vt:lpstr>Output Design Issues</vt:lpstr>
      <vt:lpstr>Site Structure</vt:lpstr>
      <vt:lpstr>Navigation</vt:lpstr>
      <vt:lpstr>Navigation</vt:lpstr>
      <vt:lpstr>Page Necessities </vt:lpstr>
      <vt:lpstr>Page Necessities</vt:lpstr>
      <vt:lpstr>Web-Safe Color </vt:lpstr>
      <vt:lpstr>Web-Safe Color</vt:lpstr>
      <vt:lpstr>Color Schemes</vt:lpstr>
      <vt:lpstr>Quick Review Question</vt:lpstr>
      <vt:lpstr>PowerPoint Presentation</vt:lpstr>
      <vt:lpstr>Question and Answer Session</vt:lpstr>
      <vt:lpstr>What we will cover 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MSc</dc:subject>
  <dc:creator>Mrs. Kwan (Wong Hua Hung)</dc:creator>
  <cp:lastModifiedBy>Sathiapriya Ramiah</cp:lastModifiedBy>
  <cp:revision>41</cp:revision>
  <cp:lastPrinted>1995-11-02T09:23:42Z</cp:lastPrinted>
  <dcterms:created xsi:type="dcterms:W3CDTF">2017-10-11T09:20:11Z</dcterms:created>
  <dcterms:modified xsi:type="dcterms:W3CDTF">2020-08-14T10:37:18Z</dcterms:modified>
</cp:coreProperties>
</file>