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7" r:id="rId4"/>
    <p:sldId id="268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85584" y="1270046"/>
            <a:ext cx="9006416" cy="147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WORKPLACE   </a:t>
            </a:r>
            <a:r>
              <a:rPr lang="en-US" altLang="en-US" sz="2800" dirty="0"/>
              <a:t>PROFESSIONAL COMMUNICATION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77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Feedback</a:t>
            </a:r>
          </a:p>
          <a:p>
            <a:pPr marL="0" indent="0">
              <a:buNone/>
            </a:pPr>
            <a:r>
              <a:rPr lang="en-US" sz="2400" dirty="0" smtClean="0"/>
              <a:t>- The </a:t>
            </a:r>
            <a:r>
              <a:rPr lang="en-US" sz="2400" dirty="0"/>
              <a:t>communication process reaches its final point when the message has been successfully transmitted, received, and understood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receiver, in turn, responds to the sender, indicating comprehension. </a:t>
            </a:r>
          </a:p>
          <a:p>
            <a:pPr>
              <a:buFontTx/>
              <a:buChar char="-"/>
            </a:pPr>
            <a:r>
              <a:rPr lang="en-US" sz="2400" dirty="0" smtClean="0"/>
              <a:t>Feedback may </a:t>
            </a:r>
            <a:r>
              <a:rPr lang="en-US" sz="2400" dirty="0"/>
              <a:t>be direct, such as a written or verbal response, or it may take the form of an act or deed in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6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697038"/>
            <a:ext cx="10972800" cy="49260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Interference</a:t>
            </a:r>
          </a:p>
          <a:p>
            <a:pPr marL="0" indent="0">
              <a:buNone/>
            </a:pPr>
            <a:r>
              <a:rPr lang="en-US" sz="2400" dirty="0"/>
              <a:t>The communication process isn't always so simple or smooth, of course. These elements can affect how information is transmitted, received, and </a:t>
            </a:r>
            <a:r>
              <a:rPr lang="en-US" sz="2400" dirty="0" smtClean="0"/>
              <a:t>interpreted: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Noise</a:t>
            </a:r>
            <a:r>
              <a:rPr lang="en-US" sz="2400" dirty="0"/>
              <a:t>: This can be any sort of interference that affects the message being sent, received, or understood. It can be as literal as static over a phone line or esoteric as misinterpreting a local custom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Context</a:t>
            </a:r>
            <a:r>
              <a:rPr lang="en-US" sz="2400" dirty="0"/>
              <a:t>: This is the setting and situation in which communication takes place. Like noise, context can have an impact on the successful exchange of information. It may have a physical, social, or cultural aspect to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3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Academic models of communication process</a:t>
            </a:r>
            <a:endParaRPr lang="tr-TR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35413" y="3933825"/>
            <a:ext cx="6400800" cy="1447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392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521" y="527027"/>
            <a:ext cx="11590986" cy="1143000"/>
          </a:xfrm>
        </p:spPr>
        <p:txBody>
          <a:bodyPr/>
          <a:lstStyle/>
          <a:p>
            <a:r>
              <a:rPr lang="en-US" dirty="0"/>
              <a:t>1) Shannon's (1948) Model of the communication process.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8737"/>
              </p:ext>
            </p:extLst>
          </p:nvPr>
        </p:nvGraphicFramePr>
        <p:xfrm>
          <a:off x="1578899" y="2442028"/>
          <a:ext cx="10332865" cy="660907"/>
        </p:xfrm>
        <a:graphic>
          <a:graphicData uri="http://schemas.openxmlformats.org/drawingml/2006/table">
            <a:tbl>
              <a:tblPr/>
              <a:tblGrid>
                <a:gridCol w="10332865"/>
              </a:tblGrid>
              <a:tr h="6609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7" name="Picture 1" descr="Shannon's Model of Communiic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00" y="2441552"/>
            <a:ext cx="7934328" cy="34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Berlo’s</a:t>
            </a:r>
            <a:r>
              <a:rPr lang="en-US" dirty="0" smtClean="0"/>
              <a:t> Model of Communication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124" name="Picture 4" descr="berlo's model of commun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57" y="1498334"/>
            <a:ext cx="7701566" cy="50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98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Aristotle's Model of Communication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s://www.communicationtheory.org/wp-content/uploads/2011/06/aristotle-model-of-communic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064717"/>
            <a:ext cx="10972800" cy="37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1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1) Assignment (50%) – In Group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Managing Meeting (30%) – In group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Letter Writing (20%) - Individual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746850"/>
            <a:ext cx="9449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WPCS Module Assessment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35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374265" y="3661748"/>
            <a:ext cx="79451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 smtClean="0"/>
              <a:t>COMMUNICATION </a:t>
            </a:r>
            <a:r>
              <a:rPr lang="en-US" sz="2800" smtClean="0"/>
              <a:t>AT WORKPLACE 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 </a:t>
            </a:r>
            <a:r>
              <a:rPr lang="en-US" sz="2800" dirty="0"/>
              <a:t>Elements of </a:t>
            </a:r>
            <a:r>
              <a:rPr lang="en-US" sz="2800" dirty="0" smtClean="0"/>
              <a:t>communication </a:t>
            </a:r>
            <a:r>
              <a:rPr lang="en-US" sz="2800" dirty="0"/>
              <a:t>p</a:t>
            </a:r>
            <a:r>
              <a:rPr lang="en-US" sz="2800" dirty="0" smtClean="0"/>
              <a:t>rocess</a:t>
            </a:r>
            <a:br>
              <a:rPr lang="en-US" sz="2800" dirty="0" smtClean="0"/>
            </a:br>
            <a:r>
              <a:rPr lang="en-US" sz="2800" dirty="0" smtClean="0"/>
              <a:t>- Academic models of communication process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72315" y="2049768"/>
            <a:ext cx="7837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WORKPLACE   </a:t>
            </a:r>
            <a:r>
              <a:rPr lang="en-US" altLang="en-US" sz="2800" dirty="0"/>
              <a:t>PROFESSIONAL COMMUNICATION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AutoShape 2" descr="Hasil carian imej untuk communication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47699" y="412371"/>
            <a:ext cx="938953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89" y="1555371"/>
            <a:ext cx="80461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450" y="219064"/>
            <a:ext cx="9389533" cy="1143000"/>
          </a:xfrm>
        </p:spPr>
        <p:txBody>
          <a:bodyPr/>
          <a:lstStyle/>
          <a:p>
            <a:r>
              <a:rPr lang="en-US" dirty="0" smtClean="0"/>
              <a:t>Elements of Communication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The </a:t>
            </a:r>
            <a:r>
              <a:rPr lang="en-US" sz="2400" b="1" dirty="0" smtClean="0"/>
              <a:t>Sender          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The Receiver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                                     The Message                 Interference</a:t>
            </a:r>
            <a:endParaRPr lang="en-US" sz="2400" b="1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The Medium </a:t>
            </a:r>
            <a:endParaRPr lang="en-US" sz="2400" b="1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Feedback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5893901" y="2112136"/>
            <a:ext cx="484632" cy="50227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5893901" y="3029510"/>
            <a:ext cx="484632" cy="50227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93901" y="3888930"/>
            <a:ext cx="484632" cy="50227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5893901" y="4748350"/>
            <a:ext cx="484632" cy="50227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469746" y="1944710"/>
            <a:ext cx="1712891" cy="128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9169758" y="1931831"/>
            <a:ext cx="12879" cy="14681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9182637" y="3888930"/>
            <a:ext cx="0" cy="1533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7469746" y="5422006"/>
            <a:ext cx="17000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69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Sender: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communication process begins with the sender, who is also called the communicator or source.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The </a:t>
            </a:r>
            <a:r>
              <a:rPr lang="en-US" sz="2400" dirty="0"/>
              <a:t>sender has some kind of </a:t>
            </a:r>
            <a:r>
              <a:rPr lang="en-US" sz="2400" dirty="0" smtClean="0"/>
              <a:t>information, a </a:t>
            </a:r>
            <a:r>
              <a:rPr lang="en-US" sz="2400" dirty="0"/>
              <a:t>command, request, or idea </a:t>
            </a:r>
            <a:r>
              <a:rPr lang="en-US" sz="2400" dirty="0" smtClean="0"/>
              <a:t>that </a:t>
            </a:r>
            <a:r>
              <a:rPr lang="en-US" sz="2400" dirty="0"/>
              <a:t>he or she wants to share with others.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In </a:t>
            </a:r>
            <a:r>
              <a:rPr lang="en-US" sz="2400" dirty="0"/>
              <a:t>order for that message to be received, the sender must first encode the message in a form that can be understood and then transmit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Receiver</a:t>
            </a:r>
          </a:p>
          <a:p>
            <a:pPr marL="0" indent="0">
              <a:buNone/>
            </a:pPr>
            <a:r>
              <a:rPr lang="en-US" sz="2400" dirty="0" smtClean="0"/>
              <a:t>- The </a:t>
            </a:r>
            <a:r>
              <a:rPr lang="en-US" sz="2400" dirty="0"/>
              <a:t>person to whom a message is directed is called the receiver or the interpreter.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In </a:t>
            </a:r>
            <a:r>
              <a:rPr lang="en-US" sz="2400" dirty="0"/>
              <a:t>order to comprehend the information from the sender, the receiver must first be able to receive the sender's information and then decode or interpret it.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Message</a:t>
            </a:r>
          </a:p>
          <a:p>
            <a:pPr marL="0" indent="0">
              <a:buNone/>
            </a:pPr>
            <a:r>
              <a:rPr lang="en-US" sz="2400" dirty="0" smtClean="0"/>
              <a:t>- The</a:t>
            </a:r>
            <a:r>
              <a:rPr lang="en-US" sz="2400" dirty="0"/>
              <a:t> message or content is the information that the sender wants to relay to the receiver.</a:t>
            </a:r>
          </a:p>
          <a:p>
            <a:pPr marL="0" indent="0">
              <a:buNone/>
            </a:pPr>
            <a:r>
              <a:rPr lang="en-US" sz="2400" dirty="0" smtClean="0"/>
              <a:t>- It </a:t>
            </a:r>
            <a:r>
              <a:rPr lang="en-US" sz="2400" dirty="0"/>
              <a:t>is relayed between the parties. Put all three together and you have the communication process as its most basic.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Medium</a:t>
            </a:r>
          </a:p>
          <a:p>
            <a:pPr marL="0" indent="0">
              <a:buNone/>
            </a:pPr>
            <a:r>
              <a:rPr lang="en-US" sz="2400" dirty="0" smtClean="0"/>
              <a:t>- Also </a:t>
            </a:r>
            <a:r>
              <a:rPr lang="en-US" sz="2400" dirty="0"/>
              <a:t>called the channel, the medium is the means by which a message is transmitted.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Text </a:t>
            </a:r>
            <a:r>
              <a:rPr lang="en-US" sz="2400" dirty="0"/>
              <a:t>messages, for example, are transmitted through the medium of cell phones.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935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326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UCTI-Template-foundation-level</vt:lpstr>
      <vt:lpstr>WORKPLACE   PROFESSIONAL COMMUNICATION SKILLS</vt:lpstr>
      <vt:lpstr>WPCS Module Assessment</vt:lpstr>
      <vt:lpstr>COMMUNICATION AT WORKPLACE 1 -  Elements of communication process - Academic models of communication process</vt:lpstr>
      <vt:lpstr>COMMUNICATION</vt:lpstr>
      <vt:lpstr>Elements of Communication Process</vt:lpstr>
      <vt:lpstr>Elements of Communication Process</vt:lpstr>
      <vt:lpstr>Elements of Communication Process</vt:lpstr>
      <vt:lpstr>Elements of Communication Process</vt:lpstr>
      <vt:lpstr>Elements of Communication Process</vt:lpstr>
      <vt:lpstr>Elements of Communication Process</vt:lpstr>
      <vt:lpstr>Elements of Communication Process</vt:lpstr>
      <vt:lpstr>Academic models of communication process</vt:lpstr>
      <vt:lpstr>1) Shannon's (1948) Model of the communication process. </vt:lpstr>
      <vt:lpstr>2) Berlo’s Model of Communication</vt:lpstr>
      <vt:lpstr>3) Aristotle's Model of Communication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21</cp:revision>
  <dcterms:created xsi:type="dcterms:W3CDTF">2018-03-01T07:49:38Z</dcterms:created>
  <dcterms:modified xsi:type="dcterms:W3CDTF">2018-08-30T08:36:52Z</dcterms:modified>
</cp:coreProperties>
</file>