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80" r:id="rId4"/>
    <p:sldId id="276" r:id="rId5"/>
    <p:sldId id="278" r:id="rId6"/>
    <p:sldId id="279" r:id="rId7"/>
    <p:sldId id="275" r:id="rId8"/>
    <p:sldId id="268" r:id="rId9"/>
    <p:sldId id="264" r:id="rId10"/>
    <p:sldId id="269" r:id="rId11"/>
    <p:sldId id="270" r:id="rId12"/>
    <p:sldId id="271" r:id="rId13"/>
    <p:sldId id="272" r:id="rId14"/>
    <p:sldId id="273" r:id="rId15"/>
    <p:sldId id="274"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9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C1FE"/>
          </a:solidFill>
          <a:ln w="9525">
            <a:noFill/>
            <a:miter lim="800000"/>
            <a:headEnd/>
            <a:tailEnd/>
          </a:ln>
          <a:effectLst/>
        </p:spPr>
        <p:txBody>
          <a:bodyPr wrap="none" anchor="ctr"/>
          <a:lstStyle/>
          <a:p>
            <a:pPr algn="ctr" fontAlgn="base">
              <a:spcBef>
                <a:spcPct val="0"/>
              </a:spcBef>
              <a:spcAft>
                <a:spcPct val="0"/>
              </a:spcAft>
              <a:defRPr/>
            </a:pPr>
            <a:endParaRPr lang="en-US" sz="1800">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373968"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5949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2221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40961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solidFill>
                  <a:srgbClr val="000000"/>
                </a:solidFill>
              </a:rPr>
              <a:t>Slide ‹</a:t>
            </a:r>
            <a:fld id="{5CC01D78-CB37-4B54-84B9-23D3999512E2}" type="slidenum">
              <a:rPr lang="en-GB" smtClean="0">
                <a:solidFill>
                  <a:srgbClr val="000000"/>
                </a:solidFill>
              </a:rPr>
              <a:pPr>
                <a:defRPr/>
              </a:pPr>
              <a:t>‹#›</a:t>
            </a:fld>
            <a:r>
              <a:rPr lang="en-GB" dirty="0"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03368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6004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6272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405869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69832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0750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471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8641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4" y="2570164"/>
            <a:ext cx="9609667"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4"/>
            <a:ext cx="12192000" cy="236537"/>
          </a:xfrm>
          <a:prstGeom prst="rect">
            <a:avLst/>
          </a:prstGeom>
          <a:solidFill>
            <a:srgbClr val="A2C1FE"/>
          </a:solidFill>
          <a:ln w="9525">
            <a:noFill/>
            <a:miter lim="800000"/>
            <a:headEnd/>
            <a:tailEnd/>
          </a:ln>
          <a:effectLst/>
        </p:spPr>
        <p:txBody>
          <a:bodyPr wrap="none" anchor="ctr"/>
          <a:lstStyle/>
          <a:p>
            <a:pPr fontAlgn="base">
              <a:spcBef>
                <a:spcPct val="0"/>
              </a:spcBef>
              <a:spcAft>
                <a:spcPct val="0"/>
              </a:spcAft>
              <a:defRPr/>
            </a:pPr>
            <a:endParaRPr lang="en-GB" sz="1800">
              <a:solidFill>
                <a:srgbClr val="000000"/>
              </a:solidFill>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fontAlgn="base">
              <a:spcBef>
                <a:spcPct val="0"/>
              </a:spcBef>
              <a:spcAft>
                <a:spcPct val="0"/>
              </a:spcAft>
              <a:defRPr/>
            </a:pPr>
            <a:r>
              <a:rPr lang="en-GB" sz="800" dirty="0">
                <a:solidFill>
                  <a:srgbClr val="000000"/>
                </a:solidFill>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8331200" y="6623050"/>
            <a:ext cx="38608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pPr fontAlgn="base">
              <a:spcBef>
                <a:spcPct val="0"/>
              </a:spcBef>
              <a:spcAft>
                <a:spcPct val="0"/>
              </a:spcAft>
            </a:pPr>
            <a:r>
              <a:rPr lang="en-US" altLang="en-US" smtClean="0">
                <a:solidFill>
                  <a:srgbClr val="000000"/>
                </a:solidFill>
              </a:rPr>
              <a:t>Slide ‹#› of 9</a:t>
            </a:r>
            <a:endParaRPr lang="en-US" altLang="en-US">
              <a:solidFill>
                <a:srgbClr val="000000"/>
              </a:solidFill>
            </a:endParaRP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fontAlgn="base">
              <a:spcBef>
                <a:spcPct val="0"/>
              </a:spcBef>
              <a:spcAft>
                <a:spcPct val="0"/>
              </a:spcAft>
              <a:defRPr/>
            </a:pPr>
            <a:r>
              <a:rPr lang="en-GB" sz="800" dirty="0">
                <a:solidFill>
                  <a:srgbClr val="000000"/>
                </a:solidFill>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34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type="ctrTitle"/>
          </p:nvPr>
        </p:nvSpPr>
        <p:spPr bwMode="auto">
          <a:xfrm>
            <a:off x="3374265" y="3661748"/>
            <a:ext cx="7945111"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smtClean="0"/>
              <a:t>COMMUNICATION AT WORKPLACE 2</a:t>
            </a:r>
            <a:br>
              <a:rPr lang="en-US" sz="2800" dirty="0" smtClean="0"/>
            </a:br>
            <a:r>
              <a:rPr lang="en-US" sz="2800" dirty="0" smtClean="0"/>
              <a:t>-  Interpersonal communication</a:t>
            </a:r>
            <a:br>
              <a:rPr lang="en-US" sz="2800" dirty="0" smtClean="0"/>
            </a:br>
            <a:r>
              <a:rPr lang="en-US" sz="2800" dirty="0" smtClean="0"/>
              <a:t>- Barriers to communication</a:t>
            </a:r>
            <a:endParaRPr lang="en-US" sz="2800" dirty="0"/>
          </a:p>
        </p:txBody>
      </p:sp>
      <p:sp>
        <p:nvSpPr>
          <p:cNvPr id="2" name="Rectangle 1"/>
          <p:cNvSpPr/>
          <p:nvPr/>
        </p:nvSpPr>
        <p:spPr>
          <a:xfrm>
            <a:off x="3572315" y="2049768"/>
            <a:ext cx="7837789" cy="954107"/>
          </a:xfrm>
          <a:prstGeom prst="rect">
            <a:avLst/>
          </a:prstGeom>
        </p:spPr>
        <p:txBody>
          <a:bodyPr wrap="square">
            <a:spAutoFit/>
          </a:bodyPr>
          <a:lstStyle/>
          <a:p>
            <a:pPr algn="ctr"/>
            <a:r>
              <a:rPr lang="en-US" altLang="en-US" sz="2800" dirty="0" smtClean="0"/>
              <a:t>WORKPLACE   </a:t>
            </a:r>
            <a:r>
              <a:rPr lang="en-US" altLang="en-US" sz="2800" dirty="0"/>
              <a:t>PROFESSIONAL COMMUNICATION SKILLS</a:t>
            </a:r>
            <a:endParaRPr lang="en-US" sz="2800" dirty="0"/>
          </a:p>
        </p:txBody>
      </p:sp>
    </p:spTree>
    <p:extLst>
      <p:ext uri="{BB962C8B-B14F-4D97-AF65-F5344CB8AC3E}">
        <p14:creationId xmlns:p14="http://schemas.microsoft.com/office/powerpoint/2010/main" val="943235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0" y="554038"/>
            <a:ext cx="10294810" cy="1143000"/>
          </a:xfrm>
        </p:spPr>
        <p:txBody>
          <a:bodyPr/>
          <a:lstStyle/>
          <a:p>
            <a:r>
              <a:rPr lang="en-US" dirty="0" smtClean="0"/>
              <a:t>Categorization </a:t>
            </a:r>
            <a:r>
              <a:rPr lang="en-US" dirty="0"/>
              <a:t>of Barriers to Communication</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10</a:t>
            </a:fld>
            <a:r>
              <a:rPr lang="en-GB" smtClean="0">
                <a:solidFill>
                  <a:srgbClr val="000000"/>
                </a:solidFill>
              </a:rPr>
              <a:t>› of 13</a:t>
            </a:r>
            <a:endParaRPr lang="en-GB" dirty="0">
              <a:solidFill>
                <a:srgbClr val="000000"/>
              </a:solidFill>
            </a:endParaRPr>
          </a:p>
        </p:txBody>
      </p:sp>
      <p:sp>
        <p:nvSpPr>
          <p:cNvPr id="6" name="Content Placeholder 5"/>
          <p:cNvSpPr>
            <a:spLocks noGrp="1"/>
          </p:cNvSpPr>
          <p:nvPr>
            <p:ph idx="1"/>
          </p:nvPr>
        </p:nvSpPr>
        <p:spPr>
          <a:xfrm>
            <a:off x="199057" y="1161201"/>
            <a:ext cx="10972800" cy="4525962"/>
          </a:xfrm>
        </p:spPr>
        <p:txBody>
          <a:bodyPr/>
          <a:lstStyle/>
          <a:p>
            <a:pPr marL="0" indent="0">
              <a:buNone/>
            </a:pPr>
            <a:r>
              <a:rPr lang="en-US" dirty="0" smtClean="0"/>
              <a:t>1) Language </a:t>
            </a:r>
            <a:r>
              <a:rPr lang="en-US" dirty="0"/>
              <a:t>Barriers</a:t>
            </a:r>
            <a:br>
              <a:rPr lang="en-US" dirty="0"/>
            </a:br>
            <a:r>
              <a:rPr lang="en-US" sz="2400" dirty="0" smtClean="0"/>
              <a:t>Language </a:t>
            </a:r>
            <a:r>
              <a:rPr lang="en-US" sz="2400" dirty="0"/>
              <a:t>and linguistic ability may act as a barrier to </a:t>
            </a:r>
            <a:r>
              <a:rPr lang="en-US" sz="2400" dirty="0" smtClean="0"/>
              <a:t>communication.</a:t>
            </a:r>
            <a:endParaRPr lang="en-US" dirty="0" smtClean="0"/>
          </a:p>
          <a:p>
            <a:endParaRPr lang="en-US" dirty="0"/>
          </a:p>
          <a:p>
            <a:pPr marL="0" indent="0">
              <a:buNone/>
            </a:pPr>
            <a:r>
              <a:rPr lang="en-US" sz="2000" dirty="0" smtClean="0"/>
              <a:t>- For example, a </a:t>
            </a:r>
            <a:r>
              <a:rPr lang="en-US" sz="2000" dirty="0"/>
              <a:t>message that includes a lot of specialist jargon and abbreviations will not be </a:t>
            </a:r>
            <a:endParaRPr lang="en-US" sz="2000" dirty="0" smtClean="0"/>
          </a:p>
          <a:p>
            <a:pPr marL="0" indent="0">
              <a:buNone/>
            </a:pPr>
            <a:r>
              <a:rPr lang="en-US" sz="2000" dirty="0"/>
              <a:t> </a:t>
            </a:r>
            <a:r>
              <a:rPr lang="en-US" sz="2000" dirty="0" smtClean="0"/>
              <a:t> understood </a:t>
            </a:r>
            <a:r>
              <a:rPr lang="en-US" sz="2000" dirty="0"/>
              <a:t>by a receiver who is not familiar with the terminology used.</a:t>
            </a:r>
          </a:p>
          <a:p>
            <a:pPr marL="0" indent="0">
              <a:buNone/>
            </a:pPr>
            <a:r>
              <a:rPr lang="en-US" sz="2000" dirty="0" smtClean="0"/>
              <a:t>- Regional </a:t>
            </a:r>
            <a:r>
              <a:rPr lang="en-US" sz="2000" dirty="0"/>
              <a:t>colloquialisms and expressions may be misinterpreted or even considered offensive</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7725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521028" y="1297793"/>
            <a:ext cx="10972800" cy="4525962"/>
          </a:xfrm>
        </p:spPr>
        <p:txBody>
          <a:bodyPr/>
          <a:lstStyle/>
          <a:p>
            <a:pPr marL="0" indent="0">
              <a:buNone/>
            </a:pPr>
            <a:r>
              <a:rPr lang="en-US" dirty="0" smtClean="0"/>
              <a:t>2) Psychological </a:t>
            </a:r>
            <a:r>
              <a:rPr lang="en-US" dirty="0"/>
              <a:t>Barriers</a:t>
            </a:r>
            <a:br>
              <a:rPr lang="en-US" dirty="0"/>
            </a:br>
            <a:r>
              <a:rPr lang="en-US" sz="2400" dirty="0"/>
              <a:t>The psychological state of the communicators will influence how the message is sent, received and perceived.</a:t>
            </a:r>
            <a:br>
              <a:rPr lang="en-US" sz="2400" dirty="0"/>
            </a:br>
            <a:r>
              <a:rPr lang="en-US" sz="2400" dirty="0"/>
              <a:t/>
            </a:r>
            <a:br>
              <a:rPr lang="en-US" sz="2400" dirty="0"/>
            </a:br>
            <a:r>
              <a:rPr lang="en-US" sz="2000" dirty="0"/>
              <a:t>For example:</a:t>
            </a:r>
          </a:p>
          <a:p>
            <a:pPr>
              <a:buFontTx/>
              <a:buChar char="-"/>
            </a:pPr>
            <a:r>
              <a:rPr lang="en-US" sz="2000" dirty="0" smtClean="0"/>
              <a:t>If </a:t>
            </a:r>
            <a:r>
              <a:rPr lang="en-US" sz="2000" dirty="0"/>
              <a:t>someone is </a:t>
            </a:r>
            <a:r>
              <a:rPr lang="en-US" sz="2000" b="1" dirty="0"/>
              <a:t>stressed</a:t>
            </a:r>
            <a:r>
              <a:rPr lang="en-US" sz="2000" dirty="0"/>
              <a:t> they may be preoccupied by personal concerns and </a:t>
            </a:r>
            <a:r>
              <a:rPr lang="en-US" sz="2000" dirty="0" smtClean="0"/>
              <a:t> </a:t>
            </a:r>
          </a:p>
          <a:p>
            <a:pPr marL="0" indent="0">
              <a:buNone/>
            </a:pPr>
            <a:r>
              <a:rPr lang="en-US" sz="2000" dirty="0" smtClean="0"/>
              <a:t>     not </a:t>
            </a:r>
            <a:r>
              <a:rPr lang="en-US" sz="2000" dirty="0"/>
              <a:t>as receptive to the message as if they were not stressed.</a:t>
            </a:r>
          </a:p>
          <a:p>
            <a:pPr>
              <a:buFontTx/>
              <a:buChar char="-"/>
            </a:pPr>
            <a:r>
              <a:rPr lang="en-US" sz="2000" b="1" dirty="0" smtClean="0"/>
              <a:t>Anger</a:t>
            </a:r>
            <a:r>
              <a:rPr lang="en-US" sz="2000" dirty="0"/>
              <a:t> is another example of a psychological barrier to communication. When we are angry it is easy to say things that we may later regret, and also to misinterpret what others are saying</a:t>
            </a:r>
            <a:r>
              <a:rPr lang="en-US" sz="2000" dirty="0" smtClean="0"/>
              <a:t>.</a:t>
            </a:r>
          </a:p>
          <a:p>
            <a:pPr>
              <a:buFontTx/>
              <a:buChar char="-"/>
            </a:pPr>
            <a:r>
              <a:rPr lang="en-US" sz="2000" dirty="0"/>
              <a:t>More generally people with </a:t>
            </a:r>
            <a:r>
              <a:rPr lang="en-US" sz="2000" b="1" dirty="0"/>
              <a:t>low self-esteem</a:t>
            </a:r>
            <a:r>
              <a:rPr lang="en-US" sz="2000" dirty="0"/>
              <a:t> may be less assertive and therefore may not feel comfortable communicating - they may feel shy or embarrassed about saying how they really feel, or read unintended negative sub-texts in messages they hear</a:t>
            </a:r>
            <a:r>
              <a:rPr lang="en-US" dirty="0"/>
              <a:t/>
            </a:r>
            <a:br>
              <a:rPr lang="en-US" dirty="0"/>
            </a:br>
            <a:r>
              <a:rPr lang="en-US" dirty="0"/>
              <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11</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5220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spcBef>
                <a:spcPts val="0"/>
              </a:spcBef>
              <a:buNone/>
            </a:pPr>
            <a:r>
              <a:rPr lang="en-US" dirty="0" smtClean="0"/>
              <a:t>3) </a:t>
            </a:r>
            <a:r>
              <a:rPr lang="en-US" dirty="0"/>
              <a:t>Physiological Barriers</a:t>
            </a:r>
            <a:br>
              <a:rPr lang="en-US" dirty="0"/>
            </a:br>
            <a:r>
              <a:rPr lang="en-US" sz="2400" dirty="0"/>
              <a:t>Physiological barriers to communication may result from the receiver’s physical </a:t>
            </a:r>
            <a:r>
              <a:rPr lang="en-US" sz="2400" dirty="0" smtClean="0"/>
              <a:t>state</a:t>
            </a:r>
            <a:r>
              <a:rPr lang="en-US" dirty="0"/>
              <a:t/>
            </a:r>
            <a:br>
              <a:rPr lang="en-US" dirty="0"/>
            </a:br>
            <a:r>
              <a:rPr lang="en-US" dirty="0"/>
              <a:t/>
            </a:r>
            <a:br>
              <a:rPr lang="en-US" dirty="0"/>
            </a:br>
            <a:r>
              <a:rPr lang="en-US" sz="2000" dirty="0" smtClean="0"/>
              <a:t>- For </a:t>
            </a:r>
            <a:r>
              <a:rPr lang="en-US" sz="2000" dirty="0"/>
              <a:t>example, a receiver with reduced hearing may not fully grasp the content of a </a:t>
            </a:r>
            <a:r>
              <a:rPr lang="en-US" sz="2000" dirty="0" smtClean="0"/>
              <a:t>spoken      </a:t>
            </a:r>
          </a:p>
          <a:p>
            <a:pPr marL="0" indent="0">
              <a:spcBef>
                <a:spcPts val="0"/>
              </a:spcBef>
              <a:buNone/>
            </a:pPr>
            <a:r>
              <a:rPr lang="en-US" sz="2000" dirty="0"/>
              <a:t> </a:t>
            </a:r>
            <a:r>
              <a:rPr lang="en-US" sz="2000" dirty="0" smtClean="0"/>
              <a:t> conversation </a:t>
            </a:r>
            <a:r>
              <a:rPr lang="en-US" sz="2000" dirty="0"/>
              <a:t>especially if there is significant background noise</a:t>
            </a:r>
            <a:r>
              <a:rPr lang="en-US" dirty="0"/>
              <a:t>.</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12</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90912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443755" y="1220519"/>
            <a:ext cx="10972800" cy="4525962"/>
          </a:xfrm>
        </p:spPr>
        <p:txBody>
          <a:bodyPr/>
          <a:lstStyle/>
          <a:p>
            <a:pPr marL="0" indent="0">
              <a:buNone/>
            </a:pPr>
            <a:r>
              <a:rPr lang="en-US" dirty="0" smtClean="0"/>
              <a:t>4) </a:t>
            </a:r>
            <a:r>
              <a:rPr lang="en-US" dirty="0"/>
              <a:t>Physical Barriers</a:t>
            </a:r>
            <a:br>
              <a:rPr lang="en-US" dirty="0"/>
            </a:br>
            <a:r>
              <a:rPr lang="en-US" sz="2400" dirty="0" smtClean="0"/>
              <a:t>An </a:t>
            </a:r>
            <a:r>
              <a:rPr lang="en-US" sz="2400" dirty="0"/>
              <a:t>example of a physical barrier to communication is geographic distance between the sender and receiver(s)</a:t>
            </a:r>
            <a:r>
              <a:rPr lang="en-US" dirty="0"/>
              <a:t/>
            </a:r>
            <a:br>
              <a:rPr lang="en-US" dirty="0"/>
            </a:br>
            <a:r>
              <a:rPr lang="en-US" dirty="0"/>
              <a:t/>
            </a:r>
            <a:br>
              <a:rPr lang="en-US" dirty="0"/>
            </a:br>
            <a:r>
              <a:rPr lang="en-US" sz="2000" dirty="0" smtClean="0"/>
              <a:t>- Communication </a:t>
            </a:r>
            <a:r>
              <a:rPr lang="en-US" sz="2000" dirty="0"/>
              <a:t>is generally easier over shorter distances as more communication channels are available and less technology is required. The ideal communication is face-to-face.</a:t>
            </a:r>
            <a:br>
              <a:rPr lang="en-US" sz="2000" dirty="0"/>
            </a:br>
            <a:r>
              <a:rPr lang="en-US" sz="2000" dirty="0" smtClean="0"/>
              <a:t>- Although </a:t>
            </a:r>
            <a:r>
              <a:rPr lang="en-US" sz="2000" dirty="0"/>
              <a:t>modern technology often helps to reduce the impact of physical barriers, the advantages and disadvantages of each communication channel should be understood so that an appropriate channel can be used to overcome the physical barriers</a:t>
            </a:r>
            <a:br>
              <a:rPr lang="en-US" sz="2000" dirty="0"/>
            </a:br>
            <a:r>
              <a:rPr lang="en-US" sz="2000" dirty="0"/>
              <a:t/>
            </a:r>
            <a:br>
              <a:rPr lang="en-US" sz="2000"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13</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31638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buNone/>
            </a:pPr>
            <a:r>
              <a:rPr lang="en-US" dirty="0" smtClean="0"/>
              <a:t>5) </a:t>
            </a:r>
            <a:r>
              <a:rPr lang="en-US" dirty="0"/>
              <a:t>Systematic Barriers</a:t>
            </a:r>
            <a:br>
              <a:rPr lang="en-US" dirty="0"/>
            </a:br>
            <a:endParaRPr lang="en-US" dirty="0" smtClean="0"/>
          </a:p>
          <a:p>
            <a:pPr marL="0" indent="0">
              <a:buNone/>
            </a:pPr>
            <a:r>
              <a:rPr lang="en-US" sz="2000" dirty="0" smtClean="0"/>
              <a:t>- Systematic </a:t>
            </a:r>
            <a:r>
              <a:rPr lang="en-US" sz="2000" dirty="0"/>
              <a:t>barriers to communication may exist in structures and </a:t>
            </a:r>
            <a:r>
              <a:rPr lang="en-US" sz="2000" dirty="0" smtClean="0"/>
              <a:t>organizations </a:t>
            </a:r>
            <a:r>
              <a:rPr lang="en-US" sz="2000" dirty="0"/>
              <a:t>where there are inefficient or inappropriate information systems and communication channels, or where there is a lack of understanding of the roles and responsibilities for communication. </a:t>
            </a:r>
            <a:endParaRPr lang="en-US" sz="2000" dirty="0" smtClean="0"/>
          </a:p>
          <a:p>
            <a:pPr marL="0" indent="0">
              <a:buNone/>
            </a:pPr>
            <a:r>
              <a:rPr lang="en-US" sz="2000" dirty="0" smtClean="0"/>
              <a:t>- In </a:t>
            </a:r>
            <a:r>
              <a:rPr lang="en-US" sz="2000" dirty="0"/>
              <a:t>such </a:t>
            </a:r>
            <a:r>
              <a:rPr lang="en-US" sz="2000" dirty="0" smtClean="0"/>
              <a:t>organizations, </a:t>
            </a:r>
            <a:r>
              <a:rPr lang="en-US" sz="2000" dirty="0"/>
              <a:t>people may be unclear of their role in the communication process and therefore not know what is expected of them</a:t>
            </a: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26075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buNone/>
            </a:pPr>
            <a:r>
              <a:rPr lang="en-US" dirty="0"/>
              <a:t>6</a:t>
            </a:r>
            <a:r>
              <a:rPr lang="en-US" dirty="0" smtClean="0"/>
              <a:t>) Attitudinal </a:t>
            </a:r>
            <a:r>
              <a:rPr lang="en-US" dirty="0"/>
              <a:t>Barriers</a:t>
            </a:r>
            <a:br>
              <a:rPr lang="en-US" dirty="0"/>
            </a:br>
            <a:r>
              <a:rPr lang="en-US" sz="2400" dirty="0"/>
              <a:t>Attitudinal barriers are </a:t>
            </a:r>
            <a:r>
              <a:rPr lang="en-US" sz="2400" dirty="0" smtClean="0"/>
              <a:t>behaviors </a:t>
            </a:r>
            <a:r>
              <a:rPr lang="en-US" sz="2400" dirty="0"/>
              <a:t>or perceptions that prevent people from communicating effectively</a:t>
            </a:r>
            <a:r>
              <a:rPr lang="en-US" dirty="0"/>
              <a:t/>
            </a:r>
            <a:br>
              <a:rPr lang="en-US" dirty="0"/>
            </a:br>
            <a:r>
              <a:rPr lang="en-US" dirty="0"/>
              <a:t/>
            </a:r>
            <a:br>
              <a:rPr lang="en-US" dirty="0"/>
            </a:br>
            <a:r>
              <a:rPr lang="en-US" sz="2000" dirty="0" smtClean="0"/>
              <a:t>- Attitudinal </a:t>
            </a:r>
            <a:r>
              <a:rPr lang="en-US" sz="2000" dirty="0"/>
              <a:t>barriers to communication may result from personality conflicts, poor management</a:t>
            </a:r>
            <a:r>
              <a:rPr lang="en-US" sz="2000" dirty="0" smtClean="0"/>
              <a:t>, resistance to change or lack of motivation</a:t>
            </a:r>
            <a:r>
              <a:rPr lang="en-US" sz="2000" dirty="0"/>
              <a:t>  </a:t>
            </a:r>
            <a:endParaRPr lang="en-US" sz="2000" dirty="0" smtClean="0"/>
          </a:p>
          <a:p>
            <a:pPr marL="0" indent="0">
              <a:buNone/>
            </a:pPr>
            <a:r>
              <a:rPr lang="en-US" sz="2000" dirty="0" smtClean="0"/>
              <a:t>- To </a:t>
            </a:r>
            <a:r>
              <a:rPr lang="en-US" sz="2000" dirty="0"/>
              <a:t>be an effective receiver of messages you should attempt to overcome your own attitudinal barriers to </a:t>
            </a:r>
            <a:r>
              <a:rPr lang="en-US" sz="2000" dirty="0" smtClean="0"/>
              <a:t>help </a:t>
            </a:r>
            <a:r>
              <a:rPr lang="en-US" sz="2000" dirty="0"/>
              <a:t>ensure more effective communication.</a:t>
            </a:r>
            <a:br>
              <a:rPr lang="en-US" sz="2000"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52771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pPr marL="0" indent="0" algn="ctr">
              <a:buNone/>
            </a:pPr>
            <a:r>
              <a:rPr lang="en-US" dirty="0" smtClean="0"/>
              <a:t>Find journal articles which highlights the importance of communication in workplace! </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16</a:t>
            </a:fld>
            <a:r>
              <a:rPr lang="en-GB" smtClean="0">
                <a:solidFill>
                  <a:srgbClr val="000000"/>
                </a:solidFill>
              </a:rPr>
              <a:t>› of 13</a:t>
            </a:r>
            <a:endParaRPr lang="en-GB" dirty="0">
              <a:solidFill>
                <a:srgbClr val="000000"/>
              </a:solidFill>
            </a:endParaRPr>
          </a:p>
        </p:txBody>
      </p:sp>
      <p:pic>
        <p:nvPicPr>
          <p:cNvPr id="5" name="Picture 4"/>
          <p:cNvPicPr>
            <a:picLocks noChangeAspect="1"/>
          </p:cNvPicPr>
          <p:nvPr/>
        </p:nvPicPr>
        <p:blipFill>
          <a:blip r:embed="rId2"/>
          <a:stretch>
            <a:fillRect/>
          </a:stretch>
        </p:blipFill>
        <p:spPr>
          <a:xfrm>
            <a:off x="3943416" y="2855554"/>
            <a:ext cx="5000625" cy="2924175"/>
          </a:xfrm>
          <a:prstGeom prst="rect">
            <a:avLst/>
          </a:prstGeom>
        </p:spPr>
      </p:pic>
    </p:spTree>
    <p:extLst>
      <p:ext uri="{BB962C8B-B14F-4D97-AF65-F5344CB8AC3E}">
        <p14:creationId xmlns:p14="http://schemas.microsoft.com/office/powerpoint/2010/main" val="382893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Interpersonal communication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5623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communication</a:t>
            </a:r>
          </a:p>
        </p:txBody>
      </p:sp>
      <p:pic>
        <p:nvPicPr>
          <p:cNvPr id="5" name="Content Placeholder 4"/>
          <p:cNvPicPr>
            <a:picLocks noGrp="1" noChangeAspect="1"/>
          </p:cNvPicPr>
          <p:nvPr>
            <p:ph idx="1"/>
          </p:nvPr>
        </p:nvPicPr>
        <p:blipFill>
          <a:blip r:embed="rId2"/>
          <a:stretch>
            <a:fillRect/>
          </a:stretch>
        </p:blipFill>
        <p:spPr>
          <a:xfrm>
            <a:off x="1730382" y="1417638"/>
            <a:ext cx="7619680" cy="5079787"/>
          </a:xfrm>
          <a:prstGeom prst="rect">
            <a:avLst/>
          </a:prstGeom>
        </p:spPr>
      </p:pic>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3</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54304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554038"/>
            <a:ext cx="9389533" cy="1143000"/>
          </a:xfrm>
        </p:spPr>
        <p:txBody>
          <a:bodyPr/>
          <a:lstStyle/>
          <a:p>
            <a:r>
              <a:rPr lang="en-US" dirty="0"/>
              <a:t>What is Interpersonal Communication?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lgn="ctr">
              <a:buNone/>
            </a:pPr>
            <a:r>
              <a:rPr lang="en-US" sz="2400" dirty="0"/>
              <a:t>Interpersonal communication is the process by which people exchange information, feelings, and meaning through verbal and non-verbal messages: it is face-to-face communication</a:t>
            </a:r>
            <a:r>
              <a:rPr lang="en-US" dirty="0"/>
              <a:t/>
            </a:r>
            <a:br>
              <a:rPr lang="en-US" dirty="0"/>
            </a:br>
            <a:r>
              <a:rPr lang="en-US" dirty="0"/>
              <a:t/>
            </a:r>
            <a:br>
              <a:rPr lang="en-US" dirty="0"/>
            </a:br>
            <a:r>
              <a:rPr lang="en-US" sz="2400" dirty="0"/>
              <a:t>Interpersonal communication is not just about what is actually said - the language used - but how it is said and the non-verbal messages sent through tone of voice, facial expressions, gestures and body language.</a:t>
            </a:r>
            <a:r>
              <a:rPr lang="en-US" dirty="0"/>
              <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78839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554038"/>
            <a:ext cx="9389533" cy="1143000"/>
          </a:xfrm>
        </p:spPr>
        <p:txBody>
          <a:bodyPr/>
          <a:lstStyle/>
          <a:p>
            <a:r>
              <a:rPr lang="en-US" dirty="0"/>
              <a:t>Elements of Interpersonal Communication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smtClean="0"/>
              <a:t>Communicators</a:t>
            </a:r>
          </a:p>
          <a:p>
            <a:r>
              <a:rPr lang="en-US" dirty="0" smtClean="0"/>
              <a:t>The Message</a:t>
            </a:r>
          </a:p>
          <a:p>
            <a:r>
              <a:rPr lang="en-US" dirty="0" smtClean="0"/>
              <a:t>Noise</a:t>
            </a:r>
          </a:p>
          <a:p>
            <a:r>
              <a:rPr lang="en-US" dirty="0" smtClean="0"/>
              <a:t>Feedback</a:t>
            </a:r>
          </a:p>
          <a:p>
            <a:r>
              <a:rPr lang="en-US" dirty="0" smtClean="0"/>
              <a:t>Context</a:t>
            </a:r>
          </a:p>
          <a:p>
            <a:r>
              <a:rPr lang="en-US" dirty="0" smtClean="0"/>
              <a:t>Channel</a:t>
            </a: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5720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554038"/>
            <a:ext cx="9389533" cy="1143000"/>
          </a:xfrm>
        </p:spPr>
        <p:txBody>
          <a:bodyPr/>
          <a:lstStyle/>
          <a:p>
            <a:r>
              <a:rPr lang="en-US" dirty="0"/>
              <a:t>Uses of Interpersonal Communication</a:t>
            </a:r>
            <a:br>
              <a:rPr lang="en-US" dirty="0"/>
            </a:br>
            <a:r>
              <a:rPr lang="en-US" dirty="0"/>
              <a:t/>
            </a:r>
            <a:br>
              <a:rPr lang="en-US" dirty="0"/>
            </a:br>
            <a:endParaRPr lang="en-US" dirty="0"/>
          </a:p>
        </p:txBody>
      </p:sp>
      <p:sp>
        <p:nvSpPr>
          <p:cNvPr id="3" name="Content Placeholder 2"/>
          <p:cNvSpPr>
            <a:spLocks noGrp="1"/>
          </p:cNvSpPr>
          <p:nvPr>
            <p:ph idx="1"/>
          </p:nvPr>
        </p:nvSpPr>
        <p:spPr>
          <a:xfrm>
            <a:off x="443755" y="1439460"/>
            <a:ext cx="10972800" cy="4525962"/>
          </a:xfrm>
        </p:spPr>
        <p:txBody>
          <a:bodyPr/>
          <a:lstStyle/>
          <a:p>
            <a:pPr marL="0" indent="0">
              <a:buNone/>
            </a:pPr>
            <a:r>
              <a:rPr lang="en-US" dirty="0"/>
              <a:t>Interpersonal communication is a key life skill and can be used to</a:t>
            </a:r>
            <a:r>
              <a:rPr lang="en-US" dirty="0" smtClean="0"/>
              <a:t>:</a:t>
            </a:r>
          </a:p>
          <a:p>
            <a:pPr marL="0" indent="0">
              <a:buNone/>
            </a:pPr>
            <a:r>
              <a:rPr lang="en-US" sz="2000" dirty="0" smtClean="0"/>
              <a:t>- Give </a:t>
            </a:r>
            <a:r>
              <a:rPr lang="en-US" sz="2000" dirty="0"/>
              <a:t>and collect information.</a:t>
            </a:r>
          </a:p>
          <a:p>
            <a:pPr marL="0" indent="0">
              <a:buNone/>
            </a:pPr>
            <a:r>
              <a:rPr lang="en-US" sz="2000" dirty="0" smtClean="0"/>
              <a:t>- Influence </a:t>
            </a:r>
            <a:r>
              <a:rPr lang="en-US" sz="2000" dirty="0"/>
              <a:t>the attitudes and </a:t>
            </a:r>
            <a:r>
              <a:rPr lang="en-US" sz="2000" dirty="0" smtClean="0"/>
              <a:t>behavior </a:t>
            </a:r>
            <a:r>
              <a:rPr lang="en-US" sz="2000" dirty="0"/>
              <a:t>of others.</a:t>
            </a:r>
          </a:p>
          <a:p>
            <a:pPr marL="0" indent="0">
              <a:buNone/>
            </a:pPr>
            <a:r>
              <a:rPr lang="en-US" sz="2000" dirty="0" smtClean="0"/>
              <a:t>- Form </a:t>
            </a:r>
            <a:r>
              <a:rPr lang="en-US" sz="2000" dirty="0"/>
              <a:t>contacts and maintain relationships.</a:t>
            </a:r>
          </a:p>
          <a:p>
            <a:pPr marL="0" indent="0">
              <a:buNone/>
            </a:pPr>
            <a:r>
              <a:rPr lang="en-US" sz="2000" dirty="0" smtClean="0"/>
              <a:t>- Make </a:t>
            </a:r>
            <a:r>
              <a:rPr lang="en-US" sz="2000" dirty="0"/>
              <a:t>sense of the world and our experiences in it.</a:t>
            </a:r>
          </a:p>
          <a:p>
            <a:pPr marL="0" indent="0">
              <a:buNone/>
            </a:pPr>
            <a:r>
              <a:rPr lang="en-US" sz="2000" dirty="0" smtClean="0"/>
              <a:t>- Express </a:t>
            </a:r>
            <a:r>
              <a:rPr lang="en-US" sz="2000" dirty="0"/>
              <a:t>personal needs and understand the needs of others.</a:t>
            </a:r>
          </a:p>
          <a:p>
            <a:pPr marL="0" indent="0">
              <a:buNone/>
            </a:pPr>
            <a:r>
              <a:rPr lang="en-US" sz="2000" dirty="0" smtClean="0"/>
              <a:t>- Give </a:t>
            </a:r>
            <a:r>
              <a:rPr lang="en-US" sz="2000" dirty="0"/>
              <a:t>and receive emotional support.</a:t>
            </a:r>
          </a:p>
          <a:p>
            <a:pPr marL="0" indent="0">
              <a:buNone/>
            </a:pPr>
            <a:r>
              <a:rPr lang="en-US" sz="2000" dirty="0" smtClean="0"/>
              <a:t>- Make </a:t>
            </a:r>
            <a:r>
              <a:rPr lang="en-US" sz="2000" dirty="0"/>
              <a:t>decisions and solve problems.</a:t>
            </a:r>
          </a:p>
          <a:p>
            <a:pPr marL="0" indent="0">
              <a:buNone/>
            </a:pPr>
            <a:r>
              <a:rPr lang="en-US" sz="2000" dirty="0" smtClean="0"/>
              <a:t>- Anticipate </a:t>
            </a:r>
            <a:r>
              <a:rPr lang="en-US" sz="2000" dirty="0"/>
              <a:t>and predict </a:t>
            </a:r>
            <a:r>
              <a:rPr lang="en-US" sz="2000" dirty="0" smtClean="0"/>
              <a:t>behavior.</a:t>
            </a:r>
            <a:endParaRPr lang="en-US" sz="2000" dirty="0"/>
          </a:p>
          <a:p>
            <a:pPr marL="0" indent="0">
              <a:buNone/>
            </a:pPr>
            <a:r>
              <a:rPr lang="en-US" sz="2000" dirty="0" smtClean="0"/>
              <a:t>- Regulate </a:t>
            </a:r>
            <a:r>
              <a:rPr lang="en-US" sz="2000" dirty="0"/>
              <a:t>power</a:t>
            </a:r>
          </a:p>
          <a:p>
            <a:pPr marL="0" indent="0">
              <a:buNone/>
            </a:pPr>
            <a:endParaRPr lang="en-US" dirty="0"/>
          </a:p>
          <a:p>
            <a:pPr marL="0" indent="0">
              <a:buNone/>
            </a:pPr>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6</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3000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Barriers to communication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3843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8</a:t>
            </a:fld>
            <a:r>
              <a:rPr lang="en-GB" smtClean="0">
                <a:solidFill>
                  <a:srgbClr val="000000"/>
                </a:solidFill>
              </a:rPr>
              <a:t>› of 13</a:t>
            </a:r>
            <a:endParaRPr lang="en-GB" dirty="0">
              <a:solidFill>
                <a:srgbClr val="000000"/>
              </a:solidFill>
            </a:endParaRPr>
          </a:p>
        </p:txBody>
      </p:sp>
      <p:sp>
        <p:nvSpPr>
          <p:cNvPr id="7" name="AutoShape 2" descr="Hasil carian imej untuk communication"/>
          <p:cNvSpPr>
            <a:spLocks noGrp="1" noChangeAspect="1" noChangeArrowheads="1"/>
          </p:cNvSpPr>
          <p:nvPr>
            <p:ph type="title"/>
          </p:nvPr>
        </p:nvSpPr>
        <p:spPr bwMode="auto">
          <a:xfrm>
            <a:off x="647699" y="412371"/>
            <a:ext cx="9389533"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COMMUNICATION</a:t>
            </a:r>
            <a:endParaRPr lang="en-US" dirty="0"/>
          </a:p>
        </p:txBody>
      </p:sp>
      <p:pic>
        <p:nvPicPr>
          <p:cNvPr id="13" name="Content Placeholder 12"/>
          <p:cNvPicPr>
            <a:picLocks noGrp="1" noChangeAspect="1"/>
          </p:cNvPicPr>
          <p:nvPr>
            <p:ph idx="1"/>
          </p:nvPr>
        </p:nvPicPr>
        <p:blipFill>
          <a:blip r:embed="rId2"/>
          <a:stretch>
            <a:fillRect/>
          </a:stretch>
        </p:blipFill>
        <p:spPr>
          <a:xfrm>
            <a:off x="3155325" y="1555371"/>
            <a:ext cx="5617648" cy="4207814"/>
          </a:xfrm>
          <a:prstGeom prst="rect">
            <a:avLst/>
          </a:prstGeom>
        </p:spPr>
      </p:pic>
    </p:spTree>
    <p:extLst>
      <p:ext uri="{BB962C8B-B14F-4D97-AF65-F5344CB8AC3E}">
        <p14:creationId xmlns:p14="http://schemas.microsoft.com/office/powerpoint/2010/main" val="344453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437883"/>
            <a:ext cx="10833366" cy="1143000"/>
          </a:xfrm>
        </p:spPr>
        <p:txBody>
          <a:bodyPr/>
          <a:lstStyle/>
          <a:p>
            <a:r>
              <a:rPr lang="en-US" dirty="0"/>
              <a:t>Common Barriers to Effective </a:t>
            </a:r>
            <a:r>
              <a:rPr lang="en-US" dirty="0" smtClean="0"/>
              <a:t>Communication</a:t>
            </a:r>
            <a:r>
              <a:rPr lang="en-US" dirty="0"/>
              <a:t/>
            </a:r>
            <a:br>
              <a:rPr lang="en-US" dirty="0"/>
            </a:br>
            <a:endParaRPr lang="en-US" dirty="0"/>
          </a:p>
        </p:txBody>
      </p:sp>
      <p:sp>
        <p:nvSpPr>
          <p:cNvPr id="3" name="Content Placeholder 2"/>
          <p:cNvSpPr>
            <a:spLocks noGrp="1"/>
          </p:cNvSpPr>
          <p:nvPr>
            <p:ph idx="1"/>
          </p:nvPr>
        </p:nvSpPr>
        <p:spPr>
          <a:xfrm>
            <a:off x="469512" y="1375066"/>
            <a:ext cx="10972800" cy="4525962"/>
          </a:xfrm>
        </p:spPr>
        <p:txBody>
          <a:bodyPr/>
          <a:lstStyle/>
          <a:p>
            <a:pPr>
              <a:buFontTx/>
              <a:buChar char="-"/>
            </a:pPr>
            <a:r>
              <a:rPr lang="en-US" sz="2400" dirty="0" smtClean="0"/>
              <a:t>The </a:t>
            </a:r>
            <a:r>
              <a:rPr lang="en-US" sz="2400" dirty="0"/>
              <a:t>use of </a:t>
            </a:r>
            <a:r>
              <a:rPr lang="en-US" sz="2400" dirty="0" smtClean="0"/>
              <a:t>jargon</a:t>
            </a:r>
          </a:p>
          <a:p>
            <a:pPr>
              <a:buFontTx/>
              <a:buChar char="-"/>
            </a:pPr>
            <a:r>
              <a:rPr lang="en-US" sz="2400" dirty="0"/>
              <a:t>Emotional barriers and </a:t>
            </a:r>
            <a:r>
              <a:rPr lang="en-US" sz="2400" dirty="0" smtClean="0"/>
              <a:t>taboos</a:t>
            </a:r>
          </a:p>
          <a:p>
            <a:pPr>
              <a:buFontTx/>
              <a:buChar char="-"/>
            </a:pPr>
            <a:r>
              <a:rPr lang="en-US" sz="2400" dirty="0" smtClean="0"/>
              <a:t>Lack </a:t>
            </a:r>
            <a:r>
              <a:rPr lang="en-US" sz="2400" dirty="0"/>
              <a:t>of attention, interest, distractions, or irrelevance to the </a:t>
            </a:r>
            <a:r>
              <a:rPr lang="en-US" sz="2400" dirty="0" smtClean="0"/>
              <a:t>receiver</a:t>
            </a:r>
          </a:p>
          <a:p>
            <a:pPr>
              <a:buFontTx/>
              <a:buChar char="-"/>
            </a:pPr>
            <a:r>
              <a:rPr lang="en-US" sz="2400" dirty="0"/>
              <a:t>Differences in perception and </a:t>
            </a:r>
            <a:r>
              <a:rPr lang="en-US" sz="2400" dirty="0" smtClean="0"/>
              <a:t>viewpoint</a:t>
            </a:r>
          </a:p>
          <a:p>
            <a:pPr>
              <a:buFontTx/>
              <a:buChar char="-"/>
            </a:pPr>
            <a:r>
              <a:rPr lang="en-US" sz="2400" dirty="0"/>
              <a:t>Physical disabilities such as hearing problems or speech </a:t>
            </a:r>
            <a:r>
              <a:rPr lang="en-US" sz="2400" dirty="0" smtClean="0"/>
              <a:t>difficulties</a:t>
            </a:r>
          </a:p>
          <a:p>
            <a:pPr>
              <a:buFontTx/>
              <a:buChar char="-"/>
            </a:pPr>
            <a:r>
              <a:rPr lang="en-US" sz="2400" dirty="0"/>
              <a:t>Language differences and the difficulty in understanding unfamiliar </a:t>
            </a:r>
            <a:r>
              <a:rPr lang="en-US" sz="2400" dirty="0" smtClean="0"/>
              <a:t>accents</a:t>
            </a:r>
          </a:p>
          <a:p>
            <a:pPr>
              <a:buFontTx/>
              <a:buChar char="-"/>
            </a:pPr>
            <a:r>
              <a:rPr lang="en-US" sz="2400" dirty="0"/>
              <a:t>Expectations and prejudices which may lead to false assumptions or </a:t>
            </a:r>
            <a:r>
              <a:rPr lang="en-US" sz="2400" dirty="0" smtClean="0"/>
              <a:t>stereotyping</a:t>
            </a:r>
          </a:p>
          <a:p>
            <a:pPr>
              <a:buFontTx/>
              <a:buChar char="-"/>
            </a:pPr>
            <a:r>
              <a:rPr lang="en-US" sz="2400" dirty="0"/>
              <a:t>Cultural </a:t>
            </a:r>
            <a:r>
              <a:rPr lang="en-US" sz="2400" dirty="0" smtClean="0"/>
              <a:t>differences</a:t>
            </a:r>
            <a:r>
              <a:rPr lang="en-US" sz="2400" dirty="0"/>
              <a:t/>
            </a:r>
            <a:br>
              <a:rPr lang="en-US" sz="2400" dirty="0"/>
            </a:br>
            <a:r>
              <a:rPr lang="en-US" sz="2400" dirty="0"/>
              <a:t/>
            </a:r>
            <a:br>
              <a:rPr lang="en-US" sz="2400" dirty="0"/>
            </a:br>
            <a:r>
              <a:rPr lang="en-US" sz="2400" dirty="0"/>
              <a:t/>
            </a:r>
            <a:br>
              <a:rPr lang="en-US" sz="2400" dirty="0"/>
            </a:br>
            <a:endParaRPr lang="en-US" sz="2400" b="1" dirty="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9</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38696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575</TotalTime>
  <Words>350</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ＭＳ Ｐゴシック</vt:lpstr>
      <vt:lpstr>Arial</vt:lpstr>
      <vt:lpstr>Calibri</vt:lpstr>
      <vt:lpstr>UCTI-Template-foundation-level</vt:lpstr>
      <vt:lpstr>COMMUNICATION AT WORKPLACE 2 -  Interpersonal communication - Barriers to communication</vt:lpstr>
      <vt:lpstr>Interpersonal communication</vt:lpstr>
      <vt:lpstr>Interpersonal communication</vt:lpstr>
      <vt:lpstr>What is Interpersonal Communication?  </vt:lpstr>
      <vt:lpstr>Elements of Interpersonal Communication  </vt:lpstr>
      <vt:lpstr>Uses of Interpersonal Communication  </vt:lpstr>
      <vt:lpstr>Barriers to communication</vt:lpstr>
      <vt:lpstr>COMMUNICATION</vt:lpstr>
      <vt:lpstr>Common Barriers to Effective Communication </vt:lpstr>
      <vt:lpstr>Categorization of Barriers to Communication  </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COMMUNICATION SKILLS Module Code and Version #</dc:title>
  <dc:creator>Munirah Binti Salamat</dc:creator>
  <cp:lastModifiedBy>Vicknisha Balu</cp:lastModifiedBy>
  <cp:revision>20</cp:revision>
  <dcterms:created xsi:type="dcterms:W3CDTF">2018-03-01T07:49:38Z</dcterms:created>
  <dcterms:modified xsi:type="dcterms:W3CDTF">2018-04-03T07:43:21Z</dcterms:modified>
</cp:coreProperties>
</file>