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3"/>
  </p:notesMasterIdLst>
  <p:sldIdLst>
    <p:sldId id="314" r:id="rId2"/>
    <p:sldId id="257" r:id="rId3"/>
    <p:sldId id="296" r:id="rId4"/>
    <p:sldId id="265" r:id="rId5"/>
    <p:sldId id="258" r:id="rId6"/>
    <p:sldId id="284" r:id="rId7"/>
    <p:sldId id="259" r:id="rId8"/>
    <p:sldId id="283" r:id="rId9"/>
    <p:sldId id="264" r:id="rId10"/>
    <p:sldId id="269" r:id="rId11"/>
    <p:sldId id="270" r:id="rId12"/>
    <p:sldId id="272" r:id="rId13"/>
    <p:sldId id="274" r:id="rId14"/>
    <p:sldId id="275" r:id="rId15"/>
    <p:sldId id="277" r:id="rId16"/>
    <p:sldId id="278" r:id="rId17"/>
    <p:sldId id="280" r:id="rId18"/>
    <p:sldId id="281" r:id="rId19"/>
    <p:sldId id="282" r:id="rId20"/>
    <p:sldId id="315" r:id="rId21"/>
    <p:sldId id="31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9895C-6B3A-4C27-8331-A8F18C7987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799A7-07D0-461D-9B05-1E0B479F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2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26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58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4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5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04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10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1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72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7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8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Slide ‹#› of 9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56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1948973"/>
            <a:ext cx="67548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 smtClean="0"/>
              <a:t>Workplace Professional Communication Skills</a:t>
            </a:r>
            <a:endParaRPr lang="en-US" sz="3800" dirty="0"/>
          </a:p>
          <a:p>
            <a:pPr eaLnBrk="1" hangingPunct="1"/>
            <a:r>
              <a:rPr lang="en-US" sz="1400" dirty="0" smtClean="0"/>
              <a:t>MPU 3272 and Version 1</a:t>
            </a:r>
            <a:endParaRPr lang="en-US" sz="14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Resume &amp; Curriculum Vitae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495800"/>
            <a:ext cx="2143125" cy="206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15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b="1" cap="all" dirty="0">
                <a:solidFill>
                  <a:srgbClr val="000000"/>
                </a:solidFill>
                <a:ea typeface="+mj-ea"/>
                <a:cs typeface="+mj-cs"/>
              </a:rPr>
              <a:t>Sections of a Resume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26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The Header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4363" y="1600200"/>
            <a:ext cx="81534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mtClean="0"/>
              <a:t>What should be included?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sz="2800" smtClean="0"/>
              <a:t>Name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sz="2800" smtClean="0"/>
              <a:t>Permanent and present address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sz="2800" smtClean="0"/>
              <a:t>E-mail address 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sz="2800" smtClean="0"/>
              <a:t>Telephone</a:t>
            </a:r>
            <a:r>
              <a:rPr lang="en-US" smtClean="0"/>
              <a:t> number</a:t>
            </a:r>
          </a:p>
          <a:p>
            <a:pPr lvl="1" eaLnBrk="1" hangingPunct="1">
              <a:buFont typeface="Wingdings" pitchFamily="2" charset="2"/>
              <a:buChar char="q"/>
            </a:pPr>
            <a:endParaRPr lang="en-US" smtClean="0"/>
          </a:p>
          <a:p>
            <a:pPr eaLnBrk="1" hangingPunct="1">
              <a:buFont typeface="Wingdings" pitchFamily="2" charset="2"/>
              <a:buChar char="q"/>
            </a:pPr>
            <a:r>
              <a:rPr lang="en-US" smtClean="0"/>
              <a:t>Where should contact information go? </a:t>
            </a:r>
          </a:p>
          <a:p>
            <a:pPr lvl="1" eaLnBrk="1" hangingPunct="1">
              <a:spcAft>
                <a:spcPct val="50000"/>
              </a:spcAft>
              <a:buFont typeface="Wingdings" pitchFamily="2" charset="2"/>
              <a:buChar char="q"/>
            </a:pPr>
            <a:r>
              <a:rPr lang="en-US" sz="2800" smtClean="0"/>
              <a:t>Top of the page</a:t>
            </a:r>
          </a:p>
        </p:txBody>
      </p:sp>
    </p:spTree>
    <p:extLst>
      <p:ext uri="{BB962C8B-B14F-4D97-AF65-F5344CB8AC3E}">
        <p14:creationId xmlns:p14="http://schemas.microsoft.com/office/powerpoint/2010/main" val="29990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Objective Statement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7630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buFont typeface="Wingdings" pitchFamily="2" charset="2"/>
              <a:buChar char="q"/>
              <a:defRPr/>
            </a:pPr>
            <a:r>
              <a:rPr lang="en-US" sz="3000" b="1" dirty="0" smtClean="0"/>
              <a:t>Purpose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Char char="q"/>
              <a:defRPr/>
            </a:pPr>
            <a:r>
              <a:rPr lang="en-US" sz="2800" dirty="0" smtClean="0"/>
              <a:t>Communicate the type of  position you are interested in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Char char="q"/>
              <a:defRPr/>
            </a:pPr>
            <a:endParaRPr lang="en-US" sz="2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Char char="q"/>
              <a:defRPr/>
            </a:pPr>
            <a:r>
              <a:rPr lang="en-US" sz="3000" b="1" dirty="0" smtClean="0"/>
              <a:t>Examples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dirty="0" smtClean="0"/>
          </a:p>
          <a:p>
            <a:pPr lvl="1" eaLnBrk="1" hangingPunct="1">
              <a:lnSpc>
                <a:spcPct val="70000"/>
              </a:lnSpc>
              <a:spcAft>
                <a:spcPct val="10000"/>
              </a:spcAft>
              <a:buFont typeface="Wingdings" pitchFamily="2" charset="2"/>
              <a:buChar char="q"/>
              <a:defRPr/>
            </a:pPr>
            <a:r>
              <a:rPr lang="en-US" sz="2800" dirty="0" smtClean="0"/>
              <a:t>Management trainee position with a specialty retailer.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Char char="q"/>
              <a:defRPr/>
            </a:pPr>
            <a:r>
              <a:rPr lang="en-US" sz="2800" dirty="0" smtClean="0"/>
              <a:t>Technical sales with an energy related industry in the Southwest. Long range goals of regional sales management. 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Char char="q"/>
              <a:defRPr/>
            </a:pPr>
            <a:r>
              <a:rPr lang="en-US" sz="2800" dirty="0" smtClean="0"/>
              <a:t>To obtain a position as field service  representative with XYZ Software Corporation.</a:t>
            </a:r>
          </a:p>
        </p:txBody>
      </p:sp>
    </p:spTree>
    <p:extLst>
      <p:ext uri="{BB962C8B-B14F-4D97-AF65-F5344CB8AC3E}">
        <p14:creationId xmlns:p14="http://schemas.microsoft.com/office/powerpoint/2010/main" val="18641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Education</a:t>
            </a:r>
            <a:r>
              <a:rPr lang="en-US" smtClean="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14363" y="1600200"/>
            <a:ext cx="8529637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3000" b="1" smtClean="0"/>
              <a:t>Name of Institution  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Font typeface="Wingdings" pitchFamily="2" charset="2"/>
              <a:buChar char="q"/>
            </a:pPr>
            <a:r>
              <a:rPr lang="en-US" sz="2800" smtClean="0"/>
              <a:t>Include city and state if not part of the title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3000" b="1" smtClean="0"/>
              <a:t>Name of your degree and major 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Font typeface="Wingdings" pitchFamily="2" charset="2"/>
              <a:buChar char="q"/>
            </a:pPr>
            <a:r>
              <a:rPr lang="en-US" sz="2800" smtClean="0"/>
              <a:t>Bachelor of _________ in ___________</a:t>
            </a:r>
          </a:p>
          <a:p>
            <a:pPr marL="1143000" lvl="2" eaLnBrk="1" hangingPunct="1">
              <a:lnSpc>
                <a:spcPct val="90000"/>
              </a:lnSpc>
              <a:spcAft>
                <a:spcPct val="30000"/>
              </a:spcAft>
              <a:buFont typeface="Wingdings" pitchFamily="2" charset="2"/>
              <a:buChar char="q"/>
            </a:pPr>
            <a:r>
              <a:rPr lang="en-US" sz="2400" i="1" smtClean="0"/>
              <a:t>Bachelor of Science in Business Administration: Accounting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3000" b="1" smtClean="0"/>
              <a:t>List degrees in reverse chronological order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smtClean="0"/>
              <a:t>Most recent degree is listed first </a:t>
            </a:r>
          </a:p>
        </p:txBody>
      </p:sp>
    </p:spTree>
    <p:extLst>
      <p:ext uri="{BB962C8B-B14F-4D97-AF65-F5344CB8AC3E}">
        <p14:creationId xmlns:p14="http://schemas.microsoft.com/office/powerpoint/2010/main" val="39849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Education</a:t>
            </a:r>
            <a:r>
              <a:rPr lang="en-US" smtClean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14363" y="1600200"/>
            <a:ext cx="8301037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b="1" smtClean="0"/>
              <a:t>Date or expected date of graduation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mtClean="0"/>
              <a:t>Graduation Date: May 2014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mtClean="0"/>
              <a:t>Expected Graduation Date: May 2015 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Char char="q"/>
            </a:pPr>
            <a:r>
              <a:rPr lang="en-US" b="1" smtClean="0"/>
              <a:t>GPA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mtClean="0"/>
              <a:t>Major or overall at least 3.0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mtClean="0"/>
              <a:t>Round down to the nearest tenth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mtClean="0"/>
              <a:t>3.0 not 3.062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smtClean="0"/>
              <a:t>GPA: 4.0, Summa Cum Laude </a:t>
            </a:r>
            <a:endParaRPr lang="en-US" sz="2600" smtClean="0"/>
          </a:p>
          <a:p>
            <a:pPr eaLnBrk="1" hangingPunct="1">
              <a:lnSpc>
                <a:spcPct val="140000"/>
              </a:lnSpc>
              <a:buFont typeface="Wingdings" pitchFamily="2" charset="2"/>
              <a:buChar char="q"/>
            </a:pPr>
            <a:r>
              <a:rPr lang="en-US" b="1" smtClean="0"/>
              <a:t>High School Information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mtClean="0"/>
              <a:t>Do not include after Sophomore year </a:t>
            </a:r>
          </a:p>
        </p:txBody>
      </p:sp>
    </p:spTree>
    <p:extLst>
      <p:ext uri="{BB962C8B-B14F-4D97-AF65-F5344CB8AC3E}">
        <p14:creationId xmlns:p14="http://schemas.microsoft.com/office/powerpoint/2010/main" val="42380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Experience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14363" y="1600200"/>
            <a:ext cx="8148637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Aft>
                <a:spcPts val="400"/>
              </a:spcAft>
              <a:buFont typeface="Wingdings" pitchFamily="2" charset="2"/>
              <a:buChar char="q"/>
              <a:defRPr/>
            </a:pPr>
            <a:r>
              <a:rPr lang="en-US" sz="2800" b="1" dirty="0" smtClean="0"/>
              <a:t>Use the term "experience"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b="1" dirty="0" smtClean="0"/>
              <a:t>What is considered experience? 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  <a:spcAft>
                <a:spcPts val="200"/>
              </a:spcAft>
              <a:buFont typeface="Wingdings" pitchFamily="2" charset="2"/>
              <a:buChar char="q"/>
              <a:defRPr/>
            </a:pPr>
            <a:r>
              <a:rPr lang="en-US" sz="2600" dirty="0" smtClean="0"/>
              <a:t>Full and part-time jobs</a:t>
            </a:r>
          </a:p>
          <a:p>
            <a:pPr lvl="2" eaLnBrk="1" hangingPunct="1">
              <a:lnSpc>
                <a:spcPct val="90000"/>
              </a:lnSpc>
              <a:spcAft>
                <a:spcPts val="200"/>
              </a:spcAft>
              <a:buFont typeface="Wingdings" pitchFamily="2" charset="2"/>
              <a:buChar char="q"/>
              <a:defRPr/>
            </a:pPr>
            <a:r>
              <a:rPr lang="en-US" sz="2600" dirty="0" smtClean="0"/>
              <a:t>Self-employment</a:t>
            </a:r>
          </a:p>
          <a:p>
            <a:pPr lvl="2" eaLnBrk="1" hangingPunct="1">
              <a:lnSpc>
                <a:spcPct val="90000"/>
              </a:lnSpc>
              <a:spcAft>
                <a:spcPts val="200"/>
              </a:spcAft>
              <a:buFont typeface="Wingdings" pitchFamily="2" charset="2"/>
              <a:buChar char="q"/>
              <a:defRPr/>
            </a:pPr>
            <a:r>
              <a:rPr lang="en-US" sz="2600" dirty="0" smtClean="0"/>
              <a:t>Volunteer work </a:t>
            </a:r>
          </a:p>
          <a:p>
            <a:pPr lvl="2" eaLnBrk="1" hangingPunct="1">
              <a:lnSpc>
                <a:spcPct val="90000"/>
              </a:lnSpc>
              <a:spcAft>
                <a:spcPts val="200"/>
              </a:spcAft>
              <a:buFont typeface="Wingdings" pitchFamily="2" charset="2"/>
              <a:buChar char="q"/>
              <a:defRPr/>
            </a:pPr>
            <a:r>
              <a:rPr lang="en-US" sz="2600" dirty="0" smtClean="0"/>
              <a:t>Practicum</a:t>
            </a:r>
            <a:r>
              <a:rPr lang="en-US" sz="2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field, and cooperative education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800" b="1" dirty="0" smtClean="0"/>
              <a:t>Information to include </a:t>
            </a:r>
            <a:r>
              <a:rPr lang="en-US" sz="2400" dirty="0" smtClean="0"/>
              <a:t>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600" dirty="0" smtClean="0"/>
              <a:t>Job Title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600" dirty="0" smtClean="0"/>
              <a:t>Dates of employment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600" dirty="0" smtClean="0"/>
              <a:t>Company name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600" dirty="0" smtClean="0"/>
              <a:t>City &amp; State </a:t>
            </a:r>
          </a:p>
          <a:p>
            <a:pPr lvl="1" eaLnBrk="1" hangingPunct="1">
              <a:lnSpc>
                <a:spcPct val="90000"/>
              </a:lnSpc>
              <a:spcAft>
                <a:spcPts val="200"/>
              </a:spcAft>
              <a:buFont typeface="Wingdings" pitchFamily="2" charset="2"/>
              <a:buNone/>
              <a:defRPr/>
            </a:pPr>
            <a:endParaRPr lang="en-US" sz="29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sz="27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16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Listing</a:t>
            </a:r>
            <a:r>
              <a:rPr lang="en-US" smtClean="0"/>
              <a:t> </a:t>
            </a:r>
            <a:r>
              <a:rPr lang="en-US" b="1" smtClean="0"/>
              <a:t>Responsibilities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14363" y="1600200"/>
            <a:ext cx="8153400" cy="5029200"/>
          </a:xfrm>
        </p:spPr>
        <p:txBody>
          <a:bodyPr/>
          <a:lstStyle/>
          <a:p>
            <a:pPr eaLnBrk="1" hangingPunct="1">
              <a:spcAft>
                <a:spcPts val="400"/>
              </a:spcAft>
              <a:buFont typeface="Wingdings" pitchFamily="2" charset="2"/>
              <a:buChar char="q"/>
            </a:pPr>
            <a:r>
              <a:rPr lang="en-US" sz="3000" smtClean="0"/>
              <a:t>Use bullet points 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000" smtClean="0"/>
              <a:t>Start of each line with an action verb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sz="2800" smtClean="0"/>
              <a:t>Present tense if currently employed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sz="2800" smtClean="0"/>
              <a:t>Past tense if no longer employed </a:t>
            </a:r>
          </a:p>
          <a:p>
            <a:pPr lvl="1" eaLnBrk="1" hangingPunct="1">
              <a:spcAft>
                <a:spcPts val="400"/>
              </a:spcAft>
              <a:buFont typeface="Wingdings" pitchFamily="2" charset="2"/>
              <a:buChar char="q"/>
            </a:pPr>
            <a:r>
              <a:rPr lang="en-US" sz="2800" smtClean="0"/>
              <a:t>Vary your choice of verbs </a:t>
            </a:r>
          </a:p>
          <a:p>
            <a:pPr eaLnBrk="1" hangingPunct="1">
              <a:spcAft>
                <a:spcPts val="400"/>
              </a:spcAft>
              <a:buFont typeface="Wingdings" pitchFamily="2" charset="2"/>
              <a:buChar char="q"/>
            </a:pPr>
            <a:r>
              <a:rPr lang="en-US" sz="3000" smtClean="0"/>
              <a:t>Tailor skills and experiences to the position for which you are applying</a:t>
            </a:r>
          </a:p>
          <a:p>
            <a:pPr eaLnBrk="1" hangingPunct="1">
              <a:spcAft>
                <a:spcPts val="400"/>
              </a:spcAft>
              <a:buFont typeface="Wingdings" pitchFamily="2" charset="2"/>
              <a:buChar char="q"/>
            </a:pPr>
            <a:r>
              <a:rPr lang="en-US" sz="3000" smtClean="0"/>
              <a:t>Be concise while providing enough detail </a:t>
            </a:r>
          </a:p>
          <a:p>
            <a:pPr eaLnBrk="1" hangingPunct="1">
              <a:buFont typeface="Wingdings" pitchFamily="2" charset="2"/>
              <a:buChar char="q"/>
            </a:pPr>
            <a:endParaRPr lang="en-US" sz="3000" smtClean="0"/>
          </a:p>
          <a:p>
            <a:pPr eaLnBrk="1" hangingPunct="1">
              <a:buFont typeface="Wingdings" pitchFamily="2" charset="2"/>
              <a:buChar char="q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22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Honors &amp; Awards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mtClean="0"/>
              <a:t>Order by dates</a:t>
            </a:r>
          </a:p>
          <a:p>
            <a:pPr marL="742950" lvl="1" indent="-285750" eaLnBrk="1" hangingPunct="1">
              <a:buFont typeface="Wingdings" pitchFamily="2" charset="2"/>
              <a:buChar char="q"/>
            </a:pPr>
            <a:r>
              <a:rPr lang="en-US" sz="2800" smtClean="0"/>
              <a:t>Reverse chronological  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mtClean="0"/>
              <a:t>Rank order by importance to the career objective</a:t>
            </a:r>
          </a:p>
        </p:txBody>
      </p:sp>
    </p:spTree>
    <p:extLst>
      <p:ext uri="{BB962C8B-B14F-4D97-AF65-F5344CB8AC3E}">
        <p14:creationId xmlns:p14="http://schemas.microsoft.com/office/powerpoint/2010/main" val="6373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228600"/>
            <a:ext cx="7310437" cy="990600"/>
          </a:xfrm>
        </p:spPr>
        <p:txBody>
          <a:bodyPr/>
          <a:lstStyle/>
          <a:p>
            <a:pPr eaLnBrk="1" hangingPunct="1"/>
            <a:r>
              <a:rPr lang="en-US" sz="3400" b="1" dirty="0" smtClean="0"/>
              <a:t>Professional Affiliations &amp; Activities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14363" y="1600200"/>
            <a:ext cx="8153400" cy="4495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3000" dirty="0" smtClean="0"/>
              <a:t>Order by date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sz="2900" dirty="0" smtClean="0"/>
              <a:t>Reverse chronological 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3000" dirty="0" smtClean="0"/>
              <a:t>Rank</a:t>
            </a:r>
            <a:r>
              <a:rPr lang="en-US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000" dirty="0" smtClean="0"/>
              <a:t>order by importance to the career objective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3000" dirty="0" smtClean="0"/>
              <a:t>Do not say </a:t>
            </a:r>
            <a:r>
              <a:rPr lang="en-US" sz="3000" i="1" dirty="0" smtClean="0"/>
              <a:t>Member of …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3000" dirty="0" smtClean="0"/>
              <a:t>Emphasize your leadership roles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3000" dirty="0" smtClean="0"/>
              <a:t>Spell out the organization’s name: 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sz="3000" dirty="0" smtClean="0"/>
              <a:t>Do not use abbreviations or acronyms </a:t>
            </a:r>
          </a:p>
        </p:txBody>
      </p:sp>
    </p:spTree>
    <p:extLst>
      <p:ext uri="{BB962C8B-B14F-4D97-AF65-F5344CB8AC3E}">
        <p14:creationId xmlns:p14="http://schemas.microsoft.com/office/powerpoint/2010/main" val="18900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76200"/>
            <a:ext cx="5064125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7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document that______________________________????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3751">
            <a:off x="337912" y="3748296"/>
            <a:ext cx="4090916" cy="2727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69" y="3581400"/>
            <a:ext cx="4469767" cy="2581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5775" y="1159093"/>
            <a:ext cx="7042150" cy="258544"/>
          </a:xfrm>
        </p:spPr>
        <p:txBody>
          <a:bodyPr/>
          <a:lstStyle/>
          <a:p>
            <a:r>
              <a:rPr lang="en-US" dirty="0"/>
              <a:t>INTRODUCTION TO RESUME AND CURRICULAR VITAE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4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775" y="609600"/>
            <a:ext cx="7042150" cy="808038"/>
          </a:xfr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Activity 1: Structuring a Successful Resume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Step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1: Read through the list of information that may appear in a resume 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Step 2: Decide and write down the section heading(s) that you think will best present each piece of information in a resume 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Step 3: Rank each of these sections in the order that you would present them in your own resume 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66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1125538"/>
            <a:ext cx="7042150" cy="1143000"/>
          </a:xfrm>
        </p:spPr>
        <p:txBody>
          <a:bodyPr/>
          <a:lstStyle/>
          <a:p>
            <a:r>
              <a:rPr lang="en-US" dirty="0" smtClean="0"/>
              <a:t>Activity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Student are required </a:t>
            </a:r>
            <a:r>
              <a:rPr lang="en-US" dirty="0"/>
              <a:t>to prepare Resume &amp; </a:t>
            </a:r>
            <a:r>
              <a:rPr lang="en-US" dirty="0" smtClean="0"/>
              <a:t>CV writing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4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common document in the corporate world and in any industry most often used when seeking an interview for employment.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63" y="3269716"/>
            <a:ext cx="5029200" cy="29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23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Why do I need it ? Do I really need it?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9088" lvl="0" indent="-319088" fontAlgn="base">
              <a:spcBef>
                <a:spcPts val="700"/>
              </a:spcBef>
              <a:spcAft>
                <a:spcPct val="30000"/>
              </a:spcAft>
              <a:buClr>
                <a:srgbClr val="9FB8CD"/>
              </a:buClr>
              <a:buSzPct val="60000"/>
              <a:buFont typeface="Wingdings" pitchFamily="2" charset="2"/>
              <a:buChar char="q"/>
            </a:pPr>
            <a:r>
              <a:rPr lang="en-US" sz="2900" dirty="0">
                <a:solidFill>
                  <a:prstClr val="black"/>
                </a:solidFill>
                <a:latin typeface="Rockwell"/>
              </a:rPr>
              <a:t>A marketing tool </a:t>
            </a:r>
          </a:p>
          <a:p>
            <a:pPr marL="319088" lvl="0" indent="-319088" fontAlgn="base">
              <a:spcBef>
                <a:spcPts val="700"/>
              </a:spcBef>
              <a:spcAft>
                <a:spcPct val="30000"/>
              </a:spcAft>
              <a:buClr>
                <a:srgbClr val="9FB8CD"/>
              </a:buClr>
              <a:buSzPct val="60000"/>
              <a:buFont typeface="Wingdings" pitchFamily="2" charset="2"/>
              <a:buChar char="q"/>
            </a:pPr>
            <a:r>
              <a:rPr lang="en-US" sz="2900" dirty="0">
                <a:solidFill>
                  <a:prstClr val="black"/>
                </a:solidFill>
                <a:latin typeface="Rockwell"/>
              </a:rPr>
              <a:t>To obtain an </a:t>
            </a:r>
            <a:r>
              <a:rPr lang="en-US" sz="2900" dirty="0" smtClean="0">
                <a:solidFill>
                  <a:prstClr val="black"/>
                </a:solidFill>
                <a:latin typeface="Rockwell"/>
              </a:rPr>
              <a:t>interview</a:t>
            </a:r>
            <a:r>
              <a:rPr lang="en-US" sz="2900" dirty="0">
                <a:solidFill>
                  <a:prstClr val="black"/>
                </a:solidFill>
                <a:latin typeface="Rockwell"/>
              </a:rPr>
              <a:t> </a:t>
            </a:r>
            <a:r>
              <a:rPr lang="en-US" sz="2900" dirty="0" smtClean="0">
                <a:solidFill>
                  <a:prstClr val="black"/>
                </a:solidFill>
                <a:latin typeface="Rockwell"/>
              </a:rPr>
              <a:t>for a JOB </a:t>
            </a:r>
            <a:endParaRPr lang="en-US" sz="2900" dirty="0">
              <a:solidFill>
                <a:prstClr val="black"/>
              </a:solidFill>
              <a:latin typeface="Rockwell"/>
            </a:endParaRPr>
          </a:p>
          <a:p>
            <a:pPr marL="319088" lvl="0" indent="-319088" fontAlgn="base">
              <a:spcBef>
                <a:spcPts val="700"/>
              </a:spcBef>
              <a:spcAft>
                <a:spcPct val="30000"/>
              </a:spcAft>
              <a:buClr>
                <a:srgbClr val="9FB8CD"/>
              </a:buClr>
              <a:buSzPct val="60000"/>
              <a:buFont typeface="Wingdings" pitchFamily="2" charset="2"/>
              <a:buChar char="q"/>
            </a:pPr>
            <a:r>
              <a:rPr lang="en-US" sz="2900" dirty="0">
                <a:solidFill>
                  <a:prstClr val="black"/>
                </a:solidFill>
                <a:latin typeface="Rockwell"/>
              </a:rPr>
              <a:t>Requirement of many organizations </a:t>
            </a:r>
            <a:endParaRPr lang="en-US" sz="2900" dirty="0" smtClean="0">
              <a:solidFill>
                <a:prstClr val="black"/>
              </a:solidFill>
              <a:latin typeface="Rockwell"/>
            </a:endParaRPr>
          </a:p>
          <a:p>
            <a:pPr marL="319088" lvl="0" indent="-319088" fontAlgn="base">
              <a:spcBef>
                <a:spcPts val="700"/>
              </a:spcBef>
              <a:spcAft>
                <a:spcPct val="30000"/>
              </a:spcAft>
              <a:buClr>
                <a:srgbClr val="9FB8CD"/>
              </a:buClr>
              <a:buSzPct val="60000"/>
              <a:buFont typeface="Wingdings" pitchFamily="2" charset="2"/>
              <a:buChar char="q"/>
            </a:pPr>
            <a:r>
              <a:rPr lang="en-US" sz="2900" dirty="0" smtClean="0">
                <a:solidFill>
                  <a:prstClr val="black"/>
                </a:solidFill>
                <a:latin typeface="Rockwell"/>
              </a:rPr>
              <a:t>A HR Practice by local and international standards</a:t>
            </a:r>
            <a:endParaRPr lang="en-US" sz="2900" dirty="0">
              <a:solidFill>
                <a:prstClr val="black"/>
              </a:solidFill>
              <a:latin typeface="Rockwell"/>
            </a:endParaRP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86249"/>
            <a:ext cx="1981200" cy="225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80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19" y="82062"/>
            <a:ext cx="8229600" cy="11430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Is there a difference between Resume and a CV??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200" dirty="0" smtClean="0"/>
              <a:t>____________ is a brief (one or two page) </a:t>
            </a:r>
          </a:p>
          <a:p>
            <a:pPr marL="0" indent="0">
              <a:buNone/>
            </a:pPr>
            <a:r>
              <a:rPr lang="en-US" sz="2200" dirty="0" smtClean="0"/>
              <a:t>document that highlights your attributes, </a:t>
            </a:r>
          </a:p>
          <a:p>
            <a:pPr marL="0" indent="0">
              <a:buNone/>
            </a:pPr>
            <a:r>
              <a:rPr lang="en-US" sz="2200" dirty="0" smtClean="0"/>
              <a:t>achievements, and experience.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	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				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	</a:t>
            </a:r>
            <a:r>
              <a:rPr lang="en-US" sz="2000" dirty="0" smtClean="0"/>
              <a:t>A ___________ is a comprehensive 				document, usually two or more pages, 				summarizing professional qualifications, 				accomplishments and activities. A resume 				is a brief summary of qualifications,  				limited to one or 	two pages, generally 				used to market one’s self for a 					specific position. 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371600"/>
            <a:ext cx="2532857" cy="250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6" r="10004"/>
          <a:stretch/>
        </p:blipFill>
        <p:spPr bwMode="auto">
          <a:xfrm>
            <a:off x="457200" y="4048125"/>
            <a:ext cx="3071446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13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 to Note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38400"/>
            <a:ext cx="382143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5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1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So…what’s the common aim or goal here?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RESUME/CV has a common purpose…which is to </a:t>
            </a:r>
          </a:p>
          <a:p>
            <a:pPr marL="0" indent="0">
              <a:buNone/>
            </a:pPr>
            <a:r>
              <a:rPr lang="en-US" i="1" dirty="0" smtClean="0"/>
              <a:t>-match your skills sets, experience and interests to the job description as much as possible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1587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Resume should include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096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9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Recommended Structure/Flow for CV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Personal Details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Education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Work/Employment Experience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Awards/Accomplishment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Key Skills/Strengths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Interests and Co-</a:t>
            </a:r>
            <a:r>
              <a:rPr lang="en-US" dirty="0" err="1" smtClean="0"/>
              <a:t>Curricullar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9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569</Words>
  <Application>Microsoft Office PowerPoint</Application>
  <PresentationFormat>On-screen Show (4:3)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Calibri</vt:lpstr>
      <vt:lpstr>Rockwell</vt:lpstr>
      <vt:lpstr>Verdana</vt:lpstr>
      <vt:lpstr>Wingdings</vt:lpstr>
      <vt:lpstr>UCTI-Template-foundation-level</vt:lpstr>
      <vt:lpstr>Workplace Professional Communication Skills MPU 3272 and Version 1</vt:lpstr>
      <vt:lpstr>INTRODUCTION TO RESUME AND CURRICULAR VITAE  </vt:lpstr>
      <vt:lpstr>PowerPoint Presentation</vt:lpstr>
      <vt:lpstr>Why do I need it ? Do I really need it?</vt:lpstr>
      <vt:lpstr>Is there a difference between Resume and a CV??</vt:lpstr>
      <vt:lpstr>Point to Note</vt:lpstr>
      <vt:lpstr>So…what’s the common aim or goal here?</vt:lpstr>
      <vt:lpstr>A Resume should include</vt:lpstr>
      <vt:lpstr>Recommended Structure/Flow for CV</vt:lpstr>
      <vt:lpstr>PowerPoint Presentation</vt:lpstr>
      <vt:lpstr>The Header </vt:lpstr>
      <vt:lpstr>Objective Statement </vt:lpstr>
      <vt:lpstr>Education </vt:lpstr>
      <vt:lpstr>Education </vt:lpstr>
      <vt:lpstr>Experience</vt:lpstr>
      <vt:lpstr>Listing Responsibilities </vt:lpstr>
      <vt:lpstr>Honors &amp; Awards </vt:lpstr>
      <vt:lpstr>Professional Affiliations &amp; Activities </vt:lpstr>
      <vt:lpstr>PowerPoint Presentation</vt:lpstr>
      <vt:lpstr>Activity 1: Structuring a Successful Resume  </vt:lpstr>
      <vt:lpstr>Activity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OFFICIAL CREDENTIALS</dc:title>
  <dc:creator>user</dc:creator>
  <cp:lastModifiedBy>Vicknisha Balu</cp:lastModifiedBy>
  <cp:revision>32</cp:revision>
  <dcterms:created xsi:type="dcterms:W3CDTF">2017-07-09T04:03:16Z</dcterms:created>
  <dcterms:modified xsi:type="dcterms:W3CDTF">2018-04-03T08:45:18Z</dcterms:modified>
</cp:coreProperties>
</file>