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1"/>
    <p:sldMasterId id="2147483839" r:id="rId2"/>
  </p:sldMasterIdLst>
  <p:notesMasterIdLst>
    <p:notesMasterId r:id="rId27"/>
  </p:notesMasterIdLst>
  <p:sldIdLst>
    <p:sldId id="256" r:id="rId3"/>
    <p:sldId id="304" r:id="rId4"/>
    <p:sldId id="302" r:id="rId5"/>
    <p:sldId id="340" r:id="rId6"/>
    <p:sldId id="305" r:id="rId7"/>
    <p:sldId id="341" r:id="rId8"/>
    <p:sldId id="303" r:id="rId9"/>
    <p:sldId id="320" r:id="rId10"/>
    <p:sldId id="330" r:id="rId11"/>
    <p:sldId id="314" r:id="rId12"/>
    <p:sldId id="347" r:id="rId13"/>
    <p:sldId id="349" r:id="rId14"/>
    <p:sldId id="350" r:id="rId15"/>
    <p:sldId id="351" r:id="rId16"/>
    <p:sldId id="352" r:id="rId17"/>
    <p:sldId id="353" r:id="rId18"/>
    <p:sldId id="354" r:id="rId19"/>
    <p:sldId id="355" r:id="rId20"/>
    <p:sldId id="356" r:id="rId21"/>
    <p:sldId id="358" r:id="rId22"/>
    <p:sldId id="359" r:id="rId23"/>
    <p:sldId id="360" r:id="rId24"/>
    <p:sldId id="361" r:id="rId25"/>
    <p:sldId id="362" r:id="rId26"/>
  </p:sldIdLst>
  <p:sldSz cx="9144000" cy="6858000" type="screen4x3"/>
  <p:notesSz cx="6858000" cy="9144000"/>
  <p:custDataLst>
    <p:tags r:id="rId28"/>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50">
          <p15:clr>
            <a:srgbClr val="A4A3A4"/>
          </p15:clr>
        </p15:guide>
        <p15:guide id="2" orient="horz" pos="512">
          <p15:clr>
            <a:srgbClr val="A4A3A4"/>
          </p15:clr>
        </p15:guide>
        <p15:guide id="3" orient="horz" pos="640">
          <p15:clr>
            <a:srgbClr val="A4A3A4"/>
          </p15:clr>
        </p15:guide>
        <p15:guide id="4" orient="horz" pos="1148">
          <p15:clr>
            <a:srgbClr val="A4A3A4"/>
          </p15:clr>
        </p15:guide>
        <p15:guide id="5" pos="2880">
          <p15:clr>
            <a:srgbClr val="A4A3A4"/>
          </p15:clr>
        </p15:guide>
        <p15:guide id="6" pos="302">
          <p15:clr>
            <a:srgbClr val="A4A3A4"/>
          </p15:clr>
        </p15:guide>
        <p15:guide id="7" pos="570">
          <p15:clr>
            <a:srgbClr val="A4A3A4"/>
          </p15:clr>
        </p15:guide>
        <p15:guide id="8" pos="54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FFFFFF"/>
    <a:srgbClr val="78DA8F"/>
    <a:srgbClr val="CC0066"/>
    <a:srgbClr val="ABBFFF"/>
    <a:srgbClr val="B9FA00"/>
    <a:srgbClr val="D9FF6D"/>
    <a:srgbClr val="FF97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1013" autoAdjust="0"/>
  </p:normalViewPr>
  <p:slideViewPr>
    <p:cSldViewPr snapToGrid="0">
      <p:cViewPr varScale="1">
        <p:scale>
          <a:sx n="68" d="100"/>
          <a:sy n="68" d="100"/>
        </p:scale>
        <p:origin x="1410" y="60"/>
      </p:cViewPr>
      <p:guideLst>
        <p:guide orient="horz" pos="2150"/>
        <p:guide orient="horz" pos="512"/>
        <p:guide orient="horz" pos="640"/>
        <p:guide orient="horz" pos="1148"/>
        <p:guide pos="2880"/>
        <p:guide pos="302"/>
        <p:guide pos="570"/>
        <p:guide pos="5459"/>
      </p:guideLst>
    </p:cSldViewPr>
  </p:slideViewPr>
  <p:outlineViewPr>
    <p:cViewPr>
      <p:scale>
        <a:sx n="33" d="100"/>
        <a:sy n="33" d="100"/>
      </p:scale>
      <p:origin x="0" y="23568"/>
    </p:cViewPr>
  </p:outlineViewPr>
  <p:notesTextViewPr>
    <p:cViewPr>
      <p:scale>
        <a:sx n="100" d="100"/>
        <a:sy n="100" d="100"/>
      </p:scale>
      <p:origin x="0" y="0"/>
    </p:cViewPr>
  </p:notesTextViewPr>
  <p:sorterViewPr>
    <p:cViewPr varScale="1">
      <p:scale>
        <a:sx n="1" d="1"/>
        <a:sy n="1" d="1"/>
      </p:scale>
      <p:origin x="0" y="10698"/>
    </p:cViewPr>
  </p:sorterViewPr>
  <p:notesViewPr>
    <p:cSldViewPr snapToGrid="0">
      <p:cViewPr varScale="1">
        <p:scale>
          <a:sx n="52" d="100"/>
          <a:sy n="52" d="100"/>
        </p:scale>
        <p:origin x="-292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Klicka här för att ändra format på bakgrundstexten</a:t>
            </a:r>
          </a:p>
          <a:p>
            <a:pPr lvl="1"/>
            <a:r>
              <a:rPr lang="en-US" noProof="0" smtClean="0"/>
              <a:t>Nivå två</a:t>
            </a:r>
          </a:p>
          <a:p>
            <a:pPr lvl="2"/>
            <a:r>
              <a:rPr lang="en-US" noProof="0" smtClean="0"/>
              <a:t>Nivå tre</a:t>
            </a:r>
          </a:p>
          <a:p>
            <a:pPr lvl="3"/>
            <a:r>
              <a:rPr lang="en-US" noProof="0" smtClean="0"/>
              <a:t>Nivå fyra</a:t>
            </a:r>
          </a:p>
          <a:p>
            <a:pPr lvl="4"/>
            <a:r>
              <a:rPr lang="en-US" noProof="0" smtClean="0"/>
              <a:t>Nivå fem</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BE33E3A-A37C-41E8-9002-1923B3C8BDF5}" type="slidenum">
              <a:rPr lang="en-US"/>
              <a:pPr/>
              <a:t>‹#›</a:t>
            </a:fld>
            <a:endParaRPr lang="en-US"/>
          </a:p>
        </p:txBody>
      </p:sp>
    </p:spTree>
    <p:extLst>
      <p:ext uri="{BB962C8B-B14F-4D97-AF65-F5344CB8AC3E}">
        <p14:creationId xmlns:p14="http://schemas.microsoft.com/office/powerpoint/2010/main" val="40653121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sz="1300" dirty="0" smtClean="0"/>
              <a:t>2 to 7 minutes </a:t>
            </a:r>
          </a:p>
          <a:p>
            <a:pPr>
              <a:defRPr/>
            </a:pPr>
            <a:endParaRPr lang="en-US" sz="1300" i="1" dirty="0" smtClean="0"/>
          </a:p>
          <a:p>
            <a:pPr>
              <a:defRPr/>
            </a:pPr>
            <a:r>
              <a:rPr lang="en-US" sz="1300" i="1" dirty="0" smtClean="0"/>
              <a:t>Allow 2 minutes to introduce the topic and instructor(s).  </a:t>
            </a:r>
          </a:p>
          <a:p>
            <a:pPr>
              <a:defRPr/>
            </a:pPr>
            <a:endParaRPr lang="en-US" sz="1300" i="1" dirty="0" smtClean="0"/>
          </a:p>
          <a:p>
            <a:pPr>
              <a:defRPr/>
            </a:pPr>
            <a:r>
              <a:rPr lang="en-US" sz="1300" i="1" dirty="0" smtClean="0"/>
              <a:t>Provide some background on yourself and introduce the topic.  And thank them for participating in the session.  </a:t>
            </a:r>
          </a:p>
          <a:p>
            <a:pPr>
              <a:defRPr/>
            </a:pPr>
            <a:endParaRPr lang="en-US" sz="1300" i="1" dirty="0" smtClean="0"/>
          </a:p>
          <a:p>
            <a:pPr>
              <a:defRPr/>
            </a:pPr>
            <a:r>
              <a:rPr lang="en-US" sz="1300" i="1" dirty="0" smtClean="0"/>
              <a:t>If the class size is not too large, then allow an additional period for self introductions (name, year in school).  This should be no more than 5 minutes.  Total 2 to 7 minutes.</a:t>
            </a:r>
          </a:p>
          <a:p>
            <a:pPr>
              <a:defRPr/>
            </a:pPr>
            <a:endParaRPr lang="en-US" sz="1300" i="1" dirty="0" smtClean="0"/>
          </a:p>
          <a:p>
            <a:pPr>
              <a:defRPr/>
            </a:pPr>
            <a:r>
              <a:rPr lang="en-US" sz="1300" b="1" i="1" dirty="0" smtClean="0"/>
              <a:t>Room Set-up, Preparation and Materials  </a:t>
            </a:r>
          </a:p>
          <a:p>
            <a:pPr>
              <a:defRPr/>
            </a:pPr>
            <a:endParaRPr lang="en-US" sz="1300" b="1" i="1" dirty="0" smtClean="0"/>
          </a:p>
          <a:p>
            <a:pPr marL="232943" indent="-232943">
              <a:buFont typeface="+mj-lt"/>
              <a:buAutoNum type="arabicPeriod"/>
              <a:defRPr/>
            </a:pPr>
            <a:r>
              <a:rPr lang="en-US" sz="1300" i="1" dirty="0" smtClean="0"/>
              <a:t>Ideally, if you have control of the room arrangement, round tables would be the best set-up to allow for a group exercise.  But if you are in a classroom set-up that does not allow for any changes you will have to conduct the session as is.  Find out the room set-up so you can plan ahead.  </a:t>
            </a:r>
          </a:p>
          <a:p>
            <a:pPr marL="232943" indent="-232943">
              <a:buFont typeface="+mj-lt"/>
              <a:buAutoNum type="arabicPeriod"/>
              <a:defRPr/>
            </a:pPr>
            <a:r>
              <a:rPr lang="en-US" sz="1300" i="1" dirty="0" smtClean="0"/>
              <a:t>To conduct the session you will need:</a:t>
            </a:r>
          </a:p>
          <a:p>
            <a:pPr marL="698830" lvl="1" indent="-232943">
              <a:buFont typeface="Arial" pitchFamily="34" charset="0"/>
              <a:buChar char="•"/>
              <a:defRPr/>
            </a:pPr>
            <a:r>
              <a:rPr lang="en-US" sz="1300" i="1" dirty="0" smtClean="0"/>
              <a:t>Projection screen, projector and extension cords (most classrooms have built in a/v systems) </a:t>
            </a:r>
          </a:p>
          <a:p>
            <a:pPr marL="698830" lvl="1" indent="-232943">
              <a:buFont typeface="Arial" pitchFamily="34" charset="0"/>
              <a:buChar char="•"/>
              <a:defRPr/>
            </a:pPr>
            <a:r>
              <a:rPr lang="en-US" sz="1300" i="1" dirty="0" smtClean="0"/>
              <a:t>Laptop (with remote if possible) </a:t>
            </a:r>
          </a:p>
          <a:p>
            <a:pPr marL="698830" lvl="1" indent="-232943">
              <a:buFont typeface="Arial" pitchFamily="34" charset="0"/>
              <a:buChar char="•"/>
              <a:defRPr/>
            </a:pPr>
            <a:r>
              <a:rPr lang="en-US" sz="1300" i="1" dirty="0" smtClean="0"/>
              <a:t>1 Flip chart, markers and masking tape</a:t>
            </a:r>
          </a:p>
          <a:p>
            <a:pPr marL="698830" lvl="1" indent="-232943">
              <a:buFont typeface="Arial" pitchFamily="34" charset="0"/>
              <a:buChar char="•"/>
              <a:defRPr/>
            </a:pPr>
            <a:r>
              <a:rPr lang="en-US" sz="1300" i="1" dirty="0" smtClean="0"/>
              <a:t>Handout materials</a:t>
            </a:r>
          </a:p>
          <a:p>
            <a:pPr marL="698830" lvl="1" indent="-232943">
              <a:buFont typeface="Arial" pitchFamily="34" charset="0"/>
              <a:buChar char="•"/>
              <a:defRPr/>
            </a:pPr>
            <a:r>
              <a:rPr lang="en-US" sz="1300" i="1" dirty="0" smtClean="0"/>
              <a:t>Paper and pens for the participants (optional for the group session)</a:t>
            </a:r>
          </a:p>
          <a:p>
            <a:pPr marL="232943" indent="-232943">
              <a:buFont typeface="+mj-lt"/>
              <a:buAutoNum type="arabicPeriod"/>
              <a:defRPr/>
            </a:pPr>
            <a:r>
              <a:rPr lang="en-US" sz="1300" i="1" dirty="0" smtClean="0"/>
              <a:t>An assistant – this could be one of the student organizers or a volunteer from the audience</a:t>
            </a:r>
          </a:p>
          <a:p>
            <a:pPr marL="698830" lvl="1" indent="-232943">
              <a:buFont typeface="Arial" pitchFamily="34" charset="0"/>
              <a:buChar char="•"/>
              <a:defRPr/>
            </a:pPr>
            <a:r>
              <a:rPr lang="en-US" sz="1300" i="1" dirty="0" smtClean="0"/>
              <a:t>This person’s role is to record responses on the flip charts and then tape the flip charts to the wall during the session (You want to remain free to facilitate the session</a:t>
            </a:r>
          </a:p>
          <a:p>
            <a:pPr>
              <a:defRPr/>
            </a:pPr>
            <a:endParaRPr lang="en-US" i="1" dirty="0" smtClean="0"/>
          </a:p>
          <a:p>
            <a:pPr>
              <a:defRPr/>
            </a:pPr>
            <a:endParaRPr lang="en-US" dirty="0"/>
          </a:p>
        </p:txBody>
      </p:sp>
      <p:sp>
        <p:nvSpPr>
          <p:cNvPr id="35844"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33E8BDE7-0823-4F54-896D-1CF35CF34D43}" type="slidenum">
              <a:rPr lang="en-US" altLang="en-US"/>
              <a:pPr eaLnBrk="1" hangingPunct="1">
                <a:spcBef>
                  <a:spcPct val="0"/>
                </a:spcBef>
              </a:pPr>
              <a:t>1</a:t>
            </a:fld>
            <a:endParaRPr lang="en-US" altLang="en-US"/>
          </a:p>
        </p:txBody>
      </p:sp>
    </p:spTree>
    <p:extLst>
      <p:ext uri="{BB962C8B-B14F-4D97-AF65-F5344CB8AC3E}">
        <p14:creationId xmlns:p14="http://schemas.microsoft.com/office/powerpoint/2010/main" val="161199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sz="1100" dirty="0" smtClean="0"/>
              <a:t>1 minute</a:t>
            </a:r>
          </a:p>
          <a:p>
            <a:pPr>
              <a:defRPr/>
            </a:pPr>
            <a:endParaRPr lang="en-US" sz="1100" dirty="0" smtClean="0"/>
          </a:p>
          <a:p>
            <a:pPr>
              <a:defRPr/>
            </a:pPr>
            <a:r>
              <a:rPr lang="en-US" sz="1100" i="1" dirty="0" smtClean="0"/>
              <a:t>State the main goal of the session is to help students further their academic success by becoming better listeners. You can then list the main learning objectives of the session: </a:t>
            </a:r>
          </a:p>
          <a:p>
            <a:pPr marL="171450" indent="-171450">
              <a:buFont typeface="Arial" panose="020B0604020202020204" pitchFamily="34" charset="0"/>
              <a:buChar char="•"/>
              <a:defRPr/>
            </a:pPr>
            <a:r>
              <a:rPr lang="en-US" sz="1100" i="1" dirty="0" smtClean="0"/>
              <a:t>To develop the global listening abilities of students,</a:t>
            </a:r>
          </a:p>
          <a:p>
            <a:pPr marL="171450" indent="-171450">
              <a:buFont typeface="Arial" panose="020B0604020202020204" pitchFamily="34" charset="0"/>
              <a:buChar char="•"/>
              <a:defRPr/>
            </a:pPr>
            <a:r>
              <a:rPr lang="en-US" sz="1100" i="1" dirty="0" smtClean="0"/>
              <a:t>To teach them a few basic listening strategies,</a:t>
            </a:r>
          </a:p>
          <a:p>
            <a:pPr marL="171450" indent="-171450">
              <a:buFont typeface="Arial" panose="020B0604020202020204" pitchFamily="34" charset="0"/>
              <a:buChar char="•"/>
              <a:defRPr/>
            </a:pPr>
            <a:r>
              <a:rPr lang="en-US" sz="1100" i="1" dirty="0" smtClean="0"/>
              <a:t>To remove the flaws the students might be facing in effective listening, and</a:t>
            </a:r>
          </a:p>
          <a:p>
            <a:pPr marL="171450" indent="-171450">
              <a:buFont typeface="Arial" panose="020B0604020202020204" pitchFamily="34" charset="0"/>
              <a:buChar char="•"/>
              <a:defRPr/>
            </a:pPr>
            <a:r>
              <a:rPr lang="en-US" sz="1100" i="1" dirty="0" smtClean="0"/>
              <a:t>To expose them to a number of different listening situations through activities.</a:t>
            </a:r>
          </a:p>
          <a:p>
            <a:pPr>
              <a:defRPr/>
            </a:pPr>
            <a:endParaRPr lang="en-US" sz="1100" i="1" dirty="0" smtClean="0"/>
          </a:p>
          <a:p>
            <a:pPr>
              <a:defRPr/>
            </a:pPr>
            <a:endParaRPr lang="en-US" sz="1100" dirty="0" smtClean="0"/>
          </a:p>
        </p:txBody>
      </p:sp>
      <p:sp>
        <p:nvSpPr>
          <p:cNvPr id="36868"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BA8BDCC4-743F-4568-9531-4CC5578995B2}" type="slidenum">
              <a:rPr lang="en-US" altLang="en-US"/>
              <a:pPr eaLnBrk="1" hangingPunct="1">
                <a:spcBef>
                  <a:spcPct val="0"/>
                </a:spcBef>
              </a:pPr>
              <a:t>2</a:t>
            </a:fld>
            <a:endParaRPr lang="en-US" altLang="en-US"/>
          </a:p>
        </p:txBody>
      </p:sp>
    </p:spTree>
    <p:extLst>
      <p:ext uri="{BB962C8B-B14F-4D97-AF65-F5344CB8AC3E}">
        <p14:creationId xmlns:p14="http://schemas.microsoft.com/office/powerpoint/2010/main" val="2609583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p:spPr>
        <p:txBody>
          <a:bodyPr/>
          <a:lstStyle/>
          <a:p>
            <a:r>
              <a:rPr lang="en-US" altLang="en-US" sz="1000" smtClean="0">
                <a:latin typeface="Arial" panose="020B0604020202020204" pitchFamily="34" charset="0"/>
                <a:cs typeface="Arial" panose="020B0604020202020204" pitchFamily="34" charset="0"/>
              </a:rPr>
              <a:t>3 – 5 minutes</a:t>
            </a:r>
          </a:p>
          <a:p>
            <a:endParaRPr lang="en-US" altLang="en-US" sz="1000" smtClean="0">
              <a:latin typeface="Arial" panose="020B0604020202020204" pitchFamily="34" charset="0"/>
              <a:cs typeface="Arial" panose="020B0604020202020204" pitchFamily="34" charset="0"/>
            </a:endParaRPr>
          </a:p>
          <a:p>
            <a:r>
              <a:rPr lang="en-US" altLang="en-US" sz="1000" i="1" smtClean="0">
                <a:latin typeface="Arial" panose="020B0604020202020204" pitchFamily="34" charset="0"/>
                <a:cs typeface="Arial" panose="020B0604020202020204" pitchFamily="34" charset="0"/>
              </a:rPr>
              <a:t>This slide is meant as an introduction.  The quotes are animated on the mouse.  Click or advance. </a:t>
            </a:r>
          </a:p>
          <a:p>
            <a:endParaRPr lang="en-US" altLang="en-US" sz="1000" i="1" smtClean="0">
              <a:latin typeface="Arial" panose="020B0604020202020204" pitchFamily="34" charset="0"/>
              <a:cs typeface="Arial" panose="020B0604020202020204" pitchFamily="34" charset="0"/>
            </a:endParaRPr>
          </a:p>
          <a:p>
            <a:r>
              <a:rPr lang="en-US" altLang="en-US" sz="1000" i="1" smtClean="0">
                <a:latin typeface="Arial" panose="020B0604020202020204" pitchFamily="34" charset="0"/>
                <a:cs typeface="Arial" panose="020B0604020202020204" pitchFamily="34" charset="0"/>
              </a:rPr>
              <a:t>Ask the students their thoughts on the quote.  Do they agree or disagree?  Ask them why?</a:t>
            </a:r>
          </a:p>
          <a:p>
            <a:endParaRPr lang="en-US" altLang="en-US" sz="1000" i="1" smtClean="0">
              <a:latin typeface="Arial" panose="020B0604020202020204" pitchFamily="34" charset="0"/>
              <a:cs typeface="Arial" panose="020B0604020202020204" pitchFamily="34" charset="0"/>
            </a:endParaRPr>
          </a:p>
          <a:p>
            <a:r>
              <a:rPr lang="en-US" altLang="en-US" sz="1000" i="1" smtClean="0">
                <a:latin typeface="Arial" panose="020B0604020202020204" pitchFamily="34" charset="0"/>
                <a:cs typeface="Arial" panose="020B0604020202020204" pitchFamily="34" charset="0"/>
              </a:rPr>
              <a:t>Have a co-presenter or an assistant track the comments on a flip chart.  </a:t>
            </a:r>
          </a:p>
          <a:p>
            <a:endParaRPr lang="en-US" altLang="en-US" i="1" smtClean="0">
              <a:latin typeface="Arial" panose="020B0604020202020204" pitchFamily="34" charset="0"/>
              <a:cs typeface="Arial" panose="020B0604020202020204" pitchFamily="34" charset="0"/>
            </a:endParaRPr>
          </a:p>
          <a:p>
            <a:r>
              <a:rPr lang="en-US" altLang="en-US" i="1" smtClean="0">
                <a:latin typeface="Arial" panose="020B0604020202020204" pitchFamily="34" charset="0"/>
                <a:cs typeface="Arial" panose="020B0604020202020204" pitchFamily="34" charset="0"/>
              </a:rPr>
              <a:t> </a:t>
            </a:r>
          </a:p>
          <a:p>
            <a:endParaRPr lang="en-US" altLang="en-US" i="1" smtClean="0">
              <a:latin typeface="Arial" panose="020B0604020202020204" pitchFamily="34" charset="0"/>
              <a:cs typeface="Arial" panose="020B0604020202020204" pitchFamily="34" charset="0"/>
            </a:endParaRPr>
          </a:p>
        </p:txBody>
      </p:sp>
      <p:sp>
        <p:nvSpPr>
          <p:cNvPr id="37892"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1A11D7F9-3C2C-4A66-8B1A-335071DEFAF5}" type="slidenum">
              <a:rPr lang="en-US" altLang="en-US"/>
              <a:pPr eaLnBrk="1" hangingPunct="1">
                <a:spcBef>
                  <a:spcPct val="0"/>
                </a:spcBef>
              </a:pPr>
              <a:t>3</a:t>
            </a:fld>
            <a:endParaRPr lang="en-US" altLang="en-US"/>
          </a:p>
        </p:txBody>
      </p:sp>
    </p:spTree>
    <p:extLst>
      <p:ext uri="{BB962C8B-B14F-4D97-AF65-F5344CB8AC3E}">
        <p14:creationId xmlns:p14="http://schemas.microsoft.com/office/powerpoint/2010/main" val="3600540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p:spPr>
        <p:txBody>
          <a:bodyPr/>
          <a:lstStyle/>
          <a:p>
            <a:endParaRPr lang="en-US" altLang="en-US" i="1" smtClean="0">
              <a:latin typeface="Arial" panose="020B0604020202020204" pitchFamily="34" charset="0"/>
              <a:cs typeface="Arial" panose="020B0604020202020204" pitchFamily="34" charset="0"/>
            </a:endParaRPr>
          </a:p>
        </p:txBody>
      </p:sp>
      <p:sp>
        <p:nvSpPr>
          <p:cNvPr id="39940"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6BEEEA88-A5EA-47EC-8425-492F712602A8}" type="slidenum">
              <a:rPr lang="en-US" altLang="en-US"/>
              <a:pPr eaLnBrk="1" hangingPunct="1">
                <a:spcBef>
                  <a:spcPct val="0"/>
                </a:spcBef>
              </a:pPr>
              <a:t>4</a:t>
            </a:fld>
            <a:endParaRPr lang="en-US" altLang="en-US"/>
          </a:p>
        </p:txBody>
      </p:sp>
    </p:spTree>
    <p:extLst>
      <p:ext uri="{BB962C8B-B14F-4D97-AF65-F5344CB8AC3E}">
        <p14:creationId xmlns:p14="http://schemas.microsoft.com/office/powerpoint/2010/main" val="2679284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p:spPr>
        <p:txBody>
          <a:bodyPr/>
          <a:lstStyle/>
          <a:p>
            <a:endParaRPr lang="en-US" altLang="en-US" i="1" smtClean="0">
              <a:latin typeface="Arial" panose="020B0604020202020204" pitchFamily="34" charset="0"/>
              <a:cs typeface="Arial" panose="020B0604020202020204" pitchFamily="34" charset="0"/>
            </a:endParaRPr>
          </a:p>
        </p:txBody>
      </p:sp>
      <p:sp>
        <p:nvSpPr>
          <p:cNvPr id="40964"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79C0EEB5-9E29-482E-BAA0-5B2903148115}" type="slidenum">
              <a:rPr lang="en-US" altLang="en-US"/>
              <a:pPr eaLnBrk="1" hangingPunct="1">
                <a:spcBef>
                  <a:spcPct val="0"/>
                </a:spcBef>
              </a:pPr>
              <a:t>5</a:t>
            </a:fld>
            <a:endParaRPr lang="en-US" altLang="en-US"/>
          </a:p>
        </p:txBody>
      </p:sp>
    </p:spTree>
    <p:extLst>
      <p:ext uri="{BB962C8B-B14F-4D97-AF65-F5344CB8AC3E}">
        <p14:creationId xmlns:p14="http://schemas.microsoft.com/office/powerpoint/2010/main" val="451234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p:spPr>
        <p:txBody>
          <a:bodyPr/>
          <a:lstStyle/>
          <a:p>
            <a:endParaRPr lang="en-US" altLang="en-US" sz="1000" smtClean="0">
              <a:latin typeface="Arial" panose="020B0604020202020204" pitchFamily="34" charset="0"/>
              <a:cs typeface="Arial" panose="020B0604020202020204" pitchFamily="34" charset="0"/>
            </a:endParaRPr>
          </a:p>
        </p:txBody>
      </p:sp>
      <p:sp>
        <p:nvSpPr>
          <p:cNvPr id="41988"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9D9F5E4E-4E4B-4B38-8B51-187E9653CFCC}" type="slidenum">
              <a:rPr lang="en-US" altLang="en-US"/>
              <a:pPr eaLnBrk="1" hangingPunct="1">
                <a:spcBef>
                  <a:spcPct val="0"/>
                </a:spcBef>
              </a:pPr>
              <a:t>6</a:t>
            </a:fld>
            <a:endParaRPr lang="en-US" altLang="en-US"/>
          </a:p>
        </p:txBody>
      </p:sp>
    </p:spTree>
    <p:extLst>
      <p:ext uri="{BB962C8B-B14F-4D97-AF65-F5344CB8AC3E}">
        <p14:creationId xmlns:p14="http://schemas.microsoft.com/office/powerpoint/2010/main" val="1536609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a:lstStyle/>
          <a:p>
            <a:r>
              <a:rPr lang="en-US" altLang="en-US" sz="1000" smtClean="0">
                <a:latin typeface="Arial" panose="020B0604020202020204" pitchFamily="34" charset="0"/>
                <a:cs typeface="Arial" panose="020B0604020202020204" pitchFamily="34" charset="0"/>
              </a:rPr>
              <a:t>1 minute </a:t>
            </a:r>
          </a:p>
          <a:p>
            <a:endParaRPr lang="en-US" altLang="en-US" sz="1000" smtClean="0">
              <a:latin typeface="Arial" panose="020B0604020202020204" pitchFamily="34" charset="0"/>
              <a:cs typeface="Arial" panose="020B0604020202020204" pitchFamily="34" charset="0"/>
            </a:endParaRPr>
          </a:p>
          <a:p>
            <a:r>
              <a:rPr lang="en-US" altLang="en-US" sz="1000" smtClean="0">
                <a:latin typeface="Arial" panose="020B0604020202020204" pitchFamily="34" charset="0"/>
                <a:cs typeface="Arial" panose="020B0604020202020204" pitchFamily="34" charset="0"/>
              </a:rPr>
              <a:t>Because the reality is that in engineering, effective communication will be crucial to your success. And that realization many engineers face as they begin their careers. </a:t>
            </a:r>
          </a:p>
          <a:p>
            <a:endParaRPr lang="en-US" altLang="en-US" sz="1000" smtClean="0">
              <a:latin typeface="Arial" panose="020B0604020202020204" pitchFamily="34" charset="0"/>
              <a:cs typeface="Arial" panose="020B0604020202020204" pitchFamily="34" charset="0"/>
            </a:endParaRPr>
          </a:p>
          <a:p>
            <a:r>
              <a:rPr lang="en-US" altLang="en-US" sz="1000" smtClean="0">
                <a:latin typeface="Arial" panose="020B0604020202020204" pitchFamily="34" charset="0"/>
                <a:cs typeface="Arial" panose="020B0604020202020204" pitchFamily="34" charset="0"/>
              </a:rPr>
              <a:t>In fact, there is a saying that, “In engineering, you’ll only go as far as your communications skills will take you.” </a:t>
            </a:r>
          </a:p>
          <a:p>
            <a:endParaRPr lang="en-US" altLang="en-US" sz="1000" smtClean="0">
              <a:latin typeface="Arial" panose="020B0604020202020204" pitchFamily="34" charset="0"/>
              <a:cs typeface="Arial" panose="020B0604020202020204" pitchFamily="34" charset="0"/>
            </a:endParaRPr>
          </a:p>
          <a:p>
            <a:r>
              <a:rPr lang="en-US" altLang="en-US" sz="1000" smtClean="0">
                <a:latin typeface="Arial" panose="020B0604020202020204" pitchFamily="34" charset="0"/>
                <a:cs typeface="Arial" panose="020B0604020202020204" pitchFamily="34" charset="0"/>
              </a:rPr>
              <a:t>And a recent survey conducted by ASME confirmed that.  The respondents indicated that communications skills are </a:t>
            </a:r>
            <a:r>
              <a:rPr lang="en-US" altLang="en-US" sz="1000" b="1" smtClean="0">
                <a:latin typeface="Arial" panose="020B0604020202020204" pitchFamily="34" charset="0"/>
                <a:cs typeface="Arial" panose="020B0604020202020204" pitchFamily="34" charset="0"/>
              </a:rPr>
              <a:t>crucial </a:t>
            </a:r>
            <a:r>
              <a:rPr lang="en-US" altLang="en-US" sz="1000" smtClean="0">
                <a:latin typeface="Arial" panose="020B0604020202020204" pitchFamily="34" charset="0"/>
                <a:cs typeface="Arial" panose="020B0604020202020204" pitchFamily="34" charset="0"/>
              </a:rPr>
              <a:t>for success</a:t>
            </a:r>
          </a:p>
          <a:p>
            <a:endParaRPr lang="en-US" altLang="en-US" smtClean="0">
              <a:latin typeface="Arial" panose="020B0604020202020204" pitchFamily="34" charset="0"/>
              <a:cs typeface="Arial" panose="020B0604020202020204" pitchFamily="34" charset="0"/>
            </a:endParaRPr>
          </a:p>
          <a:p>
            <a:endParaRPr lang="en-US" altLang="en-US" smtClean="0">
              <a:latin typeface="Arial" panose="020B0604020202020204" pitchFamily="34" charset="0"/>
              <a:cs typeface="Arial" panose="020B0604020202020204" pitchFamily="34" charset="0"/>
            </a:endParaRPr>
          </a:p>
        </p:txBody>
      </p:sp>
      <p:sp>
        <p:nvSpPr>
          <p:cNvPr id="43012"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C576AEA6-2599-4361-8D5E-E97C6C55BC69}" type="slidenum">
              <a:rPr lang="en-US" altLang="en-US"/>
              <a:pPr eaLnBrk="1" hangingPunct="1">
                <a:spcBef>
                  <a:spcPct val="0"/>
                </a:spcBef>
              </a:pPr>
              <a:t>7</a:t>
            </a:fld>
            <a:endParaRPr lang="en-US" altLang="en-US"/>
          </a:p>
        </p:txBody>
      </p:sp>
    </p:spTree>
    <p:extLst>
      <p:ext uri="{BB962C8B-B14F-4D97-AF65-F5344CB8AC3E}">
        <p14:creationId xmlns:p14="http://schemas.microsoft.com/office/powerpoint/2010/main" val="2972415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p:spPr>
        <p:txBody>
          <a:bodyPr/>
          <a:lstStyle/>
          <a:p>
            <a:r>
              <a:rPr lang="en-US" altLang="en-US" sz="1000" smtClean="0">
                <a:latin typeface="Arial" panose="020B0604020202020204" pitchFamily="34" charset="0"/>
                <a:cs typeface="Arial" panose="020B0604020202020204" pitchFamily="34" charset="0"/>
              </a:rPr>
              <a:t>1 minute </a:t>
            </a:r>
          </a:p>
          <a:p>
            <a:endParaRPr lang="en-US" altLang="en-US" sz="1000" smtClean="0">
              <a:latin typeface="Arial" panose="020B0604020202020204" pitchFamily="34" charset="0"/>
              <a:cs typeface="Arial" panose="020B0604020202020204" pitchFamily="34" charset="0"/>
            </a:endParaRPr>
          </a:p>
          <a:p>
            <a:r>
              <a:rPr lang="en-US" altLang="en-US" sz="1000" smtClean="0">
                <a:latin typeface="Arial" panose="020B0604020202020204" pitchFamily="34" charset="0"/>
                <a:cs typeface="Arial" panose="020B0604020202020204" pitchFamily="34" charset="0"/>
              </a:rPr>
              <a:t>Because the reality is that in engineering, effective communication will be crucial to your success. And that realization many engineers face as they begin their careers. </a:t>
            </a:r>
          </a:p>
          <a:p>
            <a:endParaRPr lang="en-US" altLang="en-US" sz="1000" smtClean="0">
              <a:latin typeface="Arial" panose="020B0604020202020204" pitchFamily="34" charset="0"/>
              <a:cs typeface="Arial" panose="020B0604020202020204" pitchFamily="34" charset="0"/>
            </a:endParaRPr>
          </a:p>
          <a:p>
            <a:r>
              <a:rPr lang="en-US" altLang="en-US" sz="1000" smtClean="0">
                <a:latin typeface="Arial" panose="020B0604020202020204" pitchFamily="34" charset="0"/>
                <a:cs typeface="Arial" panose="020B0604020202020204" pitchFamily="34" charset="0"/>
              </a:rPr>
              <a:t>In fact, there is a saying that, “In engineering, you’ll only go as far as your communications skills will take you.” </a:t>
            </a:r>
          </a:p>
          <a:p>
            <a:endParaRPr lang="en-US" altLang="en-US" sz="1000" smtClean="0">
              <a:latin typeface="Arial" panose="020B0604020202020204" pitchFamily="34" charset="0"/>
              <a:cs typeface="Arial" panose="020B0604020202020204" pitchFamily="34" charset="0"/>
            </a:endParaRPr>
          </a:p>
          <a:p>
            <a:r>
              <a:rPr lang="en-US" altLang="en-US" sz="1000" smtClean="0">
                <a:latin typeface="Arial" panose="020B0604020202020204" pitchFamily="34" charset="0"/>
                <a:cs typeface="Arial" panose="020B0604020202020204" pitchFamily="34" charset="0"/>
              </a:rPr>
              <a:t>And a recent survey conducted by ASME confirmed that.  The respondents indicated that communications skills are </a:t>
            </a:r>
            <a:r>
              <a:rPr lang="en-US" altLang="en-US" sz="1000" b="1" smtClean="0">
                <a:latin typeface="Arial" panose="020B0604020202020204" pitchFamily="34" charset="0"/>
                <a:cs typeface="Arial" panose="020B0604020202020204" pitchFamily="34" charset="0"/>
              </a:rPr>
              <a:t>crucial </a:t>
            </a:r>
            <a:r>
              <a:rPr lang="en-US" altLang="en-US" sz="1000" smtClean="0">
                <a:latin typeface="Arial" panose="020B0604020202020204" pitchFamily="34" charset="0"/>
                <a:cs typeface="Arial" panose="020B0604020202020204" pitchFamily="34" charset="0"/>
              </a:rPr>
              <a:t>for success</a:t>
            </a:r>
          </a:p>
          <a:p>
            <a:endParaRPr lang="en-US" altLang="en-US" smtClean="0">
              <a:latin typeface="Arial" panose="020B0604020202020204" pitchFamily="34" charset="0"/>
              <a:cs typeface="Arial" panose="020B0604020202020204" pitchFamily="34" charset="0"/>
            </a:endParaRPr>
          </a:p>
          <a:p>
            <a:endParaRPr lang="en-US" altLang="en-US" smtClean="0">
              <a:latin typeface="Arial" panose="020B0604020202020204" pitchFamily="34" charset="0"/>
              <a:cs typeface="Arial" panose="020B0604020202020204" pitchFamily="34" charset="0"/>
            </a:endParaRPr>
          </a:p>
        </p:txBody>
      </p:sp>
      <p:sp>
        <p:nvSpPr>
          <p:cNvPr id="44036"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DEEBAB1E-9ACB-4320-B4A2-3FE6913F71AE}" type="slidenum">
              <a:rPr lang="en-US" altLang="en-US"/>
              <a:pPr eaLnBrk="1" hangingPunct="1">
                <a:spcBef>
                  <a:spcPct val="0"/>
                </a:spcBef>
              </a:pPr>
              <a:t>8</a:t>
            </a:fld>
            <a:endParaRPr lang="en-US" altLang="en-US"/>
          </a:p>
        </p:txBody>
      </p:sp>
    </p:spTree>
    <p:extLst>
      <p:ext uri="{BB962C8B-B14F-4D97-AF65-F5344CB8AC3E}">
        <p14:creationId xmlns:p14="http://schemas.microsoft.com/office/powerpoint/2010/main" val="1375634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47500" lnSpcReduction="20000"/>
          </a:bodyPr>
          <a:lstStyle/>
          <a:p>
            <a:pPr>
              <a:defRPr/>
            </a:pPr>
            <a:r>
              <a:rPr lang="en-US" sz="1000" dirty="0" smtClean="0"/>
              <a:t>10 – 12 minutes </a:t>
            </a:r>
          </a:p>
          <a:p>
            <a:pPr>
              <a:defRPr/>
            </a:pPr>
            <a:endParaRPr lang="en-US" sz="1000" dirty="0" smtClean="0"/>
          </a:p>
          <a:p>
            <a:pPr>
              <a:defRPr/>
            </a:pPr>
            <a:r>
              <a:rPr lang="en-US" sz="1000" i="1" dirty="0" smtClean="0"/>
              <a:t>This is an exercise for the entire group.  </a:t>
            </a:r>
          </a:p>
          <a:p>
            <a:pPr>
              <a:defRPr/>
            </a:pPr>
            <a:endParaRPr lang="en-US" sz="1000" i="1" dirty="0" smtClean="0"/>
          </a:p>
          <a:p>
            <a:pPr>
              <a:defRPr/>
            </a:pPr>
            <a:r>
              <a:rPr lang="en-US" sz="1000" i="1" dirty="0" smtClean="0"/>
              <a:t>Materials</a:t>
            </a:r>
          </a:p>
          <a:p>
            <a:pPr>
              <a:defRPr/>
            </a:pPr>
            <a:r>
              <a:rPr lang="en-US" sz="1000" i="1" dirty="0" smtClean="0"/>
              <a:t>• One sheet of paper (8-1/2 x 11) for each participant</a:t>
            </a:r>
          </a:p>
          <a:p>
            <a:pPr>
              <a:defRPr/>
            </a:pPr>
            <a:r>
              <a:rPr lang="en-US" sz="1000" i="1" dirty="0" smtClean="0"/>
              <a:t>• One sheet of paper for the facilitator </a:t>
            </a:r>
          </a:p>
          <a:p>
            <a:pPr>
              <a:defRPr/>
            </a:pPr>
            <a:endParaRPr lang="en-US" sz="1000" dirty="0" smtClean="0"/>
          </a:p>
          <a:p>
            <a:pPr>
              <a:defRPr/>
            </a:pPr>
            <a:r>
              <a:rPr lang="en-US" sz="1000" dirty="0" smtClean="0"/>
              <a:t>Before going into the next section on presentations, I wanted to conduct a little communication exercise.  During the discussion on reports, we talked about the section where you described what took place.  That was an important part of the report because it enables people to replicate what you did.  Being able to communicate that type of information effectively is necessary for every type of communication, not just reports, but in presentations, papers and even just verbally between to or more people.  So this demo is to meant to show you the challenges in being an effective communicator. </a:t>
            </a:r>
          </a:p>
          <a:p>
            <a:pPr>
              <a:defRPr/>
            </a:pPr>
            <a:endParaRPr lang="en-US" sz="1000" dirty="0" smtClean="0"/>
          </a:p>
          <a:p>
            <a:pPr>
              <a:defRPr/>
            </a:pPr>
            <a:r>
              <a:rPr lang="en-US" sz="1000" dirty="0" smtClean="0"/>
              <a:t>So let’s start. </a:t>
            </a:r>
          </a:p>
          <a:p>
            <a:pPr>
              <a:defRPr/>
            </a:pPr>
            <a:endParaRPr lang="en-US" sz="1000" dirty="0" smtClean="0"/>
          </a:p>
          <a:p>
            <a:pPr>
              <a:defRPr/>
            </a:pPr>
            <a:r>
              <a:rPr lang="en-US" sz="1000" i="1" dirty="0" smtClean="0"/>
              <a:t>Directions</a:t>
            </a:r>
          </a:p>
          <a:p>
            <a:pPr>
              <a:defRPr/>
            </a:pPr>
            <a:r>
              <a:rPr lang="en-US" sz="1000" i="1" dirty="0" smtClean="0"/>
              <a:t>After giving each participant one sheet of paper, offer the following directions, pausing </a:t>
            </a:r>
          </a:p>
          <a:p>
            <a:pPr>
              <a:defRPr/>
            </a:pPr>
            <a:r>
              <a:rPr lang="en-US" sz="1000" i="1" dirty="0" smtClean="0"/>
              <a:t>after each instruction to give the group time to comply (complete the activity yourself </a:t>
            </a:r>
          </a:p>
          <a:p>
            <a:pPr>
              <a:defRPr/>
            </a:pPr>
            <a:r>
              <a:rPr lang="en-US" sz="1000" i="1" dirty="0" smtClean="0"/>
              <a:t>using your own sheet of paper). </a:t>
            </a:r>
          </a:p>
          <a:p>
            <a:pPr>
              <a:defRPr/>
            </a:pPr>
            <a:endParaRPr lang="en-US" sz="1000" i="1" dirty="0" smtClean="0"/>
          </a:p>
          <a:p>
            <a:pPr>
              <a:defRPr/>
            </a:pPr>
            <a:r>
              <a:rPr lang="en-US" sz="1000" dirty="0" smtClean="0"/>
              <a:t>1. Pick up your sheet of paper and hold it in front of you. Close your eyes and listen carefully to my directions. The rules are: (1) no peeking and (2) no </a:t>
            </a:r>
          </a:p>
          <a:p>
            <a:pPr>
              <a:defRPr/>
            </a:pPr>
            <a:r>
              <a:rPr lang="en-US" sz="1000" dirty="0" smtClean="0"/>
              <a:t>questions.</a:t>
            </a:r>
          </a:p>
          <a:p>
            <a:pPr>
              <a:defRPr/>
            </a:pPr>
            <a:r>
              <a:rPr lang="en-US" sz="1000" dirty="0" smtClean="0"/>
              <a:t>2. The first thing I want you to do is to fold your sheet of paper in half. (Pause) </a:t>
            </a:r>
          </a:p>
          <a:p>
            <a:pPr>
              <a:defRPr/>
            </a:pPr>
            <a:r>
              <a:rPr lang="en-US" sz="1000" dirty="0" smtClean="0"/>
              <a:t>3. Now, tear off the upper right hand corner. (Pause)</a:t>
            </a:r>
          </a:p>
          <a:p>
            <a:pPr>
              <a:defRPr/>
            </a:pPr>
            <a:r>
              <a:rPr lang="en-US" sz="1000" dirty="0" smtClean="0"/>
              <a:t>4. Fold the paper in half again and tear off the upper left hand corner of the sheet. (Pause)</a:t>
            </a:r>
          </a:p>
          <a:p>
            <a:pPr>
              <a:defRPr/>
            </a:pPr>
            <a:r>
              <a:rPr lang="en-US" sz="1000" dirty="0" smtClean="0"/>
              <a:t>5. Fold it in half again. (Pause)</a:t>
            </a:r>
          </a:p>
          <a:p>
            <a:pPr>
              <a:defRPr/>
            </a:pPr>
            <a:r>
              <a:rPr lang="en-US" sz="1000" dirty="0" smtClean="0"/>
              <a:t>6. Now tear off the lower right-hand corner of the sheet. (Pause)</a:t>
            </a:r>
          </a:p>
          <a:p>
            <a:pPr>
              <a:defRPr/>
            </a:pPr>
            <a:endParaRPr lang="en-US" sz="1000" dirty="0" smtClean="0"/>
          </a:p>
          <a:p>
            <a:pPr>
              <a:defRPr/>
            </a:pPr>
            <a:r>
              <a:rPr lang="en-US" sz="1000" i="1" dirty="0" smtClean="0"/>
              <a:t>After all tearing is complete, say:</a:t>
            </a:r>
          </a:p>
          <a:p>
            <a:pPr>
              <a:defRPr/>
            </a:pPr>
            <a:endParaRPr lang="en-US" sz="1000" dirty="0" smtClean="0"/>
          </a:p>
          <a:p>
            <a:pPr>
              <a:defRPr/>
            </a:pPr>
            <a:r>
              <a:rPr lang="en-US" sz="1000" dirty="0" smtClean="0"/>
              <a:t>Now, open your eyes and unfold your paper. If I did a good job of communicating and you did a good job of listening, all of our sheets should look exactly the same!</a:t>
            </a:r>
          </a:p>
          <a:p>
            <a:pPr>
              <a:defRPr/>
            </a:pPr>
            <a:r>
              <a:rPr lang="en-US" sz="1000" dirty="0" smtClean="0"/>
              <a:t>Hold your sheet up for everyone to see. Ask participants to compare their sheets. Ask why no one’s paper matched yours exactly?</a:t>
            </a:r>
          </a:p>
          <a:p>
            <a:pPr>
              <a:defRPr/>
            </a:pPr>
            <a:endParaRPr lang="en-US" sz="1000" dirty="0" smtClean="0"/>
          </a:p>
          <a:p>
            <a:pPr>
              <a:defRPr/>
            </a:pPr>
            <a:r>
              <a:rPr lang="en-US" sz="1000" i="1" dirty="0" smtClean="0"/>
              <a:t>You will probably get responses such as, “You didn’t let us ask any questions!” or “The way you gave us directions wasn’t clear!” </a:t>
            </a:r>
          </a:p>
          <a:p>
            <a:pPr>
              <a:defRPr/>
            </a:pPr>
            <a:endParaRPr lang="en-US" sz="1000" i="1" dirty="0" smtClean="0"/>
          </a:p>
          <a:p>
            <a:pPr>
              <a:defRPr/>
            </a:pPr>
            <a:r>
              <a:rPr lang="en-US" sz="1000" dirty="0" smtClean="0"/>
              <a:t>Part of the communication process (and being a good communicator) is recognizing that people may need to receive information in different ways in order to be successful</a:t>
            </a:r>
            <a:r>
              <a:rPr lang="en-US" sz="1000" i="1" dirty="0" smtClean="0"/>
              <a:t>. </a:t>
            </a:r>
            <a:r>
              <a:rPr lang="en-US" sz="1000" dirty="0" smtClean="0"/>
              <a:t>Remember that someone reading your report or paper can’t ask you any questions.  So you need to become a better communicator to avoid a misinterpretation of what your wrote or what you said.</a:t>
            </a:r>
          </a:p>
          <a:p>
            <a:pPr>
              <a:defRPr/>
            </a:pPr>
            <a:endParaRPr lang="en-US" sz="1000" dirty="0" smtClean="0"/>
          </a:p>
          <a:p>
            <a:pPr>
              <a:defRPr/>
            </a:pPr>
            <a:r>
              <a:rPr lang="en-US" sz="1000" dirty="0" smtClean="0"/>
              <a:t>Remember, I never said in the directions that I wanted all your papers to look alike at the end.  But what if I had made that the objective?  What suggestions do can you think of that would have improved my directions?</a:t>
            </a:r>
          </a:p>
          <a:p>
            <a:pPr>
              <a:defRPr/>
            </a:pPr>
            <a:endParaRPr lang="en-US" sz="1000" dirty="0" smtClean="0"/>
          </a:p>
          <a:p>
            <a:pPr>
              <a:defRPr/>
            </a:pPr>
            <a:r>
              <a:rPr lang="en-US" sz="1000" i="1" dirty="0" smtClean="0"/>
              <a:t>Track the results on a flip chart.  Gauge your time and how much discussion you want before going onto the next session.  </a:t>
            </a:r>
          </a:p>
          <a:p>
            <a:pPr>
              <a:defRPr/>
            </a:pPr>
            <a:endParaRPr lang="en-US" sz="1000" i="1" dirty="0" smtClean="0"/>
          </a:p>
          <a:p>
            <a:pPr>
              <a:defRPr/>
            </a:pPr>
            <a:r>
              <a:rPr lang="en-US" sz="1000" i="1" dirty="0" smtClean="0"/>
              <a:t>To close:</a:t>
            </a:r>
          </a:p>
          <a:p>
            <a:pPr>
              <a:defRPr/>
            </a:pPr>
            <a:endParaRPr lang="en-US" sz="1000" i="1" dirty="0" smtClean="0"/>
          </a:p>
          <a:p>
            <a:pPr>
              <a:defRPr/>
            </a:pPr>
            <a:r>
              <a:rPr lang="en-US" sz="1000" dirty="0" smtClean="0"/>
              <a:t>Think about the suggestions that were made and when you are writing or developing a presentation, think about the audience. What will you need to include so the audience receives and understands the information as you intended?  Now let’s move on to Presentations. </a:t>
            </a:r>
          </a:p>
          <a:p>
            <a:pPr>
              <a:defRPr/>
            </a:pPr>
            <a:endParaRPr lang="en-US" sz="1000" dirty="0" smtClean="0"/>
          </a:p>
        </p:txBody>
      </p:sp>
      <p:sp>
        <p:nvSpPr>
          <p:cNvPr id="47108"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81707E68-DFEF-40A4-BC05-52ABB369A1F4}" type="slidenum">
              <a:rPr lang="en-US" altLang="en-US"/>
              <a:pPr eaLnBrk="1" hangingPunct="1">
                <a:spcBef>
                  <a:spcPct val="0"/>
                </a:spcBef>
              </a:pPr>
              <a:t>10</a:t>
            </a:fld>
            <a:endParaRPr lang="en-US" altLang="en-US"/>
          </a:p>
        </p:txBody>
      </p:sp>
    </p:spTree>
    <p:extLst>
      <p:ext uri="{BB962C8B-B14F-4D97-AF65-F5344CB8AC3E}">
        <p14:creationId xmlns:p14="http://schemas.microsoft.com/office/powerpoint/2010/main" val="14244614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4566" y="2455199"/>
            <a:ext cx="7772400" cy="1470025"/>
          </a:xfrm>
        </p:spPr>
        <p:txBody>
          <a:bodyPr/>
          <a:lstStyle>
            <a:lvl1pPr algn="l">
              <a:defRPr sz="3200" b="1">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4566" y="3924718"/>
            <a:ext cx="6400800" cy="1130300"/>
          </a:xfrm>
        </p:spPr>
        <p:txBody>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247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fontAlgn="base">
              <a:spcBef>
                <a:spcPct val="0"/>
              </a:spcBef>
              <a:spcAft>
                <a:spcPct val="0"/>
              </a:spcAft>
              <a:defRPr/>
            </a:pPr>
            <a:endParaRPr lang="en-US" sz="1350">
              <a:solidFill>
                <a:srgbClr val="000000"/>
              </a:solidFill>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7"/>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225044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1576387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331149097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2188455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2382633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1893510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2272569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GB"/>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123501071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1914926601"/>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37485077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2289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endParaRPr lang="en-US"/>
          </a:p>
        </p:txBody>
      </p:sp>
    </p:spTree>
    <p:extLst>
      <p:ext uri="{BB962C8B-B14F-4D97-AF65-F5344CB8AC3E}">
        <p14:creationId xmlns:p14="http://schemas.microsoft.com/office/powerpoint/2010/main" val="4258486275"/>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400800" cy="1219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438400" y="1600200"/>
            <a:ext cx="31242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15000" y="1600200"/>
            <a:ext cx="31242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52400" y="6248400"/>
            <a:ext cx="1901825" cy="457200"/>
          </a:xfrm>
          <a:prstGeom prst="rect">
            <a:avLst/>
          </a:prstGeom>
        </p:spPr>
        <p:txBody>
          <a:bodyPr/>
          <a:lstStyle>
            <a:lvl1pPr>
              <a:defRPr/>
            </a:lvl1pPr>
          </a:lstStyle>
          <a:p>
            <a:endParaRPr lang="tr-TR"/>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tr-TR"/>
          </a:p>
        </p:txBody>
      </p:sp>
      <p:sp>
        <p:nvSpPr>
          <p:cNvPr id="7" name="Slide Number Placeholder 6"/>
          <p:cNvSpPr>
            <a:spLocks noGrp="1"/>
          </p:cNvSpPr>
          <p:nvPr>
            <p:ph type="sldNum" sz="quarter" idx="12"/>
          </p:nvPr>
        </p:nvSpPr>
        <p:spPr>
          <a:xfrm>
            <a:off x="6934200" y="6248400"/>
            <a:ext cx="1905000" cy="457200"/>
          </a:xfrm>
          <a:prstGeom prst="rect">
            <a:avLst/>
          </a:prstGeom>
        </p:spPr>
        <p:txBody>
          <a:bodyPr/>
          <a:lstStyle>
            <a:lvl1pPr>
              <a:defRPr/>
            </a:lvl1pPr>
          </a:lstStyle>
          <a:p>
            <a:fld id="{4D82F363-47F7-40CF-A6F8-46B4626CA7EF}" type="slidenum">
              <a:rPr lang="tr-TR"/>
              <a:pPr/>
              <a:t>‹#›</a:t>
            </a:fld>
            <a:endParaRPr lang="tr-TR"/>
          </a:p>
        </p:txBody>
      </p:sp>
    </p:spTree>
    <p:extLst>
      <p:ext uri="{BB962C8B-B14F-4D97-AF65-F5344CB8AC3E}">
        <p14:creationId xmlns:p14="http://schemas.microsoft.com/office/powerpoint/2010/main" val="2220762178"/>
      </p:ext>
    </p:extLst>
  </p:cSld>
  <p:clrMapOvr>
    <a:masterClrMapping/>
  </p:clrMapOvr>
  <p:transition>
    <p:wedg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438400" y="228600"/>
            <a:ext cx="6400800" cy="586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152400" y="6248400"/>
            <a:ext cx="1901825" cy="457200"/>
          </a:xfrm>
          <a:prstGeom prst="rect">
            <a:avLst/>
          </a:prstGeom>
        </p:spPr>
        <p:txBody>
          <a:bodyPr/>
          <a:lstStyle>
            <a:lvl1pPr>
              <a:defRPr/>
            </a:lvl1pPr>
          </a:lstStyle>
          <a:p>
            <a:endParaRPr lang="tr-TR"/>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endParaRPr lang="tr-TR"/>
          </a:p>
        </p:txBody>
      </p:sp>
      <p:sp>
        <p:nvSpPr>
          <p:cNvPr id="5" name="Slide Number Placeholder 4"/>
          <p:cNvSpPr>
            <a:spLocks noGrp="1"/>
          </p:cNvSpPr>
          <p:nvPr>
            <p:ph type="sldNum" sz="quarter" idx="12"/>
          </p:nvPr>
        </p:nvSpPr>
        <p:spPr>
          <a:xfrm>
            <a:off x="6934200" y="6248400"/>
            <a:ext cx="1905000" cy="457200"/>
          </a:xfrm>
          <a:prstGeom prst="rect">
            <a:avLst/>
          </a:prstGeom>
        </p:spPr>
        <p:txBody>
          <a:bodyPr/>
          <a:lstStyle>
            <a:lvl1pPr>
              <a:defRPr/>
            </a:lvl1pPr>
          </a:lstStyle>
          <a:p>
            <a:fld id="{2C2E2A35-4CA9-4607-81CF-AA0881CE6C83}" type="slidenum">
              <a:rPr lang="tr-TR"/>
              <a:pPr/>
              <a:t>‹#›</a:t>
            </a:fld>
            <a:endParaRPr lang="tr-TR"/>
          </a:p>
        </p:txBody>
      </p:sp>
    </p:spTree>
    <p:extLst>
      <p:ext uri="{BB962C8B-B14F-4D97-AF65-F5344CB8AC3E}">
        <p14:creationId xmlns:p14="http://schemas.microsoft.com/office/powerpoint/2010/main" val="2926953666"/>
      </p:ext>
    </p:extLst>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8588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7481" y="255326"/>
            <a:ext cx="8049038" cy="1143000"/>
          </a:xfrm>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a:xfrm>
            <a:off x="477839" y="1414449"/>
            <a:ext cx="8208962" cy="4525963"/>
          </a:xfrm>
        </p:spPr>
        <p:txBody>
          <a:bodyPr/>
          <a:lstStyle>
            <a:lvl1pPr>
              <a:defRPr sz="2800"/>
            </a:lvl1pPr>
            <a:lvl2pPr>
              <a:buClr>
                <a:srgbClr val="006699"/>
              </a:buClr>
              <a:defRPr sz="2400"/>
            </a:lvl2pPr>
            <a:lvl3pPr>
              <a:buClr>
                <a:srgbClr val="006699"/>
              </a:buCl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57701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473824"/>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73824"/>
            <a:ext cx="4038600" cy="4525963"/>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0318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60990"/>
            <a:ext cx="8229600" cy="11430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89870"/>
            <a:ext cx="4040188" cy="639762"/>
          </a:xfrm>
        </p:spPr>
        <p:txBody>
          <a:bodyPr anchor="b"/>
          <a:lstStyle>
            <a:lvl1pPr marL="0" indent="0">
              <a:buNone/>
              <a:defRPr sz="2000" b="1">
                <a:solidFill>
                  <a:srgbClr val="0066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29632"/>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89870"/>
            <a:ext cx="4041775" cy="639762"/>
          </a:xfrm>
        </p:spPr>
        <p:txBody>
          <a:bodyPr anchor="b"/>
          <a:lstStyle>
            <a:lvl1pPr marL="0" indent="0">
              <a:buNone/>
              <a:defRPr sz="2000" b="1">
                <a:solidFill>
                  <a:srgbClr val="0066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29632"/>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7509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903496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059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0112" y="251981"/>
            <a:ext cx="7772400" cy="1143000"/>
          </a:xfrm>
        </p:spPr>
        <p:txBody>
          <a:bodyPr/>
          <a:lstStyle/>
          <a:p>
            <a:r>
              <a:rPr lang="en-US" dirty="0" smtClean="0"/>
              <a:t>Click to edit Master title style</a:t>
            </a:r>
            <a:endParaRPr lang="en-US" dirty="0"/>
          </a:p>
        </p:txBody>
      </p:sp>
      <p:sp>
        <p:nvSpPr>
          <p:cNvPr id="3" name="Table Placeholder 2"/>
          <p:cNvSpPr>
            <a:spLocks noGrp="1"/>
          </p:cNvSpPr>
          <p:nvPr>
            <p:ph type="tbl" idx="1"/>
          </p:nvPr>
        </p:nvSpPr>
        <p:spPr>
          <a:xfrm>
            <a:off x="685800" y="1436424"/>
            <a:ext cx="7772400" cy="4495800"/>
          </a:xfrm>
        </p:spPr>
        <p:txBody>
          <a:bodyPr rtlCol="0">
            <a:normAutofit/>
          </a:bodyPr>
          <a:lstStyle/>
          <a:p>
            <a:pPr lvl="0"/>
            <a:r>
              <a:rPr lang="en-US" noProof="0" dirty="0" smtClean="0"/>
              <a:t>Click icon to add table</a:t>
            </a:r>
            <a:endParaRPr lang="en-US" noProof="0" dirty="0"/>
          </a:p>
        </p:txBody>
      </p:sp>
    </p:spTree>
    <p:extLst>
      <p:ext uri="{BB962C8B-B14F-4D97-AF65-F5344CB8AC3E}">
        <p14:creationId xmlns:p14="http://schemas.microsoft.com/office/powerpoint/2010/main" val="273884092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6" Type="http://schemas.openxmlformats.org/officeDocument/2006/relationships/image" Target="../media/image4.jpeg"/><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3.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7688" y="255588"/>
            <a:ext cx="80486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77838" y="1414463"/>
            <a:ext cx="8188325"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826" r:id="rId1"/>
    <p:sldLayoutId id="2147483817" r:id="rId2"/>
    <p:sldLayoutId id="2147483818" r:id="rId3"/>
    <p:sldLayoutId id="2147483819" r:id="rId4"/>
    <p:sldLayoutId id="2147483820" r:id="rId5"/>
    <p:sldLayoutId id="2147483821" r:id="rId6"/>
    <p:sldLayoutId id="2147483822" r:id="rId7"/>
    <p:sldLayoutId id="2147483823" r:id="rId8"/>
    <p:sldLayoutId id="2147483825" r:id="rId9"/>
  </p:sldLayoutIdLst>
  <p:timing>
    <p:tnLst>
      <p:par>
        <p:cTn id="1" dur="indefinite" restart="never" nodeType="tmRoot"/>
      </p:par>
    </p:tnLst>
  </p:timing>
  <p:hf hdr="0" ftr="0" dt="0"/>
  <p:txStyles>
    <p:titleStyle>
      <a:lvl1pPr algn="ctr" rtl="0" eaLnBrk="0" fontAlgn="base" hangingPunct="0">
        <a:spcBef>
          <a:spcPct val="0"/>
        </a:spcBef>
        <a:spcAft>
          <a:spcPct val="0"/>
        </a:spcAft>
        <a:defRPr sz="3200" b="1" kern="1200">
          <a:solidFill>
            <a:srgbClr val="006699"/>
          </a:solidFill>
          <a:latin typeface="Verdana" pitchFamily="34" charset="0"/>
          <a:ea typeface="+mj-ea"/>
          <a:cs typeface="Arial" pitchFamily="34" charset="0"/>
        </a:defRPr>
      </a:lvl1pPr>
      <a:lvl2pPr algn="ctr" rtl="0" eaLnBrk="0" fontAlgn="base" hangingPunct="0">
        <a:spcBef>
          <a:spcPct val="0"/>
        </a:spcBef>
        <a:spcAft>
          <a:spcPct val="0"/>
        </a:spcAft>
        <a:defRPr sz="3200" b="1">
          <a:solidFill>
            <a:srgbClr val="006699"/>
          </a:solidFill>
          <a:latin typeface="Verdana" pitchFamily="34" charset="0"/>
          <a:cs typeface="Arial" charset="0"/>
        </a:defRPr>
      </a:lvl2pPr>
      <a:lvl3pPr algn="ctr" rtl="0" eaLnBrk="0" fontAlgn="base" hangingPunct="0">
        <a:spcBef>
          <a:spcPct val="0"/>
        </a:spcBef>
        <a:spcAft>
          <a:spcPct val="0"/>
        </a:spcAft>
        <a:defRPr sz="3200" b="1">
          <a:solidFill>
            <a:srgbClr val="006699"/>
          </a:solidFill>
          <a:latin typeface="Verdana" pitchFamily="34" charset="0"/>
          <a:cs typeface="Arial" charset="0"/>
        </a:defRPr>
      </a:lvl3pPr>
      <a:lvl4pPr algn="ctr" rtl="0" eaLnBrk="0" fontAlgn="base" hangingPunct="0">
        <a:spcBef>
          <a:spcPct val="0"/>
        </a:spcBef>
        <a:spcAft>
          <a:spcPct val="0"/>
        </a:spcAft>
        <a:defRPr sz="3200" b="1">
          <a:solidFill>
            <a:srgbClr val="006699"/>
          </a:solidFill>
          <a:latin typeface="Verdana" pitchFamily="34" charset="0"/>
          <a:cs typeface="Arial" charset="0"/>
        </a:defRPr>
      </a:lvl4pPr>
      <a:lvl5pPr algn="ctr" rtl="0" eaLnBrk="0" fontAlgn="base" hangingPunct="0">
        <a:spcBef>
          <a:spcPct val="0"/>
        </a:spcBef>
        <a:spcAft>
          <a:spcPct val="0"/>
        </a:spcAft>
        <a:defRPr sz="3200" b="1">
          <a:solidFill>
            <a:srgbClr val="006699"/>
          </a:solidFill>
          <a:latin typeface="Verdana" pitchFamily="34" charset="0"/>
          <a:cs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Clr>
          <a:srgbClr val="006699"/>
        </a:buClr>
        <a:buFont typeface="Wingdings" panose="05000000000000000000" pitchFamily="2" charset="2"/>
        <a:buChar char=""/>
        <a:defRPr sz="2800" kern="1200">
          <a:solidFill>
            <a:schemeClr val="tx1"/>
          </a:solidFill>
          <a:latin typeface="Verdana" pitchFamily="34" charset="0"/>
          <a:ea typeface="+mn-ea"/>
          <a:cs typeface="Arial" pitchFamily="34" charset="0"/>
        </a:defRPr>
      </a:lvl1pPr>
      <a:lvl2pPr marL="742950" indent="-285750" algn="l" rtl="0" eaLnBrk="0" fontAlgn="base" hangingPunct="0">
        <a:spcBef>
          <a:spcPts val="1200"/>
        </a:spcBef>
        <a:spcAft>
          <a:spcPct val="0"/>
        </a:spcAft>
        <a:buClr>
          <a:srgbClr val="006699"/>
        </a:buClr>
        <a:buFont typeface="Arial" panose="020B0604020202020204" pitchFamily="34" charset="0"/>
        <a:buChar char="–"/>
        <a:defRPr sz="2400" kern="1200">
          <a:solidFill>
            <a:schemeClr val="tx1"/>
          </a:solidFill>
          <a:latin typeface="Verdana" pitchFamily="34" charset="0"/>
          <a:ea typeface="+mn-ea"/>
          <a:cs typeface="Arial" pitchFamily="34" charset="0"/>
        </a:defRPr>
      </a:lvl2pPr>
      <a:lvl3pPr marL="1143000" indent="-228600" algn="l" rtl="0" eaLnBrk="0" fontAlgn="base" hangingPunct="0">
        <a:spcBef>
          <a:spcPts val="600"/>
        </a:spcBef>
        <a:spcAft>
          <a:spcPct val="0"/>
        </a:spcAft>
        <a:buClr>
          <a:srgbClr val="006699"/>
        </a:buClr>
        <a:buFont typeface="Arial" panose="020B0604020202020204" pitchFamily="34" charset="0"/>
        <a:buChar char="•"/>
        <a:defRPr sz="2000" kern="1200">
          <a:solidFill>
            <a:schemeClr val="tx1"/>
          </a:solidFill>
          <a:latin typeface="Verdana"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Verdana"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Verdana"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5">
            <a:lum bright="80000" contrast="-90000"/>
            <a:extLst>
              <a:ext uri="{28A0092B-C50C-407E-A947-70E740481C1C}">
                <a14:useLocalDpi xmlns:a14="http://schemas.microsoft.com/office/drawing/2010/main" val="0"/>
              </a:ext>
            </a:extLst>
          </a:blip>
          <a:srcRect/>
          <a:stretch>
            <a:fillRect/>
          </a:stretch>
        </p:blipFill>
        <p:spPr bwMode="auto">
          <a:xfrm>
            <a:off x="-1441450" y="2570165"/>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5"/>
            <a:ext cx="9144000" cy="236537"/>
          </a:xfrm>
          <a:prstGeom prst="rect">
            <a:avLst/>
          </a:prstGeom>
          <a:solidFill>
            <a:srgbClr val="A2C1FE"/>
          </a:solidFill>
          <a:ln w="9525">
            <a:noFill/>
            <a:miter lim="800000"/>
            <a:headEnd/>
            <a:tailEnd/>
          </a:ln>
          <a:effectLst/>
        </p:spPr>
        <p:txBody>
          <a:bodyPr wrap="none" anchor="ctr"/>
          <a:lstStyle/>
          <a:p>
            <a:pPr fontAlgn="base">
              <a:spcBef>
                <a:spcPct val="0"/>
              </a:spcBef>
              <a:spcAft>
                <a:spcPct val="0"/>
              </a:spcAft>
              <a:defRPr/>
            </a:pPr>
            <a:endParaRPr lang="en-GB" sz="1350">
              <a:solidFill>
                <a:srgbClr val="000000"/>
              </a:solidFill>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1" y="6597650"/>
            <a:ext cx="2711450" cy="260350"/>
          </a:xfrm>
          <a:prstGeom prst="rect">
            <a:avLst/>
          </a:prstGeom>
          <a:noFill/>
          <a:ln w="9525">
            <a:noFill/>
            <a:miter lim="800000"/>
            <a:headEnd/>
            <a:tailEnd/>
          </a:ln>
          <a:effectLst/>
        </p:spPr>
        <p:txBody>
          <a:bodyPr/>
          <a:lstStyle/>
          <a:p>
            <a:pPr fontAlgn="base">
              <a:spcBef>
                <a:spcPct val="0"/>
              </a:spcBef>
              <a:spcAft>
                <a:spcPct val="0"/>
              </a:spcAft>
              <a:defRPr/>
            </a:pPr>
            <a:r>
              <a:rPr lang="en-GB" sz="600" dirty="0">
                <a:solidFill>
                  <a:srgbClr val="000000"/>
                </a:solidFill>
                <a:latin typeface="Calibri" pitchFamily="34" charset="0"/>
                <a:cs typeface="Calibri" pitchFamily="34" charset="0"/>
              </a:rPr>
              <a:t>Module Code and Module Title</a:t>
            </a: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600">
                <a:latin typeface="Calibri" panose="020F0502020204030204" pitchFamily="34" charset="0"/>
                <a:cs typeface="Calibri" panose="020F0502020204030204" pitchFamily="34" charset="0"/>
              </a:defRPr>
            </a:lvl1pPr>
          </a:lstStyle>
          <a:p>
            <a:pPr fontAlgn="base">
              <a:spcBef>
                <a:spcPct val="0"/>
              </a:spcBef>
              <a:spcAft>
                <a:spcPct val="0"/>
              </a:spcAft>
            </a:pPr>
            <a:r>
              <a:rPr lang="en-US" altLang="en-US" smtClean="0">
                <a:solidFill>
                  <a:srgbClr val="000000"/>
                </a:solidFill>
              </a:rPr>
              <a:t>Slide ‹#› of 9</a:t>
            </a:r>
            <a:endParaRPr lang="en-US" altLang="en-US">
              <a:solidFill>
                <a:srgbClr val="000000"/>
              </a:solidFill>
            </a:endParaRPr>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fontAlgn="base">
              <a:spcBef>
                <a:spcPct val="0"/>
              </a:spcBef>
              <a:spcAft>
                <a:spcPct val="0"/>
              </a:spcAft>
              <a:defRPr/>
            </a:pPr>
            <a:r>
              <a:rPr lang="en-GB" sz="600" dirty="0">
                <a:solidFill>
                  <a:srgbClr val="000000"/>
                </a:solidFill>
                <a:latin typeface="Calibri" pitchFamily="34" charset="0"/>
                <a:cs typeface="Calibri" pitchFamily="34" charset="0"/>
              </a:rPr>
              <a:t>Title of Slides</a:t>
            </a:r>
          </a:p>
        </p:txBody>
      </p:sp>
      <p:pic>
        <p:nvPicPr>
          <p:cNvPr id="1033" name="Picture 10" descr="APU Logo Final-medium.jp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7629526" y="2"/>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3589846"/>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Lst>
  <p:timing>
    <p:tnLst>
      <p:par>
        <p:cTn id="1" dur="indefinite" restart="never" nodeType="tmRoot"/>
      </p:par>
    </p:tnLst>
  </p:timing>
  <p:hf hdr="0" ftr="0" dt="0"/>
  <p:txStyles>
    <p:titleStyle>
      <a:lvl1pPr algn="ctr" rtl="0" eaLnBrk="1" fontAlgn="base" hangingPunct="1">
        <a:spcBef>
          <a:spcPct val="0"/>
        </a:spcBef>
        <a:spcAft>
          <a:spcPct val="0"/>
        </a:spcAft>
        <a:defRPr sz="2700">
          <a:solidFill>
            <a:schemeClr val="tx2"/>
          </a:solidFill>
          <a:latin typeface="+mj-lt"/>
          <a:ea typeface="+mj-ea"/>
          <a:cs typeface="+mj-cs"/>
        </a:defRPr>
      </a:lvl1pPr>
      <a:lvl2pPr algn="ctr" rtl="0" eaLnBrk="1" fontAlgn="base" hangingPunct="1">
        <a:spcBef>
          <a:spcPct val="0"/>
        </a:spcBef>
        <a:spcAft>
          <a:spcPct val="0"/>
        </a:spcAft>
        <a:defRPr sz="2700">
          <a:solidFill>
            <a:schemeClr val="tx2"/>
          </a:solidFill>
          <a:latin typeface="Arial" charset="0"/>
        </a:defRPr>
      </a:lvl2pPr>
      <a:lvl3pPr algn="ctr" rtl="0" eaLnBrk="1" fontAlgn="base" hangingPunct="1">
        <a:spcBef>
          <a:spcPct val="0"/>
        </a:spcBef>
        <a:spcAft>
          <a:spcPct val="0"/>
        </a:spcAft>
        <a:defRPr sz="2700">
          <a:solidFill>
            <a:schemeClr val="tx2"/>
          </a:solidFill>
          <a:latin typeface="Arial" charset="0"/>
        </a:defRPr>
      </a:lvl3pPr>
      <a:lvl4pPr algn="ctr" rtl="0" eaLnBrk="1" fontAlgn="base" hangingPunct="1">
        <a:spcBef>
          <a:spcPct val="0"/>
        </a:spcBef>
        <a:spcAft>
          <a:spcPct val="0"/>
        </a:spcAft>
        <a:defRPr sz="2700">
          <a:solidFill>
            <a:schemeClr val="tx2"/>
          </a:solidFill>
          <a:latin typeface="Arial" charset="0"/>
        </a:defRPr>
      </a:lvl4pPr>
      <a:lvl5pPr algn="ctr" rtl="0" eaLnBrk="1" fontAlgn="base" hangingPunct="1">
        <a:spcBef>
          <a:spcPct val="0"/>
        </a:spcBef>
        <a:spcAft>
          <a:spcPct val="0"/>
        </a:spcAft>
        <a:defRPr sz="2700">
          <a:solidFill>
            <a:schemeClr val="tx2"/>
          </a:solidFill>
          <a:latin typeface="Arial" charset="0"/>
        </a:defRPr>
      </a:lvl5pPr>
      <a:lvl6pPr marL="342900" algn="ctr" rtl="0" eaLnBrk="1" fontAlgn="base" hangingPunct="1">
        <a:spcBef>
          <a:spcPct val="0"/>
        </a:spcBef>
        <a:spcAft>
          <a:spcPct val="0"/>
        </a:spcAft>
        <a:defRPr sz="2700">
          <a:solidFill>
            <a:schemeClr val="tx2"/>
          </a:solidFill>
          <a:latin typeface="Arial" charset="0"/>
        </a:defRPr>
      </a:lvl6pPr>
      <a:lvl7pPr marL="685800" algn="ctr" rtl="0" eaLnBrk="1" fontAlgn="base" hangingPunct="1">
        <a:spcBef>
          <a:spcPct val="0"/>
        </a:spcBef>
        <a:spcAft>
          <a:spcPct val="0"/>
        </a:spcAft>
        <a:defRPr sz="2700">
          <a:solidFill>
            <a:schemeClr val="tx2"/>
          </a:solidFill>
          <a:latin typeface="Arial" charset="0"/>
        </a:defRPr>
      </a:lvl7pPr>
      <a:lvl8pPr marL="1028700" algn="ctr" rtl="0" eaLnBrk="1" fontAlgn="base" hangingPunct="1">
        <a:spcBef>
          <a:spcPct val="0"/>
        </a:spcBef>
        <a:spcAft>
          <a:spcPct val="0"/>
        </a:spcAft>
        <a:defRPr sz="2700">
          <a:solidFill>
            <a:schemeClr val="tx2"/>
          </a:solidFill>
          <a:latin typeface="Arial" charset="0"/>
        </a:defRPr>
      </a:lvl8pPr>
      <a:lvl9pPr marL="1371600" algn="ctr" rtl="0" eaLnBrk="1" fontAlgn="base" hangingPunct="1">
        <a:spcBef>
          <a:spcPct val="0"/>
        </a:spcBef>
        <a:spcAft>
          <a:spcPct val="0"/>
        </a:spcAft>
        <a:defRPr sz="2700">
          <a:solidFill>
            <a:schemeClr val="tx2"/>
          </a:solidFill>
          <a:latin typeface="Arial" charset="0"/>
        </a:defRPr>
      </a:lvl9pPr>
    </p:titleStyle>
    <p:bodyStyle>
      <a:lvl1pPr marL="257175" indent="-257175" algn="l" rtl="0" eaLnBrk="1" fontAlgn="base" hangingPunct="1">
        <a:spcBef>
          <a:spcPct val="20000"/>
        </a:spcBef>
        <a:spcAft>
          <a:spcPct val="0"/>
        </a:spcAft>
        <a:buChar char="•"/>
        <a:defRPr sz="2400">
          <a:solidFill>
            <a:schemeClr val="tx1"/>
          </a:solidFill>
          <a:latin typeface="+mn-lt"/>
          <a:ea typeface="+mn-ea"/>
          <a:cs typeface="+mn-cs"/>
        </a:defRPr>
      </a:lvl1pPr>
      <a:lvl2pPr marL="557213" indent="-214313" algn="l" rtl="0" eaLnBrk="1" fontAlgn="base" hangingPunct="1">
        <a:spcBef>
          <a:spcPct val="20000"/>
        </a:spcBef>
        <a:spcAft>
          <a:spcPct val="0"/>
        </a:spcAft>
        <a:buChar char="–"/>
        <a:defRPr sz="2100">
          <a:solidFill>
            <a:schemeClr val="tx1"/>
          </a:solidFill>
          <a:latin typeface="+mn-lt"/>
        </a:defRPr>
      </a:lvl2pPr>
      <a:lvl3pPr marL="857250" indent="-171450" algn="l" rtl="0" eaLnBrk="1" fontAlgn="base" hangingPunct="1">
        <a:spcBef>
          <a:spcPct val="20000"/>
        </a:spcBef>
        <a:spcAft>
          <a:spcPct val="0"/>
        </a:spcAft>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s://blog.udemy.com/listening-skills-exercises/" TargetMode="External"/><Relationship Id="rId2" Type="http://schemas.openxmlformats.org/officeDocument/2006/relationships/hyperlink" Target="http://blog.trainerswarehouse.com/communication-and-listening-exercises/" TargetMode="Externa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www.refreshleadership.com/index.php/2012/08/quick-games-engage-employees-work/" TargetMode="External"/><Relationship Id="rId2" Type="http://schemas.openxmlformats.org/officeDocument/2006/relationships/hyperlink" Target="https://www.wrike.com/blog/team-building-games/" TargetMode="External"/><Relationship Id="rId1" Type="http://schemas.openxmlformats.org/officeDocument/2006/relationships/slideLayout" Target="../slideLayouts/slideLayout11.xml"/><Relationship Id="rId4" Type="http://schemas.openxmlformats.org/officeDocument/2006/relationships/hyperlink" Target="https://toggl.com/team-building-gam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algn="ctr" eaLnBrk="1" hangingPunct="1"/>
            <a:r>
              <a:rPr lang="en-US" altLang="en-US" dirty="0" smtClean="0"/>
              <a:t>WORKPLACE PROFESSIONAL COMMUNICATION SKILLS</a:t>
            </a:r>
          </a:p>
        </p:txBody>
      </p:sp>
      <p:sp>
        <p:nvSpPr>
          <p:cNvPr id="3075" name="Subtitle 2"/>
          <p:cNvSpPr>
            <a:spLocks noGrp="1"/>
          </p:cNvSpPr>
          <p:nvPr>
            <p:ph type="subTitle" idx="1"/>
          </p:nvPr>
        </p:nvSpPr>
        <p:spPr>
          <a:xfrm>
            <a:off x="1370013" y="3422652"/>
            <a:ext cx="6400800" cy="1805157"/>
          </a:xfrm>
        </p:spPr>
        <p:txBody>
          <a:bodyPr>
            <a:normAutofit/>
          </a:bodyPr>
          <a:lstStyle/>
          <a:p>
            <a:r>
              <a:rPr lang="en-US" altLang="en-US" dirty="0" smtClean="0"/>
              <a:t>WORKPLACE LANGUAGE SKILL</a:t>
            </a:r>
          </a:p>
          <a:p>
            <a:r>
              <a:rPr lang="en-US" altLang="en-US" dirty="0" smtClean="0"/>
              <a:t>- Effective Listening Skills</a:t>
            </a:r>
          </a:p>
          <a:p>
            <a:r>
              <a:rPr lang="en-US" altLang="en-US" dirty="0" smtClean="0"/>
              <a:t>- Assertiveness</a:t>
            </a:r>
          </a:p>
          <a:p>
            <a:r>
              <a:rPr lang="en-US" altLang="en-US" smtClean="0"/>
              <a:t>- Effective </a:t>
            </a:r>
            <a:r>
              <a:rPr lang="en-US" altLang="en-US" dirty="0" smtClean="0"/>
              <a:t>working in group</a:t>
            </a:r>
            <a:endParaRPr lang="en-US" altLang="en-US"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smtClean="0"/>
              <a:t>Listening Exercises </a:t>
            </a:r>
          </a:p>
        </p:txBody>
      </p:sp>
      <p:pic>
        <p:nvPicPr>
          <p:cNvPr id="2457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9700" y="2043113"/>
            <a:ext cx="2841625" cy="284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57775" y="2176463"/>
            <a:ext cx="3305175" cy="280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47688" y="436563"/>
            <a:ext cx="8048625" cy="1143000"/>
          </a:xfrm>
        </p:spPr>
        <p:txBody>
          <a:bodyPr>
            <a:normAutofit/>
          </a:bodyPr>
          <a:lstStyle/>
          <a:p>
            <a:r>
              <a:rPr lang="en-US" altLang="en-US" smtClean="0"/>
              <a:t>Listening Exercises: Games to Improve Attention</a:t>
            </a:r>
            <a:br>
              <a:rPr lang="en-US" altLang="en-US" smtClean="0"/>
            </a:br>
            <a:endParaRPr lang="en-US" altLang="en-US" smtClean="0"/>
          </a:p>
        </p:txBody>
      </p:sp>
      <p:sp>
        <p:nvSpPr>
          <p:cNvPr id="25603" name="Content Placeholder 2"/>
          <p:cNvSpPr>
            <a:spLocks noGrp="1"/>
          </p:cNvSpPr>
          <p:nvPr>
            <p:ph idx="1"/>
          </p:nvPr>
        </p:nvSpPr>
        <p:spPr/>
        <p:txBody>
          <a:bodyPr/>
          <a:lstStyle/>
          <a:p>
            <a:r>
              <a:rPr lang="en-US" altLang="en-US" sz="2000" dirty="0" smtClean="0"/>
              <a:t>Paying close attention to a speaker is the first requirement of active listening. Maintaining attention isn’t easy, especially when the speaker or topic isn't interesting. Improve attention skills with games that require players to observe and remember details. </a:t>
            </a:r>
          </a:p>
          <a:p>
            <a:r>
              <a:rPr lang="en-US" altLang="en-US" sz="2000" dirty="0" smtClean="0"/>
              <a:t>Matching games -- like those that require players to remember the location of concealed images or find discrepancies between identical pictures</a:t>
            </a:r>
            <a:endParaRPr lang="en-US" altLang="en-US" sz="16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47688" y="388938"/>
            <a:ext cx="8048625" cy="1143000"/>
          </a:xfrm>
        </p:spPr>
        <p:txBody>
          <a:bodyPr/>
          <a:lstStyle/>
          <a:p>
            <a:r>
              <a:rPr lang="en-US" altLang="en-US" smtClean="0"/>
              <a:t>Listening Exercises: Additional Resources</a:t>
            </a:r>
            <a:br>
              <a:rPr lang="en-US" altLang="en-US" smtClean="0"/>
            </a:br>
            <a:endParaRPr lang="en-US" altLang="en-US" smtClean="0"/>
          </a:p>
        </p:txBody>
      </p:sp>
      <p:sp>
        <p:nvSpPr>
          <p:cNvPr id="27651" name="Rectangle 2"/>
          <p:cNvSpPr>
            <a:spLocks noGrp="1" noChangeArrowheads="1"/>
          </p:cNvSpPr>
          <p:nvPr>
            <p:ph idx="1"/>
          </p:nvPr>
        </p:nvSpPr>
        <p:spPr/>
        <p:txBody>
          <a:bodyPr>
            <a:spAutoFit/>
          </a:bodyPr>
          <a:lstStyle/>
          <a:p>
            <a:pPr eaLnBrk="1" hangingPunct="1">
              <a:buFont typeface="Wingdings" panose="05000000000000000000" pitchFamily="2" charset="2"/>
              <a:buChar char="§"/>
            </a:pPr>
            <a:r>
              <a:rPr lang="en-US" altLang="en-US" sz="2400" smtClean="0">
                <a:hlinkClick r:id="rId2"/>
              </a:rPr>
              <a:t>http://blog.trainerswarehouse.com/communication-and-listening-exercises/</a:t>
            </a:r>
            <a:endParaRPr lang="en-US" altLang="en-US" sz="2400" smtClean="0"/>
          </a:p>
          <a:p>
            <a:pPr eaLnBrk="1" hangingPunct="1">
              <a:buFont typeface="Wingdings" panose="05000000000000000000" pitchFamily="2" charset="2"/>
              <a:buChar char="§"/>
            </a:pPr>
            <a:r>
              <a:rPr lang="en-US" altLang="en-US" sz="2400" smtClean="0">
                <a:hlinkClick r:id="rId3"/>
              </a:rPr>
              <a:t>https://blog.udemy.com/listening-skills-exercises/</a:t>
            </a:r>
            <a:endParaRPr lang="en-US" altLang="en-US" sz="2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ctrTitle"/>
          </p:nvPr>
        </p:nvSpPr>
        <p:spPr>
          <a:ln/>
        </p:spPr>
        <p:txBody>
          <a:bodyPr/>
          <a:lstStyle/>
          <a:p>
            <a:r>
              <a:rPr lang="tr-TR"/>
              <a:t>ASSERTIVENESS</a:t>
            </a:r>
          </a:p>
        </p:txBody>
      </p:sp>
      <p:sp>
        <p:nvSpPr>
          <p:cNvPr id="100355" name="Rectangle 3"/>
          <p:cNvSpPr>
            <a:spLocks noGrp="1" noChangeArrowheads="1"/>
          </p:cNvSpPr>
          <p:nvPr>
            <p:ph type="subTitle" idx="1"/>
          </p:nvPr>
        </p:nvSpPr>
        <p:spPr>
          <a:xfrm>
            <a:off x="2411413" y="3933825"/>
            <a:ext cx="6400800" cy="1447800"/>
          </a:xfrm>
          <a:ln/>
        </p:spPr>
        <p:txBody>
          <a:bodyPr/>
          <a:lstStyle/>
          <a:p>
            <a:pPr>
              <a:lnSpc>
                <a:spcPct val="90000"/>
              </a:lnSpc>
            </a:pPr>
            <a:r>
              <a:rPr lang="tr-TR" sz="2800" dirty="0" smtClean="0"/>
              <a:t>“</a:t>
            </a:r>
            <a:endParaRPr lang="tr-TR" sz="2800" dirty="0"/>
          </a:p>
        </p:txBody>
      </p:sp>
    </p:spTree>
    <p:extLst>
      <p:ext uri="{BB962C8B-B14F-4D97-AF65-F5344CB8AC3E}">
        <p14:creationId xmlns:p14="http://schemas.microsoft.com/office/powerpoint/2010/main" val="547527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23900" y="231775"/>
            <a:ext cx="6400800" cy="1219200"/>
          </a:xfrm>
        </p:spPr>
        <p:txBody>
          <a:bodyPr/>
          <a:lstStyle/>
          <a:p>
            <a:r>
              <a:rPr lang="tr-TR" sz="3200" b="1" dirty="0" smtClean="0"/>
              <a:t>WHAT </a:t>
            </a:r>
            <a:r>
              <a:rPr lang="tr-TR" sz="3200" b="1" dirty="0"/>
              <a:t>IS ASSERTIVENESS?</a:t>
            </a:r>
          </a:p>
        </p:txBody>
      </p:sp>
      <p:sp>
        <p:nvSpPr>
          <p:cNvPr id="14339" name="Rectangle 3"/>
          <p:cNvSpPr>
            <a:spLocks noGrp="1" noChangeArrowheads="1"/>
          </p:cNvSpPr>
          <p:nvPr>
            <p:ph type="body" sz="half" idx="1"/>
          </p:nvPr>
        </p:nvSpPr>
        <p:spPr>
          <a:xfrm>
            <a:off x="1270782" y="1456531"/>
            <a:ext cx="5589588" cy="3700463"/>
          </a:xfrm>
        </p:spPr>
        <p:txBody>
          <a:bodyPr/>
          <a:lstStyle/>
          <a:p>
            <a:r>
              <a:rPr lang="tr-TR" sz="2800" dirty="0"/>
              <a:t>Assertiveness is about self confidence which means having a positive attitude towards yourself and others. </a:t>
            </a:r>
          </a:p>
        </p:txBody>
      </p:sp>
      <p:pic>
        <p:nvPicPr>
          <p:cNvPr id="14342" name="Picture 6" descr="resim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924300" y="3644900"/>
            <a:ext cx="4348163" cy="30241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84360340"/>
      </p:ext>
    </p:extLst>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90831" y="239713"/>
            <a:ext cx="5991225" cy="1155700"/>
          </a:xfrm>
        </p:spPr>
        <p:txBody>
          <a:bodyPr/>
          <a:lstStyle/>
          <a:p>
            <a:pPr algn="ctr"/>
            <a:r>
              <a:rPr lang="tr-TR" sz="3200" b="1" i="1" dirty="0"/>
              <a:t>Ten Points about Assertive Behaviours</a:t>
            </a:r>
            <a:r>
              <a:rPr lang="tr-TR" sz="3200" dirty="0"/>
              <a:t> </a:t>
            </a:r>
          </a:p>
        </p:txBody>
      </p:sp>
      <p:sp>
        <p:nvSpPr>
          <p:cNvPr id="15363" name="Rectangle 3"/>
          <p:cNvSpPr>
            <a:spLocks noGrp="1" noChangeArrowheads="1"/>
          </p:cNvSpPr>
          <p:nvPr>
            <p:ph type="body" idx="1"/>
          </p:nvPr>
        </p:nvSpPr>
        <p:spPr>
          <a:xfrm>
            <a:off x="903972" y="1395413"/>
            <a:ext cx="6551612" cy="5300662"/>
          </a:xfrm>
        </p:spPr>
        <p:txBody>
          <a:bodyPr/>
          <a:lstStyle/>
          <a:p>
            <a:pPr>
              <a:lnSpc>
                <a:spcPct val="80000"/>
              </a:lnSpc>
              <a:buFont typeface="Wingdings" panose="05000000000000000000" pitchFamily="2" charset="2"/>
              <a:buNone/>
            </a:pPr>
            <a:r>
              <a:rPr lang="tr-TR" sz="2400" dirty="0"/>
              <a:t>1-It depends on expressing yourself</a:t>
            </a:r>
          </a:p>
          <a:p>
            <a:pPr>
              <a:lnSpc>
                <a:spcPct val="80000"/>
              </a:lnSpc>
              <a:buFont typeface="Wingdings" panose="05000000000000000000" pitchFamily="2" charset="2"/>
              <a:buNone/>
            </a:pPr>
            <a:r>
              <a:rPr lang="tr-TR" sz="2400" dirty="0"/>
              <a:t>2-Showing respects to others rights</a:t>
            </a:r>
          </a:p>
          <a:p>
            <a:pPr>
              <a:lnSpc>
                <a:spcPct val="80000"/>
              </a:lnSpc>
              <a:buFont typeface="Wingdings" panose="05000000000000000000" pitchFamily="2" charset="2"/>
              <a:buNone/>
            </a:pPr>
            <a:r>
              <a:rPr lang="tr-TR" sz="2400" dirty="0"/>
              <a:t>3-Being honest</a:t>
            </a:r>
          </a:p>
          <a:p>
            <a:pPr>
              <a:lnSpc>
                <a:spcPct val="80000"/>
              </a:lnSpc>
              <a:buFont typeface="Wingdings" panose="05000000000000000000" pitchFamily="2" charset="2"/>
              <a:buNone/>
            </a:pPr>
            <a:r>
              <a:rPr lang="tr-TR" sz="2400" dirty="0"/>
              <a:t>4-Indirect and certain </a:t>
            </a:r>
          </a:p>
          <a:p>
            <a:pPr>
              <a:lnSpc>
                <a:spcPct val="80000"/>
              </a:lnSpc>
              <a:buFont typeface="Wingdings" panose="05000000000000000000" pitchFamily="2" charset="2"/>
              <a:buNone/>
            </a:pPr>
            <a:r>
              <a:rPr lang="tr-TR" sz="2400" dirty="0"/>
              <a:t>5-Mutual equilibrim and benefit is important in a relationship</a:t>
            </a:r>
          </a:p>
          <a:p>
            <a:pPr>
              <a:lnSpc>
                <a:spcPct val="80000"/>
              </a:lnSpc>
              <a:buFont typeface="Wingdings" panose="05000000000000000000" pitchFamily="2" charset="2"/>
              <a:buNone/>
            </a:pPr>
            <a:r>
              <a:rPr lang="tr-TR" sz="2400" dirty="0"/>
              <a:t>6-It is expressing emotions, rights, realities, thoughts and boundaries by words</a:t>
            </a:r>
          </a:p>
          <a:p>
            <a:pPr>
              <a:lnSpc>
                <a:spcPct val="80000"/>
              </a:lnSpc>
              <a:buFont typeface="Wingdings" panose="05000000000000000000" pitchFamily="2" charset="2"/>
              <a:buNone/>
            </a:pPr>
            <a:r>
              <a:rPr lang="tr-TR" sz="2400" dirty="0"/>
              <a:t>7-Using non-verbal comminication for sending the message</a:t>
            </a:r>
          </a:p>
          <a:p>
            <a:pPr>
              <a:lnSpc>
                <a:spcPct val="80000"/>
              </a:lnSpc>
              <a:buFont typeface="Wingdings" panose="05000000000000000000" pitchFamily="2" charset="2"/>
              <a:buNone/>
            </a:pPr>
            <a:r>
              <a:rPr lang="tr-TR" sz="2400" dirty="0"/>
              <a:t>8-It is not universal, it depends on the position and the individual</a:t>
            </a:r>
          </a:p>
          <a:p>
            <a:pPr>
              <a:lnSpc>
                <a:spcPct val="80000"/>
              </a:lnSpc>
              <a:buFont typeface="Wingdings" panose="05000000000000000000" pitchFamily="2" charset="2"/>
              <a:buNone/>
            </a:pPr>
            <a:r>
              <a:rPr lang="tr-TR" sz="2400" dirty="0"/>
              <a:t>9-It is getting social responsibility</a:t>
            </a:r>
          </a:p>
          <a:p>
            <a:pPr>
              <a:lnSpc>
                <a:spcPct val="80000"/>
              </a:lnSpc>
              <a:buFont typeface="Wingdings" panose="05000000000000000000" pitchFamily="2" charset="2"/>
              <a:buNone/>
            </a:pPr>
            <a:r>
              <a:rPr lang="tr-TR" sz="2400" dirty="0"/>
              <a:t>10-It is not the nature of the hunamkind, it can be learned </a:t>
            </a:r>
          </a:p>
        </p:txBody>
      </p:sp>
    </p:spTree>
    <p:extLst>
      <p:ext uri="{BB962C8B-B14F-4D97-AF65-F5344CB8AC3E}">
        <p14:creationId xmlns:p14="http://schemas.microsoft.com/office/powerpoint/2010/main" val="735898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a:r>
              <a:rPr lang="tr-TR" b="1" i="1"/>
              <a:t>Being Assertive</a:t>
            </a:r>
            <a:r>
              <a:rPr lang="tr-TR"/>
              <a:t> </a:t>
            </a:r>
          </a:p>
        </p:txBody>
      </p:sp>
      <p:sp>
        <p:nvSpPr>
          <p:cNvPr id="16387" name="Rectangle 3"/>
          <p:cNvSpPr>
            <a:spLocks noGrp="1" noChangeArrowheads="1"/>
          </p:cNvSpPr>
          <p:nvPr>
            <p:ph type="body" idx="1"/>
          </p:nvPr>
        </p:nvSpPr>
        <p:spPr/>
        <p:txBody>
          <a:bodyPr/>
          <a:lstStyle/>
          <a:p>
            <a:pPr>
              <a:buFont typeface="Wingdings" panose="05000000000000000000" pitchFamily="2" charset="2"/>
              <a:buNone/>
            </a:pPr>
            <a:r>
              <a:rPr lang="tr-TR" sz="2800"/>
              <a:t>1-Being assertive is focusing on your goal</a:t>
            </a:r>
          </a:p>
          <a:p>
            <a:pPr>
              <a:buFont typeface="Wingdings" panose="05000000000000000000" pitchFamily="2" charset="2"/>
              <a:buNone/>
            </a:pPr>
            <a:r>
              <a:rPr lang="tr-TR" sz="2800"/>
              <a:t>2-Being assertive is being self-aware</a:t>
            </a:r>
          </a:p>
          <a:p>
            <a:pPr>
              <a:buFont typeface="Wingdings" panose="05000000000000000000" pitchFamily="2" charset="2"/>
              <a:buNone/>
            </a:pPr>
            <a:r>
              <a:rPr lang="tr-TR" sz="2800"/>
              <a:t>3-Being assertive is being true to yourself</a:t>
            </a:r>
          </a:p>
          <a:p>
            <a:pPr>
              <a:buFont typeface="Wingdings" panose="05000000000000000000" pitchFamily="2" charset="2"/>
              <a:buNone/>
            </a:pPr>
            <a:r>
              <a:rPr lang="tr-TR" sz="2800"/>
              <a:t>4-Being assertive is building self esteem</a:t>
            </a:r>
          </a:p>
          <a:p>
            <a:pPr>
              <a:buFont typeface="Wingdings" panose="05000000000000000000" pitchFamily="2" charset="2"/>
              <a:buNone/>
            </a:pPr>
            <a:r>
              <a:rPr lang="tr-TR" sz="2800"/>
              <a:t>5-Being assertive is nurturing yourself.</a:t>
            </a:r>
          </a:p>
        </p:txBody>
      </p:sp>
    </p:spTree>
    <p:extLst>
      <p:ext uri="{BB962C8B-B14F-4D97-AF65-F5344CB8AC3E}">
        <p14:creationId xmlns:p14="http://schemas.microsoft.com/office/powerpoint/2010/main" val="17104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a:r>
              <a:rPr lang="tr-TR" b="1"/>
              <a:t>3-TYPES OF ASSERTIVENESS</a:t>
            </a:r>
          </a:p>
        </p:txBody>
      </p:sp>
      <p:sp>
        <p:nvSpPr>
          <p:cNvPr id="17411" name="Rectangle 3"/>
          <p:cNvSpPr>
            <a:spLocks noGrp="1" noChangeArrowheads="1"/>
          </p:cNvSpPr>
          <p:nvPr>
            <p:ph type="body" idx="1"/>
          </p:nvPr>
        </p:nvSpPr>
        <p:spPr/>
        <p:txBody>
          <a:bodyPr/>
          <a:lstStyle/>
          <a:p>
            <a:r>
              <a:rPr lang="tr-TR" b="1" u="sng"/>
              <a:t>Non-assertive behaviour</a:t>
            </a:r>
          </a:p>
          <a:p>
            <a:pPr>
              <a:buFont typeface="Wingdings" panose="05000000000000000000" pitchFamily="2" charset="2"/>
              <a:buNone/>
            </a:pPr>
            <a:r>
              <a:rPr lang="tr-TR" sz="2800" b="1"/>
              <a:t>      </a:t>
            </a:r>
            <a:r>
              <a:rPr lang="tr-TR" sz="2800" b="1" i="1"/>
              <a:t>I am not ok,you are ok</a:t>
            </a:r>
            <a:r>
              <a:rPr lang="tr-TR" sz="2800"/>
              <a:t> </a:t>
            </a:r>
          </a:p>
          <a:p>
            <a:r>
              <a:rPr lang="tr-TR" sz="2800" b="1"/>
              <a:t> </a:t>
            </a:r>
            <a:r>
              <a:rPr lang="tr-TR" b="1" u="sng"/>
              <a:t>Assertive behaviour</a:t>
            </a:r>
          </a:p>
          <a:p>
            <a:pPr>
              <a:buFont typeface="Wingdings" panose="05000000000000000000" pitchFamily="2" charset="2"/>
              <a:buNone/>
            </a:pPr>
            <a:r>
              <a:rPr lang="tr-TR" sz="2800" b="1" i="1"/>
              <a:t>     I am ok,you are ok</a:t>
            </a:r>
            <a:r>
              <a:rPr lang="tr-TR" sz="2800"/>
              <a:t> </a:t>
            </a:r>
          </a:p>
          <a:p>
            <a:r>
              <a:rPr lang="tr-TR" b="1" u="sng"/>
              <a:t>Aggresive behaviour</a:t>
            </a:r>
          </a:p>
          <a:p>
            <a:pPr>
              <a:buFont typeface="Wingdings" panose="05000000000000000000" pitchFamily="2" charset="2"/>
              <a:buNone/>
            </a:pPr>
            <a:r>
              <a:rPr lang="tr-TR" sz="2800" b="1"/>
              <a:t>     </a:t>
            </a:r>
            <a:r>
              <a:rPr lang="tr-TR" sz="2800" b="1" i="1"/>
              <a:t>I am ok,you are not ok</a:t>
            </a:r>
            <a:r>
              <a:rPr lang="tr-TR" sz="2800"/>
              <a:t> </a:t>
            </a:r>
          </a:p>
          <a:p>
            <a:r>
              <a:rPr lang="tr-TR" b="1" u="sng"/>
              <a:t>Manipulative behaviour    </a:t>
            </a:r>
          </a:p>
          <a:p>
            <a:pPr>
              <a:buFont typeface="Wingdings" panose="05000000000000000000" pitchFamily="2" charset="2"/>
              <a:buNone/>
            </a:pPr>
            <a:r>
              <a:rPr lang="tr-TR" sz="2800" b="1" i="1"/>
              <a:t>    I am not ok,you are not ok</a:t>
            </a:r>
            <a:r>
              <a:rPr lang="tr-TR" sz="2800" i="1"/>
              <a:t> </a:t>
            </a:r>
          </a:p>
        </p:txBody>
      </p:sp>
    </p:spTree>
    <p:extLst>
      <p:ext uri="{BB962C8B-B14F-4D97-AF65-F5344CB8AC3E}">
        <p14:creationId xmlns:p14="http://schemas.microsoft.com/office/powerpoint/2010/main" val="2322045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3" name="Picture 5" descr="resim12"/>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881819" y="263037"/>
            <a:ext cx="6264275" cy="6119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29678974"/>
      </p:ext>
    </p:extLst>
  </p:cSld>
  <p:clrMapOvr>
    <a:masterClrMapping/>
  </p:clrMapOvr>
  <p:transition>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4"/>
          <p:cNvSpPr>
            <a:spLocks noGrp="1" noChangeArrowheads="1"/>
          </p:cNvSpPr>
          <p:nvPr>
            <p:ph type="title"/>
          </p:nvPr>
        </p:nvSpPr>
        <p:spPr/>
        <p:txBody>
          <a:bodyPr/>
          <a:lstStyle/>
          <a:p>
            <a:endParaRPr lang="tr-TR"/>
          </a:p>
        </p:txBody>
      </p:sp>
      <p:pic>
        <p:nvPicPr>
          <p:cNvPr id="110598" name="Picture 6" descr="resim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 y="0"/>
            <a:ext cx="7695028" cy="6858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05518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smtClean="0"/>
              <a:t>Learning Objectives </a:t>
            </a:r>
          </a:p>
        </p:txBody>
      </p:sp>
      <p:sp>
        <p:nvSpPr>
          <p:cNvPr id="3" name="Content Placeholder 2"/>
          <p:cNvSpPr>
            <a:spLocks noGrp="1"/>
          </p:cNvSpPr>
          <p:nvPr>
            <p:ph idx="1"/>
          </p:nvPr>
        </p:nvSpPr>
        <p:spPr>
          <a:xfrm>
            <a:off x="477838" y="1306513"/>
            <a:ext cx="8416925" cy="4525962"/>
          </a:xfrm>
        </p:spPr>
        <p:txBody>
          <a:bodyPr/>
          <a:lstStyle/>
          <a:p>
            <a:pPr marL="0" indent="0" eaLnBrk="1" hangingPunct="1">
              <a:buFont typeface="Wingdings" panose="05000000000000000000" pitchFamily="2" charset="2"/>
              <a:buNone/>
              <a:defRPr/>
            </a:pPr>
            <a:r>
              <a:rPr lang="en-US" sz="2400" b="1" dirty="0" smtClean="0"/>
              <a:t>To learn how to listen effectively in class and in life</a:t>
            </a:r>
          </a:p>
          <a:p>
            <a:pPr eaLnBrk="1" hangingPunct="1">
              <a:defRPr/>
            </a:pPr>
            <a:endParaRPr lang="en-US" sz="2400" b="1" dirty="0"/>
          </a:p>
          <a:p>
            <a:pPr eaLnBrk="1" hangingPunct="1">
              <a:defRPr/>
            </a:pPr>
            <a:r>
              <a:rPr lang="en-US" sz="2400" dirty="0" smtClean="0"/>
              <a:t>Develop students </a:t>
            </a:r>
            <a:r>
              <a:rPr lang="en-US" sz="2400" dirty="0"/>
              <a:t>listening </a:t>
            </a:r>
            <a:r>
              <a:rPr lang="en-US" sz="2400" dirty="0" smtClean="0"/>
              <a:t>abilities,</a:t>
            </a:r>
            <a:endParaRPr lang="en-US" sz="2400" dirty="0"/>
          </a:p>
          <a:p>
            <a:pPr eaLnBrk="1" hangingPunct="1">
              <a:defRPr/>
            </a:pPr>
            <a:r>
              <a:rPr lang="en-US" sz="2400" dirty="0" smtClean="0"/>
              <a:t>Teach basic </a:t>
            </a:r>
            <a:r>
              <a:rPr lang="en-US" sz="2400" dirty="0"/>
              <a:t>listening strategies,</a:t>
            </a:r>
          </a:p>
          <a:p>
            <a:pPr eaLnBrk="1" hangingPunct="1">
              <a:defRPr/>
            </a:pPr>
            <a:r>
              <a:rPr lang="en-US" sz="2400" dirty="0" smtClean="0"/>
              <a:t>Address difficulties faced in effective listening, </a:t>
            </a:r>
            <a:r>
              <a:rPr lang="en-US" sz="2400" dirty="0"/>
              <a:t>and</a:t>
            </a:r>
          </a:p>
          <a:p>
            <a:pPr eaLnBrk="1" hangingPunct="1">
              <a:defRPr/>
            </a:pPr>
            <a:r>
              <a:rPr lang="en-US" sz="2400" dirty="0" smtClean="0"/>
              <a:t>Expose students to different </a:t>
            </a:r>
            <a:r>
              <a:rPr lang="en-US" sz="2400" dirty="0"/>
              <a:t>listening situations through activities.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815926" y="327074"/>
            <a:ext cx="6949439" cy="1219200"/>
          </a:xfrm>
        </p:spPr>
        <p:txBody>
          <a:bodyPr/>
          <a:lstStyle/>
          <a:p>
            <a:pPr algn="ctr"/>
            <a:r>
              <a:rPr lang="tr-TR" sz="3200" b="1" dirty="0" smtClean="0"/>
              <a:t>THE </a:t>
            </a:r>
            <a:r>
              <a:rPr lang="tr-TR" sz="3200" b="1" dirty="0"/>
              <a:t>IMPORTANCE OF ASSERTIVENESS IN ORGANISATIONS</a:t>
            </a:r>
          </a:p>
        </p:txBody>
      </p:sp>
      <p:sp>
        <p:nvSpPr>
          <p:cNvPr id="113667" name="Rectangle 3"/>
          <p:cNvSpPr>
            <a:spLocks noGrp="1" noChangeArrowheads="1"/>
          </p:cNvSpPr>
          <p:nvPr>
            <p:ph type="body" sz="half" idx="1"/>
          </p:nvPr>
        </p:nvSpPr>
        <p:spPr>
          <a:xfrm>
            <a:off x="692956" y="1790212"/>
            <a:ext cx="3095625" cy="4619625"/>
          </a:xfrm>
        </p:spPr>
        <p:txBody>
          <a:bodyPr/>
          <a:lstStyle/>
          <a:p>
            <a:pPr>
              <a:buFont typeface="Wingdings" panose="05000000000000000000" pitchFamily="2" charset="2"/>
              <a:buNone/>
            </a:pPr>
            <a:r>
              <a:rPr lang="tr-TR" sz="2400" b="1" dirty="0"/>
              <a:t>Assertiveness</a:t>
            </a:r>
          </a:p>
          <a:p>
            <a:r>
              <a:rPr lang="tr-TR" sz="2400" dirty="0"/>
              <a:t>Personal identity</a:t>
            </a:r>
          </a:p>
          <a:p>
            <a:r>
              <a:rPr lang="tr-TR" sz="2400" dirty="0"/>
              <a:t>Wages or salary</a:t>
            </a:r>
          </a:p>
          <a:p>
            <a:r>
              <a:rPr lang="tr-TR" sz="2400" dirty="0"/>
              <a:t>Satisfaction from exercising skills</a:t>
            </a:r>
          </a:p>
          <a:p>
            <a:r>
              <a:rPr lang="tr-TR" sz="2400" dirty="0"/>
              <a:t>Satisfaction from helping people</a:t>
            </a:r>
          </a:p>
          <a:p>
            <a:r>
              <a:rPr lang="tr-TR" sz="2400" dirty="0"/>
              <a:t>Social environment</a:t>
            </a:r>
          </a:p>
        </p:txBody>
      </p:sp>
      <p:sp>
        <p:nvSpPr>
          <p:cNvPr id="113668" name="Rectangle 4"/>
          <p:cNvSpPr>
            <a:spLocks noGrp="1" noChangeArrowheads="1"/>
          </p:cNvSpPr>
          <p:nvPr>
            <p:ph type="body" sz="half" idx="2"/>
          </p:nvPr>
        </p:nvSpPr>
        <p:spPr>
          <a:xfrm>
            <a:off x="4078605" y="1790212"/>
            <a:ext cx="3419475" cy="4691063"/>
          </a:xfrm>
        </p:spPr>
        <p:txBody>
          <a:bodyPr/>
          <a:lstStyle/>
          <a:p>
            <a:pPr>
              <a:buFont typeface="Wingdings" panose="05000000000000000000" pitchFamily="2" charset="2"/>
              <a:buNone/>
            </a:pPr>
            <a:r>
              <a:rPr lang="tr-TR" sz="2400" b="1" dirty="0"/>
              <a:t>Need to dealing with</a:t>
            </a:r>
          </a:p>
          <a:p>
            <a:r>
              <a:rPr lang="tr-TR" sz="2400" dirty="0"/>
              <a:t>Theirselves</a:t>
            </a:r>
          </a:p>
          <a:p>
            <a:r>
              <a:rPr lang="tr-TR" sz="2400" dirty="0"/>
              <a:t>The manager to whom they report</a:t>
            </a:r>
          </a:p>
          <a:p>
            <a:r>
              <a:rPr lang="tr-TR" sz="2400" dirty="0"/>
              <a:t>Their colleagues</a:t>
            </a:r>
          </a:p>
          <a:p>
            <a:r>
              <a:rPr lang="tr-TR" sz="2400" dirty="0"/>
              <a:t>Their subordinates</a:t>
            </a:r>
          </a:p>
          <a:p>
            <a:r>
              <a:rPr lang="tr-TR" sz="2400" dirty="0"/>
              <a:t>Clients or customers</a:t>
            </a:r>
          </a:p>
        </p:txBody>
      </p:sp>
    </p:spTree>
    <p:extLst>
      <p:ext uri="{BB962C8B-B14F-4D97-AF65-F5344CB8AC3E}">
        <p14:creationId xmlns:p14="http://schemas.microsoft.com/office/powerpoint/2010/main" val="1197980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ctr"/>
            <a:r>
              <a:rPr lang="tr-TR" b="1"/>
              <a:t>10-ASSERTIVENESS TRAINING IN WORK PLACE</a:t>
            </a:r>
          </a:p>
        </p:txBody>
      </p:sp>
      <p:sp>
        <p:nvSpPr>
          <p:cNvPr id="36867" name="Rectangle 3"/>
          <p:cNvSpPr>
            <a:spLocks noGrp="1" noChangeArrowheads="1"/>
          </p:cNvSpPr>
          <p:nvPr>
            <p:ph type="body" idx="1"/>
          </p:nvPr>
        </p:nvSpPr>
        <p:spPr/>
        <p:txBody>
          <a:bodyPr/>
          <a:lstStyle/>
          <a:p>
            <a:pPr marL="609600" indent="-609600">
              <a:lnSpc>
                <a:spcPct val="80000"/>
              </a:lnSpc>
            </a:pPr>
            <a:r>
              <a:rPr lang="tr-TR" sz="2800"/>
              <a:t>Body-language awareness leading to work body oriented therapies</a:t>
            </a:r>
          </a:p>
          <a:p>
            <a:pPr marL="609600" indent="-609600">
              <a:lnSpc>
                <a:spcPct val="80000"/>
              </a:lnSpc>
            </a:pPr>
            <a:r>
              <a:rPr lang="tr-TR" sz="2800"/>
              <a:t>Role-plays and then work in psyhcodrama </a:t>
            </a:r>
          </a:p>
          <a:p>
            <a:pPr marL="609600" indent="-609600">
              <a:lnSpc>
                <a:spcPct val="80000"/>
              </a:lnSpc>
            </a:pPr>
            <a:r>
              <a:rPr lang="tr-TR" sz="2800"/>
              <a:t>Awareness of other people’s perceptions and so work in sensitivity groups and encounter</a:t>
            </a:r>
          </a:p>
          <a:p>
            <a:pPr marL="609600" indent="-609600">
              <a:lnSpc>
                <a:spcPct val="80000"/>
              </a:lnSpc>
            </a:pPr>
            <a:r>
              <a:rPr lang="tr-TR" sz="2800"/>
              <a:t>Looking at situations in the past where one was, or was not assertive and hence traditional psychoteraphy</a:t>
            </a:r>
          </a:p>
        </p:txBody>
      </p:sp>
    </p:spTree>
    <p:extLst>
      <p:ext uri="{BB962C8B-B14F-4D97-AF65-F5344CB8AC3E}">
        <p14:creationId xmlns:p14="http://schemas.microsoft.com/office/powerpoint/2010/main" val="3490808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1257" y="313446"/>
            <a:ext cx="6219825" cy="1146175"/>
          </a:xfrm>
        </p:spPr>
        <p:txBody>
          <a:bodyPr/>
          <a:lstStyle/>
          <a:p>
            <a:pPr algn="ctr"/>
            <a:r>
              <a:rPr lang="tr-TR" sz="3200" dirty="0"/>
              <a:t>TO DECİDE WHEN TO BE ASSERTİVE</a:t>
            </a:r>
          </a:p>
        </p:txBody>
      </p:sp>
      <p:sp>
        <p:nvSpPr>
          <p:cNvPr id="43011" name="Rectangle 3"/>
          <p:cNvSpPr>
            <a:spLocks noGrp="1" noChangeArrowheads="1"/>
          </p:cNvSpPr>
          <p:nvPr>
            <p:ph type="body" idx="1"/>
          </p:nvPr>
        </p:nvSpPr>
        <p:spPr>
          <a:xfrm>
            <a:off x="681257" y="1662943"/>
            <a:ext cx="6804025" cy="4779962"/>
          </a:xfrm>
        </p:spPr>
        <p:txBody>
          <a:bodyPr/>
          <a:lstStyle/>
          <a:p>
            <a:pPr>
              <a:lnSpc>
                <a:spcPct val="80000"/>
              </a:lnSpc>
            </a:pPr>
            <a:r>
              <a:rPr lang="tr-TR" sz="2000" dirty="0"/>
              <a:t>Do you know really what is the situation?</a:t>
            </a:r>
          </a:p>
          <a:p>
            <a:pPr>
              <a:lnSpc>
                <a:spcPct val="80000"/>
              </a:lnSpc>
            </a:pPr>
            <a:r>
              <a:rPr lang="tr-TR" sz="2000" dirty="0"/>
              <a:t>How much importance it has for you?</a:t>
            </a:r>
          </a:p>
          <a:p>
            <a:pPr>
              <a:lnSpc>
                <a:spcPct val="80000"/>
              </a:lnSpc>
            </a:pPr>
            <a:r>
              <a:rPr lang="tr-TR" sz="2000" dirty="0"/>
              <a:t>Will you get what you want?</a:t>
            </a:r>
          </a:p>
          <a:p>
            <a:pPr>
              <a:lnSpc>
                <a:spcPct val="80000"/>
              </a:lnSpc>
            </a:pPr>
            <a:r>
              <a:rPr lang="tr-TR" sz="2000" dirty="0"/>
              <a:t>Do you want to just express yourself?</a:t>
            </a:r>
          </a:p>
          <a:p>
            <a:pPr>
              <a:lnSpc>
                <a:spcPct val="80000"/>
              </a:lnSpc>
            </a:pPr>
            <a:r>
              <a:rPr lang="tr-TR" sz="2000" dirty="0"/>
              <a:t>What is your options?</a:t>
            </a:r>
          </a:p>
          <a:p>
            <a:pPr>
              <a:lnSpc>
                <a:spcPct val="80000"/>
              </a:lnSpc>
            </a:pPr>
            <a:r>
              <a:rPr lang="tr-TR" sz="2000" dirty="0"/>
              <a:t>Do you want an optimistic result?</a:t>
            </a:r>
          </a:p>
          <a:p>
            <a:pPr>
              <a:lnSpc>
                <a:spcPct val="80000"/>
              </a:lnSpc>
            </a:pPr>
            <a:r>
              <a:rPr lang="tr-TR" sz="2000" dirty="0"/>
              <a:t>Are you ready to be assertive?</a:t>
            </a:r>
          </a:p>
          <a:p>
            <a:pPr>
              <a:lnSpc>
                <a:spcPct val="80000"/>
              </a:lnSpc>
            </a:pPr>
            <a:r>
              <a:rPr lang="tr-TR" sz="2000" dirty="0"/>
              <a:t>Did you count to the 10?</a:t>
            </a:r>
          </a:p>
          <a:p>
            <a:pPr>
              <a:lnSpc>
                <a:spcPct val="80000"/>
              </a:lnSpc>
            </a:pPr>
            <a:r>
              <a:rPr lang="tr-TR" sz="2000" dirty="0"/>
              <a:t>Is it beter to wait?</a:t>
            </a:r>
          </a:p>
          <a:p>
            <a:pPr>
              <a:lnSpc>
                <a:spcPct val="80000"/>
              </a:lnSpc>
            </a:pPr>
            <a:r>
              <a:rPr lang="tr-TR" sz="2000" dirty="0"/>
              <a:t>Will you get anger to yourself, ,f you don’t do anything?</a:t>
            </a:r>
          </a:p>
          <a:p>
            <a:pPr>
              <a:lnSpc>
                <a:spcPct val="80000"/>
              </a:lnSpc>
            </a:pPr>
            <a:r>
              <a:rPr lang="tr-TR" sz="2000" dirty="0"/>
              <a:t>Have you done your best?</a:t>
            </a:r>
          </a:p>
          <a:p>
            <a:pPr>
              <a:lnSpc>
                <a:spcPct val="80000"/>
              </a:lnSpc>
            </a:pPr>
            <a:r>
              <a:rPr lang="tr-TR" sz="2000" dirty="0"/>
              <a:t>What are the possible results and risks?</a:t>
            </a:r>
          </a:p>
          <a:p>
            <a:pPr>
              <a:lnSpc>
                <a:spcPct val="80000"/>
              </a:lnSpc>
            </a:pPr>
            <a:r>
              <a:rPr lang="tr-TR" sz="2000" dirty="0"/>
              <a:t>Will assertiveness cause a change?</a:t>
            </a:r>
          </a:p>
        </p:txBody>
      </p:sp>
    </p:spTree>
    <p:extLst>
      <p:ext uri="{BB962C8B-B14F-4D97-AF65-F5344CB8AC3E}">
        <p14:creationId xmlns:p14="http://schemas.microsoft.com/office/powerpoint/2010/main" val="2702379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Effectiveness Working in Group</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575297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Games</a:t>
            </a:r>
            <a:endParaRPr lang="en-US" dirty="0"/>
          </a:p>
        </p:txBody>
      </p:sp>
      <p:sp>
        <p:nvSpPr>
          <p:cNvPr id="3" name="Content Placeholder 2"/>
          <p:cNvSpPr>
            <a:spLocks noGrp="1"/>
          </p:cNvSpPr>
          <p:nvPr>
            <p:ph idx="1"/>
          </p:nvPr>
        </p:nvSpPr>
        <p:spPr/>
        <p:txBody>
          <a:bodyPr/>
          <a:lstStyle/>
          <a:p>
            <a:r>
              <a:rPr lang="en-US" dirty="0">
                <a:hlinkClick r:id="rId2"/>
              </a:rPr>
              <a:t>https://www.wrike.com/blog/team-building-games</a:t>
            </a:r>
            <a:r>
              <a:rPr lang="en-US" dirty="0" smtClean="0">
                <a:hlinkClick r:id="rId2"/>
              </a:rPr>
              <a:t>/</a:t>
            </a:r>
            <a:endParaRPr lang="en-US" dirty="0" smtClean="0"/>
          </a:p>
          <a:p>
            <a:r>
              <a:rPr lang="en-US" dirty="0">
                <a:hlinkClick r:id="rId3"/>
              </a:rPr>
              <a:t>http://www.refreshleadership.com/index.php/2012/08/quick-games-engage-employees-work</a:t>
            </a:r>
            <a:r>
              <a:rPr lang="en-US" dirty="0" smtClean="0">
                <a:hlinkClick r:id="rId3"/>
              </a:rPr>
              <a:t>/</a:t>
            </a:r>
            <a:endParaRPr lang="en-US" dirty="0" smtClean="0"/>
          </a:p>
          <a:p>
            <a:r>
              <a:rPr lang="en-US" dirty="0">
                <a:hlinkClick r:id="rId4"/>
              </a:rPr>
              <a:t>https://toggl.com/team-building-games</a:t>
            </a:r>
            <a:r>
              <a:rPr lang="en-US" dirty="0" smtClean="0">
                <a:hlinkClick r:id="rId4"/>
              </a:rPr>
              <a:t>/</a:t>
            </a:r>
            <a:endParaRPr lang="en-US" dirty="0" smtClean="0"/>
          </a:p>
          <a:p>
            <a:endParaRPr lang="en-US" dirty="0"/>
          </a:p>
        </p:txBody>
      </p:sp>
    </p:spTree>
    <p:extLst>
      <p:ext uri="{BB962C8B-B14F-4D97-AF65-F5344CB8AC3E}">
        <p14:creationId xmlns:p14="http://schemas.microsoft.com/office/powerpoint/2010/main" val="1227013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5488" y="1736725"/>
            <a:ext cx="7610475" cy="1933575"/>
          </a:xfrm>
        </p:spPr>
        <p:txBody>
          <a:bodyPr/>
          <a:lstStyle/>
          <a:p>
            <a:pPr marL="0" indent="0">
              <a:buFont typeface="Wingdings" panose="05000000000000000000" pitchFamily="2" charset="2"/>
              <a:buNone/>
            </a:pPr>
            <a:r>
              <a:rPr lang="en-US" altLang="en-US" sz="2400" smtClean="0">
                <a:solidFill>
                  <a:srgbClr val="000000"/>
                </a:solidFill>
              </a:rPr>
              <a:t>The following saying summarizes the importance of listening: "</a:t>
            </a:r>
            <a:r>
              <a:rPr lang="en-US" altLang="en-US" sz="2400" smtClean="0"/>
              <a:t>We have two ears and one mouth so that we can listen twice as much as we speak</a:t>
            </a:r>
            <a:r>
              <a:rPr lang="en-US" altLang="en-US" sz="2400" smtClean="0">
                <a:solidFill>
                  <a:srgbClr val="000000"/>
                </a:solidFill>
              </a:rPr>
              <a:t>.“</a:t>
            </a:r>
          </a:p>
          <a:p>
            <a:pPr marL="0" indent="0">
              <a:buFont typeface="Wingdings" panose="05000000000000000000" pitchFamily="2" charset="2"/>
              <a:buNone/>
            </a:pPr>
            <a:endParaRPr lang="en-US" altLang="en-US" sz="2400" i="1" smtClean="0">
              <a:solidFill>
                <a:srgbClr val="000000"/>
              </a:solidFill>
            </a:endParaRPr>
          </a:p>
          <a:p>
            <a:pPr marL="0" indent="0">
              <a:buFont typeface="Wingdings" panose="05000000000000000000" pitchFamily="2" charset="2"/>
              <a:buNone/>
            </a:pPr>
            <a:endParaRPr lang="en-US" altLang="en-US" sz="2400" i="1" smtClean="0">
              <a:solidFill>
                <a:srgbClr val="000000"/>
              </a:solidFill>
            </a:endParaRPr>
          </a:p>
        </p:txBody>
      </p:sp>
      <p:pic>
        <p:nvPicPr>
          <p:cNvPr id="5123" name="Picture 6" descr="C:\Users\sadiqmit\AppData\Local\Microsoft\Windows\Temporary Internet Files\Content.IE5\KFT2BTF7\140866993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3900" y="3759200"/>
            <a:ext cx="2590800"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47688" y="331788"/>
            <a:ext cx="8048625" cy="1143000"/>
          </a:xfrm>
        </p:spPr>
        <p:txBody>
          <a:bodyPr/>
          <a:lstStyle/>
          <a:p>
            <a:pPr eaLnBrk="1" hangingPunct="1"/>
            <a:r>
              <a:rPr lang="en-US" altLang="en-US" smtClean="0"/>
              <a:t>What is Effective Listening?</a:t>
            </a:r>
          </a:p>
        </p:txBody>
      </p:sp>
      <p:sp>
        <p:nvSpPr>
          <p:cNvPr id="7171" name="Content Placeholder 2"/>
          <p:cNvSpPr>
            <a:spLocks noGrp="1"/>
          </p:cNvSpPr>
          <p:nvPr>
            <p:ph idx="1"/>
          </p:nvPr>
        </p:nvSpPr>
        <p:spPr>
          <a:xfrm>
            <a:off x="784225" y="1589088"/>
            <a:ext cx="7659688" cy="4456112"/>
          </a:xfrm>
        </p:spPr>
        <p:txBody>
          <a:bodyPr/>
          <a:lstStyle/>
          <a:p>
            <a:pPr eaLnBrk="1" hangingPunct="1"/>
            <a:r>
              <a:rPr lang="en-US" altLang="en-US" sz="2400" b="1" dirty="0" smtClean="0"/>
              <a:t>Effective listening skills </a:t>
            </a:r>
            <a:endParaRPr lang="en-US" altLang="en-US" sz="2400" dirty="0"/>
          </a:p>
          <a:p>
            <a:pPr eaLnBrk="1" hangingPunct="1"/>
            <a:r>
              <a:rPr lang="en-US" altLang="en-US" sz="2400" dirty="0" smtClean="0"/>
              <a:t>ability to actively understand information provided by the speaker</a:t>
            </a:r>
          </a:p>
          <a:p>
            <a:pPr eaLnBrk="1" hangingPunct="1"/>
            <a:r>
              <a:rPr lang="en-US" altLang="en-US" sz="2400" dirty="0" smtClean="0"/>
              <a:t>display interest in the topic discussed. </a:t>
            </a:r>
          </a:p>
          <a:p>
            <a:pPr eaLnBrk="1" hangingPunct="1"/>
            <a:r>
              <a:rPr lang="en-US" altLang="en-US" sz="2400" dirty="0" smtClean="0"/>
              <a:t>It can also include providing the speaker with feedback, by asking pertinent questions so the speaker knows the message is received.</a:t>
            </a:r>
          </a:p>
          <a:p>
            <a:pPr eaLnBrk="1" hangingPunct="1"/>
            <a:endParaRPr lang="en-US" altLang="en-US" sz="2400" dirty="0" smtClean="0"/>
          </a:p>
          <a:p>
            <a:pPr eaLnBrk="1" hangingPunct="1"/>
            <a:r>
              <a:rPr lang="en-US" altLang="en-US" sz="2400" b="1" dirty="0" smtClean="0"/>
              <a:t>Effective Listening </a:t>
            </a:r>
            <a:r>
              <a:rPr lang="en-US" altLang="en-US" sz="2400" dirty="0" smtClean="0"/>
              <a:t>is a skill using multiple senses to comprehend the message being sent by the speaker.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smtClean="0"/>
              <a:t>Listening: </a:t>
            </a:r>
            <a:r>
              <a:rPr lang="en-US" altLang="en-US" smtClean="0">
                <a:solidFill>
                  <a:schemeClr val="tx1"/>
                </a:solidFill>
              </a:rPr>
              <a:t>as a communication skill</a:t>
            </a:r>
          </a:p>
        </p:txBody>
      </p:sp>
      <p:sp>
        <p:nvSpPr>
          <p:cNvPr id="9219" name="Content Placeholder 2"/>
          <p:cNvSpPr>
            <a:spLocks noGrp="1"/>
          </p:cNvSpPr>
          <p:nvPr>
            <p:ph idx="1"/>
          </p:nvPr>
        </p:nvSpPr>
        <p:spPr>
          <a:xfrm>
            <a:off x="862013" y="1674813"/>
            <a:ext cx="7445375" cy="4191000"/>
          </a:xfrm>
        </p:spPr>
        <p:txBody>
          <a:bodyPr/>
          <a:lstStyle/>
          <a:p>
            <a:pPr eaLnBrk="1" hangingPunct="1"/>
            <a:r>
              <a:rPr lang="en-US" altLang="en-US" sz="2400" smtClean="0"/>
              <a:t>Listening is one of the most important communication skills</a:t>
            </a:r>
          </a:p>
          <a:p>
            <a:pPr eaLnBrk="1" hangingPunct="1"/>
            <a:r>
              <a:rPr lang="en-US" altLang="en-US" sz="2400" smtClean="0"/>
              <a:t>We probably spend more time using our Listening Skills than any other kind of skill</a:t>
            </a:r>
          </a:p>
          <a:p>
            <a:pPr eaLnBrk="1" hangingPunct="1"/>
            <a:r>
              <a:rPr lang="en-US" altLang="en-US" sz="2400" smtClean="0"/>
              <a:t>Like other skills, Listening takes practice</a:t>
            </a:r>
          </a:p>
          <a:p>
            <a:pPr eaLnBrk="1" hangingPunct="1"/>
            <a:r>
              <a:rPr lang="en-US" altLang="en-US" sz="2400" smtClean="0"/>
              <a:t>Real Listening is an active process</a:t>
            </a:r>
          </a:p>
          <a:p>
            <a:pPr eaLnBrk="1" hangingPunct="1"/>
            <a:r>
              <a:rPr lang="en-US" altLang="en-US" sz="2400" smtClean="0"/>
              <a:t>Listening requires attention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smtClean="0"/>
              <a:t>Characteristics of Listening</a:t>
            </a:r>
          </a:p>
        </p:txBody>
      </p:sp>
      <p:sp>
        <p:nvSpPr>
          <p:cNvPr id="10243" name="Content Placeholder 2"/>
          <p:cNvSpPr>
            <a:spLocks noGrp="1"/>
          </p:cNvSpPr>
          <p:nvPr>
            <p:ph idx="1"/>
          </p:nvPr>
        </p:nvSpPr>
        <p:spPr>
          <a:xfrm>
            <a:off x="809625" y="1370013"/>
            <a:ext cx="5734050" cy="3611562"/>
          </a:xfrm>
        </p:spPr>
        <p:txBody>
          <a:bodyPr/>
          <a:lstStyle/>
          <a:p>
            <a:pPr marL="0" indent="0" eaLnBrk="1" hangingPunct="1">
              <a:buFont typeface="Wingdings" panose="05000000000000000000" pitchFamily="2" charset="2"/>
              <a:buNone/>
            </a:pPr>
            <a:endParaRPr lang="en-US" altLang="en-US" sz="2400" b="1" smtClean="0"/>
          </a:p>
          <a:p>
            <a:pPr marL="0" indent="0" eaLnBrk="1" hangingPunct="1">
              <a:buFont typeface="Wingdings" panose="05000000000000000000" pitchFamily="2" charset="2"/>
              <a:buNone/>
            </a:pPr>
            <a:r>
              <a:rPr lang="en-US" altLang="en-US" sz="2400" b="1" smtClean="0"/>
              <a:t>L</a:t>
            </a:r>
            <a:r>
              <a:rPr lang="en-US" altLang="en-US" sz="2400" smtClean="0"/>
              <a:t> = Look interested</a:t>
            </a:r>
          </a:p>
          <a:p>
            <a:pPr marL="0" indent="0" eaLnBrk="1" hangingPunct="1">
              <a:buFont typeface="Wingdings" panose="05000000000000000000" pitchFamily="2" charset="2"/>
              <a:buNone/>
            </a:pPr>
            <a:r>
              <a:rPr lang="en-US" altLang="en-US" sz="2400" b="1" smtClean="0"/>
              <a:t>I</a:t>
            </a:r>
            <a:r>
              <a:rPr lang="en-US" altLang="en-US" sz="2400" smtClean="0"/>
              <a:t> =  Involve yourself by responding</a:t>
            </a:r>
          </a:p>
          <a:p>
            <a:pPr marL="0" indent="0" eaLnBrk="1" hangingPunct="1">
              <a:buFont typeface="Wingdings" panose="05000000000000000000" pitchFamily="2" charset="2"/>
              <a:buNone/>
            </a:pPr>
            <a:r>
              <a:rPr lang="en-US" altLang="en-US" sz="2400" b="1" smtClean="0"/>
              <a:t>S</a:t>
            </a:r>
            <a:r>
              <a:rPr lang="en-US" altLang="en-US" sz="2400" smtClean="0"/>
              <a:t> = Stay on target</a:t>
            </a:r>
          </a:p>
          <a:p>
            <a:pPr marL="0" indent="0" eaLnBrk="1" hangingPunct="1">
              <a:buFont typeface="Wingdings" panose="05000000000000000000" pitchFamily="2" charset="2"/>
              <a:buNone/>
            </a:pPr>
            <a:r>
              <a:rPr lang="en-US" altLang="en-US" sz="2400" b="1" smtClean="0"/>
              <a:t>T</a:t>
            </a:r>
            <a:r>
              <a:rPr lang="en-US" altLang="en-US" sz="2400" smtClean="0"/>
              <a:t> = Test your understanding</a:t>
            </a:r>
          </a:p>
          <a:p>
            <a:pPr marL="0" indent="0" eaLnBrk="1" hangingPunct="1">
              <a:buFont typeface="Wingdings" panose="05000000000000000000" pitchFamily="2" charset="2"/>
              <a:buNone/>
            </a:pPr>
            <a:r>
              <a:rPr lang="en-US" altLang="en-US" sz="2400" b="1" smtClean="0"/>
              <a:t>E</a:t>
            </a:r>
            <a:r>
              <a:rPr lang="en-US" altLang="en-US" sz="2400" smtClean="0"/>
              <a:t> = Evaluate the message</a:t>
            </a:r>
          </a:p>
          <a:p>
            <a:pPr marL="0" indent="0" eaLnBrk="1" hangingPunct="1">
              <a:buFont typeface="Wingdings" panose="05000000000000000000" pitchFamily="2" charset="2"/>
              <a:buNone/>
            </a:pPr>
            <a:r>
              <a:rPr lang="en-US" altLang="en-US" sz="2400" b="1" smtClean="0"/>
              <a:t>N</a:t>
            </a:r>
            <a:r>
              <a:rPr lang="en-US" altLang="en-US" sz="2400" smtClean="0"/>
              <a:t> = Neutralize your feelings</a:t>
            </a:r>
          </a:p>
        </p:txBody>
      </p:sp>
      <p:pic>
        <p:nvPicPr>
          <p:cNvPr id="1024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8150" y="3214688"/>
            <a:ext cx="28575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smtClean="0"/>
              <a:t>10 Steps to Effective Listening</a:t>
            </a:r>
          </a:p>
        </p:txBody>
      </p:sp>
      <p:sp>
        <p:nvSpPr>
          <p:cNvPr id="11267" name="Content Placeholder 2"/>
          <p:cNvSpPr>
            <a:spLocks noGrp="1"/>
          </p:cNvSpPr>
          <p:nvPr>
            <p:ph idx="1"/>
          </p:nvPr>
        </p:nvSpPr>
        <p:spPr>
          <a:xfrm>
            <a:off x="638175" y="1662113"/>
            <a:ext cx="7915275" cy="4525962"/>
          </a:xfrm>
        </p:spPr>
        <p:txBody>
          <a:bodyPr/>
          <a:lstStyle/>
          <a:p>
            <a:pPr marL="0" indent="0" eaLnBrk="1" hangingPunct="1">
              <a:buFont typeface="Wingdings" panose="05000000000000000000" pitchFamily="2" charset="2"/>
              <a:buNone/>
            </a:pPr>
            <a:r>
              <a:rPr lang="en-US" altLang="en-US" sz="2400" b="1" smtClean="0"/>
              <a:t>Step 1: </a:t>
            </a:r>
            <a:r>
              <a:rPr lang="en-US" altLang="en-US" sz="2400" smtClean="0"/>
              <a:t>Face the speaker and maintain eye contact.</a:t>
            </a:r>
          </a:p>
          <a:p>
            <a:pPr marL="0" indent="0" eaLnBrk="1" hangingPunct="1">
              <a:buFont typeface="Wingdings" panose="05000000000000000000" pitchFamily="2" charset="2"/>
              <a:buNone/>
            </a:pPr>
            <a:r>
              <a:rPr lang="en-US" altLang="en-US" sz="2400" b="1" smtClean="0"/>
              <a:t>Step 2: </a:t>
            </a:r>
            <a:r>
              <a:rPr lang="en-US" altLang="en-US" sz="2400" smtClean="0"/>
              <a:t>Be attentive, but relaxed</a:t>
            </a:r>
            <a:r>
              <a:rPr lang="en-US" altLang="en-US" sz="2400" b="1" smtClean="0"/>
              <a:t>.</a:t>
            </a:r>
            <a:endParaRPr lang="en-US" altLang="en-US" sz="2400" smtClean="0"/>
          </a:p>
          <a:p>
            <a:pPr marL="0" indent="0" eaLnBrk="1" hangingPunct="1">
              <a:buFont typeface="Wingdings" panose="05000000000000000000" pitchFamily="2" charset="2"/>
              <a:buNone/>
            </a:pPr>
            <a:r>
              <a:rPr lang="en-US" altLang="en-US" sz="2400" b="1" smtClean="0"/>
              <a:t>Step 3: </a:t>
            </a:r>
            <a:r>
              <a:rPr lang="en-US" altLang="en-US" sz="2400" smtClean="0"/>
              <a:t>Keep an open mind.</a:t>
            </a:r>
          </a:p>
          <a:p>
            <a:pPr marL="0" indent="0" eaLnBrk="1" hangingPunct="1">
              <a:buFont typeface="Wingdings" panose="05000000000000000000" pitchFamily="2" charset="2"/>
              <a:buNone/>
            </a:pPr>
            <a:r>
              <a:rPr lang="en-US" altLang="en-US" sz="2400" b="1" smtClean="0"/>
              <a:t>Step 4: </a:t>
            </a:r>
            <a:r>
              <a:rPr lang="en-US" altLang="en-US" sz="2400" smtClean="0"/>
              <a:t>Listen to the words and try to picture what the speaker is saying.</a:t>
            </a:r>
          </a:p>
          <a:p>
            <a:pPr marL="0" indent="0" eaLnBrk="1" hangingPunct="1">
              <a:buFont typeface="Wingdings" panose="05000000000000000000" pitchFamily="2" charset="2"/>
              <a:buNone/>
            </a:pPr>
            <a:r>
              <a:rPr lang="en-US" altLang="en-US" sz="2400" b="1" smtClean="0"/>
              <a:t>Step 5: </a:t>
            </a:r>
            <a:r>
              <a:rPr lang="en-US" altLang="en-US" sz="2400" smtClean="0"/>
              <a:t>Don’t interrupt and don’t impose your “solutions.”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smtClean="0"/>
              <a:t>10 Steps to Effective Listening (2)</a:t>
            </a:r>
          </a:p>
        </p:txBody>
      </p:sp>
      <p:sp>
        <p:nvSpPr>
          <p:cNvPr id="8195" name="Content Placeholder 2"/>
          <p:cNvSpPr>
            <a:spLocks noGrp="1"/>
          </p:cNvSpPr>
          <p:nvPr>
            <p:ph idx="1"/>
          </p:nvPr>
        </p:nvSpPr>
        <p:spPr>
          <a:xfrm>
            <a:off x="781050" y="1519238"/>
            <a:ext cx="7791450" cy="4525962"/>
          </a:xfrm>
        </p:spPr>
        <p:txBody>
          <a:bodyPr/>
          <a:lstStyle/>
          <a:p>
            <a:pPr marL="0" indent="0" eaLnBrk="1" hangingPunct="1">
              <a:buFont typeface="Wingdings" panose="05000000000000000000" pitchFamily="2" charset="2"/>
              <a:buNone/>
              <a:defRPr/>
            </a:pPr>
            <a:r>
              <a:rPr lang="en-US" altLang="en-US" sz="2400" b="1" dirty="0" smtClean="0">
                <a:cs typeface="Arial" charset="0"/>
              </a:rPr>
              <a:t>Step 6: </a:t>
            </a:r>
            <a:r>
              <a:rPr lang="en-US" altLang="en-US" sz="2400" dirty="0" smtClean="0">
                <a:cs typeface="Arial" charset="0"/>
              </a:rPr>
              <a:t>Wait for the speaker to pause to ask clarifying questions.</a:t>
            </a:r>
          </a:p>
          <a:p>
            <a:pPr marL="0" indent="0" eaLnBrk="1" hangingPunct="1">
              <a:buFont typeface="Wingdings" panose="05000000000000000000" pitchFamily="2" charset="2"/>
              <a:buNone/>
              <a:defRPr/>
            </a:pPr>
            <a:r>
              <a:rPr lang="en-US" altLang="en-US" sz="2400" b="1" dirty="0" smtClean="0">
                <a:cs typeface="Arial" charset="0"/>
              </a:rPr>
              <a:t>Step 7: </a:t>
            </a:r>
            <a:r>
              <a:rPr lang="en-US" altLang="en-US" sz="2400" dirty="0" smtClean="0">
                <a:cs typeface="Arial" charset="0"/>
              </a:rPr>
              <a:t>Ask questions only to ensure understanding.</a:t>
            </a:r>
          </a:p>
          <a:p>
            <a:pPr marL="0" indent="0" eaLnBrk="1" hangingPunct="1">
              <a:buFont typeface="Wingdings" panose="05000000000000000000" pitchFamily="2" charset="2"/>
              <a:buNone/>
              <a:defRPr/>
            </a:pPr>
            <a:r>
              <a:rPr lang="en-US" altLang="en-US" sz="2400" b="1" dirty="0" smtClean="0">
                <a:cs typeface="Arial" charset="0"/>
              </a:rPr>
              <a:t>Step 8: </a:t>
            </a:r>
            <a:r>
              <a:rPr lang="en-US" altLang="en-US" sz="2400" dirty="0" smtClean="0">
                <a:cs typeface="Arial" charset="0"/>
              </a:rPr>
              <a:t>Try to feel what the speaker is feeling.</a:t>
            </a:r>
          </a:p>
          <a:p>
            <a:pPr marL="0" indent="0" eaLnBrk="1" hangingPunct="1">
              <a:buFont typeface="Wingdings" panose="05000000000000000000" pitchFamily="2" charset="2"/>
              <a:buNone/>
              <a:defRPr/>
            </a:pPr>
            <a:r>
              <a:rPr lang="en-US" altLang="en-US" sz="2400" b="1" dirty="0" smtClean="0">
                <a:cs typeface="Arial" charset="0"/>
              </a:rPr>
              <a:t>Step 9: </a:t>
            </a:r>
            <a:r>
              <a:rPr lang="en-US" altLang="en-US" sz="2400" dirty="0" smtClean="0">
                <a:cs typeface="Arial" charset="0"/>
              </a:rPr>
              <a:t>Give the speaker regular feedback.</a:t>
            </a:r>
          </a:p>
          <a:p>
            <a:pPr marL="0" indent="0" eaLnBrk="1" hangingPunct="1">
              <a:buFont typeface="Wingdings" panose="05000000000000000000" pitchFamily="2" charset="2"/>
              <a:buNone/>
              <a:defRPr/>
            </a:pPr>
            <a:r>
              <a:rPr lang="en-US" altLang="en-US" sz="2400" b="1" dirty="0" smtClean="0">
                <a:cs typeface="Arial" charset="0"/>
              </a:rPr>
              <a:t>Step 10: </a:t>
            </a:r>
            <a:r>
              <a:rPr lang="en-US" altLang="en-US" sz="2400" dirty="0" smtClean="0">
                <a:cs typeface="Arial" charset="0"/>
              </a:rPr>
              <a:t>Pay attention to what </a:t>
            </a:r>
            <a:r>
              <a:rPr lang="en-US" altLang="en-US" sz="2400" i="1" dirty="0" smtClean="0">
                <a:cs typeface="Arial" charset="0"/>
              </a:rPr>
              <a:t>isn’t</a:t>
            </a:r>
            <a:r>
              <a:rPr lang="en-US" altLang="en-US" sz="2400" dirty="0" smtClean="0">
                <a:cs typeface="Arial" charset="0"/>
              </a:rPr>
              <a:t> said—to nonverbal cues.</a:t>
            </a:r>
          </a:p>
          <a:p>
            <a:pPr eaLnBrk="1" hangingPunct="1">
              <a:defRPr/>
            </a:pPr>
            <a:endParaRPr lang="en-US" altLang="en-US" sz="2400" dirty="0" smtClean="0">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The Process of Listening can be categorized into 4 main areas</a:t>
            </a:r>
          </a:p>
        </p:txBody>
      </p:sp>
      <p:sp>
        <p:nvSpPr>
          <p:cNvPr id="13315" name="Content Placeholder 2"/>
          <p:cNvSpPr>
            <a:spLocks noGrp="1"/>
          </p:cNvSpPr>
          <p:nvPr>
            <p:ph idx="1"/>
          </p:nvPr>
        </p:nvSpPr>
        <p:spPr>
          <a:xfrm>
            <a:off x="879475" y="1871663"/>
            <a:ext cx="2454275" cy="3543300"/>
          </a:xfrm>
        </p:spPr>
        <p:txBody>
          <a:bodyPr/>
          <a:lstStyle/>
          <a:p>
            <a:pPr>
              <a:spcBef>
                <a:spcPts val="1200"/>
              </a:spcBef>
              <a:spcAft>
                <a:spcPts val="1200"/>
              </a:spcAft>
            </a:pPr>
            <a:r>
              <a:rPr lang="en-US" altLang="en-US" sz="2400" b="1" smtClean="0"/>
              <a:t>Hear</a:t>
            </a:r>
          </a:p>
          <a:p>
            <a:pPr>
              <a:spcBef>
                <a:spcPts val="1200"/>
              </a:spcBef>
              <a:spcAft>
                <a:spcPts val="1200"/>
              </a:spcAft>
            </a:pPr>
            <a:r>
              <a:rPr lang="en-US" altLang="en-US" sz="2400" b="1" smtClean="0"/>
              <a:t>Clarify</a:t>
            </a:r>
          </a:p>
          <a:p>
            <a:pPr>
              <a:spcBef>
                <a:spcPts val="1200"/>
              </a:spcBef>
              <a:spcAft>
                <a:spcPts val="1200"/>
              </a:spcAft>
            </a:pPr>
            <a:r>
              <a:rPr lang="en-US" altLang="en-US" sz="2400" b="1" smtClean="0"/>
              <a:t>Interpret</a:t>
            </a:r>
          </a:p>
          <a:p>
            <a:pPr>
              <a:spcBef>
                <a:spcPts val="1200"/>
              </a:spcBef>
              <a:spcAft>
                <a:spcPts val="1200"/>
              </a:spcAft>
            </a:pPr>
            <a:r>
              <a:rPr lang="en-US" altLang="en-US" sz="2400" b="1" smtClean="0"/>
              <a:t>Respond</a:t>
            </a:r>
          </a:p>
        </p:txBody>
      </p:sp>
      <p:pic>
        <p:nvPicPr>
          <p:cNvPr id="13316" name="Picture 4" descr="C:\Users\sadiqmit\AppData\Local\Microsoft\Windows\Temporary Internet Files\Content.IE5\NP7235ZN\ear[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1738" y="1800225"/>
            <a:ext cx="481012"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descr="C:\Users\sadiqmit\AppData\Local\Microsoft\Windows\Temporary Internet Files\Content.IE5\NP7235ZN\wha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8575" y="2787650"/>
            <a:ext cx="11430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6" descr="C:\Users\sadiqmit\AppData\Local\Microsoft\Windows\Temporary Internet Files\Content.IE5\NP7235ZN\quiz[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275" y="3976688"/>
            <a:ext cx="788988"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10" descr="C:\Users\sadiqmit\AppData\Local\Microsoft\Windows\Temporary Internet Files\Content.IE5\YGLY8SE7\clipart-pencil-checklist[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2687638"/>
            <a:ext cx="1169988"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Straight Arrow Connector 20"/>
          <p:cNvCxnSpPr/>
          <p:nvPr/>
        </p:nvCxnSpPr>
        <p:spPr>
          <a:xfrm>
            <a:off x="6983413" y="2200275"/>
            <a:ext cx="665162" cy="487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7002463" y="3879850"/>
            <a:ext cx="922337" cy="595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3319" idx="2"/>
          </p:cNvCxnSpPr>
          <p:nvPr/>
        </p:nvCxnSpPr>
        <p:spPr>
          <a:xfrm flipH="1" flipV="1">
            <a:off x="4929188" y="3824288"/>
            <a:ext cx="1100137" cy="6619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Advanced Learning Workshop">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A5A5A5"/>
      </a:accent4>
      <a:accent5>
        <a:srgbClr val="4BACC6"/>
      </a:accent5>
      <a:accent6>
        <a:srgbClr val="F79646"/>
      </a:accent6>
      <a:hlink>
        <a:srgbClr val="0000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2AE1E01F-EC15-413B-99BE-2BB7B1D88771}" vid="{C9936784-7FB7-4A1F-9EB2-5A06F9F0DE2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12413</TotalTime>
  <Words>1887</Words>
  <Application>Microsoft Office PowerPoint</Application>
  <PresentationFormat>On-screen Show (4:3)</PresentationFormat>
  <Paragraphs>224</Paragraphs>
  <Slides>24</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Calibri</vt:lpstr>
      <vt:lpstr>Verdana</vt:lpstr>
      <vt:lpstr>Wingdings</vt:lpstr>
      <vt:lpstr>Advanced Learning Workshop</vt:lpstr>
      <vt:lpstr>Theme1</vt:lpstr>
      <vt:lpstr>WORKPLACE PROFESSIONAL COMMUNICATION SKILLS</vt:lpstr>
      <vt:lpstr>Learning Objectives </vt:lpstr>
      <vt:lpstr>PowerPoint Presentation</vt:lpstr>
      <vt:lpstr>What is Effective Listening?</vt:lpstr>
      <vt:lpstr>Listening: as a communication skill</vt:lpstr>
      <vt:lpstr>Characteristics of Listening</vt:lpstr>
      <vt:lpstr>10 Steps to Effective Listening</vt:lpstr>
      <vt:lpstr>10 Steps to Effective Listening (2)</vt:lpstr>
      <vt:lpstr>The Process of Listening can be categorized into 4 main areas</vt:lpstr>
      <vt:lpstr>Listening Exercises </vt:lpstr>
      <vt:lpstr>Listening Exercises: Games to Improve Attention </vt:lpstr>
      <vt:lpstr>Listening Exercises: Additional Resources </vt:lpstr>
      <vt:lpstr>ASSERTIVENESS</vt:lpstr>
      <vt:lpstr>WHAT IS ASSERTIVENESS?</vt:lpstr>
      <vt:lpstr>Ten Points about Assertive Behaviours </vt:lpstr>
      <vt:lpstr>Being Assertive </vt:lpstr>
      <vt:lpstr>3-TYPES OF ASSERTIVENESS</vt:lpstr>
      <vt:lpstr>PowerPoint Presentation</vt:lpstr>
      <vt:lpstr>PowerPoint Presentation</vt:lpstr>
      <vt:lpstr>THE IMPORTANCE OF ASSERTIVENESS IN ORGANISATIONS</vt:lpstr>
      <vt:lpstr>10-ASSERTIVENESS TRAINING IN WORK PLACE</vt:lpstr>
      <vt:lpstr>TO DECİDE WHEN TO BE ASSERTİVE</vt:lpstr>
      <vt:lpstr>Effectiveness Working in Group</vt:lpstr>
      <vt:lpstr>Games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Bild 1</dc:title>
  <dc:creator>Andrea</dc:creator>
  <cp:lastModifiedBy>Vicknisha Balu</cp:lastModifiedBy>
  <cp:revision>358</cp:revision>
  <dcterms:created xsi:type="dcterms:W3CDTF">2012-10-10T06:33:13Z</dcterms:created>
  <dcterms:modified xsi:type="dcterms:W3CDTF">2018-04-03T08:08:36Z</dcterms:modified>
</cp:coreProperties>
</file>