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5" d="100"/>
          <a:sy n="55" d="100"/>
        </p:scale>
        <p:origin x="61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fld id="{DFD336E8-F1DE-4D9F-A8C4-50B36DA7D92A}" type="datetimeFigureOut">
              <a:rPr lang="en-MY" smtClean="0"/>
              <a:t>31/5/2019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B013FE0-C6AC-4457-9B91-A77A17C3215F}" type="slidenum">
              <a:rPr lang="en-MY" smtClean="0"/>
              <a:t>‹#›</a:t>
            </a:fld>
            <a:endParaRPr lang="en-MY"/>
          </a:p>
        </p:txBody>
      </p:sp>
    </p:spTree>
    <p:extLst>
      <p:ext uri="{BB962C8B-B14F-4D97-AF65-F5344CB8AC3E}">
        <p14:creationId xmlns:p14="http://schemas.microsoft.com/office/powerpoint/2010/main" val="113903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DFD336E8-F1DE-4D9F-A8C4-50B36DA7D92A}" type="datetimeFigureOut">
              <a:rPr lang="en-MY" smtClean="0"/>
              <a:t>31/5/2019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B013FE0-C6AC-4457-9B91-A77A17C3215F}" type="slidenum">
              <a:rPr lang="en-MY" smtClean="0"/>
              <a:t>‹#›</a:t>
            </a:fld>
            <a:endParaRPr lang="en-MY"/>
          </a:p>
        </p:txBody>
      </p:sp>
    </p:spTree>
    <p:extLst>
      <p:ext uri="{BB962C8B-B14F-4D97-AF65-F5344CB8AC3E}">
        <p14:creationId xmlns:p14="http://schemas.microsoft.com/office/powerpoint/2010/main" val="25920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DFD336E8-F1DE-4D9F-A8C4-50B36DA7D92A}" type="datetimeFigureOut">
              <a:rPr lang="en-MY" smtClean="0"/>
              <a:t>31/5/2019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B013FE0-C6AC-4457-9B91-A77A17C3215F}" type="slidenum">
              <a:rPr lang="en-MY" smtClean="0"/>
              <a:t>‹#›</a:t>
            </a:fld>
            <a:endParaRPr lang="en-MY"/>
          </a:p>
        </p:txBody>
      </p:sp>
    </p:spTree>
    <p:extLst>
      <p:ext uri="{BB962C8B-B14F-4D97-AF65-F5344CB8AC3E}">
        <p14:creationId xmlns:p14="http://schemas.microsoft.com/office/powerpoint/2010/main" val="41911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DFD336E8-F1DE-4D9F-A8C4-50B36DA7D92A}" type="datetimeFigureOut">
              <a:rPr lang="en-MY" smtClean="0"/>
              <a:t>31/5/2019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B013FE0-C6AC-4457-9B91-A77A17C3215F}" type="slidenum">
              <a:rPr lang="en-MY" smtClean="0"/>
              <a:t>‹#›</a:t>
            </a:fld>
            <a:endParaRPr lang="en-MY"/>
          </a:p>
        </p:txBody>
      </p:sp>
    </p:spTree>
    <p:extLst>
      <p:ext uri="{BB962C8B-B14F-4D97-AF65-F5344CB8AC3E}">
        <p14:creationId xmlns:p14="http://schemas.microsoft.com/office/powerpoint/2010/main" val="620568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M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D336E8-F1DE-4D9F-A8C4-50B36DA7D92A}" type="datetimeFigureOut">
              <a:rPr lang="en-MY" smtClean="0"/>
              <a:t>31/5/2019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B013FE0-C6AC-4457-9B91-A77A17C3215F}" type="slidenum">
              <a:rPr lang="en-MY" smtClean="0"/>
              <a:t>‹#›</a:t>
            </a:fld>
            <a:endParaRPr lang="en-MY"/>
          </a:p>
        </p:txBody>
      </p:sp>
    </p:spTree>
    <p:extLst>
      <p:ext uri="{BB962C8B-B14F-4D97-AF65-F5344CB8AC3E}">
        <p14:creationId xmlns:p14="http://schemas.microsoft.com/office/powerpoint/2010/main" val="1653193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p>
            <a:fld id="{DFD336E8-F1DE-4D9F-A8C4-50B36DA7D92A}" type="datetimeFigureOut">
              <a:rPr lang="en-MY" smtClean="0"/>
              <a:t>31/5/2019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B013FE0-C6AC-4457-9B91-A77A17C3215F}" type="slidenum">
              <a:rPr lang="en-MY" smtClean="0"/>
              <a:t>‹#›</a:t>
            </a:fld>
            <a:endParaRPr lang="en-MY"/>
          </a:p>
        </p:txBody>
      </p:sp>
    </p:spTree>
    <p:extLst>
      <p:ext uri="{BB962C8B-B14F-4D97-AF65-F5344CB8AC3E}">
        <p14:creationId xmlns:p14="http://schemas.microsoft.com/office/powerpoint/2010/main" val="237942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M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p>
            <a:fld id="{DFD336E8-F1DE-4D9F-A8C4-50B36DA7D92A}" type="datetimeFigureOut">
              <a:rPr lang="en-MY" smtClean="0"/>
              <a:t>31/5/2019</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B013FE0-C6AC-4457-9B91-A77A17C3215F}" type="slidenum">
              <a:rPr lang="en-MY" smtClean="0"/>
              <a:t>‹#›</a:t>
            </a:fld>
            <a:endParaRPr lang="en-MY"/>
          </a:p>
        </p:txBody>
      </p:sp>
    </p:spTree>
    <p:extLst>
      <p:ext uri="{BB962C8B-B14F-4D97-AF65-F5344CB8AC3E}">
        <p14:creationId xmlns:p14="http://schemas.microsoft.com/office/powerpoint/2010/main" val="1041935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p>
            <a:fld id="{DFD336E8-F1DE-4D9F-A8C4-50B36DA7D92A}" type="datetimeFigureOut">
              <a:rPr lang="en-MY" smtClean="0"/>
              <a:t>31/5/2019</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B013FE0-C6AC-4457-9B91-A77A17C3215F}" type="slidenum">
              <a:rPr lang="en-MY" smtClean="0"/>
              <a:t>‹#›</a:t>
            </a:fld>
            <a:endParaRPr lang="en-MY"/>
          </a:p>
        </p:txBody>
      </p:sp>
    </p:spTree>
    <p:extLst>
      <p:ext uri="{BB962C8B-B14F-4D97-AF65-F5344CB8AC3E}">
        <p14:creationId xmlns:p14="http://schemas.microsoft.com/office/powerpoint/2010/main" val="1326911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D336E8-F1DE-4D9F-A8C4-50B36DA7D92A}" type="datetimeFigureOut">
              <a:rPr lang="en-MY" smtClean="0"/>
              <a:t>31/5/2019</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B013FE0-C6AC-4457-9B91-A77A17C3215F}" type="slidenum">
              <a:rPr lang="en-MY" smtClean="0"/>
              <a:t>‹#›</a:t>
            </a:fld>
            <a:endParaRPr lang="en-MY"/>
          </a:p>
        </p:txBody>
      </p:sp>
    </p:spTree>
    <p:extLst>
      <p:ext uri="{BB962C8B-B14F-4D97-AF65-F5344CB8AC3E}">
        <p14:creationId xmlns:p14="http://schemas.microsoft.com/office/powerpoint/2010/main" val="165287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D336E8-F1DE-4D9F-A8C4-50B36DA7D92A}" type="datetimeFigureOut">
              <a:rPr lang="en-MY" smtClean="0"/>
              <a:t>31/5/2019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B013FE0-C6AC-4457-9B91-A77A17C3215F}" type="slidenum">
              <a:rPr lang="en-MY" smtClean="0"/>
              <a:t>‹#›</a:t>
            </a:fld>
            <a:endParaRPr lang="en-MY"/>
          </a:p>
        </p:txBody>
      </p:sp>
    </p:spTree>
    <p:extLst>
      <p:ext uri="{BB962C8B-B14F-4D97-AF65-F5344CB8AC3E}">
        <p14:creationId xmlns:p14="http://schemas.microsoft.com/office/powerpoint/2010/main" val="364945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D336E8-F1DE-4D9F-A8C4-50B36DA7D92A}" type="datetimeFigureOut">
              <a:rPr lang="en-MY" smtClean="0"/>
              <a:t>31/5/2019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B013FE0-C6AC-4457-9B91-A77A17C3215F}" type="slidenum">
              <a:rPr lang="en-MY" smtClean="0"/>
              <a:t>‹#›</a:t>
            </a:fld>
            <a:endParaRPr lang="en-MY"/>
          </a:p>
        </p:txBody>
      </p:sp>
    </p:spTree>
    <p:extLst>
      <p:ext uri="{BB962C8B-B14F-4D97-AF65-F5344CB8AC3E}">
        <p14:creationId xmlns:p14="http://schemas.microsoft.com/office/powerpoint/2010/main" val="151453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M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336E8-F1DE-4D9F-A8C4-50B36DA7D92A}" type="datetimeFigureOut">
              <a:rPr lang="en-MY" smtClean="0"/>
              <a:t>31/5/2019</a:t>
            </a:fld>
            <a:endParaRPr lang="en-M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013FE0-C6AC-4457-9B91-A77A17C3215F}" type="slidenum">
              <a:rPr lang="en-MY" smtClean="0"/>
              <a:t>‹#›</a:t>
            </a:fld>
            <a:endParaRPr lang="en-MY"/>
          </a:p>
        </p:txBody>
      </p:sp>
    </p:spTree>
    <p:extLst>
      <p:ext uri="{BB962C8B-B14F-4D97-AF65-F5344CB8AC3E}">
        <p14:creationId xmlns:p14="http://schemas.microsoft.com/office/powerpoint/2010/main" val="2763151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thebalancecareers.com/how-to-match-your-qualifications-to-a-job-2060941" TargetMode="External"/><Relationship Id="rId2" Type="http://schemas.openxmlformats.org/officeDocument/2006/relationships/hyperlink" Target="https://www.thebalancecareers.com/guidelines-for-what-to-include-in-a-resume-2061035" TargetMode="External"/><Relationship Id="rId1" Type="http://schemas.openxmlformats.org/officeDocument/2006/relationships/slideLayout" Target="../slideLayouts/slideLayout2.xml"/><Relationship Id="rId5" Type="http://schemas.openxmlformats.org/officeDocument/2006/relationships/hyperlink" Target="https://www.thebalancecareers.com/proofreading-tips-for-job-seekers-2063205" TargetMode="External"/><Relationship Id="rId4" Type="http://schemas.openxmlformats.org/officeDocument/2006/relationships/hyperlink" Target="https://www.thebalancecareers.com/cover-letter-salutation-206031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352" y="1773301"/>
            <a:ext cx="10515600" cy="3182747"/>
          </a:xfrm>
          <a:solidFill>
            <a:srgbClr val="FFFF00"/>
          </a:solidFill>
        </p:spPr>
        <p:txBody>
          <a:bodyPr>
            <a:normAutofit/>
          </a:bodyPr>
          <a:lstStyle/>
          <a:p>
            <a:pPr algn="ctr"/>
            <a:r>
              <a:rPr lang="en-US" dirty="0" smtClean="0">
                <a:latin typeface="Arial Rounded MT Bold" panose="020F0704030504030204" pitchFamily="34" charset="0"/>
              </a:rPr>
              <a:t>MPU3272-WPCS</a:t>
            </a:r>
            <a:br>
              <a:rPr lang="en-US" dirty="0" smtClean="0">
                <a:latin typeface="Arial Rounded MT Bold" panose="020F0704030504030204" pitchFamily="34" charset="0"/>
              </a:rPr>
            </a:br>
            <a:r>
              <a:rPr lang="en-US" dirty="0" smtClean="0">
                <a:latin typeface="Arial Rounded MT Bold" panose="020F0704030504030204" pitchFamily="34" charset="0"/>
              </a:rPr>
              <a:t/>
            </a:r>
            <a:br>
              <a:rPr lang="en-US" dirty="0" smtClean="0">
                <a:latin typeface="Arial Rounded MT Bold" panose="020F0704030504030204" pitchFamily="34" charset="0"/>
              </a:rPr>
            </a:br>
            <a:r>
              <a:rPr lang="en-US" dirty="0" smtClean="0">
                <a:latin typeface="Arial Rounded MT Bold" panose="020F0704030504030204" pitchFamily="34" charset="0"/>
              </a:rPr>
              <a:t>Writing </a:t>
            </a:r>
            <a:br>
              <a:rPr lang="en-US" dirty="0" smtClean="0">
                <a:latin typeface="Arial Rounded MT Bold" panose="020F0704030504030204" pitchFamily="34" charset="0"/>
              </a:rPr>
            </a:br>
            <a:r>
              <a:rPr lang="en-US" dirty="0" smtClean="0">
                <a:latin typeface="Arial Rounded MT Bold" panose="020F0704030504030204" pitchFamily="34" charset="0"/>
              </a:rPr>
              <a:t>Job Application Letter / Cover Letter</a:t>
            </a:r>
            <a:endParaRPr lang="en-MY" dirty="0">
              <a:latin typeface="Arial Rounded MT Bold" panose="020F0704030504030204" pitchFamily="34" charset="0"/>
            </a:endParaRPr>
          </a:p>
        </p:txBody>
      </p:sp>
    </p:spTree>
    <p:extLst>
      <p:ext uri="{BB962C8B-B14F-4D97-AF65-F5344CB8AC3E}">
        <p14:creationId xmlns:p14="http://schemas.microsoft.com/office/powerpoint/2010/main" val="2087704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15583" y="62861"/>
            <a:ext cx="9144000" cy="1038152"/>
          </a:xfrm>
        </p:spPr>
        <p:txBody>
          <a:bodyPr>
            <a:normAutofit/>
          </a:bodyPr>
          <a:lstStyle/>
          <a:p>
            <a:r>
              <a:rPr lang="en-US" sz="5400" b="1" u="sng" dirty="0" smtClean="0"/>
              <a:t>Writing Job Application Letter</a:t>
            </a:r>
            <a:endParaRPr lang="en-MY" sz="5400" b="1" u="sng" dirty="0"/>
          </a:p>
        </p:txBody>
      </p:sp>
      <p:pic>
        <p:nvPicPr>
          <p:cNvPr id="4" name="Picture 3"/>
          <p:cNvPicPr/>
          <p:nvPr/>
        </p:nvPicPr>
        <p:blipFill rotWithShape="1">
          <a:blip r:embed="rId2"/>
          <a:srcRect l="12872" t="21330" r="14921" b="17225"/>
          <a:stretch/>
        </p:blipFill>
        <p:spPr bwMode="auto">
          <a:xfrm>
            <a:off x="1" y="1212980"/>
            <a:ext cx="12192000" cy="55237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0381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8848" y="328506"/>
            <a:ext cx="10978896" cy="1292662"/>
          </a:xfrm>
          <a:prstGeom prst="rect">
            <a:avLst/>
          </a:prstGeom>
        </p:spPr>
        <p:txBody>
          <a:bodyPr wrap="square">
            <a:spAutoFit/>
          </a:bodyPr>
          <a:lstStyle/>
          <a:p>
            <a:pPr algn="just">
              <a:buFont typeface="Arial" panose="020B0604020202020204" pitchFamily="34" charset="0"/>
              <a:buChar char="•"/>
            </a:pPr>
            <a:r>
              <a:rPr lang="en-US" sz="2400" b="1" dirty="0">
                <a:solidFill>
                  <a:srgbClr val="222222"/>
                </a:solidFill>
                <a:latin typeface="Rubik"/>
              </a:rPr>
              <a:t>Do not copy your resume.</a:t>
            </a:r>
            <a:r>
              <a:rPr lang="en-US" b="1" dirty="0">
                <a:solidFill>
                  <a:srgbClr val="222222"/>
                </a:solidFill>
                <a:latin typeface="Rubik"/>
              </a:rPr>
              <a:t> </a:t>
            </a:r>
            <a:r>
              <a:rPr lang="en-US" dirty="0">
                <a:solidFill>
                  <a:srgbClr val="222222"/>
                </a:solidFill>
                <a:latin typeface="Rubik"/>
              </a:rPr>
              <a:t>The purpose of this letter is to show that you are a strong candidate and to highlight your relevant experience and abilities. Your </a:t>
            </a:r>
            <a:r>
              <a:rPr lang="en-US" dirty="0">
                <a:solidFill>
                  <a:srgbClr val="246FC8"/>
                </a:solidFill>
                <a:latin typeface="Rubik"/>
                <a:hlinkClick r:id="rId2"/>
              </a:rPr>
              <a:t>resume</a:t>
            </a:r>
            <a:r>
              <a:rPr lang="en-US" dirty="0">
                <a:solidFill>
                  <a:srgbClr val="222222"/>
                </a:solidFill>
                <a:latin typeface="Rubik"/>
              </a:rPr>
              <a:t> is a general record of your experience, education, and accomplishments. In contrast, your application letter should show how exactly your background makes you a good fit for a particular position.</a:t>
            </a:r>
            <a:endParaRPr lang="en-US" b="0" i="0" dirty="0">
              <a:solidFill>
                <a:srgbClr val="222222"/>
              </a:solidFill>
              <a:effectLst/>
              <a:latin typeface="Rubik"/>
            </a:endParaRPr>
          </a:p>
        </p:txBody>
      </p:sp>
      <p:sp>
        <p:nvSpPr>
          <p:cNvPr id="9" name="Rectangle 8"/>
          <p:cNvSpPr/>
          <p:nvPr/>
        </p:nvSpPr>
        <p:spPr>
          <a:xfrm>
            <a:off x="1737360" y="1621168"/>
            <a:ext cx="7626096" cy="646331"/>
          </a:xfrm>
          <a:prstGeom prst="rect">
            <a:avLst/>
          </a:prstGeom>
        </p:spPr>
        <p:txBody>
          <a:bodyPr wrap="square">
            <a:spAutoFit/>
          </a:bodyPr>
          <a:lstStyle/>
          <a:p>
            <a:pPr algn="ctr"/>
            <a:r>
              <a:rPr lang="en-US" b="1" dirty="0" smtClean="0">
                <a:solidFill>
                  <a:srgbClr val="FF0000"/>
                </a:solidFill>
                <a:latin typeface="Rubik"/>
              </a:rPr>
              <a:t>Important:</a:t>
            </a:r>
            <a:r>
              <a:rPr lang="en-US" dirty="0" smtClean="0">
                <a:solidFill>
                  <a:srgbClr val="FF0000"/>
                </a:solidFill>
                <a:latin typeface="Rubik"/>
              </a:rPr>
              <a:t> Since </a:t>
            </a:r>
            <a:r>
              <a:rPr lang="en-US" dirty="0">
                <a:solidFill>
                  <a:srgbClr val="FF0000"/>
                </a:solidFill>
                <a:latin typeface="Rubik"/>
              </a:rPr>
              <a:t>your application letter will be accompanied by your resume, make sure the letter does not duplicate your resume exactly.</a:t>
            </a:r>
            <a:endParaRPr lang="en-MY" dirty="0">
              <a:solidFill>
                <a:srgbClr val="FF0000"/>
              </a:solidFill>
            </a:endParaRPr>
          </a:p>
        </p:txBody>
      </p:sp>
      <p:sp>
        <p:nvSpPr>
          <p:cNvPr id="10" name="Rectangle 9"/>
          <p:cNvSpPr/>
          <p:nvPr/>
        </p:nvSpPr>
        <p:spPr>
          <a:xfrm>
            <a:off x="688848" y="2308966"/>
            <a:ext cx="10978896" cy="4524315"/>
          </a:xfrm>
          <a:prstGeom prst="rect">
            <a:avLst/>
          </a:prstGeom>
        </p:spPr>
        <p:txBody>
          <a:bodyPr wrap="square">
            <a:spAutoFit/>
          </a:bodyPr>
          <a:lstStyle/>
          <a:p>
            <a:pPr>
              <a:buFont typeface="Arial" panose="020B0604020202020204" pitchFamily="34" charset="0"/>
              <a:buChar char="•"/>
            </a:pPr>
            <a:r>
              <a:rPr lang="en-US" sz="2400" b="1" dirty="0">
                <a:solidFill>
                  <a:srgbClr val="222222"/>
                </a:solidFill>
                <a:latin typeface="Rubik"/>
              </a:rPr>
              <a:t>Tailor each application letter to the job.</a:t>
            </a:r>
            <a:r>
              <a:rPr lang="en-US" b="1" dirty="0">
                <a:solidFill>
                  <a:srgbClr val="222222"/>
                </a:solidFill>
                <a:latin typeface="Rubik"/>
              </a:rPr>
              <a:t> </a:t>
            </a:r>
            <a:r>
              <a:rPr lang="en-US" dirty="0">
                <a:solidFill>
                  <a:srgbClr val="222222"/>
                </a:solidFill>
                <a:latin typeface="Rubik"/>
              </a:rPr>
              <a:t>As mentioned above, emphasize in your letter why you are an ideal candidate for the specific job. This requires that you personalize each letter to fit the specific company and position. Here's information on how you can closely </a:t>
            </a:r>
            <a:r>
              <a:rPr lang="en-US" dirty="0">
                <a:solidFill>
                  <a:srgbClr val="246FC8"/>
                </a:solidFill>
                <a:latin typeface="Rubik"/>
                <a:hlinkClick r:id="rId3"/>
              </a:rPr>
              <a:t>match your qualifications to the job posting</a:t>
            </a:r>
            <a:r>
              <a:rPr lang="en-US" dirty="0">
                <a:solidFill>
                  <a:srgbClr val="222222"/>
                </a:solidFill>
                <a:latin typeface="Rubik"/>
              </a:rPr>
              <a:t>. </a:t>
            </a:r>
            <a:endParaRPr lang="en-US" dirty="0" smtClean="0">
              <a:solidFill>
                <a:srgbClr val="222222"/>
              </a:solidFill>
              <a:latin typeface="Rubik"/>
            </a:endParaRPr>
          </a:p>
          <a:p>
            <a:pPr>
              <a:buFont typeface="Arial" panose="020B0604020202020204" pitchFamily="34" charset="0"/>
              <a:buChar char="•"/>
            </a:pPr>
            <a:endParaRPr lang="en-US" dirty="0">
              <a:solidFill>
                <a:srgbClr val="222222"/>
              </a:solidFill>
              <a:latin typeface="Rubik"/>
            </a:endParaRPr>
          </a:p>
          <a:p>
            <a:pPr>
              <a:buFont typeface="Arial" panose="020B0604020202020204" pitchFamily="34" charset="0"/>
              <a:buChar char="•"/>
            </a:pPr>
            <a:r>
              <a:rPr lang="en-US" sz="2400" b="1" dirty="0">
                <a:solidFill>
                  <a:srgbClr val="222222"/>
                </a:solidFill>
                <a:latin typeface="Rubik"/>
              </a:rPr>
              <a:t>Be professional.</a:t>
            </a:r>
            <a:r>
              <a:rPr lang="en-US" b="1" dirty="0">
                <a:solidFill>
                  <a:srgbClr val="222222"/>
                </a:solidFill>
                <a:latin typeface="Rubik"/>
              </a:rPr>
              <a:t> </a:t>
            </a:r>
            <a:r>
              <a:rPr lang="en-US" dirty="0">
                <a:solidFill>
                  <a:srgbClr val="222222"/>
                </a:solidFill>
                <a:latin typeface="Rubik"/>
              </a:rPr>
              <a:t>Application letters have a fairly rigid format — as hiring managers read your letter, they will expect to see certain information included in set areas. You have freedom within the structure to be personable, but it is important to stick to a certain level of formality. Pay particular attention to the professionalism of your </a:t>
            </a:r>
            <a:r>
              <a:rPr lang="en-US" dirty="0">
                <a:solidFill>
                  <a:srgbClr val="246FC8"/>
                </a:solidFill>
                <a:latin typeface="Rubik"/>
                <a:hlinkClick r:id="rId4"/>
              </a:rPr>
              <a:t>salutation</a:t>
            </a:r>
            <a:r>
              <a:rPr lang="en-US" dirty="0">
                <a:solidFill>
                  <a:srgbClr val="222222"/>
                </a:solidFill>
                <a:latin typeface="Rubik"/>
              </a:rPr>
              <a:t> and what you call the employer. You wouldn't, for instance, want to refer to the letter's recipient by the first name unless specifically requested</a:t>
            </a:r>
            <a:r>
              <a:rPr lang="en-US" dirty="0" smtClean="0">
                <a:solidFill>
                  <a:srgbClr val="222222"/>
                </a:solidFill>
                <a:latin typeface="Rubik"/>
              </a:rPr>
              <a:t>.</a:t>
            </a:r>
          </a:p>
          <a:p>
            <a:endParaRPr lang="en-US" dirty="0">
              <a:solidFill>
                <a:srgbClr val="222222"/>
              </a:solidFill>
              <a:latin typeface="Rubik"/>
            </a:endParaRPr>
          </a:p>
          <a:p>
            <a:pPr>
              <a:buFont typeface="Arial" panose="020B0604020202020204" pitchFamily="34" charset="0"/>
              <a:buChar char="•"/>
            </a:pPr>
            <a:r>
              <a:rPr lang="en-US" sz="2400" b="1" dirty="0">
                <a:solidFill>
                  <a:srgbClr val="222222"/>
                </a:solidFill>
                <a:latin typeface="Rubik"/>
              </a:rPr>
              <a:t>Edit, edit, edit.</a:t>
            </a:r>
            <a:r>
              <a:rPr lang="en-US" dirty="0">
                <a:solidFill>
                  <a:srgbClr val="222222"/>
                </a:solidFill>
                <a:latin typeface="Rubik"/>
              </a:rPr>
              <a:t> Employers are likely to overlook an application with a lot of errors. Therefore, read through your cover letter, and even consider asking a friend or career counselor to read the letter. </a:t>
            </a:r>
            <a:r>
              <a:rPr lang="en-US" dirty="0">
                <a:solidFill>
                  <a:srgbClr val="246FC8"/>
                </a:solidFill>
                <a:latin typeface="Rubik"/>
                <a:hlinkClick r:id="rId5"/>
              </a:rPr>
              <a:t>Proofread</a:t>
            </a:r>
            <a:r>
              <a:rPr lang="en-US" dirty="0">
                <a:solidFill>
                  <a:srgbClr val="222222"/>
                </a:solidFill>
                <a:latin typeface="Rubik"/>
              </a:rPr>
              <a:t> any grammar or spelling errors. Be particularly mindful to spell the letter recipient's name correctly, as well as the company name. </a:t>
            </a:r>
            <a:endParaRPr lang="en-US" b="0" i="0" dirty="0">
              <a:solidFill>
                <a:srgbClr val="222222"/>
              </a:solidFill>
              <a:effectLst/>
              <a:latin typeface="Rubik"/>
            </a:endParaRPr>
          </a:p>
        </p:txBody>
      </p:sp>
    </p:spTree>
    <p:extLst>
      <p:ext uri="{BB962C8B-B14F-4D97-AF65-F5344CB8AC3E}">
        <p14:creationId xmlns:p14="http://schemas.microsoft.com/office/powerpoint/2010/main" val="1679355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38503"/>
            <a:ext cx="10443693" cy="4446387"/>
          </a:xfrm>
        </p:spPr>
        <p:txBody>
          <a:bodyPr>
            <a:noAutofit/>
          </a:bodyPr>
          <a:lstStyle/>
          <a:p>
            <a:r>
              <a:rPr lang="en-US" sz="3200" dirty="0" smtClean="0"/>
              <a:t>Also called as cover letter</a:t>
            </a:r>
          </a:p>
          <a:p>
            <a:pPr marL="0" indent="0">
              <a:buNone/>
            </a:pPr>
            <a:endParaRPr lang="en-US" sz="3200" dirty="0" smtClean="0"/>
          </a:p>
          <a:p>
            <a:r>
              <a:rPr lang="en-US" sz="3200" dirty="0" smtClean="0"/>
              <a:t>Written to sell one’s services</a:t>
            </a:r>
          </a:p>
          <a:p>
            <a:pPr marL="0" indent="0">
              <a:buNone/>
            </a:pPr>
            <a:endParaRPr lang="en-US" sz="3200" dirty="0" smtClean="0"/>
          </a:p>
          <a:p>
            <a:r>
              <a:rPr lang="en-US" sz="3200" dirty="0" smtClean="0"/>
              <a:t>Drafted carefully as it is related with one’s career</a:t>
            </a:r>
          </a:p>
          <a:p>
            <a:pPr marL="0" indent="0">
              <a:buNone/>
            </a:pPr>
            <a:endParaRPr lang="en-US" sz="3200" dirty="0" smtClean="0"/>
          </a:p>
          <a:p>
            <a:r>
              <a:rPr lang="en-US" sz="3200" dirty="0" smtClean="0"/>
              <a:t>Carries sequence of information regarding the qualification &amp; experience</a:t>
            </a:r>
            <a:endParaRPr lang="en-MY" sz="3200" dirty="0"/>
          </a:p>
        </p:txBody>
      </p:sp>
      <p:sp>
        <p:nvSpPr>
          <p:cNvPr id="4" name="TextBox 3"/>
          <p:cNvSpPr txBox="1"/>
          <p:nvPr/>
        </p:nvSpPr>
        <p:spPr>
          <a:xfrm>
            <a:off x="2099256" y="708338"/>
            <a:ext cx="8397026" cy="584775"/>
          </a:xfrm>
          <a:prstGeom prst="rect">
            <a:avLst/>
          </a:prstGeom>
          <a:noFill/>
        </p:spPr>
        <p:txBody>
          <a:bodyPr wrap="square" rtlCol="0">
            <a:spAutoFit/>
          </a:bodyPr>
          <a:lstStyle/>
          <a:p>
            <a:pPr algn="ctr"/>
            <a:r>
              <a:rPr lang="en-US" sz="3200" u="sng" dirty="0">
                <a:latin typeface="Arial Rounded MT Bold" panose="020F0704030504030204" pitchFamily="34" charset="0"/>
              </a:rPr>
              <a:t>Job Application Letter / Cover Letter</a:t>
            </a:r>
            <a:endParaRPr lang="en-MY" sz="3200" u="sng" dirty="0"/>
          </a:p>
        </p:txBody>
      </p:sp>
    </p:spTree>
    <p:extLst>
      <p:ext uri="{BB962C8B-B14F-4D97-AF65-F5344CB8AC3E}">
        <p14:creationId xmlns:p14="http://schemas.microsoft.com/office/powerpoint/2010/main" val="4160021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295"/>
            <a:ext cx="10515600" cy="476116"/>
          </a:xfrm>
        </p:spPr>
        <p:txBody>
          <a:bodyPr>
            <a:normAutofit/>
          </a:bodyPr>
          <a:lstStyle/>
          <a:p>
            <a:pPr algn="ctr"/>
            <a:r>
              <a:rPr lang="en-US" sz="2800" b="1" u="sng" dirty="0" smtClean="0"/>
              <a:t>Guidelines for Writing Job Application Letter</a:t>
            </a:r>
            <a:endParaRPr lang="en-MY" sz="2800" b="1" u="sng" dirty="0"/>
          </a:p>
        </p:txBody>
      </p:sp>
      <p:sp>
        <p:nvSpPr>
          <p:cNvPr id="3" name="Content Placeholder 2"/>
          <p:cNvSpPr>
            <a:spLocks noGrp="1"/>
          </p:cNvSpPr>
          <p:nvPr>
            <p:ph idx="1"/>
          </p:nvPr>
        </p:nvSpPr>
        <p:spPr>
          <a:xfrm>
            <a:off x="838200" y="588410"/>
            <a:ext cx="10515600" cy="6269589"/>
          </a:xfrm>
        </p:spPr>
        <p:txBody>
          <a:bodyPr>
            <a:noAutofit/>
          </a:bodyPr>
          <a:lstStyle/>
          <a:p>
            <a:pPr marL="0" indent="0">
              <a:buNone/>
            </a:pPr>
            <a:r>
              <a:rPr lang="en-US" sz="1800" b="1" dirty="0" smtClean="0"/>
              <a:t>1</a:t>
            </a:r>
            <a:r>
              <a:rPr lang="en-US" sz="1800" b="1" baseline="30000" dirty="0" smtClean="0"/>
              <a:t>st</a:t>
            </a:r>
            <a:r>
              <a:rPr lang="en-US" sz="1800" b="1" dirty="0" smtClean="0"/>
              <a:t> paragraph:</a:t>
            </a:r>
          </a:p>
          <a:p>
            <a:pPr lvl="1"/>
            <a:r>
              <a:rPr lang="en-US" sz="1600" dirty="0" smtClean="0"/>
              <a:t>Why you are writing?</a:t>
            </a:r>
          </a:p>
          <a:p>
            <a:pPr lvl="2">
              <a:buFontTx/>
              <a:buChar char="-"/>
            </a:pPr>
            <a:r>
              <a:rPr lang="en-US" sz="1400" dirty="0" smtClean="0"/>
              <a:t>to express your interest in …</a:t>
            </a:r>
          </a:p>
          <a:p>
            <a:pPr lvl="2">
              <a:buFontTx/>
              <a:buChar char="-"/>
            </a:pPr>
            <a:r>
              <a:rPr lang="en-US" sz="1400" dirty="0" smtClean="0"/>
              <a:t>name of the position</a:t>
            </a:r>
          </a:p>
          <a:p>
            <a:pPr lvl="2">
              <a:buFontTx/>
              <a:buChar char="-"/>
            </a:pPr>
            <a:r>
              <a:rPr lang="en-US" sz="1400" dirty="0" smtClean="0"/>
              <a:t>how you heard the opening in this company </a:t>
            </a:r>
            <a:r>
              <a:rPr lang="en-US" sz="1400" dirty="0" err="1" smtClean="0"/>
              <a:t>i.e</a:t>
            </a:r>
            <a:r>
              <a:rPr lang="en-US" sz="1400" dirty="0" smtClean="0"/>
              <a:t>: friend, senior, university, website…</a:t>
            </a:r>
          </a:p>
          <a:p>
            <a:pPr marL="0" indent="0">
              <a:buNone/>
            </a:pPr>
            <a:r>
              <a:rPr lang="en-US" sz="1800" b="1" dirty="0" smtClean="0"/>
              <a:t>2</a:t>
            </a:r>
            <a:r>
              <a:rPr lang="en-US" sz="1800" b="1" baseline="30000" dirty="0" smtClean="0"/>
              <a:t>nd</a:t>
            </a:r>
            <a:r>
              <a:rPr lang="en-US" sz="1800" b="1" dirty="0" smtClean="0"/>
              <a:t> paragraph:</a:t>
            </a:r>
          </a:p>
          <a:p>
            <a:pPr lvl="1"/>
            <a:r>
              <a:rPr lang="en-US" sz="1600" dirty="0" smtClean="0"/>
              <a:t>Current studies…major?</a:t>
            </a:r>
          </a:p>
          <a:p>
            <a:pPr lvl="2">
              <a:buFontTx/>
              <a:buChar char="-"/>
            </a:pPr>
            <a:r>
              <a:rPr lang="en-US" sz="1400" dirty="0" smtClean="0"/>
              <a:t>background of studies…</a:t>
            </a:r>
          </a:p>
          <a:p>
            <a:pPr lvl="2">
              <a:buFontTx/>
              <a:buChar char="-"/>
            </a:pPr>
            <a:r>
              <a:rPr lang="en-US" sz="1400" dirty="0" smtClean="0"/>
              <a:t>your company prominence in similar areas</a:t>
            </a:r>
            <a:endParaRPr lang="en-US" sz="1400" dirty="0"/>
          </a:p>
          <a:p>
            <a:pPr marL="0" indent="0">
              <a:buNone/>
            </a:pPr>
            <a:r>
              <a:rPr lang="en-US" sz="1800" b="1" dirty="0" smtClean="0"/>
              <a:t>3</a:t>
            </a:r>
            <a:r>
              <a:rPr lang="en-US" sz="1800" b="1" baseline="30000" dirty="0" smtClean="0"/>
              <a:t>rd</a:t>
            </a:r>
            <a:r>
              <a:rPr lang="en-US" sz="1800" b="1" dirty="0" smtClean="0"/>
              <a:t> paragraph:</a:t>
            </a:r>
          </a:p>
          <a:p>
            <a:pPr lvl="1"/>
            <a:r>
              <a:rPr lang="en-US" sz="1600" dirty="0" smtClean="0"/>
              <a:t>Your interest after graduation…</a:t>
            </a:r>
            <a:endParaRPr lang="en-US" sz="1600" dirty="0"/>
          </a:p>
          <a:p>
            <a:pPr marL="0" indent="0">
              <a:buNone/>
            </a:pPr>
            <a:r>
              <a:rPr lang="en-US" sz="1800" b="1" dirty="0" smtClean="0"/>
              <a:t>4</a:t>
            </a:r>
            <a:r>
              <a:rPr lang="en-US" sz="1800" b="1" baseline="30000" dirty="0" smtClean="0"/>
              <a:t>th</a:t>
            </a:r>
            <a:r>
              <a:rPr lang="en-US" sz="1800" b="1" dirty="0" smtClean="0"/>
              <a:t> paragraph:</a:t>
            </a:r>
          </a:p>
          <a:p>
            <a:pPr lvl="1"/>
            <a:r>
              <a:rPr lang="en-US" sz="1600" dirty="0" smtClean="0"/>
              <a:t>Your past experience … </a:t>
            </a:r>
          </a:p>
          <a:p>
            <a:pPr lvl="2">
              <a:buFontTx/>
              <a:buChar char="-"/>
            </a:pPr>
            <a:r>
              <a:rPr lang="en-US" sz="1400" dirty="0" smtClean="0"/>
              <a:t>project at University &amp; </a:t>
            </a:r>
          </a:p>
          <a:p>
            <a:pPr lvl="2">
              <a:buFontTx/>
              <a:buChar char="-"/>
            </a:pPr>
            <a:r>
              <a:rPr lang="en-US" sz="1400" dirty="0" smtClean="0"/>
              <a:t>what you learned .. Emphasize skills or abilities related to job you applying  </a:t>
            </a:r>
          </a:p>
          <a:p>
            <a:pPr lvl="2">
              <a:buFontTx/>
              <a:buChar char="-"/>
            </a:pPr>
            <a:r>
              <a:rPr lang="en-US" sz="1400" dirty="0" smtClean="0"/>
              <a:t>why are you the best candidate…</a:t>
            </a:r>
          </a:p>
          <a:p>
            <a:pPr marL="0" indent="0">
              <a:buNone/>
            </a:pPr>
            <a:r>
              <a:rPr lang="en-US" sz="1800" b="1" dirty="0" smtClean="0"/>
              <a:t>5</a:t>
            </a:r>
            <a:r>
              <a:rPr lang="en-US" sz="1800" b="1" baseline="30000" dirty="0" smtClean="0"/>
              <a:t>th</a:t>
            </a:r>
            <a:r>
              <a:rPr lang="en-US" sz="1800" b="1" dirty="0" smtClean="0"/>
              <a:t> </a:t>
            </a:r>
            <a:r>
              <a:rPr lang="en-US" sz="1800" b="1" dirty="0"/>
              <a:t>paragraph</a:t>
            </a:r>
            <a:r>
              <a:rPr lang="en-US" sz="1800" b="1" dirty="0" smtClean="0"/>
              <a:t>:</a:t>
            </a:r>
          </a:p>
          <a:p>
            <a:pPr lvl="1"/>
            <a:r>
              <a:rPr lang="en-US" sz="1600" dirty="0" smtClean="0"/>
              <a:t>Opportunity to meet:</a:t>
            </a:r>
          </a:p>
          <a:p>
            <a:pPr lvl="2">
              <a:buFontTx/>
              <a:buChar char="-"/>
            </a:pPr>
            <a:r>
              <a:rPr lang="en-US" sz="1400" dirty="0"/>
              <a:t>i</a:t>
            </a:r>
            <a:r>
              <a:rPr lang="en-US" sz="1400" dirty="0" smtClean="0"/>
              <a:t>ndicate your desire for  a personal interview… </a:t>
            </a:r>
          </a:p>
          <a:p>
            <a:pPr lvl="2">
              <a:buFontTx/>
              <a:buChar char="-"/>
            </a:pPr>
            <a:r>
              <a:rPr lang="en-US" sz="1400" dirty="0" smtClean="0"/>
              <a:t>my contact number / email address </a:t>
            </a:r>
          </a:p>
          <a:p>
            <a:pPr marL="0" indent="0">
              <a:buNone/>
            </a:pPr>
            <a:r>
              <a:rPr lang="en-US" sz="1800" b="1" dirty="0" smtClean="0"/>
              <a:t>Thank you for your consideration</a:t>
            </a:r>
          </a:p>
          <a:p>
            <a:pPr lvl="2"/>
            <a:endParaRPr lang="en-US" sz="1400" dirty="0"/>
          </a:p>
        </p:txBody>
      </p:sp>
    </p:spTree>
    <p:extLst>
      <p:ext uri="{BB962C8B-B14F-4D97-AF65-F5344CB8AC3E}">
        <p14:creationId xmlns:p14="http://schemas.microsoft.com/office/powerpoint/2010/main" val="2623091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4800" b="1" u="sng" dirty="0" smtClean="0"/>
              <a:t>Structure of an Application Letter</a:t>
            </a:r>
            <a:endParaRPr lang="en-MY" sz="4800" b="1" u="sng" dirty="0"/>
          </a:p>
        </p:txBody>
      </p:sp>
      <p:sp>
        <p:nvSpPr>
          <p:cNvPr id="3" name="Content Placeholder 2"/>
          <p:cNvSpPr>
            <a:spLocks noGrp="1"/>
          </p:cNvSpPr>
          <p:nvPr>
            <p:ph idx="1"/>
          </p:nvPr>
        </p:nvSpPr>
        <p:spPr>
          <a:xfrm>
            <a:off x="838200" y="1790784"/>
            <a:ext cx="10515600" cy="4351338"/>
          </a:xfrm>
        </p:spPr>
        <p:txBody>
          <a:bodyPr>
            <a:noAutofit/>
          </a:bodyPr>
          <a:lstStyle/>
          <a:p>
            <a:r>
              <a:rPr lang="en-US" sz="3200" dirty="0" smtClean="0"/>
              <a:t>Date of Letter</a:t>
            </a:r>
          </a:p>
          <a:p>
            <a:r>
              <a:rPr lang="en-US" sz="3200" dirty="0" smtClean="0"/>
              <a:t>Applicant’s complete address</a:t>
            </a:r>
          </a:p>
          <a:p>
            <a:r>
              <a:rPr lang="en-US" sz="3200" dirty="0" smtClean="0"/>
              <a:t>Employer’s complete name, Title &amp; Address</a:t>
            </a:r>
          </a:p>
          <a:p>
            <a:r>
              <a:rPr lang="en-US" sz="3200" dirty="0" smtClean="0"/>
              <a:t>Salutation: Mr./Ms. Last Name</a:t>
            </a:r>
          </a:p>
          <a:p>
            <a:r>
              <a:rPr lang="en-US" sz="3200" dirty="0" smtClean="0"/>
              <a:t>Letter Content/Body</a:t>
            </a:r>
          </a:p>
          <a:p>
            <a:r>
              <a:rPr lang="en-US" sz="3200" dirty="0" smtClean="0"/>
              <a:t>Closing (Sincerely … / Respectfully…)</a:t>
            </a:r>
          </a:p>
          <a:p>
            <a:r>
              <a:rPr lang="en-US" sz="3200" dirty="0" smtClean="0"/>
              <a:t>Enclosure (resume or other enclosure used, note in your letter) </a:t>
            </a:r>
            <a:endParaRPr lang="en-MY" sz="3200" dirty="0"/>
          </a:p>
        </p:txBody>
      </p:sp>
    </p:spTree>
    <p:extLst>
      <p:ext uri="{BB962C8B-B14F-4D97-AF65-F5344CB8AC3E}">
        <p14:creationId xmlns:p14="http://schemas.microsoft.com/office/powerpoint/2010/main" val="2278801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4426" t="20684" r="37660" b="7292"/>
          <a:stretch/>
        </p:blipFill>
        <p:spPr>
          <a:xfrm>
            <a:off x="4069723" y="0"/>
            <a:ext cx="3631843" cy="6705600"/>
          </a:xfrm>
          <a:prstGeom prst="rect">
            <a:avLst/>
          </a:prstGeom>
        </p:spPr>
      </p:pic>
    </p:spTree>
    <p:extLst>
      <p:ext uri="{BB962C8B-B14F-4D97-AF65-F5344CB8AC3E}">
        <p14:creationId xmlns:p14="http://schemas.microsoft.com/office/powerpoint/2010/main" val="147242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284" y="2835609"/>
            <a:ext cx="10515600" cy="1325563"/>
          </a:xfrm>
        </p:spPr>
        <p:txBody>
          <a:bodyPr>
            <a:normAutofit/>
          </a:bodyPr>
          <a:lstStyle/>
          <a:p>
            <a:pPr algn="ctr"/>
            <a:r>
              <a:rPr lang="en-US" sz="5400" b="1" dirty="0" smtClean="0"/>
              <a:t>Thank you &amp; All the Best</a:t>
            </a:r>
            <a:endParaRPr lang="en-MY" sz="5400" b="1" dirty="0"/>
          </a:p>
        </p:txBody>
      </p:sp>
    </p:spTree>
    <p:extLst>
      <p:ext uri="{BB962C8B-B14F-4D97-AF65-F5344CB8AC3E}">
        <p14:creationId xmlns:p14="http://schemas.microsoft.com/office/powerpoint/2010/main" val="1423894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254</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Rounded MT Bold</vt:lpstr>
      <vt:lpstr>Calibri</vt:lpstr>
      <vt:lpstr>Calibri Light</vt:lpstr>
      <vt:lpstr>Rubik</vt:lpstr>
      <vt:lpstr>Office Theme</vt:lpstr>
      <vt:lpstr>MPU3272-WPCS  Writing  Job Application Letter / Cover Letter</vt:lpstr>
      <vt:lpstr>PowerPoint Presentation</vt:lpstr>
      <vt:lpstr>PowerPoint Presentation</vt:lpstr>
      <vt:lpstr>PowerPoint Presentation</vt:lpstr>
      <vt:lpstr>Guidelines for Writing Job Application Letter</vt:lpstr>
      <vt:lpstr>Structure of an Application Letter</vt:lpstr>
      <vt:lpstr>PowerPoint Presentation</vt:lpstr>
      <vt:lpstr>Thank you &amp; All the Best</vt:lpstr>
    </vt:vector>
  </TitlesOfParts>
  <Company>APU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Ragunathan Ayyavoo</dc:creator>
  <cp:lastModifiedBy>Vicknisha Balu</cp:lastModifiedBy>
  <cp:revision>9</cp:revision>
  <dcterms:created xsi:type="dcterms:W3CDTF">2019-05-28T00:38:37Z</dcterms:created>
  <dcterms:modified xsi:type="dcterms:W3CDTF">2019-05-31T07:26:59Z</dcterms:modified>
</cp:coreProperties>
</file>