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8"/>
  </p:notesMasterIdLst>
  <p:handoutMasterIdLst>
    <p:handoutMasterId r:id="rId9"/>
  </p:handoutMasterIdLst>
  <p:sldIdLst>
    <p:sldId id="324" r:id="rId2"/>
    <p:sldId id="331" r:id="rId3"/>
    <p:sldId id="332" r:id="rId4"/>
    <p:sldId id="333" r:id="rId5"/>
    <p:sldId id="334" r:id="rId6"/>
    <p:sldId id="335" r:id="rId7"/>
  </p:sldIdLst>
  <p:sldSz cx="9144000" cy="5143500" type="screen16x9"/>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C" initials="E"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CDDDF2"/>
    <a:srgbClr val="E8EFF9"/>
    <a:srgbClr val="339933"/>
    <a:srgbClr val="BA3030"/>
    <a:srgbClr val="8E908F"/>
    <a:srgbClr val="9D9FA2"/>
    <a:srgbClr val="828381"/>
    <a:srgbClr val="A5A6A5"/>
    <a:srgbClr val="717074"/>
    <a:srgbClr val="2C95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7" autoAdjust="0"/>
    <p:restoredTop sz="74958" autoAdjust="0"/>
  </p:normalViewPr>
  <p:slideViewPr>
    <p:cSldViewPr showGuides="1">
      <p:cViewPr varScale="1">
        <p:scale>
          <a:sx n="91" d="100"/>
          <a:sy n="91" d="100"/>
        </p:scale>
        <p:origin x="-1104" y="-102"/>
      </p:cViewPr>
      <p:guideLst>
        <p:guide orient="horz" pos="912"/>
        <p:guide orient="horz" pos="229"/>
        <p:guide pos="2879"/>
      </p:guideLst>
    </p:cSldViewPr>
  </p:slideViewPr>
  <p:notesTextViewPr>
    <p:cViewPr>
      <p:scale>
        <a:sx n="100" d="100"/>
        <a:sy n="100" d="100"/>
      </p:scale>
      <p:origin x="0" y="0"/>
    </p:cViewPr>
  </p:notesTextViewPr>
  <p:sorterViewPr>
    <p:cViewPr>
      <p:scale>
        <a:sx n="158" d="100"/>
        <a:sy n="158" d="100"/>
      </p:scale>
      <p:origin x="0" y="384"/>
    </p:cViewPr>
  </p:sorterViewPr>
  <p:notesViewPr>
    <p:cSldViewPr snapToObjects="1" showGuides="1">
      <p:cViewPr varScale="1">
        <p:scale>
          <a:sx n="71" d="100"/>
          <a:sy n="71" d="100"/>
        </p:scale>
        <p:origin x="-2658" y="-96"/>
      </p:cViewPr>
      <p:guideLst>
        <p:guide orient="horz" pos="4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161506" y="8915400"/>
            <a:ext cx="534987" cy="228600"/>
          </a:xfrm>
          <a:prstGeom prst="rect">
            <a:avLst/>
          </a:prstGeom>
        </p:spPr>
        <p:txBody>
          <a:bodyPr vert="horz" lIns="91440" tIns="45720" rIns="91440" bIns="45720" rtlCol="0" anchor="b"/>
          <a:lstStyle>
            <a:lvl1pPr algn="r">
              <a:defRPr sz="1200"/>
            </a:lvl1pPr>
          </a:lstStyle>
          <a:p>
            <a:pPr algn="ctr"/>
            <a:fld id="{F7B6D393-E4E3-D143-A14E-086EC3E10D5C}" type="slidenum">
              <a:rPr lang="en-US" sz="800" smtClean="0">
                <a:latin typeface="Verdana"/>
              </a:rPr>
              <a:pPr algn="ctr"/>
              <a:t>‹#›</a:t>
            </a:fld>
            <a:endParaRPr lang="en-US" sz="800" dirty="0">
              <a:latin typeface="Verdana"/>
            </a:endParaRPr>
          </a:p>
        </p:txBody>
      </p:sp>
      <p:sp>
        <p:nvSpPr>
          <p:cNvPr id="4" name="Title 1"/>
          <p:cNvSpPr txBox="1">
            <a:spLocks/>
          </p:cNvSpPr>
          <p:nvPr/>
        </p:nvSpPr>
        <p:spPr bwMode="gray">
          <a:xfrm>
            <a:off x="457199" y="228600"/>
            <a:ext cx="5943601" cy="460375"/>
          </a:xfrm>
          <a:prstGeom prst="rect">
            <a:avLst/>
          </a:prstGeom>
          <a:noFill/>
        </p:spPr>
        <p:txBody>
          <a:bodyPr lIns="0" tIns="0" rIns="0" bIns="0" anchor="t" anchorCtr="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algn="ctr">
              <a:lnSpc>
                <a:spcPct val="90000"/>
              </a:lnSpc>
            </a:pPr>
            <a:r>
              <a:rPr lang="en-US" sz="1400" dirty="0" smtClean="0">
                <a:solidFill>
                  <a:srgbClr val="000000"/>
                </a:solidFill>
              </a:rPr>
              <a:t>TITLE</a:t>
            </a:r>
            <a:endParaRPr lang="en-US" sz="1400" dirty="0">
              <a:solidFill>
                <a:srgbClr val="000000"/>
              </a:solidFill>
            </a:endParaRPr>
          </a:p>
        </p:txBody>
      </p:sp>
    </p:spTree>
    <p:extLst>
      <p:ext uri="{BB962C8B-B14F-4D97-AF65-F5344CB8AC3E}">
        <p14:creationId xmlns:p14="http://schemas.microsoft.com/office/powerpoint/2010/main" val="11574357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8333" y="685800"/>
            <a:ext cx="4741333" cy="2667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57200" y="3581400"/>
            <a:ext cx="5943600" cy="5265170"/>
          </a:xfrm>
          <a:prstGeom prst="rect">
            <a:avLst/>
          </a:prstGeom>
        </p:spPr>
        <p:txBody>
          <a:bodyPr vert="horz" lIns="0" tIns="0" rIns="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Box 2"/>
          <p:cNvSpPr txBox="1"/>
          <p:nvPr/>
        </p:nvSpPr>
        <p:spPr>
          <a:xfrm>
            <a:off x="6420403" y="8915400"/>
            <a:ext cx="360997" cy="215444"/>
          </a:xfrm>
          <a:prstGeom prst="rect">
            <a:avLst/>
          </a:prstGeom>
          <a:solidFill>
            <a:schemeClr val="bg1"/>
          </a:solidFill>
        </p:spPr>
        <p:txBody>
          <a:bodyPr wrap="none" lIns="91440" tIns="45720" rIns="91440" bIns="45720"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fld id="{BC3221F6-DF1F-4F4D-A457-D497032B3BDC}" type="slidenum">
              <a:rPr lang="en-US" sz="800" smtClean="0"/>
              <a:pPr marL="0" marR="0" indent="0" algn="ctr" defTabSz="457200" rtl="0" eaLnBrk="1" fontAlgn="auto" latinLnBrk="0" hangingPunct="1">
                <a:lnSpc>
                  <a:spcPct val="100000"/>
                </a:lnSpc>
                <a:spcBef>
                  <a:spcPts val="0"/>
                </a:spcBef>
                <a:spcAft>
                  <a:spcPts val="0"/>
                </a:spcAft>
                <a:buClrTx/>
                <a:buSzTx/>
                <a:buFontTx/>
                <a:buNone/>
                <a:tabLst/>
                <a:defRPr/>
              </a:pPr>
              <a:t>‹#›</a:t>
            </a:fld>
            <a:endParaRPr lang="en-US" sz="800" dirty="0" smtClean="0"/>
          </a:p>
        </p:txBody>
      </p:sp>
      <p:sp>
        <p:nvSpPr>
          <p:cNvPr id="2" name="Rectangle 1"/>
          <p:cNvSpPr/>
          <p:nvPr/>
        </p:nvSpPr>
        <p:spPr>
          <a:xfrm>
            <a:off x="14286" y="8949827"/>
            <a:ext cx="3338513" cy="184666"/>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Copyright 2014 EMC Corporation. All rights reserved.</a:t>
            </a:r>
          </a:p>
        </p:txBody>
      </p:sp>
      <p:sp>
        <p:nvSpPr>
          <p:cNvPr id="9" name="Footer Placeholder 5"/>
          <p:cNvSpPr>
            <a:spLocks noGrp="1"/>
          </p:cNvSpPr>
          <p:nvPr>
            <p:ph type="ftr" sz="quarter" idx="4"/>
          </p:nvPr>
        </p:nvSpPr>
        <p:spPr>
          <a:xfrm>
            <a:off x="3124200" y="8980820"/>
            <a:ext cx="3276600" cy="189708"/>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smtClean="0"/>
              <a:t>Module 0: Course Introduction</a:t>
            </a:r>
            <a:endParaRPr lang="en-US" dirty="0"/>
          </a:p>
        </p:txBody>
      </p:sp>
    </p:spTree>
    <p:extLst>
      <p:ext uri="{BB962C8B-B14F-4D97-AF65-F5344CB8AC3E}">
        <p14:creationId xmlns:p14="http://schemas.microsoft.com/office/powerpoint/2010/main" val="1816467040"/>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1200"/>
      </a:spcBef>
      <a:defRPr sz="1000" kern="1200">
        <a:solidFill>
          <a:schemeClr val="tx1"/>
        </a:solidFill>
        <a:latin typeface="+mn-lt"/>
        <a:ea typeface="+mn-ea"/>
        <a:cs typeface="Calibri" panose="020F0502020204030204" pitchFamily="34" charset="0"/>
      </a:defRPr>
    </a:lvl1pPr>
    <a:lvl2pPr marL="344488" indent="-117475" algn="l" defTabSz="457200" rtl="0" eaLnBrk="1" latinLnBrk="0" hangingPunct="1">
      <a:spcBef>
        <a:spcPts val="600"/>
      </a:spcBef>
      <a:buFont typeface="Arial"/>
      <a:buChar char="•"/>
      <a:defRPr sz="1000" kern="1200">
        <a:solidFill>
          <a:schemeClr val="tx1"/>
        </a:solidFill>
        <a:latin typeface="+mn-lt"/>
        <a:ea typeface="+mn-ea"/>
        <a:cs typeface="Calibri" panose="020F0502020204030204" pitchFamily="34" charset="0"/>
      </a:defRPr>
    </a:lvl2pPr>
    <a:lvl3pPr marL="628650" indent="-174625" algn="l" defTabSz="457200" rtl="0" eaLnBrk="1" latinLnBrk="0" hangingPunct="1">
      <a:spcBef>
        <a:spcPts val="600"/>
      </a:spcBef>
      <a:buFont typeface="Lucida Grande"/>
      <a:buChar char="–"/>
      <a:tabLst/>
      <a:defRPr sz="1000" kern="1200">
        <a:solidFill>
          <a:schemeClr val="tx1"/>
        </a:solidFill>
        <a:latin typeface="+mn-lt"/>
        <a:ea typeface="+mn-ea"/>
        <a:cs typeface="Calibri" panose="020F0502020204030204" pitchFamily="34" charset="0"/>
      </a:defRPr>
    </a:lvl3pPr>
    <a:lvl4pPr marL="973138" indent="-174625" algn="l" defTabSz="457200" rtl="0" eaLnBrk="1" latinLnBrk="0" hangingPunct="1">
      <a:spcBef>
        <a:spcPts val="600"/>
      </a:spcBef>
      <a:buFont typeface="Wingdings" charset="2"/>
      <a:buChar char="§"/>
      <a:defRPr sz="1000" kern="1200">
        <a:solidFill>
          <a:schemeClr val="tx1"/>
        </a:solidFill>
        <a:latin typeface="+mn-lt"/>
        <a:ea typeface="+mn-ea"/>
        <a:cs typeface="Calibri" panose="020F0502020204030204" pitchFamily="34" charset="0"/>
      </a:defRPr>
    </a:lvl4pPr>
    <a:lvl5pPr marL="1258888" indent="-117475" algn="l" defTabSz="457200" rtl="0" eaLnBrk="1" latinLnBrk="0" hangingPunct="1">
      <a:spcBef>
        <a:spcPts val="600"/>
      </a:spcBef>
      <a:buFont typeface="Lucida Grande"/>
      <a:buChar char="–"/>
      <a:defRPr sz="1000" kern="1200">
        <a:solidFill>
          <a:schemeClr val="tx1"/>
        </a:solidFill>
        <a:latin typeface="+mn-lt"/>
        <a:ea typeface="+mn-ea"/>
        <a:cs typeface="Calibri" panose="020F050202020403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lvl="0"/>
            <a:r>
              <a:rPr lang="en-US" dirty="0">
                <a:solidFill>
                  <a:srgbClr val="000000"/>
                </a:solidFill>
              </a:rPr>
              <a:t>Welcome to </a:t>
            </a:r>
            <a:r>
              <a:rPr lang="en-US" dirty="0" smtClean="0">
                <a:solidFill>
                  <a:srgbClr val="000000"/>
                </a:solidFill>
              </a:rPr>
              <a:t>Cloud Infrastructure and Services </a:t>
            </a:r>
            <a:r>
              <a:rPr lang="en-US" dirty="0" smtClean="0"/>
              <a:t>Version 2.</a:t>
            </a:r>
          </a:p>
          <a:p>
            <a:pPr lvl="0"/>
            <a:r>
              <a:rPr lang="en-US" sz="800" dirty="0" smtClean="0">
                <a:solidFill>
                  <a:srgbClr val="000000"/>
                </a:solidFill>
              </a:rPr>
              <a:t>Copyright </a:t>
            </a:r>
            <a:r>
              <a:rPr lang="en-US" sz="800" dirty="0">
                <a:solidFill>
                  <a:srgbClr val="000000"/>
                </a:solidFill>
              </a:rPr>
              <a:t>© 1996, 2000, 2001, 2002, 2003, 2004, 2005, 2006, 2007, 2008, 2009, 2010, 2011, 2012, 2013 , 2014  EMC Corporation. All Rights Reserved. EMC believes the information in this publication is accurate as of its publication date. The information is subject to change without notice.  </a:t>
            </a:r>
          </a:p>
          <a:p>
            <a:pPr lvl="0"/>
            <a:r>
              <a:rPr lang="en-US" sz="800" dirty="0">
                <a:solidFill>
                  <a:srgbClr val="000000"/>
                </a:solidFill>
              </a:rPr>
              <a:t>THE INFORMATION IN THIS PUBLICATION IS PROVIDED “AS IS.”  EMC CORPORATION MAKES NO REPRESENTATIONS OR WARRANTIES OF ANY KIND WITH RESPECT TO THE INFORMATION IN THIS PUBLICATION, AND SPECIFICALLY DISCLAIMS IMPLIED WARRANTIES OF MERCHANTABILITY OR FITNESS FOR A PARTICULAR PURPOSE.</a:t>
            </a:r>
          </a:p>
          <a:p>
            <a:pPr lvl="0"/>
            <a:r>
              <a:rPr lang="en-US" sz="800" dirty="0">
                <a:solidFill>
                  <a:srgbClr val="000000"/>
                </a:solidFill>
              </a:rPr>
              <a:t>Use, copying, and distribution of any EMC software described in this publication requires an applicable software license.</a:t>
            </a:r>
          </a:p>
          <a:p>
            <a:pPr lvl="0"/>
            <a:r>
              <a:rPr lang="en-US" sz="800" dirty="0">
                <a:solidFill>
                  <a:srgbClr val="000000"/>
                </a:solidFill>
              </a:rPr>
              <a:t>EMC2, EMC, Data Domain, RSA, EMC </a:t>
            </a:r>
            <a:r>
              <a:rPr lang="en-US" sz="800" dirty="0" err="1">
                <a:solidFill>
                  <a:srgbClr val="000000"/>
                </a:solidFill>
              </a:rPr>
              <a:t>Centera</a:t>
            </a:r>
            <a:r>
              <a:rPr lang="en-US" sz="800" dirty="0">
                <a:solidFill>
                  <a:srgbClr val="000000"/>
                </a:solidFill>
              </a:rPr>
              <a:t>, EMC </a:t>
            </a:r>
            <a:r>
              <a:rPr lang="en-US" sz="800" dirty="0" err="1">
                <a:solidFill>
                  <a:srgbClr val="000000"/>
                </a:solidFill>
              </a:rPr>
              <a:t>ControlCenter</a:t>
            </a:r>
            <a:r>
              <a:rPr lang="en-US" sz="800" dirty="0">
                <a:solidFill>
                  <a:srgbClr val="000000"/>
                </a:solidFill>
              </a:rPr>
              <a:t>, EMC </a:t>
            </a:r>
            <a:r>
              <a:rPr lang="en-US" sz="800" dirty="0" err="1">
                <a:solidFill>
                  <a:srgbClr val="000000"/>
                </a:solidFill>
              </a:rPr>
              <a:t>LifeLine</a:t>
            </a:r>
            <a:r>
              <a:rPr lang="en-US" sz="800" dirty="0">
                <a:solidFill>
                  <a:srgbClr val="000000"/>
                </a:solidFill>
              </a:rPr>
              <a:t>, EMC </a:t>
            </a:r>
            <a:r>
              <a:rPr lang="en-US" sz="800" dirty="0" err="1">
                <a:solidFill>
                  <a:srgbClr val="000000"/>
                </a:solidFill>
              </a:rPr>
              <a:t>OnCourse</a:t>
            </a:r>
            <a:r>
              <a:rPr lang="en-US" sz="800" dirty="0">
                <a:solidFill>
                  <a:srgbClr val="000000"/>
                </a:solidFill>
              </a:rPr>
              <a:t>, EMC Proven, EMC Snap, EMC </a:t>
            </a:r>
            <a:r>
              <a:rPr lang="en-US" sz="800" dirty="0" err="1">
                <a:solidFill>
                  <a:srgbClr val="000000"/>
                </a:solidFill>
              </a:rPr>
              <a:t>SourceOne</a:t>
            </a:r>
            <a:r>
              <a:rPr lang="en-US" sz="800" dirty="0">
                <a:solidFill>
                  <a:srgbClr val="000000"/>
                </a:solidFill>
              </a:rPr>
              <a:t>, EMC Storage Administrator, </a:t>
            </a:r>
            <a:r>
              <a:rPr lang="en-US" sz="800" dirty="0" err="1">
                <a:solidFill>
                  <a:srgbClr val="000000"/>
                </a:solidFill>
              </a:rPr>
              <a:t>Acartus</a:t>
            </a:r>
            <a:r>
              <a:rPr lang="en-US" sz="800" dirty="0">
                <a:solidFill>
                  <a:srgbClr val="000000"/>
                </a:solidFill>
              </a:rPr>
              <a:t>, Access </a:t>
            </a:r>
            <a:r>
              <a:rPr lang="en-US" sz="800" dirty="0" err="1">
                <a:solidFill>
                  <a:srgbClr val="000000"/>
                </a:solidFill>
              </a:rPr>
              <a:t>Logix</a:t>
            </a:r>
            <a:r>
              <a:rPr lang="en-US" sz="800" dirty="0">
                <a:solidFill>
                  <a:srgbClr val="000000"/>
                </a:solidFill>
              </a:rPr>
              <a:t>, </a:t>
            </a:r>
            <a:r>
              <a:rPr lang="en-US" sz="800" dirty="0" err="1">
                <a:solidFill>
                  <a:srgbClr val="000000"/>
                </a:solidFill>
              </a:rPr>
              <a:t>AdvantEdge</a:t>
            </a:r>
            <a:r>
              <a:rPr lang="en-US" sz="800" dirty="0">
                <a:solidFill>
                  <a:srgbClr val="000000"/>
                </a:solidFill>
              </a:rPr>
              <a:t>, </a:t>
            </a:r>
            <a:r>
              <a:rPr lang="en-US" sz="800" dirty="0" err="1">
                <a:solidFill>
                  <a:srgbClr val="000000"/>
                </a:solidFill>
              </a:rPr>
              <a:t>AlphaStor</a:t>
            </a:r>
            <a:r>
              <a:rPr lang="en-US" sz="800" dirty="0">
                <a:solidFill>
                  <a:srgbClr val="000000"/>
                </a:solidFill>
              </a:rPr>
              <a:t>, </a:t>
            </a:r>
            <a:r>
              <a:rPr lang="en-US" sz="800" dirty="0" err="1">
                <a:solidFill>
                  <a:srgbClr val="000000"/>
                </a:solidFill>
              </a:rPr>
              <a:t>ApplicationXtender</a:t>
            </a:r>
            <a:r>
              <a:rPr lang="en-US" sz="800" dirty="0">
                <a:solidFill>
                  <a:srgbClr val="000000"/>
                </a:solidFill>
              </a:rPr>
              <a:t>, </a:t>
            </a:r>
            <a:r>
              <a:rPr lang="en-US" sz="800" dirty="0" err="1">
                <a:solidFill>
                  <a:srgbClr val="000000"/>
                </a:solidFill>
              </a:rPr>
              <a:t>ArchiveXtender</a:t>
            </a:r>
            <a:r>
              <a:rPr lang="en-US" sz="800" dirty="0">
                <a:solidFill>
                  <a:srgbClr val="000000"/>
                </a:solidFill>
              </a:rPr>
              <a:t>, </a:t>
            </a:r>
            <a:r>
              <a:rPr lang="en-US" sz="800" dirty="0" err="1">
                <a:solidFill>
                  <a:srgbClr val="000000"/>
                </a:solidFill>
              </a:rPr>
              <a:t>Atmos</a:t>
            </a:r>
            <a:r>
              <a:rPr lang="en-US" sz="800" dirty="0">
                <a:solidFill>
                  <a:srgbClr val="000000"/>
                </a:solidFill>
              </a:rPr>
              <a:t>, </a:t>
            </a:r>
            <a:r>
              <a:rPr lang="en-US" sz="800" dirty="0" err="1">
                <a:solidFill>
                  <a:srgbClr val="000000"/>
                </a:solidFill>
              </a:rPr>
              <a:t>Authentica</a:t>
            </a:r>
            <a:r>
              <a:rPr lang="en-US" sz="800" dirty="0">
                <a:solidFill>
                  <a:srgbClr val="000000"/>
                </a:solidFill>
              </a:rPr>
              <a:t>, Authentic Problems, Automated Resource Manager, </a:t>
            </a:r>
            <a:r>
              <a:rPr lang="en-US" sz="800" dirty="0" err="1">
                <a:solidFill>
                  <a:srgbClr val="000000"/>
                </a:solidFill>
              </a:rPr>
              <a:t>AutoStart</a:t>
            </a:r>
            <a:r>
              <a:rPr lang="en-US" sz="800" dirty="0">
                <a:solidFill>
                  <a:srgbClr val="000000"/>
                </a:solidFill>
              </a:rPr>
              <a:t>, </a:t>
            </a:r>
            <a:r>
              <a:rPr lang="en-US" sz="800" dirty="0" err="1">
                <a:solidFill>
                  <a:srgbClr val="000000"/>
                </a:solidFill>
              </a:rPr>
              <a:t>AutoSwap</a:t>
            </a:r>
            <a:r>
              <a:rPr lang="en-US" sz="800" dirty="0">
                <a:solidFill>
                  <a:srgbClr val="000000"/>
                </a:solidFill>
              </a:rPr>
              <a:t>, </a:t>
            </a:r>
            <a:r>
              <a:rPr lang="en-US" sz="800" dirty="0" err="1">
                <a:solidFill>
                  <a:srgbClr val="000000"/>
                </a:solidFill>
              </a:rPr>
              <a:t>AVALONidm</a:t>
            </a:r>
            <a:r>
              <a:rPr lang="en-US" sz="800" dirty="0">
                <a:solidFill>
                  <a:srgbClr val="000000"/>
                </a:solidFill>
              </a:rPr>
              <a:t>, </a:t>
            </a:r>
            <a:r>
              <a:rPr lang="en-US" sz="800" dirty="0" err="1">
                <a:solidFill>
                  <a:srgbClr val="000000"/>
                </a:solidFill>
              </a:rPr>
              <a:t>Avamar</a:t>
            </a:r>
            <a:r>
              <a:rPr lang="en-US" sz="800" dirty="0">
                <a:solidFill>
                  <a:srgbClr val="000000"/>
                </a:solidFill>
              </a:rPr>
              <a:t>, Captiva, Catalog Solution, C-Clip, Celerra, Celerra Replicator, </a:t>
            </a:r>
            <a:r>
              <a:rPr lang="en-US" sz="800" dirty="0" err="1">
                <a:solidFill>
                  <a:srgbClr val="000000"/>
                </a:solidFill>
              </a:rPr>
              <a:t>Centera</a:t>
            </a:r>
            <a:r>
              <a:rPr lang="en-US" sz="800" dirty="0">
                <a:solidFill>
                  <a:srgbClr val="000000"/>
                </a:solidFill>
              </a:rPr>
              <a:t>, </a:t>
            </a:r>
            <a:r>
              <a:rPr lang="en-US" sz="800" dirty="0" err="1">
                <a:solidFill>
                  <a:srgbClr val="000000"/>
                </a:solidFill>
              </a:rPr>
              <a:t>CenterStage</a:t>
            </a:r>
            <a:r>
              <a:rPr lang="en-US" sz="800" dirty="0">
                <a:solidFill>
                  <a:srgbClr val="000000"/>
                </a:solidFill>
              </a:rPr>
              <a:t>, </a:t>
            </a:r>
            <a:r>
              <a:rPr lang="en-US" sz="800" dirty="0" err="1">
                <a:solidFill>
                  <a:srgbClr val="000000"/>
                </a:solidFill>
              </a:rPr>
              <a:t>CentraStar</a:t>
            </a:r>
            <a:r>
              <a:rPr lang="en-US" sz="800" dirty="0">
                <a:solidFill>
                  <a:srgbClr val="000000"/>
                </a:solidFill>
              </a:rPr>
              <a:t>, </a:t>
            </a:r>
            <a:r>
              <a:rPr lang="en-US" sz="800" dirty="0" err="1">
                <a:solidFill>
                  <a:srgbClr val="000000"/>
                </a:solidFill>
              </a:rPr>
              <a:t>ClaimPack</a:t>
            </a:r>
            <a:r>
              <a:rPr lang="en-US" sz="800" dirty="0">
                <a:solidFill>
                  <a:srgbClr val="000000"/>
                </a:solidFill>
              </a:rPr>
              <a:t>, </a:t>
            </a:r>
            <a:r>
              <a:rPr lang="en-US" sz="800" dirty="0" err="1">
                <a:solidFill>
                  <a:srgbClr val="000000"/>
                </a:solidFill>
              </a:rPr>
              <a:t>ClaimsEditor</a:t>
            </a:r>
            <a:r>
              <a:rPr lang="en-US" sz="800" dirty="0">
                <a:solidFill>
                  <a:srgbClr val="000000"/>
                </a:solidFill>
              </a:rPr>
              <a:t>, CLARiiON, </a:t>
            </a:r>
            <a:r>
              <a:rPr lang="en-US" sz="800" dirty="0" err="1">
                <a:solidFill>
                  <a:srgbClr val="000000"/>
                </a:solidFill>
              </a:rPr>
              <a:t>ClientPak</a:t>
            </a:r>
            <a:r>
              <a:rPr lang="en-US" sz="800" dirty="0">
                <a:solidFill>
                  <a:srgbClr val="000000"/>
                </a:solidFill>
              </a:rPr>
              <a:t>, Codebook Correlation Technology, Common Information Model, Configuration Intelligence, </a:t>
            </a:r>
            <a:r>
              <a:rPr lang="en-US" sz="800" dirty="0" err="1">
                <a:solidFill>
                  <a:srgbClr val="000000"/>
                </a:solidFill>
              </a:rPr>
              <a:t>Configuresoft</a:t>
            </a:r>
            <a:r>
              <a:rPr lang="en-US" sz="800" dirty="0">
                <a:solidFill>
                  <a:srgbClr val="000000"/>
                </a:solidFill>
              </a:rPr>
              <a:t>, </a:t>
            </a:r>
            <a:r>
              <a:rPr lang="en-US" sz="800" dirty="0" err="1">
                <a:solidFill>
                  <a:srgbClr val="000000"/>
                </a:solidFill>
              </a:rPr>
              <a:t>Connectrix</a:t>
            </a:r>
            <a:r>
              <a:rPr lang="en-US" sz="800" dirty="0">
                <a:solidFill>
                  <a:srgbClr val="000000"/>
                </a:solidFill>
              </a:rPr>
              <a:t>, </a:t>
            </a:r>
            <a:r>
              <a:rPr lang="en-US" sz="800" dirty="0" err="1">
                <a:solidFill>
                  <a:srgbClr val="000000"/>
                </a:solidFill>
              </a:rPr>
              <a:t>CopyCross</a:t>
            </a:r>
            <a:r>
              <a:rPr lang="en-US" sz="800" dirty="0">
                <a:solidFill>
                  <a:srgbClr val="000000"/>
                </a:solidFill>
              </a:rPr>
              <a:t>, </a:t>
            </a:r>
            <a:r>
              <a:rPr lang="en-US" sz="800" dirty="0" err="1">
                <a:solidFill>
                  <a:srgbClr val="000000"/>
                </a:solidFill>
              </a:rPr>
              <a:t>CopyPoint</a:t>
            </a:r>
            <a:r>
              <a:rPr lang="en-US" sz="800" dirty="0">
                <a:solidFill>
                  <a:srgbClr val="000000"/>
                </a:solidFill>
              </a:rPr>
              <a:t>, </a:t>
            </a:r>
            <a:r>
              <a:rPr lang="en-US" sz="800" dirty="0" err="1">
                <a:solidFill>
                  <a:srgbClr val="000000"/>
                </a:solidFill>
              </a:rPr>
              <a:t>Dantz</a:t>
            </a:r>
            <a:r>
              <a:rPr lang="en-US" sz="800" dirty="0">
                <a:solidFill>
                  <a:srgbClr val="000000"/>
                </a:solidFill>
              </a:rPr>
              <a:t>, </a:t>
            </a:r>
            <a:r>
              <a:rPr lang="en-US" sz="800" dirty="0" err="1">
                <a:solidFill>
                  <a:srgbClr val="000000"/>
                </a:solidFill>
              </a:rPr>
              <a:t>DatabaseXtender</a:t>
            </a:r>
            <a:r>
              <a:rPr lang="en-US" sz="800" dirty="0">
                <a:solidFill>
                  <a:srgbClr val="000000"/>
                </a:solidFill>
              </a:rPr>
              <a:t>, Direct Matrix Architecture, </a:t>
            </a:r>
            <a:r>
              <a:rPr lang="en-US" sz="800" dirty="0" err="1">
                <a:solidFill>
                  <a:srgbClr val="000000"/>
                </a:solidFill>
              </a:rPr>
              <a:t>DiskXtender</a:t>
            </a:r>
            <a:r>
              <a:rPr lang="en-US" sz="800" dirty="0">
                <a:solidFill>
                  <a:srgbClr val="000000"/>
                </a:solidFill>
              </a:rPr>
              <a:t>, </a:t>
            </a:r>
            <a:r>
              <a:rPr lang="en-US" sz="800" dirty="0" err="1">
                <a:solidFill>
                  <a:srgbClr val="000000"/>
                </a:solidFill>
              </a:rPr>
              <a:t>DiskXtender</a:t>
            </a:r>
            <a:r>
              <a:rPr lang="en-US" sz="800" dirty="0">
                <a:solidFill>
                  <a:srgbClr val="000000"/>
                </a:solidFill>
              </a:rPr>
              <a:t> 2000, Document Sciences, Documentum, </a:t>
            </a:r>
            <a:r>
              <a:rPr lang="en-US" sz="800" dirty="0" err="1">
                <a:solidFill>
                  <a:srgbClr val="000000"/>
                </a:solidFill>
              </a:rPr>
              <a:t>elnput</a:t>
            </a:r>
            <a:r>
              <a:rPr lang="en-US" sz="800" dirty="0">
                <a:solidFill>
                  <a:srgbClr val="000000"/>
                </a:solidFill>
              </a:rPr>
              <a:t>, E-Lab, </a:t>
            </a:r>
            <a:r>
              <a:rPr lang="en-US" sz="800" dirty="0" err="1">
                <a:solidFill>
                  <a:srgbClr val="000000"/>
                </a:solidFill>
              </a:rPr>
              <a:t>EmailXaminer</a:t>
            </a:r>
            <a:r>
              <a:rPr lang="en-US" sz="800" dirty="0">
                <a:solidFill>
                  <a:srgbClr val="000000"/>
                </a:solidFill>
              </a:rPr>
              <a:t>, </a:t>
            </a:r>
            <a:r>
              <a:rPr lang="en-US" sz="800" dirty="0" err="1">
                <a:solidFill>
                  <a:srgbClr val="000000"/>
                </a:solidFill>
              </a:rPr>
              <a:t>EmailXtender</a:t>
            </a:r>
            <a:r>
              <a:rPr lang="en-US" sz="800" dirty="0">
                <a:solidFill>
                  <a:srgbClr val="000000"/>
                </a:solidFill>
              </a:rPr>
              <a:t>, </a:t>
            </a:r>
            <a:r>
              <a:rPr lang="en-US" sz="800" dirty="0" err="1">
                <a:solidFill>
                  <a:srgbClr val="000000"/>
                </a:solidFill>
              </a:rPr>
              <a:t>Enginuity</a:t>
            </a:r>
            <a:r>
              <a:rPr lang="en-US" sz="800" dirty="0">
                <a:solidFill>
                  <a:srgbClr val="000000"/>
                </a:solidFill>
              </a:rPr>
              <a:t>, </a:t>
            </a:r>
            <a:r>
              <a:rPr lang="en-US" sz="800" dirty="0" err="1">
                <a:solidFill>
                  <a:srgbClr val="000000"/>
                </a:solidFill>
              </a:rPr>
              <a:t>eRoom</a:t>
            </a:r>
            <a:r>
              <a:rPr lang="en-US" sz="800" dirty="0">
                <a:solidFill>
                  <a:srgbClr val="000000"/>
                </a:solidFill>
              </a:rPr>
              <a:t>, Event Explorer, </a:t>
            </a:r>
            <a:r>
              <a:rPr lang="en-US" sz="800" dirty="0" err="1">
                <a:solidFill>
                  <a:srgbClr val="000000"/>
                </a:solidFill>
              </a:rPr>
              <a:t>FarPoint</a:t>
            </a:r>
            <a:r>
              <a:rPr lang="en-US" sz="800" dirty="0">
                <a:solidFill>
                  <a:srgbClr val="000000"/>
                </a:solidFill>
              </a:rPr>
              <a:t>, </a:t>
            </a:r>
            <a:r>
              <a:rPr lang="en-US" sz="800" dirty="0" err="1">
                <a:solidFill>
                  <a:srgbClr val="000000"/>
                </a:solidFill>
              </a:rPr>
              <a:t>FirstPass</a:t>
            </a:r>
            <a:r>
              <a:rPr lang="en-US" sz="800" dirty="0">
                <a:solidFill>
                  <a:srgbClr val="000000"/>
                </a:solidFill>
              </a:rPr>
              <a:t>, FLARE, </a:t>
            </a:r>
            <a:r>
              <a:rPr lang="en-US" sz="800" dirty="0" err="1">
                <a:solidFill>
                  <a:srgbClr val="000000"/>
                </a:solidFill>
              </a:rPr>
              <a:t>FormWare</a:t>
            </a:r>
            <a:r>
              <a:rPr lang="en-US" sz="800" dirty="0">
                <a:solidFill>
                  <a:srgbClr val="000000"/>
                </a:solidFill>
              </a:rPr>
              <a:t>, </a:t>
            </a:r>
            <a:r>
              <a:rPr lang="en-US" sz="800" dirty="0" err="1">
                <a:solidFill>
                  <a:srgbClr val="000000"/>
                </a:solidFill>
              </a:rPr>
              <a:t>Geosynchrony</a:t>
            </a:r>
            <a:r>
              <a:rPr lang="en-US" sz="800" dirty="0">
                <a:solidFill>
                  <a:srgbClr val="000000"/>
                </a:solidFill>
              </a:rPr>
              <a:t>, Global File Virtualization, Graphic Visualization, </a:t>
            </a:r>
            <a:r>
              <a:rPr lang="en-US" sz="800" dirty="0" err="1">
                <a:solidFill>
                  <a:srgbClr val="000000"/>
                </a:solidFill>
              </a:rPr>
              <a:t>Greenplum</a:t>
            </a:r>
            <a:r>
              <a:rPr lang="en-US" sz="800" dirty="0">
                <a:solidFill>
                  <a:srgbClr val="000000"/>
                </a:solidFill>
              </a:rPr>
              <a:t>, </a:t>
            </a:r>
            <a:r>
              <a:rPr lang="en-US" sz="800" dirty="0" err="1">
                <a:solidFill>
                  <a:srgbClr val="000000"/>
                </a:solidFill>
              </a:rPr>
              <a:t>HighRoad</a:t>
            </a:r>
            <a:r>
              <a:rPr lang="en-US" sz="800" dirty="0">
                <a:solidFill>
                  <a:srgbClr val="000000"/>
                </a:solidFill>
              </a:rPr>
              <a:t>, </a:t>
            </a:r>
            <a:r>
              <a:rPr lang="en-US" sz="800" dirty="0" err="1">
                <a:solidFill>
                  <a:srgbClr val="000000"/>
                </a:solidFill>
              </a:rPr>
              <a:t>HomeBase</a:t>
            </a:r>
            <a:r>
              <a:rPr lang="en-US" sz="800" dirty="0">
                <a:solidFill>
                  <a:srgbClr val="000000"/>
                </a:solidFill>
              </a:rPr>
              <a:t>, </a:t>
            </a:r>
            <a:r>
              <a:rPr lang="en-US" sz="800" dirty="0" err="1">
                <a:solidFill>
                  <a:srgbClr val="000000"/>
                </a:solidFill>
              </a:rPr>
              <a:t>InfoMover</a:t>
            </a:r>
            <a:r>
              <a:rPr lang="en-US" sz="800" dirty="0">
                <a:solidFill>
                  <a:srgbClr val="000000"/>
                </a:solidFill>
              </a:rPr>
              <a:t>, </a:t>
            </a:r>
            <a:r>
              <a:rPr lang="en-US" sz="800" dirty="0" err="1">
                <a:solidFill>
                  <a:srgbClr val="000000"/>
                </a:solidFill>
              </a:rPr>
              <a:t>Infoscape</a:t>
            </a:r>
            <a:r>
              <a:rPr lang="en-US" sz="800" dirty="0">
                <a:solidFill>
                  <a:srgbClr val="000000"/>
                </a:solidFill>
              </a:rPr>
              <a:t>, Infra, </a:t>
            </a:r>
            <a:r>
              <a:rPr lang="en-US" sz="800" dirty="0" err="1">
                <a:solidFill>
                  <a:srgbClr val="000000"/>
                </a:solidFill>
              </a:rPr>
              <a:t>InputAccel</a:t>
            </a:r>
            <a:r>
              <a:rPr lang="en-US" sz="800" dirty="0">
                <a:solidFill>
                  <a:srgbClr val="000000"/>
                </a:solidFill>
              </a:rPr>
              <a:t>, </a:t>
            </a:r>
            <a:r>
              <a:rPr lang="en-US" sz="800" dirty="0" err="1">
                <a:solidFill>
                  <a:srgbClr val="000000"/>
                </a:solidFill>
              </a:rPr>
              <a:t>InputAccel</a:t>
            </a:r>
            <a:r>
              <a:rPr lang="en-US" sz="800" dirty="0">
                <a:solidFill>
                  <a:srgbClr val="000000"/>
                </a:solidFill>
              </a:rPr>
              <a:t> Express, </a:t>
            </a:r>
            <a:r>
              <a:rPr lang="en-US" sz="800" dirty="0" err="1">
                <a:solidFill>
                  <a:srgbClr val="000000"/>
                </a:solidFill>
              </a:rPr>
              <a:t>Invista</a:t>
            </a:r>
            <a:r>
              <a:rPr lang="en-US" sz="800" dirty="0">
                <a:solidFill>
                  <a:srgbClr val="000000"/>
                </a:solidFill>
              </a:rPr>
              <a:t>, Ionix, ISIS, Max Retriever, </a:t>
            </a:r>
            <a:r>
              <a:rPr lang="en-US" sz="800" dirty="0" err="1">
                <a:solidFill>
                  <a:srgbClr val="000000"/>
                </a:solidFill>
              </a:rPr>
              <a:t>MediaStor</a:t>
            </a:r>
            <a:r>
              <a:rPr lang="en-US" sz="800" dirty="0">
                <a:solidFill>
                  <a:srgbClr val="000000"/>
                </a:solidFill>
              </a:rPr>
              <a:t>, MirrorView, Navisphere, </a:t>
            </a:r>
            <a:r>
              <a:rPr lang="en-US" sz="800" dirty="0" err="1">
                <a:solidFill>
                  <a:srgbClr val="000000"/>
                </a:solidFill>
              </a:rPr>
              <a:t>NetWorker</a:t>
            </a:r>
            <a:r>
              <a:rPr lang="en-US" sz="800" dirty="0">
                <a:solidFill>
                  <a:srgbClr val="000000"/>
                </a:solidFill>
              </a:rPr>
              <a:t>, </a:t>
            </a:r>
            <a:r>
              <a:rPr lang="en-US" sz="800" dirty="0" err="1">
                <a:solidFill>
                  <a:srgbClr val="000000"/>
                </a:solidFill>
              </a:rPr>
              <a:t>nLayers</a:t>
            </a:r>
            <a:r>
              <a:rPr lang="en-US" sz="800" dirty="0">
                <a:solidFill>
                  <a:srgbClr val="000000"/>
                </a:solidFill>
              </a:rPr>
              <a:t>, </a:t>
            </a:r>
            <a:r>
              <a:rPr lang="en-US" sz="800" dirty="0" err="1">
                <a:solidFill>
                  <a:srgbClr val="000000"/>
                </a:solidFill>
              </a:rPr>
              <a:t>OnAlert</a:t>
            </a:r>
            <a:r>
              <a:rPr lang="en-US" sz="800" dirty="0">
                <a:solidFill>
                  <a:srgbClr val="000000"/>
                </a:solidFill>
              </a:rPr>
              <a:t>, </a:t>
            </a:r>
            <a:r>
              <a:rPr lang="en-US" sz="800" dirty="0" err="1">
                <a:solidFill>
                  <a:srgbClr val="000000"/>
                </a:solidFill>
              </a:rPr>
              <a:t>OpenScale</a:t>
            </a:r>
            <a:r>
              <a:rPr lang="en-US" sz="800" dirty="0">
                <a:solidFill>
                  <a:srgbClr val="000000"/>
                </a:solidFill>
              </a:rPr>
              <a:t>, </a:t>
            </a:r>
            <a:r>
              <a:rPr lang="en-US" sz="800" dirty="0" err="1">
                <a:solidFill>
                  <a:srgbClr val="000000"/>
                </a:solidFill>
              </a:rPr>
              <a:t>PixTools</a:t>
            </a:r>
            <a:r>
              <a:rPr lang="en-US" sz="800" dirty="0">
                <a:solidFill>
                  <a:srgbClr val="000000"/>
                </a:solidFill>
              </a:rPr>
              <a:t>, </a:t>
            </a:r>
            <a:r>
              <a:rPr lang="en-US" sz="800" dirty="0" err="1">
                <a:solidFill>
                  <a:srgbClr val="000000"/>
                </a:solidFill>
              </a:rPr>
              <a:t>Powerlink</a:t>
            </a:r>
            <a:r>
              <a:rPr lang="en-US" sz="800" dirty="0">
                <a:solidFill>
                  <a:srgbClr val="000000"/>
                </a:solidFill>
              </a:rPr>
              <a:t>, PowerPath, </a:t>
            </a:r>
            <a:r>
              <a:rPr lang="en-US" sz="800" dirty="0" err="1">
                <a:solidFill>
                  <a:srgbClr val="000000"/>
                </a:solidFill>
              </a:rPr>
              <a:t>PowerSnap</a:t>
            </a:r>
            <a:r>
              <a:rPr lang="en-US" sz="800" dirty="0">
                <a:solidFill>
                  <a:srgbClr val="000000"/>
                </a:solidFill>
              </a:rPr>
              <a:t>, </a:t>
            </a:r>
            <a:r>
              <a:rPr lang="en-US" sz="800" dirty="0" err="1">
                <a:solidFill>
                  <a:srgbClr val="000000"/>
                </a:solidFill>
              </a:rPr>
              <a:t>QuickScan</a:t>
            </a:r>
            <a:r>
              <a:rPr lang="en-US" sz="800" dirty="0">
                <a:solidFill>
                  <a:srgbClr val="000000"/>
                </a:solidFill>
              </a:rPr>
              <a:t>, </a:t>
            </a:r>
            <a:r>
              <a:rPr lang="en-US" sz="800" dirty="0" err="1">
                <a:solidFill>
                  <a:srgbClr val="000000"/>
                </a:solidFill>
              </a:rPr>
              <a:t>Rainfinity</a:t>
            </a:r>
            <a:r>
              <a:rPr lang="en-US" sz="800" dirty="0">
                <a:solidFill>
                  <a:srgbClr val="000000"/>
                </a:solidFill>
              </a:rPr>
              <a:t>, </a:t>
            </a:r>
            <a:r>
              <a:rPr lang="en-US" sz="800" dirty="0" err="1">
                <a:solidFill>
                  <a:srgbClr val="000000"/>
                </a:solidFill>
              </a:rPr>
              <a:t>RepliCare</a:t>
            </a:r>
            <a:r>
              <a:rPr lang="en-US" sz="800" dirty="0">
                <a:solidFill>
                  <a:srgbClr val="000000"/>
                </a:solidFill>
              </a:rPr>
              <a:t>, </a:t>
            </a:r>
            <a:r>
              <a:rPr lang="en-US" sz="800" dirty="0" err="1">
                <a:solidFill>
                  <a:srgbClr val="000000"/>
                </a:solidFill>
              </a:rPr>
              <a:t>RepliStor</a:t>
            </a:r>
            <a:r>
              <a:rPr lang="en-US" sz="800" dirty="0">
                <a:solidFill>
                  <a:srgbClr val="000000"/>
                </a:solidFill>
              </a:rPr>
              <a:t>, </a:t>
            </a:r>
            <a:r>
              <a:rPr lang="en-US" sz="800" dirty="0" err="1">
                <a:solidFill>
                  <a:srgbClr val="000000"/>
                </a:solidFill>
              </a:rPr>
              <a:t>ResourcePak</a:t>
            </a:r>
            <a:r>
              <a:rPr lang="en-US" sz="800" dirty="0">
                <a:solidFill>
                  <a:srgbClr val="000000"/>
                </a:solidFill>
              </a:rPr>
              <a:t>, Retrospect, RSA, the RSA logo, </a:t>
            </a:r>
            <a:r>
              <a:rPr lang="en-US" sz="800" dirty="0" err="1">
                <a:solidFill>
                  <a:srgbClr val="000000"/>
                </a:solidFill>
              </a:rPr>
              <a:t>SafeLine</a:t>
            </a:r>
            <a:r>
              <a:rPr lang="en-US" sz="800" dirty="0">
                <a:solidFill>
                  <a:srgbClr val="000000"/>
                </a:solidFill>
              </a:rPr>
              <a:t>, SAN Advisor, SAN Copy, SAN Manager, Smarts, </a:t>
            </a:r>
            <a:r>
              <a:rPr lang="en-US" sz="800" dirty="0" err="1">
                <a:solidFill>
                  <a:srgbClr val="000000"/>
                </a:solidFill>
              </a:rPr>
              <a:t>SnapImage</a:t>
            </a:r>
            <a:r>
              <a:rPr lang="en-US" sz="800" dirty="0">
                <a:solidFill>
                  <a:srgbClr val="000000"/>
                </a:solidFill>
              </a:rPr>
              <a:t>, </a:t>
            </a:r>
            <a:r>
              <a:rPr lang="en-US" sz="800" dirty="0" err="1">
                <a:solidFill>
                  <a:srgbClr val="000000"/>
                </a:solidFill>
              </a:rPr>
              <a:t>SnapSure</a:t>
            </a:r>
            <a:r>
              <a:rPr lang="en-US" sz="800" dirty="0">
                <a:solidFill>
                  <a:srgbClr val="000000"/>
                </a:solidFill>
              </a:rPr>
              <a:t>, SnapView, SRDF, </a:t>
            </a:r>
            <a:r>
              <a:rPr lang="en-US" sz="800" dirty="0" err="1">
                <a:solidFill>
                  <a:srgbClr val="000000"/>
                </a:solidFill>
              </a:rPr>
              <a:t>StorageScope</a:t>
            </a:r>
            <a:r>
              <a:rPr lang="en-US" sz="800" dirty="0">
                <a:solidFill>
                  <a:srgbClr val="000000"/>
                </a:solidFill>
              </a:rPr>
              <a:t>, </a:t>
            </a:r>
            <a:r>
              <a:rPr lang="en-US" sz="800" dirty="0" err="1">
                <a:solidFill>
                  <a:srgbClr val="000000"/>
                </a:solidFill>
              </a:rPr>
              <a:t>SupportMate</a:t>
            </a:r>
            <a:r>
              <a:rPr lang="en-US" sz="800" dirty="0">
                <a:solidFill>
                  <a:srgbClr val="000000"/>
                </a:solidFill>
              </a:rPr>
              <a:t>, </a:t>
            </a:r>
            <a:r>
              <a:rPr lang="en-US" sz="800" dirty="0" err="1">
                <a:solidFill>
                  <a:srgbClr val="000000"/>
                </a:solidFill>
              </a:rPr>
              <a:t>SymmAPI</a:t>
            </a:r>
            <a:r>
              <a:rPr lang="en-US" sz="800" dirty="0">
                <a:solidFill>
                  <a:srgbClr val="000000"/>
                </a:solidFill>
              </a:rPr>
              <a:t>, </a:t>
            </a:r>
            <a:r>
              <a:rPr lang="en-US" sz="800" dirty="0" err="1">
                <a:solidFill>
                  <a:srgbClr val="000000"/>
                </a:solidFill>
              </a:rPr>
              <a:t>SymmEnabler</a:t>
            </a:r>
            <a:r>
              <a:rPr lang="en-US" sz="800" dirty="0">
                <a:solidFill>
                  <a:srgbClr val="000000"/>
                </a:solidFill>
              </a:rPr>
              <a:t>, Symmetrix, Symmetrix DMX, Symmetrix VMAX, </a:t>
            </a:r>
            <a:r>
              <a:rPr lang="en-US" sz="800" dirty="0" err="1">
                <a:solidFill>
                  <a:srgbClr val="000000"/>
                </a:solidFill>
              </a:rPr>
              <a:t>TimeFinder</a:t>
            </a:r>
            <a:r>
              <a:rPr lang="en-US" sz="800" dirty="0">
                <a:solidFill>
                  <a:srgbClr val="000000"/>
                </a:solidFill>
              </a:rPr>
              <a:t>, </a:t>
            </a:r>
            <a:r>
              <a:rPr lang="en-US" sz="800" dirty="0" err="1">
                <a:solidFill>
                  <a:srgbClr val="000000"/>
                </a:solidFill>
              </a:rPr>
              <a:t>UltraFlex</a:t>
            </a:r>
            <a:r>
              <a:rPr lang="en-US" sz="800" dirty="0">
                <a:solidFill>
                  <a:srgbClr val="000000"/>
                </a:solidFill>
              </a:rPr>
              <a:t>, </a:t>
            </a:r>
            <a:r>
              <a:rPr lang="en-US" sz="800" dirty="0" err="1">
                <a:solidFill>
                  <a:srgbClr val="000000"/>
                </a:solidFill>
              </a:rPr>
              <a:t>UltraPoint</a:t>
            </a:r>
            <a:r>
              <a:rPr lang="en-US" sz="800" dirty="0">
                <a:solidFill>
                  <a:srgbClr val="000000"/>
                </a:solidFill>
              </a:rPr>
              <a:t>, </a:t>
            </a:r>
            <a:r>
              <a:rPr lang="en-US" sz="800" dirty="0" err="1">
                <a:solidFill>
                  <a:srgbClr val="000000"/>
                </a:solidFill>
              </a:rPr>
              <a:t>UltraScale</a:t>
            </a:r>
            <a:r>
              <a:rPr lang="en-US" sz="800" dirty="0">
                <a:solidFill>
                  <a:srgbClr val="000000"/>
                </a:solidFill>
              </a:rPr>
              <a:t>, Unisphere, VMAX, </a:t>
            </a:r>
            <a:r>
              <a:rPr lang="en-US" sz="800" dirty="0" err="1">
                <a:solidFill>
                  <a:srgbClr val="000000"/>
                </a:solidFill>
              </a:rPr>
              <a:t>Vblock</a:t>
            </a:r>
            <a:r>
              <a:rPr lang="en-US" sz="800" dirty="0">
                <a:solidFill>
                  <a:srgbClr val="000000"/>
                </a:solidFill>
              </a:rPr>
              <a:t>, </a:t>
            </a:r>
            <a:r>
              <a:rPr lang="en-US" sz="800" dirty="0" err="1">
                <a:solidFill>
                  <a:srgbClr val="000000"/>
                </a:solidFill>
              </a:rPr>
              <a:t>Viewlets</a:t>
            </a:r>
            <a:r>
              <a:rPr lang="en-US" sz="800" dirty="0">
                <a:solidFill>
                  <a:srgbClr val="000000"/>
                </a:solidFill>
              </a:rPr>
              <a:t>, Virtual Matrix, Virtual Matrix Architecture, Virtual Provisioning, </a:t>
            </a:r>
            <a:r>
              <a:rPr lang="en-US" sz="800" dirty="0" err="1">
                <a:solidFill>
                  <a:srgbClr val="000000"/>
                </a:solidFill>
              </a:rPr>
              <a:t>VisualSAN</a:t>
            </a:r>
            <a:r>
              <a:rPr lang="en-US" sz="800" dirty="0">
                <a:solidFill>
                  <a:srgbClr val="000000"/>
                </a:solidFill>
              </a:rPr>
              <a:t>, </a:t>
            </a:r>
            <a:r>
              <a:rPr lang="en-US" sz="800" dirty="0" err="1">
                <a:solidFill>
                  <a:srgbClr val="000000"/>
                </a:solidFill>
              </a:rPr>
              <a:t>VisualSRM</a:t>
            </a:r>
            <a:r>
              <a:rPr lang="en-US" sz="800" dirty="0">
                <a:solidFill>
                  <a:srgbClr val="000000"/>
                </a:solidFill>
              </a:rPr>
              <a:t>, </a:t>
            </a:r>
            <a:r>
              <a:rPr lang="en-US" sz="800" dirty="0" err="1">
                <a:solidFill>
                  <a:srgbClr val="000000"/>
                </a:solidFill>
              </a:rPr>
              <a:t>Voyence</a:t>
            </a:r>
            <a:r>
              <a:rPr lang="en-US" sz="800" dirty="0">
                <a:solidFill>
                  <a:srgbClr val="000000"/>
                </a:solidFill>
              </a:rPr>
              <a:t>, VPLEX, VSAM-Assist, </a:t>
            </a:r>
            <a:r>
              <a:rPr lang="en-US" sz="800" dirty="0" err="1">
                <a:solidFill>
                  <a:srgbClr val="000000"/>
                </a:solidFill>
              </a:rPr>
              <a:t>WebXtender</a:t>
            </a:r>
            <a:r>
              <a:rPr lang="en-US" sz="800" dirty="0">
                <a:solidFill>
                  <a:srgbClr val="000000"/>
                </a:solidFill>
              </a:rPr>
              <a:t>, </a:t>
            </a:r>
            <a:r>
              <a:rPr lang="en-US" sz="800" dirty="0" err="1">
                <a:solidFill>
                  <a:srgbClr val="000000"/>
                </a:solidFill>
              </a:rPr>
              <a:t>xPression</a:t>
            </a:r>
            <a:r>
              <a:rPr lang="en-US" sz="800" dirty="0">
                <a:solidFill>
                  <a:srgbClr val="000000"/>
                </a:solidFill>
              </a:rPr>
              <a:t>, </a:t>
            </a:r>
            <a:r>
              <a:rPr lang="en-US" sz="800" dirty="0" err="1">
                <a:solidFill>
                  <a:srgbClr val="000000"/>
                </a:solidFill>
              </a:rPr>
              <a:t>xPresso</a:t>
            </a:r>
            <a:r>
              <a:rPr lang="en-US" sz="800" dirty="0">
                <a:solidFill>
                  <a:srgbClr val="000000"/>
                </a:solidFill>
              </a:rPr>
              <a:t>, </a:t>
            </a:r>
            <a:r>
              <a:rPr lang="en-US" sz="800" dirty="0" err="1">
                <a:solidFill>
                  <a:srgbClr val="000000"/>
                </a:solidFill>
              </a:rPr>
              <a:t>YottaYotta</a:t>
            </a:r>
            <a:r>
              <a:rPr lang="en-US" sz="800" dirty="0">
                <a:solidFill>
                  <a:srgbClr val="000000"/>
                </a:solidFill>
              </a:rPr>
              <a:t>, the EMC logo, and where information lives, are registered trademarks or trademarks of EMC Corporation in the United States and other countries. </a:t>
            </a:r>
          </a:p>
          <a:p>
            <a:pPr lvl="0"/>
            <a:r>
              <a:rPr lang="en-US" sz="800" dirty="0">
                <a:solidFill>
                  <a:srgbClr val="000000"/>
                </a:solidFill>
              </a:rPr>
              <a:t>All other trademarks used herein are the property of their respective owners.</a:t>
            </a:r>
          </a:p>
          <a:p>
            <a:pPr lvl="0"/>
            <a:r>
              <a:rPr lang="en-US" sz="800" dirty="0">
                <a:solidFill>
                  <a:srgbClr val="000000"/>
                </a:solidFill>
              </a:rPr>
              <a:t>© Copyright 2014 EMC Corporation. All rights reserved. Published in the USA.</a:t>
            </a:r>
          </a:p>
          <a:p>
            <a:pPr lvl="0" fontAlgn="t"/>
            <a:r>
              <a:rPr lang="en-US" sz="800" dirty="0">
                <a:solidFill>
                  <a:srgbClr val="000000"/>
                </a:solidFill>
              </a:rPr>
              <a:t>Revision  Date:  </a:t>
            </a:r>
            <a:r>
              <a:rPr lang="en-US" sz="800" dirty="0" smtClean="0">
                <a:solidFill>
                  <a:srgbClr val="000000"/>
                </a:solidFill>
              </a:rPr>
              <a:t>02/07/2014 </a:t>
            </a:r>
            <a:endParaRPr lang="en-US" sz="800" dirty="0">
              <a:solidFill>
                <a:srgbClr val="000000"/>
              </a:solidFill>
            </a:endParaRPr>
          </a:p>
          <a:p>
            <a:pPr lvl="0" fontAlgn="t"/>
            <a:r>
              <a:rPr lang="en-US" sz="800" dirty="0">
                <a:solidFill>
                  <a:srgbClr val="000000"/>
                </a:solidFill>
              </a:rPr>
              <a:t>Revision Number: </a:t>
            </a:r>
            <a:r>
              <a:rPr lang="en-US" sz="800" dirty="0"/>
              <a:t>MR-1CP-CISV2</a:t>
            </a:r>
            <a:endParaRPr lang="en-US" sz="800" dirty="0">
              <a:solidFill>
                <a:srgbClr val="000000"/>
              </a:solidFill>
            </a:endParaRP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Course Introduction</a:t>
            </a:r>
            <a:endParaRPr lang="en-US" dirty="0"/>
          </a:p>
        </p:txBody>
      </p:sp>
    </p:spTree>
    <p:extLst>
      <p:ext uri="{BB962C8B-B14F-4D97-AF65-F5344CB8AC3E}">
        <p14:creationId xmlns:p14="http://schemas.microsoft.com/office/powerpoint/2010/main" val="3693696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effectLst/>
                <a:latin typeface="+mn-lt"/>
                <a:ea typeface="+mn-ea"/>
                <a:cs typeface="Calibri" panose="020F0502020204030204" pitchFamily="34" charset="0"/>
              </a:rPr>
              <a:t>This course covers how to build a cloud infrastructure based on a cloud computing reference model. The reference model includes five fundamental layers, </a:t>
            </a:r>
            <a:r>
              <a:rPr lang="en-US" dirty="0" smtClean="0"/>
              <a:t>namely, physical, virtual, control, and service and three cross-layer functions, namely business continuity, security, and service management </a:t>
            </a:r>
            <a:r>
              <a:rPr lang="en-US" sz="1000" kern="1200" dirty="0" smtClean="0">
                <a:effectLst/>
                <a:latin typeface="+mn-lt"/>
                <a:ea typeface="+mn-ea"/>
                <a:cs typeface="Calibri" panose="020F0502020204030204" pitchFamily="34" charset="0"/>
              </a:rPr>
              <a:t>for building a cloud infrastructure. For each layer and function, this course covers the comprising technologies, components, processes, and mechanisms. This course takes an open approach to describe concepts and technologies. However, EMC-related product examples are included to reinforce the concepts and technologies learnt in this course. </a:t>
            </a:r>
          </a:p>
          <a:p>
            <a:pPr marL="0" marR="0" indent="0" algn="l" defTabSz="457200" rtl="0" eaLnBrk="1" fontAlgn="auto" latinLnBrk="0" hangingPunct="1">
              <a:lnSpc>
                <a:spcPct val="100000"/>
              </a:lnSpc>
              <a:spcBef>
                <a:spcPts val="1200"/>
              </a:spcBef>
              <a:spcAft>
                <a:spcPts val="0"/>
              </a:spcAft>
              <a:buClrTx/>
              <a:buSzTx/>
              <a:buFontTx/>
              <a:buNone/>
              <a:tabLst/>
              <a:defRPr/>
            </a:pPr>
            <a:r>
              <a:rPr lang="en-US" sz="1000" kern="1200" dirty="0" smtClean="0">
                <a:effectLst/>
                <a:latin typeface="+mn-lt"/>
                <a:ea typeface="+mn-ea"/>
                <a:cs typeface="Calibri" panose="020F0502020204030204" pitchFamily="34" charset="0"/>
              </a:rPr>
              <a:t>This course follows the U.S. National Institute of Standards and Technology as a guide for all definitions of cloud computing. After completing this course, the participants will acquire knowledge to make informed decisions on technologies, processes, and mechanisms that are required to build cloud infrastructure.</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Course Introduction</a:t>
            </a:r>
            <a:endParaRPr lang="en-US" dirty="0"/>
          </a:p>
        </p:txBody>
      </p:sp>
    </p:spTree>
    <p:extLst>
      <p:ext uri="{BB962C8B-B14F-4D97-AF65-F5344CB8AC3E}">
        <p14:creationId xmlns:p14="http://schemas.microsoft.com/office/powerpoint/2010/main" val="511676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Course Introduction</a:t>
            </a:r>
            <a:endParaRPr lang="en-US" dirty="0"/>
          </a:p>
        </p:txBody>
      </p:sp>
    </p:spTree>
    <p:extLst>
      <p:ext uri="{BB962C8B-B14F-4D97-AF65-F5344CB8AC3E}">
        <p14:creationId xmlns:p14="http://schemas.microsoft.com/office/powerpoint/2010/main" val="372575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endParaRPr lang="en-US"/>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Course Introduction</a:t>
            </a:r>
            <a:endParaRPr lang="en-US" dirty="0"/>
          </a:p>
        </p:txBody>
      </p:sp>
    </p:spTree>
    <p:extLst>
      <p:ext uri="{BB962C8B-B14F-4D97-AF65-F5344CB8AC3E}">
        <p14:creationId xmlns:p14="http://schemas.microsoft.com/office/powerpoint/2010/main" val="37257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Course Introduction</a:t>
            </a:r>
            <a:endParaRPr lang="en-US" dirty="0"/>
          </a:p>
        </p:txBody>
      </p:sp>
    </p:spTree>
    <p:extLst>
      <p:ext uri="{BB962C8B-B14F-4D97-AF65-F5344CB8AC3E}">
        <p14:creationId xmlns:p14="http://schemas.microsoft.com/office/powerpoint/2010/main" val="372575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Course Introduction</a:t>
            </a:r>
            <a:endParaRPr lang="en-US" dirty="0"/>
          </a:p>
        </p:txBody>
      </p:sp>
    </p:spTree>
    <p:extLst>
      <p:ext uri="{BB962C8B-B14F-4D97-AF65-F5344CB8AC3E}">
        <p14:creationId xmlns:p14="http://schemas.microsoft.com/office/powerpoint/2010/main" val="372575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emc.force.com/EducationSupport" TargetMode="External"/><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2" name="Title 1"/>
          <p:cNvSpPr>
            <a:spLocks noGrp="1"/>
          </p:cNvSpPr>
          <p:nvPr>
            <p:ph type="ctrTitle"/>
          </p:nvPr>
        </p:nvSpPr>
        <p:spPr>
          <a:xfrm>
            <a:off x="1028804" y="1809750"/>
            <a:ext cx="6743596" cy="1194689"/>
          </a:xfrm>
          <a:prstGeom prst="rect">
            <a:avLst/>
          </a:prstGeom>
        </p:spPr>
        <p:txBody>
          <a:bodyPr lIns="0" tIns="0" rIns="0" bIns="0" anchor="b" anchorCtr="0"/>
          <a:lstStyle>
            <a:lvl1pPr algn="ctr">
              <a:lnSpc>
                <a:spcPct val="90000"/>
              </a:lnSpc>
              <a:defRPr sz="2800">
                <a:solidFill>
                  <a:schemeClr val="tx2"/>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028805" y="3105150"/>
            <a:ext cx="6743595" cy="816769"/>
          </a:xfrm>
          <a:prstGeom prst="rect">
            <a:avLst/>
          </a:prstGeom>
        </p:spPr>
        <p:txBody>
          <a:bodyPr lIns="0" tIns="0" rIns="0" bIns="0"/>
          <a:lstStyle>
            <a:lvl1pPr marL="0" indent="0" algn="ctr">
              <a:buNone/>
              <a:defRPr sz="240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 Box 78"/>
          <p:cNvSpPr txBox="1">
            <a:spLocks noChangeArrowheads="1"/>
          </p:cNvSpPr>
          <p:nvPr userDrawn="1"/>
        </p:nvSpPr>
        <p:spPr bwMode="auto">
          <a:xfrm>
            <a:off x="5257800" y="4933950"/>
            <a:ext cx="2114550" cy="153988"/>
          </a:xfrm>
          <a:prstGeom prst="rect">
            <a:avLst/>
          </a:prstGeom>
          <a:noFill/>
          <a:ln w="9525">
            <a:noFill/>
            <a:miter lim="800000"/>
            <a:headEnd/>
            <a:tailEnd/>
          </a:ln>
        </p:spPr>
        <p:txBody>
          <a:bodyPr lIns="0" tIns="0" rIns="0" bIns="0">
            <a:spAutoFit/>
          </a:bodyPr>
          <a:lstStyle/>
          <a:p>
            <a:pPr algn="r">
              <a:spcBef>
                <a:spcPts val="600"/>
              </a:spcBef>
            </a:pPr>
            <a:r>
              <a:rPr lang="en-US" sz="1000" dirty="0">
                <a:solidFill>
                  <a:srgbClr val="10100F"/>
                </a:solidFill>
                <a:latin typeface="Calibri" pitchFamily="34" charset="0"/>
              </a:rPr>
              <a:t>Support Contact: </a:t>
            </a:r>
            <a:r>
              <a:rPr lang="en-US" sz="1000" dirty="0">
                <a:latin typeface="Calibri" pitchFamily="34" charset="0"/>
                <a:hlinkClick r:id="rId3"/>
              </a:rPr>
              <a:t>Education Services</a:t>
            </a:r>
            <a:endParaRPr lang="en-US" sz="1000" dirty="0">
              <a:latin typeface="Calibri" pitchFamily="34" charset="0"/>
            </a:endParaRPr>
          </a:p>
        </p:txBody>
      </p:sp>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86675" y="4086561"/>
            <a:ext cx="923925" cy="1080641"/>
          </a:xfrm>
          <a:prstGeom prst="rect">
            <a:avLst/>
          </a:prstGeom>
        </p:spPr>
      </p:pic>
    </p:spTree>
    <p:custDataLst>
      <p:tags r:id="rId1"/>
    </p:custDataLst>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18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0: Course Introduction</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2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0: Course Introduction</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defTabSz="457200" rtl="0" eaLnBrk="1" latinLnBrk="0" hangingPunct="1">
              <a:lnSpc>
                <a:spcPct val="90000"/>
              </a:lnSpc>
              <a:spcBef>
                <a:spcPct val="0"/>
              </a:spcBef>
              <a:buNone/>
              <a:defRPr lang="en-US" sz="2800" kern="1200" dirty="0">
                <a:solidFill>
                  <a:schemeClr val="tx2"/>
                </a:solidFill>
                <a:latin typeface="+mj-lt"/>
                <a:ea typeface="+mj-ea"/>
                <a:cs typeface="+mj-cs"/>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0: Course Introduction</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405768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0: Course Introduction</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625608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0: Course Introduction</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left blank">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0: Course Introduction</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4" name="TextBox 3"/>
          <p:cNvSpPr txBox="1"/>
          <p:nvPr userDrawn="1"/>
        </p:nvSpPr>
        <p:spPr>
          <a:xfrm>
            <a:off x="381000" y="2126218"/>
            <a:ext cx="8458200" cy="369332"/>
          </a:xfrm>
          <a:prstGeom prst="rect">
            <a:avLst/>
          </a:prstGeom>
          <a:noFill/>
        </p:spPr>
        <p:txBody>
          <a:bodyPr wrap="square" rtlCol="0">
            <a:spAutoFit/>
          </a:bodyPr>
          <a:lstStyle/>
          <a:p>
            <a:pPr algn="ctr"/>
            <a:r>
              <a:rPr lang="en-US" sz="1800" dirty="0" smtClean="0">
                <a:solidFill>
                  <a:schemeClr val="tx1"/>
                </a:solidFill>
              </a:rPr>
              <a:t>This slide intentionally left blank.</a:t>
            </a:r>
          </a:p>
        </p:txBody>
      </p:sp>
    </p:spTree>
    <p:custDataLst>
      <p:tags r:id="rId1"/>
    </p:custDataLst>
    <p:extLst>
      <p:ext uri="{BB962C8B-B14F-4D97-AF65-F5344CB8AC3E}">
        <p14:creationId xmlns:p14="http://schemas.microsoft.com/office/powerpoint/2010/main" val="241993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custDataLst>
      <p:tags r:id="rId1"/>
    </p:custDataLst>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0: Course Introduction</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odule Objectives and Summary">
    <p:bg>
      <p:bgPr>
        <a:blipFill dpi="0" rotWithShape="1">
          <a:blip r:embed="rId3">
            <a:lum/>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0: Course Introduction</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252329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sson Topics and Summary">
    <p:bg>
      <p:bgPr>
        <a:blipFill dpi="0" rotWithShape="1">
          <a:blip r:embed="rId3">
            <a:grayscl/>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0: Course Introduction</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895136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0: Course Introduction</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0: Course Introduction</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0: Course Introduction</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0: Course Introduction</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6" name="Table Placeholder 5"/>
          <p:cNvSpPr>
            <a:spLocks noGrp="1"/>
          </p:cNvSpPr>
          <p:nvPr>
            <p:ph type="tbl" sz="quarter" idx="12" hasCustomPrompt="1"/>
          </p:nvPr>
        </p:nvSpPr>
        <p:spPr>
          <a:xfrm>
            <a:off x="381000" y="819150"/>
            <a:ext cx="8458200" cy="3538648"/>
          </a:xfrm>
          <a:prstGeom prst="rect">
            <a:avLst/>
          </a:prstGeom>
        </p:spPr>
        <p:txBody>
          <a:bodyPr anchor="ctr">
            <a:normAutofit/>
          </a:bodyPr>
          <a:lstStyle>
            <a:lvl1pPr>
              <a:buNone/>
              <a:defRPr sz="1600" baseline="0"/>
            </a:lvl1pPr>
          </a:lstStyle>
          <a:p>
            <a:pPr lvl="0"/>
            <a:r>
              <a:rPr lang="en-US" noProof="0" dirty="0" smtClean="0"/>
              <a:t> Click icon to add table</a:t>
            </a:r>
          </a:p>
          <a:p>
            <a:pPr lvl="0"/>
            <a:endParaRPr lang="en-US" noProof="0" dirty="0"/>
          </a:p>
        </p:txBody>
      </p:sp>
    </p:spTree>
    <p:custDataLst>
      <p:tags r:id="rId1"/>
    </p:custDataLst>
    <p:extLst>
      <p:ext uri="{BB962C8B-B14F-4D97-AF65-F5344CB8AC3E}">
        <p14:creationId xmlns:p14="http://schemas.microsoft.com/office/powerpoint/2010/main" val="539508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4"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tx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0: Course Introduction</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Tree>
    <p:custDataLst>
      <p:tags r:id="rId18"/>
    </p:custDataLst>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46" r:id="rId1"/>
    <p:sldLayoutId id="2147483749" r:id="rId2"/>
    <p:sldLayoutId id="2147483772" r:id="rId3"/>
    <p:sldLayoutId id="2147483773" r:id="rId4"/>
    <p:sldLayoutId id="2147483750" r:id="rId5"/>
    <p:sldLayoutId id="2147483751" r:id="rId6"/>
    <p:sldLayoutId id="2147483752" r:id="rId7"/>
    <p:sldLayoutId id="2147483774" r:id="rId8"/>
    <p:sldLayoutId id="2147483753" r:id="rId9"/>
    <p:sldLayoutId id="2147483754" r:id="rId10"/>
    <p:sldLayoutId id="2147483755" r:id="rId11"/>
    <p:sldLayoutId id="2147483756" r:id="rId12"/>
    <p:sldLayoutId id="2147483757" r:id="rId13"/>
    <p:sldLayoutId id="2147483758" r:id="rId14"/>
    <p:sldLayoutId id="2147483771" r:id="rId15"/>
    <p:sldLayoutId id="2147483768" r:id="rId16"/>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Cloud Infrastructure and Services Version 2</a:t>
            </a:r>
            <a:endParaRPr lang="en-US" dirty="0"/>
          </a:p>
        </p:txBody>
      </p:sp>
    </p:spTree>
    <p:custDataLst>
      <p:tags r:id="rId1"/>
    </p:custDataLst>
    <p:extLst>
      <p:ext uri="{BB962C8B-B14F-4D97-AF65-F5344CB8AC3E}">
        <p14:creationId xmlns:p14="http://schemas.microsoft.com/office/powerpoint/2010/main" val="4178310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ea typeface="Verdana" panose="020B0604030504040204" pitchFamily="34" charset="0"/>
                <a:cs typeface="Verdana" panose="020B0604030504040204" pitchFamily="34" charset="0"/>
              </a:rPr>
              <a:t>Course Overview</a:t>
            </a:r>
            <a:endParaRPr lang="en-US" dirty="0"/>
          </a:p>
        </p:txBody>
      </p:sp>
      <p:graphicFrame>
        <p:nvGraphicFramePr>
          <p:cNvPr id="8" name="Content Placeholder 7"/>
          <p:cNvGraphicFramePr>
            <a:graphicFrameLocks noGrp="1"/>
          </p:cNvGraphicFramePr>
          <p:nvPr>
            <p:ph sz="quarter" idx="10"/>
            <p:extLst>
              <p:ext uri="{D42A27DB-BD31-4B8C-83A1-F6EECF244321}">
                <p14:modId xmlns:p14="http://schemas.microsoft.com/office/powerpoint/2010/main" val="1183179844"/>
              </p:ext>
            </p:extLst>
          </p:nvPr>
        </p:nvGraphicFramePr>
        <p:xfrm>
          <a:off x="342900" y="895350"/>
          <a:ext cx="8458200" cy="3124200"/>
        </p:xfrm>
        <a:graphic>
          <a:graphicData uri="http://schemas.openxmlformats.org/drawingml/2006/table">
            <a:tbl>
              <a:tblPr firstCol="1" bandRow="1">
                <a:tableStyleId>{5C22544A-7EE6-4342-B048-85BDC9FD1C3A}</a:tableStyleId>
              </a:tblPr>
              <a:tblGrid>
                <a:gridCol w="1373187"/>
                <a:gridCol w="7085013"/>
              </a:tblGrid>
              <a:tr h="11488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t>Description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anchor="ctr">
                    <a:gradFill>
                      <a:gsLst>
                        <a:gs pos="0">
                          <a:schemeClr val="tx2">
                            <a:lumMod val="75000"/>
                          </a:schemeClr>
                        </a:gs>
                        <a:gs pos="100000">
                          <a:schemeClr val="tx2"/>
                        </a:gs>
                      </a:gsLst>
                      <a:lin ang="2700000" scaled="1"/>
                    </a:gradFill>
                  </a:tcPr>
                </a:tc>
                <a:tc>
                  <a:txBody>
                    <a:bodyPr/>
                    <a:lstStyle/>
                    <a:p>
                      <a:pPr marL="17145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This course covers how to build a cloud infrastructure based on a cloud computing reference model. The reference model includes five fundamental layers, namely, physical, virtual, control, orchestration, and service and three cross-layer functions, namely, business continuity, security, and service management for building a cloud infrastructure. For each layer and function, this course covers the comprising technologies, components, processes, and mechanisms. This course follows an open approach to describe concepts and technologies. However, EMC-related product examples are included to reinforce the concepts and technologies learnt in this course. </a:t>
                      </a:r>
                    </a:p>
                  </a:txBody>
                  <a:tcPr anchor="ctr">
                    <a:gradFill flip="none" rotWithShape="1">
                      <a:gsLst>
                        <a:gs pos="0">
                          <a:schemeClr val="bg2">
                            <a:lumMod val="20000"/>
                            <a:lumOff val="80000"/>
                          </a:schemeClr>
                        </a:gs>
                        <a:gs pos="100000">
                          <a:schemeClr val="bg1"/>
                        </a:gs>
                      </a:gsLst>
                      <a:lin ang="18900000" scaled="1"/>
                      <a:tileRect/>
                    </a:gradFill>
                  </a:tcPr>
                </a:tc>
              </a:tr>
              <a:tr h="363243">
                <a:tc>
                  <a:txBody>
                    <a:bodyPr/>
                    <a:lstStyle/>
                    <a:p>
                      <a:pPr algn="l"/>
                      <a:r>
                        <a:rPr lang="en-US" sz="1200" dirty="0" smtClean="0"/>
                        <a:t>Audience</a:t>
                      </a:r>
                      <a:endParaRPr lang="en-US" sz="1200" dirty="0"/>
                    </a:p>
                  </a:txBody>
                  <a:tcPr anchor="ctr">
                    <a:gradFill>
                      <a:gsLst>
                        <a:gs pos="0">
                          <a:schemeClr val="tx2">
                            <a:lumMod val="75000"/>
                          </a:schemeClr>
                        </a:gs>
                        <a:gs pos="100000">
                          <a:schemeClr val="tx2"/>
                        </a:gs>
                      </a:gsLst>
                      <a:lin ang="2700000" scaled="1"/>
                    </a:gradFill>
                  </a:tcPr>
                </a:tc>
                <a:tc>
                  <a:txBody>
                    <a:bodyPr/>
                    <a:lstStyle/>
                    <a:p>
                      <a:pPr marL="17145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EMC Customers, Partners, Internals, and Industry audience (including students) who want to understand cloud infrastructure and pursue a career in cloud computing.</a:t>
                      </a:r>
                    </a:p>
                  </a:txBody>
                  <a:tcPr anchor="ctr">
                    <a:gradFill flip="none" rotWithShape="1">
                      <a:gsLst>
                        <a:gs pos="0">
                          <a:schemeClr val="bg2">
                            <a:lumMod val="20000"/>
                            <a:lumOff val="80000"/>
                          </a:schemeClr>
                        </a:gs>
                        <a:gs pos="100000">
                          <a:schemeClr val="bg1"/>
                        </a:gs>
                      </a:gsLst>
                      <a:lin ang="18900000" scaled="1"/>
                      <a:tileRect/>
                    </a:gradFill>
                  </a:tcPr>
                </a:tc>
              </a:tr>
              <a:tr h="11488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Objectives</a:t>
                      </a:r>
                    </a:p>
                  </a:txBody>
                  <a:tcPr anchor="ctr">
                    <a:gradFill>
                      <a:gsLst>
                        <a:gs pos="0">
                          <a:schemeClr val="tx2">
                            <a:lumMod val="75000"/>
                          </a:schemeClr>
                        </a:gs>
                        <a:gs pos="100000">
                          <a:schemeClr val="tx2"/>
                        </a:gs>
                      </a:gsLst>
                      <a:lin ang="2700000" scaled="1"/>
                    </a:gradFill>
                  </a:tcPr>
                </a:tc>
                <a:tc>
                  <a:txBody>
                    <a:bodyPr/>
                    <a:lstStyle/>
                    <a:p>
                      <a:pPr marL="342900" marR="0" lvl="0" indent="-171450" algn="l" defTabSz="914400" rtl="0" eaLnBrk="1" fontAlgn="base" latinLnBrk="0" hangingPunct="1">
                        <a:lnSpc>
                          <a:spcPct val="100000"/>
                        </a:lnSpc>
                        <a:spcBef>
                          <a:spcPct val="0"/>
                        </a:spcBef>
                        <a:spcAft>
                          <a:spcPct val="0"/>
                        </a:spcAft>
                        <a:buClrTx/>
                        <a:buSzTx/>
                        <a:buFontTx/>
                        <a:buNone/>
                        <a:tabLst/>
                        <a:defRPr/>
                      </a:pPr>
                      <a:r>
                        <a:rPr kumimoji="0" lang="en-US" sz="1100" u="none" strike="noStrike" kern="1200" cap="none" spc="0" normalizeH="0" baseline="0" noProof="0" dirty="0" smtClean="0">
                          <a:ln>
                            <a:noFill/>
                          </a:ln>
                          <a:solidFill>
                            <a:schemeClr val="dk1"/>
                          </a:solidFill>
                          <a:effectLst/>
                          <a:uLnTx/>
                          <a:uFillTx/>
                          <a:latin typeface="+mn-lt"/>
                          <a:ea typeface="+mn-ea"/>
                          <a:cs typeface="+mn-cs"/>
                        </a:rPr>
                        <a:t>Upon completion of this course, you should be able to:</a:t>
                      </a:r>
                    </a:p>
                    <a:p>
                      <a:pPr marL="34290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100" u="none" strike="noStrike" kern="1200" cap="none" spc="0" normalizeH="0" baseline="0" noProof="0" dirty="0" smtClean="0">
                          <a:ln>
                            <a:noFill/>
                          </a:ln>
                          <a:solidFill>
                            <a:schemeClr val="tx1"/>
                          </a:solidFill>
                          <a:effectLst/>
                          <a:uLnTx/>
                          <a:uFillTx/>
                        </a:rPr>
                        <a:t>Describe cloud computing, cloud deployment models, and cloud service models</a:t>
                      </a:r>
                    </a:p>
                    <a:p>
                      <a:pPr marL="34290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100" u="none" strike="noStrike" kern="1200" cap="none" spc="0" normalizeH="0" baseline="0" noProof="0" dirty="0" smtClean="0">
                          <a:ln>
                            <a:noFill/>
                          </a:ln>
                          <a:solidFill>
                            <a:schemeClr val="tx1"/>
                          </a:solidFill>
                          <a:effectLst/>
                          <a:uLnTx/>
                          <a:uFillTx/>
                        </a:rPr>
                        <a:t>Describe the reference model and the key considerations to build a cloud infrastructure</a:t>
                      </a:r>
                    </a:p>
                    <a:p>
                      <a:pPr marL="34290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100" u="none" strike="noStrike" kern="1200" cap="none" spc="0" normalizeH="0" baseline="0" noProof="0" dirty="0" smtClean="0">
                          <a:ln>
                            <a:noFill/>
                          </a:ln>
                          <a:solidFill>
                            <a:schemeClr val="tx1"/>
                          </a:solidFill>
                          <a:effectLst/>
                          <a:uLnTx/>
                          <a:uFillTx/>
                        </a:rPr>
                        <a:t>Describe the key components and processes required to build the physical, virtual, control, orchestration, and service layers of a cloud infrastructure</a:t>
                      </a:r>
                    </a:p>
                    <a:p>
                      <a:pPr marL="34290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100" u="none" strike="noStrike" kern="1200" cap="none" spc="0" normalizeH="0" baseline="0" noProof="0" dirty="0" smtClean="0">
                          <a:ln>
                            <a:noFill/>
                          </a:ln>
                          <a:solidFill>
                            <a:schemeClr val="tx1"/>
                          </a:solidFill>
                          <a:effectLst/>
                          <a:uLnTx/>
                          <a:uFillTx/>
                        </a:rPr>
                        <a:t>Describe the business continuity, security, and service management functions of a cloud infrastructure</a:t>
                      </a:r>
                    </a:p>
                  </a:txBody>
                  <a:tcPr anchor="ctr">
                    <a:gradFill flip="none" rotWithShape="1">
                      <a:gsLst>
                        <a:gs pos="0">
                          <a:schemeClr val="bg2">
                            <a:lumMod val="20000"/>
                            <a:lumOff val="80000"/>
                          </a:schemeClr>
                        </a:gs>
                        <a:gs pos="100000">
                          <a:schemeClr val="bg1"/>
                        </a:gs>
                      </a:gsLst>
                      <a:lin ang="18900000" scaled="1"/>
                      <a:tileRect/>
                    </a:gradFill>
                  </a:tcPr>
                </a:tc>
              </a:tr>
            </a:tbl>
          </a:graphicData>
        </a:graphic>
      </p:graphicFrame>
      <p:sp>
        <p:nvSpPr>
          <p:cNvPr id="5" name="Footer Placeholder 2"/>
          <p:cNvSpPr>
            <a:spLocks noGrp="1"/>
          </p:cNvSpPr>
          <p:nvPr>
            <p:ph type="ftr" sz="quarter" idx="3"/>
          </p:nvPr>
        </p:nvSpPr>
        <p:spPr>
          <a:xfrm>
            <a:off x="2590800" y="4953000"/>
            <a:ext cx="5181600" cy="133350"/>
          </a:xfrm>
          <a:prstGeom prst="rect">
            <a:avLst/>
          </a:prstGeom>
        </p:spPr>
        <p:txBody>
          <a:bodyPr/>
          <a:lstStyle/>
          <a:p>
            <a:pPr algn="r"/>
            <a:r>
              <a:rPr lang="en-US" dirty="0" smtClean="0"/>
              <a:t>Module: Course Introduction</a:t>
            </a:r>
            <a:endParaRPr lang="en-US" dirty="0"/>
          </a:p>
        </p:txBody>
      </p:sp>
    </p:spTree>
    <p:custDataLst>
      <p:tags r:id="rId1"/>
    </p:custDataLst>
    <p:extLst>
      <p:ext uri="{BB962C8B-B14F-4D97-AF65-F5344CB8AC3E}">
        <p14:creationId xmlns:p14="http://schemas.microsoft.com/office/powerpoint/2010/main" val="4141312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Agenda</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666449613"/>
              </p:ext>
            </p:extLst>
          </p:nvPr>
        </p:nvGraphicFramePr>
        <p:xfrm>
          <a:off x="342900" y="990600"/>
          <a:ext cx="8458200" cy="2682240"/>
        </p:xfrm>
        <a:graphic>
          <a:graphicData uri="http://schemas.openxmlformats.org/drawingml/2006/table">
            <a:tbl>
              <a:tblPr firstRow="1" firstCol="1" bandRow="1">
                <a:tableStyleId>{5C22544A-7EE6-4342-B048-85BDC9FD1C3A}</a:tableStyleId>
              </a:tblPr>
              <a:tblGrid>
                <a:gridCol w="839787"/>
                <a:gridCol w="4343400"/>
                <a:gridCol w="3275013"/>
              </a:tblGrid>
              <a:tr h="209550">
                <a:tc gridSpan="2">
                  <a:txBody>
                    <a:bodyPr/>
                    <a:lstStyle/>
                    <a:p>
                      <a:r>
                        <a:rPr lang="en-US" sz="1400" dirty="0" smtClean="0"/>
                        <a:t>Module/Lessons</a:t>
                      </a:r>
                      <a:endParaRPr lang="en-US" sz="1400" dirty="0"/>
                    </a:p>
                  </a:txBody>
                  <a:tcPr/>
                </a:tc>
                <a:tc hMerge="1">
                  <a:txBody>
                    <a:bodyPr/>
                    <a:lstStyle/>
                    <a:p>
                      <a:endParaRPr lang="en-US"/>
                    </a:p>
                  </a:txBody>
                  <a:tcPr/>
                </a:tc>
                <a:tc>
                  <a:txBody>
                    <a:bodyPr/>
                    <a:lstStyle/>
                    <a:p>
                      <a:r>
                        <a:rPr lang="en-US" sz="1400" dirty="0" smtClean="0"/>
                        <a:t>Labs</a:t>
                      </a:r>
                      <a:endParaRPr lang="en-US" sz="1400" dirty="0"/>
                    </a:p>
                  </a:txBody>
                  <a:tcPr/>
                </a:tc>
              </a:tr>
              <a:tr h="370840">
                <a:tc>
                  <a:txBody>
                    <a:bodyPr/>
                    <a:lstStyle/>
                    <a:p>
                      <a:pPr lvl="0"/>
                      <a:r>
                        <a:rPr lang="en-US" sz="1200" b="1" dirty="0" smtClean="0"/>
                        <a:t>Day 1</a:t>
                      </a:r>
                      <a:endParaRPr lang="en-US" sz="1200" b="1" dirty="0"/>
                    </a:p>
                  </a:txBody>
                  <a:tcPr anchor="ctr"/>
                </a:tc>
                <a:tc>
                  <a:txBody>
                    <a:bodyPr/>
                    <a:lstStyle/>
                    <a:p>
                      <a:pPr marL="285750" lvl="0" indent="-285750">
                        <a:buFont typeface="Arial" panose="020B0604020202020204" pitchFamily="34" charset="0"/>
                        <a:buChar char="•"/>
                      </a:pPr>
                      <a:r>
                        <a:rPr lang="en-US" sz="1000" dirty="0" smtClean="0"/>
                        <a:t>Introduction to Cloud Computing</a:t>
                      </a:r>
                    </a:p>
                    <a:p>
                      <a:pPr marL="742950" lvl="1" indent="-285750">
                        <a:buFont typeface="Arial" panose="020B0604020202020204" pitchFamily="34" charset="0"/>
                        <a:buChar char="•"/>
                      </a:pPr>
                      <a:r>
                        <a:rPr lang="en-US" sz="1000" dirty="0" smtClean="0"/>
                        <a:t>Cloud Computing Overview</a:t>
                      </a:r>
                      <a:endParaRPr lang="en-US" sz="1000" baseline="0" dirty="0" smtClean="0"/>
                    </a:p>
                    <a:p>
                      <a:pPr marL="742950" lvl="1" indent="-285750">
                        <a:buFont typeface="Arial" panose="020B0604020202020204" pitchFamily="34" charset="0"/>
                        <a:buChar char="•"/>
                      </a:pPr>
                      <a:r>
                        <a:rPr lang="en-US" sz="1000" baseline="0" dirty="0" smtClean="0"/>
                        <a:t>Cloud Service Models and Cloud Service Brokerage</a:t>
                      </a:r>
                    </a:p>
                    <a:p>
                      <a:pPr marL="742950" lvl="1" indent="-285750">
                        <a:buFont typeface="Arial" panose="020B0604020202020204" pitchFamily="34" charset="0"/>
                        <a:buChar char="•"/>
                      </a:pPr>
                      <a:r>
                        <a:rPr lang="en-US" sz="1000" baseline="0" dirty="0" smtClean="0"/>
                        <a:t>Cloud Deployment Models</a:t>
                      </a:r>
                    </a:p>
                    <a:p>
                      <a:pPr marL="742950" lvl="1" indent="-285750">
                        <a:buFont typeface="Arial" panose="020B0604020202020204" pitchFamily="34" charset="0"/>
                        <a:buChar char="•"/>
                      </a:pPr>
                      <a:r>
                        <a:rPr lang="en-US" sz="1000" baseline="0" dirty="0" smtClean="0"/>
                        <a:t>Concepts in Practice</a:t>
                      </a:r>
                    </a:p>
                    <a:p>
                      <a:pPr marL="285750" lvl="0" indent="-285750">
                        <a:buFont typeface="Arial" panose="020B0604020202020204" pitchFamily="34" charset="0"/>
                        <a:buChar char="•"/>
                      </a:pPr>
                      <a:r>
                        <a:rPr lang="en-US" sz="1000" baseline="0" dirty="0" smtClean="0"/>
                        <a:t>Building the Cloud Infrastructure</a:t>
                      </a:r>
                    </a:p>
                    <a:p>
                      <a:pPr marL="742950" lvl="1" indent="-285750">
                        <a:buFont typeface="Arial" panose="020B0604020202020204" pitchFamily="34" charset="0"/>
                        <a:buChar char="•"/>
                      </a:pPr>
                      <a:r>
                        <a:rPr lang="en-US" sz="1000" baseline="0" dirty="0" smtClean="0"/>
                        <a:t>Cloud Computing Reference Model</a:t>
                      </a:r>
                    </a:p>
                    <a:p>
                      <a:pPr marL="742950" lvl="1" indent="-285750">
                        <a:buFont typeface="Arial" panose="020B0604020202020204" pitchFamily="34" charset="0"/>
                        <a:buChar char="•"/>
                      </a:pPr>
                      <a:r>
                        <a:rPr lang="en-US" sz="1000" baseline="0" dirty="0" smtClean="0"/>
                        <a:t>Options for Building a Cloud Infrastructure</a:t>
                      </a:r>
                    </a:p>
                    <a:p>
                      <a:pPr marL="742950" lvl="1" indent="-285750">
                        <a:buFont typeface="Arial" panose="020B0604020202020204" pitchFamily="34" charset="0"/>
                        <a:buChar char="•"/>
                      </a:pPr>
                      <a:r>
                        <a:rPr lang="en-US" sz="1000" baseline="0" dirty="0" smtClean="0"/>
                        <a:t>Considerations for Building a Cloud Infrastructure</a:t>
                      </a:r>
                    </a:p>
                    <a:p>
                      <a:pPr marL="742950" lvl="1" indent="-285750">
                        <a:buFont typeface="Arial" panose="020B0604020202020204" pitchFamily="34" charset="0"/>
                        <a:buChar char="•"/>
                      </a:pPr>
                      <a:r>
                        <a:rPr lang="en-US" sz="1000" baseline="0" dirty="0" smtClean="0"/>
                        <a:t>Concepts in Practice</a:t>
                      </a:r>
                    </a:p>
                    <a:p>
                      <a:pPr marL="285750" lvl="0" indent="-285750">
                        <a:buFont typeface="Arial" panose="020B0604020202020204" pitchFamily="34" charset="0"/>
                        <a:buChar char="•"/>
                      </a:pPr>
                      <a:r>
                        <a:rPr lang="en-US" sz="1000" baseline="0" dirty="0" smtClean="0"/>
                        <a:t>Physical Layer</a:t>
                      </a:r>
                    </a:p>
                    <a:p>
                      <a:pPr marL="742950" lvl="1" indent="-285750">
                        <a:buFont typeface="Arial" panose="020B0604020202020204" pitchFamily="34" charset="0"/>
                        <a:buChar char="•"/>
                      </a:pPr>
                      <a:r>
                        <a:rPr lang="en-US" sz="1000" dirty="0" smtClean="0"/>
                        <a:t>Compute System</a:t>
                      </a:r>
                    </a:p>
                    <a:p>
                      <a:pPr marL="742950" lvl="1" indent="-285750">
                        <a:buFont typeface="Arial" panose="020B0604020202020204" pitchFamily="34" charset="0"/>
                        <a:buChar char="•"/>
                      </a:pPr>
                      <a:r>
                        <a:rPr lang="en-US" sz="1000" dirty="0" smtClean="0"/>
                        <a:t>Storage</a:t>
                      </a:r>
                      <a:r>
                        <a:rPr lang="en-US" sz="1000" baseline="0" dirty="0" smtClean="0"/>
                        <a:t> System</a:t>
                      </a:r>
                    </a:p>
                    <a:p>
                      <a:pPr marL="742950" lvl="1" indent="-285750">
                        <a:buFont typeface="Arial" panose="020B0604020202020204" pitchFamily="34" charset="0"/>
                        <a:buChar char="•"/>
                      </a:pPr>
                      <a:r>
                        <a:rPr lang="en-US" sz="1000" baseline="0" dirty="0" smtClean="0"/>
                        <a:t>Network</a:t>
                      </a:r>
                    </a:p>
                    <a:p>
                      <a:pPr marL="742950" lvl="1" indent="-285750">
                        <a:buFont typeface="Arial" panose="020B0604020202020204" pitchFamily="34" charset="0"/>
                        <a:buChar char="•"/>
                      </a:pPr>
                      <a:r>
                        <a:rPr lang="en-US" sz="1000" baseline="0" dirty="0" smtClean="0"/>
                        <a:t>Concept in Practice</a:t>
                      </a:r>
                      <a:endParaRPr lang="en-US" sz="1000" dirty="0"/>
                    </a:p>
                  </a:txBody>
                  <a:tcPr/>
                </a:tc>
                <a:tc>
                  <a:txBody>
                    <a:bodyPr/>
                    <a:lstStyle/>
                    <a:p>
                      <a:pPr algn="ctr"/>
                      <a:endParaRPr lang="en-US" dirty="0"/>
                    </a:p>
                  </a:txBody>
                  <a:tcPr/>
                </a:tc>
              </a:tr>
            </a:tbl>
          </a:graphicData>
        </a:graphic>
      </p:graphicFrame>
      <p:sp>
        <p:nvSpPr>
          <p:cNvPr id="3" name="Footer Placeholder 2"/>
          <p:cNvSpPr>
            <a:spLocks noGrp="1"/>
          </p:cNvSpPr>
          <p:nvPr>
            <p:ph type="ftr" sz="quarter" idx="3"/>
          </p:nvPr>
        </p:nvSpPr>
        <p:spPr>
          <a:prstGeom prst="rect">
            <a:avLst/>
          </a:prstGeom>
        </p:spPr>
        <p:txBody>
          <a:bodyPr/>
          <a:lstStyle/>
          <a:p>
            <a:pPr algn="r"/>
            <a:r>
              <a:rPr lang="en-US" dirty="0" smtClean="0"/>
              <a:t>Module: Course Introduction</a:t>
            </a:r>
            <a:endParaRPr lang="en-US" dirty="0"/>
          </a:p>
        </p:txBody>
      </p:sp>
    </p:spTree>
    <p:custDataLst>
      <p:tags r:id="rId1"/>
    </p:custDataLst>
    <p:extLst>
      <p:ext uri="{BB962C8B-B14F-4D97-AF65-F5344CB8AC3E}">
        <p14:creationId xmlns:p14="http://schemas.microsoft.com/office/powerpoint/2010/main" val="326069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Agenda (Cont'd)</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714567436"/>
              </p:ext>
            </p:extLst>
          </p:nvPr>
        </p:nvGraphicFramePr>
        <p:xfrm>
          <a:off x="342900" y="990600"/>
          <a:ext cx="8458200" cy="2377440"/>
        </p:xfrm>
        <a:graphic>
          <a:graphicData uri="http://schemas.openxmlformats.org/drawingml/2006/table">
            <a:tbl>
              <a:tblPr firstRow="1" firstCol="1" bandRow="1">
                <a:tableStyleId>{5C22544A-7EE6-4342-B048-85BDC9FD1C3A}</a:tableStyleId>
              </a:tblPr>
              <a:tblGrid>
                <a:gridCol w="839787"/>
                <a:gridCol w="4343400"/>
                <a:gridCol w="3275013"/>
              </a:tblGrid>
              <a:tr h="234841">
                <a:tc gridSpan="2">
                  <a:txBody>
                    <a:bodyPr/>
                    <a:lstStyle/>
                    <a:p>
                      <a:r>
                        <a:rPr lang="en-US" sz="1400" dirty="0" smtClean="0"/>
                        <a:t>Module/Lessons</a:t>
                      </a:r>
                      <a:endParaRPr lang="en-US" sz="1400" dirty="0"/>
                    </a:p>
                  </a:txBody>
                  <a:tcPr/>
                </a:tc>
                <a:tc hMerge="1">
                  <a:txBody>
                    <a:bodyPr/>
                    <a:lstStyle/>
                    <a:p>
                      <a:endParaRPr lang="en-US"/>
                    </a:p>
                  </a:txBody>
                  <a:tcPr/>
                </a:tc>
                <a:tc>
                  <a:txBody>
                    <a:bodyPr/>
                    <a:lstStyle/>
                    <a:p>
                      <a:r>
                        <a:rPr lang="en-US" sz="1400" dirty="0" smtClean="0"/>
                        <a:t>Labs</a:t>
                      </a:r>
                      <a:endParaRPr lang="en-US" sz="1400" dirty="0"/>
                    </a:p>
                  </a:txBody>
                  <a:tcPr/>
                </a:tc>
              </a:tr>
              <a:tr h="1596916">
                <a:tc>
                  <a:txBody>
                    <a:bodyPr/>
                    <a:lstStyle/>
                    <a:p>
                      <a:r>
                        <a:rPr lang="en-US" sz="1200" dirty="0" smtClean="0"/>
                        <a:t>Day 2</a:t>
                      </a:r>
                      <a:endParaRPr lang="en-US" sz="1200" dirty="0"/>
                    </a:p>
                  </a:txBody>
                  <a:tcPr anchor="ct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Physical Layer</a:t>
                      </a:r>
                      <a:endParaRPr lang="en-US" sz="1000" dirty="0" smtClean="0"/>
                    </a:p>
                    <a:p>
                      <a:pPr marL="742950" lvl="1" indent="-285750">
                        <a:buFont typeface="Arial" panose="020B0604020202020204" pitchFamily="34" charset="0"/>
                        <a:buChar char="•"/>
                      </a:pPr>
                      <a:r>
                        <a:rPr lang="en-US" sz="1000" baseline="0" dirty="0" smtClean="0"/>
                        <a:t>Network</a:t>
                      </a:r>
                    </a:p>
                    <a:p>
                      <a:pPr marL="742950" lvl="1" indent="-285750">
                        <a:buFont typeface="Arial" panose="020B0604020202020204" pitchFamily="34" charset="0"/>
                        <a:buChar char="•"/>
                      </a:pPr>
                      <a:r>
                        <a:rPr lang="en-US" sz="1000" baseline="0" dirty="0" smtClean="0"/>
                        <a:t>Concept in Practice</a:t>
                      </a:r>
                    </a:p>
                    <a:p>
                      <a:pPr marL="285750" lvl="0" indent="-285750">
                        <a:buFont typeface="Arial" panose="020B0604020202020204" pitchFamily="34" charset="0"/>
                        <a:buChar char="•"/>
                      </a:pPr>
                      <a:r>
                        <a:rPr lang="en-US" sz="1000" baseline="0" dirty="0" smtClean="0"/>
                        <a:t>Virtual Layer</a:t>
                      </a:r>
                    </a:p>
                    <a:p>
                      <a:pPr marL="742950" lvl="1" indent="-285750">
                        <a:buFont typeface="Arial" panose="020B0604020202020204" pitchFamily="34" charset="0"/>
                        <a:buChar char="•"/>
                      </a:pPr>
                      <a:r>
                        <a:rPr lang="en-US" sz="1000" baseline="0" dirty="0" smtClean="0"/>
                        <a:t>Virtual Layer Overview</a:t>
                      </a:r>
                    </a:p>
                    <a:p>
                      <a:pPr marL="742950" lvl="1" indent="-285750">
                        <a:buFont typeface="Arial" panose="020B0604020202020204" pitchFamily="34" charset="0"/>
                        <a:buChar char="•"/>
                      </a:pPr>
                      <a:r>
                        <a:rPr lang="en-US" sz="1000" baseline="0" dirty="0" smtClean="0"/>
                        <a:t>Resource Pool</a:t>
                      </a:r>
                    </a:p>
                    <a:p>
                      <a:pPr marL="742950" lvl="1" indent="-285750">
                        <a:buFont typeface="Arial" panose="020B0604020202020204" pitchFamily="34" charset="0"/>
                        <a:buChar char="•"/>
                      </a:pPr>
                      <a:r>
                        <a:rPr lang="en-US" sz="1000" baseline="0" dirty="0" smtClean="0"/>
                        <a:t>Virtual Resources </a:t>
                      </a:r>
                    </a:p>
                    <a:p>
                      <a:pPr marL="742950" lvl="1" indent="-285750">
                        <a:buFont typeface="Arial" panose="020B0604020202020204" pitchFamily="34" charset="0"/>
                        <a:buChar char="•"/>
                      </a:pPr>
                      <a:r>
                        <a:rPr lang="en-US" sz="1000" baseline="0" dirty="0" smtClean="0"/>
                        <a:t>Concepts in Practice</a:t>
                      </a:r>
                    </a:p>
                    <a:p>
                      <a:pPr marL="285750" lvl="0" indent="-285750">
                        <a:buFont typeface="Arial" panose="020B0604020202020204" pitchFamily="34" charset="0"/>
                        <a:buChar char="•"/>
                      </a:pPr>
                      <a:r>
                        <a:rPr lang="en-US" sz="1000" baseline="0" dirty="0" smtClean="0"/>
                        <a:t>Control Layer</a:t>
                      </a:r>
                    </a:p>
                    <a:p>
                      <a:pPr marL="742950" lvl="1" indent="-285750">
                        <a:buFont typeface="Arial" panose="020B0604020202020204" pitchFamily="34" charset="0"/>
                        <a:buChar char="•"/>
                      </a:pPr>
                      <a:r>
                        <a:rPr lang="en-US" sz="1000" dirty="0" smtClean="0"/>
                        <a:t>Control</a:t>
                      </a:r>
                      <a:r>
                        <a:rPr lang="en-US" sz="1000" baseline="0" dirty="0" smtClean="0"/>
                        <a:t> Layer Overview</a:t>
                      </a:r>
                    </a:p>
                    <a:p>
                      <a:pPr marL="742950" lvl="1" indent="-285750">
                        <a:buFont typeface="Arial" panose="020B0604020202020204" pitchFamily="34" charset="0"/>
                        <a:buChar char="•"/>
                      </a:pPr>
                      <a:r>
                        <a:rPr lang="en-US" sz="1000" baseline="0" dirty="0" smtClean="0"/>
                        <a:t>Software-defined Approach</a:t>
                      </a:r>
                    </a:p>
                    <a:p>
                      <a:pPr marL="742950" lvl="1" indent="-285750">
                        <a:buFont typeface="Arial" panose="020B0604020202020204" pitchFamily="34" charset="0"/>
                        <a:buChar char="•"/>
                      </a:pPr>
                      <a:r>
                        <a:rPr lang="en-US" sz="1000" baseline="0" dirty="0" smtClean="0"/>
                        <a:t>Resource Management Techniques</a:t>
                      </a:r>
                    </a:p>
                    <a:p>
                      <a:pPr marL="742950" lvl="1" indent="-285750">
                        <a:buFont typeface="Arial" panose="020B0604020202020204" pitchFamily="34" charset="0"/>
                        <a:buChar char="•"/>
                      </a:pPr>
                      <a:r>
                        <a:rPr lang="en-US" sz="1000" baseline="0" dirty="0" smtClean="0"/>
                        <a:t>Concepts in Practice</a:t>
                      </a:r>
                    </a:p>
                  </a:txBody>
                  <a:tcPr/>
                </a:tc>
                <a:tc>
                  <a:txBody>
                    <a:bodyPr/>
                    <a:lstStyle/>
                    <a:p>
                      <a:endParaRPr lang="en-US" dirty="0"/>
                    </a:p>
                  </a:txBody>
                  <a:tcPr/>
                </a:tc>
              </a:tr>
            </a:tbl>
          </a:graphicData>
        </a:graphic>
      </p:graphicFrame>
      <p:sp>
        <p:nvSpPr>
          <p:cNvPr id="3" name="Footer Placeholder 2"/>
          <p:cNvSpPr>
            <a:spLocks noGrp="1"/>
          </p:cNvSpPr>
          <p:nvPr>
            <p:ph type="ftr" sz="quarter" idx="3"/>
          </p:nvPr>
        </p:nvSpPr>
        <p:spPr>
          <a:prstGeom prst="rect">
            <a:avLst/>
          </a:prstGeom>
        </p:spPr>
        <p:txBody>
          <a:bodyPr/>
          <a:lstStyle/>
          <a:p>
            <a:pPr algn="r"/>
            <a:r>
              <a:rPr lang="en-US" dirty="0" smtClean="0"/>
              <a:t>Module: Course Introduction</a:t>
            </a:r>
            <a:endParaRPr lang="en-US" dirty="0"/>
          </a:p>
        </p:txBody>
      </p:sp>
    </p:spTree>
    <p:custDataLst>
      <p:tags r:id="rId1"/>
    </p:custDataLst>
    <p:extLst>
      <p:ext uri="{BB962C8B-B14F-4D97-AF65-F5344CB8AC3E}">
        <p14:creationId xmlns:p14="http://schemas.microsoft.com/office/powerpoint/2010/main" val="284035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Agenda (Cont'd)</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223371989"/>
              </p:ext>
            </p:extLst>
          </p:nvPr>
        </p:nvGraphicFramePr>
        <p:xfrm>
          <a:off x="342900" y="990000"/>
          <a:ext cx="8458200" cy="3383280"/>
        </p:xfrm>
        <a:graphic>
          <a:graphicData uri="http://schemas.openxmlformats.org/drawingml/2006/table">
            <a:tbl>
              <a:tblPr firstRow="1" firstCol="1" bandRow="1">
                <a:tableStyleId>{5C22544A-7EE6-4342-B048-85BDC9FD1C3A}</a:tableStyleId>
              </a:tblPr>
              <a:tblGrid>
                <a:gridCol w="839787"/>
                <a:gridCol w="4343400"/>
                <a:gridCol w="3275013"/>
              </a:tblGrid>
              <a:tr h="234841">
                <a:tc gridSpan="2">
                  <a:txBody>
                    <a:bodyPr/>
                    <a:lstStyle/>
                    <a:p>
                      <a:r>
                        <a:rPr lang="en-US" sz="1400" dirty="0" smtClean="0"/>
                        <a:t>Module/Lessons</a:t>
                      </a:r>
                      <a:endParaRPr lang="en-US" sz="1400" dirty="0"/>
                    </a:p>
                  </a:txBody>
                  <a:tcPr/>
                </a:tc>
                <a:tc hMerge="1">
                  <a:txBody>
                    <a:bodyPr/>
                    <a:lstStyle/>
                    <a:p>
                      <a:endParaRPr lang="en-US"/>
                    </a:p>
                  </a:txBody>
                  <a:tcPr/>
                </a:tc>
                <a:tc>
                  <a:txBody>
                    <a:bodyPr/>
                    <a:lstStyle/>
                    <a:p>
                      <a:r>
                        <a:rPr lang="en-US" sz="1400" dirty="0" smtClean="0"/>
                        <a:t>Labs</a:t>
                      </a:r>
                      <a:endParaRPr lang="en-US" sz="1400" dirty="0"/>
                    </a:p>
                  </a:txBody>
                  <a:tcPr/>
                </a:tc>
              </a:tr>
              <a:tr h="892394">
                <a:tc>
                  <a:txBody>
                    <a:bodyPr/>
                    <a:lstStyle/>
                    <a:p>
                      <a:r>
                        <a:rPr lang="en-US" sz="1200" dirty="0" smtClean="0"/>
                        <a:t>Day</a:t>
                      </a:r>
                      <a:r>
                        <a:rPr lang="en-US" sz="1200" baseline="0" dirty="0" smtClean="0"/>
                        <a:t> 3</a:t>
                      </a:r>
                      <a:endParaRPr lang="en-US" sz="1200" dirty="0"/>
                    </a:p>
                  </a:txBody>
                  <a:tcPr anchor="ctr"/>
                </a:tc>
                <a:tc>
                  <a:txBody>
                    <a:bodyPr/>
                    <a:lstStyle/>
                    <a:p>
                      <a:pPr marL="285750" lvl="0" indent="-285750">
                        <a:buFont typeface="Arial" panose="020B0604020202020204" pitchFamily="34" charset="0"/>
                        <a:buChar char="•"/>
                      </a:pPr>
                      <a:r>
                        <a:rPr lang="en-US" sz="1000" dirty="0" smtClean="0"/>
                        <a:t>Service</a:t>
                      </a:r>
                      <a:r>
                        <a:rPr lang="en-US" sz="1000" baseline="0" dirty="0" smtClean="0"/>
                        <a:t> and Orchestration Layers</a:t>
                      </a:r>
                    </a:p>
                    <a:p>
                      <a:pPr marL="742950" lvl="1" indent="-285750">
                        <a:buFont typeface="Arial" panose="020B0604020202020204" pitchFamily="34" charset="0"/>
                        <a:buChar char="•"/>
                      </a:pPr>
                      <a:r>
                        <a:rPr lang="en-US" sz="1000" baseline="0" dirty="0" smtClean="0"/>
                        <a:t>Service Layer Overview</a:t>
                      </a:r>
                    </a:p>
                    <a:p>
                      <a:pPr marL="742950" lvl="1" indent="-285750">
                        <a:buFont typeface="Arial" panose="020B0604020202020204" pitchFamily="34" charset="0"/>
                        <a:buChar char="•"/>
                      </a:pPr>
                      <a:r>
                        <a:rPr lang="en-US" sz="1000" baseline="0" dirty="0" smtClean="0"/>
                        <a:t>Cloud Portal</a:t>
                      </a:r>
                    </a:p>
                    <a:p>
                      <a:pPr marL="742950" lvl="1" indent="-285750">
                        <a:buFont typeface="Arial" panose="020B0604020202020204" pitchFamily="34" charset="0"/>
                        <a:buChar char="•"/>
                      </a:pPr>
                      <a:r>
                        <a:rPr lang="en-US" sz="1000" baseline="0" dirty="0" smtClean="0"/>
                        <a:t>Interface Standards and Protocols</a:t>
                      </a:r>
                    </a:p>
                    <a:p>
                      <a:pPr marL="742950" lvl="1" indent="-285750">
                        <a:buFont typeface="Arial" panose="020B0604020202020204" pitchFamily="34" charset="0"/>
                        <a:buChar char="•"/>
                      </a:pPr>
                      <a:r>
                        <a:rPr lang="en-US" sz="1000" baseline="0" dirty="0" smtClean="0"/>
                        <a:t>Service Orchestration </a:t>
                      </a:r>
                    </a:p>
                    <a:p>
                      <a:pPr marL="742950" lvl="1" indent="-285750">
                        <a:buFont typeface="Arial" panose="020B0604020202020204" pitchFamily="34" charset="0"/>
                        <a:buChar char="•"/>
                      </a:pPr>
                      <a:r>
                        <a:rPr lang="en-US" sz="1000" baseline="0" dirty="0" smtClean="0"/>
                        <a:t>Cloud Service Lifecycle</a:t>
                      </a:r>
                    </a:p>
                    <a:p>
                      <a:pPr marL="742950" lvl="1" indent="-285750">
                        <a:buFont typeface="Arial" panose="020B0604020202020204" pitchFamily="34" charset="0"/>
                        <a:buChar char="•"/>
                      </a:pPr>
                      <a:r>
                        <a:rPr lang="en-US" sz="1000" baseline="0" dirty="0" smtClean="0"/>
                        <a:t>Concepts in Practice</a:t>
                      </a:r>
                    </a:p>
                    <a:p>
                      <a:pPr marL="285750" lvl="0" indent="-285750">
                        <a:buFont typeface="Arial" panose="020B0604020202020204" pitchFamily="34" charset="0"/>
                        <a:buChar char="•"/>
                      </a:pPr>
                      <a:r>
                        <a:rPr lang="en-US" sz="1000" dirty="0" smtClean="0"/>
                        <a:t>Business Continuity</a:t>
                      </a:r>
                    </a:p>
                    <a:p>
                      <a:pPr marL="742950" lvl="1" indent="-285750">
                        <a:buFont typeface="Arial" panose="020B0604020202020204" pitchFamily="34" charset="0"/>
                        <a:buChar char="•"/>
                      </a:pPr>
                      <a:r>
                        <a:rPr lang="en-US" sz="1000" dirty="0" smtClean="0"/>
                        <a:t>Business Continuity Overview</a:t>
                      </a:r>
                    </a:p>
                    <a:p>
                      <a:pPr marL="742950" lvl="1" indent="-285750">
                        <a:buFont typeface="Arial" panose="020B0604020202020204" pitchFamily="34" charset="0"/>
                        <a:buChar char="•"/>
                      </a:pPr>
                      <a:r>
                        <a:rPr lang="en-US" sz="1000" dirty="0" smtClean="0"/>
                        <a:t>Building Fault Tolerance Cloud Infrastructure</a:t>
                      </a:r>
                    </a:p>
                  </a:txBody>
                  <a:tcPr/>
                </a:tc>
                <a:tc>
                  <a:txBody>
                    <a:bodyPr/>
                    <a:lstStyle/>
                    <a:p>
                      <a:pPr marL="287338" marR="0" lvl="0" indent="-28733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Lab</a:t>
                      </a:r>
                      <a:r>
                        <a:rPr lang="en-US" sz="1000" baseline="0" dirty="0" smtClean="0"/>
                        <a:t> 1: Cloud Infrastructure Layers</a:t>
                      </a:r>
                      <a:endParaRPr lang="en-US" sz="1000" dirty="0" smtClean="0"/>
                    </a:p>
                    <a:p>
                      <a:endParaRPr lang="en-US" dirty="0"/>
                    </a:p>
                  </a:txBody>
                  <a:tcPr/>
                </a:tc>
              </a:tr>
              <a:tr h="8923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Day</a:t>
                      </a:r>
                      <a:r>
                        <a:rPr lang="en-US" sz="1200" baseline="0" dirty="0" smtClean="0"/>
                        <a:t> 4</a:t>
                      </a:r>
                      <a:endParaRPr lang="en-US" sz="1200" dirty="0" smtClean="0"/>
                    </a:p>
                  </a:txBody>
                  <a:tcPr anchor="ctr"/>
                </a:tc>
                <a:tc>
                  <a:txBody>
                    <a:bodyPr/>
                    <a:lstStyle/>
                    <a:p>
                      <a:pPr marL="285750" lvl="0" indent="-285750">
                        <a:buFont typeface="Arial" panose="020B0604020202020204" pitchFamily="34" charset="0"/>
                        <a:buChar char="•"/>
                      </a:pPr>
                      <a:r>
                        <a:rPr lang="en-US" sz="1000" dirty="0" smtClean="0"/>
                        <a:t>Business Continuity</a:t>
                      </a:r>
                    </a:p>
                    <a:p>
                      <a:pPr marL="742950" lvl="1" indent="-285750">
                        <a:buFont typeface="Arial" panose="020B0604020202020204" pitchFamily="34" charset="0"/>
                        <a:buChar char="•"/>
                      </a:pPr>
                      <a:r>
                        <a:rPr lang="en-US" sz="1000" dirty="0" smtClean="0"/>
                        <a:t>Data Protection Solution – Backup</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Data Protection Solution – Replication</a:t>
                      </a:r>
                    </a:p>
                    <a:p>
                      <a:pPr marL="742950" lvl="1" indent="-285750">
                        <a:buFont typeface="Arial" panose="020B0604020202020204" pitchFamily="34" charset="0"/>
                        <a:buChar char="•"/>
                      </a:pPr>
                      <a:r>
                        <a:rPr lang="en-US" sz="1000" dirty="0" smtClean="0"/>
                        <a:t>Application Resiliency for Cloud</a:t>
                      </a:r>
                    </a:p>
                    <a:p>
                      <a:pPr marL="742950" lvl="1" indent="-285750">
                        <a:buFont typeface="Arial" panose="020B0604020202020204" pitchFamily="34" charset="0"/>
                        <a:buChar char="•"/>
                      </a:pPr>
                      <a:r>
                        <a:rPr lang="en-US" sz="1000" dirty="0" smtClean="0"/>
                        <a:t>Concepts in</a:t>
                      </a:r>
                      <a:r>
                        <a:rPr lang="en-US" sz="1000" baseline="0" dirty="0" smtClean="0"/>
                        <a:t> Practice</a:t>
                      </a:r>
                    </a:p>
                    <a:p>
                      <a:pPr marL="285750" lvl="0" indent="-285750">
                        <a:buFont typeface="Arial" panose="020B0604020202020204" pitchFamily="34" charset="0"/>
                        <a:buChar char="•"/>
                      </a:pPr>
                      <a:r>
                        <a:rPr lang="en-US" sz="1000" baseline="0" dirty="0" smtClean="0"/>
                        <a:t>Security</a:t>
                      </a:r>
                    </a:p>
                    <a:p>
                      <a:pPr marL="742950" lvl="1" indent="-285750">
                        <a:buFont typeface="Arial" panose="020B0604020202020204" pitchFamily="34" charset="0"/>
                        <a:buChar char="•"/>
                      </a:pPr>
                      <a:r>
                        <a:rPr lang="en-US" sz="1000" baseline="0" dirty="0" smtClean="0"/>
                        <a:t>Introduction to Cloud Security</a:t>
                      </a:r>
                    </a:p>
                    <a:p>
                      <a:pPr marL="742950" lvl="1" indent="-285750">
                        <a:buFont typeface="Arial" panose="020B0604020202020204" pitchFamily="34" charset="0"/>
                        <a:buChar char="•"/>
                      </a:pPr>
                      <a:r>
                        <a:rPr lang="en-US" sz="1000" baseline="0" dirty="0" smtClean="0"/>
                        <a:t>Cloud Security Threats</a:t>
                      </a:r>
                    </a:p>
                    <a:p>
                      <a:pPr marL="742950" lvl="1" indent="-285750">
                        <a:buFont typeface="Arial" panose="020B0604020202020204" pitchFamily="34" charset="0"/>
                        <a:buChar char="•"/>
                      </a:pPr>
                      <a:r>
                        <a:rPr lang="en-US" sz="1000" baseline="0" dirty="0" smtClean="0"/>
                        <a:t>Security Mechanisms</a:t>
                      </a:r>
                      <a:endParaRPr lang="en-US" sz="1000" dirty="0" smtClean="0"/>
                    </a:p>
                  </a:txBody>
                  <a:tcPr/>
                </a:tc>
                <a:tc>
                  <a:txBody>
                    <a:bodyPr/>
                    <a:lstStyle/>
                    <a:p>
                      <a:endParaRPr lang="en-US" dirty="0"/>
                    </a:p>
                  </a:txBody>
                  <a:tcPr/>
                </a:tc>
              </a:tr>
            </a:tbl>
          </a:graphicData>
        </a:graphic>
      </p:graphicFrame>
      <p:sp>
        <p:nvSpPr>
          <p:cNvPr id="3" name="Footer Placeholder 2"/>
          <p:cNvSpPr>
            <a:spLocks noGrp="1"/>
          </p:cNvSpPr>
          <p:nvPr>
            <p:ph type="ftr" sz="quarter" idx="3"/>
          </p:nvPr>
        </p:nvSpPr>
        <p:spPr>
          <a:prstGeom prst="rect">
            <a:avLst/>
          </a:prstGeom>
        </p:spPr>
        <p:txBody>
          <a:bodyPr/>
          <a:lstStyle/>
          <a:p>
            <a:pPr algn="r"/>
            <a:r>
              <a:rPr lang="en-US" dirty="0" smtClean="0"/>
              <a:t>Module: Course Introduction</a:t>
            </a:r>
            <a:endParaRPr lang="en-US" dirty="0"/>
          </a:p>
        </p:txBody>
      </p:sp>
    </p:spTree>
    <p:custDataLst>
      <p:tags r:id="rId1"/>
    </p:custDataLst>
    <p:extLst>
      <p:ext uri="{BB962C8B-B14F-4D97-AF65-F5344CB8AC3E}">
        <p14:creationId xmlns:p14="http://schemas.microsoft.com/office/powerpoint/2010/main" val="2085020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Agenda (Cont'd)</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649050857"/>
              </p:ext>
            </p:extLst>
          </p:nvPr>
        </p:nvGraphicFramePr>
        <p:xfrm>
          <a:off x="342900" y="990600"/>
          <a:ext cx="8458200" cy="1615440"/>
        </p:xfrm>
        <a:graphic>
          <a:graphicData uri="http://schemas.openxmlformats.org/drawingml/2006/table">
            <a:tbl>
              <a:tblPr firstRow="1" firstCol="1" bandRow="1">
                <a:tableStyleId>{5C22544A-7EE6-4342-B048-85BDC9FD1C3A}</a:tableStyleId>
              </a:tblPr>
              <a:tblGrid>
                <a:gridCol w="839787"/>
                <a:gridCol w="4343400"/>
                <a:gridCol w="3275013"/>
              </a:tblGrid>
              <a:tr h="234841">
                <a:tc gridSpan="2">
                  <a:txBody>
                    <a:bodyPr/>
                    <a:lstStyle/>
                    <a:p>
                      <a:r>
                        <a:rPr lang="en-US" sz="1400" dirty="0" smtClean="0"/>
                        <a:t>Module/Lessons</a:t>
                      </a:r>
                      <a:endParaRPr lang="en-US" sz="1400" dirty="0"/>
                    </a:p>
                  </a:txBody>
                  <a:tcPr/>
                </a:tc>
                <a:tc hMerge="1">
                  <a:txBody>
                    <a:bodyPr/>
                    <a:lstStyle/>
                    <a:p>
                      <a:endParaRPr lang="en-US"/>
                    </a:p>
                  </a:txBody>
                  <a:tcPr/>
                </a:tc>
                <a:tc>
                  <a:txBody>
                    <a:bodyPr/>
                    <a:lstStyle/>
                    <a:p>
                      <a:r>
                        <a:rPr lang="en-US" sz="1400" dirty="0" smtClean="0"/>
                        <a:t>Labs</a:t>
                      </a:r>
                      <a:endParaRPr lang="en-US" sz="1400" dirty="0"/>
                    </a:p>
                  </a:txBody>
                  <a:tcPr/>
                </a:tc>
              </a:tr>
              <a:tr h="8923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Day</a:t>
                      </a:r>
                      <a:r>
                        <a:rPr lang="en-US" sz="1200" baseline="0" dirty="0" smtClean="0"/>
                        <a:t> 5</a:t>
                      </a:r>
                      <a:endParaRPr lang="en-US" sz="1200" dirty="0" smtClean="0"/>
                    </a:p>
                  </a:txBody>
                  <a:tcPr anchor="ctr"/>
                </a:tc>
                <a:tc>
                  <a:txBody>
                    <a:bodyPr/>
                    <a:lstStyle/>
                    <a:p>
                      <a:pPr marL="285750" lvl="0" indent="-285750">
                        <a:buFont typeface="Arial" panose="020B0604020202020204" pitchFamily="34" charset="0"/>
                        <a:buChar char="•"/>
                      </a:pPr>
                      <a:r>
                        <a:rPr lang="en-US" sz="1000" baseline="0" dirty="0" smtClean="0"/>
                        <a:t>Security</a:t>
                      </a:r>
                    </a:p>
                    <a:p>
                      <a:pPr marL="742950" lvl="1" indent="-285750">
                        <a:buFont typeface="Arial" panose="020B0604020202020204" pitchFamily="34" charset="0"/>
                        <a:buChar char="•"/>
                      </a:pPr>
                      <a:r>
                        <a:rPr lang="en-US" sz="1000" baseline="0" dirty="0" smtClean="0"/>
                        <a:t>Governance, Risk, and Compliance</a:t>
                      </a:r>
                    </a:p>
                    <a:p>
                      <a:pPr marL="742950" lvl="1" indent="-285750">
                        <a:buFont typeface="Arial" panose="020B0604020202020204" pitchFamily="34" charset="0"/>
                        <a:buChar char="•"/>
                      </a:pPr>
                      <a:r>
                        <a:rPr lang="en-US" sz="1000" baseline="0" dirty="0" smtClean="0"/>
                        <a:t>Concepts in Practice</a:t>
                      </a:r>
                    </a:p>
                    <a:p>
                      <a:pPr marL="285750" lvl="0" indent="-285750">
                        <a:buFont typeface="Arial" panose="020B0604020202020204" pitchFamily="34" charset="0"/>
                        <a:buChar char="•"/>
                      </a:pPr>
                      <a:r>
                        <a:rPr lang="en-US" sz="1000" baseline="0" dirty="0" smtClean="0"/>
                        <a:t>Service Management</a:t>
                      </a:r>
                    </a:p>
                    <a:p>
                      <a:pPr marL="742950" lvl="1" indent="-285750">
                        <a:buFont typeface="Arial" panose="020B0604020202020204" pitchFamily="34" charset="0"/>
                        <a:buChar char="•"/>
                      </a:pPr>
                      <a:r>
                        <a:rPr lang="en-US" sz="1000" baseline="0" dirty="0" smtClean="0"/>
                        <a:t>Service Management Overview</a:t>
                      </a:r>
                    </a:p>
                    <a:p>
                      <a:pPr marL="742950" lvl="1" indent="-285750">
                        <a:buFont typeface="Arial" panose="020B0604020202020204" pitchFamily="34" charset="0"/>
                        <a:buChar char="•"/>
                      </a:pPr>
                      <a:r>
                        <a:rPr lang="en-US" sz="1000" baseline="0" dirty="0" smtClean="0"/>
                        <a:t>Service Portfolio Management</a:t>
                      </a:r>
                    </a:p>
                    <a:p>
                      <a:pPr marL="742950" lvl="1" indent="-285750">
                        <a:buFont typeface="Arial" panose="020B0604020202020204" pitchFamily="34" charset="0"/>
                        <a:buChar char="•"/>
                      </a:pPr>
                      <a:r>
                        <a:rPr lang="en-US" sz="1000" baseline="0" dirty="0" smtClean="0"/>
                        <a:t>Service Operation Management</a:t>
                      </a:r>
                    </a:p>
                    <a:p>
                      <a:pPr marL="742950" lvl="1" indent="-285750">
                        <a:buFont typeface="Arial" panose="020B0604020202020204" pitchFamily="34" charset="0"/>
                        <a:buChar char="•"/>
                      </a:pPr>
                      <a:r>
                        <a:rPr lang="en-US" sz="1000" baseline="0" dirty="0" smtClean="0"/>
                        <a:t>Concepts in Practice</a:t>
                      </a:r>
                    </a:p>
                  </a:txBody>
                  <a:tcPr/>
                </a:tc>
                <a:tc>
                  <a:txBody>
                    <a:bodyPr/>
                    <a:lstStyle/>
                    <a:p>
                      <a:pPr marL="287338" marR="0" lvl="0" indent="-28733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Lab 2: Service Management and Security</a:t>
                      </a:r>
                    </a:p>
                    <a:p>
                      <a:endParaRPr lang="en-US" dirty="0"/>
                    </a:p>
                  </a:txBody>
                  <a:tcPr/>
                </a:tc>
              </a:tr>
            </a:tbl>
          </a:graphicData>
        </a:graphic>
      </p:graphicFrame>
      <p:sp>
        <p:nvSpPr>
          <p:cNvPr id="3" name="Footer Placeholder 2"/>
          <p:cNvSpPr>
            <a:spLocks noGrp="1"/>
          </p:cNvSpPr>
          <p:nvPr>
            <p:ph type="ftr" sz="quarter" idx="3"/>
          </p:nvPr>
        </p:nvSpPr>
        <p:spPr>
          <a:prstGeom prst="rect">
            <a:avLst/>
          </a:prstGeom>
        </p:spPr>
        <p:txBody>
          <a:bodyPr/>
          <a:lstStyle/>
          <a:p>
            <a:pPr algn="r"/>
            <a:r>
              <a:rPr lang="en-US" dirty="0" smtClean="0"/>
              <a:t>Module: Course Introduction</a:t>
            </a:r>
            <a:endParaRPr lang="en-US" dirty="0"/>
          </a:p>
        </p:txBody>
      </p:sp>
    </p:spTree>
    <p:custDataLst>
      <p:tags r:id="rId1"/>
    </p:custDataLst>
    <p:extLst>
      <p:ext uri="{BB962C8B-B14F-4D97-AF65-F5344CB8AC3E}">
        <p14:creationId xmlns:p14="http://schemas.microsoft.com/office/powerpoint/2010/main" val="3127069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014 Tab templates">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1312</TotalTime>
  <Words>1142</Words>
  <Application>Microsoft Office PowerPoint</Application>
  <PresentationFormat>On-screen Show (16:9)</PresentationFormat>
  <Paragraphs>109</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2014 Tab templates</vt:lpstr>
      <vt:lpstr>Cloud Infrastructure and Services Version 2</vt:lpstr>
      <vt:lpstr>Course Overview</vt:lpstr>
      <vt:lpstr>Agenda</vt:lpstr>
      <vt:lpstr>Agenda (Cont'd)</vt:lpstr>
      <vt:lpstr>Agenda (Cont'd)</vt:lpstr>
      <vt:lpstr>Agenda (Cont'd)</vt:lpstr>
    </vt:vector>
  </TitlesOfParts>
  <Company>EMC Corporation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There Are 4 Sets Of Templates In The Layout Masters</dc:title>
  <dc:creator>EMC</dc:creator>
  <cp:lastModifiedBy>Pramod Prasad</cp:lastModifiedBy>
  <cp:revision>138</cp:revision>
  <cp:lastPrinted>2013-12-05T19:23:46Z</cp:lastPrinted>
  <dcterms:created xsi:type="dcterms:W3CDTF">2014-05-14T20:26:06Z</dcterms:created>
  <dcterms:modified xsi:type="dcterms:W3CDTF">2014-09-03T06:18:29Z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CAF1FF04-999F-4E95-9F8F-8B3DA587C448</vt:lpwstr>
  </property>
  <property fmtid="{D5CDD505-2E9C-101B-9397-08002B2CF9AE}" pid="3" name="ArticulatePath">
    <vt:lpwstr>2014 Template</vt:lpwstr>
  </property>
</Properties>
</file>