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9.xml" ContentType="application/vnd.openxmlformats-officedocument.presentationml.tags+xml"/>
  <Override PartName="/ppt/notesSlides/notesSlide1.xml" ContentType="application/vnd.openxmlformats-officedocument.presentationml.notesSlide+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notesSlides/notesSlide5.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notesSlides/notesSlide18.xml" ContentType="application/vnd.openxmlformats-officedocument.presentationml.notesSlide+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notesSlides/notesSlide20.xml" ContentType="application/vnd.openxmlformats-officedocument.presentationml.notesSlide+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notesSlides/notesSlide25.xml" ContentType="application/vnd.openxmlformats-officedocument.presentationml.notesSlide+xml"/>
  <Override PartName="/ppt/tags/tag44.xml" ContentType="application/vnd.openxmlformats-officedocument.presentationml.tags+xml"/>
  <Override PartName="/ppt/notesSlides/notesSlide26.xml" ContentType="application/vnd.openxmlformats-officedocument.presentationml.notesSlide+xml"/>
  <Override PartName="/ppt/tags/tag45.xml" ContentType="application/vnd.openxmlformats-officedocument.presentationml.tags+xml"/>
  <Override PartName="/ppt/notesSlides/notesSlide27.xml" ContentType="application/vnd.openxmlformats-officedocument.presentationml.notesSlide+xml"/>
  <Override PartName="/ppt/tags/tag46.xml" ContentType="application/vnd.openxmlformats-officedocument.presentationml.tags+xml"/>
  <Override PartName="/ppt/notesSlides/notesSlide28.xml" ContentType="application/vnd.openxmlformats-officedocument.presentationml.notesSlide+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notesSlides/notesSlide30.xml" ContentType="application/vnd.openxmlformats-officedocument.presentationml.notesSlide+xml"/>
  <Override PartName="/ppt/tags/tag49.xml" ContentType="application/vnd.openxmlformats-officedocument.presentationml.tags+xml"/>
  <Override PartName="/ppt/notesSlides/notesSlide31.xml" ContentType="application/vnd.openxmlformats-officedocument.presentationml.notesSlide+xml"/>
  <Override PartName="/ppt/tags/tag50.xml" ContentType="application/vnd.openxmlformats-officedocument.presentationml.tags+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notesSlides/notesSlide36.xml" ContentType="application/vnd.openxmlformats-officedocument.presentationml.notesSlide+xml"/>
  <Override PartName="/ppt/tags/tag55.xml" ContentType="application/vnd.openxmlformats-officedocument.presentationml.tags+xml"/>
  <Override PartName="/ppt/notesSlides/notesSlide37.xml" ContentType="application/vnd.openxmlformats-officedocument.presentationml.notesSlide+xml"/>
  <Override PartName="/ppt/tags/tag56.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40"/>
  </p:notesMasterIdLst>
  <p:handoutMasterIdLst>
    <p:handoutMasterId r:id="rId41"/>
  </p:handoutMasterIdLst>
  <p:sldIdLst>
    <p:sldId id="312" r:id="rId2"/>
    <p:sldId id="313" r:id="rId3"/>
    <p:sldId id="314" r:id="rId4"/>
    <p:sldId id="327" r:id="rId5"/>
    <p:sldId id="328" r:id="rId6"/>
    <p:sldId id="329" r:id="rId7"/>
    <p:sldId id="330" r:id="rId8"/>
    <p:sldId id="331" r:id="rId9"/>
    <p:sldId id="332" r:id="rId10"/>
    <p:sldId id="333" r:id="rId11"/>
    <p:sldId id="334" r:id="rId12"/>
    <p:sldId id="335" r:id="rId13"/>
    <p:sldId id="343" r:id="rId14"/>
    <p:sldId id="344" r:id="rId15"/>
    <p:sldId id="369" r:id="rId16"/>
    <p:sldId id="337" r:id="rId17"/>
    <p:sldId id="338" r:id="rId18"/>
    <p:sldId id="339" r:id="rId19"/>
    <p:sldId id="345" r:id="rId20"/>
    <p:sldId id="346" r:id="rId21"/>
    <p:sldId id="372" r:id="rId22"/>
    <p:sldId id="341" r:id="rId23"/>
    <p:sldId id="342" r:id="rId24"/>
    <p:sldId id="347" r:id="rId25"/>
    <p:sldId id="349" r:id="rId26"/>
    <p:sldId id="350" r:id="rId27"/>
    <p:sldId id="351" r:id="rId28"/>
    <p:sldId id="353" r:id="rId29"/>
    <p:sldId id="354" r:id="rId30"/>
    <p:sldId id="355" r:id="rId31"/>
    <p:sldId id="356" r:id="rId32"/>
    <p:sldId id="357" r:id="rId33"/>
    <p:sldId id="358" r:id="rId34"/>
    <p:sldId id="370" r:id="rId35"/>
    <p:sldId id="319" r:id="rId36"/>
    <p:sldId id="367" r:id="rId37"/>
    <p:sldId id="371" r:id="rId38"/>
    <p:sldId id="320" r:id="rId39"/>
  </p:sldIdLst>
  <p:sldSz cx="9144000" cy="5143500" type="screen16x9"/>
  <p:notesSz cx="6858000" cy="9144000"/>
  <p:custDataLst>
    <p:tags r:id="rId4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hu" initials="Kuhu"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E8EFF9"/>
    <a:srgbClr val="93C5FF"/>
    <a:srgbClr val="502114"/>
    <a:srgbClr val="339933"/>
    <a:srgbClr val="771F34"/>
    <a:srgbClr val="CDDDF2"/>
    <a:srgbClr val="BA3030"/>
    <a:srgbClr val="8E908F"/>
    <a:srgbClr val="9D9FA2"/>
    <a:srgbClr val="8283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7" autoAdjust="0"/>
    <p:restoredTop sz="78849" autoAdjust="0"/>
  </p:normalViewPr>
  <p:slideViewPr>
    <p:cSldViewPr showGuides="1">
      <p:cViewPr varScale="1">
        <p:scale>
          <a:sx n="96" d="100"/>
          <a:sy n="96" d="100"/>
        </p:scale>
        <p:origin x="-954" y="-96"/>
      </p:cViewPr>
      <p:guideLst>
        <p:guide orient="horz" pos="912"/>
        <p:guide orient="horz" pos="229"/>
        <p:guide pos="2879"/>
      </p:guideLst>
    </p:cSldViewPr>
  </p:slideViewPr>
  <p:notesTextViewPr>
    <p:cViewPr>
      <p:scale>
        <a:sx n="100" d="100"/>
        <a:sy n="100" d="100"/>
      </p:scale>
      <p:origin x="0" y="0"/>
    </p:cViewPr>
  </p:notesTextViewPr>
  <p:sorterViewPr>
    <p:cViewPr>
      <p:scale>
        <a:sx n="158" d="100"/>
        <a:sy n="158" d="100"/>
      </p:scale>
      <p:origin x="0" y="384"/>
    </p:cViewPr>
  </p:sorterViewPr>
  <p:notesViewPr>
    <p:cSldViewPr snapToObjects="1" showGuides="1">
      <p:cViewPr varScale="1">
        <p:scale>
          <a:sx n="71" d="100"/>
          <a:sy n="71" d="100"/>
        </p:scale>
        <p:origin x="-2658" y="-96"/>
      </p:cViewPr>
      <p:guideLst>
        <p:guide orient="horz" pos="4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1506" y="8915400"/>
            <a:ext cx="534987" cy="228600"/>
          </a:xfrm>
          <a:prstGeom prst="rect">
            <a:avLst/>
          </a:prstGeom>
        </p:spPr>
        <p:txBody>
          <a:bodyPr vert="horz" lIns="91440" tIns="45720" rIns="91440" bIns="45720" rtlCol="0" anchor="b"/>
          <a:lstStyle>
            <a:lvl1pPr algn="r">
              <a:defRPr sz="1200"/>
            </a:lvl1pPr>
          </a:lstStyle>
          <a:p>
            <a:pPr algn="ctr"/>
            <a:fld id="{F7B6D393-E4E3-D143-A14E-086EC3E10D5C}" type="slidenum">
              <a:rPr lang="en-US" sz="800" smtClean="0">
                <a:latin typeface="Verdana"/>
              </a:rPr>
              <a:pPr algn="ctr"/>
              <a:t>‹#›</a:t>
            </a:fld>
            <a:endParaRPr lang="en-US" sz="800" dirty="0">
              <a:latin typeface="Verdana"/>
            </a:endParaRPr>
          </a:p>
        </p:txBody>
      </p:sp>
      <p:sp>
        <p:nvSpPr>
          <p:cNvPr id="4"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extLst>
      <p:ext uri="{BB962C8B-B14F-4D97-AF65-F5344CB8AC3E}">
        <p14:creationId xmlns:p14="http://schemas.microsoft.com/office/powerpoint/2010/main" val="1157435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6420403" y="8915400"/>
            <a:ext cx="360997" cy="215444"/>
          </a:xfrm>
          <a:prstGeom prst="rect">
            <a:avLst/>
          </a:prstGeom>
          <a:solidFill>
            <a:schemeClr val="bg1"/>
          </a:solid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2" name="Rectangle 1"/>
          <p:cNvSpPr/>
          <p:nvPr/>
        </p:nvSpPr>
        <p:spPr>
          <a:xfrm>
            <a:off x="14286" y="8949827"/>
            <a:ext cx="3338513" cy="184666"/>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Copyright 2014 EMC Corporation. All rights reserved.</a:t>
            </a:r>
          </a:p>
        </p:txBody>
      </p:sp>
      <p:sp>
        <p:nvSpPr>
          <p:cNvPr id="9" name="Footer Placeholder 5"/>
          <p:cNvSpPr>
            <a:spLocks noGrp="1"/>
          </p:cNvSpPr>
          <p:nvPr>
            <p:ph type="ftr" sz="quarter" idx="4"/>
          </p:nvPr>
        </p:nvSpPr>
        <p:spPr>
          <a:xfrm>
            <a:off x="3124200" y="8980820"/>
            <a:ext cx="3276600" cy="189708"/>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smtClean="0"/>
              <a:t>Module: Building the Cloud Infrastructure</a:t>
            </a:r>
            <a:endParaRPr lang="en-US" dirty="0"/>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1200"/>
      </a:spcBef>
      <a:defRPr sz="1000" kern="1200">
        <a:solidFill>
          <a:schemeClr val="tx1"/>
        </a:solidFill>
        <a:latin typeface="+mn-lt"/>
        <a:ea typeface="+mn-ea"/>
        <a:cs typeface="Calibri" panose="020F0502020204030204" pitchFamily="34" charset="0"/>
      </a:defRPr>
    </a:lvl1pPr>
    <a:lvl2pPr marL="344488" indent="-117475" algn="l" defTabSz="457200" rtl="0" eaLnBrk="1" latinLnBrk="0" hangingPunct="1">
      <a:spcBef>
        <a:spcPts val="1200"/>
      </a:spcBef>
      <a:buFont typeface="Arial"/>
      <a:buChar char="•"/>
      <a:defRPr sz="1000" kern="1200">
        <a:solidFill>
          <a:schemeClr val="tx1"/>
        </a:solidFill>
        <a:latin typeface="+mn-lt"/>
        <a:ea typeface="+mn-ea"/>
        <a:cs typeface="Calibri" panose="020F0502020204030204" pitchFamily="34" charset="0"/>
      </a:defRPr>
    </a:lvl2pPr>
    <a:lvl3pPr marL="628650" indent="-174625" algn="l" defTabSz="457200" rtl="0" eaLnBrk="1" latinLnBrk="0" hangingPunct="1">
      <a:spcBef>
        <a:spcPts val="1200"/>
      </a:spcBef>
      <a:buFont typeface="Lucida Grande"/>
      <a:buChar char="–"/>
      <a:tabLst/>
      <a:defRPr sz="1000" kern="1200">
        <a:solidFill>
          <a:schemeClr val="tx1"/>
        </a:solidFill>
        <a:latin typeface="+mn-lt"/>
        <a:ea typeface="+mn-ea"/>
        <a:cs typeface="Calibri" panose="020F0502020204030204" pitchFamily="34" charset="0"/>
      </a:defRPr>
    </a:lvl3pPr>
    <a:lvl4pPr marL="973138" indent="-174625" algn="l" defTabSz="457200" rtl="0" eaLnBrk="1" latinLnBrk="0" hangingPunct="1">
      <a:spcBef>
        <a:spcPts val="1200"/>
      </a:spcBef>
      <a:buFont typeface="Wingdings" charset="2"/>
      <a:buChar char="§"/>
      <a:defRPr sz="1000" kern="1200">
        <a:solidFill>
          <a:schemeClr val="tx1"/>
        </a:solidFill>
        <a:latin typeface="+mn-lt"/>
        <a:ea typeface="+mn-ea"/>
        <a:cs typeface="Calibri" panose="020F0502020204030204" pitchFamily="34" charset="0"/>
      </a:defRPr>
    </a:lvl4pPr>
    <a:lvl5pPr marL="1258888" indent="-117475" algn="l" defTabSz="457200" rtl="0" eaLnBrk="1" latinLnBrk="0" hangingPunct="1">
      <a:spcBef>
        <a:spcPts val="1200"/>
      </a:spcBef>
      <a:buFont typeface="Lucida Grande"/>
      <a:buChar char="–"/>
      <a:defRPr sz="1000" kern="1200">
        <a:solidFill>
          <a:schemeClr val="tx1"/>
        </a:solidFill>
        <a:latin typeface="+mn-lt"/>
        <a:ea typeface="+mn-ea"/>
        <a:cs typeface="Calibri" panose="020F050202020403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a:t>This module focuses on the cloud computing reference model, deployment options, and solutions for building a cloud infrastructure. The module also focuses on various factors that should be considered by a cloud service provider while deploying a cloud infrastructure.</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271098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Business continuity (BC) cross-layer function specifies the adoption of proactive and reactive measures that </a:t>
            </a:r>
            <a:r>
              <a:rPr lang="en-US" dirty="0"/>
              <a:t>enable a business to mitigate the impact of planned and unplanned downtime. Proactive measures include activities, tasks, processes such as business impact analysis, risk assessment, and technology solutions deployment (such as backup and replication). Reactive measures include activities, tasks, processes such as disaster recovery and disaster restart to be invoked in the event of a service failure. This function supports all the layers—physical, virtual, control, orchestration, and service—to provide uninterrupted services to the consumers. The BC cross-layer function of a cloud infrastructure enables a business to ensure the </a:t>
            </a:r>
            <a:r>
              <a:rPr lang="en-US" dirty="0" smtClean="0"/>
              <a:t>availability of services in line with the Service Level Agreement (SLA).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60633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Security cross-layer function specifies the adoption of administrative and technical mechanism that can</a:t>
            </a:r>
            <a:r>
              <a:rPr lang="en-US" baseline="0" dirty="0" smtClean="0"/>
              <a:t> mitigate or minimize security threats and </a:t>
            </a:r>
            <a:r>
              <a:rPr lang="en-US" dirty="0"/>
              <a:t>provide</a:t>
            </a:r>
            <a:r>
              <a:rPr lang="en-US" dirty="0" smtClean="0"/>
              <a:t> a secure cloud environment.</a:t>
            </a:r>
            <a:r>
              <a:rPr lang="en-US" baseline="0" dirty="0" smtClean="0"/>
              <a:t> </a:t>
            </a:r>
            <a:r>
              <a:rPr lang="en-US" dirty="0" smtClean="0"/>
              <a:t>Administrative mechanisms include security and personnel policies or standard procedures to direct the safe execution of various operations. Technical mechanisms are usually implemented through tools or devices deployed on the IT infrastructure. Examples of technical mechanisms include firewall,</a:t>
            </a:r>
            <a:r>
              <a:rPr lang="en-US" baseline="0" dirty="0" smtClean="0"/>
              <a:t> intrusion detection and prevention systems, antivirus, and so on.</a:t>
            </a:r>
            <a:endParaRPr lang="en-US" dirty="0" smtClean="0"/>
          </a:p>
          <a:p>
            <a:r>
              <a:rPr lang="en-US" dirty="0" smtClean="0"/>
              <a:t>G</a:t>
            </a:r>
            <a:r>
              <a:rPr lang="en-US" i="0" dirty="0" smtClean="0"/>
              <a:t>overnance, risk, and compliance (GRC) </a:t>
            </a:r>
            <a:r>
              <a:rPr lang="en-US" dirty="0" smtClean="0"/>
              <a:t>specifies processes that help an organization ensure that their acts are ethically correct and in accordance with their risk appetite (the risk level an organization chooses to accept), internal policies, and external regulations. Security mechanisms should be deployed to </a:t>
            </a:r>
            <a:r>
              <a:rPr lang="en-US" dirty="0"/>
              <a:t>meet</a:t>
            </a:r>
            <a:r>
              <a:rPr lang="en-US" dirty="0" smtClean="0"/>
              <a:t> the GRC requirements. </a:t>
            </a:r>
          </a:p>
          <a:p>
            <a:r>
              <a:rPr lang="en-US" dirty="0" smtClean="0"/>
              <a:t>This cross-layer function supports all the layers—physical, virtual, control, orchestration, and </a:t>
            </a:r>
            <a:r>
              <a:rPr lang="en-US" dirty="0"/>
              <a:t>service—to </a:t>
            </a:r>
            <a:r>
              <a:rPr lang="en-US" dirty="0" smtClean="0"/>
              <a:t>provide secure services to the consumers.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106699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Service management function specifies adoption of activities related to </a:t>
            </a:r>
            <a:r>
              <a:rPr lang="en-US" sz="1000" i="0" kern="1200" dirty="0" smtClean="0">
                <a:solidFill>
                  <a:schemeClr val="tx1"/>
                </a:solidFill>
                <a:effectLst/>
              </a:rPr>
              <a:t>service portfolio management and service operation management. Adoption of these activities</a:t>
            </a:r>
            <a:r>
              <a:rPr lang="en-US" dirty="0" smtClean="0"/>
              <a:t> enables an organization to align the creation and delivery of cloud services to meet their business objectives </a:t>
            </a:r>
            <a:r>
              <a:rPr lang="en-US" dirty="0"/>
              <a:t>and to meet the expectations of cloud service consumers. </a:t>
            </a:r>
          </a:p>
          <a:p>
            <a:r>
              <a:rPr lang="en-US" sz="1000" kern="1200" dirty="0" smtClean="0">
                <a:solidFill>
                  <a:schemeClr val="tx1"/>
                </a:solidFill>
                <a:effectLst/>
              </a:rPr>
              <a:t>Service portfolio management encompasses the set of business-related services that:</a:t>
            </a:r>
          </a:p>
          <a:p>
            <a:pPr marL="171450" lvl="0" indent="-171450">
              <a:buFont typeface="Arial" panose="020B0604020202020204" pitchFamily="34" charset="0"/>
              <a:buChar char="•"/>
            </a:pPr>
            <a:r>
              <a:rPr lang="en-US" sz="1000" kern="1200" dirty="0" smtClean="0">
                <a:solidFill>
                  <a:schemeClr val="tx1"/>
                </a:solidFill>
                <a:effectLst/>
              </a:rPr>
              <a:t>Define the service roadmap, service features, and service levels</a:t>
            </a:r>
          </a:p>
          <a:p>
            <a:pPr marL="171450" lvl="0" indent="-171450">
              <a:buFont typeface="Arial" panose="020B0604020202020204" pitchFamily="34" charset="0"/>
              <a:buChar char="•"/>
            </a:pPr>
            <a:r>
              <a:rPr lang="en-US" sz="1000" kern="1200" dirty="0" smtClean="0">
                <a:solidFill>
                  <a:schemeClr val="tx1"/>
                </a:solidFill>
                <a:effectLst/>
              </a:rPr>
              <a:t>Assess and prioritize where investments across the service portfolio are most needed</a:t>
            </a:r>
          </a:p>
          <a:p>
            <a:pPr marL="171450" lvl="0" indent="-171450">
              <a:buFont typeface="Arial" panose="020B0604020202020204" pitchFamily="34" charset="0"/>
              <a:buChar char="•"/>
            </a:pPr>
            <a:r>
              <a:rPr lang="en-US" sz="1000" kern="1200" dirty="0" smtClean="0">
                <a:solidFill>
                  <a:schemeClr val="tx1"/>
                </a:solidFill>
                <a:effectLst/>
              </a:rPr>
              <a:t>Establish budgeting and pricing</a:t>
            </a:r>
          </a:p>
          <a:p>
            <a:pPr marL="171450" lvl="0" indent="-171450">
              <a:buFont typeface="Arial" panose="020B0604020202020204" pitchFamily="34" charset="0"/>
              <a:buChar char="•"/>
            </a:pPr>
            <a:r>
              <a:rPr lang="en-US" sz="1000" kern="1200" dirty="0" smtClean="0">
                <a:solidFill>
                  <a:schemeClr val="tx1"/>
                </a:solidFill>
                <a:effectLst/>
              </a:rPr>
              <a:t>Deal with consumers in supporting activities such as taking orders, processing bills, and collecting payments</a:t>
            </a:r>
          </a:p>
          <a:p>
            <a:r>
              <a:rPr lang="en-US" sz="1000" kern="1200" dirty="0" smtClean="0">
                <a:solidFill>
                  <a:schemeClr val="tx1"/>
                </a:solidFill>
                <a:effectLst/>
              </a:rPr>
              <a:t>Service portfolio management also performs market research, measures service adoption, collects information about competitors, and analyzes feedback from consumers in order to quickly modify and align services according to consumer needs and market conditions. </a:t>
            </a:r>
          </a:p>
          <a:p>
            <a:r>
              <a:rPr lang="en-US" dirty="0" smtClean="0"/>
              <a:t>Service operation management enables cloud administrators to manage cloud infrastructure and services.</a:t>
            </a:r>
            <a:r>
              <a:rPr lang="en-US" b="1" dirty="0" smtClean="0"/>
              <a:t> </a:t>
            </a:r>
            <a:r>
              <a:rPr lang="en-US" sz="1000" kern="1200" dirty="0" smtClean="0">
                <a:solidFill>
                  <a:schemeClr val="tx1"/>
                </a:solidFill>
                <a:effectLst/>
              </a:rPr>
              <a:t>Service operation management tasks</a:t>
            </a:r>
            <a:r>
              <a:rPr lang="en-US" dirty="0"/>
              <a:t> include handling of infrastructure configuration, resource provisioning, problem resolution, capacity, availability, and compliance conformance. All of these tasks enable ensuring that services and service levels are delivered as committed. Service operation management also includes monitoring cloud services and their constituent elements. This enables the provider to gather information related to resource consumption and bill generation</a:t>
            </a:r>
            <a:r>
              <a:rPr lang="en-US" sz="1000" kern="1200" dirty="0" smtClean="0">
                <a:solidFill>
                  <a:schemeClr val="tx1"/>
                </a:solidFill>
                <a:effectLst/>
              </a:rPr>
              <a:t>. This function supports all the layers to perform monitoring, management, and reporting for the entities of the infrastructure.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4046369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the cloud computing reference model, and the entities and functions of the five layer</a:t>
            </a:r>
            <a:r>
              <a:rPr lang="en-US" dirty="0"/>
              <a:t>s</a:t>
            </a:r>
            <a:r>
              <a:rPr lang="en-US" baseline="0" dirty="0" smtClean="0"/>
              <a:t>. This lesson also covered the activities performed in the three cross-layer functions.</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576027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a:t>
            </a:r>
            <a:r>
              <a:rPr lang="en-US" dirty="0"/>
              <a:t>covers the greenfield and </a:t>
            </a:r>
            <a:r>
              <a:rPr lang="en-US" dirty="0" smtClean="0"/>
              <a:t>the brownfield </a:t>
            </a:r>
            <a:r>
              <a:rPr lang="en-US" dirty="0"/>
              <a:t>deployment options for building a cloud infrastructure</a:t>
            </a:r>
            <a:r>
              <a:rPr lang="en-US" dirty="0" smtClean="0"/>
              <a:t>. The </a:t>
            </a:r>
            <a:r>
              <a:rPr lang="en-US" dirty="0"/>
              <a:t>lesson </a:t>
            </a:r>
            <a:r>
              <a:rPr lang="en-US" dirty="0" smtClean="0"/>
              <a:t>also covers </a:t>
            </a:r>
            <a:r>
              <a:rPr lang="en-US" dirty="0"/>
              <a:t>the </a:t>
            </a:r>
            <a:r>
              <a:rPr lang="en-US" dirty="0" smtClean="0"/>
              <a:t>technology </a:t>
            </a:r>
            <a:r>
              <a:rPr lang="en-US" dirty="0"/>
              <a:t>solutions for building a cloud infrastructure.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Before building a cloud infrastructure, organizations must identify which deployment option is appropriate for them. There are two deployment options for building a</a:t>
            </a:r>
            <a:r>
              <a:rPr lang="en-US" baseline="0" dirty="0" smtClean="0"/>
              <a:t> cloud infrastructure and they are greenfield deployment </a:t>
            </a:r>
            <a:r>
              <a:rPr lang="en-US" dirty="0"/>
              <a:t>option</a:t>
            </a:r>
            <a:r>
              <a:rPr lang="en-US" baseline="0" dirty="0" smtClean="0"/>
              <a:t> </a:t>
            </a:r>
            <a:r>
              <a:rPr lang="en-US" dirty="0"/>
              <a:t>and</a:t>
            </a:r>
            <a:r>
              <a:rPr lang="en-US" baseline="0" dirty="0" smtClean="0"/>
              <a:t> brownfield deployment </a:t>
            </a:r>
            <a:r>
              <a:rPr lang="en-US" dirty="0"/>
              <a:t>option</a:t>
            </a:r>
            <a:r>
              <a:rPr lang="en-US" baseline="0" dirty="0" smtClean="0"/>
              <a:t>. A greenfield deployment </a:t>
            </a:r>
            <a:r>
              <a:rPr lang="en-US" dirty="0"/>
              <a:t>option</a:t>
            </a:r>
            <a:r>
              <a:rPr lang="en-US" dirty="0">
                <a:solidFill>
                  <a:srgbClr val="FFC000"/>
                </a:solidFill>
              </a:rPr>
              <a:t> </a:t>
            </a:r>
            <a:r>
              <a:rPr lang="en-US" baseline="0" dirty="0" smtClean="0"/>
              <a:t>is typically used when an infrastructure does not exist and an organization ha to build the cloud infrastructure starting from </a:t>
            </a:r>
            <a:r>
              <a:rPr lang="en-US" dirty="0"/>
              <a:t>the</a:t>
            </a:r>
            <a:r>
              <a:rPr lang="en-US" dirty="0">
                <a:solidFill>
                  <a:srgbClr val="FFC000"/>
                </a:solidFill>
              </a:rPr>
              <a:t> </a:t>
            </a:r>
            <a:r>
              <a:rPr lang="en-US" baseline="0" dirty="0" smtClean="0"/>
              <a:t>physical layer. On the other hand, a brownfield deployment </a:t>
            </a:r>
            <a:r>
              <a:rPr lang="en-US" dirty="0"/>
              <a:t>option</a:t>
            </a:r>
            <a:r>
              <a:rPr lang="en-US" dirty="0">
                <a:solidFill>
                  <a:srgbClr val="FFC000"/>
                </a:solidFill>
              </a:rPr>
              <a:t> </a:t>
            </a:r>
            <a:r>
              <a:rPr lang="en-US" baseline="0" dirty="0" smtClean="0"/>
              <a:t>is used when some of the infrastructure entities exist, which can be transformed to </a:t>
            </a:r>
            <a:r>
              <a:rPr lang="en-US" dirty="0"/>
              <a:t>a</a:t>
            </a:r>
            <a:r>
              <a:rPr lang="en-US" baseline="0" dirty="0" smtClean="0"/>
              <a:t> cloud infrastructure by deploying the remaining entities required for the cloud infrastructure. For example, consider that an organization want</a:t>
            </a:r>
            <a:r>
              <a:rPr lang="en-US" dirty="0"/>
              <a:t>s</a:t>
            </a:r>
            <a:r>
              <a:rPr lang="en-US" baseline="0" dirty="0" smtClean="0"/>
              <a:t> to use a brownfield deployment </a:t>
            </a:r>
            <a:r>
              <a:rPr lang="en-US" dirty="0"/>
              <a:t>option</a:t>
            </a:r>
            <a:r>
              <a:rPr lang="en-US" dirty="0">
                <a:solidFill>
                  <a:srgbClr val="FFC000"/>
                </a:solidFill>
              </a:rPr>
              <a:t> </a:t>
            </a:r>
            <a:r>
              <a:rPr lang="en-US" baseline="0" dirty="0" smtClean="0"/>
              <a:t>to transform their existing </a:t>
            </a:r>
            <a:r>
              <a:rPr lang="en-US" dirty="0"/>
              <a:t>data</a:t>
            </a:r>
            <a:r>
              <a:rPr lang="en-US" baseline="0" dirty="0" smtClean="0">
                <a:solidFill>
                  <a:srgbClr val="FFC000"/>
                </a:solidFill>
              </a:rPr>
              <a:t> </a:t>
            </a:r>
            <a:r>
              <a:rPr lang="en-US" dirty="0"/>
              <a:t>center</a:t>
            </a:r>
            <a:r>
              <a:rPr lang="en-US" baseline="0" dirty="0" smtClean="0"/>
              <a:t>, which has the physical, virtual, and control layers deployed. In such cases, the data center also has the business continuity, security, and service management in place. However, </a:t>
            </a:r>
            <a:r>
              <a:rPr lang="en-US" dirty="0"/>
              <a:t>these</a:t>
            </a:r>
            <a:r>
              <a:rPr lang="en-US" baseline="0" dirty="0" smtClean="0"/>
              <a:t> three cross-layer functions are limited to a non-cloud environment. While transforming the existing data center to </a:t>
            </a:r>
            <a:r>
              <a:rPr lang="en-US" dirty="0"/>
              <a:t>a</a:t>
            </a:r>
            <a:r>
              <a:rPr lang="en-US" baseline="0" dirty="0" smtClean="0"/>
              <a:t> cloud infrastructure, the organization will have to deploy the orchestration layer and the service layer. Further, the BC, security, and the service management functions will have to be transformed to support </a:t>
            </a:r>
            <a:r>
              <a:rPr lang="en-US" dirty="0"/>
              <a:t>the</a:t>
            </a:r>
            <a:r>
              <a:rPr lang="en-US" dirty="0">
                <a:solidFill>
                  <a:srgbClr val="FFC000"/>
                </a:solidFill>
              </a:rPr>
              <a:t> </a:t>
            </a:r>
            <a:r>
              <a:rPr lang="en-US" baseline="0" dirty="0" smtClean="0"/>
              <a:t>cloud environment.</a:t>
            </a:r>
          </a:p>
          <a:p>
            <a:r>
              <a:rPr lang="en-US" dirty="0" smtClean="0"/>
              <a:t>In both deployment options, apart from deploying the five layers and </a:t>
            </a:r>
            <a:r>
              <a:rPr lang="en-US" dirty="0"/>
              <a:t>the</a:t>
            </a:r>
            <a:r>
              <a:rPr lang="en-US" dirty="0" smtClean="0"/>
              <a:t> three cross-layer functions, the organizations have to consider several factors that will enable them to deploy the cloud services that will meet </a:t>
            </a:r>
            <a:r>
              <a:rPr lang="en-US" dirty="0"/>
              <a:t>the</a:t>
            </a:r>
            <a:r>
              <a:rPr lang="en-US" dirty="0" smtClean="0"/>
              <a:t> </a:t>
            </a:r>
            <a:r>
              <a:rPr lang="en-US" dirty="0"/>
              <a:t>consumers’ </a:t>
            </a:r>
            <a:r>
              <a:rPr lang="en-US" dirty="0" smtClean="0"/>
              <a:t>expectations. These factors are covered later in this module. </a:t>
            </a:r>
            <a:endParaRPr lang="en-US" baseline="0"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2630292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smtClean="0">
                <a:solidFill>
                  <a:schemeClr val="tx1"/>
                </a:solidFill>
                <a:effectLst/>
                <a:ea typeface="+mn-ea"/>
                <a:cs typeface="Calibri" panose="020F0502020204030204" pitchFamily="34" charset="0"/>
              </a:rPr>
              <a:t>There are two solutions for building a cloud infrastructure: by integrating best-of-breed cloud infrastructure components </a:t>
            </a:r>
            <a:r>
              <a:rPr lang="en-US" dirty="0"/>
              <a:t>and</a:t>
            </a:r>
            <a:r>
              <a:rPr lang="en-US" sz="1000" kern="1200" dirty="0" smtClean="0">
                <a:solidFill>
                  <a:schemeClr val="tx1"/>
                </a:solidFill>
                <a:effectLst/>
                <a:ea typeface="+mn-ea"/>
                <a:cs typeface="Calibri" panose="020F0502020204030204" pitchFamily="34" charset="0"/>
              </a:rPr>
              <a:t> by acquiring and implementing a cloud-ready converged infrastructure.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72840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rPr>
              <a:t>In an </a:t>
            </a:r>
            <a:r>
              <a:rPr lang="en-US" dirty="0"/>
              <a:t>integrated</a:t>
            </a:r>
            <a:r>
              <a:rPr lang="en-US" sz="1000" kern="1200" dirty="0" smtClean="0">
                <a:solidFill>
                  <a:schemeClr val="tx1"/>
                </a:solidFill>
                <a:effectLst/>
              </a:rPr>
              <a:t> best-of-breed cloud infrastructure components solution, organizations have the flexibility to use and integrate </a:t>
            </a:r>
            <a:r>
              <a:rPr lang="en-US" dirty="0"/>
              <a:t>the</a:t>
            </a:r>
            <a:r>
              <a:rPr lang="en-US" dirty="0">
                <a:solidFill>
                  <a:srgbClr val="FFC000"/>
                </a:solidFill>
              </a:rPr>
              <a:t> </a:t>
            </a:r>
            <a:r>
              <a:rPr lang="en-US" sz="1000" kern="1200" dirty="0" smtClean="0">
                <a:solidFill>
                  <a:schemeClr val="tx1"/>
                </a:solidFill>
                <a:effectLst/>
              </a:rPr>
              <a:t>infrastructure components from different vendors. This solution allow</a:t>
            </a:r>
            <a:r>
              <a:rPr lang="en-US" dirty="0"/>
              <a:t>s</a:t>
            </a:r>
            <a:r>
              <a:rPr lang="en-US" sz="1000" kern="1200" dirty="0" smtClean="0">
                <a:solidFill>
                  <a:schemeClr val="tx1"/>
                </a:solidFill>
                <a:effectLst/>
              </a:rPr>
              <a:t> organizations to design their cloud infrastructure by repurposing their existing infrastructure components (in a brownfield deployment </a:t>
            </a:r>
            <a:r>
              <a:rPr lang="en-US" dirty="0"/>
              <a:t>option</a:t>
            </a:r>
            <a:r>
              <a:rPr lang="en-US" sz="1000" kern="1200" dirty="0" smtClean="0">
                <a:solidFill>
                  <a:schemeClr val="tx1"/>
                </a:solidFill>
                <a:effectLst/>
              </a:rPr>
              <a:t>), providing a cost advantage for this solution.</a:t>
            </a:r>
            <a:r>
              <a:rPr lang="en-US" dirty="0"/>
              <a:t> This solution enables </a:t>
            </a:r>
            <a:r>
              <a:rPr lang="en-US" dirty="0" smtClean="0"/>
              <a:t>organizations to select a vendor of their choice for infrastructure components. This solution also enables an organization to easily switch a vendor if the vendor is unable to provide the committed support and not </a:t>
            </a:r>
            <a:r>
              <a:rPr lang="en-US" dirty="0"/>
              <a:t>meet</a:t>
            </a:r>
            <a:r>
              <a:rPr lang="en-US" dirty="0" smtClean="0"/>
              <a:t> the SLAs.</a:t>
            </a:r>
            <a:endParaRPr lang="en-US" sz="1000" kern="1200" dirty="0" smtClean="0">
              <a:solidFill>
                <a:schemeClr val="tx1"/>
              </a:solidFill>
              <a:effectLst/>
            </a:endParaRPr>
          </a:p>
          <a:p>
            <a:r>
              <a:rPr lang="en-US" sz="1000" kern="1200" dirty="0" smtClean="0">
                <a:solidFill>
                  <a:schemeClr val="tx1"/>
                </a:solidFill>
                <a:effectLst/>
              </a:rPr>
              <a:t>When this method is used to build a cloud infrastructure, an organization may have to spend a significant amount of IT staff time evaluating individual, disparate hardware components, installing hardware, and integrating compute, storage, and network components. The IT staff may also have to spend effort integrating and testing hardware, middleware, and software. They also need to check </a:t>
            </a:r>
            <a:r>
              <a:rPr lang="en-US" dirty="0"/>
              <a:t>the</a:t>
            </a:r>
            <a:r>
              <a:rPr lang="en-US" dirty="0">
                <a:solidFill>
                  <a:srgbClr val="FFC000"/>
                </a:solidFill>
              </a:rPr>
              <a:t> </a:t>
            </a:r>
            <a:r>
              <a:rPr lang="en-US" sz="1000" kern="1200" dirty="0" smtClean="0">
                <a:solidFill>
                  <a:schemeClr val="tx1"/>
                </a:solidFill>
                <a:effectLst/>
              </a:rPr>
              <a:t>compatibility of all the components to ensure that the combined components interoperate and function as expected. This may delay </a:t>
            </a:r>
            <a:r>
              <a:rPr lang="en-US" dirty="0"/>
              <a:t>the</a:t>
            </a:r>
            <a:r>
              <a:rPr lang="en-US" dirty="0">
                <a:solidFill>
                  <a:srgbClr val="FFC000"/>
                </a:solidFill>
              </a:rPr>
              <a:t> </a:t>
            </a:r>
            <a:r>
              <a:rPr lang="en-US" sz="1000" kern="1200" dirty="0" smtClean="0">
                <a:solidFill>
                  <a:schemeClr val="tx1"/>
                </a:solidFill>
                <a:effectLst/>
              </a:rPr>
              <a:t>deployment of cloud services. Further, scaling of such an infrastructure takes longer because each component that is scaled requires integration with the existing infrastructure and testing for compatibility. Finally, this solution requires acquiring cloud infrastructure management tools and deploying them on the infrastructure. </a:t>
            </a:r>
          </a:p>
          <a:p>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146729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spcAft>
                <a:spcPct val="0"/>
              </a:spcAft>
              <a:buClrTx/>
              <a:buSzTx/>
              <a:buFontTx/>
              <a:buNone/>
              <a:tabLst/>
              <a:defRPr/>
            </a:pPr>
            <a:r>
              <a:rPr lang="en-US" sz="1000" kern="1200" dirty="0" smtClean="0">
                <a:solidFill>
                  <a:schemeClr val="tx1"/>
                </a:solidFill>
                <a:effectLst/>
              </a:rPr>
              <a:t>A </a:t>
            </a:r>
            <a:r>
              <a:rPr lang="en-US" sz="1000" i="1" kern="1200" dirty="0" smtClean="0">
                <a:solidFill>
                  <a:schemeClr val="tx1"/>
                </a:solidFill>
                <a:effectLst/>
              </a:rPr>
              <a:t>cloud ready converged infrastructure </a:t>
            </a:r>
            <a:r>
              <a:rPr lang="en-US" sz="1000" kern="1200" dirty="0" smtClean="0">
                <a:solidFill>
                  <a:schemeClr val="tx1"/>
                </a:solidFill>
                <a:effectLst/>
              </a:rPr>
              <a:t>solution provides a modular design that combines compute, storage, network, virtualization, and management components into a single package. This package is a self-contained unit that can be utilized to deploy cloud services, or can be aggregated with additional packages to support the demand for more capacity and performance. The package is pre-configured, reducing the time to deploy cloud services. Further, in addition to integrating various components into a package, this solution offers single management software capable of managing all hardware and software within the package. </a:t>
            </a:r>
          </a:p>
          <a:p>
            <a:pPr marL="0" marR="0" indent="0" algn="l" defTabSz="914400" rtl="0" eaLnBrk="0" fontAlgn="base" latinLnBrk="0" hangingPunct="0">
              <a:spcAft>
                <a:spcPct val="0"/>
              </a:spcAft>
              <a:buClrTx/>
              <a:buSzTx/>
              <a:buFontTx/>
              <a:buNone/>
              <a:tabLst/>
              <a:defRPr/>
            </a:pPr>
            <a:r>
              <a:rPr lang="en-US" sz="1000" kern="1200" dirty="0" smtClean="0">
                <a:solidFill>
                  <a:schemeClr val="tx1"/>
                </a:solidFill>
                <a:effectLst/>
              </a:rPr>
              <a:t>A cloud-ready converged infrastructure solution has built-in capabilities that provide secured multi-tenancy. However, additional security mechanisms should be deployed to prevent external attacks. The solution is capable of managing and mitigating failure scenarios in hardware, software, and cloud services. </a:t>
            </a:r>
          </a:p>
          <a:p>
            <a:pPr>
              <a:defRPr/>
            </a:pPr>
            <a:r>
              <a:rPr lang="en-US" dirty="0" smtClean="0"/>
              <a:t>A potential area of concern regarding cloud-ready converged infrastructure solutions is </a:t>
            </a:r>
            <a:r>
              <a:rPr lang="en-US" dirty="0"/>
              <a:t>the</a:t>
            </a:r>
            <a:r>
              <a:rPr lang="en-US" dirty="0">
                <a:solidFill>
                  <a:srgbClr val="FFC000"/>
                </a:solidFill>
              </a:rPr>
              <a:t> </a:t>
            </a:r>
            <a:r>
              <a:rPr lang="en-US" dirty="0" smtClean="0"/>
              <a:t>lack of flexibility to use infrastructure components from different vendors. Some vendors may provide organizations with the flexibility to choose multi-vendor infrastructure components such as network devices, compute systems, and hypervisors for this solution.</a:t>
            </a:r>
          </a:p>
          <a:p>
            <a:pPr marL="0" marR="0" indent="0" algn="l" defTabSz="914400" rtl="0" eaLnBrk="0" fontAlgn="base" latinLnBrk="0" hangingPunct="0">
              <a:spcAft>
                <a:spcPct val="0"/>
              </a:spcAft>
              <a:buClrTx/>
              <a:buSzTx/>
              <a:buFontTx/>
              <a:buNone/>
              <a:tabLst/>
              <a:defRPr/>
            </a:pPr>
            <a:endParaRPr lang="en-US" sz="1000" b="1" kern="1200" dirty="0" smtClean="0">
              <a:solidFill>
                <a:schemeClr val="tx1"/>
              </a:solidFill>
              <a:effectLst/>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2733454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the greenfield and brownfield deployment options for building a cloud infrastructure. The lesson also covered the two technology solution</a:t>
            </a:r>
            <a:r>
              <a:rPr lang="en-US" dirty="0" smtClean="0"/>
              <a:t>s</a:t>
            </a:r>
            <a:r>
              <a:rPr lang="en-US" baseline="0" dirty="0" smtClean="0"/>
              <a:t> to build </a:t>
            </a:r>
            <a:r>
              <a:rPr lang="en-US" dirty="0" smtClean="0"/>
              <a:t>a </a:t>
            </a:r>
            <a:r>
              <a:rPr lang="en-US" baseline="0" dirty="0" smtClean="0"/>
              <a:t>cloud infrastructure: best-of-breed cloud infrastructure components and cloud-ready converged infrastructure.</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a:t>
            </a:r>
            <a:r>
              <a:rPr lang="en-US" dirty="0"/>
              <a:t>covers</a:t>
            </a:r>
            <a:r>
              <a:rPr lang="en-US" baseline="0" dirty="0" smtClean="0"/>
              <a:t> the cloud computing reference model. It covers the entities and functions of the five layers of the model. It also covers the three cross-layer functions of the cloud computing reference model. </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a:t>
            </a:r>
            <a:r>
              <a:rPr lang="en-US" dirty="0"/>
              <a:t>covers</a:t>
            </a:r>
            <a:r>
              <a:rPr lang="en-US" baseline="0" dirty="0" smtClean="0"/>
              <a:t> various factors that should be considered while building </a:t>
            </a:r>
            <a:r>
              <a:rPr lang="en-US" dirty="0"/>
              <a:t>a</a:t>
            </a:r>
            <a:r>
              <a:rPr lang="en-US" baseline="0" dirty="0" smtClean="0"/>
              <a:t> cloud infrastructure. </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After </a:t>
            </a:r>
            <a:r>
              <a:rPr lang="en-US" baseline="0" dirty="0" smtClean="0"/>
              <a:t>deciding on the deployment option and solution to build the cloud infrastructure, a cloud service provider have to consider several factors to deliver cloud services that </a:t>
            </a:r>
            <a:r>
              <a:rPr lang="en-US" dirty="0"/>
              <a:t>meet</a:t>
            </a:r>
            <a:r>
              <a:rPr lang="en-US" baseline="0" dirty="0" smtClean="0"/>
              <a:t> their business objectives and </a:t>
            </a:r>
            <a:r>
              <a:rPr lang="en-US" dirty="0"/>
              <a:t>consumer’s</a:t>
            </a:r>
            <a:r>
              <a:rPr lang="en-US" baseline="0" dirty="0" smtClean="0"/>
              <a:t> expectations. These slides </a:t>
            </a:r>
            <a:r>
              <a:rPr lang="en-US" dirty="0"/>
              <a:t>list</a:t>
            </a:r>
            <a:r>
              <a:rPr lang="en-US" baseline="0" dirty="0" smtClean="0"/>
              <a:t> the key factors a service provider must consider while building a cloud infrastructure.</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39265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i="0" kern="1200" dirty="0" smtClean="0">
                <a:solidFill>
                  <a:schemeClr val="tx1"/>
                </a:solidFill>
                <a:effectLst/>
              </a:rPr>
              <a:t>Governance</a:t>
            </a:r>
            <a:r>
              <a:rPr lang="en-US" sz="1000" kern="1200" dirty="0" smtClean="0">
                <a:solidFill>
                  <a:schemeClr val="tx1"/>
                </a:solidFill>
                <a:effectLst/>
              </a:rPr>
              <a:t> is the active distribution of decision-making rights and accountability among different stakeholders in an organization. It also describes the rules and procedures for making and monitoring those decisions to determine and achieve </a:t>
            </a:r>
            <a:r>
              <a:rPr lang="en-US" dirty="0"/>
              <a:t>the</a:t>
            </a:r>
            <a:r>
              <a:rPr lang="en-US" sz="1000" kern="1200" dirty="0" smtClean="0">
                <a:solidFill>
                  <a:schemeClr val="tx1"/>
                </a:solidFill>
                <a:effectLst/>
              </a:rPr>
              <a:t> desired behaviors and results.</a:t>
            </a:r>
            <a:r>
              <a:rPr lang="en-US" sz="1000" kern="1200" baseline="0" dirty="0" smtClean="0">
                <a:solidFill>
                  <a:schemeClr val="tx1"/>
                </a:solidFill>
                <a:effectLst/>
              </a:rPr>
              <a:t> The role of governance in </a:t>
            </a:r>
            <a:r>
              <a:rPr lang="en-US" sz="1000" kern="1200" dirty="0" smtClean="0">
                <a:solidFill>
                  <a:schemeClr val="tx1"/>
                </a:solidFill>
                <a:effectLst/>
              </a:rPr>
              <a:t>IT is </a:t>
            </a:r>
            <a:r>
              <a:rPr lang="en-US" sz="1000" b="0" i="0" u="none" strike="noStrike" kern="1200" baseline="0" dirty="0" smtClean="0">
                <a:solidFill>
                  <a:schemeClr val="tx1"/>
                </a:solidFill>
              </a:rPr>
              <a:t>to implement, maintain, and continuously improve the controls on the use of IT resources. </a:t>
            </a:r>
            <a:r>
              <a:rPr lang="en-US" dirty="0" smtClean="0"/>
              <a:t>IT governance enables a</a:t>
            </a:r>
            <a:r>
              <a:rPr lang="en-US" baseline="0" dirty="0" smtClean="0"/>
              <a:t> service provider </a:t>
            </a:r>
            <a:r>
              <a:rPr lang="en-US" dirty="0" smtClean="0"/>
              <a:t>to:</a:t>
            </a:r>
          </a:p>
          <a:p>
            <a:pPr marL="228600" indent="-228600">
              <a:buFont typeface="Arial" panose="020B0604020202020204" pitchFamily="34" charset="0"/>
              <a:buChar char="•"/>
            </a:pPr>
            <a:r>
              <a:rPr lang="en-US" dirty="0" smtClean="0"/>
              <a:t>Ensure that IT resources are implemented and used according to agreed-upon policies and procedures</a:t>
            </a:r>
          </a:p>
          <a:p>
            <a:pPr marL="228600" indent="-228600">
              <a:buFont typeface="Arial" panose="020B0604020202020204" pitchFamily="34" charset="0"/>
              <a:buChar char="•"/>
            </a:pPr>
            <a:r>
              <a:rPr lang="en-US" dirty="0" smtClean="0"/>
              <a:t>Ensure that these resources</a:t>
            </a:r>
            <a:r>
              <a:rPr lang="en-US" baseline="0" dirty="0" smtClean="0"/>
              <a:t> </a:t>
            </a:r>
            <a:r>
              <a:rPr lang="en-US" dirty="0" smtClean="0"/>
              <a:t>are properly controlled and maintained</a:t>
            </a:r>
          </a:p>
          <a:p>
            <a:pPr marL="228600" indent="-228600">
              <a:buFont typeface="Arial" panose="020B0604020202020204" pitchFamily="34" charset="0"/>
              <a:buChar char="•"/>
            </a:pPr>
            <a:r>
              <a:rPr lang="en-US" dirty="0" smtClean="0"/>
              <a:t>Ensure that these resources are providing value to the organization</a:t>
            </a:r>
          </a:p>
          <a:p>
            <a:r>
              <a:rPr lang="en-US" sz="1000" b="0" i="0" u="none" strike="noStrike" kern="1200" baseline="0" dirty="0" smtClean="0">
                <a:solidFill>
                  <a:schemeClr val="tx1"/>
                </a:solidFill>
              </a:rPr>
              <a:t>Instituting IT governance usually involves establishing a review board, which is a team of members from across business units including</a:t>
            </a:r>
            <a:r>
              <a:rPr lang="en-US" sz="1000" b="0" i="0" u="none" strike="noStrike" kern="1200" baseline="0" dirty="0" smtClean="0"/>
              <a:t> IT</a:t>
            </a:r>
            <a:r>
              <a:rPr lang="en-US" sz="1000" b="0" i="0" u="none" strike="noStrike" kern="1200" baseline="0" dirty="0" smtClean="0">
                <a:solidFill>
                  <a:schemeClr val="tx1"/>
                </a:solidFill>
              </a:rPr>
              <a:t>. This review board is responsible for creating rules and processes that the organization must follow to ensure that policies are being met.</a:t>
            </a:r>
          </a:p>
          <a:p>
            <a:r>
              <a:rPr lang="en-US" sz="1000" b="0" i="0" u="none" strike="noStrike" kern="1200" baseline="0" dirty="0" smtClean="0">
                <a:solidFill>
                  <a:schemeClr val="tx1"/>
                </a:solidFill>
              </a:rPr>
              <a:t>These rules and processes might include the following:</a:t>
            </a:r>
          </a:p>
          <a:p>
            <a:pPr marL="228600" indent="-228600">
              <a:buFont typeface="Arial" panose="020B0604020202020204" pitchFamily="34" charset="0"/>
              <a:buChar char="•"/>
            </a:pPr>
            <a:r>
              <a:rPr lang="en-US" sz="1000" b="0" i="0" u="none" strike="noStrike" kern="1200" baseline="0" dirty="0" smtClean="0">
                <a:solidFill>
                  <a:schemeClr val="tx1"/>
                </a:solidFill>
              </a:rPr>
              <a:t>Understanding business issues, such as regulatory requirements or funding</a:t>
            </a:r>
          </a:p>
          <a:p>
            <a:pPr marL="228600" indent="-228600">
              <a:buFont typeface="Arial" panose="020B0604020202020204" pitchFamily="34" charset="0"/>
              <a:buChar char="•"/>
            </a:pPr>
            <a:r>
              <a:rPr lang="en-US" sz="1000" b="0" i="0" u="none" strike="noStrike" kern="1200" baseline="0" dirty="0" smtClean="0">
                <a:solidFill>
                  <a:schemeClr val="tx1"/>
                </a:solidFill>
              </a:rPr>
              <a:t>Establishing best practices and monitoring these processes</a:t>
            </a:r>
            <a:endParaRPr lang="en-US" dirty="0" smtClean="0"/>
          </a:p>
          <a:p>
            <a:pPr marL="228600" indent="-228600">
              <a:buFont typeface="Arial" panose="020B0604020202020204" pitchFamily="34" charset="0"/>
              <a:buChar char="•"/>
            </a:pPr>
            <a:r>
              <a:rPr lang="en-US" sz="1000" b="0" i="0" u="none" strike="noStrike" kern="1200" baseline="0" dirty="0" smtClean="0">
                <a:solidFill>
                  <a:schemeClr val="tx1"/>
                </a:solidFill>
              </a:rPr>
              <a:t>Assigning </a:t>
            </a:r>
            <a:r>
              <a:rPr lang="en-US" dirty="0"/>
              <a:t>responsibility</a:t>
            </a:r>
            <a:r>
              <a:rPr lang="en-US" sz="1000" b="0" i="0" u="none" strike="noStrike" kern="1200" baseline="0" dirty="0" smtClean="0">
                <a:solidFill>
                  <a:schemeClr val="tx1"/>
                </a:solidFill>
              </a:rPr>
              <a:t> for things such as standards, design, review, and certifications</a:t>
            </a:r>
          </a:p>
          <a:p>
            <a:r>
              <a:rPr lang="en-US" dirty="0"/>
              <a:t>If a service provider is using a greenfield deployment </a:t>
            </a:r>
            <a:r>
              <a:rPr lang="en-US" dirty="0" smtClean="0"/>
              <a:t>option for </a:t>
            </a:r>
            <a:r>
              <a:rPr lang="en-US" dirty="0"/>
              <a:t>building </a:t>
            </a:r>
            <a:r>
              <a:rPr lang="en-US" dirty="0" smtClean="0"/>
              <a:t>a cloud </a:t>
            </a:r>
            <a:r>
              <a:rPr lang="en-US" dirty="0"/>
              <a:t>infrastructure, then they must establish governance by choosing appropriate governance model (discussed in the</a:t>
            </a:r>
            <a:r>
              <a:rPr lang="en-US" dirty="0">
                <a:solidFill>
                  <a:srgbClr val="FFC000"/>
                </a:solidFill>
              </a:rPr>
              <a:t> </a:t>
            </a:r>
            <a:r>
              <a:rPr lang="en-US" dirty="0" smtClean="0"/>
              <a:t>next </a:t>
            </a:r>
            <a:r>
              <a:rPr lang="en-US" dirty="0"/>
              <a:t>slide). If a service provider is using a brownfield </a:t>
            </a:r>
            <a:r>
              <a:rPr lang="en-US" dirty="0" smtClean="0"/>
              <a:t>deployment </a:t>
            </a:r>
            <a:r>
              <a:rPr lang="en-US" dirty="0"/>
              <a:t>option</a:t>
            </a:r>
            <a:r>
              <a:rPr lang="en-US" dirty="0" smtClean="0"/>
              <a:t>, </a:t>
            </a:r>
            <a:r>
              <a:rPr lang="en-US" dirty="0"/>
              <a:t>then that service provider must transform their existing governance model to meet the cloud requirement. </a:t>
            </a:r>
          </a:p>
          <a:p>
            <a:pPr marL="228600" indent="-228600">
              <a:buFont typeface="+mj-lt"/>
              <a:buAutoNum type="arabicPeriod"/>
            </a:pPr>
            <a:endParaRPr lang="en-US" sz="1000" b="0" i="0" u="none" strike="noStrike" kern="1200" baseline="0" dirty="0" smtClean="0">
              <a:solidFill>
                <a:schemeClr val="tx1"/>
              </a:solidFill>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807343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rPr>
              <a:t>Depending on the size, structure, geographic presence, and culture of an organization, one of these fundamental governance models can be implemented:</a:t>
            </a:r>
          </a:p>
          <a:p>
            <a:pPr marL="228600" lvl="0" indent="-228600">
              <a:buFont typeface="Arial" panose="020B0604020202020204" pitchFamily="34" charset="0"/>
              <a:buChar char="•"/>
            </a:pPr>
            <a:r>
              <a:rPr lang="en-US" sz="1000" kern="1200" dirty="0" smtClean="0">
                <a:solidFill>
                  <a:schemeClr val="tx1"/>
                </a:solidFill>
                <a:effectLst/>
              </a:rPr>
              <a:t>A </a:t>
            </a:r>
            <a:r>
              <a:rPr lang="en-US" sz="1000" i="1" kern="1200" dirty="0" smtClean="0">
                <a:solidFill>
                  <a:schemeClr val="tx1"/>
                </a:solidFill>
                <a:effectLst/>
              </a:rPr>
              <a:t>centralized model</a:t>
            </a:r>
            <a:r>
              <a:rPr lang="en-US" sz="1000" kern="1200" dirty="0" smtClean="0">
                <a:solidFill>
                  <a:schemeClr val="tx1"/>
                </a:solidFill>
                <a:effectLst/>
              </a:rPr>
              <a:t> provides one governance body for the entire organization. This fits best with a smaller or a strongly centralized organization where governance policies are, for the most part, consistent throughout the organization.</a:t>
            </a:r>
          </a:p>
          <a:p>
            <a:pPr marL="228600" lvl="0" indent="-228600">
              <a:buFont typeface="Arial" panose="020B0604020202020204" pitchFamily="34" charset="0"/>
              <a:buChar char="•"/>
            </a:pPr>
            <a:r>
              <a:rPr lang="en-US" sz="1000" kern="1200" dirty="0" smtClean="0">
                <a:solidFill>
                  <a:schemeClr val="tx1"/>
                </a:solidFill>
                <a:effectLst/>
              </a:rPr>
              <a:t>A </a:t>
            </a:r>
            <a:r>
              <a:rPr lang="en-US" sz="1000" i="1" kern="1200" dirty="0" smtClean="0">
                <a:solidFill>
                  <a:schemeClr val="tx1"/>
                </a:solidFill>
                <a:effectLst/>
              </a:rPr>
              <a:t>federated model</a:t>
            </a:r>
            <a:r>
              <a:rPr lang="en-US" sz="1000" kern="1200" dirty="0" smtClean="0">
                <a:solidFill>
                  <a:schemeClr val="tx1"/>
                </a:solidFill>
                <a:effectLst/>
              </a:rPr>
              <a:t> proposes separate governance bodies, one for each business unit. A business unit can be a functional organization, a product group, or a geographic location. Each business unit has its own set of governance policies. Even though the services for a given business unit can be independently standardized, managed and owned, a single, enterprise-wide governance body can still subject all services to a common governance system.</a:t>
            </a:r>
          </a:p>
          <a:p>
            <a:pPr marL="228600" lvl="0" indent="-228600">
              <a:buFont typeface="Arial" panose="020B0604020202020204" pitchFamily="34" charset="0"/>
              <a:buChar char="•"/>
            </a:pPr>
            <a:r>
              <a:rPr lang="en-US" sz="1000" kern="1200" dirty="0" smtClean="0">
                <a:solidFill>
                  <a:schemeClr val="tx1"/>
                </a:solidFill>
                <a:effectLst/>
              </a:rPr>
              <a:t>A </a:t>
            </a:r>
            <a:r>
              <a:rPr lang="en-US" sz="1000" i="1" kern="1200" dirty="0" smtClean="0">
                <a:solidFill>
                  <a:schemeClr val="tx1"/>
                </a:solidFill>
                <a:effectLst/>
              </a:rPr>
              <a:t>distributed model</a:t>
            </a:r>
            <a:r>
              <a:rPr lang="en-US" sz="1000" kern="1200" dirty="0" smtClean="0">
                <a:solidFill>
                  <a:schemeClr val="tx1"/>
                </a:solidFill>
                <a:effectLst/>
              </a:rPr>
              <a:t> proposes separate governance bodies for each business unit. These governance bodies function autonomously and are not controlled by any common governance system. </a:t>
            </a:r>
          </a:p>
          <a:p>
            <a:pPr lvl="0"/>
            <a:r>
              <a:rPr lang="en-US" dirty="0" smtClean="0"/>
              <a:t>The organization can choose a governance model that best meets its requirements. After a governance model is chosen, the organization then needs to take steps to establish or transform to the chosen governance model.</a:t>
            </a:r>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218253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sz="1000" kern="1200" dirty="0" smtClean="0">
                <a:solidFill>
                  <a:schemeClr val="tx1"/>
                </a:solidFill>
                <a:effectLst/>
              </a:rPr>
              <a:t>A cloud</a:t>
            </a:r>
            <a:r>
              <a:rPr lang="en-US" sz="1000" kern="1200" baseline="0" dirty="0" smtClean="0">
                <a:solidFill>
                  <a:schemeClr val="tx1"/>
                </a:solidFill>
                <a:effectLst/>
              </a:rPr>
              <a:t> service provider </a:t>
            </a:r>
            <a:r>
              <a:rPr lang="en-US" dirty="0"/>
              <a:t>needs</a:t>
            </a:r>
            <a:r>
              <a:rPr lang="en-US" sz="1000" kern="1200" dirty="0" smtClean="0">
                <a:solidFill>
                  <a:schemeClr val="tx1"/>
                </a:solidFill>
                <a:effectLst/>
              </a:rPr>
              <a:t> to institute or transform</a:t>
            </a:r>
            <a:r>
              <a:rPr lang="en-US" sz="1000" kern="1200" baseline="0" dirty="0" smtClean="0">
                <a:solidFill>
                  <a:schemeClr val="tx1"/>
                </a:solidFill>
                <a:effectLst/>
              </a:rPr>
              <a:t> the </a:t>
            </a:r>
            <a:r>
              <a:rPr lang="en-US" sz="1000" kern="1200" dirty="0" smtClean="0">
                <a:solidFill>
                  <a:schemeClr val="tx1"/>
                </a:solidFill>
                <a:effectLst/>
              </a:rPr>
              <a:t>organization to a proactive and services-based model. </a:t>
            </a:r>
            <a:r>
              <a:rPr lang="en-US" dirty="0" smtClean="0"/>
              <a:t>This requires defining several new roles that perform tasks related to cloud services, such as service definition and creation, service administration and management, service governance and policy formulation, and service consumer management. Some of these tasks can be combined to become the responsibility of an individual or organizational role. A few examples of new roles required to perform tasks within a cloud environment include service manager, account manager, cloud architect, and service operation manager. </a:t>
            </a:r>
          </a:p>
          <a:p>
            <a:pPr marL="171450" indent="-171450">
              <a:buFont typeface="Arial" panose="020B0604020202020204" pitchFamily="34" charset="0"/>
              <a:buChar char="•"/>
            </a:pPr>
            <a:r>
              <a:rPr lang="en-US" dirty="0" smtClean="0"/>
              <a:t>A </a:t>
            </a:r>
            <a:r>
              <a:rPr lang="en-US" i="1" dirty="0" smtClean="0"/>
              <a:t>service manager</a:t>
            </a:r>
            <a:r>
              <a:rPr lang="en-US" dirty="0" smtClean="0"/>
              <a:t> is responsible for understanding </a:t>
            </a:r>
            <a:r>
              <a:rPr lang="en-US" dirty="0"/>
              <a:t>consumers’</a:t>
            </a:r>
            <a:r>
              <a:rPr lang="en-US" dirty="0" smtClean="0">
                <a:solidFill>
                  <a:srgbClr val="00B0F0"/>
                </a:solidFill>
              </a:rPr>
              <a:t> </a:t>
            </a:r>
            <a:r>
              <a:rPr lang="en-US" dirty="0" smtClean="0"/>
              <a:t>needs and industry trends to drive an effective product strategy. The service manager ensures that IT delivers cost-competitive services that have the features that clients need. The service manager is also responsible for managing </a:t>
            </a:r>
            <a:r>
              <a:rPr lang="en-US" dirty="0"/>
              <a:t>consumers’ </a:t>
            </a:r>
            <a:r>
              <a:rPr lang="en-US" dirty="0" smtClean="0"/>
              <a:t>expectations of product offerings and serves as key interface between clients and IT staff.</a:t>
            </a:r>
          </a:p>
          <a:p>
            <a:pPr marL="171450" indent="-171450">
              <a:buFont typeface="Arial" panose="020B0604020202020204" pitchFamily="34" charset="0"/>
              <a:buChar char="•"/>
            </a:pPr>
            <a:r>
              <a:rPr lang="en-US" dirty="0" smtClean="0"/>
              <a:t>An </a:t>
            </a:r>
            <a:r>
              <a:rPr lang="en-US" i="1" dirty="0" smtClean="0"/>
              <a:t>account manager</a:t>
            </a:r>
            <a:r>
              <a:rPr lang="en-US" dirty="0" smtClean="0"/>
              <a:t> supports service managers in service planning, development</a:t>
            </a:r>
            <a:r>
              <a:rPr lang="en-US" dirty="0"/>
              <a:t>, </a:t>
            </a:r>
            <a:r>
              <a:rPr lang="en-US" dirty="0" smtClean="0"/>
              <a:t>and deployment. The account manager maintains day-to-day contact to ensure </a:t>
            </a:r>
            <a:r>
              <a:rPr lang="en-US" dirty="0"/>
              <a:t>that</a:t>
            </a:r>
            <a:r>
              <a:rPr lang="en-US" dirty="0" smtClean="0"/>
              <a:t> </a:t>
            </a:r>
            <a:r>
              <a:rPr lang="en-US" dirty="0"/>
              <a:t>consumers’ </a:t>
            </a:r>
            <a:r>
              <a:rPr lang="en-US" dirty="0" smtClean="0"/>
              <a:t>needs are met.</a:t>
            </a:r>
          </a:p>
          <a:p>
            <a:pPr marL="171450" indent="-171450">
              <a:buFont typeface="Arial" panose="020B0604020202020204" pitchFamily="34" charset="0"/>
              <a:buChar char="•"/>
            </a:pPr>
            <a:r>
              <a:rPr lang="en-US" dirty="0" smtClean="0"/>
              <a:t>A </a:t>
            </a:r>
            <a:r>
              <a:rPr lang="en-US" i="1" dirty="0"/>
              <a:t>cloud architect </a:t>
            </a:r>
            <a:r>
              <a:rPr lang="en-US" dirty="0"/>
              <a:t>is responsible for creating detailed designs for the cloud infrastructure. </a:t>
            </a:r>
          </a:p>
          <a:p>
            <a:pPr marL="171450" indent="-171450">
              <a:buFont typeface="Arial" panose="020B0604020202020204" pitchFamily="34" charset="0"/>
              <a:buChar char="•"/>
            </a:pPr>
            <a:r>
              <a:rPr lang="en-US" dirty="0"/>
              <a:t>The </a:t>
            </a:r>
            <a:r>
              <a:rPr lang="en-US" i="1" dirty="0"/>
              <a:t>service operations manager </a:t>
            </a:r>
            <a:r>
              <a:rPr lang="en-US" dirty="0"/>
              <a:t>is responsible to streamline service delivery and execution. Service operations manager is also responsible to provide early warning for service issues, such as emerging capacity constraints, or unexpected increase in cost</a:t>
            </a:r>
            <a:r>
              <a:rPr lang="en-US" dirty="0" smtClean="0"/>
              <a:t>. </a:t>
            </a:r>
            <a:r>
              <a:rPr lang="en-US" dirty="0"/>
              <a:t>The service operations manager also coordinates with the architecture team to define technology roadmaps and ensure that</a:t>
            </a:r>
            <a:r>
              <a:rPr lang="en-US" dirty="0" smtClean="0"/>
              <a:t> service </a:t>
            </a:r>
            <a:r>
              <a:rPr lang="en-US" dirty="0"/>
              <a:t>level objectives are met.</a:t>
            </a:r>
          </a:p>
          <a:p>
            <a:pPr defTabSz="914400" eaLnBrk="0" fontAlgn="base" hangingPunct="0">
              <a:spcAft>
                <a:spcPct val="0"/>
              </a:spcAft>
              <a:defRPr/>
            </a:pPr>
            <a:r>
              <a:rPr lang="en-US" dirty="0"/>
              <a:t>It is not only required to define the roles of IT staff and the skills they need, but it is </a:t>
            </a:r>
            <a:r>
              <a:rPr lang="en-US" dirty="0" smtClean="0"/>
              <a:t>also </a:t>
            </a:r>
            <a:r>
              <a:rPr lang="en-US" dirty="0"/>
              <a:t>essential to identify the skill gaps that should be filled in order to successfully provide</a:t>
            </a:r>
            <a:r>
              <a:rPr lang="en-US" dirty="0" smtClean="0"/>
              <a:t> </a:t>
            </a:r>
            <a:r>
              <a:rPr lang="en-US" dirty="0"/>
              <a:t>cloud services</a:t>
            </a:r>
            <a:r>
              <a:rPr lang="en-US" dirty="0" smtClean="0"/>
              <a:t>.</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6809371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Aft>
                <a:spcPct val="0"/>
              </a:spcAft>
              <a:defRPr/>
            </a:pPr>
            <a:r>
              <a:rPr lang="en-US" sz="1000" kern="1200" dirty="0" smtClean="0">
                <a:solidFill>
                  <a:schemeClr val="tx1"/>
                </a:solidFill>
                <a:effectLst/>
              </a:rPr>
              <a:t>A service provider </a:t>
            </a:r>
            <a:r>
              <a:rPr lang="en-US" dirty="0"/>
              <a:t>needs</a:t>
            </a:r>
            <a:r>
              <a:rPr lang="en-US" sz="1000" kern="1200" dirty="0" smtClean="0">
                <a:solidFill>
                  <a:schemeClr val="tx1"/>
                </a:solidFill>
                <a:effectLst/>
              </a:rPr>
              <a:t> to institute or transform the financial/payback/</a:t>
            </a:r>
            <a:r>
              <a:rPr lang="en-US" sz="1000" kern="1200" dirty="0" err="1" smtClean="0">
                <a:solidFill>
                  <a:schemeClr val="tx1"/>
                </a:solidFill>
                <a:effectLst/>
              </a:rPr>
              <a:t>showback</a:t>
            </a:r>
            <a:r>
              <a:rPr lang="en-US" sz="1000" kern="1200" dirty="0" smtClean="0">
                <a:solidFill>
                  <a:schemeClr val="tx1"/>
                </a:solidFill>
                <a:effectLst/>
              </a:rPr>
              <a:t>/pricing model that will enable them to manage their budgeting, accounting, and chargeback requirements. The model helps </a:t>
            </a:r>
            <a:r>
              <a:rPr lang="en-US" dirty="0"/>
              <a:t>the</a:t>
            </a:r>
            <a:r>
              <a:rPr lang="en-US" dirty="0">
                <a:solidFill>
                  <a:srgbClr val="FFC000"/>
                </a:solidFill>
              </a:rPr>
              <a:t> </a:t>
            </a:r>
            <a:r>
              <a:rPr lang="en-US" sz="1000" kern="1200" dirty="0" smtClean="0">
                <a:solidFill>
                  <a:schemeClr val="tx1"/>
                </a:solidFill>
                <a:effectLst/>
              </a:rPr>
              <a:t>service provider to plan for investments to offer cloud services and determines the IT budget for cloud infrastructure and operations for the lifecycle of services. </a:t>
            </a:r>
          </a:p>
          <a:p>
            <a:pPr defTabSz="914400" eaLnBrk="0" fontAlgn="base" hangingPunct="0">
              <a:spcAft>
                <a:spcPct val="0"/>
              </a:spcAft>
              <a:defRPr/>
            </a:pPr>
            <a:r>
              <a:rPr lang="en-US" sz="1000" kern="1200" dirty="0" smtClean="0">
                <a:solidFill>
                  <a:schemeClr val="tx1"/>
                </a:solidFill>
                <a:effectLst/>
              </a:rPr>
              <a:t>The service</a:t>
            </a:r>
            <a:r>
              <a:rPr lang="en-US" sz="1000" kern="1200" baseline="0" dirty="0" smtClean="0">
                <a:solidFill>
                  <a:schemeClr val="tx1"/>
                </a:solidFill>
                <a:effectLst/>
              </a:rPr>
              <a:t> provider</a:t>
            </a:r>
            <a:r>
              <a:rPr lang="en-US" sz="1000" i="0" kern="1200" dirty="0" smtClean="0">
                <a:solidFill>
                  <a:schemeClr val="tx1"/>
                </a:solidFill>
                <a:effectLst/>
              </a:rPr>
              <a:t> should perform service valuation. Service valuation determines the price (or chargeback) </a:t>
            </a:r>
            <a:r>
              <a:rPr lang="en-US" dirty="0"/>
              <a:t>that</a:t>
            </a:r>
            <a:r>
              <a:rPr lang="en-US" sz="1000" i="0" kern="1200" dirty="0" smtClean="0">
                <a:solidFill>
                  <a:schemeClr val="tx1"/>
                </a:solidFill>
                <a:effectLst/>
              </a:rPr>
              <a:t> a consumer is expected to pay for a service, which helps recover the cost of providing the service, ensuring profitability, and meeting the provider’s ROI and reinvestment goals. The service provider aggregates all types of costs (both CAPEX and OPEX) down to </a:t>
            </a:r>
            <a:r>
              <a:rPr lang="en-US" dirty="0"/>
              <a:t>the</a:t>
            </a:r>
            <a:r>
              <a:rPr lang="en-US" dirty="0">
                <a:solidFill>
                  <a:srgbClr val="FFC000"/>
                </a:solidFill>
              </a:rPr>
              <a:t> </a:t>
            </a:r>
            <a:r>
              <a:rPr lang="en-US" sz="1000" i="0" kern="1200" dirty="0" smtClean="0">
                <a:solidFill>
                  <a:schemeClr val="tx1"/>
                </a:solidFill>
                <a:effectLst/>
              </a:rPr>
              <a:t>service element level of granularity by mapping </a:t>
            </a:r>
            <a:r>
              <a:rPr lang="en-US" dirty="0"/>
              <a:t>the</a:t>
            </a:r>
            <a:r>
              <a:rPr lang="en-US" dirty="0">
                <a:solidFill>
                  <a:srgbClr val="FFC000"/>
                </a:solidFill>
              </a:rPr>
              <a:t> </a:t>
            </a:r>
            <a:r>
              <a:rPr lang="en-US" sz="1000" i="0" kern="1200" dirty="0" smtClean="0">
                <a:solidFill>
                  <a:schemeClr val="tx1"/>
                </a:solidFill>
                <a:effectLst/>
              </a:rPr>
              <a:t>elements to </a:t>
            </a:r>
            <a:r>
              <a:rPr lang="en-US" dirty="0"/>
              <a:t>the</a:t>
            </a:r>
            <a:r>
              <a:rPr lang="en-US" dirty="0">
                <a:solidFill>
                  <a:srgbClr val="FFC000"/>
                </a:solidFill>
              </a:rPr>
              <a:t> </a:t>
            </a:r>
            <a:r>
              <a:rPr lang="en-US" sz="1000" i="0" kern="1200" dirty="0" smtClean="0">
                <a:solidFill>
                  <a:schemeClr val="tx1"/>
                </a:solidFill>
                <a:effectLst/>
              </a:rPr>
              <a:t>relevant cloud services. Then it calculates </a:t>
            </a:r>
            <a:r>
              <a:rPr lang="en-US" dirty="0"/>
              <a:t>the</a:t>
            </a:r>
            <a:r>
              <a:rPr lang="en-US" dirty="0">
                <a:solidFill>
                  <a:srgbClr val="FFC000"/>
                </a:solidFill>
              </a:rPr>
              <a:t> </a:t>
            </a:r>
            <a:r>
              <a:rPr lang="en-US" sz="1000" i="0" kern="1200" dirty="0" smtClean="0">
                <a:solidFill>
                  <a:schemeClr val="tx1"/>
                </a:solidFill>
                <a:effectLst/>
              </a:rPr>
              <a:t>service costs on per-unit basis by dividing the aggregated cost for a service by some logical unit of demand such as GB of storage or an hour of usage for that service. </a:t>
            </a:r>
          </a:p>
          <a:p>
            <a:r>
              <a:rPr lang="en-US" sz="1000" i="0" kern="1200" dirty="0" smtClean="0">
                <a:solidFill>
                  <a:schemeClr val="tx1"/>
                </a:solidFill>
                <a:effectLst/>
              </a:rPr>
              <a:t>However, the per-unit service costs may vary over time, depending on </a:t>
            </a:r>
            <a:r>
              <a:rPr lang="en-US" dirty="0"/>
              <a:t>the</a:t>
            </a:r>
            <a:r>
              <a:rPr lang="en-US" dirty="0">
                <a:solidFill>
                  <a:srgbClr val="FFC000"/>
                </a:solidFill>
              </a:rPr>
              <a:t> </a:t>
            </a:r>
            <a:r>
              <a:rPr lang="en-US" sz="1000" i="0" kern="1200" dirty="0" smtClean="0">
                <a:solidFill>
                  <a:schemeClr val="tx1"/>
                </a:solidFill>
                <a:effectLst/>
              </a:rPr>
              <a:t>demand for or utilization of the services and service elements. Thus, service provider</a:t>
            </a:r>
            <a:r>
              <a:rPr lang="en-US" sz="1000" i="0" kern="1200" baseline="0" dirty="0" smtClean="0">
                <a:solidFill>
                  <a:schemeClr val="tx1"/>
                </a:solidFill>
                <a:effectLst/>
              </a:rPr>
              <a:t> </a:t>
            </a:r>
            <a:r>
              <a:rPr lang="en-US" sz="1000" i="0" kern="1200" dirty="0" smtClean="0">
                <a:solidFill>
                  <a:schemeClr val="tx1"/>
                </a:solidFill>
                <a:effectLst/>
              </a:rPr>
              <a:t>should track </a:t>
            </a:r>
            <a:r>
              <a:rPr lang="en-US" dirty="0"/>
              <a:t>the</a:t>
            </a:r>
            <a:r>
              <a:rPr lang="en-US" dirty="0">
                <a:solidFill>
                  <a:srgbClr val="FFC000"/>
                </a:solidFill>
              </a:rPr>
              <a:t> </a:t>
            </a:r>
            <a:r>
              <a:rPr lang="en-US" sz="1000" i="0" kern="1200" dirty="0" smtClean="0">
                <a:solidFill>
                  <a:schemeClr val="tx1"/>
                </a:solidFill>
                <a:effectLst/>
              </a:rPr>
              <a:t>demand and utilization to establish a stable per-unit cost baseline. Finally, </a:t>
            </a:r>
            <a:r>
              <a:rPr lang="en-US" dirty="0"/>
              <a:t>the</a:t>
            </a:r>
            <a:r>
              <a:rPr lang="en-US" dirty="0">
                <a:solidFill>
                  <a:srgbClr val="FFC000"/>
                </a:solidFill>
              </a:rPr>
              <a:t> </a:t>
            </a:r>
            <a:r>
              <a:rPr lang="en-US" sz="1000" i="0" kern="1200" dirty="0" smtClean="0">
                <a:solidFill>
                  <a:schemeClr val="tx1"/>
                </a:solidFill>
                <a:effectLst/>
              </a:rPr>
              <a:t>service</a:t>
            </a:r>
            <a:r>
              <a:rPr lang="en-US" sz="1000" i="0" kern="1200" baseline="0" dirty="0" smtClean="0">
                <a:solidFill>
                  <a:schemeClr val="tx1"/>
                </a:solidFill>
                <a:effectLst/>
              </a:rPr>
              <a:t> provider </a:t>
            </a:r>
            <a:r>
              <a:rPr lang="en-US" sz="1000" i="0" kern="1200" dirty="0" smtClean="0">
                <a:solidFill>
                  <a:schemeClr val="tx1"/>
                </a:solidFill>
                <a:effectLst/>
              </a:rPr>
              <a:t>may add some margin amount over per-unit service cost to define service price, or may establish the price at the true cost of service depending on the provider’s business goal. </a:t>
            </a:r>
            <a:r>
              <a:rPr lang="en-US" dirty="0" smtClean="0"/>
              <a:t>The service provider then </a:t>
            </a:r>
            <a:r>
              <a:rPr lang="en-US" dirty="0"/>
              <a:t>defines</a:t>
            </a:r>
            <a:r>
              <a:rPr lang="en-US" dirty="0" smtClean="0"/>
              <a:t> chargeback or </a:t>
            </a:r>
            <a:r>
              <a:rPr lang="en-US" dirty="0" err="1" smtClean="0"/>
              <a:t>showback</a:t>
            </a:r>
            <a:r>
              <a:rPr lang="en-US" dirty="0" smtClean="0"/>
              <a:t> model(s) based on the pricing strategy for cloud services.</a:t>
            </a:r>
            <a:endParaRPr lang="en-US" sz="1000" i="0" kern="1200" dirty="0" smtClean="0">
              <a:solidFill>
                <a:schemeClr val="tx1"/>
              </a:solidFill>
              <a:effectLst/>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248152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ea typeface="+mn-ea"/>
                <a:cs typeface="Calibri" panose="020F0502020204030204" pitchFamily="34" charset="0"/>
              </a:rPr>
              <a:t>A chargeback model defines how consumers need to pay for the consumed services. A list of common chargeback models along with their descriptions </a:t>
            </a:r>
            <a:r>
              <a:rPr lang="en-US" dirty="0"/>
              <a:t>are</a:t>
            </a:r>
            <a:r>
              <a:rPr lang="en-US" sz="1000" kern="1200" dirty="0" smtClean="0">
                <a:solidFill>
                  <a:schemeClr val="tx1"/>
                </a:solidFill>
                <a:effectLst/>
                <a:ea typeface="+mn-ea"/>
                <a:cs typeface="Calibri" panose="020F0502020204030204" pitchFamily="34" charset="0"/>
              </a:rPr>
              <a:t> provided below.</a:t>
            </a:r>
          </a:p>
          <a:p>
            <a:pPr marL="171450" lvl="0" indent="-171450">
              <a:buFont typeface="Arial" panose="020B0604020202020204" pitchFamily="34" charset="0"/>
              <a:buChar char="•"/>
            </a:pPr>
            <a:r>
              <a:rPr lang="en-US" sz="1000" kern="1200" dirty="0" smtClean="0">
                <a:solidFill>
                  <a:schemeClr val="tx1"/>
                </a:solidFill>
                <a:effectLst/>
                <a:ea typeface="+mn-ea"/>
                <a:cs typeface="Calibri" panose="020F0502020204030204" pitchFamily="34" charset="0"/>
              </a:rPr>
              <a:t>Pay-as-you-go: Metering and pricing is based on the consumption of cloud resources by the consumers. Consumers do not pay for unused resources.</a:t>
            </a:r>
          </a:p>
          <a:p>
            <a:pPr marL="171450" lvl="0" indent="-171450">
              <a:buFont typeface="Arial" panose="020B0604020202020204" pitchFamily="34" charset="0"/>
              <a:buChar char="•"/>
            </a:pPr>
            <a:r>
              <a:rPr lang="en-US" sz="1000" kern="1200" dirty="0" smtClean="0">
                <a:solidFill>
                  <a:schemeClr val="tx1"/>
                </a:solidFill>
                <a:effectLst/>
                <a:ea typeface="+mn-ea"/>
                <a:cs typeface="Calibri" panose="020F0502020204030204" pitchFamily="34" charset="0"/>
              </a:rPr>
              <a:t>Subscription by time</a:t>
            </a:r>
            <a:r>
              <a:rPr lang="en-US" sz="1000" b="0" kern="1200" dirty="0" smtClean="0">
                <a:solidFill>
                  <a:schemeClr val="tx1"/>
                </a:solidFill>
                <a:effectLst/>
                <a:ea typeface="+mn-ea"/>
                <a:cs typeface="Calibri" panose="020F0502020204030204" pitchFamily="34" charset="0"/>
              </a:rPr>
              <a:t>: Consumers are billed for a subscription period. The cost of providing a cloud service for the subscription period is divided among a predefined number of consumers. For example, in a private cloud, if three business units are subscribing to a service that costs $60,000 a month to </a:t>
            </a:r>
            <a:r>
              <a:rPr lang="en-US" sz="1000" b="0" kern="1200" dirty="0" smtClean="0">
                <a:effectLst/>
                <a:ea typeface="+mn-ea"/>
                <a:cs typeface="Calibri" panose="020F0502020204030204" pitchFamily="34" charset="0"/>
              </a:rPr>
              <a:t>provide</a:t>
            </a:r>
            <a:r>
              <a:rPr lang="en-US" sz="1000" b="0" kern="1200" dirty="0" smtClean="0">
                <a:solidFill>
                  <a:schemeClr val="tx1"/>
                </a:solidFill>
                <a:effectLst/>
                <a:ea typeface="+mn-ea"/>
                <a:cs typeface="Calibri" panose="020F0502020204030204" pitchFamily="34" charset="0"/>
              </a:rPr>
              <a:t>, then the chargeback per business unit is $20,000 for the month. </a:t>
            </a:r>
          </a:p>
          <a:p>
            <a:pPr marL="171450" lvl="0" indent="-171450">
              <a:buFont typeface="Arial" panose="020B0604020202020204" pitchFamily="34" charset="0"/>
              <a:buChar char="•"/>
            </a:pPr>
            <a:r>
              <a:rPr lang="en-US" sz="1000" kern="1200" dirty="0" smtClean="0">
                <a:solidFill>
                  <a:schemeClr val="tx1"/>
                </a:solidFill>
                <a:effectLst/>
                <a:ea typeface="+mn-ea"/>
                <a:cs typeface="Calibri" panose="020F0502020204030204" pitchFamily="34" charset="0"/>
              </a:rPr>
              <a:t>Subscription by peak usage: Consumers are billed according to their peak usage of IT resources for a subscription period. For example, a provider may charge a consumer for their share of peak usage of network bandwidth. </a:t>
            </a:r>
          </a:p>
          <a:p>
            <a:pPr marL="171450" lvl="0" indent="-171450">
              <a:buFont typeface="Arial" panose="020B0604020202020204" pitchFamily="34" charset="0"/>
              <a:buChar char="•"/>
            </a:pPr>
            <a:r>
              <a:rPr lang="en-US" sz="1000" kern="1200" dirty="0" smtClean="0">
                <a:solidFill>
                  <a:schemeClr val="tx1"/>
                </a:solidFill>
                <a:effectLst/>
                <a:ea typeface="+mn-ea"/>
                <a:cs typeface="Calibri" panose="020F0502020204030204" pitchFamily="34" charset="0"/>
              </a:rPr>
              <a:t>Fixed cost or pre-pay: Consumers commit up-front on the required cloud resources for the committed period such as one year or three years. They pay fixed charge periodically through a billing cycle for the service they use</a:t>
            </a:r>
            <a:r>
              <a:rPr lang="en-US" sz="1000" kern="1200" dirty="0" smtClean="0">
                <a:effectLst/>
                <a:ea typeface="+mn-ea"/>
                <a:cs typeface="Calibri" panose="020F0502020204030204" pitchFamily="34" charset="0"/>
              </a:rPr>
              <a:t>,</a:t>
            </a:r>
            <a:r>
              <a:rPr lang="en-US" sz="1000" kern="1200" dirty="0" smtClean="0">
                <a:solidFill>
                  <a:schemeClr val="tx1"/>
                </a:solidFill>
                <a:effectLst/>
                <a:ea typeface="+mn-ea"/>
                <a:cs typeface="Calibri" panose="020F0502020204030204" pitchFamily="34" charset="0"/>
              </a:rPr>
              <a:t> regardless of the utilization of resources.</a:t>
            </a:r>
          </a:p>
          <a:p>
            <a:pPr marL="171450" lvl="0" indent="-171450">
              <a:buFont typeface="Arial" panose="020B0604020202020204" pitchFamily="34" charset="0"/>
              <a:buChar char="•"/>
            </a:pPr>
            <a:r>
              <a:rPr lang="en-US" sz="1000" kern="1200" dirty="0" smtClean="0">
                <a:solidFill>
                  <a:schemeClr val="tx1"/>
                </a:solidFill>
                <a:effectLst/>
                <a:ea typeface="+mn-ea"/>
                <a:cs typeface="Calibri" panose="020F0502020204030204" pitchFamily="34" charset="0"/>
              </a:rPr>
              <a:t>User-based: Pricing is based on the identity of a user (a person) of cloud service. In this model, the number of users logged in is tracked and </a:t>
            </a:r>
            <a:r>
              <a:rPr lang="en-US" dirty="0" smtClean="0"/>
              <a:t>billed,</a:t>
            </a:r>
            <a:r>
              <a:rPr lang="en-US" sz="1000" kern="1200" dirty="0" smtClean="0">
                <a:solidFill>
                  <a:srgbClr val="FF0000"/>
                </a:solidFill>
                <a:effectLst/>
                <a:ea typeface="+mn-ea"/>
                <a:cs typeface="Calibri" panose="020F0502020204030204" pitchFamily="34" charset="0"/>
              </a:rPr>
              <a:t> </a:t>
            </a:r>
            <a:r>
              <a:rPr lang="en-US" dirty="0"/>
              <a:t>based</a:t>
            </a:r>
            <a:r>
              <a:rPr lang="en-US" sz="1000" kern="1200" dirty="0" smtClean="0">
                <a:solidFill>
                  <a:srgbClr val="FF0000"/>
                </a:solidFill>
                <a:effectLst/>
                <a:ea typeface="+mn-ea"/>
                <a:cs typeface="Calibri" panose="020F0502020204030204" pitchFamily="34" charset="0"/>
              </a:rPr>
              <a:t> </a:t>
            </a:r>
            <a:r>
              <a:rPr lang="en-US" dirty="0"/>
              <a:t>on</a:t>
            </a:r>
            <a:r>
              <a:rPr lang="en-US" sz="1000" kern="1200" dirty="0" smtClean="0">
                <a:solidFill>
                  <a:srgbClr val="FF0000"/>
                </a:solidFill>
                <a:effectLst/>
                <a:ea typeface="+mn-ea"/>
                <a:cs typeface="Calibri" panose="020F0502020204030204" pitchFamily="34" charset="0"/>
              </a:rPr>
              <a:t> </a:t>
            </a:r>
            <a:r>
              <a:rPr lang="en-US" dirty="0"/>
              <a:t>that</a:t>
            </a:r>
            <a:r>
              <a:rPr lang="en-US" sz="1000" kern="1200" dirty="0" smtClean="0">
                <a:solidFill>
                  <a:srgbClr val="FF0000"/>
                </a:solidFill>
                <a:effectLst/>
                <a:ea typeface="+mn-ea"/>
                <a:cs typeface="Calibri" panose="020F0502020204030204" pitchFamily="34" charset="0"/>
              </a:rPr>
              <a:t> </a:t>
            </a:r>
            <a:r>
              <a:rPr lang="en-US" dirty="0"/>
              <a:t>number</a:t>
            </a:r>
            <a:r>
              <a:rPr lang="en-US" sz="1000" kern="1200" dirty="0" smtClean="0">
                <a:solidFill>
                  <a:schemeClr val="tx1"/>
                </a:solidFill>
                <a:effectLst/>
                <a:ea typeface="+mn-ea"/>
                <a:cs typeface="Calibri" panose="020F0502020204030204" pitchFamily="34" charset="0"/>
              </a:rPr>
              <a:t>.</a:t>
            </a:r>
          </a:p>
          <a:p>
            <a:r>
              <a:rPr lang="en-US" sz="1000" kern="1200" dirty="0" smtClean="0">
                <a:solidFill>
                  <a:schemeClr val="tx1"/>
                </a:solidFill>
                <a:effectLst/>
                <a:ea typeface="+mn-ea"/>
                <a:cs typeface="Calibri" panose="020F0502020204030204" pitchFamily="34" charset="0"/>
              </a:rPr>
              <a:t>Service provider deploys chargeback tools in the cloud </a:t>
            </a:r>
            <a:r>
              <a:rPr lang="en-US" dirty="0"/>
              <a:t>infrastructure</a:t>
            </a:r>
            <a:r>
              <a:rPr lang="en-US" sz="1000" kern="1200" dirty="0" smtClean="0">
                <a:solidFill>
                  <a:schemeClr val="tx1"/>
                </a:solidFill>
                <a:effectLst/>
                <a:ea typeface="+mn-ea"/>
                <a:cs typeface="Calibri" panose="020F0502020204030204" pitchFamily="34" charset="0"/>
              </a:rPr>
              <a:t>. These tools enable service provider to define a chargeback model. Based on the model, these tools automatically collect billing data, store billing records in a billing system, and generate the billing report per consumer.</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4141979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Tools play an important role in building cloud infrastructure; therefore an early step in building the infrastructure is to deploy the necessary technologies using the tools. Examples of </a:t>
            </a:r>
            <a:r>
              <a:rPr lang="en-US" dirty="0"/>
              <a:t>the</a:t>
            </a:r>
            <a:r>
              <a:rPr lang="en-US" dirty="0">
                <a:solidFill>
                  <a:srgbClr val="FFC000"/>
                </a:solidFill>
              </a:rPr>
              <a:t> </a:t>
            </a:r>
            <a:r>
              <a:rPr lang="en-US" dirty="0" smtClean="0"/>
              <a:t>key tools </a:t>
            </a:r>
            <a:r>
              <a:rPr lang="en-US" baseline="0" dirty="0" smtClean="0"/>
              <a:t>used for building cloud infrastructure include virtualization software</a:t>
            </a:r>
            <a:r>
              <a:rPr lang="en-US" dirty="0" smtClean="0"/>
              <a:t>, orchestration software, security software, </a:t>
            </a:r>
            <a:r>
              <a:rPr lang="en-US" baseline="0" dirty="0" smtClean="0"/>
              <a:t>business </a:t>
            </a:r>
            <a:r>
              <a:rPr lang="en-US" dirty="0" smtClean="0"/>
              <a:t>continuity software, </a:t>
            </a:r>
            <a:r>
              <a:rPr lang="en-US" baseline="0" dirty="0" smtClean="0"/>
              <a:t>self-service </a:t>
            </a:r>
            <a:r>
              <a:rPr lang="en-US" dirty="0" smtClean="0"/>
              <a:t>portal software, </a:t>
            </a:r>
            <a:r>
              <a:rPr lang="en-US" baseline="0" dirty="0" smtClean="0"/>
              <a:t>and so on. These tools enable</a:t>
            </a:r>
            <a:r>
              <a:rPr lang="en-US" dirty="0" smtClean="0"/>
              <a:t> the service provider to build and offer cloud services to the consumers. Apart from considering </a:t>
            </a:r>
            <a:r>
              <a:rPr lang="en-US" dirty="0"/>
              <a:t>the</a:t>
            </a:r>
            <a:r>
              <a:rPr lang="en-US" dirty="0">
                <a:solidFill>
                  <a:srgbClr val="FFC000"/>
                </a:solidFill>
              </a:rPr>
              <a:t> </a:t>
            </a:r>
            <a:r>
              <a:rPr lang="en-US" dirty="0" smtClean="0"/>
              <a:t>tools that </a:t>
            </a:r>
            <a:r>
              <a:rPr lang="en-US" dirty="0"/>
              <a:t>enable</a:t>
            </a:r>
            <a:r>
              <a:rPr lang="en-US" dirty="0" smtClean="0">
                <a:solidFill>
                  <a:srgbClr val="FFC000"/>
                </a:solidFill>
              </a:rPr>
              <a:t> </a:t>
            </a:r>
            <a:r>
              <a:rPr lang="en-US" dirty="0"/>
              <a:t>the</a:t>
            </a:r>
            <a:r>
              <a:rPr lang="en-US" dirty="0" smtClean="0"/>
              <a:t> providers to build a cloud infrastructure, providers should also consider tools that will enable them </a:t>
            </a:r>
            <a:r>
              <a:rPr lang="en-US" dirty="0"/>
              <a:t>to</a:t>
            </a:r>
            <a:r>
              <a:rPr lang="en-US" dirty="0" smtClean="0"/>
              <a:t> connect multiple clouds or application</a:t>
            </a:r>
            <a:r>
              <a:rPr lang="en-US" dirty="0"/>
              <a:t>s</a:t>
            </a:r>
            <a:r>
              <a:rPr lang="en-US" dirty="0" smtClean="0"/>
              <a:t>. Examples of such tools include</a:t>
            </a:r>
            <a:r>
              <a:rPr lang="en-US" kern="1200" dirty="0" smtClean="0">
                <a:solidFill>
                  <a:schemeClr val="tx1"/>
                </a:solidFill>
                <a:effectLst/>
              </a:rPr>
              <a:t> cloud integration tools, APIs</a:t>
            </a:r>
            <a:r>
              <a:rPr lang="en-US" dirty="0" smtClean="0"/>
              <a:t>, and specialized connection, transformation, and business logic programs</a:t>
            </a:r>
            <a:r>
              <a:rPr lang="en-US" kern="1200" dirty="0" smtClean="0">
                <a:solidFill>
                  <a:schemeClr val="tx1"/>
                </a:solidFill>
                <a:effectLst/>
              </a:rPr>
              <a:t>. These types of tools are specially useful while deploying hybrid or community cloud. Also, such tools are important to consider when a service provider is providing brokerage services. </a:t>
            </a:r>
          </a:p>
          <a:p>
            <a:r>
              <a:rPr lang="en-US" kern="1200" dirty="0" smtClean="0">
                <a:solidFill>
                  <a:schemeClr val="tx1"/>
                </a:solidFill>
                <a:effectLst/>
              </a:rPr>
              <a:t>Cloud integration tools </a:t>
            </a:r>
            <a:r>
              <a:rPr lang="en-US" dirty="0"/>
              <a:t>enable</a:t>
            </a:r>
            <a:r>
              <a:rPr lang="en-US" kern="1200" dirty="0" smtClean="0">
                <a:solidFill>
                  <a:schemeClr val="tx1"/>
                </a:solidFill>
                <a:effectLst/>
              </a:rPr>
              <a:t> connecting cloud applications with other cloud and non-cloud applications to leverage the capabilities of multiple applications. Cloud integration technology integrates multiple cloud applications using application programming interface (API) support. These APIs enable secure access to the data of integrated applications. However, integration cannot be accomplished only with APIs because they do not perform functions such as transformation of data formats, data mapping, data validation, and error processing. These functions are typically handled by specialized connection, transformation, and business logic programs. These programs gather data with the help of APIs, then transform formats as required, and validate the accuracy of the transformation. </a:t>
            </a:r>
          </a:p>
          <a:p>
            <a:r>
              <a:rPr lang="en-US" dirty="0"/>
              <a:t>Consumers may avail different cloud services from multiple providers. In such cases, consumers may need assistance in selecting the providers that best meet their requirements. Moreover, using multiple cloud services from different providers may lead to operational complications and integration issues between the various services. Such issues have led to the emergence of cloud consumption assistance services known as </a:t>
            </a:r>
            <a:r>
              <a:rPr lang="en-US" i="1" dirty="0"/>
              <a:t>cloud services brokerage</a:t>
            </a:r>
            <a:r>
              <a:rPr lang="en-US" dirty="0"/>
              <a:t>, which are provided by cloud brokers.</a:t>
            </a:r>
          </a:p>
          <a:p>
            <a:endParaRPr lang="en-US" kern="1200" dirty="0" smtClean="0">
              <a:solidFill>
                <a:schemeClr val="tx1"/>
              </a:solidFill>
              <a:effectLst/>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4062519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R="0" indent="0" algn="l" defTabSz="914400" rtl="0" eaLnBrk="0" fontAlgn="base" latinLnBrk="0" hangingPunct="0">
              <a:spcAft>
                <a:spcPct val="0"/>
              </a:spcAft>
              <a:buClrTx/>
              <a:buSzTx/>
              <a:buFontTx/>
              <a:buNone/>
              <a:tabLst/>
              <a:defRPr/>
            </a:pPr>
            <a:r>
              <a:rPr lang="en-US" dirty="0" smtClean="0"/>
              <a:t>A service-level agreement (SLA) is a contract negotiated between a provider and a consumer that specifies various parameters and metrics such as cost, service availability, maintenance schedules, performance levels, service desk response time, and consumer’s and provider’s responsibilities. </a:t>
            </a:r>
          </a:p>
          <a:p>
            <a:pPr marR="0" indent="0" algn="l" defTabSz="914400" rtl="0" eaLnBrk="0" fontAlgn="base" latinLnBrk="0" hangingPunct="0">
              <a:spcAft>
                <a:spcPct val="0"/>
              </a:spcAft>
              <a:buClrTx/>
              <a:buSzTx/>
              <a:buFontTx/>
              <a:buNone/>
              <a:tabLst/>
              <a:defRPr/>
            </a:pPr>
            <a:r>
              <a:rPr lang="en-US" dirty="0" smtClean="0"/>
              <a:t>SLAs must be carefully written before offering to a consumer. SLAs are part of a service contract: an agreement between the cloud service provider and the cloud service consumer, stating the terms of service usage</a:t>
            </a:r>
            <a:r>
              <a:rPr lang="en-US" dirty="0"/>
              <a:t>. A legal contract must be established with the consumer before a service can be used. When writing a legal contract, the </a:t>
            </a:r>
            <a:r>
              <a:rPr lang="en-US" dirty="0" smtClean="0"/>
              <a:t>key considerations include business level policies such as data privacy, data ownership, data retention, secure deletion, security, confidentiality, auditing, regulatory requirements, redundancy, jurisdiction, disruption resolution, compensation for data loss and misuse, excess usage, availability and performance metrics, payments and penalty methods, contracted services, a list of services not covered,</a:t>
            </a:r>
            <a:r>
              <a:rPr lang="en-US" baseline="0" dirty="0" smtClean="0"/>
              <a:t> </a:t>
            </a:r>
            <a:r>
              <a:rPr lang="en-US" dirty="0" smtClean="0"/>
              <a:t>licensed software, and service termination.</a:t>
            </a:r>
          </a:p>
          <a:p>
            <a:r>
              <a:rPr lang="en-US" dirty="0" smtClean="0"/>
              <a:t>Finally, a disaster recovery plan, penalties, and an exit clause should be included. An SLA should include </a:t>
            </a:r>
            <a:r>
              <a:rPr lang="en-US" dirty="0"/>
              <a:t>an indication of how an unexpected incident will be handled and what actions will be taken in case of a prolonged service outage. It should cover penalties for not meeting the SLA. The SLA should also include clauses related to the termination of the service by both the consumer and the provider</a:t>
            </a:r>
            <a:r>
              <a:rPr lang="en-US" dirty="0" smtClean="0"/>
              <a:t>.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568209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i="1" kern="1200" dirty="0" smtClean="0">
                <a:solidFill>
                  <a:schemeClr val="tx1"/>
                </a:solidFill>
                <a:effectLst/>
              </a:rPr>
              <a:t>Cloud vendor lock-in</a:t>
            </a:r>
            <a:r>
              <a:rPr lang="en-US" sz="1000" kern="1200" dirty="0" smtClean="0">
                <a:solidFill>
                  <a:schemeClr val="tx1"/>
                </a:solidFill>
                <a:effectLst/>
              </a:rPr>
              <a:t> refers to a situation where a consumer is unable to move readily from the current provider to another. This condition may result from various causes such as high cost of migration, significant re-engineering effort requirement for an application migration, lack of open standards, or restrictions imposed by the current provider. </a:t>
            </a:r>
          </a:p>
          <a:p>
            <a:r>
              <a:rPr lang="en-US" sz="1000" kern="1200" dirty="0" smtClean="0">
                <a:solidFill>
                  <a:schemeClr val="tx1"/>
                </a:solidFill>
                <a:effectLst/>
              </a:rPr>
              <a:t>When building a cloud infrastructure</a:t>
            </a:r>
            <a:r>
              <a:rPr lang="en-US" dirty="0"/>
              <a:t>, </a:t>
            </a:r>
            <a:r>
              <a:rPr lang="en-US" sz="1000" kern="1200" dirty="0" smtClean="0">
                <a:solidFill>
                  <a:schemeClr val="tx1"/>
                </a:solidFill>
                <a:effectLst/>
              </a:rPr>
              <a:t>providers must</a:t>
            </a:r>
            <a:r>
              <a:rPr lang="en-US" sz="1000" kern="1200" baseline="0" dirty="0" smtClean="0">
                <a:solidFill>
                  <a:schemeClr val="tx1"/>
                </a:solidFill>
                <a:effectLst/>
              </a:rPr>
              <a:t> avoid </a:t>
            </a:r>
            <a:r>
              <a:rPr lang="en-US" sz="1000" kern="1200" dirty="0" smtClean="0">
                <a:solidFill>
                  <a:schemeClr val="tx1"/>
                </a:solidFill>
                <a:effectLst/>
              </a:rPr>
              <a:t>using proprietary tools, APIs, or file formats, which may cause vendor lock-</a:t>
            </a:r>
            <a:r>
              <a:rPr lang="en-US" dirty="0"/>
              <a:t>in. The use of widely accepted open standard tools, APIs, and file formats not only prevent vendor lock-in, but also make services offered using open tools more acceptable to the consumers. The use of open standards provides interoperability and portability among providers, which consumers typically prefer. For example, the provider may use APIs based on the open standards that enable an application’s data to migrate to another provider with minimal or no change to its format. Likewise, if the provider supports the use of Open Virtual Machine Format (OVF), which is an open standard for virtual machine format, then a virtual machine created in one of the  </a:t>
            </a:r>
            <a:r>
              <a:rPr lang="en-US" sz="1000" kern="1200" dirty="0" smtClean="0">
                <a:solidFill>
                  <a:schemeClr val="tx1"/>
                </a:solidFill>
                <a:effectLst/>
              </a:rPr>
              <a:t>provider’s environment can be migrated to another provider with minimal or no changes. </a:t>
            </a:r>
          </a:p>
          <a:p>
            <a:pPr marL="0" marR="0" indent="0" algn="l" defTabSz="914400" rtl="0" eaLnBrk="0" fontAlgn="base" latinLnBrk="0" hangingPunct="0">
              <a:lnSpc>
                <a:spcPct val="100000"/>
              </a:lnSpc>
              <a:spcAft>
                <a:spcPct val="0"/>
              </a:spcAft>
              <a:buClrTx/>
              <a:buSzTx/>
              <a:buFontTx/>
              <a:buNone/>
              <a:tabLst/>
              <a:defRPr/>
            </a:pPr>
            <a:r>
              <a:rPr lang="en-US" sz="1000" kern="1200" dirty="0" smtClean="0">
                <a:solidFill>
                  <a:schemeClr val="tx1"/>
                </a:solidFill>
                <a:effectLst/>
              </a:rPr>
              <a:t>Sometimes providers may impose restrictions or burdensome penalties for migrating to another provider, causing lock-in. Including an appropriate exit clause in the SLA can prevent vendor lock-in due to restrictions and penalties.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182522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Aft>
                <a:spcPct val="0"/>
              </a:spcAft>
              <a:defRPr/>
            </a:pPr>
            <a:r>
              <a:rPr lang="en-US" sz="1000" kern="1200" dirty="0" smtClean="0">
                <a:solidFill>
                  <a:schemeClr val="tx1"/>
                </a:solidFill>
                <a:effectLst/>
              </a:rPr>
              <a:t>According to </a:t>
            </a:r>
            <a:r>
              <a:rPr lang="en-US" dirty="0"/>
              <a:t>Organization for the Advancement of Structured Information Standards (OASIS), </a:t>
            </a:r>
            <a:r>
              <a:rPr lang="en-US" sz="1000" kern="1200" dirty="0" smtClean="0">
                <a:solidFill>
                  <a:schemeClr val="tx1"/>
                </a:solidFill>
                <a:effectLst/>
              </a:rPr>
              <a:t>a reference model is an abstract framework for understanding </a:t>
            </a:r>
            <a:r>
              <a:rPr lang="en-US" sz="1000" kern="1200" dirty="0" smtClean="0">
                <a:effectLst/>
              </a:rPr>
              <a:t>the </a:t>
            </a:r>
            <a:r>
              <a:rPr lang="en-US" sz="1000" kern="1200" dirty="0" smtClean="0">
                <a:solidFill>
                  <a:schemeClr val="tx1"/>
                </a:solidFill>
                <a:effectLst/>
              </a:rPr>
              <a:t>significant relationships among the entities of some environment, and for the development of consistent standards or specifications supporting that environment. A reference model is based on a small number of unifying concepts and may be used as a basis for education and explaining standards. A reference model is not directly tied to any standards, technologie</a:t>
            </a:r>
            <a:r>
              <a:rPr lang="en-US" sz="1000" kern="1200" dirty="0" smtClean="0">
                <a:effectLst/>
              </a:rPr>
              <a:t>s, </a:t>
            </a:r>
            <a:r>
              <a:rPr lang="en-US" sz="1000" kern="1200" dirty="0" smtClean="0">
                <a:solidFill>
                  <a:schemeClr val="tx1"/>
                </a:solidFill>
                <a:effectLst/>
              </a:rPr>
              <a:t>or other concrete implementation details, but it does seek to provide a common semantics that can be used unambiguously across and between different implementations.</a:t>
            </a:r>
          </a:p>
          <a:p>
            <a:pPr marL="0" marR="0" indent="0" algn="l" defTabSz="914400" rtl="0" eaLnBrk="0" fontAlgn="base" latinLnBrk="0" hangingPunct="0">
              <a:spcAft>
                <a:spcPct val="0"/>
              </a:spcAft>
              <a:buClrTx/>
              <a:buSzTx/>
              <a:buFontTx/>
              <a:buNone/>
              <a:tabLst/>
              <a:defRPr/>
            </a:pPr>
            <a:r>
              <a:rPr lang="en-US" sz="1000" kern="1200" dirty="0" smtClean="0">
                <a:solidFill>
                  <a:schemeClr val="tx1"/>
                </a:solidFill>
                <a:effectLst/>
              </a:rPr>
              <a:t>Key goals of reference model are:</a:t>
            </a:r>
          </a:p>
          <a:p>
            <a:pPr marL="171450" indent="-171450">
              <a:buFont typeface="Arial" panose="020B0604020202020204" pitchFamily="34" charset="0"/>
              <a:buChar char="•"/>
              <a:defRPr/>
            </a:pPr>
            <a:r>
              <a:rPr lang="en-US" dirty="0" smtClean="0"/>
              <a:t>Convey</a:t>
            </a:r>
            <a:r>
              <a:rPr lang="en-US" dirty="0"/>
              <a:t>s</a:t>
            </a:r>
            <a:r>
              <a:rPr lang="en-US" dirty="0" smtClean="0"/>
              <a:t> fundamental principles and basic </a:t>
            </a:r>
            <a:r>
              <a:rPr lang="en-US" dirty="0"/>
              <a:t>functionality</a:t>
            </a:r>
            <a:r>
              <a:rPr lang="en-US" dirty="0" smtClean="0"/>
              <a:t> of a system it represents</a:t>
            </a:r>
          </a:p>
          <a:p>
            <a:pPr marL="171450" indent="-171450">
              <a:buFont typeface="Arial" panose="020B0604020202020204" pitchFamily="34" charset="0"/>
              <a:buChar char="•"/>
              <a:defRPr/>
            </a:pPr>
            <a:r>
              <a:rPr lang="en-US" dirty="0" smtClean="0"/>
              <a:t>Facilitate</a:t>
            </a:r>
            <a:r>
              <a:rPr lang="en-US" dirty="0"/>
              <a:t>s </a:t>
            </a:r>
            <a:r>
              <a:rPr lang="en-US" dirty="0" smtClean="0"/>
              <a:t>efficient communication of system details between stakeholders</a:t>
            </a:r>
          </a:p>
          <a:p>
            <a:pPr marL="171450" indent="-171450">
              <a:buFont typeface="Arial" panose="020B0604020202020204" pitchFamily="34" charset="0"/>
              <a:buChar char="•"/>
              <a:defRPr/>
            </a:pPr>
            <a:r>
              <a:rPr lang="en-US" dirty="0" smtClean="0"/>
              <a:t>Provide</a:t>
            </a:r>
            <a:r>
              <a:rPr lang="en-US" dirty="0"/>
              <a:t>s</a:t>
            </a:r>
            <a:r>
              <a:rPr lang="en-US" dirty="0" smtClean="0"/>
              <a:t> a point of reference for system designers to extract system specifications</a:t>
            </a:r>
          </a:p>
          <a:p>
            <a:pPr marL="171450" indent="-171450">
              <a:buFont typeface="Arial" panose="020B0604020202020204" pitchFamily="34" charset="0"/>
              <a:buChar char="•"/>
              <a:defRPr/>
            </a:pPr>
            <a:r>
              <a:rPr lang="en-US" dirty="0" smtClean="0"/>
              <a:t>Enhance</a:t>
            </a:r>
            <a:r>
              <a:rPr lang="en-US" dirty="0"/>
              <a:t>s</a:t>
            </a:r>
            <a:r>
              <a:rPr lang="en-US" dirty="0" smtClean="0"/>
              <a:t> an individual’s understanding of the representative system</a:t>
            </a:r>
          </a:p>
          <a:p>
            <a:pPr marL="171450" indent="-171450">
              <a:buFont typeface="Arial" panose="020B0604020202020204" pitchFamily="34" charset="0"/>
              <a:buChar char="•"/>
              <a:defRPr/>
            </a:pPr>
            <a:r>
              <a:rPr lang="en-US" dirty="0" smtClean="0"/>
              <a:t>Document</a:t>
            </a:r>
            <a:r>
              <a:rPr lang="en-US" dirty="0"/>
              <a:t>s</a:t>
            </a:r>
            <a:r>
              <a:rPr lang="en-US" dirty="0" smtClean="0"/>
              <a:t> the system for future reference and provide</a:t>
            </a:r>
            <a:r>
              <a:rPr lang="en-US" dirty="0"/>
              <a:t>s</a:t>
            </a:r>
            <a:r>
              <a:rPr lang="en-US" dirty="0" smtClean="0"/>
              <a:t> a means for collaboration</a:t>
            </a:r>
          </a:p>
          <a:p>
            <a:pPr marL="0" marR="0" indent="0" algn="l" defTabSz="914400" rtl="0" eaLnBrk="0" fontAlgn="base" latinLnBrk="0" hangingPunct="0">
              <a:spcAft>
                <a:spcPct val="0"/>
              </a:spcAft>
              <a:buClrTx/>
              <a:buSzTx/>
              <a:buFontTx/>
              <a:buNone/>
              <a:tabLst/>
              <a:defRPr/>
            </a:pPr>
            <a:endParaRPr lang="en-US" sz="1000" kern="1200" dirty="0" smtClean="0">
              <a:solidFill>
                <a:schemeClr val="tx1"/>
              </a:solidFill>
              <a:effectLst/>
            </a:endParaRP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kern="1200" dirty="0" smtClean="0">
                <a:solidFill>
                  <a:schemeClr val="tx1"/>
                </a:solidFill>
                <a:effectLst/>
              </a:rPr>
              <a:t>While building</a:t>
            </a:r>
            <a:r>
              <a:rPr lang="en-US" kern="1200" baseline="0" dirty="0" smtClean="0">
                <a:solidFill>
                  <a:schemeClr val="tx1"/>
                </a:solidFill>
                <a:effectLst/>
              </a:rPr>
              <a:t> </a:t>
            </a:r>
            <a:r>
              <a:rPr lang="en-US" kern="1200" dirty="0" smtClean="0">
                <a:solidFill>
                  <a:schemeClr val="tx1"/>
                </a:solidFill>
                <a:effectLst/>
              </a:rPr>
              <a:t>a cloud infrastructure, providers must consider challenges associated with software (application and operating system) licenses. It is important to asses these challenges at an early stage. Software </a:t>
            </a:r>
            <a:r>
              <a:rPr lang="en-US" b="0" i="0" kern="1200" dirty="0" smtClean="0">
                <a:solidFill>
                  <a:schemeClr val="tx1"/>
                </a:solidFill>
                <a:effectLst/>
              </a:rPr>
              <a:t>licensing challenges are relevant to infrastructure as a service (</a:t>
            </a:r>
            <a:r>
              <a:rPr lang="en-US" b="0" i="0" kern="1200" dirty="0" err="1" smtClean="0">
                <a:solidFill>
                  <a:schemeClr val="tx1"/>
                </a:solidFill>
                <a:effectLst/>
              </a:rPr>
              <a:t>IaaS</a:t>
            </a:r>
            <a:r>
              <a:rPr lang="en-US" b="0" i="0" kern="1200" dirty="0" smtClean="0">
                <a:solidFill>
                  <a:schemeClr val="tx1"/>
                </a:solidFill>
                <a:effectLst/>
              </a:rPr>
              <a:t>) and platform as a service (</a:t>
            </a:r>
            <a:r>
              <a:rPr lang="en-US" b="0" i="0" kern="1200" dirty="0" err="1" smtClean="0">
                <a:solidFill>
                  <a:schemeClr val="tx1"/>
                </a:solidFill>
                <a:effectLst/>
              </a:rPr>
              <a:t>PaaS</a:t>
            </a:r>
            <a:r>
              <a:rPr lang="en-US" b="0" i="0" kern="1200" dirty="0" smtClean="0">
                <a:solidFill>
                  <a:schemeClr val="tx1"/>
                </a:solidFill>
                <a:effectLst/>
              </a:rPr>
              <a:t>) models. </a:t>
            </a:r>
          </a:p>
          <a:p>
            <a:r>
              <a:rPr lang="en-US" kern="1200" dirty="0" smtClean="0">
                <a:solidFill>
                  <a:schemeClr val="tx1"/>
                </a:solidFill>
                <a:effectLst/>
              </a:rPr>
              <a:t>Consumers can use their existing software license in the cloud only if it is cloud enabled. Therefore, providers must identify whether </a:t>
            </a:r>
            <a:r>
              <a:rPr lang="en-US" dirty="0" smtClean="0"/>
              <a:t>the consumer’s existing software license is cloud enabled. If not,</a:t>
            </a:r>
            <a:r>
              <a:rPr lang="en-US" baseline="0" dirty="0" smtClean="0"/>
              <a:t> </a:t>
            </a:r>
            <a:r>
              <a:rPr lang="en-US" dirty="0" smtClean="0"/>
              <a:t>then the consumers can pay additional fees to get their license cloud enabled. Alternatively, consumers can use the software provided by </a:t>
            </a:r>
            <a:r>
              <a:rPr lang="en-US" dirty="0"/>
              <a:t>the</a:t>
            </a:r>
            <a:r>
              <a:rPr lang="en-US" dirty="0" smtClean="0"/>
              <a:t> service provider and pay a fee for the software usage.</a:t>
            </a:r>
          </a:p>
          <a:p>
            <a:r>
              <a:rPr lang="en-US" kern="1200" dirty="0" smtClean="0">
                <a:solidFill>
                  <a:schemeClr val="tx1"/>
                </a:solidFill>
                <a:effectLst/>
              </a:rPr>
              <a:t>Further, the service provider in collaboration with</a:t>
            </a:r>
            <a:r>
              <a:rPr lang="en-US" kern="1200" baseline="0" dirty="0" smtClean="0">
                <a:solidFill>
                  <a:schemeClr val="tx1"/>
                </a:solidFill>
                <a:effectLst/>
              </a:rPr>
              <a:t> </a:t>
            </a:r>
            <a:r>
              <a:rPr lang="en-US" dirty="0"/>
              <a:t>the</a:t>
            </a:r>
            <a:r>
              <a:rPr lang="en-US" dirty="0">
                <a:solidFill>
                  <a:srgbClr val="FFC000"/>
                </a:solidFill>
              </a:rPr>
              <a:t> </a:t>
            </a:r>
            <a:r>
              <a:rPr lang="en-US" kern="1200" baseline="0" dirty="0" smtClean="0">
                <a:solidFill>
                  <a:schemeClr val="tx1"/>
                </a:solidFill>
                <a:effectLst/>
              </a:rPr>
              <a:t>software vendors and consumers must work to understand the software license rights and its usage. This is important because the cloud service provider may have to create redundant systems by replication to combat against unplanned outage or disasters. Understanding </a:t>
            </a:r>
            <a:r>
              <a:rPr lang="en-US" dirty="0" smtClean="0"/>
              <a:t>the license rights and its</a:t>
            </a:r>
            <a:r>
              <a:rPr lang="en-US" baseline="0" dirty="0" smtClean="0"/>
              <a:t> </a:t>
            </a:r>
            <a:r>
              <a:rPr lang="en-US" dirty="0" smtClean="0"/>
              <a:t>usage will enable </a:t>
            </a:r>
            <a:r>
              <a:rPr lang="en-US" dirty="0"/>
              <a:t>the</a:t>
            </a:r>
            <a:r>
              <a:rPr lang="en-US" dirty="0">
                <a:solidFill>
                  <a:srgbClr val="FFC000"/>
                </a:solidFill>
              </a:rPr>
              <a:t> </a:t>
            </a:r>
            <a:r>
              <a:rPr lang="en-US" dirty="0" smtClean="0"/>
              <a:t>service providers preventing any non-compliance and violation of the license agreement.</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956284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a:defRPr/>
            </a:pPr>
            <a:r>
              <a:rPr lang="en-US" sz="1000" b="0" i="0" u="none" strike="noStrike" kern="1200" baseline="0" dirty="0" smtClean="0">
                <a:solidFill>
                  <a:schemeClr val="tx1"/>
                </a:solidFill>
              </a:rPr>
              <a:t>The slide lists </a:t>
            </a:r>
            <a:r>
              <a:rPr lang="en-US" dirty="0"/>
              <a:t>the</a:t>
            </a:r>
            <a:r>
              <a:rPr lang="en-US" dirty="0">
                <a:solidFill>
                  <a:srgbClr val="FFC000"/>
                </a:solidFill>
              </a:rPr>
              <a:t> </a:t>
            </a:r>
            <a:r>
              <a:rPr lang="en-US" sz="1000" b="0" i="0" u="none" strike="noStrike" kern="1200" baseline="0" dirty="0" smtClean="0">
                <a:solidFill>
                  <a:schemeClr val="tx1"/>
                </a:solidFill>
              </a:rPr>
              <a:t>key factors that must be considered while deploying SaaS.</a:t>
            </a:r>
            <a:endParaRPr lang="en-US" b="0"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355327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defTabSz="914400" eaLnBrk="0" fontAlgn="base" hangingPunct="0">
              <a:spcBef>
                <a:spcPct val="30000"/>
              </a:spcBef>
              <a:spcAft>
                <a:spcPct val="0"/>
              </a:spcAft>
              <a:defRPr/>
            </a:pPr>
            <a:r>
              <a:rPr lang="en-US" sz="1000" b="0" i="0" u="none" strike="noStrike" kern="1200" baseline="0" dirty="0" smtClean="0">
                <a:solidFill>
                  <a:schemeClr val="tx1"/>
                </a:solidFill>
              </a:rPr>
              <a:t>The slide lists </a:t>
            </a:r>
            <a:r>
              <a:rPr lang="en-US" dirty="0"/>
              <a:t>the</a:t>
            </a:r>
            <a:r>
              <a:rPr lang="en-US" dirty="0">
                <a:solidFill>
                  <a:srgbClr val="FFC000"/>
                </a:solidFill>
              </a:rPr>
              <a:t> </a:t>
            </a:r>
            <a:r>
              <a:rPr lang="en-US" sz="1000" b="0" i="0" u="none" strike="noStrike" kern="1200" baseline="0" dirty="0" smtClean="0">
                <a:solidFill>
                  <a:schemeClr val="tx1"/>
                </a:solidFill>
              </a:rPr>
              <a:t>key factors that must be considered while deploying </a:t>
            </a:r>
            <a:r>
              <a:rPr lang="en-US" sz="1000" b="0" i="0" u="none" strike="noStrike" kern="1200" baseline="0" dirty="0" err="1" smtClean="0">
                <a:solidFill>
                  <a:schemeClr val="tx1"/>
                </a:solidFill>
              </a:rPr>
              <a:t>PaaS</a:t>
            </a:r>
            <a:r>
              <a:rPr lang="en-US" sz="1000" b="0" i="0" u="none" strike="noStrike" kern="1200" baseline="0" dirty="0" smtClean="0">
                <a:solidFill>
                  <a:schemeClr val="tx1"/>
                </a:solidFill>
              </a:rPr>
              <a:t> and </a:t>
            </a:r>
            <a:r>
              <a:rPr lang="en-US" sz="1000" b="0" i="0" u="none" strike="noStrike" kern="1200" baseline="0" dirty="0" err="1" smtClean="0">
                <a:solidFill>
                  <a:schemeClr val="tx1"/>
                </a:solidFill>
              </a:rPr>
              <a:t>IaaS</a:t>
            </a:r>
            <a:r>
              <a:rPr lang="en-US" sz="1000" b="0" i="0" u="none" strike="noStrike" kern="1200" baseline="0" dirty="0" smtClean="0">
                <a:solidFill>
                  <a:schemeClr val="tx1"/>
                </a:solidFill>
              </a:rPr>
              <a:t>.</a:t>
            </a:r>
            <a:endParaRPr lang="en-US" b="0" dirty="0" smtClean="0"/>
          </a:p>
          <a:p>
            <a:endParaRPr lang="en-US" b="0" dirty="0" smtClean="0"/>
          </a:p>
          <a:p>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425720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rPr>
              <a:t>Migration strategy and considerations depend on whether a consumer plans to migrate their application (in case of </a:t>
            </a:r>
            <a:r>
              <a:rPr lang="en-US" sz="1000" kern="1200" dirty="0" err="1" smtClean="0">
                <a:solidFill>
                  <a:schemeClr val="tx1"/>
                </a:solidFill>
                <a:effectLst/>
              </a:rPr>
              <a:t>IaaS</a:t>
            </a:r>
            <a:r>
              <a:rPr lang="en-US" sz="1000" kern="1200" dirty="0" smtClean="0">
                <a:solidFill>
                  <a:schemeClr val="tx1"/>
                </a:solidFill>
                <a:effectLst/>
              </a:rPr>
              <a:t>) or only their data (in case of SaaS). </a:t>
            </a:r>
          </a:p>
          <a:p>
            <a:r>
              <a:rPr lang="en-US" sz="1000" kern="1200" dirty="0" smtClean="0">
                <a:solidFill>
                  <a:schemeClr val="tx1"/>
                </a:solidFill>
                <a:effectLst/>
              </a:rPr>
              <a:t>For </a:t>
            </a:r>
            <a:r>
              <a:rPr lang="en-US" dirty="0" smtClean="0"/>
              <a:t>application migration, </a:t>
            </a:r>
            <a:r>
              <a:rPr lang="en-US" sz="1000" kern="1200" dirty="0" smtClean="0">
                <a:solidFill>
                  <a:schemeClr val="tx1"/>
                </a:solidFill>
                <a:effectLst/>
              </a:rPr>
              <a:t>service providers must </a:t>
            </a:r>
            <a:r>
              <a:rPr lang="en-US" dirty="0" smtClean="0"/>
              <a:t>work with consumers to </a:t>
            </a:r>
            <a:r>
              <a:rPr lang="en-US" sz="1000" kern="1200" dirty="0" smtClean="0">
                <a:solidFill>
                  <a:schemeClr val="tx1"/>
                </a:solidFill>
                <a:effectLst/>
              </a:rPr>
              <a:t>develop a migration strategy for their application. Also, they must identify the various dependencies of the application. For example, if an application depends on an authentication service that is </a:t>
            </a:r>
            <a:r>
              <a:rPr lang="en-US" sz="1000" kern="1200" dirty="0" err="1" smtClean="0">
                <a:solidFill>
                  <a:schemeClr val="tx1"/>
                </a:solidFill>
                <a:effectLst/>
              </a:rPr>
              <a:t>on-premise</a:t>
            </a:r>
            <a:r>
              <a:rPr lang="en-US" sz="1000" kern="1200" dirty="0" smtClean="0">
                <a:solidFill>
                  <a:schemeClr val="tx1"/>
                </a:solidFill>
                <a:effectLst/>
              </a:rPr>
              <a:t>, then appropriate configuration changes are required in order to make the application work after migrating to a cloud. Based on dependencies, a consumer may choose one of </a:t>
            </a:r>
            <a:r>
              <a:rPr lang="en-US" dirty="0"/>
              <a:t>the</a:t>
            </a:r>
            <a:r>
              <a:rPr lang="en-US" dirty="0">
                <a:solidFill>
                  <a:srgbClr val="FFC000"/>
                </a:solidFill>
              </a:rPr>
              <a:t> </a:t>
            </a:r>
            <a:r>
              <a:rPr lang="en-US" sz="1000" kern="1200" dirty="0" smtClean="0">
                <a:solidFill>
                  <a:schemeClr val="tx1"/>
                </a:solidFill>
                <a:effectLst/>
              </a:rPr>
              <a:t>two migration strategies. The strategies are forklift migration and hybrid migration. </a:t>
            </a:r>
          </a:p>
          <a:p>
            <a:pPr marL="228600" indent="-228600">
              <a:buFont typeface="Arial" panose="020B0604020202020204" pitchFamily="34" charset="0"/>
              <a:buChar char="•"/>
            </a:pPr>
            <a:r>
              <a:rPr lang="en-US" sz="1000" kern="1200" dirty="0" smtClean="0">
                <a:solidFill>
                  <a:schemeClr val="tx1"/>
                </a:solidFill>
                <a:effectLst/>
              </a:rPr>
              <a:t>In the </a:t>
            </a:r>
            <a:r>
              <a:rPr lang="en-US" sz="1000" i="1" kern="1200" dirty="0" smtClean="0">
                <a:solidFill>
                  <a:schemeClr val="tx1"/>
                </a:solidFill>
                <a:effectLst/>
              </a:rPr>
              <a:t>forklift migration strategy</a:t>
            </a:r>
            <a:r>
              <a:rPr lang="en-US" sz="1000" kern="1200" dirty="0" smtClean="0">
                <a:solidFill>
                  <a:schemeClr val="tx1"/>
                </a:solidFill>
                <a:effectLst/>
              </a:rPr>
              <a:t>, the application and all of its related components are migrated to the cloud at once. This strategy is typically used for tightly coupled applications or self-contained applications. Tightly coupled applications are multiple applications that are dependent on each other and cannot be separated. Self-contained applications are applications that can be treated as a single entity. </a:t>
            </a:r>
          </a:p>
          <a:p>
            <a:pPr marL="228600" indent="-228600">
              <a:buFont typeface="Arial" panose="020B0604020202020204" pitchFamily="34" charset="0"/>
              <a:buChar char="•"/>
            </a:pPr>
            <a:r>
              <a:rPr lang="en-US" sz="1000" kern="1200" dirty="0" smtClean="0">
                <a:solidFill>
                  <a:schemeClr val="tx1"/>
                </a:solidFill>
                <a:effectLst/>
              </a:rPr>
              <a:t>In a </a:t>
            </a:r>
            <a:r>
              <a:rPr lang="en-US" sz="1000" i="1" kern="1200" dirty="0" smtClean="0">
                <a:solidFill>
                  <a:schemeClr val="tx1"/>
                </a:solidFill>
                <a:effectLst/>
              </a:rPr>
              <a:t>hybrid migration strategy</a:t>
            </a:r>
            <a:r>
              <a:rPr lang="en-US" sz="1000" kern="1200" dirty="0" smtClean="0">
                <a:solidFill>
                  <a:schemeClr val="tx1"/>
                </a:solidFill>
                <a:effectLst/>
              </a:rPr>
              <a:t>, an application and its components are moved to the cloud in parts. This strategy is a lower-risk approach to migrate applications to the cloud. This is because parts of an application can be moved to the cloud and optimized before moving other parts. This reduces the risk of unexpected behavior of the application when it is moved to the cloud. This strategy is typically good for applications with many loosely coupled components. </a:t>
            </a:r>
          </a:p>
          <a:p>
            <a:r>
              <a:rPr lang="en-US" sz="1000" kern="1200" dirty="0" smtClean="0">
                <a:solidFill>
                  <a:schemeClr val="tx1"/>
                </a:solidFill>
                <a:effectLst/>
              </a:rPr>
              <a:t>In some cases, consumers may only require migration of data. The data can be migrated to the cloud by deploying replication technology to copy the data from the </a:t>
            </a:r>
            <a:r>
              <a:rPr lang="en-US" dirty="0" smtClean="0"/>
              <a:t>consumer’s</a:t>
            </a:r>
            <a:r>
              <a:rPr lang="en-US" sz="1000" kern="1200" dirty="0" smtClean="0">
                <a:solidFill>
                  <a:schemeClr val="tx1"/>
                </a:solidFill>
                <a:effectLst/>
              </a:rPr>
              <a:t> data center to the cloud. While migrating data to the cloud, </a:t>
            </a:r>
            <a:r>
              <a:rPr lang="en-US" dirty="0"/>
              <a:t>the</a:t>
            </a:r>
            <a:r>
              <a:rPr lang="en-US" dirty="0">
                <a:solidFill>
                  <a:srgbClr val="FFC000"/>
                </a:solidFill>
              </a:rPr>
              <a:t> </a:t>
            </a:r>
            <a:r>
              <a:rPr lang="en-US" sz="1000" kern="1200" dirty="0" smtClean="0">
                <a:solidFill>
                  <a:schemeClr val="tx1"/>
                </a:solidFill>
                <a:effectLst/>
              </a:rPr>
              <a:t>provider must consider </a:t>
            </a:r>
            <a:r>
              <a:rPr lang="en-US" dirty="0"/>
              <a:t>the</a:t>
            </a:r>
            <a:r>
              <a:rPr lang="en-US" dirty="0">
                <a:solidFill>
                  <a:srgbClr val="FFC000"/>
                </a:solidFill>
              </a:rPr>
              <a:t> </a:t>
            </a:r>
            <a:r>
              <a:rPr lang="en-US" sz="1000" kern="1200" dirty="0" smtClean="0">
                <a:solidFill>
                  <a:schemeClr val="tx1"/>
                </a:solidFill>
                <a:effectLst/>
              </a:rPr>
              <a:t>factors such as network bandwidth, data security, data integrity, data consistency, jurisdiction, and so on.</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299008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After the application</a:t>
            </a:r>
            <a:r>
              <a:rPr lang="en-US" baseline="0" dirty="0" smtClean="0"/>
              <a:t> or data is migrated to the cloud, the provider must work with the consumer to test their application </a:t>
            </a:r>
            <a:r>
              <a:rPr lang="en-US" dirty="0" smtClean="0"/>
              <a:t>to ensure that it is working as expected. The degree of testing may vary depending on the scope and magnitude of the consumer’s requirements. While developing a test strategy</a:t>
            </a:r>
            <a:r>
              <a:rPr lang="en-US" dirty="0"/>
              <a:t>, the providers in collaboration with the consumers must consider the following:</a:t>
            </a:r>
          </a:p>
          <a:p>
            <a:pPr marL="171450" indent="-171450">
              <a:buFont typeface="Arial" panose="020B0604020202020204" pitchFamily="34" charset="0"/>
              <a:buChar char="•"/>
            </a:pPr>
            <a:r>
              <a:rPr lang="en-US" dirty="0" smtClean="0"/>
              <a:t>Define roles and responsibilities of the </a:t>
            </a:r>
            <a:r>
              <a:rPr lang="en-US" dirty="0"/>
              <a:t>personnel</a:t>
            </a:r>
            <a:r>
              <a:rPr lang="en-US" dirty="0" smtClean="0"/>
              <a:t> involved in test and quality assurance (QA) process </a:t>
            </a:r>
          </a:p>
          <a:p>
            <a:pPr marL="171450" indent="-171450">
              <a:buFont typeface="Arial" panose="020B0604020202020204" pitchFamily="34" charset="0"/>
              <a:buChar char="•"/>
            </a:pPr>
            <a:r>
              <a:rPr lang="en-US" dirty="0" smtClean="0"/>
              <a:t>Identify </a:t>
            </a:r>
            <a:r>
              <a:rPr lang="en-US" dirty="0"/>
              <a:t>the</a:t>
            </a:r>
            <a:r>
              <a:rPr lang="en-US" dirty="0">
                <a:solidFill>
                  <a:srgbClr val="FFC000"/>
                </a:solidFill>
              </a:rPr>
              <a:t> </a:t>
            </a:r>
            <a:r>
              <a:rPr lang="en-US" dirty="0" smtClean="0"/>
              <a:t>tools required to perform test management and automation </a:t>
            </a:r>
          </a:p>
          <a:p>
            <a:pPr marL="171450" indent="-171450">
              <a:buFont typeface="Arial" panose="020B0604020202020204" pitchFamily="34" charset="0"/>
              <a:buChar char="•"/>
            </a:pPr>
            <a:r>
              <a:rPr lang="en-US" dirty="0" smtClean="0"/>
              <a:t>Design tests for data migration to the cloud</a:t>
            </a:r>
          </a:p>
          <a:p>
            <a:pPr marL="171450" indent="-171450">
              <a:buFont typeface="Arial" panose="020B0604020202020204" pitchFamily="34" charset="0"/>
              <a:buChar char="•"/>
            </a:pPr>
            <a:r>
              <a:rPr lang="en-US" dirty="0" smtClean="0"/>
              <a:t>Design test cases to perform various testing modes such as stress, performance, </a:t>
            </a:r>
            <a:r>
              <a:rPr lang="en-US" dirty="0"/>
              <a:t>functional</a:t>
            </a:r>
            <a:r>
              <a:rPr lang="en-US" dirty="0" smtClean="0"/>
              <a:t>, interoperability, and compatibility</a:t>
            </a:r>
          </a:p>
          <a:p>
            <a:r>
              <a:rPr lang="en-US" dirty="0" smtClean="0"/>
              <a:t>Apart from testing the application, the provider must also test other cloud capabilities such as fault tolerance, disaster recovery, security controls, and any other capabilities to ensure</a:t>
            </a:r>
            <a:r>
              <a:rPr lang="en-US" baseline="0" dirty="0" smtClean="0"/>
              <a:t> that the migrated application has successfully been configured with the capabilities </a:t>
            </a:r>
            <a:r>
              <a:rPr lang="en-US" dirty="0" smtClean="0"/>
              <a:t>that are committed by the provider.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9330217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a:t>
            </a:r>
            <a:r>
              <a:rPr lang="en-US" baseline="0" dirty="0" smtClean="0"/>
              <a:t> several factors that must be considered while building </a:t>
            </a:r>
            <a:r>
              <a:rPr lang="en-US" dirty="0"/>
              <a:t>a cloud infrastructure.</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Concepts in Practice section covers two product examples </a:t>
            </a:r>
            <a:r>
              <a:rPr lang="en-US" dirty="0" err="1" smtClean="0"/>
              <a:t>Vblock</a:t>
            </a:r>
            <a:r>
              <a:rPr lang="en-US" dirty="0" smtClean="0"/>
              <a:t> and EMC VSPEX.</a:t>
            </a:r>
          </a:p>
          <a:p>
            <a:endParaRPr lang="en-US" dirty="0" smtClean="0"/>
          </a:p>
          <a:p>
            <a:r>
              <a:rPr lang="en-US" i="1" dirty="0" smtClean="0"/>
              <a:t>Note:</a:t>
            </a:r>
          </a:p>
          <a:p>
            <a:r>
              <a:rPr lang="en-US" i="1" dirty="0" smtClean="0"/>
              <a:t>For </a:t>
            </a:r>
            <a:r>
              <a:rPr lang="en-US" i="1" dirty="0" smtClean="0"/>
              <a:t>the latest information on </a:t>
            </a:r>
            <a:r>
              <a:rPr lang="en-US" i="1" dirty="0" err="1" smtClean="0"/>
              <a:t>Vblock</a:t>
            </a:r>
            <a:r>
              <a:rPr lang="en-US" i="1" dirty="0" smtClean="0"/>
              <a:t>, visit www.vce.com</a:t>
            </a:r>
            <a:r>
              <a:rPr lang="en-US" i="1" dirty="0" smtClean="0"/>
              <a:t>.</a:t>
            </a:r>
          </a:p>
          <a:p>
            <a:r>
              <a:rPr lang="en-US" i="1" dirty="0"/>
              <a:t>For the latest information on EMC products, visit www.emc.com</a:t>
            </a:r>
            <a:r>
              <a:rPr lang="en-US" i="1" dirty="0" smtClean="0"/>
              <a:t>.</a:t>
            </a:r>
            <a:endParaRPr lang="en-US" i="1"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spcBef>
                <a:spcPts val="600"/>
              </a:spcBef>
              <a:spcAft>
                <a:spcPct val="0"/>
              </a:spcAft>
              <a:buClrTx/>
              <a:buSzTx/>
              <a:buFontTx/>
              <a:buNone/>
              <a:tabLst/>
              <a:defRPr/>
            </a:pPr>
            <a:r>
              <a:rPr lang="en-US" b="1" kern="1200" dirty="0" err="1" smtClean="0">
                <a:solidFill>
                  <a:schemeClr val="tx1"/>
                </a:solidFill>
                <a:effectLst/>
              </a:rPr>
              <a:t>Vblock</a:t>
            </a:r>
            <a:r>
              <a:rPr lang="en-US" kern="1200" dirty="0" smtClean="0">
                <a:solidFill>
                  <a:schemeClr val="tx1"/>
                </a:solidFill>
                <a:effectLst/>
              </a:rPr>
              <a:t> is a completely integrated cloud infrastructure offering that includes compute, storage, network, and virtualization products. These products are provided by EMC (storage solution provider), VMware (virtualization solution provider), and Cisco (networking and compute solution provider), who have formed a coalition to deliver </a:t>
            </a:r>
            <a:r>
              <a:rPr lang="en-US" kern="1200" dirty="0" err="1" smtClean="0">
                <a:solidFill>
                  <a:schemeClr val="tx1"/>
                </a:solidFill>
                <a:effectLst/>
              </a:rPr>
              <a:t>Vblocks</a:t>
            </a:r>
            <a:r>
              <a:rPr lang="en-US" kern="1200" dirty="0" smtClean="0">
                <a:solidFill>
                  <a:schemeClr val="tx1"/>
                </a:solidFill>
                <a:effectLst/>
              </a:rPr>
              <a:t>.</a:t>
            </a:r>
          </a:p>
          <a:p>
            <a:pPr defTabSz="914400" eaLnBrk="0" fontAlgn="base" hangingPunct="0">
              <a:spcBef>
                <a:spcPts val="600"/>
              </a:spcBef>
              <a:spcAft>
                <a:spcPct val="0"/>
              </a:spcAft>
              <a:defRPr/>
            </a:pPr>
            <a:r>
              <a:rPr lang="en-US" kern="1200" dirty="0" err="1" smtClean="0">
                <a:solidFill>
                  <a:schemeClr val="tx1"/>
                </a:solidFill>
                <a:effectLst/>
              </a:rPr>
              <a:t>Vblock</a:t>
            </a:r>
            <a:r>
              <a:rPr lang="en-US" kern="1200" dirty="0" smtClean="0">
                <a:solidFill>
                  <a:schemeClr val="tx1"/>
                </a:solidFill>
                <a:effectLst/>
              </a:rPr>
              <a:t> is an integrated IT infrastructure solution that combines compute, storage, network, virtualization, security, and management software into a single package. This solution is a self-contained unit that accelerates deployment of a cloud infrastructure. </a:t>
            </a:r>
            <a:r>
              <a:rPr lang="en-US" kern="1200" dirty="0" err="1" smtClean="0">
                <a:solidFill>
                  <a:schemeClr val="tx1"/>
                </a:solidFill>
                <a:effectLst/>
              </a:rPr>
              <a:t>Vblocks</a:t>
            </a:r>
            <a:r>
              <a:rPr lang="en-US" kern="1200" dirty="0" smtClean="0">
                <a:solidFill>
                  <a:schemeClr val="tx1"/>
                </a:solidFill>
                <a:effectLst/>
              </a:rPr>
              <a:t> are </a:t>
            </a:r>
            <a:r>
              <a:rPr lang="en-US" dirty="0"/>
              <a:t>pre-architected</a:t>
            </a:r>
            <a:r>
              <a:rPr lang="en-US" kern="1200" dirty="0" smtClean="0">
                <a:solidFill>
                  <a:schemeClr val="tx1"/>
                </a:solidFill>
                <a:effectLst/>
              </a:rPr>
              <a:t>, preconfigured, pretested and have defined performance and availability attributes. Rather than </a:t>
            </a:r>
            <a:r>
              <a:rPr lang="en-US" dirty="0"/>
              <a:t>the</a:t>
            </a:r>
            <a:r>
              <a:rPr lang="en-US" dirty="0">
                <a:solidFill>
                  <a:srgbClr val="FFC000"/>
                </a:solidFill>
              </a:rPr>
              <a:t> </a:t>
            </a:r>
            <a:r>
              <a:rPr lang="en-US" kern="1200" dirty="0" smtClean="0">
                <a:solidFill>
                  <a:schemeClr val="tx1"/>
                </a:solidFill>
                <a:effectLst/>
              </a:rPr>
              <a:t>customers buying and assembling </a:t>
            </a:r>
            <a:r>
              <a:rPr lang="en-US" dirty="0"/>
              <a:t>the</a:t>
            </a:r>
            <a:r>
              <a:rPr lang="en-US" dirty="0">
                <a:solidFill>
                  <a:srgbClr val="FFC000"/>
                </a:solidFill>
              </a:rPr>
              <a:t> </a:t>
            </a:r>
            <a:r>
              <a:rPr lang="en-US" kern="1200" dirty="0" smtClean="0">
                <a:solidFill>
                  <a:schemeClr val="tx1"/>
                </a:solidFill>
                <a:effectLst/>
              </a:rPr>
              <a:t>individual IT infrastructure components, </a:t>
            </a:r>
            <a:r>
              <a:rPr lang="en-US" kern="1200" dirty="0" err="1" smtClean="0">
                <a:solidFill>
                  <a:schemeClr val="tx1"/>
                </a:solidFill>
                <a:effectLst/>
              </a:rPr>
              <a:t>Vblock</a:t>
            </a:r>
            <a:r>
              <a:rPr lang="en-US" kern="1200" dirty="0" smtClean="0">
                <a:solidFill>
                  <a:schemeClr val="tx1"/>
                </a:solidFill>
                <a:effectLst/>
              </a:rPr>
              <a:t> provides a validated solution and is factory-ready for deployment and production. This saves significant cost and deployment time associated with building a cloud infrastructure.</a:t>
            </a:r>
          </a:p>
          <a:p>
            <a:pPr defTabSz="914400" eaLnBrk="0" fontAlgn="base" hangingPunct="0">
              <a:spcBef>
                <a:spcPts val="600"/>
              </a:spcBef>
              <a:spcAft>
                <a:spcPct val="0"/>
              </a:spcAft>
              <a:defRPr/>
            </a:pPr>
            <a:r>
              <a:rPr lang="en-US" b="1" dirty="0"/>
              <a:t>EMC VSPEX</a:t>
            </a:r>
            <a:r>
              <a:rPr lang="en-US" dirty="0"/>
              <a:t> is an end-to-end virtualized infrastructure solution for cloud deployment, which includes compute, storage, network, virtualization, and backup products. The product vendors include EMC, Brocade, Cisco, Citrix, Intel, Microsoft, and VMware. VSPEX offers choice to the customers in terms of the hypervisor, compute systems, and networking components. Therefore, customers have the flexibility to choose the</a:t>
            </a:r>
            <a:r>
              <a:rPr lang="en-US" dirty="0">
                <a:solidFill>
                  <a:srgbClr val="FFC000"/>
                </a:solidFill>
              </a:rPr>
              <a:t> </a:t>
            </a:r>
            <a:r>
              <a:rPr lang="en-US" dirty="0" smtClean="0"/>
              <a:t>infrastructure </a:t>
            </a:r>
            <a:r>
              <a:rPr lang="en-US" dirty="0"/>
              <a:t>components that fit their existing IT infrastructures.</a:t>
            </a:r>
          </a:p>
          <a:p>
            <a:pPr>
              <a:spcBef>
                <a:spcPts val="600"/>
              </a:spcBef>
            </a:pPr>
            <a:r>
              <a:rPr lang="en-US" dirty="0"/>
              <a:t>EMC VSPEX is a complete virtualization solution that accelerates the</a:t>
            </a:r>
            <a:r>
              <a:rPr lang="en-US" dirty="0">
                <a:solidFill>
                  <a:srgbClr val="FFC000"/>
                </a:solidFill>
              </a:rPr>
              <a:t> </a:t>
            </a:r>
            <a:r>
              <a:rPr lang="en-US" dirty="0" smtClean="0"/>
              <a:t>deployment </a:t>
            </a:r>
            <a:r>
              <a:rPr lang="en-US" dirty="0"/>
              <a:t>of cloud infrastructures. It provides the</a:t>
            </a:r>
            <a:r>
              <a:rPr lang="en-US" dirty="0">
                <a:solidFill>
                  <a:srgbClr val="FFC000"/>
                </a:solidFill>
              </a:rPr>
              <a:t> </a:t>
            </a:r>
            <a:r>
              <a:rPr lang="en-US" dirty="0" smtClean="0"/>
              <a:t>customers </a:t>
            </a:r>
            <a:r>
              <a:rPr lang="en-US" dirty="0"/>
              <a:t>the flexibility to choose the hypervisor, compute system, and network technology they prefer along with EMC’s VNX and </a:t>
            </a:r>
            <a:r>
              <a:rPr lang="en-US" dirty="0" err="1"/>
              <a:t>VNXe</a:t>
            </a:r>
            <a:r>
              <a:rPr lang="en-US" dirty="0"/>
              <a:t> unified storage, EMC Data Domain, EMC </a:t>
            </a:r>
            <a:r>
              <a:rPr lang="en-US" dirty="0" err="1"/>
              <a:t>Avamar</a:t>
            </a:r>
            <a:r>
              <a:rPr lang="en-US" dirty="0"/>
              <a:t>, and EMC </a:t>
            </a:r>
            <a:r>
              <a:rPr lang="en-US" dirty="0" err="1"/>
              <a:t>NetWorker</a:t>
            </a:r>
            <a:r>
              <a:rPr lang="en-US" dirty="0"/>
              <a:t> backup and recovery solutions. Regardless of customer’s choice of hypervisor, compute system, and network technologies, validation of VSPEX by EMC ensures fast and low-risk deployment. VSPEX significantly reduces the planning, </a:t>
            </a:r>
            <a:r>
              <a:rPr lang="en-US" dirty="0" smtClean="0"/>
              <a:t>sizing, </a:t>
            </a:r>
            <a:r>
              <a:rPr lang="en-US" dirty="0"/>
              <a:t>and configuration burdens that typically come with designing, </a:t>
            </a:r>
            <a:r>
              <a:rPr lang="en-US" dirty="0" smtClean="0"/>
              <a:t>integrating, </a:t>
            </a:r>
            <a:r>
              <a:rPr lang="en-US" dirty="0"/>
              <a:t>and deploying a best-of-breed solution. </a:t>
            </a:r>
          </a:p>
          <a:p>
            <a:pPr>
              <a:spcBef>
                <a:spcPts val="600"/>
              </a:spcBef>
            </a:pPr>
            <a:r>
              <a:rPr lang="en-US" dirty="0"/>
              <a:t>VSPEX, unlike </a:t>
            </a:r>
            <a:r>
              <a:rPr lang="en-US" dirty="0" err="1"/>
              <a:t>Vblock</a:t>
            </a:r>
            <a:r>
              <a:rPr lang="en-US" dirty="0"/>
              <a:t>, does not offer unified management. It comes with element management tools such as Microsoft System Center, VMware </a:t>
            </a:r>
            <a:r>
              <a:rPr lang="en-US" dirty="0" err="1"/>
              <a:t>vCenter</a:t>
            </a:r>
            <a:r>
              <a:rPr lang="en-US" dirty="0"/>
              <a:t> Operations Management Suite, and EMC </a:t>
            </a:r>
            <a:r>
              <a:rPr lang="en-US" dirty="0" err="1"/>
              <a:t>Unisphere</a:t>
            </a:r>
            <a:r>
              <a:rPr lang="en-US" dirty="0"/>
              <a:t>. But, it offers customers the choice of service elements that make up the solution. The tradeoff made for this freedom of choice is less integrated management.</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2625422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aseline="0" dirty="0" smtClean="0"/>
              <a:t>This module covered the cloud computing reference model. It also covered the greenfield and brownfield deployment options. Further, it covered the two technology solutions—b</a:t>
            </a:r>
            <a:r>
              <a:rPr lang="en-US" dirty="0" smtClean="0"/>
              <a:t>est-of-breed cloud infrastructure components and cloud-ready converged infrastructure</a:t>
            </a:r>
            <a:r>
              <a:rPr lang="en-US" baseline="0" dirty="0" smtClean="0"/>
              <a:t>—that can be used to build the cloud infrastructure. Finally, it covered </a:t>
            </a:r>
            <a:r>
              <a:rPr lang="en-US" dirty="0"/>
              <a:t>the</a:t>
            </a:r>
            <a:r>
              <a:rPr lang="en-US" dirty="0">
                <a:solidFill>
                  <a:srgbClr val="FFC000"/>
                </a:solidFill>
              </a:rPr>
              <a:t> </a:t>
            </a:r>
            <a:r>
              <a:rPr lang="en-US" baseline="0" dirty="0" smtClean="0"/>
              <a:t>various factors to consider while building a cloud infrastructure. </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219930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lvl="0">
              <a:defRPr/>
            </a:pPr>
            <a:r>
              <a:rPr lang="en-US" sz="1000" kern="1200" dirty="0" smtClean="0">
                <a:solidFill>
                  <a:schemeClr val="tx1"/>
                </a:solidFill>
                <a:effectLst/>
              </a:rPr>
              <a:t>The cloud</a:t>
            </a:r>
            <a:r>
              <a:rPr lang="en-US" sz="1000" kern="1200" baseline="0" dirty="0" smtClean="0">
                <a:solidFill>
                  <a:schemeClr val="tx1"/>
                </a:solidFill>
                <a:effectLst/>
              </a:rPr>
              <a:t> computing </a:t>
            </a:r>
            <a:r>
              <a:rPr lang="en-US" sz="1000" kern="1200" dirty="0" smtClean="0">
                <a:solidFill>
                  <a:schemeClr val="tx1"/>
                </a:solidFill>
                <a:effectLst/>
              </a:rPr>
              <a:t>reference </a:t>
            </a:r>
            <a:r>
              <a:rPr lang="en-US" dirty="0"/>
              <a:t>model is an abstract model that characterizes and standardizes the functions of a cloud computing environment by partitioning it into abstraction layers and cross-layer functions. This reference model groups the cloud computing functions and activities into five logical layers and three cross-layer functions. </a:t>
            </a:r>
          </a:p>
          <a:p>
            <a:pPr lvl="0">
              <a:defRPr/>
            </a:pPr>
            <a:r>
              <a:rPr lang="en-US" dirty="0"/>
              <a:t>The five layers are physical layer, virtual layer, control layer, service orchestration layer, and service layer. Each of these layers specifies various types of entities that may exist in a cloud computing environment, such as compute systems, network devices, storage devices, virtualization software, security mechanisms, control software, orchestration software, management software, and so on. It also describes the relationships among these entities. </a:t>
            </a:r>
          </a:p>
          <a:p>
            <a:pPr lvl="0">
              <a:defRPr/>
            </a:pPr>
            <a:r>
              <a:rPr lang="en-US" dirty="0"/>
              <a:t>The three cross-layer functions are business continuity, security, and service management. Business continuity and security functions specify various activities, tasks, and processes that are required to offer reliable and secure cloud services to the consumers. Service management function specifies various activities, tasks, and processes that enable the administrations of the cloud infrastructure and services to meet the provider’s business requirements and consumer’s </a:t>
            </a:r>
            <a:r>
              <a:rPr lang="en-US" dirty="0" smtClean="0"/>
              <a:t>expectations.</a:t>
            </a:r>
            <a:endParaRPr lang="en-US" dirty="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05485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Physical layer is the foundation</a:t>
            </a:r>
            <a:r>
              <a:rPr lang="en-US" baseline="0" dirty="0" smtClean="0"/>
              <a:t> layer </a:t>
            </a:r>
            <a:r>
              <a:rPr lang="en-US" dirty="0" smtClean="0"/>
              <a:t>of the cloud infrastructure. Physical layer specifies the physical entities that operate at this</a:t>
            </a:r>
            <a:r>
              <a:rPr lang="en-US" baseline="0" dirty="0" smtClean="0"/>
              <a:t> layer such as</a:t>
            </a:r>
            <a:r>
              <a:rPr lang="en-US" dirty="0" smtClean="0"/>
              <a:t> c</a:t>
            </a:r>
            <a:r>
              <a:rPr lang="en-US" baseline="0" dirty="0" smtClean="0"/>
              <a:t>ompute systems, networking devices, and</a:t>
            </a:r>
            <a:r>
              <a:rPr lang="en-US" dirty="0" smtClean="0"/>
              <a:t> s</a:t>
            </a:r>
            <a:r>
              <a:rPr lang="en-US" baseline="0" dirty="0" smtClean="0"/>
              <a:t>torage devices.</a:t>
            </a:r>
            <a:r>
              <a:rPr lang="en-US" dirty="0" smtClean="0"/>
              <a:t> </a:t>
            </a:r>
            <a:r>
              <a:rPr lang="en-US" baseline="0" dirty="0" smtClean="0"/>
              <a:t>This layer also specifies the entities such as operating environment</a:t>
            </a:r>
            <a:r>
              <a:rPr lang="en-US" dirty="0" smtClean="0"/>
              <a:t>, protocols, tools, and </a:t>
            </a:r>
            <a:r>
              <a:rPr lang="en-US" dirty="0"/>
              <a:t>processes that enable the physical entities of this layer to perform their functions and serve other layers of the cloud infrastructure. A key function of this layer is to execute the request generated from the virtualization layer or control layer. Examples of requests from the layers include </a:t>
            </a:r>
            <a:r>
              <a:rPr lang="en-US" baseline="0" dirty="0" smtClean="0"/>
              <a:t>storing data on the storage devices, performing communication among compute systems, executing programs on a compute </a:t>
            </a:r>
            <a:r>
              <a:rPr lang="en-US" dirty="0" smtClean="0"/>
              <a:t>systems, creating backup copy of data, or executing security policy to block an unauthorized activity. </a:t>
            </a:r>
            <a:endParaRPr lang="en-US" baseline="0"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296744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Virtual layer is deployed on the physical layer. It specifies the entities that operate at this</a:t>
            </a:r>
            <a:r>
              <a:rPr lang="en-US" baseline="0" dirty="0" smtClean="0"/>
              <a:t> layer such as virtualization software, resource pools, and virtual resources. </a:t>
            </a:r>
            <a:r>
              <a:rPr lang="en-US" dirty="0" smtClean="0"/>
              <a:t>A key function of this layer is to abstract</a:t>
            </a:r>
            <a:r>
              <a:rPr lang="en-US" baseline="0" dirty="0" smtClean="0"/>
              <a:t> physical resources</a:t>
            </a:r>
            <a:r>
              <a:rPr lang="en-US" dirty="0" smtClean="0"/>
              <a:t>,</a:t>
            </a:r>
            <a:r>
              <a:rPr lang="en-US" baseline="0" dirty="0" smtClean="0"/>
              <a:t> </a:t>
            </a:r>
            <a:r>
              <a:rPr lang="en-US" dirty="0" smtClean="0"/>
              <a:t>such as compute, storage, and network,</a:t>
            </a:r>
            <a:r>
              <a:rPr lang="en-US" baseline="0" dirty="0" smtClean="0"/>
              <a:t> and </a:t>
            </a:r>
            <a:r>
              <a:rPr lang="en-US" dirty="0"/>
              <a:t>make them appear as virtual resources. Virtualization software deployed on compute systems, network devices, and storage devices perform the abstraction of the physical resources on which they are deployed. Abstracting the physical resources enables multitenant environment, thereby improving the utilization of the physical resources. Improved utilization of physical resources results in increased return-on-investment (ROI) on the infrastructure entities. </a:t>
            </a:r>
          </a:p>
          <a:p>
            <a:r>
              <a:rPr lang="en-US" dirty="0"/>
              <a:t>Virtualization software is also responsible for pooling physical resources from which virtual resources are created. Examples of virtual resources include virtual machines, LUN, and virtual network. The request to create resource pools and virtual resources is generated by the control layer. After receiving the request from the control layer, the virtual layer executes the requests. Apart from creating the resource pools and the virtual resources, virtualization software also support features that enable optimized resource utilization that further increases return-on-investment.</a:t>
            </a:r>
          </a:p>
          <a:p>
            <a:r>
              <a:rPr lang="en-US" dirty="0"/>
              <a:t>Other key functions of this layer include executing the requests generated by the control layer, and it also includes forwarding requests to the physical layer to get them executed. Examples of requests generated by the </a:t>
            </a:r>
            <a:r>
              <a:rPr lang="en-US" baseline="0" dirty="0" smtClean="0"/>
              <a:t>control layers include creating pools of resources and creating virtual resources. </a:t>
            </a:r>
          </a:p>
          <a:p>
            <a:r>
              <a:rPr lang="en-US" i="1" baseline="0" dirty="0" smtClean="0"/>
              <a:t>Note: While deploying </a:t>
            </a:r>
            <a:r>
              <a:rPr lang="en-US" i="1" dirty="0"/>
              <a:t>a cloud infrastructure, organization may choose not to deploy virtual layer. In such an environment, the control layer is deployed over the physical layer and it can directly request the </a:t>
            </a:r>
            <a:r>
              <a:rPr lang="en-US" i="1" dirty="0" smtClean="0"/>
              <a:t>physical layer to perform an operation. Further, it is also possible that part of the infrastructure is virtualized and rest is not virtualized. </a:t>
            </a:r>
            <a:endParaRPr lang="en-US" b="1" i="1" baseline="0"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241261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rPr>
              <a:t>Control layer can be deployed eith</a:t>
            </a:r>
            <a:r>
              <a:rPr lang="en-US" dirty="0"/>
              <a:t>er on the virtual layer or on the physical layer. It specifies the entities that operate at this layer such as control software. A key function of this layer includes executing the requests generated by the service layer in collaboration with the orchestration layer. Another key function of this layer includes forwarding requests to the virtual and/or physical layer to get them executed. Examples of requests generated by the service layer include creating service instance such as compute system instance for </a:t>
            </a:r>
            <a:r>
              <a:rPr lang="en-US" dirty="0" err="1"/>
              <a:t>IaaS</a:t>
            </a:r>
            <a:r>
              <a:rPr lang="en-US" dirty="0"/>
              <a:t> and application instance for SaaS. </a:t>
            </a:r>
          </a:p>
          <a:p>
            <a:r>
              <a:rPr lang="en-US" dirty="0"/>
              <a:t>The other key functions that are performed by control software are resource configuration, resource pool configuration, and resource provisioning. The control software in collaboration with the virtualization software enables resource pooling, dynamic allocation of resources, creating virtual resources, and optimizing utilization of resources. The control software initiates all the requests such as resource configuration, resource pooling, resource provisioning, and so on. These requests are passed on to the virtual layer or physical layer. In the absence of virtual layer, the requests generated by the control layer are passed on to the physical layer. In this case, these requests are fulfilled by the operating environment in collaboration with the control software. </a:t>
            </a:r>
          </a:p>
          <a:p>
            <a:pPr marL="0" marR="0" indent="0" algn="l" defTabSz="914400" rtl="0" eaLnBrk="0" fontAlgn="base" latinLnBrk="0" hangingPunct="0">
              <a:lnSpc>
                <a:spcPct val="100000"/>
              </a:lnSpc>
              <a:spcAft>
                <a:spcPct val="0"/>
              </a:spcAft>
              <a:buClrTx/>
              <a:buSzTx/>
              <a:buFontTx/>
              <a:buNone/>
              <a:tabLst/>
              <a:defRPr/>
            </a:pPr>
            <a:r>
              <a:rPr lang="en-US" dirty="0"/>
              <a:t>This layer also exposes resources (physical and/or virtual) to and supports the service layer where cloud service interfaces are exposed to consumers.</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1138727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a:defRPr/>
            </a:pPr>
            <a:r>
              <a:rPr lang="en-US" sz="1000" b="0" i="0" u="none" strike="noStrike" kern="1200" baseline="0" dirty="0" smtClean="0">
                <a:solidFill>
                  <a:schemeClr val="tx1"/>
                </a:solidFill>
              </a:rPr>
              <a:t>Service orchestration layer specifies the entities that can operate at this layer such as a orchestration software. </a:t>
            </a:r>
            <a:r>
              <a:rPr lang="en-US" sz="1000" kern="1200" dirty="0" smtClean="0">
                <a:solidFill>
                  <a:schemeClr val="tx1"/>
                </a:solidFill>
                <a:effectLst/>
              </a:rPr>
              <a:t>A key function of this</a:t>
            </a:r>
            <a:r>
              <a:rPr lang="en-US" sz="1000" kern="1200" baseline="0" dirty="0" smtClean="0">
                <a:solidFill>
                  <a:schemeClr val="tx1"/>
                </a:solidFill>
                <a:effectLst/>
              </a:rPr>
              <a:t> layer is to </a:t>
            </a:r>
            <a:r>
              <a:rPr lang="en-US" sz="1000" kern="1200" dirty="0" smtClean="0">
                <a:solidFill>
                  <a:schemeClr val="tx1"/>
                </a:solidFill>
                <a:effectLst/>
              </a:rPr>
              <a:t>provide workflows for executing automated tasks to accomplish a desired </a:t>
            </a:r>
            <a:r>
              <a:rPr lang="en-US" dirty="0" smtClean="0"/>
              <a:t>outcome. Workflow refers to a series of inter-related tasks that perform a business operation. </a:t>
            </a:r>
            <a:r>
              <a:rPr lang="en-US" sz="1000" b="0" kern="1200" dirty="0" smtClean="0">
                <a:solidFill>
                  <a:schemeClr val="tx1"/>
                </a:solidFill>
                <a:effectLst/>
              </a:rPr>
              <a:t>The orchestration software </a:t>
            </a:r>
            <a:r>
              <a:rPr lang="en-US" sz="1000" b="0" i="0" u="none" strike="noStrike" kern="1200" baseline="0" dirty="0" smtClean="0">
                <a:solidFill>
                  <a:schemeClr val="tx1"/>
                </a:solidFill>
              </a:rPr>
              <a:t>enables this </a:t>
            </a:r>
            <a:r>
              <a:rPr lang="en-US" sz="1000" b="0" kern="1200" dirty="0" smtClean="0">
                <a:solidFill>
                  <a:schemeClr val="tx1"/>
                </a:solidFill>
                <a:effectLst/>
              </a:rPr>
              <a:t>automated </a:t>
            </a:r>
            <a:r>
              <a:rPr lang="en-US" sz="1000" b="0" i="0" u="none" strike="noStrike" kern="1200" baseline="0" dirty="0" smtClean="0">
                <a:solidFill>
                  <a:schemeClr val="tx1"/>
                </a:solidFill>
              </a:rPr>
              <a:t>arrangement, coordination, and management of the tasks. </a:t>
            </a:r>
            <a:r>
              <a:rPr lang="en-US" sz="1000" kern="1200" dirty="0" smtClean="0">
                <a:solidFill>
                  <a:schemeClr val="tx1"/>
                </a:solidFill>
                <a:effectLst/>
              </a:rPr>
              <a:t>This helps to group and sequence tasks with dependencies among them into a single, automated workflow. </a:t>
            </a:r>
          </a:p>
          <a:p>
            <a:pPr defTabSz="914400" eaLnBrk="0" fontAlgn="base" hangingPunct="0">
              <a:spcAft>
                <a:spcPct val="0"/>
              </a:spcAft>
              <a:defRPr/>
            </a:pPr>
            <a:r>
              <a:rPr lang="en-US" sz="1000" kern="1200" dirty="0" smtClean="0">
                <a:solidFill>
                  <a:schemeClr val="tx1"/>
                </a:solidFill>
                <a:effectLst/>
              </a:rPr>
              <a:t>Associated with each</a:t>
            </a:r>
            <a:r>
              <a:rPr lang="en-US" sz="1000" kern="1200" baseline="0" dirty="0" smtClean="0">
                <a:solidFill>
                  <a:schemeClr val="tx1"/>
                </a:solidFill>
                <a:effectLst/>
              </a:rPr>
              <a:t> service listed in the service catalog, there is an orchestration workflow defined. When a consumer selects a </a:t>
            </a:r>
            <a:r>
              <a:rPr lang="en-US" sz="1000" kern="1200" dirty="0" smtClean="0">
                <a:solidFill>
                  <a:schemeClr val="tx1"/>
                </a:solidFill>
                <a:effectLst/>
              </a:rPr>
              <a:t>service from the service catalog, an associated</a:t>
            </a:r>
            <a:r>
              <a:rPr lang="en-US" sz="1000" kern="1200" baseline="0" dirty="0" smtClean="0">
                <a:solidFill>
                  <a:schemeClr val="tx1"/>
                </a:solidFill>
                <a:effectLst/>
              </a:rPr>
              <a:t> workflow in the orchestration layer is triggered. </a:t>
            </a:r>
            <a:r>
              <a:rPr lang="en-US" dirty="0" smtClean="0"/>
              <a:t>Based on this workflow</a:t>
            </a:r>
            <a:r>
              <a:rPr lang="en-US" dirty="0"/>
              <a:t>, </a:t>
            </a:r>
            <a:r>
              <a:rPr lang="en-US" dirty="0" smtClean="0"/>
              <a:t>the orchestration software interacts with various entities (from control layer, business continuity function, security function, and service management function) to invoke </a:t>
            </a:r>
            <a:r>
              <a:rPr lang="en-US" dirty="0"/>
              <a:t>the</a:t>
            </a:r>
            <a:r>
              <a:rPr lang="en-US" dirty="0">
                <a:solidFill>
                  <a:srgbClr val="FFC000"/>
                </a:solidFill>
              </a:rPr>
              <a:t> </a:t>
            </a:r>
            <a:r>
              <a:rPr lang="en-US" dirty="0" smtClean="0"/>
              <a:t>provisioning tasks to be </a:t>
            </a:r>
            <a:r>
              <a:rPr lang="en-US" sz="1000" kern="1200" baseline="0" dirty="0" smtClean="0">
                <a:solidFill>
                  <a:schemeClr val="tx1"/>
                </a:solidFill>
                <a:effectLst/>
              </a:rPr>
              <a:t>executed by the entities.</a:t>
            </a:r>
            <a:endParaRPr lang="en-US" sz="1000" b="0" i="0" u="none" strike="noStrike" kern="1200" baseline="0" dirty="0" smtClean="0">
              <a:solidFill>
                <a:schemeClr val="tx1"/>
              </a:solidFill>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4140989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0" dirty="0" smtClean="0"/>
              <a:t>The service layer </a:t>
            </a:r>
            <a:r>
              <a:rPr lang="en-US" b="0" baseline="0" dirty="0" smtClean="0"/>
              <a:t>is accessible</a:t>
            </a:r>
            <a:r>
              <a:rPr lang="en-US" dirty="0"/>
              <a:t> to the </a:t>
            </a:r>
            <a:r>
              <a:rPr lang="en-US" b="0" baseline="0" dirty="0" smtClean="0"/>
              <a:t>cloud consumers. This layer specifies the entities that can operate at this layer such as service catalog and self-service portal. A key function of this layer is to store and present the information about all the services offered to the cloud consumers in a service catalog. A s</a:t>
            </a:r>
            <a:r>
              <a:rPr lang="en-US" b="0" dirty="0" smtClean="0"/>
              <a:t>ervice catalog is a database of information about the cloud services offered by a service provider.</a:t>
            </a:r>
            <a:r>
              <a:rPr lang="en-US" b="0" baseline="0" dirty="0" smtClean="0"/>
              <a:t> </a:t>
            </a:r>
            <a:r>
              <a:rPr lang="en-US" b="0" dirty="0" smtClean="0"/>
              <a:t>The service catalog includes a variety of information about the services, including description of the services, the types of services, cost, supported SLAs, security mechanisms, and so on. </a:t>
            </a:r>
          </a:p>
          <a:p>
            <a:r>
              <a:rPr lang="en-US" b="0" dirty="0" smtClean="0"/>
              <a:t>Another key function of this layer is to enable cloud consumers to access and manage the cloud services via</a:t>
            </a:r>
            <a:r>
              <a:rPr lang="en-US" b="0" baseline="0" dirty="0" smtClean="0"/>
              <a:t> a self-service portal. </a:t>
            </a:r>
            <a:r>
              <a:rPr lang="en-US" dirty="0"/>
              <a:t>A self-service portal displays the service catalog to </a:t>
            </a:r>
            <a:r>
              <a:rPr lang="en-US" dirty="0" smtClean="0"/>
              <a:t>the consumers</a:t>
            </a:r>
            <a:r>
              <a:rPr lang="en-US" dirty="0"/>
              <a:t>. Consumers can use this web portal to request for cloud services. In addition to the service </a:t>
            </a:r>
            <a:r>
              <a:rPr lang="en-US" dirty="0" smtClean="0"/>
              <a:t>catalog, </a:t>
            </a:r>
            <a:r>
              <a:rPr lang="en-US" dirty="0"/>
              <a:t>it also provides interface to access and manage the rented service instances. The provisioning and management requests are passed on to the orchestration layer, where the orchestration workflows—to fulfill the requests—are defined.</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Building the Cloud Infrastructure</a:t>
            </a:r>
            <a:endParaRPr lang="en-US" dirty="0"/>
          </a:p>
        </p:txBody>
      </p:sp>
    </p:spTree>
    <p:extLst>
      <p:ext uri="{BB962C8B-B14F-4D97-AF65-F5344CB8AC3E}">
        <p14:creationId xmlns:p14="http://schemas.microsoft.com/office/powerpoint/2010/main" val="3367163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emc.force.com/EducationSupport" TargetMode="Externa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2" name="Title 1"/>
          <p:cNvSpPr>
            <a:spLocks noGrp="1"/>
          </p:cNvSpPr>
          <p:nvPr>
            <p:ph type="ctrTitle"/>
          </p:nvPr>
        </p:nvSpPr>
        <p:spPr>
          <a:xfrm>
            <a:off x="1028804" y="1809750"/>
            <a:ext cx="6743596" cy="1194689"/>
          </a:xfrm>
          <a:prstGeom prst="rect">
            <a:avLst/>
          </a:prstGeom>
        </p:spPr>
        <p:txBody>
          <a:bodyPr lIns="0" tIns="0" rIns="0" bIns="0" anchor="b" anchorCtr="0"/>
          <a:lstStyle>
            <a:lvl1pPr algn="ctr">
              <a:lnSpc>
                <a:spcPct val="90000"/>
              </a:lnSpc>
              <a:defRPr sz="2800">
                <a:solidFill>
                  <a:schemeClr val="tx2"/>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028805" y="3105150"/>
            <a:ext cx="6743595" cy="816769"/>
          </a:xfrm>
          <a:prstGeom prst="rect">
            <a:avLst/>
          </a:prstGeom>
        </p:spPr>
        <p:txBody>
          <a:bodyPr lIns="0" tIns="0" rIns="0" bIns="0"/>
          <a:lstStyle>
            <a:lvl1pPr marL="0" indent="0" algn="ctr">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 Box 78"/>
          <p:cNvSpPr txBox="1">
            <a:spLocks noChangeArrowheads="1"/>
          </p:cNvSpPr>
          <p:nvPr userDrawn="1"/>
        </p:nvSpPr>
        <p:spPr bwMode="auto">
          <a:xfrm>
            <a:off x="5257800" y="4933950"/>
            <a:ext cx="2114550" cy="153988"/>
          </a:xfrm>
          <a:prstGeom prst="rect">
            <a:avLst/>
          </a:prstGeom>
          <a:noFill/>
          <a:ln w="9525">
            <a:noFill/>
            <a:miter lim="800000"/>
            <a:headEnd/>
            <a:tailEnd/>
          </a:ln>
        </p:spPr>
        <p:txBody>
          <a:bodyPr lIns="0" tIns="0" rIns="0" bIns="0">
            <a:spAutoFit/>
          </a:bodyPr>
          <a:lstStyle/>
          <a:p>
            <a:pPr algn="r">
              <a:spcBef>
                <a:spcPts val="600"/>
              </a:spcBef>
            </a:pPr>
            <a:r>
              <a:rPr lang="en-US" sz="1000" dirty="0">
                <a:solidFill>
                  <a:srgbClr val="10100F"/>
                </a:solidFill>
                <a:latin typeface="Calibri" pitchFamily="34" charset="0"/>
              </a:rPr>
              <a:t>Support Contact: </a:t>
            </a:r>
            <a:r>
              <a:rPr lang="en-US" sz="1000" dirty="0">
                <a:latin typeface="Calibri" pitchFamily="34" charset="0"/>
                <a:hlinkClick r:id="rId3"/>
              </a:rPr>
              <a:t>Education Services</a:t>
            </a:r>
            <a:endParaRPr lang="en-US" sz="1000" dirty="0">
              <a:latin typeface="Calibri" pitchFamily="34" charset="0"/>
            </a:endParaRPr>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86675" y="4086561"/>
            <a:ext cx="923925" cy="1080641"/>
          </a:xfrm>
          <a:prstGeom prst="rect">
            <a:avLst/>
          </a:prstGeom>
        </p:spPr>
      </p:pic>
    </p:spTree>
    <p:custDataLst>
      <p:tags r:id="rId1"/>
    </p:custDataLst>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18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2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lang="en-US" sz="2800" kern="1200" dirty="0">
                <a:solidFill>
                  <a:schemeClr val="tx2"/>
                </a:solidFill>
                <a:latin typeface="+mj-lt"/>
                <a:ea typeface="+mj-ea"/>
                <a:cs typeface="+mj-cs"/>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left blank">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4" name="TextBox 3"/>
          <p:cNvSpPr txBox="1"/>
          <p:nvPr userDrawn="1"/>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Tree>
    <p:custDataLst>
      <p:tags r:id="rId1"/>
    </p:custDataLst>
    <p:extLst>
      <p:ext uri="{BB962C8B-B14F-4D97-AF65-F5344CB8AC3E}">
        <p14:creationId xmlns:p14="http://schemas.microsoft.com/office/powerpoint/2010/main" val="24199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custDataLst>
      <p:tags r:id="rId1"/>
    </p:custDataLst>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25232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89513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Table Placeholder 5"/>
          <p:cNvSpPr>
            <a:spLocks noGrp="1"/>
          </p:cNvSpPr>
          <p:nvPr>
            <p:ph type="tbl" sz="quarter" idx="12" hasCustomPrompt="1"/>
          </p:nvPr>
        </p:nvSpPr>
        <p:spPr>
          <a:xfrm>
            <a:off x="381000" y="819150"/>
            <a:ext cx="8458200" cy="3538648"/>
          </a:xfrm>
          <a:prstGeom prst="rect">
            <a:avLst/>
          </a:prstGeom>
        </p:spPr>
        <p:txBody>
          <a:bodyPr anchor="ctr">
            <a:normAutofit/>
          </a:bodyPr>
          <a:lstStyle>
            <a:lvl1pPr>
              <a:buNone/>
              <a:defRPr sz="1600" baseline="0"/>
            </a:lvl1pPr>
          </a:lstStyle>
          <a:p>
            <a:pPr lvl="0"/>
            <a:r>
              <a:rPr lang="en-US" noProof="0" dirty="0" smtClean="0"/>
              <a:t> Click icon to add table</a:t>
            </a:r>
          </a:p>
          <a:p>
            <a:pPr lvl="0"/>
            <a:endParaRPr lang="en-US" noProof="0" dirty="0"/>
          </a:p>
        </p:txBody>
      </p:sp>
    </p:spTree>
    <p:custDataLst>
      <p:tags r:id="rId1"/>
    </p:custDataLst>
    <p:extLst>
      <p:ext uri="{BB962C8B-B14F-4D97-AF65-F5344CB8AC3E}">
        <p14:creationId xmlns:p14="http://schemas.microsoft.com/office/powerpoint/2010/main" val="53950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Building the Cloud Infrastructure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custDataLst>
      <p:tags r:id="rId18"/>
    </p:custDataLst>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6" r:id="rId1"/>
    <p:sldLayoutId id="2147483749" r:id="rId2"/>
    <p:sldLayoutId id="2147483772" r:id="rId3"/>
    <p:sldLayoutId id="2147483773" r:id="rId4"/>
    <p:sldLayoutId id="2147483750" r:id="rId5"/>
    <p:sldLayoutId id="2147483751" r:id="rId6"/>
    <p:sldLayoutId id="2147483752" r:id="rId7"/>
    <p:sldLayoutId id="2147483774" r:id="rId8"/>
    <p:sldLayoutId id="2147483753" r:id="rId9"/>
    <p:sldLayoutId id="2147483754" r:id="rId10"/>
    <p:sldLayoutId id="2147483755" r:id="rId11"/>
    <p:sldLayoutId id="2147483756" r:id="rId12"/>
    <p:sldLayoutId id="2147483757" r:id="rId13"/>
    <p:sldLayoutId id="2147483758" r:id="rId14"/>
    <p:sldLayoutId id="2147483771" r:id="rId15"/>
    <p:sldLayoutId id="2147483768" r:id="rId16"/>
  </p:sldLayoutIdLst>
  <p:timing>
    <p:tnLst>
      <p:par>
        <p:cTn id="1" dur="indefinite" restart="never" nodeType="tmRoot"/>
      </p:par>
    </p:tnLst>
  </p:timing>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43.xml"/><Relationship Id="rId4" Type="http://schemas.openxmlformats.org/officeDocument/2006/relationships/image" Target="../media/image9.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Module: </a:t>
            </a:r>
            <a:r>
              <a:rPr lang="en-US" dirty="0" smtClean="0"/>
              <a:t>Building the Cloud Infrastructure</a:t>
            </a:r>
            <a:endParaRPr lang="en-US" dirty="0"/>
          </a:p>
        </p:txBody>
      </p:sp>
      <p:sp>
        <p:nvSpPr>
          <p:cNvPr id="5" name="Content Placeholder 4"/>
          <p:cNvSpPr>
            <a:spLocks noGrp="1"/>
          </p:cNvSpPr>
          <p:nvPr>
            <p:ph sz="quarter" idx="10"/>
          </p:nvPr>
        </p:nvSpPr>
        <p:spPr/>
        <p:txBody>
          <a:bodyPr/>
          <a:lstStyle/>
          <a:p>
            <a:pPr marL="0" indent="0">
              <a:buNone/>
              <a:defRPr/>
            </a:pPr>
            <a:r>
              <a:rPr lang="en-US" dirty="0"/>
              <a:t>Upon completion of this module, you </a:t>
            </a:r>
            <a:r>
              <a:rPr lang="en-US" dirty="0" smtClean="0"/>
              <a:t>should be </a:t>
            </a:r>
            <a:r>
              <a:rPr lang="en-US" dirty="0"/>
              <a:t>able to</a:t>
            </a:r>
            <a:r>
              <a:rPr lang="en-US" dirty="0" smtClean="0"/>
              <a:t>:</a:t>
            </a:r>
          </a:p>
          <a:p>
            <a:pPr>
              <a:defRPr/>
            </a:pPr>
            <a:r>
              <a:rPr lang="en-US" dirty="0"/>
              <a:t>Describe the cloud computing reference model</a:t>
            </a:r>
          </a:p>
          <a:p>
            <a:pPr>
              <a:defRPr/>
            </a:pPr>
            <a:r>
              <a:rPr lang="en-US" dirty="0"/>
              <a:t>Describe the deployment options and solutions for building a</a:t>
            </a:r>
            <a:r>
              <a:rPr lang="en-US" dirty="0" smtClean="0"/>
              <a:t> cloud </a:t>
            </a:r>
            <a:r>
              <a:rPr lang="en-US" dirty="0"/>
              <a:t>infrastructure</a:t>
            </a:r>
          </a:p>
          <a:p>
            <a:pPr>
              <a:defRPr/>
            </a:pPr>
            <a:r>
              <a:rPr lang="en-US" dirty="0"/>
              <a:t>Describe various factors to consider while building a </a:t>
            </a:r>
            <a:r>
              <a:rPr lang="en-US" dirty="0" smtClean="0"/>
              <a:t>cloud </a:t>
            </a:r>
            <a:r>
              <a:rPr lang="en-US" dirty="0"/>
              <a:t>infrastructure</a:t>
            </a:r>
          </a:p>
        </p:txBody>
      </p:sp>
      <p:sp>
        <p:nvSpPr>
          <p:cNvPr id="2" name="Footer Placeholder 1"/>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3776540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Cross-layer </a:t>
            </a:r>
            <a:r>
              <a:rPr lang="en-US" dirty="0" smtClean="0"/>
              <a:t>Function </a:t>
            </a:r>
            <a:endParaRPr lang="en-US" dirty="0"/>
          </a:p>
        </p:txBody>
      </p:sp>
      <p:sp>
        <p:nvSpPr>
          <p:cNvPr id="3" name="Content Placeholder 2"/>
          <p:cNvSpPr>
            <a:spLocks noGrp="1"/>
          </p:cNvSpPr>
          <p:nvPr>
            <p:ph sz="quarter" idx="10"/>
          </p:nvPr>
        </p:nvSpPr>
        <p:spPr/>
        <p:txBody>
          <a:bodyPr/>
          <a:lstStyle/>
          <a:p>
            <a:r>
              <a:rPr lang="en-US" dirty="0"/>
              <a:t>Specifies adoption of measures to mitigate the impact of downtime:</a:t>
            </a:r>
          </a:p>
          <a:p>
            <a:endParaRPr lang="en-US" dirty="0" smtClean="0"/>
          </a:p>
          <a:p>
            <a:endParaRPr lang="en-US" dirty="0"/>
          </a:p>
          <a:p>
            <a:endParaRPr lang="en-US" dirty="0" smtClean="0"/>
          </a:p>
          <a:p>
            <a:endParaRPr lang="en-US" sz="100" dirty="0" smtClean="0"/>
          </a:p>
          <a:p>
            <a:r>
              <a:rPr lang="en-US" dirty="0" smtClean="0"/>
              <a:t>Enables </a:t>
            </a:r>
            <a:r>
              <a:rPr lang="en-US" dirty="0"/>
              <a:t>ensuring the</a:t>
            </a:r>
            <a:r>
              <a:rPr lang="en-US" dirty="0" smtClean="0"/>
              <a:t> availability </a:t>
            </a:r>
            <a:r>
              <a:rPr lang="en-US" dirty="0"/>
              <a:t>of services in line with SLA</a:t>
            </a:r>
          </a:p>
          <a:p>
            <a:r>
              <a:rPr lang="en-US" dirty="0"/>
              <a:t>Supports all the </a:t>
            </a:r>
            <a:r>
              <a:rPr lang="en-US" dirty="0" smtClean="0"/>
              <a:t>layer</a:t>
            </a:r>
            <a:r>
              <a:rPr lang="en-US" dirty="0"/>
              <a:t>s</a:t>
            </a:r>
            <a:r>
              <a:rPr lang="en-US" dirty="0" smtClean="0"/>
              <a:t> </a:t>
            </a:r>
            <a:r>
              <a:rPr lang="en-US" dirty="0"/>
              <a:t>to provide uninterrupted services</a:t>
            </a:r>
          </a:p>
        </p:txBody>
      </p:sp>
      <p:sp>
        <p:nvSpPr>
          <p:cNvPr id="5" name="Subtitle 4"/>
          <p:cNvSpPr>
            <a:spLocks noGrp="1"/>
          </p:cNvSpPr>
          <p:nvPr>
            <p:ph type="subTitle" idx="1"/>
          </p:nvPr>
        </p:nvSpPr>
        <p:spPr/>
        <p:txBody>
          <a:bodyPr/>
          <a:lstStyle/>
          <a:p>
            <a:r>
              <a:rPr lang="en-US" dirty="0"/>
              <a:t>Business </a:t>
            </a:r>
            <a:r>
              <a:rPr lang="en-US" dirty="0" smtClean="0"/>
              <a:t>Continuity </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29082861"/>
              </p:ext>
            </p:extLst>
          </p:nvPr>
        </p:nvGraphicFramePr>
        <p:xfrm>
          <a:off x="641404" y="1962150"/>
          <a:ext cx="7696200" cy="1554480"/>
        </p:xfrm>
        <a:graphic>
          <a:graphicData uri="http://schemas.openxmlformats.org/drawingml/2006/table">
            <a:tbl>
              <a:tblPr firstRow="1" bandRow="1">
                <a:tableStyleId>{5C22544A-7EE6-4342-B048-85BDC9FD1C3A}</a:tableStyleId>
              </a:tblPr>
              <a:tblGrid>
                <a:gridCol w="1379508"/>
                <a:gridCol w="6316692"/>
              </a:tblGrid>
              <a:tr h="14205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Measures</a:t>
                      </a:r>
                    </a:p>
                  </a:txBody>
                  <a:tcPr/>
                </a:tc>
                <a:tc>
                  <a:txBody>
                    <a:bodyPr/>
                    <a:lstStyle/>
                    <a:p>
                      <a:pPr algn="l"/>
                      <a:r>
                        <a:rPr lang="en-US" sz="1400" dirty="0" smtClean="0"/>
                        <a:t>Description</a:t>
                      </a:r>
                      <a:endParaRPr lang="en-US" sz="1400" dirty="0"/>
                    </a:p>
                  </a:txBody>
                  <a:tcPr/>
                </a:tc>
              </a:tr>
              <a:tr h="383846">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Proactive</a:t>
                      </a:r>
                    </a:p>
                    <a:p>
                      <a:pPr algn="l"/>
                      <a:endParaRPr lang="en-US" sz="1400" dirty="0"/>
                    </a:p>
                  </a:txBody>
                  <a:tcPr anchor="ctr"/>
                </a:tc>
                <a:tc>
                  <a:txBody>
                    <a:bodyPr/>
                    <a:lstStyle/>
                    <a:p>
                      <a:pPr marL="285750" indent="-285750" algn="l">
                        <a:buFont typeface="Arial" panose="020B0604020202020204" pitchFamily="34" charset="0"/>
                        <a:buChar char="•"/>
                      </a:pPr>
                      <a:r>
                        <a:rPr lang="en-US" sz="1400" dirty="0" smtClean="0"/>
                        <a:t>Business impact analysis</a:t>
                      </a:r>
                    </a:p>
                    <a:p>
                      <a:pPr marL="285750" indent="-285750" algn="l">
                        <a:buFont typeface="Arial" panose="020B0604020202020204" pitchFamily="34" charset="0"/>
                        <a:buChar char="•"/>
                      </a:pPr>
                      <a:r>
                        <a:rPr lang="en-US" sz="1400" dirty="0" smtClean="0"/>
                        <a:t>Risk assessment</a:t>
                      </a:r>
                    </a:p>
                    <a:p>
                      <a:pPr marL="285750" indent="-285750" algn="l">
                        <a:buFont typeface="Arial" panose="020B0604020202020204" pitchFamily="34" charset="0"/>
                        <a:buChar char="•"/>
                      </a:pPr>
                      <a:r>
                        <a:rPr lang="en-US" sz="1400" dirty="0" smtClean="0"/>
                        <a:t>Technology solutions deployment (backup and replication)</a:t>
                      </a:r>
                    </a:p>
                  </a:txBody>
                  <a:tcPr/>
                </a:tc>
              </a:tr>
              <a:tr h="23676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Reactive</a:t>
                      </a:r>
                    </a:p>
                  </a:txBody>
                  <a:tcPr anchor="ctr"/>
                </a:tc>
                <a:tc>
                  <a:txBody>
                    <a:bodyPr/>
                    <a:lstStyle/>
                    <a:p>
                      <a:pPr marL="285750" indent="-285750" algn="l">
                        <a:buFont typeface="Arial" panose="020B0604020202020204" pitchFamily="34" charset="0"/>
                        <a:buChar char="•"/>
                      </a:pPr>
                      <a:r>
                        <a:rPr lang="en-US" sz="1400" dirty="0" smtClean="0"/>
                        <a:t>Disaster recovery</a:t>
                      </a:r>
                    </a:p>
                    <a:p>
                      <a:pPr marL="285750" indent="-285750" algn="l">
                        <a:buFont typeface="Arial" panose="020B0604020202020204" pitchFamily="34" charset="0"/>
                        <a:buChar char="•"/>
                      </a:pPr>
                      <a:r>
                        <a:rPr lang="en-US" sz="1400" dirty="0" smtClean="0"/>
                        <a:t>Disaster restart</a:t>
                      </a:r>
                    </a:p>
                  </a:txBody>
                  <a:tcPr/>
                </a:tc>
              </a:tr>
            </a:tbl>
          </a:graphicData>
        </a:graphic>
      </p:graphicFrame>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a:xfrm>
            <a:off x="8422477" y="157159"/>
            <a:ext cx="304801" cy="1135857"/>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7157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Cross-layer </a:t>
            </a:r>
            <a:r>
              <a:rPr lang="en-US" dirty="0" smtClean="0"/>
              <a:t>Function</a:t>
            </a:r>
            <a:endParaRPr lang="en-US" dirty="0">
              <a:solidFill>
                <a:srgbClr val="FFC000"/>
              </a:solidFill>
            </a:endParaRPr>
          </a:p>
        </p:txBody>
      </p:sp>
      <p:sp>
        <p:nvSpPr>
          <p:cNvPr id="3" name="Content Placeholder 2"/>
          <p:cNvSpPr>
            <a:spLocks noGrp="1"/>
          </p:cNvSpPr>
          <p:nvPr>
            <p:ph sz="quarter" idx="10"/>
          </p:nvPr>
        </p:nvSpPr>
        <p:spPr/>
        <p:txBody>
          <a:bodyPr/>
          <a:lstStyle/>
          <a:p>
            <a:r>
              <a:rPr lang="en-US" dirty="0"/>
              <a:t>Specifies the adoption of:</a:t>
            </a:r>
          </a:p>
          <a:p>
            <a:pPr lvl="1"/>
            <a:r>
              <a:rPr lang="en-US" dirty="0"/>
              <a:t>Administrative mechanisms</a:t>
            </a:r>
          </a:p>
          <a:p>
            <a:pPr lvl="2"/>
            <a:r>
              <a:rPr lang="en-US" dirty="0"/>
              <a:t>Security and personnel policies </a:t>
            </a:r>
          </a:p>
          <a:p>
            <a:pPr lvl="2"/>
            <a:r>
              <a:rPr lang="en-US" dirty="0"/>
              <a:t>Standard procedures to direct safe execution of operations</a:t>
            </a:r>
          </a:p>
          <a:p>
            <a:pPr lvl="1"/>
            <a:r>
              <a:rPr lang="en-US" dirty="0"/>
              <a:t>Technical mechanisms</a:t>
            </a:r>
          </a:p>
          <a:p>
            <a:pPr lvl="2"/>
            <a:r>
              <a:rPr lang="en-US" dirty="0"/>
              <a:t>Firewall</a:t>
            </a:r>
          </a:p>
          <a:p>
            <a:pPr lvl="2"/>
            <a:r>
              <a:rPr lang="en-US" dirty="0"/>
              <a:t>Intrusion detection and prevention systems</a:t>
            </a:r>
          </a:p>
          <a:p>
            <a:pPr lvl="2"/>
            <a:r>
              <a:rPr lang="en-US" dirty="0"/>
              <a:t>Antivirus</a:t>
            </a:r>
          </a:p>
          <a:p>
            <a:r>
              <a:rPr lang="en-US" dirty="0" smtClean="0"/>
              <a:t>Deplo</a:t>
            </a:r>
            <a:r>
              <a:rPr lang="en-US" dirty="0"/>
              <a:t>ys</a:t>
            </a:r>
            <a:r>
              <a:rPr lang="en-US" dirty="0" smtClean="0"/>
              <a:t> security mechanisms to meet GRC requirements</a:t>
            </a:r>
            <a:endParaRPr lang="en-US" dirty="0"/>
          </a:p>
          <a:p>
            <a:r>
              <a:rPr lang="en-US" dirty="0"/>
              <a:t>Supports all the layers to provide secure </a:t>
            </a:r>
            <a:r>
              <a:rPr lang="en-US" dirty="0" smtClean="0"/>
              <a:t>services</a:t>
            </a:r>
            <a:endParaRPr lang="en-US" dirty="0"/>
          </a:p>
        </p:txBody>
      </p:sp>
      <p:sp>
        <p:nvSpPr>
          <p:cNvPr id="5" name="Subtitle 4"/>
          <p:cNvSpPr>
            <a:spLocks noGrp="1"/>
          </p:cNvSpPr>
          <p:nvPr>
            <p:ph type="subTitle" idx="1"/>
          </p:nvPr>
        </p:nvSpPr>
        <p:spPr/>
        <p:txBody>
          <a:bodyPr/>
          <a:lstStyle/>
          <a:p>
            <a:r>
              <a:rPr lang="en-US" dirty="0"/>
              <a:t>Security</a:t>
            </a:r>
          </a:p>
          <a:p>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8758237" y="157159"/>
            <a:ext cx="304801" cy="1135857"/>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025002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Cross-layer </a:t>
            </a:r>
            <a:r>
              <a:rPr lang="en-US" dirty="0" smtClean="0"/>
              <a:t>Function</a:t>
            </a:r>
            <a:endParaRPr lang="en-US" dirty="0">
              <a:solidFill>
                <a:srgbClr val="FFC000"/>
              </a:solidFill>
            </a:endParaRPr>
          </a:p>
        </p:txBody>
      </p:sp>
      <p:sp>
        <p:nvSpPr>
          <p:cNvPr id="3" name="Content Placeholder 2"/>
          <p:cNvSpPr>
            <a:spLocks noGrp="1"/>
          </p:cNvSpPr>
          <p:nvPr>
            <p:ph sz="quarter" idx="10"/>
          </p:nvPr>
        </p:nvSpPr>
        <p:spPr/>
        <p:txBody>
          <a:bodyPr/>
          <a:lstStyle/>
          <a:p>
            <a:r>
              <a:rPr lang="en-US" dirty="0"/>
              <a:t>Specifies adoption of activities related to</a:t>
            </a:r>
            <a:r>
              <a:rPr lang="en-US" dirty="0" smtClean="0"/>
              <a:t>:</a:t>
            </a:r>
            <a:endParaRPr lang="en-US" dirty="0"/>
          </a:p>
        </p:txBody>
      </p:sp>
      <p:sp>
        <p:nvSpPr>
          <p:cNvPr id="6" name="Subtitle 5"/>
          <p:cNvSpPr>
            <a:spLocks noGrp="1"/>
          </p:cNvSpPr>
          <p:nvPr>
            <p:ph type="subTitle" idx="1"/>
          </p:nvPr>
        </p:nvSpPr>
        <p:spPr/>
        <p:txBody>
          <a:bodyPr/>
          <a:lstStyle/>
          <a:p>
            <a:r>
              <a:rPr lang="en-US" dirty="0"/>
              <a:t>Service Management</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66856358"/>
              </p:ext>
            </p:extLst>
          </p:nvPr>
        </p:nvGraphicFramePr>
        <p:xfrm>
          <a:off x="342900" y="1713230"/>
          <a:ext cx="8458200" cy="2621280"/>
        </p:xfrm>
        <a:graphic>
          <a:graphicData uri="http://schemas.openxmlformats.org/drawingml/2006/table">
            <a:tbl>
              <a:tblPr firstRow="1" bandRow="1">
                <a:tableStyleId>{5C22544A-7EE6-4342-B048-85BDC9FD1C3A}</a:tableStyleId>
              </a:tblPr>
              <a:tblGrid>
                <a:gridCol w="1927205"/>
                <a:gridCol w="6530995"/>
              </a:tblGrid>
              <a:tr h="185961">
                <a:tc>
                  <a:txBody>
                    <a:bodyPr/>
                    <a:lstStyle/>
                    <a:p>
                      <a:pPr algn="l"/>
                      <a:r>
                        <a:rPr lang="en-US" sz="1400" dirty="0" smtClean="0"/>
                        <a:t>Activities</a:t>
                      </a:r>
                      <a:endParaRPr lang="en-US" sz="1400" dirty="0"/>
                    </a:p>
                  </a:txBody>
                  <a:tcPr/>
                </a:tc>
                <a:tc>
                  <a:txBody>
                    <a:bodyPr/>
                    <a:lstStyle/>
                    <a:p>
                      <a:pPr algn="l"/>
                      <a:r>
                        <a:rPr lang="en-US" sz="1400" dirty="0" smtClean="0"/>
                        <a:t>Description</a:t>
                      </a:r>
                      <a:endParaRPr lang="en-US" sz="1400" dirty="0"/>
                    </a:p>
                  </a:txBody>
                  <a:tcPr/>
                </a:tc>
              </a:tr>
              <a:tr h="717279">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Service portfolio management</a:t>
                      </a:r>
                    </a:p>
                  </a:txBody>
                  <a:tcPr anchor="ctr"/>
                </a:tc>
                <a:tc>
                  <a:txBody>
                    <a:bodyPr/>
                    <a:lstStyle/>
                    <a:p>
                      <a:pPr marL="285750" indent="-285750">
                        <a:buFont typeface="Arial" panose="020B0604020202020204" pitchFamily="34" charset="0"/>
                        <a:buChar char="•"/>
                      </a:pPr>
                      <a:r>
                        <a:rPr lang="en-US" sz="1400" dirty="0" smtClean="0"/>
                        <a:t>Define</a:t>
                      </a:r>
                      <a:r>
                        <a:rPr lang="en-US" sz="1400" kern="1200" dirty="0" smtClean="0">
                          <a:solidFill>
                            <a:schemeClr val="dk1"/>
                          </a:solidFill>
                          <a:latin typeface="+mn-lt"/>
                          <a:ea typeface="+mn-ea"/>
                          <a:cs typeface="+mn-cs"/>
                        </a:rPr>
                        <a:t>s</a:t>
                      </a:r>
                      <a:r>
                        <a:rPr lang="en-US" sz="1400" dirty="0" smtClean="0"/>
                        <a:t> service roadmap, service features, and service levels</a:t>
                      </a:r>
                    </a:p>
                    <a:p>
                      <a:pPr marL="285750" indent="-285750">
                        <a:buFont typeface="Arial" panose="020B0604020202020204" pitchFamily="34" charset="0"/>
                        <a:buChar char="•"/>
                      </a:pPr>
                      <a:r>
                        <a:rPr lang="en-US" sz="1400" dirty="0" smtClean="0"/>
                        <a:t>Establish</a:t>
                      </a:r>
                      <a:r>
                        <a:rPr lang="en-US" sz="1400" kern="1200" dirty="0" smtClean="0">
                          <a:solidFill>
                            <a:schemeClr val="dk1"/>
                          </a:solidFill>
                          <a:latin typeface="+mn-lt"/>
                          <a:ea typeface="+mn-ea"/>
                          <a:cs typeface="+mn-cs"/>
                        </a:rPr>
                        <a:t>es</a:t>
                      </a:r>
                      <a:r>
                        <a:rPr lang="en-US" sz="1400" dirty="0" smtClean="0"/>
                        <a:t> budgeting and pricing</a:t>
                      </a:r>
                    </a:p>
                    <a:p>
                      <a:pPr marL="285750" indent="-285750">
                        <a:buFont typeface="Arial" panose="020B0604020202020204" pitchFamily="34" charset="0"/>
                        <a:buChar char="•"/>
                      </a:pPr>
                      <a:r>
                        <a:rPr lang="en-US" sz="1400" dirty="0" smtClean="0"/>
                        <a:t>Deal</a:t>
                      </a:r>
                      <a:r>
                        <a:rPr lang="en-US" sz="1400" kern="1200" dirty="0" smtClean="0">
                          <a:solidFill>
                            <a:schemeClr val="dk1"/>
                          </a:solidFill>
                          <a:latin typeface="+mn-lt"/>
                          <a:ea typeface="+mn-ea"/>
                          <a:cs typeface="+mn-cs"/>
                        </a:rPr>
                        <a:t>s</a:t>
                      </a:r>
                      <a:r>
                        <a:rPr lang="en-US" sz="1400" dirty="0" smtClean="0"/>
                        <a:t> with consumers in supporting activities</a:t>
                      </a:r>
                    </a:p>
                    <a:p>
                      <a:pPr marL="285750" indent="-285750">
                        <a:buFont typeface="Arial" panose="020B0604020202020204" pitchFamily="34" charset="0"/>
                        <a:buChar char="•"/>
                      </a:pPr>
                      <a:r>
                        <a:rPr lang="en-US" sz="1400" dirty="0" smtClean="0"/>
                        <a:t>Performs market research</a:t>
                      </a:r>
                    </a:p>
                    <a:p>
                      <a:pPr marL="285750" indent="-285750">
                        <a:buFont typeface="Arial" panose="020B0604020202020204" pitchFamily="34" charset="0"/>
                        <a:buChar char="•"/>
                      </a:pPr>
                      <a:r>
                        <a:rPr lang="en-US" sz="1400" dirty="0" smtClean="0"/>
                        <a:t>Collects information about competitors</a:t>
                      </a:r>
                    </a:p>
                  </a:txBody>
                  <a:tcPr/>
                </a:tc>
              </a:tr>
              <a:tr h="717279">
                <a:tc>
                  <a:txBody>
                    <a:bodyPr/>
                    <a:lstStyle/>
                    <a:p>
                      <a:r>
                        <a:rPr lang="en-US" sz="1400" dirty="0" smtClean="0"/>
                        <a:t>Service operation management</a:t>
                      </a:r>
                      <a:endParaRPr lang="en-US" sz="1400" dirty="0"/>
                    </a:p>
                  </a:txBody>
                  <a:tcPr anchor="ctr"/>
                </a:tc>
                <a:tc>
                  <a:txBody>
                    <a:bodyPr/>
                    <a:lstStyle/>
                    <a:p>
                      <a:pPr marL="285750" lvl="2" indent="-285750" algn="l" defTabSz="457200"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Enables infrastructure configuration and resource provisioning</a:t>
                      </a:r>
                    </a:p>
                    <a:p>
                      <a:pPr marL="285750" lvl="2" indent="-285750" algn="l" defTabSz="457200"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Enables problem resolution</a:t>
                      </a:r>
                    </a:p>
                    <a:p>
                      <a:pPr marL="285750" lvl="2" indent="-285750" algn="l" defTabSz="457200"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Enables capacity and availability management</a:t>
                      </a:r>
                    </a:p>
                    <a:p>
                      <a:pPr marL="285750" lvl="2" indent="-285750" algn="l" defTabSz="457200"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Enables compliance conformance</a:t>
                      </a:r>
                    </a:p>
                    <a:p>
                      <a:pPr marL="285750" lvl="2" indent="-285750" algn="l" defTabSz="457200" rtl="0" eaLnBrk="1" latinLnBrk="0" hangingPunct="1">
                        <a:buFont typeface="Arial" panose="020B0604020202020204" pitchFamily="34" charset="0"/>
                        <a:buChar char="•"/>
                      </a:pPr>
                      <a:r>
                        <a:rPr lang="en-US" sz="1400" kern="1200" dirty="0" smtClean="0">
                          <a:solidFill>
                            <a:schemeClr val="dk1"/>
                          </a:solidFill>
                          <a:latin typeface="+mn-lt"/>
                          <a:ea typeface="+mn-ea"/>
                          <a:cs typeface="+mn-cs"/>
                        </a:rPr>
                        <a:t>Enables monitoring cloud services and their </a:t>
                      </a:r>
                      <a:r>
                        <a:rPr lang="en-US" sz="1400" kern="1200" dirty="0" smtClean="0">
                          <a:solidFill>
                            <a:schemeClr val="tx1"/>
                          </a:solidFill>
                          <a:effectLst/>
                        </a:rPr>
                        <a:t>constituent</a:t>
                      </a:r>
                      <a:r>
                        <a:rPr lang="en-US" sz="1400" kern="1200" baseline="0" dirty="0" smtClean="0">
                          <a:solidFill>
                            <a:schemeClr val="tx1"/>
                          </a:solidFill>
                          <a:effectLst/>
                        </a:rPr>
                        <a:t> </a:t>
                      </a:r>
                      <a:r>
                        <a:rPr lang="en-US" sz="1400" kern="1200" dirty="0" smtClean="0">
                          <a:solidFill>
                            <a:schemeClr val="tx1"/>
                          </a:solidFill>
                          <a:effectLst/>
                        </a:rPr>
                        <a:t>elements</a:t>
                      </a:r>
                      <a:endParaRPr lang="en-US" sz="1400" kern="1200" dirty="0">
                        <a:solidFill>
                          <a:schemeClr val="dk1"/>
                        </a:solidFill>
                        <a:latin typeface="+mn-lt"/>
                        <a:ea typeface="+mn-ea"/>
                        <a:cs typeface="+mn-cs"/>
                      </a:endParaRPr>
                    </a:p>
                  </a:txBody>
                  <a:tcPr/>
                </a:tc>
              </a:tr>
            </a:tbl>
          </a:graphicData>
        </a:graphic>
      </p:graphicFrame>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6922294" y="157159"/>
            <a:ext cx="304801" cy="1135857"/>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17666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solidFill>
                  <a:srgbClr val="2C95DD"/>
                </a:solidFill>
              </a:rPr>
              <a:t>Lesson Summary</a:t>
            </a:r>
            <a:endParaRPr lang="en-US" dirty="0"/>
          </a:p>
        </p:txBody>
      </p:sp>
      <p:sp>
        <p:nvSpPr>
          <p:cNvPr id="6" name="Content Placeholder 5"/>
          <p:cNvSpPr>
            <a:spLocks noGrp="1"/>
          </p:cNvSpPr>
          <p:nvPr>
            <p:ph sz="quarter" idx="10"/>
          </p:nvPr>
        </p:nvSpPr>
        <p:spPr/>
        <p:txBody>
          <a:bodyPr/>
          <a:lstStyle/>
          <a:p>
            <a:pPr marL="0" indent="0">
              <a:buNone/>
            </a:pPr>
            <a:r>
              <a:rPr lang="en-US" dirty="0"/>
              <a:t>During this lesson the following topics were covered:</a:t>
            </a:r>
          </a:p>
          <a:p>
            <a:r>
              <a:rPr lang="en-US" dirty="0"/>
              <a:t>Cloud computing reference model</a:t>
            </a:r>
          </a:p>
          <a:p>
            <a:r>
              <a:rPr lang="en-US" dirty="0"/>
              <a:t>Entities and functions of the five layers</a:t>
            </a:r>
          </a:p>
          <a:p>
            <a:r>
              <a:rPr lang="en-US" dirty="0"/>
              <a:t>Activities of the three cross-layer functions</a:t>
            </a:r>
          </a:p>
          <a:p>
            <a:pPr marL="457200" lvl="1" indent="0">
              <a:buNone/>
            </a:pPr>
            <a:endParaRPr lang="en-US" dirty="0"/>
          </a:p>
          <a:p>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185311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a:t>
            </a:r>
            <a:r>
              <a:rPr lang="en-US" dirty="0" smtClean="0">
                <a:solidFill>
                  <a:srgbClr val="FFC000"/>
                </a:solidFill>
              </a:rPr>
              <a:t> </a:t>
            </a:r>
            <a:r>
              <a:rPr lang="en-US" dirty="0"/>
              <a:t>Options for </a:t>
            </a:r>
            <a:r>
              <a:rPr lang="en-US" dirty="0" smtClean="0"/>
              <a:t>Building </a:t>
            </a:r>
            <a:r>
              <a:rPr lang="en-US" dirty="0"/>
              <a:t>a </a:t>
            </a:r>
            <a:r>
              <a:rPr lang="en-US" dirty="0" smtClean="0"/>
              <a:t>Cloud Infrastructure</a:t>
            </a:r>
            <a:endParaRPr lang="en-US" dirty="0"/>
          </a:p>
        </p:txBody>
      </p:sp>
      <p:sp>
        <p:nvSpPr>
          <p:cNvPr id="5" name="Content Placeholder 4"/>
          <p:cNvSpPr>
            <a:spLocks noGrp="1"/>
          </p:cNvSpPr>
          <p:nvPr>
            <p:ph sz="quarter" idx="10"/>
          </p:nvPr>
        </p:nvSpPr>
        <p:spPr>
          <a:xfrm>
            <a:off x="533400" y="1325880"/>
            <a:ext cx="8077200" cy="2971800"/>
          </a:xfrm>
        </p:spPr>
        <p:txBody>
          <a:bodyPr/>
          <a:lstStyle/>
          <a:p>
            <a:pPr marL="0" indent="0">
              <a:buNone/>
              <a:defRPr/>
            </a:pPr>
            <a:r>
              <a:rPr lang="en-US" dirty="0" smtClean="0"/>
              <a:t>This lesson covers the following topics:</a:t>
            </a:r>
          </a:p>
          <a:p>
            <a:pPr>
              <a:defRPr/>
            </a:pPr>
            <a:r>
              <a:rPr lang="en-US" dirty="0" smtClean="0"/>
              <a:t>Greenfield </a:t>
            </a:r>
            <a:r>
              <a:rPr lang="en-US" dirty="0"/>
              <a:t>and brownfield deployment options </a:t>
            </a:r>
          </a:p>
          <a:p>
            <a:pPr>
              <a:defRPr/>
            </a:pPr>
            <a:r>
              <a:rPr lang="en-US" dirty="0" smtClean="0"/>
              <a:t>Technology </a:t>
            </a:r>
            <a:r>
              <a:rPr lang="en-US" dirty="0"/>
              <a:t>solutions for </a:t>
            </a:r>
            <a:r>
              <a:rPr lang="en-US" dirty="0" smtClean="0"/>
              <a:t>building a </a:t>
            </a:r>
            <a:r>
              <a:rPr lang="en-US" dirty="0"/>
              <a:t>cloud infrastructure</a:t>
            </a:r>
          </a:p>
        </p:txBody>
      </p:sp>
      <p:sp>
        <p:nvSpPr>
          <p:cNvPr id="2" name="Footer Placeholder 1"/>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970398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Deployment </a:t>
            </a:r>
            <a:r>
              <a:rPr lang="en-US" dirty="0" smtClean="0"/>
              <a:t>Options</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pSp>
        <p:nvGrpSpPr>
          <p:cNvPr id="3" name="Group 2"/>
          <p:cNvGrpSpPr/>
          <p:nvPr/>
        </p:nvGrpSpPr>
        <p:grpSpPr>
          <a:xfrm>
            <a:off x="342000" y="990000"/>
            <a:ext cx="8344800" cy="1568161"/>
            <a:chOff x="342000" y="990000"/>
            <a:chExt cx="8344800" cy="1568161"/>
          </a:xfrm>
        </p:grpSpPr>
        <p:sp>
          <p:nvSpPr>
            <p:cNvPr id="16" name="Rounded Rectangle 15"/>
            <p:cNvSpPr/>
            <p:nvPr/>
          </p:nvSpPr>
          <p:spPr>
            <a:xfrm>
              <a:off x="7162800" y="1262472"/>
              <a:ext cx="1368000" cy="1260000"/>
            </a:xfrm>
            <a:prstGeom prst="roundRect">
              <a:avLst>
                <a:gd name="adj" fmla="val 10000"/>
              </a:avLst>
            </a:prstGeom>
            <a:blipFill>
              <a:blip r:embed="rId4">
                <a:extLst>
                  <a:ext uri="{28A0092B-C50C-407E-A947-70E740481C1C}">
                    <a14:useLocalDpi xmlns:a14="http://schemas.microsoft.com/office/drawing/2010/main" val="0"/>
                  </a:ext>
                </a:extLst>
              </a:blip>
              <a:srcRect/>
              <a:stretch>
                <a:fillRect l="-4000" r="-4000"/>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10" name="Freeform 9"/>
            <p:cNvSpPr/>
            <p:nvPr/>
          </p:nvSpPr>
          <p:spPr>
            <a:xfrm>
              <a:off x="342000" y="1226161"/>
              <a:ext cx="8344800" cy="1332000"/>
            </a:xfrm>
            <a:custGeom>
              <a:avLst/>
              <a:gdLst>
                <a:gd name="connsiteX0" fmla="*/ 0 w 8458200"/>
                <a:gd name="connsiteY0" fmla="*/ 0 h 680400"/>
                <a:gd name="connsiteX1" fmla="*/ 8458200 w 8458200"/>
                <a:gd name="connsiteY1" fmla="*/ 0 h 680400"/>
                <a:gd name="connsiteX2" fmla="*/ 8458200 w 8458200"/>
                <a:gd name="connsiteY2" fmla="*/ 680400 h 680400"/>
                <a:gd name="connsiteX3" fmla="*/ 0 w 8458200"/>
                <a:gd name="connsiteY3" fmla="*/ 680400 h 680400"/>
                <a:gd name="connsiteX4" fmla="*/ 0 w 8458200"/>
                <a:gd name="connsiteY4" fmla="*/ 0 h 68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200" h="680400">
                  <a:moveTo>
                    <a:pt x="0" y="0"/>
                  </a:moveTo>
                  <a:lnTo>
                    <a:pt x="8458200" y="0"/>
                  </a:lnTo>
                  <a:lnTo>
                    <a:pt x="8458200" y="680400"/>
                  </a:lnTo>
                  <a:lnTo>
                    <a:pt x="0" y="680400"/>
                  </a:lnTo>
                  <a:lnTo>
                    <a:pt x="0" y="0"/>
                  </a:lnTo>
                  <a:close/>
                </a:path>
              </a:pathLst>
            </a:cu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6450" tIns="333248" rIns="656450" bIns="113792" numCol="1" spcCol="1270" anchor="t" anchorCtr="0">
              <a:noAutofit/>
            </a:bodyPr>
            <a:lstStyle/>
            <a:p>
              <a:pPr marL="0" lvl="1" defTabSz="711200">
                <a:lnSpc>
                  <a:spcPct val="90000"/>
                </a:lnSpc>
                <a:spcBef>
                  <a:spcPct val="0"/>
                </a:spcBef>
                <a:spcAft>
                  <a:spcPct val="15000"/>
                </a:spcAft>
              </a:pPr>
              <a:r>
                <a:rPr lang="en-US" sz="1600" dirty="0" smtClean="0"/>
                <a:t>It is typically </a:t>
              </a:r>
              <a:r>
                <a:rPr lang="en-US" sz="1600" dirty="0"/>
                <a:t>used when an infrastructure does not exist </a:t>
              </a:r>
              <a:endParaRPr lang="en-US" sz="1600" dirty="0" smtClean="0"/>
            </a:p>
            <a:p>
              <a:pPr marL="0" lvl="1" defTabSz="711200">
                <a:lnSpc>
                  <a:spcPct val="90000"/>
                </a:lnSpc>
                <a:spcBef>
                  <a:spcPct val="0"/>
                </a:spcBef>
                <a:spcAft>
                  <a:spcPct val="15000"/>
                </a:spcAft>
              </a:pPr>
              <a:r>
                <a:rPr lang="en-US" sz="1600" dirty="0" smtClean="0"/>
                <a:t>and an </a:t>
              </a:r>
              <a:r>
                <a:rPr lang="en-US" sz="1600" dirty="0"/>
                <a:t>organization has to build the cloud </a:t>
              </a:r>
              <a:r>
                <a:rPr lang="en-US" sz="1600" dirty="0" smtClean="0"/>
                <a:t>infrastructure </a:t>
              </a:r>
            </a:p>
            <a:p>
              <a:pPr marL="0" lvl="1" defTabSz="711200">
                <a:lnSpc>
                  <a:spcPct val="90000"/>
                </a:lnSpc>
                <a:spcBef>
                  <a:spcPct val="0"/>
                </a:spcBef>
                <a:spcAft>
                  <a:spcPct val="15000"/>
                </a:spcAft>
              </a:pPr>
              <a:r>
                <a:rPr lang="en-US" sz="1600" dirty="0" smtClean="0"/>
                <a:t>starting from </a:t>
              </a:r>
              <a:r>
                <a:rPr lang="en-US" sz="1600" dirty="0"/>
                <a:t>the physical </a:t>
              </a:r>
              <a:r>
                <a:rPr lang="en-US" sz="1600" dirty="0" smtClean="0"/>
                <a:t>layer.</a:t>
              </a:r>
              <a:endParaRPr lang="en-US" sz="1600" dirty="0"/>
            </a:p>
          </p:txBody>
        </p:sp>
        <p:sp>
          <p:nvSpPr>
            <p:cNvPr id="11" name="Freeform 10"/>
            <p:cNvSpPr/>
            <p:nvPr/>
          </p:nvSpPr>
          <p:spPr>
            <a:xfrm>
              <a:off x="764910" y="990000"/>
              <a:ext cx="5920740" cy="472320"/>
            </a:xfrm>
            <a:custGeom>
              <a:avLst/>
              <a:gdLst>
                <a:gd name="connsiteX0" fmla="*/ 0 w 5920740"/>
                <a:gd name="connsiteY0" fmla="*/ 78722 h 472320"/>
                <a:gd name="connsiteX1" fmla="*/ 78722 w 5920740"/>
                <a:gd name="connsiteY1" fmla="*/ 0 h 472320"/>
                <a:gd name="connsiteX2" fmla="*/ 5842018 w 5920740"/>
                <a:gd name="connsiteY2" fmla="*/ 0 h 472320"/>
                <a:gd name="connsiteX3" fmla="*/ 5920740 w 5920740"/>
                <a:gd name="connsiteY3" fmla="*/ 78722 h 472320"/>
                <a:gd name="connsiteX4" fmla="*/ 5920740 w 5920740"/>
                <a:gd name="connsiteY4" fmla="*/ 393598 h 472320"/>
                <a:gd name="connsiteX5" fmla="*/ 5842018 w 5920740"/>
                <a:gd name="connsiteY5" fmla="*/ 472320 h 472320"/>
                <a:gd name="connsiteX6" fmla="*/ 78722 w 5920740"/>
                <a:gd name="connsiteY6" fmla="*/ 472320 h 472320"/>
                <a:gd name="connsiteX7" fmla="*/ 0 w 5920740"/>
                <a:gd name="connsiteY7" fmla="*/ 393598 h 472320"/>
                <a:gd name="connsiteX8" fmla="*/ 0 w 592074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0740" h="472320">
                  <a:moveTo>
                    <a:pt x="0" y="78722"/>
                  </a:moveTo>
                  <a:cubicBezTo>
                    <a:pt x="0" y="35245"/>
                    <a:pt x="35245" y="0"/>
                    <a:pt x="78722" y="0"/>
                  </a:cubicBezTo>
                  <a:lnTo>
                    <a:pt x="5842018" y="0"/>
                  </a:lnTo>
                  <a:cubicBezTo>
                    <a:pt x="5885495" y="0"/>
                    <a:pt x="5920740" y="35245"/>
                    <a:pt x="5920740" y="78722"/>
                  </a:cubicBezTo>
                  <a:lnTo>
                    <a:pt x="5920740" y="393598"/>
                  </a:lnTo>
                  <a:cubicBezTo>
                    <a:pt x="5920740" y="437075"/>
                    <a:pt x="5885495" y="472320"/>
                    <a:pt x="5842018" y="472320"/>
                  </a:cubicBezTo>
                  <a:lnTo>
                    <a:pt x="78722" y="472320"/>
                  </a:lnTo>
                  <a:cubicBezTo>
                    <a:pt x="35245" y="472320"/>
                    <a:pt x="0" y="437075"/>
                    <a:pt x="0" y="393598"/>
                  </a:cubicBezTo>
                  <a:lnTo>
                    <a:pt x="0" y="78722"/>
                  </a:lnTo>
                  <a:close/>
                </a:path>
              </a:pathLst>
            </a:custGeom>
            <a:solidFill>
              <a:srgbClr val="33993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6847" tIns="23057" rIns="246847" bIns="23057" numCol="1" spcCol="1270" anchor="ctr" anchorCtr="0">
              <a:noAutofit/>
            </a:bodyPr>
            <a:lstStyle/>
            <a:p>
              <a:pPr lvl="0" defTabSz="711200">
                <a:lnSpc>
                  <a:spcPct val="90000"/>
                </a:lnSpc>
                <a:spcBef>
                  <a:spcPct val="0"/>
                </a:spcBef>
                <a:spcAft>
                  <a:spcPct val="35000"/>
                </a:spcAft>
              </a:pPr>
              <a:r>
                <a:rPr lang="en-US" sz="1600" b="1" dirty="0"/>
                <a:t>Greenfield Deployment Option</a:t>
              </a:r>
            </a:p>
          </p:txBody>
        </p:sp>
      </p:grpSp>
      <p:grpSp>
        <p:nvGrpSpPr>
          <p:cNvPr id="5" name="Group 4"/>
          <p:cNvGrpSpPr/>
          <p:nvPr/>
        </p:nvGrpSpPr>
        <p:grpSpPr>
          <a:xfrm>
            <a:off x="342000" y="2724150"/>
            <a:ext cx="8344800" cy="1568160"/>
            <a:chOff x="342000" y="2724150"/>
            <a:chExt cx="8344800" cy="1568160"/>
          </a:xfrm>
        </p:grpSpPr>
        <p:sp>
          <p:nvSpPr>
            <p:cNvPr id="17" name="Rounded Rectangle 16"/>
            <p:cNvSpPr/>
            <p:nvPr/>
          </p:nvSpPr>
          <p:spPr>
            <a:xfrm>
              <a:off x="7162800" y="2996310"/>
              <a:ext cx="1368000" cy="1260000"/>
            </a:xfrm>
            <a:prstGeom prst="roundRect">
              <a:avLst>
                <a:gd name="adj" fmla="val 10000"/>
              </a:avLst>
            </a:prstGeom>
            <a:blipFill>
              <a:blip r:embed="rId5">
                <a:extLst>
                  <a:ext uri="{28A0092B-C50C-407E-A947-70E740481C1C}">
                    <a14:useLocalDpi xmlns:a14="http://schemas.microsoft.com/office/drawing/2010/main" val="0"/>
                  </a:ext>
                </a:extLst>
              </a:blip>
              <a:srcRect/>
              <a:stretch>
                <a:fillRect l="-6000" r="-6000"/>
              </a:stretch>
            </a:blipFill>
          </p:spPr>
          <p:style>
            <a:lnRef idx="2">
              <a:schemeClr val="lt1">
                <a:hueOff val="0"/>
                <a:satOff val="0"/>
                <a:lumOff val="0"/>
                <a:alphaOff val="0"/>
              </a:schemeClr>
            </a:lnRef>
            <a:fillRef idx="1">
              <a:scrgbClr r="0" g="0" b="0"/>
            </a:fillRef>
            <a:effectRef idx="0">
              <a:schemeClr val="accent2">
                <a:tint val="50000"/>
                <a:hueOff val="5734848"/>
                <a:satOff val="79686"/>
                <a:lumOff val="12315"/>
                <a:alphaOff val="0"/>
              </a:schemeClr>
            </a:effectRef>
            <a:fontRef idx="minor">
              <a:schemeClr val="lt1">
                <a:hueOff val="0"/>
                <a:satOff val="0"/>
                <a:lumOff val="0"/>
                <a:alphaOff val="0"/>
              </a:schemeClr>
            </a:fontRef>
          </p:style>
        </p:sp>
        <p:sp>
          <p:nvSpPr>
            <p:cNvPr id="12" name="Freeform 11"/>
            <p:cNvSpPr/>
            <p:nvPr/>
          </p:nvSpPr>
          <p:spPr>
            <a:xfrm>
              <a:off x="342000" y="2960310"/>
              <a:ext cx="8344800" cy="1332000"/>
            </a:xfrm>
            <a:custGeom>
              <a:avLst/>
              <a:gdLst>
                <a:gd name="connsiteX0" fmla="*/ 0 w 8458200"/>
                <a:gd name="connsiteY0" fmla="*/ 0 h 907200"/>
                <a:gd name="connsiteX1" fmla="*/ 8458200 w 8458200"/>
                <a:gd name="connsiteY1" fmla="*/ 0 h 907200"/>
                <a:gd name="connsiteX2" fmla="*/ 8458200 w 8458200"/>
                <a:gd name="connsiteY2" fmla="*/ 907200 h 907200"/>
                <a:gd name="connsiteX3" fmla="*/ 0 w 8458200"/>
                <a:gd name="connsiteY3" fmla="*/ 907200 h 907200"/>
                <a:gd name="connsiteX4" fmla="*/ 0 w 8458200"/>
                <a:gd name="connsiteY4" fmla="*/ 0 h 90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200" h="907200">
                  <a:moveTo>
                    <a:pt x="0" y="0"/>
                  </a:moveTo>
                  <a:lnTo>
                    <a:pt x="8458200" y="0"/>
                  </a:lnTo>
                  <a:lnTo>
                    <a:pt x="8458200" y="907200"/>
                  </a:lnTo>
                  <a:lnTo>
                    <a:pt x="0" y="907200"/>
                  </a:lnTo>
                  <a:lnTo>
                    <a:pt x="0" y="0"/>
                  </a:lnTo>
                  <a:close/>
                </a:path>
              </a:pathLst>
            </a:cu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6450" tIns="333248" rIns="656450" bIns="113792" numCol="1" spcCol="1270" anchor="t" anchorCtr="0">
              <a:noAutofit/>
            </a:bodyPr>
            <a:lstStyle/>
            <a:p>
              <a:pPr marL="0" lvl="1" defTabSz="711200">
                <a:lnSpc>
                  <a:spcPct val="90000"/>
                </a:lnSpc>
                <a:spcBef>
                  <a:spcPct val="0"/>
                </a:spcBef>
                <a:spcAft>
                  <a:spcPct val="15000"/>
                </a:spcAft>
              </a:pPr>
              <a:r>
                <a:rPr lang="en-US" sz="1600" dirty="0" smtClean="0"/>
                <a:t>It is used </a:t>
              </a:r>
              <a:r>
                <a:rPr lang="en-US" sz="1600" dirty="0"/>
                <a:t>when some of the infrastructure entities exist</a:t>
              </a:r>
              <a:r>
                <a:rPr lang="en-US" sz="1600" dirty="0" smtClean="0"/>
                <a:t>, </a:t>
              </a:r>
            </a:p>
            <a:p>
              <a:pPr marL="0" lvl="1" defTabSz="711200">
                <a:lnSpc>
                  <a:spcPct val="90000"/>
                </a:lnSpc>
                <a:spcBef>
                  <a:spcPct val="0"/>
                </a:spcBef>
                <a:spcAft>
                  <a:spcPct val="15000"/>
                </a:spcAft>
              </a:pPr>
              <a:r>
                <a:rPr lang="en-US" sz="1600" dirty="0" smtClean="0"/>
                <a:t>which can be transformed to cloud infrastructure by </a:t>
              </a:r>
            </a:p>
            <a:p>
              <a:pPr marL="0" lvl="1" defTabSz="711200">
                <a:lnSpc>
                  <a:spcPct val="90000"/>
                </a:lnSpc>
                <a:spcBef>
                  <a:spcPct val="0"/>
                </a:spcBef>
                <a:spcAft>
                  <a:spcPct val="15000"/>
                </a:spcAft>
              </a:pPr>
              <a:r>
                <a:rPr lang="en-US" sz="1600" dirty="0" smtClean="0"/>
                <a:t>deploying the remaining entities required for the cloud </a:t>
              </a:r>
            </a:p>
            <a:p>
              <a:pPr marL="0" lvl="1" defTabSz="711200">
                <a:lnSpc>
                  <a:spcPct val="90000"/>
                </a:lnSpc>
                <a:spcBef>
                  <a:spcPct val="0"/>
                </a:spcBef>
                <a:spcAft>
                  <a:spcPct val="15000"/>
                </a:spcAft>
              </a:pPr>
              <a:r>
                <a:rPr lang="en-US" sz="1600" dirty="0" smtClean="0"/>
                <a:t>infrastructure.</a:t>
              </a:r>
              <a:endParaRPr lang="en-US" sz="1600" kern="1200" dirty="0"/>
            </a:p>
          </p:txBody>
        </p:sp>
        <p:sp>
          <p:nvSpPr>
            <p:cNvPr id="13" name="Freeform 12"/>
            <p:cNvSpPr/>
            <p:nvPr/>
          </p:nvSpPr>
          <p:spPr>
            <a:xfrm>
              <a:off x="764910" y="2724150"/>
              <a:ext cx="5920740" cy="472320"/>
            </a:xfrm>
            <a:custGeom>
              <a:avLst/>
              <a:gdLst>
                <a:gd name="connsiteX0" fmla="*/ 0 w 5920740"/>
                <a:gd name="connsiteY0" fmla="*/ 78722 h 472320"/>
                <a:gd name="connsiteX1" fmla="*/ 78722 w 5920740"/>
                <a:gd name="connsiteY1" fmla="*/ 0 h 472320"/>
                <a:gd name="connsiteX2" fmla="*/ 5842018 w 5920740"/>
                <a:gd name="connsiteY2" fmla="*/ 0 h 472320"/>
                <a:gd name="connsiteX3" fmla="*/ 5920740 w 5920740"/>
                <a:gd name="connsiteY3" fmla="*/ 78722 h 472320"/>
                <a:gd name="connsiteX4" fmla="*/ 5920740 w 5920740"/>
                <a:gd name="connsiteY4" fmla="*/ 393598 h 472320"/>
                <a:gd name="connsiteX5" fmla="*/ 5842018 w 5920740"/>
                <a:gd name="connsiteY5" fmla="*/ 472320 h 472320"/>
                <a:gd name="connsiteX6" fmla="*/ 78722 w 5920740"/>
                <a:gd name="connsiteY6" fmla="*/ 472320 h 472320"/>
                <a:gd name="connsiteX7" fmla="*/ 0 w 5920740"/>
                <a:gd name="connsiteY7" fmla="*/ 393598 h 472320"/>
                <a:gd name="connsiteX8" fmla="*/ 0 w 592074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0740" h="472320">
                  <a:moveTo>
                    <a:pt x="0" y="78722"/>
                  </a:moveTo>
                  <a:cubicBezTo>
                    <a:pt x="0" y="35245"/>
                    <a:pt x="35245" y="0"/>
                    <a:pt x="78722" y="0"/>
                  </a:cubicBezTo>
                  <a:lnTo>
                    <a:pt x="5842018" y="0"/>
                  </a:lnTo>
                  <a:cubicBezTo>
                    <a:pt x="5885495" y="0"/>
                    <a:pt x="5920740" y="35245"/>
                    <a:pt x="5920740" y="78722"/>
                  </a:cubicBezTo>
                  <a:lnTo>
                    <a:pt x="5920740" y="393598"/>
                  </a:lnTo>
                  <a:cubicBezTo>
                    <a:pt x="5920740" y="437075"/>
                    <a:pt x="5885495" y="472320"/>
                    <a:pt x="5842018" y="472320"/>
                  </a:cubicBezTo>
                  <a:lnTo>
                    <a:pt x="78722" y="472320"/>
                  </a:lnTo>
                  <a:cubicBezTo>
                    <a:pt x="35245" y="472320"/>
                    <a:pt x="0" y="437075"/>
                    <a:pt x="0" y="393598"/>
                  </a:cubicBezTo>
                  <a:lnTo>
                    <a:pt x="0" y="78722"/>
                  </a:lnTo>
                  <a:close/>
                </a:path>
              </a:pathLst>
            </a:custGeom>
            <a:solidFill>
              <a:srgbClr val="50211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6847" tIns="23057" rIns="246847" bIns="23057" numCol="1" spcCol="1270" anchor="ctr" anchorCtr="0">
              <a:noAutofit/>
            </a:bodyPr>
            <a:lstStyle/>
            <a:p>
              <a:pPr lvl="0" defTabSz="711200">
                <a:lnSpc>
                  <a:spcPct val="90000"/>
                </a:lnSpc>
                <a:spcBef>
                  <a:spcPct val="0"/>
                </a:spcBef>
                <a:spcAft>
                  <a:spcPct val="35000"/>
                </a:spcAft>
              </a:pPr>
              <a:r>
                <a:rPr lang="en-US" sz="1600" b="1" dirty="0" smtClean="0"/>
                <a:t>Brownfield </a:t>
              </a:r>
              <a:r>
                <a:rPr lang="en-US" sz="1600" b="1" dirty="0"/>
                <a:t>Deployment Option</a:t>
              </a:r>
            </a:p>
          </p:txBody>
        </p:sp>
      </p:grpSp>
    </p:spTree>
    <p:custDataLst>
      <p:tags r:id="rId1"/>
    </p:custDataLst>
    <p:extLst>
      <p:ext uri="{BB962C8B-B14F-4D97-AF65-F5344CB8AC3E}">
        <p14:creationId xmlns:p14="http://schemas.microsoft.com/office/powerpoint/2010/main" val="2964678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Solutions for </a:t>
            </a:r>
            <a:r>
              <a:rPr lang="en-US" dirty="0" smtClean="0"/>
              <a:t>Building </a:t>
            </a:r>
            <a:r>
              <a:rPr lang="en-US" dirty="0"/>
              <a:t>Cloud Infrastructure</a:t>
            </a:r>
          </a:p>
        </p:txBody>
      </p:sp>
      <p:sp>
        <p:nvSpPr>
          <p:cNvPr id="3" name="Content Placeholder 2"/>
          <p:cNvSpPr>
            <a:spLocks noGrp="1"/>
          </p:cNvSpPr>
          <p:nvPr>
            <p:ph sz="quarter" idx="10"/>
          </p:nvPr>
        </p:nvSpPr>
        <p:spPr/>
        <p:txBody>
          <a:bodyPr/>
          <a:lstStyle/>
          <a:p>
            <a:r>
              <a:rPr lang="en-US" dirty="0"/>
              <a:t>Two solutions for building cloud infrastructure:</a:t>
            </a:r>
          </a:p>
          <a:p>
            <a:pPr lvl="1"/>
            <a:r>
              <a:rPr lang="en-US" dirty="0"/>
              <a:t>Integrating best-of-breed cloud infrastructure components</a:t>
            </a:r>
          </a:p>
          <a:p>
            <a:pPr lvl="1"/>
            <a:r>
              <a:rPr lang="en-US" dirty="0"/>
              <a:t>Cloud-ready converged infrastructure</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3480456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Solutions for </a:t>
            </a:r>
            <a:r>
              <a:rPr lang="en-US" dirty="0" smtClean="0"/>
              <a:t>Building </a:t>
            </a:r>
            <a:r>
              <a:rPr lang="en-US" dirty="0"/>
              <a:t>Cloud Infrastructure</a:t>
            </a:r>
          </a:p>
        </p:txBody>
      </p:sp>
      <p:sp>
        <p:nvSpPr>
          <p:cNvPr id="3" name="Content Placeholder 2"/>
          <p:cNvSpPr>
            <a:spLocks noGrp="1"/>
          </p:cNvSpPr>
          <p:nvPr>
            <p:ph sz="quarter" idx="10"/>
          </p:nvPr>
        </p:nvSpPr>
        <p:spPr/>
        <p:txBody>
          <a:bodyPr/>
          <a:lstStyle/>
          <a:p>
            <a:r>
              <a:rPr lang="en-US" dirty="0" smtClean="0"/>
              <a:t>Built by integrating multi-vendor </a:t>
            </a:r>
            <a:r>
              <a:rPr lang="en-US" dirty="0"/>
              <a:t>infrastructure components</a:t>
            </a:r>
          </a:p>
          <a:p>
            <a:r>
              <a:rPr lang="en-US" dirty="0" smtClean="0"/>
              <a:t>Enables repurposing the </a:t>
            </a:r>
            <a:r>
              <a:rPr lang="en-US" dirty="0"/>
              <a:t>existing infrastructure components</a:t>
            </a:r>
          </a:p>
          <a:p>
            <a:r>
              <a:rPr lang="en-US" dirty="0"/>
              <a:t>Requires spending a significant amount of IT staff time on: </a:t>
            </a:r>
          </a:p>
          <a:p>
            <a:pPr lvl="1"/>
            <a:r>
              <a:rPr lang="en-US" dirty="0"/>
              <a:t>Evaluating individual and disparate hardware components</a:t>
            </a:r>
          </a:p>
          <a:p>
            <a:pPr lvl="1"/>
            <a:r>
              <a:rPr lang="en-US" dirty="0"/>
              <a:t>Installing </a:t>
            </a:r>
            <a:r>
              <a:rPr lang="en-US" dirty="0" smtClean="0"/>
              <a:t>and integrating infrastructure </a:t>
            </a:r>
            <a:r>
              <a:rPr lang="en-US" dirty="0"/>
              <a:t>components</a:t>
            </a:r>
          </a:p>
          <a:p>
            <a:pPr lvl="1"/>
            <a:r>
              <a:rPr lang="en-US" dirty="0"/>
              <a:t>Testing hardware, middleware, and software</a:t>
            </a:r>
          </a:p>
          <a:p>
            <a:pPr lvl="1"/>
            <a:r>
              <a:rPr lang="en-US" dirty="0"/>
              <a:t>Checking compatibility of all the components</a:t>
            </a:r>
          </a:p>
          <a:p>
            <a:r>
              <a:rPr lang="en-US" dirty="0" smtClean="0"/>
              <a:t>Enables organizations to choose and switch vendors easily</a:t>
            </a:r>
          </a:p>
        </p:txBody>
      </p:sp>
      <p:sp>
        <p:nvSpPr>
          <p:cNvPr id="5" name="Subtitle 4"/>
          <p:cNvSpPr>
            <a:spLocks noGrp="1"/>
          </p:cNvSpPr>
          <p:nvPr>
            <p:ph type="subTitle" idx="1"/>
          </p:nvPr>
        </p:nvSpPr>
        <p:spPr/>
        <p:txBody>
          <a:bodyPr/>
          <a:lstStyle/>
          <a:p>
            <a:r>
              <a:rPr lang="en-US" dirty="0"/>
              <a:t>Integrating Best-of-breed Cloud Infrastructure Components</a:t>
            </a:r>
          </a:p>
          <a:p>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280150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Solutions for </a:t>
            </a:r>
            <a:r>
              <a:rPr lang="en-US" dirty="0" smtClean="0"/>
              <a:t>Building </a:t>
            </a:r>
            <a:r>
              <a:rPr lang="en-US" dirty="0"/>
              <a:t>Cloud Infrastructure</a:t>
            </a:r>
          </a:p>
        </p:txBody>
      </p:sp>
      <p:sp>
        <p:nvSpPr>
          <p:cNvPr id="5" name="Subtitle 4"/>
          <p:cNvSpPr>
            <a:spLocks noGrp="1"/>
          </p:cNvSpPr>
          <p:nvPr>
            <p:ph type="subTitle" idx="1"/>
          </p:nvPr>
        </p:nvSpPr>
        <p:spPr/>
        <p:txBody>
          <a:bodyPr/>
          <a:lstStyle/>
          <a:p>
            <a:r>
              <a:rPr lang="en-US" dirty="0"/>
              <a:t>Cloud-ready Converged Infrastructure</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200150"/>
            <a:ext cx="5867400" cy="365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44229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Greenfield and brownfield deployment options </a:t>
            </a:r>
          </a:p>
          <a:p>
            <a:r>
              <a:rPr lang="en-US" dirty="0"/>
              <a:t>Best-of-breed cloud infrastructure components</a:t>
            </a:r>
          </a:p>
          <a:p>
            <a:r>
              <a:rPr lang="en-US" dirty="0"/>
              <a:t>Cloud-ready converged infrastructure</a:t>
            </a:r>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3462474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 Cloud Computing Reference Model</a:t>
            </a:r>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smtClean="0"/>
              <a:t>Layers </a:t>
            </a:r>
            <a:r>
              <a:rPr lang="en-US" dirty="0"/>
              <a:t>of cloud computing reference model </a:t>
            </a:r>
          </a:p>
          <a:p>
            <a:pPr>
              <a:defRPr/>
            </a:pPr>
            <a:r>
              <a:rPr lang="en-US" dirty="0" smtClean="0"/>
              <a:t>Entities </a:t>
            </a:r>
            <a:r>
              <a:rPr lang="en-US" dirty="0"/>
              <a:t>and functions of each layer</a:t>
            </a:r>
          </a:p>
          <a:p>
            <a:pPr>
              <a:defRPr/>
            </a:pPr>
            <a:r>
              <a:rPr lang="en-US" dirty="0" smtClean="0"/>
              <a:t>Cross-layer </a:t>
            </a:r>
            <a:r>
              <a:rPr lang="en-US" dirty="0"/>
              <a:t>functions of cloud computing reference model</a:t>
            </a:r>
          </a:p>
        </p:txBody>
      </p:sp>
      <p:sp>
        <p:nvSpPr>
          <p:cNvPr id="2" name="Footer Placeholder 1"/>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3755615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Lesson:</a:t>
            </a:r>
            <a:r>
              <a:rPr lang="en-US" dirty="0" smtClean="0">
                <a:solidFill>
                  <a:srgbClr val="FFC000"/>
                </a:solidFill>
              </a:rPr>
              <a:t> </a:t>
            </a:r>
            <a:r>
              <a:rPr lang="en-US" dirty="0"/>
              <a:t>Considerations for Building a Cloud Infrastructure</a:t>
            </a:r>
          </a:p>
        </p:txBody>
      </p:sp>
      <p:sp>
        <p:nvSpPr>
          <p:cNvPr id="5" name="Content Placeholder 4"/>
          <p:cNvSpPr>
            <a:spLocks noGrp="1"/>
          </p:cNvSpPr>
          <p:nvPr>
            <p:ph sz="quarter" idx="10"/>
          </p:nvPr>
        </p:nvSpPr>
        <p:spPr>
          <a:xfrm>
            <a:off x="533400" y="1325880"/>
            <a:ext cx="8077200" cy="2971800"/>
          </a:xfrm>
        </p:spPr>
        <p:txBody>
          <a:bodyPr/>
          <a:lstStyle/>
          <a:p>
            <a:pPr marL="0" indent="0">
              <a:buNone/>
              <a:defRPr/>
            </a:pPr>
            <a:r>
              <a:rPr lang="en-US" dirty="0" smtClean="0"/>
              <a:t>This lesson covers the following topics:</a:t>
            </a:r>
          </a:p>
          <a:p>
            <a:pPr>
              <a:defRPr/>
            </a:pPr>
            <a:r>
              <a:rPr lang="en-US" dirty="0"/>
              <a:t>Factors</a:t>
            </a:r>
            <a:r>
              <a:rPr lang="en-US" dirty="0" smtClean="0"/>
              <a:t> </a:t>
            </a:r>
            <a:r>
              <a:rPr lang="en-US" dirty="0"/>
              <a:t>to consider while building a</a:t>
            </a:r>
            <a:r>
              <a:rPr lang="en-US" dirty="0" smtClean="0"/>
              <a:t> cloud </a:t>
            </a:r>
            <a:r>
              <a:rPr lang="en-US" dirty="0"/>
              <a:t>infrastructure</a:t>
            </a:r>
          </a:p>
        </p:txBody>
      </p:sp>
      <p:sp>
        <p:nvSpPr>
          <p:cNvPr id="2" name="Footer Placeholder 1"/>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511968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Factors to Consider while Building a Cloud Infrastructure</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8" name="Content Placeholder 5"/>
          <p:cNvGraphicFramePr>
            <a:graphicFrameLocks noGrp="1"/>
          </p:cNvGraphicFramePr>
          <p:nvPr>
            <p:ph sz="quarter" idx="10"/>
            <p:extLst>
              <p:ext uri="{D42A27DB-BD31-4B8C-83A1-F6EECF244321}">
                <p14:modId xmlns:p14="http://schemas.microsoft.com/office/powerpoint/2010/main" val="2823382428"/>
              </p:ext>
            </p:extLst>
          </p:nvPr>
        </p:nvGraphicFramePr>
        <p:xfrm>
          <a:off x="381000" y="1324800"/>
          <a:ext cx="4038600" cy="2103120"/>
        </p:xfrm>
        <a:graphic>
          <a:graphicData uri="http://schemas.openxmlformats.org/drawingml/2006/table">
            <a:tbl>
              <a:tblPr firstRow="1" bandRow="1">
                <a:tableStyleId>{0505E3EF-67EA-436B-97B2-0124C06EBD24}</a:tableStyleId>
              </a:tblPr>
              <a:tblGrid>
                <a:gridCol w="4038600"/>
              </a:tblGrid>
              <a:tr h="304800">
                <a:tc>
                  <a:txBody>
                    <a:bodyPr/>
                    <a:lstStyle/>
                    <a:p>
                      <a:pPr marL="285750" indent="-285750" algn="l" defTabSz="457200" rtl="0" eaLnBrk="1" latinLnBrk="0" hangingPunct="1">
                        <a:buFont typeface="Arial" panose="020B0604020202020204" pitchFamily="34" charset="0"/>
                        <a:buChar char="•"/>
                      </a:pPr>
                      <a:r>
                        <a:rPr lang="en-US" sz="1800" b="0" kern="1200" dirty="0" smtClean="0"/>
                        <a:t>Governance</a:t>
                      </a:r>
                      <a:endParaRPr lang="en-US" sz="1800" b="0" kern="1200" dirty="0" smtClean="0">
                        <a:solidFill>
                          <a:schemeClr val="dk1"/>
                        </a:solidFill>
                        <a:latin typeface="+mn-lt"/>
                        <a:ea typeface="+mn-ea"/>
                        <a:cs typeface="+mn-cs"/>
                      </a:endParaRPr>
                    </a:p>
                  </a:txBody>
                  <a:tcPr anchor="ctr"/>
                </a:tc>
              </a:tr>
              <a:tr h="243840">
                <a:tc>
                  <a:txBody>
                    <a:bodyPr/>
                    <a:lstStyle/>
                    <a:p>
                      <a:pPr marL="285750" indent="-285750">
                        <a:buFont typeface="Arial" panose="020B0604020202020204" pitchFamily="34" charset="0"/>
                        <a:buChar char="•"/>
                      </a:pPr>
                      <a:r>
                        <a:rPr lang="en-US" dirty="0" smtClean="0"/>
                        <a:t>Organization</a:t>
                      </a:r>
                      <a:endParaRPr lang="en-US" dirty="0"/>
                    </a:p>
                  </a:txBody>
                  <a:tcPr/>
                </a:tc>
              </a:tr>
              <a:tr h="335280">
                <a:tc>
                  <a:txBody>
                    <a:bodyPr/>
                    <a:lstStyle/>
                    <a:p>
                      <a:pPr marL="285750" indent="-285750">
                        <a:buFont typeface="Arial" panose="020B0604020202020204" pitchFamily="34" charset="0"/>
                        <a:buChar char="•"/>
                      </a:pPr>
                      <a:r>
                        <a:rPr lang="en-US" dirty="0" smtClean="0"/>
                        <a:t>Finance</a:t>
                      </a:r>
                      <a:endParaRPr lang="en-US" dirty="0"/>
                    </a:p>
                  </a:txBody>
                  <a:tcPr/>
                </a:tc>
              </a:tr>
              <a:tr h="198120">
                <a:tc>
                  <a:txBody>
                    <a:bodyPr/>
                    <a:lstStyle/>
                    <a:p>
                      <a:pPr marL="285750" indent="-285750">
                        <a:buFont typeface="Arial" panose="020B0604020202020204" pitchFamily="34" charset="0"/>
                        <a:buChar char="•"/>
                      </a:pPr>
                      <a:r>
                        <a:rPr lang="en-US" dirty="0" smtClean="0"/>
                        <a:t>Tools</a:t>
                      </a:r>
                      <a:endParaRPr lang="en-US" dirty="0"/>
                    </a:p>
                  </a:txBody>
                  <a:tcPr/>
                </a:tc>
              </a:tr>
              <a:tr h="441960">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Service-level agreement and service contract</a:t>
                      </a:r>
                    </a:p>
                  </a:txBody>
                  <a:tcPr/>
                </a:tc>
              </a:tr>
            </a:tbl>
          </a:graphicData>
        </a:graphic>
      </p:graphicFrame>
      <p:graphicFrame>
        <p:nvGraphicFramePr>
          <p:cNvPr id="9" name="Content Placeholder 6"/>
          <p:cNvGraphicFramePr>
            <a:graphicFrameLocks noGrp="1"/>
          </p:cNvGraphicFramePr>
          <p:nvPr>
            <p:ph sz="quarter" idx="11"/>
            <p:extLst>
              <p:ext uri="{D42A27DB-BD31-4B8C-83A1-F6EECF244321}">
                <p14:modId xmlns:p14="http://schemas.microsoft.com/office/powerpoint/2010/main" val="792288560"/>
              </p:ext>
            </p:extLst>
          </p:nvPr>
        </p:nvGraphicFramePr>
        <p:xfrm>
          <a:off x="4800600" y="1324800"/>
          <a:ext cx="4038600" cy="2085750"/>
        </p:xfrm>
        <a:graphic>
          <a:graphicData uri="http://schemas.openxmlformats.org/drawingml/2006/table">
            <a:tbl>
              <a:tblPr firstRow="1" bandRow="1">
                <a:tableStyleId>{0505E3EF-67EA-436B-97B2-0124C06EBD24}</a:tableStyleId>
              </a:tblPr>
              <a:tblGrid>
                <a:gridCol w="4038600"/>
              </a:tblGrid>
              <a:tr h="417150">
                <a:tc>
                  <a:txBody>
                    <a:bodyPr/>
                    <a:lstStyle/>
                    <a:p>
                      <a:pPr marL="285750" indent="-285750">
                        <a:buFont typeface="Arial" panose="020B0604020202020204" pitchFamily="34" charset="0"/>
                        <a:buChar char="•"/>
                      </a:pPr>
                      <a:r>
                        <a:rPr lang="en-US" b="0" dirty="0" smtClean="0"/>
                        <a:t>Avoiding vendor lock-in</a:t>
                      </a:r>
                      <a:endParaRPr lang="en-US" b="0" dirty="0"/>
                    </a:p>
                  </a:txBody>
                  <a:tcPr anchor="ctr"/>
                </a:tc>
              </a:tr>
              <a:tr h="417150">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Software licensing concerns</a:t>
                      </a:r>
                      <a:endParaRPr lang="en-US" dirty="0"/>
                    </a:p>
                  </a:txBody>
                  <a:tcPr anchor="ctr"/>
                </a:tc>
              </a:tr>
              <a:tr h="417150">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Service model considerations</a:t>
                      </a:r>
                      <a:endParaRPr lang="en-US" dirty="0"/>
                    </a:p>
                  </a:txBody>
                  <a:tcPr anchor="ctr"/>
                </a:tc>
              </a:tr>
              <a:tr h="417150">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Migration</a:t>
                      </a:r>
                    </a:p>
                  </a:txBody>
                  <a:tcPr anchor="ctr"/>
                </a:tc>
              </a:tr>
              <a:tr h="417150">
                <a:tc>
                  <a:txBody>
                    <a:bodyPr/>
                    <a:lstStyle/>
                    <a:p>
                      <a:pPr marL="285750" indent="-285750">
                        <a:buFont typeface="Arial" panose="020B0604020202020204" pitchFamily="34" charset="0"/>
                        <a:buChar char="•"/>
                      </a:pPr>
                      <a:r>
                        <a:rPr lang="en-US" dirty="0" smtClean="0"/>
                        <a:t>Testing</a:t>
                      </a:r>
                      <a:endParaRPr lang="en-US" dirty="0"/>
                    </a:p>
                  </a:txBody>
                  <a:tcPr anchor="ctr"/>
                </a:tc>
              </a:tr>
            </a:tbl>
          </a:graphicData>
        </a:graphic>
      </p:graphicFrame>
    </p:spTree>
    <p:custDataLst>
      <p:tags r:id="rId1"/>
    </p:custDataLst>
    <p:extLst>
      <p:ext uri="{BB962C8B-B14F-4D97-AF65-F5344CB8AC3E}">
        <p14:creationId xmlns:p14="http://schemas.microsoft.com/office/powerpoint/2010/main" val="272481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Governance</a:t>
            </a:r>
          </a:p>
        </p:txBody>
      </p:sp>
      <p:sp>
        <p:nvSpPr>
          <p:cNvPr id="3" name="Content Placeholder 2"/>
          <p:cNvSpPr>
            <a:spLocks noGrp="1"/>
          </p:cNvSpPr>
          <p:nvPr>
            <p:ph sz="quarter" idx="10"/>
          </p:nvPr>
        </p:nvSpPr>
        <p:spPr>
          <a:xfrm>
            <a:off x="379413" y="2345606"/>
            <a:ext cx="8458200" cy="2076450"/>
          </a:xfrm>
        </p:spPr>
        <p:txBody>
          <a:bodyPr/>
          <a:lstStyle/>
          <a:p>
            <a:r>
              <a:rPr lang="en-US" dirty="0"/>
              <a:t>IT governance enables the service provider to:</a:t>
            </a:r>
          </a:p>
          <a:p>
            <a:pPr lvl="1"/>
            <a:r>
              <a:rPr lang="en-US" dirty="0"/>
              <a:t>Ensure IT resources are implemented and used according </a:t>
            </a:r>
            <a:r>
              <a:rPr lang="en-US" dirty="0" smtClean="0"/>
              <a:t>to</a:t>
            </a:r>
            <a:r>
              <a:rPr lang="en-US" dirty="0" smtClean="0">
                <a:solidFill>
                  <a:srgbClr val="FFC000"/>
                </a:solidFill>
              </a:rPr>
              <a:t> </a:t>
            </a:r>
            <a:r>
              <a:rPr lang="en-US" dirty="0" smtClean="0"/>
              <a:t>policies </a:t>
            </a:r>
            <a:r>
              <a:rPr lang="en-US" dirty="0"/>
              <a:t>and procedures</a:t>
            </a:r>
          </a:p>
          <a:p>
            <a:pPr lvl="1"/>
            <a:r>
              <a:rPr lang="en-US" dirty="0"/>
              <a:t>Ensure the resources are properly controlled and maintained</a:t>
            </a:r>
          </a:p>
          <a:p>
            <a:pPr lvl="1"/>
            <a:r>
              <a:rPr lang="en-US" dirty="0" smtClean="0"/>
              <a:t>Ensure the resources are providing value to the organization</a:t>
            </a:r>
          </a:p>
          <a:p>
            <a:r>
              <a:rPr lang="en-US" dirty="0" smtClean="0"/>
              <a:t>Instituting </a:t>
            </a:r>
            <a:r>
              <a:rPr lang="en-US" dirty="0"/>
              <a:t>IT governance involves establishing a review </a:t>
            </a:r>
            <a:r>
              <a:rPr lang="en-US" dirty="0" smtClean="0"/>
              <a:t>board</a:t>
            </a:r>
            <a:endParaRPr lang="en-US" dirty="0">
              <a:solidFill>
                <a:srgbClr val="FF0000"/>
              </a:solidFill>
            </a:endParaRP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pSp>
        <p:nvGrpSpPr>
          <p:cNvPr id="5" name="Group 4"/>
          <p:cNvGrpSpPr/>
          <p:nvPr/>
        </p:nvGrpSpPr>
        <p:grpSpPr>
          <a:xfrm>
            <a:off x="294017" y="742950"/>
            <a:ext cx="8240383" cy="1524000"/>
            <a:chOff x="294017" y="152400"/>
            <a:chExt cx="8240383" cy="1524000"/>
          </a:xfrm>
        </p:grpSpPr>
        <p:sp>
          <p:nvSpPr>
            <p:cNvPr id="6" name="Rectangle 5"/>
            <p:cNvSpPr/>
            <p:nvPr/>
          </p:nvSpPr>
          <p:spPr>
            <a:xfrm>
              <a:off x="294017" y="282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7" name="Rectangle 6"/>
            <p:cNvSpPr/>
            <p:nvPr/>
          </p:nvSpPr>
          <p:spPr>
            <a:xfrm>
              <a:off x="609600" y="351130"/>
              <a:ext cx="7924800" cy="13252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Governance is the active distribution of decision-making rights and accountability among different stakeholders in an organization. It also describes the rules and procedures for making and monitoring those decisions to determine and achieve the</a:t>
              </a:r>
              <a:r>
                <a:rPr lang="en-US" sz="1400" dirty="0" smtClean="0">
                  <a:solidFill>
                    <a:schemeClr val="tx1"/>
                  </a:solidFill>
                </a:rPr>
                <a:t> desired </a:t>
              </a:r>
              <a:r>
                <a:rPr lang="en-US" sz="1400" dirty="0">
                  <a:solidFill>
                    <a:schemeClr val="tx1"/>
                  </a:solidFill>
                </a:rPr>
                <a:t>behaviors and results.</a:t>
              </a:r>
            </a:p>
          </p:txBody>
        </p:sp>
        <p:sp>
          <p:nvSpPr>
            <p:cNvPr id="8" name="Rectangle 7"/>
            <p:cNvSpPr/>
            <p:nvPr/>
          </p:nvSpPr>
          <p:spPr>
            <a:xfrm>
              <a:off x="343787" y="152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400" b="1" dirty="0" smtClean="0"/>
                <a:t>Governance</a:t>
              </a:r>
              <a:endParaRPr lang="en-US" sz="1400" b="1" dirty="0"/>
            </a:p>
          </p:txBody>
        </p:sp>
      </p:grpSp>
    </p:spTree>
    <p:custDataLst>
      <p:tags r:id="rId1"/>
    </p:custDataLst>
    <p:extLst>
      <p:ext uri="{BB962C8B-B14F-4D97-AF65-F5344CB8AC3E}">
        <p14:creationId xmlns:p14="http://schemas.microsoft.com/office/powerpoint/2010/main" val="946460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Governance Models</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742950"/>
            <a:ext cx="6447873" cy="403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69125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Organization</a:t>
            </a:r>
            <a:endParaRPr lang="en-US" dirty="0"/>
          </a:p>
        </p:txBody>
      </p:sp>
      <p:sp>
        <p:nvSpPr>
          <p:cNvPr id="7" name="Subtitle 6"/>
          <p:cNvSpPr>
            <a:spLocks noGrp="1"/>
          </p:cNvSpPr>
          <p:nvPr>
            <p:ph type="subTitle" idx="1"/>
          </p:nvPr>
        </p:nvSpPr>
        <p:spPr/>
        <p:txBody>
          <a:bodyPr/>
          <a:lstStyle/>
          <a:p>
            <a:r>
              <a:rPr lang="en-US" dirty="0"/>
              <a:t>New Roles in </a:t>
            </a:r>
            <a:r>
              <a:rPr lang="en-US" dirty="0" smtClean="0"/>
              <a:t>Cloud</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
        <p:nvSpPr>
          <p:cNvPr id="6" name="Freeform 5"/>
          <p:cNvSpPr/>
          <p:nvPr/>
        </p:nvSpPr>
        <p:spPr>
          <a:xfrm>
            <a:off x="460294" y="1205006"/>
            <a:ext cx="1860500" cy="396937"/>
          </a:xfrm>
          <a:custGeom>
            <a:avLst/>
            <a:gdLst>
              <a:gd name="connsiteX0" fmla="*/ 0 w 1860500"/>
              <a:gd name="connsiteY0" fmla="*/ 0 h 396937"/>
              <a:gd name="connsiteX1" fmla="*/ 1860500 w 1860500"/>
              <a:gd name="connsiteY1" fmla="*/ 0 h 396937"/>
              <a:gd name="connsiteX2" fmla="*/ 1860500 w 1860500"/>
              <a:gd name="connsiteY2" fmla="*/ 396937 h 396937"/>
              <a:gd name="connsiteX3" fmla="*/ 0 w 1860500"/>
              <a:gd name="connsiteY3" fmla="*/ 396937 h 396937"/>
              <a:gd name="connsiteX4" fmla="*/ 0 w 1860500"/>
              <a:gd name="connsiteY4" fmla="*/ 0 h 39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396937">
                <a:moveTo>
                  <a:pt x="0" y="0"/>
                </a:moveTo>
                <a:lnTo>
                  <a:pt x="1860500" y="0"/>
                </a:lnTo>
                <a:lnTo>
                  <a:pt x="1860500" y="396937"/>
                </a:lnTo>
                <a:lnTo>
                  <a:pt x="0" y="396937"/>
                </a:lnTo>
                <a:lnTo>
                  <a:pt x="0" y="0"/>
                </a:lnTo>
                <a:close/>
              </a:path>
            </a:pathLst>
          </a:cu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100" b="1" kern="1200" dirty="0" smtClean="0">
                <a:latin typeface="+mn-lt"/>
              </a:rPr>
              <a:t>Service Manager</a:t>
            </a:r>
            <a:endParaRPr lang="en-US" sz="1100" b="1" kern="1200" dirty="0">
              <a:latin typeface="+mn-lt"/>
            </a:endParaRPr>
          </a:p>
        </p:txBody>
      </p:sp>
      <p:sp>
        <p:nvSpPr>
          <p:cNvPr id="8" name="Freeform 7"/>
          <p:cNvSpPr/>
          <p:nvPr/>
        </p:nvSpPr>
        <p:spPr>
          <a:xfrm>
            <a:off x="460294" y="1601943"/>
            <a:ext cx="1860500" cy="2717550"/>
          </a:xfrm>
          <a:custGeom>
            <a:avLst/>
            <a:gdLst>
              <a:gd name="connsiteX0" fmla="*/ 0 w 1860500"/>
              <a:gd name="connsiteY0" fmla="*/ 0 h 2717550"/>
              <a:gd name="connsiteX1" fmla="*/ 1860500 w 1860500"/>
              <a:gd name="connsiteY1" fmla="*/ 0 h 2717550"/>
              <a:gd name="connsiteX2" fmla="*/ 1860500 w 1860500"/>
              <a:gd name="connsiteY2" fmla="*/ 2717550 h 2717550"/>
              <a:gd name="connsiteX3" fmla="*/ 0 w 1860500"/>
              <a:gd name="connsiteY3" fmla="*/ 2717550 h 2717550"/>
              <a:gd name="connsiteX4" fmla="*/ 0 w 1860500"/>
              <a:gd name="connsiteY4" fmla="*/ 0 h 2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2717550">
                <a:moveTo>
                  <a:pt x="0" y="0"/>
                </a:moveTo>
                <a:lnTo>
                  <a:pt x="1860500" y="0"/>
                </a:lnTo>
                <a:lnTo>
                  <a:pt x="1860500" y="2717550"/>
                </a:lnTo>
                <a:lnTo>
                  <a:pt x="0" y="2717550"/>
                </a:lnTo>
                <a:lnTo>
                  <a:pt x="0" y="0"/>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171450" lvl="1" indent="-171450" algn="l" defTabSz="488950">
              <a:lnSpc>
                <a:spcPct val="100000"/>
              </a:lnSpc>
              <a:spcBef>
                <a:spcPct val="0"/>
              </a:spcBef>
              <a:spcAft>
                <a:spcPct val="15000"/>
              </a:spcAft>
              <a:buFont typeface="Arial" panose="020B0604020202020204" pitchFamily="34" charset="0"/>
              <a:buChar char="•"/>
            </a:pPr>
            <a:r>
              <a:rPr lang="en-US" sz="1100" kern="1200" dirty="0" smtClean="0">
                <a:latin typeface="+mn-lt"/>
              </a:rPr>
              <a:t>Key interface between clients and IT staff</a:t>
            </a:r>
            <a:endParaRPr lang="en-US" sz="1100" kern="1200" dirty="0">
              <a:latin typeface="+mn-lt"/>
            </a:endParaRPr>
          </a:p>
          <a:p>
            <a:pPr marL="171450" lvl="1" indent="-171450" algn="l" defTabSz="488950">
              <a:lnSpc>
                <a:spcPct val="100000"/>
              </a:lnSpc>
              <a:spcBef>
                <a:spcPct val="0"/>
              </a:spcBef>
              <a:spcAft>
                <a:spcPct val="15000"/>
              </a:spcAft>
              <a:buFont typeface="Arial" panose="020B0604020202020204" pitchFamily="34" charset="0"/>
              <a:buChar char="•"/>
            </a:pPr>
            <a:endParaRPr lang="en-US" sz="1100" kern="1200" dirty="0">
              <a:latin typeface="+mn-lt"/>
            </a:endParaRPr>
          </a:p>
          <a:p>
            <a:pPr marL="171450" lvl="1" indent="-171450" algn="l" defTabSz="488950">
              <a:lnSpc>
                <a:spcPct val="100000"/>
              </a:lnSpc>
              <a:spcBef>
                <a:spcPct val="0"/>
              </a:spcBef>
              <a:spcAft>
                <a:spcPct val="15000"/>
              </a:spcAft>
              <a:buFont typeface="Arial" panose="020B0604020202020204" pitchFamily="34" charset="0"/>
              <a:buChar char="•"/>
            </a:pPr>
            <a:r>
              <a:rPr lang="en-US" sz="1100" kern="1200" dirty="0" smtClean="0">
                <a:latin typeface="+mn-lt"/>
              </a:rPr>
              <a:t>Understands </a:t>
            </a:r>
            <a:r>
              <a:rPr lang="en-US" sz="1100" dirty="0"/>
              <a:t>consumers’ </a:t>
            </a:r>
            <a:r>
              <a:rPr lang="en-US" sz="1100" kern="1200" dirty="0" smtClean="0">
                <a:latin typeface="+mn-lt"/>
              </a:rPr>
              <a:t>needs and industry trends</a:t>
            </a:r>
          </a:p>
          <a:p>
            <a:pPr marL="171450" lvl="1" indent="-171450" algn="l" defTabSz="488950">
              <a:lnSpc>
                <a:spcPct val="100000"/>
              </a:lnSpc>
              <a:spcBef>
                <a:spcPct val="0"/>
              </a:spcBef>
              <a:spcAft>
                <a:spcPct val="15000"/>
              </a:spcAft>
              <a:buFont typeface="Arial" panose="020B0604020202020204" pitchFamily="34" charset="0"/>
              <a:buChar char="•"/>
            </a:pPr>
            <a:endParaRPr lang="en-US" sz="1100" kern="1200" dirty="0" smtClean="0">
              <a:latin typeface="+mn-lt"/>
            </a:endParaRPr>
          </a:p>
          <a:p>
            <a:pPr marL="171450" lvl="1" indent="-171450" algn="l" defTabSz="488950">
              <a:lnSpc>
                <a:spcPct val="100000"/>
              </a:lnSpc>
              <a:spcBef>
                <a:spcPct val="0"/>
              </a:spcBef>
              <a:spcAft>
                <a:spcPct val="15000"/>
              </a:spcAft>
              <a:buFont typeface="Arial" panose="020B0604020202020204" pitchFamily="34" charset="0"/>
              <a:buChar char="•"/>
            </a:pPr>
            <a:r>
              <a:rPr lang="en-US" sz="1100" kern="1200" dirty="0" smtClean="0">
                <a:latin typeface="+mn-lt"/>
              </a:rPr>
              <a:t>Ensures IT delivers cost-competitive services</a:t>
            </a:r>
          </a:p>
          <a:p>
            <a:pPr marL="171450" lvl="1" indent="-171450" algn="l" defTabSz="488950">
              <a:lnSpc>
                <a:spcPct val="100000"/>
              </a:lnSpc>
              <a:spcBef>
                <a:spcPct val="0"/>
              </a:spcBef>
              <a:spcAft>
                <a:spcPct val="15000"/>
              </a:spcAft>
              <a:buFont typeface="Arial" panose="020B0604020202020204" pitchFamily="34" charset="0"/>
              <a:buChar char="•"/>
            </a:pPr>
            <a:endParaRPr lang="en-US" sz="1100" kern="1200" dirty="0">
              <a:latin typeface="+mn-lt"/>
            </a:endParaRPr>
          </a:p>
          <a:p>
            <a:pPr marL="171450" lvl="1" indent="-171450" algn="l" defTabSz="488950">
              <a:lnSpc>
                <a:spcPct val="100000"/>
              </a:lnSpc>
              <a:spcBef>
                <a:spcPct val="0"/>
              </a:spcBef>
              <a:spcAft>
                <a:spcPct val="15000"/>
              </a:spcAft>
              <a:buFont typeface="Arial" panose="020B0604020202020204" pitchFamily="34" charset="0"/>
              <a:buChar char="•"/>
            </a:pPr>
            <a:r>
              <a:rPr lang="en-US" sz="1100" dirty="0"/>
              <a:t>Manages</a:t>
            </a:r>
            <a:r>
              <a:rPr lang="en-US" sz="1100" kern="1200" dirty="0" smtClean="0">
                <a:solidFill>
                  <a:srgbClr val="FF0000"/>
                </a:solidFill>
                <a:latin typeface="+mn-lt"/>
              </a:rPr>
              <a:t> </a:t>
            </a:r>
            <a:r>
              <a:rPr lang="en-US" sz="1100" dirty="0"/>
              <a:t>consumers</a:t>
            </a:r>
            <a:r>
              <a:rPr lang="en-US" sz="1100" kern="1200" dirty="0" smtClean="0">
                <a:solidFill>
                  <a:schemeClr val="tx1"/>
                </a:solidFill>
                <a:latin typeface="+mn-lt"/>
              </a:rPr>
              <a:t>’ </a:t>
            </a:r>
            <a:r>
              <a:rPr lang="en-US" sz="1100" kern="1200" dirty="0" smtClean="0">
                <a:latin typeface="+mn-lt"/>
              </a:rPr>
              <a:t>expectations of product offerings </a:t>
            </a:r>
            <a:endParaRPr lang="en-US" sz="1100" kern="1200" dirty="0">
              <a:latin typeface="+mn-lt"/>
            </a:endParaRPr>
          </a:p>
        </p:txBody>
      </p:sp>
      <p:sp>
        <p:nvSpPr>
          <p:cNvPr id="9" name="Freeform 8"/>
          <p:cNvSpPr/>
          <p:nvPr/>
        </p:nvSpPr>
        <p:spPr>
          <a:xfrm>
            <a:off x="2581264" y="1205006"/>
            <a:ext cx="1860500" cy="396937"/>
          </a:xfrm>
          <a:custGeom>
            <a:avLst/>
            <a:gdLst>
              <a:gd name="connsiteX0" fmla="*/ 0 w 1860500"/>
              <a:gd name="connsiteY0" fmla="*/ 0 h 396937"/>
              <a:gd name="connsiteX1" fmla="*/ 1860500 w 1860500"/>
              <a:gd name="connsiteY1" fmla="*/ 0 h 396937"/>
              <a:gd name="connsiteX2" fmla="*/ 1860500 w 1860500"/>
              <a:gd name="connsiteY2" fmla="*/ 396937 h 396937"/>
              <a:gd name="connsiteX3" fmla="*/ 0 w 1860500"/>
              <a:gd name="connsiteY3" fmla="*/ 396937 h 396937"/>
              <a:gd name="connsiteX4" fmla="*/ 0 w 1860500"/>
              <a:gd name="connsiteY4" fmla="*/ 0 h 39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396937">
                <a:moveTo>
                  <a:pt x="0" y="0"/>
                </a:moveTo>
                <a:lnTo>
                  <a:pt x="1860500" y="0"/>
                </a:lnTo>
                <a:lnTo>
                  <a:pt x="1860500" y="396937"/>
                </a:lnTo>
                <a:lnTo>
                  <a:pt x="0" y="396937"/>
                </a:lnTo>
                <a:lnTo>
                  <a:pt x="0" y="0"/>
                </a:lnTo>
                <a:close/>
              </a:path>
            </a:pathLst>
          </a:custGeom>
        </p:spPr>
        <p:style>
          <a:lnRef idx="2">
            <a:schemeClr val="accent5">
              <a:hueOff val="-3398392"/>
              <a:satOff val="-12810"/>
              <a:lumOff val="8497"/>
              <a:alphaOff val="0"/>
            </a:schemeClr>
          </a:lnRef>
          <a:fillRef idx="1">
            <a:schemeClr val="accent5">
              <a:hueOff val="-3398392"/>
              <a:satOff val="-12810"/>
              <a:lumOff val="8497"/>
              <a:alphaOff val="0"/>
            </a:schemeClr>
          </a:fillRef>
          <a:effectRef idx="0">
            <a:schemeClr val="accent5">
              <a:hueOff val="-3398392"/>
              <a:satOff val="-12810"/>
              <a:lumOff val="8497"/>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100" b="1" kern="1200" dirty="0" smtClean="0">
                <a:latin typeface="+mn-lt"/>
              </a:rPr>
              <a:t>Account Manager</a:t>
            </a:r>
            <a:endParaRPr lang="en-US" sz="1100" b="1" kern="1200" dirty="0">
              <a:latin typeface="+mn-lt"/>
            </a:endParaRPr>
          </a:p>
        </p:txBody>
      </p:sp>
      <p:sp>
        <p:nvSpPr>
          <p:cNvPr id="10" name="Freeform 9"/>
          <p:cNvSpPr/>
          <p:nvPr/>
        </p:nvSpPr>
        <p:spPr>
          <a:xfrm>
            <a:off x="2581264" y="1601943"/>
            <a:ext cx="1860500" cy="2717550"/>
          </a:xfrm>
          <a:custGeom>
            <a:avLst/>
            <a:gdLst>
              <a:gd name="connsiteX0" fmla="*/ 0 w 1860500"/>
              <a:gd name="connsiteY0" fmla="*/ 0 h 2717550"/>
              <a:gd name="connsiteX1" fmla="*/ 1860500 w 1860500"/>
              <a:gd name="connsiteY1" fmla="*/ 0 h 2717550"/>
              <a:gd name="connsiteX2" fmla="*/ 1860500 w 1860500"/>
              <a:gd name="connsiteY2" fmla="*/ 2717550 h 2717550"/>
              <a:gd name="connsiteX3" fmla="*/ 0 w 1860500"/>
              <a:gd name="connsiteY3" fmla="*/ 2717550 h 2717550"/>
              <a:gd name="connsiteX4" fmla="*/ 0 w 1860500"/>
              <a:gd name="connsiteY4" fmla="*/ 0 h 2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2717550">
                <a:moveTo>
                  <a:pt x="0" y="0"/>
                </a:moveTo>
                <a:lnTo>
                  <a:pt x="1860500" y="0"/>
                </a:lnTo>
                <a:lnTo>
                  <a:pt x="1860500" y="2717550"/>
                </a:lnTo>
                <a:lnTo>
                  <a:pt x="0" y="2717550"/>
                </a:lnTo>
                <a:lnTo>
                  <a:pt x="0" y="0"/>
                </a:lnTo>
                <a:close/>
              </a:path>
            </a:pathLst>
          </a:custGeom>
        </p:spPr>
        <p:style>
          <a:lnRef idx="2">
            <a:schemeClr val="accent5">
              <a:tint val="40000"/>
              <a:alpha val="90000"/>
              <a:hueOff val="-3219715"/>
              <a:satOff val="11260"/>
              <a:lumOff val="1536"/>
              <a:alphaOff val="0"/>
            </a:schemeClr>
          </a:lnRef>
          <a:fillRef idx="1">
            <a:schemeClr val="accent5">
              <a:tint val="40000"/>
              <a:alpha val="90000"/>
              <a:hueOff val="-3219715"/>
              <a:satOff val="11260"/>
              <a:lumOff val="1536"/>
              <a:alphaOff val="0"/>
            </a:schemeClr>
          </a:fillRef>
          <a:effectRef idx="0">
            <a:schemeClr val="accent5">
              <a:tint val="40000"/>
              <a:alpha val="90000"/>
              <a:hueOff val="-3219715"/>
              <a:satOff val="11260"/>
              <a:lumOff val="1536"/>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171450" lvl="1" indent="-171450" algn="l" defTabSz="488950">
              <a:lnSpc>
                <a:spcPct val="90000"/>
              </a:lnSpc>
              <a:spcBef>
                <a:spcPct val="0"/>
              </a:spcBef>
              <a:spcAft>
                <a:spcPct val="15000"/>
              </a:spcAft>
              <a:buFont typeface="Arial" panose="020B0604020202020204" pitchFamily="34" charset="0"/>
              <a:buChar char="•"/>
            </a:pPr>
            <a:r>
              <a:rPr lang="en-US" sz="1100" kern="1200" dirty="0" smtClean="0">
                <a:latin typeface="+mn-lt"/>
              </a:rPr>
              <a:t>Supports service managers in service planning, developmen</a:t>
            </a:r>
            <a:r>
              <a:rPr lang="en-US" sz="1100" kern="1200" dirty="0" smtClean="0">
                <a:solidFill>
                  <a:schemeClr val="tx1"/>
                </a:solidFill>
                <a:latin typeface="+mn-lt"/>
              </a:rPr>
              <a:t>t, </a:t>
            </a:r>
            <a:r>
              <a:rPr lang="en-US" sz="1100" kern="1200" dirty="0" smtClean="0">
                <a:latin typeface="+mn-lt"/>
              </a:rPr>
              <a:t>and deployment</a:t>
            </a:r>
            <a:endParaRPr lang="en-US" sz="1100" kern="1200" dirty="0">
              <a:latin typeface="+mn-lt"/>
            </a:endParaRPr>
          </a:p>
        </p:txBody>
      </p:sp>
      <p:sp>
        <p:nvSpPr>
          <p:cNvPr id="11" name="Freeform 10"/>
          <p:cNvSpPr/>
          <p:nvPr/>
        </p:nvSpPr>
        <p:spPr>
          <a:xfrm>
            <a:off x="4702235" y="1205006"/>
            <a:ext cx="1860500" cy="396937"/>
          </a:xfrm>
          <a:custGeom>
            <a:avLst/>
            <a:gdLst>
              <a:gd name="connsiteX0" fmla="*/ 0 w 1860500"/>
              <a:gd name="connsiteY0" fmla="*/ 0 h 396937"/>
              <a:gd name="connsiteX1" fmla="*/ 1860500 w 1860500"/>
              <a:gd name="connsiteY1" fmla="*/ 0 h 396937"/>
              <a:gd name="connsiteX2" fmla="*/ 1860500 w 1860500"/>
              <a:gd name="connsiteY2" fmla="*/ 396937 h 396937"/>
              <a:gd name="connsiteX3" fmla="*/ 0 w 1860500"/>
              <a:gd name="connsiteY3" fmla="*/ 396937 h 396937"/>
              <a:gd name="connsiteX4" fmla="*/ 0 w 1860500"/>
              <a:gd name="connsiteY4" fmla="*/ 0 h 39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396937">
                <a:moveTo>
                  <a:pt x="0" y="0"/>
                </a:moveTo>
                <a:lnTo>
                  <a:pt x="1860500" y="0"/>
                </a:lnTo>
                <a:lnTo>
                  <a:pt x="1860500" y="396937"/>
                </a:lnTo>
                <a:lnTo>
                  <a:pt x="0" y="396937"/>
                </a:lnTo>
                <a:lnTo>
                  <a:pt x="0" y="0"/>
                </a:lnTo>
                <a:close/>
              </a:path>
            </a:pathLst>
          </a:custGeom>
        </p:spPr>
        <p:style>
          <a:lnRef idx="2">
            <a:schemeClr val="accent5">
              <a:hueOff val="-6796783"/>
              <a:satOff val="-25619"/>
              <a:lumOff val="16993"/>
              <a:alphaOff val="0"/>
            </a:schemeClr>
          </a:lnRef>
          <a:fillRef idx="1">
            <a:schemeClr val="accent5">
              <a:hueOff val="-6796783"/>
              <a:satOff val="-25619"/>
              <a:lumOff val="16993"/>
              <a:alphaOff val="0"/>
            </a:schemeClr>
          </a:fillRef>
          <a:effectRef idx="0">
            <a:schemeClr val="accent5">
              <a:hueOff val="-6796783"/>
              <a:satOff val="-25619"/>
              <a:lumOff val="16993"/>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100" b="1" kern="1200" dirty="0" smtClean="0">
                <a:latin typeface="+mn-lt"/>
              </a:rPr>
              <a:t>Cloud Architect</a:t>
            </a:r>
            <a:endParaRPr lang="en-US" sz="1100" b="1" kern="1200" dirty="0">
              <a:latin typeface="+mn-lt"/>
            </a:endParaRPr>
          </a:p>
        </p:txBody>
      </p:sp>
      <p:sp>
        <p:nvSpPr>
          <p:cNvPr id="12" name="Freeform 11"/>
          <p:cNvSpPr/>
          <p:nvPr/>
        </p:nvSpPr>
        <p:spPr>
          <a:xfrm>
            <a:off x="4702235" y="1601943"/>
            <a:ext cx="1860500" cy="2717550"/>
          </a:xfrm>
          <a:custGeom>
            <a:avLst/>
            <a:gdLst>
              <a:gd name="connsiteX0" fmla="*/ 0 w 1860500"/>
              <a:gd name="connsiteY0" fmla="*/ 0 h 2717550"/>
              <a:gd name="connsiteX1" fmla="*/ 1860500 w 1860500"/>
              <a:gd name="connsiteY1" fmla="*/ 0 h 2717550"/>
              <a:gd name="connsiteX2" fmla="*/ 1860500 w 1860500"/>
              <a:gd name="connsiteY2" fmla="*/ 2717550 h 2717550"/>
              <a:gd name="connsiteX3" fmla="*/ 0 w 1860500"/>
              <a:gd name="connsiteY3" fmla="*/ 2717550 h 2717550"/>
              <a:gd name="connsiteX4" fmla="*/ 0 w 1860500"/>
              <a:gd name="connsiteY4" fmla="*/ 0 h 2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2717550">
                <a:moveTo>
                  <a:pt x="0" y="0"/>
                </a:moveTo>
                <a:lnTo>
                  <a:pt x="1860500" y="0"/>
                </a:lnTo>
                <a:lnTo>
                  <a:pt x="1860500" y="2717550"/>
                </a:lnTo>
                <a:lnTo>
                  <a:pt x="0" y="2717550"/>
                </a:lnTo>
                <a:lnTo>
                  <a:pt x="0" y="0"/>
                </a:lnTo>
                <a:close/>
              </a:path>
            </a:pathLst>
          </a:custGeom>
        </p:spPr>
        <p:style>
          <a:lnRef idx="2">
            <a:schemeClr val="accent5">
              <a:tint val="40000"/>
              <a:alpha val="90000"/>
              <a:hueOff val="-6439431"/>
              <a:satOff val="22519"/>
              <a:lumOff val="3071"/>
              <a:alphaOff val="0"/>
            </a:schemeClr>
          </a:lnRef>
          <a:fillRef idx="1">
            <a:schemeClr val="accent5">
              <a:tint val="40000"/>
              <a:alpha val="90000"/>
              <a:hueOff val="-6439431"/>
              <a:satOff val="22519"/>
              <a:lumOff val="3071"/>
              <a:alphaOff val="0"/>
            </a:schemeClr>
          </a:fillRef>
          <a:effectRef idx="0">
            <a:schemeClr val="accent5">
              <a:tint val="40000"/>
              <a:alpha val="90000"/>
              <a:hueOff val="-6439431"/>
              <a:satOff val="22519"/>
              <a:lumOff val="3071"/>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171450" lvl="1" indent="-171450" algn="l" defTabSz="488950">
              <a:lnSpc>
                <a:spcPct val="90000"/>
              </a:lnSpc>
              <a:spcBef>
                <a:spcPct val="0"/>
              </a:spcBef>
              <a:spcAft>
                <a:spcPct val="15000"/>
              </a:spcAft>
              <a:buFont typeface="Arial" panose="020B0604020202020204" pitchFamily="34" charset="0"/>
              <a:buChar char="•"/>
            </a:pPr>
            <a:r>
              <a:rPr lang="en-US" sz="1100" dirty="0"/>
              <a:t>Creates</a:t>
            </a:r>
            <a:r>
              <a:rPr lang="en-US" sz="1100" kern="1200" dirty="0" smtClean="0">
                <a:latin typeface="+mn-lt"/>
              </a:rPr>
              <a:t> detailed designs for the cloud infrastructure</a:t>
            </a:r>
            <a:endParaRPr lang="en-US" sz="1100" kern="1200" dirty="0">
              <a:latin typeface="+mn-lt"/>
            </a:endParaRPr>
          </a:p>
        </p:txBody>
      </p:sp>
      <p:sp>
        <p:nvSpPr>
          <p:cNvPr id="13" name="Freeform 12"/>
          <p:cNvSpPr/>
          <p:nvPr/>
        </p:nvSpPr>
        <p:spPr>
          <a:xfrm>
            <a:off x="6823205" y="1205006"/>
            <a:ext cx="1860500" cy="396937"/>
          </a:xfrm>
          <a:custGeom>
            <a:avLst/>
            <a:gdLst>
              <a:gd name="connsiteX0" fmla="*/ 0 w 1860500"/>
              <a:gd name="connsiteY0" fmla="*/ 0 h 396937"/>
              <a:gd name="connsiteX1" fmla="*/ 1860500 w 1860500"/>
              <a:gd name="connsiteY1" fmla="*/ 0 h 396937"/>
              <a:gd name="connsiteX2" fmla="*/ 1860500 w 1860500"/>
              <a:gd name="connsiteY2" fmla="*/ 396937 h 396937"/>
              <a:gd name="connsiteX3" fmla="*/ 0 w 1860500"/>
              <a:gd name="connsiteY3" fmla="*/ 396937 h 396937"/>
              <a:gd name="connsiteX4" fmla="*/ 0 w 1860500"/>
              <a:gd name="connsiteY4" fmla="*/ 0 h 396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396937">
                <a:moveTo>
                  <a:pt x="0" y="0"/>
                </a:moveTo>
                <a:lnTo>
                  <a:pt x="1860500" y="0"/>
                </a:lnTo>
                <a:lnTo>
                  <a:pt x="1860500" y="396937"/>
                </a:lnTo>
                <a:lnTo>
                  <a:pt x="0" y="396937"/>
                </a:lnTo>
                <a:lnTo>
                  <a:pt x="0" y="0"/>
                </a:lnTo>
                <a:close/>
              </a:path>
            </a:pathLst>
          </a:custGeom>
        </p:spPr>
        <p:style>
          <a:lnRef idx="2">
            <a:schemeClr val="accent5">
              <a:hueOff val="-10195175"/>
              <a:satOff val="-38429"/>
              <a:lumOff val="25490"/>
              <a:alphaOff val="0"/>
            </a:schemeClr>
          </a:lnRef>
          <a:fillRef idx="1">
            <a:schemeClr val="accent5">
              <a:hueOff val="-10195175"/>
              <a:satOff val="-38429"/>
              <a:lumOff val="25490"/>
              <a:alphaOff val="0"/>
            </a:schemeClr>
          </a:fillRef>
          <a:effectRef idx="0">
            <a:schemeClr val="accent5">
              <a:hueOff val="-10195175"/>
              <a:satOff val="-38429"/>
              <a:lumOff val="25490"/>
              <a:alphaOff val="0"/>
            </a:schemeClr>
          </a:effectRef>
          <a:fontRef idx="minor">
            <a:schemeClr val="lt1"/>
          </a:fontRef>
        </p:style>
        <p:txBody>
          <a:bodyPr spcFirstLastPara="0" vert="horz" wrap="square" lIns="78232" tIns="44704" rIns="78232" bIns="44704" numCol="1" spcCol="1270" anchor="ctr" anchorCtr="0">
            <a:noAutofit/>
          </a:bodyPr>
          <a:lstStyle/>
          <a:p>
            <a:pPr lvl="0" defTabSz="488950">
              <a:lnSpc>
                <a:spcPct val="90000"/>
              </a:lnSpc>
              <a:spcBef>
                <a:spcPct val="0"/>
              </a:spcBef>
              <a:spcAft>
                <a:spcPct val="35000"/>
              </a:spcAft>
            </a:pPr>
            <a:r>
              <a:rPr lang="en-US" sz="1100" b="1" kern="1200" dirty="0" smtClean="0">
                <a:latin typeface="+mn-lt"/>
              </a:rPr>
              <a:t>Service Operations Manager</a:t>
            </a:r>
            <a:endParaRPr lang="en-US" sz="1100" b="1" kern="1200" dirty="0">
              <a:latin typeface="+mn-lt"/>
            </a:endParaRPr>
          </a:p>
        </p:txBody>
      </p:sp>
      <p:sp>
        <p:nvSpPr>
          <p:cNvPr id="14" name="Freeform 13"/>
          <p:cNvSpPr/>
          <p:nvPr/>
        </p:nvSpPr>
        <p:spPr>
          <a:xfrm>
            <a:off x="6823205" y="1601943"/>
            <a:ext cx="1860500" cy="2717550"/>
          </a:xfrm>
          <a:custGeom>
            <a:avLst/>
            <a:gdLst>
              <a:gd name="connsiteX0" fmla="*/ 0 w 1860500"/>
              <a:gd name="connsiteY0" fmla="*/ 0 h 2717550"/>
              <a:gd name="connsiteX1" fmla="*/ 1860500 w 1860500"/>
              <a:gd name="connsiteY1" fmla="*/ 0 h 2717550"/>
              <a:gd name="connsiteX2" fmla="*/ 1860500 w 1860500"/>
              <a:gd name="connsiteY2" fmla="*/ 2717550 h 2717550"/>
              <a:gd name="connsiteX3" fmla="*/ 0 w 1860500"/>
              <a:gd name="connsiteY3" fmla="*/ 2717550 h 2717550"/>
              <a:gd name="connsiteX4" fmla="*/ 0 w 1860500"/>
              <a:gd name="connsiteY4" fmla="*/ 0 h 2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0500" h="2717550">
                <a:moveTo>
                  <a:pt x="0" y="0"/>
                </a:moveTo>
                <a:lnTo>
                  <a:pt x="1860500" y="0"/>
                </a:lnTo>
                <a:lnTo>
                  <a:pt x="1860500" y="2717550"/>
                </a:lnTo>
                <a:lnTo>
                  <a:pt x="0" y="2717550"/>
                </a:lnTo>
                <a:lnTo>
                  <a:pt x="0" y="0"/>
                </a:lnTo>
                <a:close/>
              </a:path>
            </a:pathLst>
          </a:custGeom>
        </p:spPr>
        <p:style>
          <a:lnRef idx="2">
            <a:schemeClr val="accent5">
              <a:tint val="40000"/>
              <a:alpha val="90000"/>
              <a:hueOff val="-9659146"/>
              <a:satOff val="33779"/>
              <a:lumOff val="4607"/>
              <a:alphaOff val="0"/>
            </a:schemeClr>
          </a:lnRef>
          <a:fillRef idx="1">
            <a:schemeClr val="accent5">
              <a:tint val="40000"/>
              <a:alpha val="90000"/>
              <a:hueOff val="-9659146"/>
              <a:satOff val="33779"/>
              <a:lumOff val="4607"/>
              <a:alphaOff val="0"/>
            </a:schemeClr>
          </a:fillRef>
          <a:effectRef idx="0">
            <a:schemeClr val="accent5">
              <a:tint val="40000"/>
              <a:alpha val="90000"/>
              <a:hueOff val="-9659146"/>
              <a:satOff val="33779"/>
              <a:lumOff val="4607"/>
              <a:alphaOff val="0"/>
            </a:schemeClr>
          </a:effectRef>
          <a:fontRef idx="minor">
            <a:schemeClr val="dk1">
              <a:hueOff val="0"/>
              <a:satOff val="0"/>
              <a:lumOff val="0"/>
              <a:alphaOff val="0"/>
            </a:schemeClr>
          </a:fontRef>
        </p:style>
        <p:txBody>
          <a:bodyPr spcFirstLastPara="0" vert="horz" wrap="square" lIns="58674" tIns="58674" rIns="78232" bIns="88011" numCol="1" spcCol="1270" anchor="t" anchorCtr="0">
            <a:noAutofit/>
          </a:bodyPr>
          <a:lstStyle/>
          <a:p>
            <a:pPr marL="171450" lvl="1" indent="-171450" algn="l" defTabSz="488950">
              <a:lnSpc>
                <a:spcPct val="90000"/>
              </a:lnSpc>
              <a:spcBef>
                <a:spcPct val="0"/>
              </a:spcBef>
              <a:spcAft>
                <a:spcPct val="15000"/>
              </a:spcAft>
              <a:buFont typeface="Arial" panose="020B0604020202020204" pitchFamily="34" charset="0"/>
              <a:buChar char="•"/>
            </a:pPr>
            <a:r>
              <a:rPr lang="en-US" sz="1100" kern="1200" dirty="0" smtClean="0">
                <a:latin typeface="+mn-lt"/>
              </a:rPr>
              <a:t>Streamline</a:t>
            </a:r>
            <a:r>
              <a:rPr lang="en-US" sz="1100" dirty="0"/>
              <a:t>s</a:t>
            </a:r>
            <a:r>
              <a:rPr lang="en-US" sz="1100" kern="1200" dirty="0" smtClean="0">
                <a:latin typeface="+mn-lt"/>
              </a:rPr>
              <a:t> service delivery and execution</a:t>
            </a:r>
            <a:endParaRPr lang="en-US" sz="1100" kern="1200" dirty="0">
              <a:latin typeface="+mn-lt"/>
            </a:endParaRPr>
          </a:p>
          <a:p>
            <a:pPr marL="171450" lvl="1" indent="-171450" algn="l" defTabSz="488950">
              <a:lnSpc>
                <a:spcPct val="90000"/>
              </a:lnSpc>
              <a:spcBef>
                <a:spcPct val="0"/>
              </a:spcBef>
              <a:spcAft>
                <a:spcPct val="15000"/>
              </a:spcAft>
              <a:buFont typeface="Arial" panose="020B0604020202020204" pitchFamily="34" charset="0"/>
              <a:buChar char="•"/>
            </a:pPr>
            <a:endParaRPr lang="en-US" sz="1100" kern="1200" dirty="0">
              <a:latin typeface="+mn-lt"/>
            </a:endParaRPr>
          </a:p>
          <a:p>
            <a:pPr marL="171450" lvl="1" indent="-171450" algn="l" defTabSz="488950">
              <a:lnSpc>
                <a:spcPct val="90000"/>
              </a:lnSpc>
              <a:spcBef>
                <a:spcPct val="0"/>
              </a:spcBef>
              <a:spcAft>
                <a:spcPct val="15000"/>
              </a:spcAft>
              <a:buFont typeface="Arial" panose="020B0604020202020204" pitchFamily="34" charset="0"/>
              <a:buChar char="•"/>
            </a:pPr>
            <a:r>
              <a:rPr lang="en-US" sz="1100" kern="1200" dirty="0" smtClean="0">
                <a:latin typeface="+mn-lt"/>
              </a:rPr>
              <a:t>Coordinates with </a:t>
            </a:r>
            <a:r>
              <a:rPr lang="en-US" sz="1100" dirty="0"/>
              <a:t>architecture</a:t>
            </a:r>
            <a:r>
              <a:rPr lang="en-US" sz="1100" kern="1200" dirty="0" smtClean="0">
                <a:latin typeface="+mn-lt"/>
              </a:rPr>
              <a:t> team to define technology roadmaps and ensure SLOs are met</a:t>
            </a:r>
            <a:endParaRPr lang="en-US" sz="1100" kern="1200" dirty="0">
              <a:latin typeface="+mn-lt"/>
            </a:endParaRPr>
          </a:p>
        </p:txBody>
      </p:sp>
    </p:spTree>
    <p:custDataLst>
      <p:tags r:id="rId1"/>
    </p:custDataLst>
    <p:extLst>
      <p:ext uri="{BB962C8B-B14F-4D97-AF65-F5344CB8AC3E}">
        <p14:creationId xmlns:p14="http://schemas.microsoft.com/office/powerpoint/2010/main" val="1535383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Finance</a:t>
            </a:r>
          </a:p>
        </p:txBody>
      </p:sp>
      <p:sp>
        <p:nvSpPr>
          <p:cNvPr id="3" name="Content Placeholder 2"/>
          <p:cNvSpPr>
            <a:spLocks noGrp="1"/>
          </p:cNvSpPr>
          <p:nvPr>
            <p:ph sz="quarter" idx="10"/>
          </p:nvPr>
        </p:nvSpPr>
        <p:spPr/>
        <p:txBody>
          <a:bodyPr/>
          <a:lstStyle/>
          <a:p>
            <a:r>
              <a:rPr lang="en-US" dirty="0"/>
              <a:t>Determines the price (or chargeback) that</a:t>
            </a:r>
            <a:r>
              <a:rPr lang="en-US" dirty="0" smtClean="0"/>
              <a:t> a </a:t>
            </a:r>
            <a:r>
              <a:rPr lang="en-US" dirty="0"/>
              <a:t>service consumer is expected to pay to meet the</a:t>
            </a:r>
            <a:r>
              <a:rPr lang="en-US" dirty="0" smtClean="0"/>
              <a:t> provider’s </a:t>
            </a:r>
            <a:r>
              <a:rPr lang="en-US" dirty="0"/>
              <a:t>business </a:t>
            </a:r>
            <a:r>
              <a:rPr lang="en-US" dirty="0" smtClean="0"/>
              <a:t>goal</a:t>
            </a:r>
            <a:endParaRPr lang="en-US" dirty="0"/>
          </a:p>
        </p:txBody>
      </p:sp>
      <p:sp>
        <p:nvSpPr>
          <p:cNvPr id="6" name="Subtitle 5"/>
          <p:cNvSpPr>
            <a:spLocks noGrp="1"/>
          </p:cNvSpPr>
          <p:nvPr>
            <p:ph type="subTitle" idx="1"/>
          </p:nvPr>
        </p:nvSpPr>
        <p:spPr/>
        <p:txBody>
          <a:bodyPr/>
          <a:lstStyle/>
          <a:p>
            <a:r>
              <a:rPr lang="en-US" dirty="0" smtClean="0"/>
              <a:t>Service Valuation</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
        <p:nvSpPr>
          <p:cNvPr id="5" name="Rectangular Callout 4"/>
          <p:cNvSpPr/>
          <p:nvPr/>
        </p:nvSpPr>
        <p:spPr>
          <a:xfrm>
            <a:off x="6858000" y="2343150"/>
            <a:ext cx="2057400" cy="1238757"/>
          </a:xfrm>
          <a:prstGeom prst="wedgeRectCallout">
            <a:avLst>
              <a:gd name="adj1" fmla="val -49479"/>
              <a:gd name="adj2" fmla="val -95577"/>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lvl="2" indent="-231775">
              <a:spcBef>
                <a:spcPct val="20000"/>
              </a:spcBef>
              <a:buClr>
                <a:schemeClr val="accent1"/>
              </a:buClr>
              <a:buSzPct val="120000"/>
              <a:buFont typeface="Arial" panose="020B0604020202020204" pitchFamily="34" charset="0"/>
              <a:buChar char="•"/>
            </a:pPr>
            <a:r>
              <a:rPr lang="en-US" sz="1400" dirty="0">
                <a:solidFill>
                  <a:schemeClr val="tx1"/>
                </a:solidFill>
              </a:rPr>
              <a:t>Recovery of cost</a:t>
            </a:r>
          </a:p>
          <a:p>
            <a:pPr marL="231775" lvl="2" indent="-231775">
              <a:spcBef>
                <a:spcPct val="20000"/>
              </a:spcBef>
              <a:buClr>
                <a:schemeClr val="accent1"/>
              </a:buClr>
              <a:buSzPct val="120000"/>
              <a:buFont typeface="Arial" panose="020B0604020202020204" pitchFamily="34" charset="0"/>
              <a:buChar char="•"/>
            </a:pPr>
            <a:r>
              <a:rPr lang="en-US" sz="1400" dirty="0">
                <a:solidFill>
                  <a:schemeClr val="tx1"/>
                </a:solidFill>
              </a:rPr>
              <a:t>Profit</a:t>
            </a:r>
          </a:p>
          <a:p>
            <a:pPr marL="231775" lvl="2" indent="-231775">
              <a:spcBef>
                <a:spcPct val="20000"/>
              </a:spcBef>
              <a:buClr>
                <a:schemeClr val="accent1"/>
              </a:buClr>
              <a:buSzPct val="120000"/>
              <a:buFont typeface="Arial" panose="020B0604020202020204" pitchFamily="34" charset="0"/>
              <a:buChar char="•"/>
            </a:pPr>
            <a:r>
              <a:rPr lang="en-US" sz="1400" dirty="0">
                <a:solidFill>
                  <a:schemeClr val="tx1"/>
                </a:solidFill>
              </a:rPr>
              <a:t>ROI </a:t>
            </a:r>
            <a:r>
              <a:rPr lang="en-US" sz="1400" dirty="0" smtClean="0">
                <a:solidFill>
                  <a:schemeClr val="tx1"/>
                </a:solidFill>
              </a:rPr>
              <a:t>goal</a:t>
            </a:r>
            <a:endParaRPr lang="en-US" sz="1400" dirty="0">
              <a:solidFill>
                <a:schemeClr val="tx1"/>
              </a:solidFill>
            </a:endParaRPr>
          </a:p>
          <a:p>
            <a:pPr marL="231775" lvl="2" indent="-231775">
              <a:spcBef>
                <a:spcPct val="20000"/>
              </a:spcBef>
              <a:buClr>
                <a:schemeClr val="accent1"/>
              </a:buClr>
              <a:buSzPct val="120000"/>
              <a:buFont typeface="Arial" panose="020B0604020202020204" pitchFamily="34" charset="0"/>
              <a:buChar char="•"/>
            </a:pPr>
            <a:r>
              <a:rPr lang="en-US" sz="1400" dirty="0">
                <a:solidFill>
                  <a:schemeClr val="tx1"/>
                </a:solidFill>
              </a:rPr>
              <a:t>Reinvestment goal</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962150"/>
            <a:ext cx="4267200" cy="2903456"/>
          </a:xfrm>
          <a:prstGeom prst="rect">
            <a:avLst/>
          </a:prstGeom>
        </p:spPr>
      </p:pic>
    </p:spTree>
    <p:custDataLst>
      <p:tags r:id="rId1"/>
    </p:custDataLst>
    <p:extLst>
      <p:ext uri="{BB962C8B-B14F-4D97-AF65-F5344CB8AC3E}">
        <p14:creationId xmlns:p14="http://schemas.microsoft.com/office/powerpoint/2010/main" val="3009890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Finance</a:t>
            </a:r>
            <a:endParaRPr lang="en-US" dirty="0">
              <a:solidFill>
                <a:srgbClr val="FFC000"/>
              </a:solidFill>
            </a:endParaRPr>
          </a:p>
        </p:txBody>
      </p:sp>
      <p:sp>
        <p:nvSpPr>
          <p:cNvPr id="3" name="Content Placeholder 2"/>
          <p:cNvSpPr>
            <a:spLocks noGrp="1"/>
          </p:cNvSpPr>
          <p:nvPr>
            <p:ph sz="quarter" idx="10"/>
          </p:nvPr>
        </p:nvSpPr>
        <p:spPr/>
        <p:txBody>
          <a:bodyPr/>
          <a:lstStyle/>
          <a:p>
            <a:r>
              <a:rPr lang="en-US" dirty="0"/>
              <a:t>Define</a:t>
            </a:r>
            <a:r>
              <a:rPr lang="en-US" dirty="0" smtClean="0"/>
              <a:t> </a:t>
            </a:r>
            <a:r>
              <a:rPr lang="en-US" dirty="0"/>
              <a:t>how consumers need to pay for the consumed services</a:t>
            </a:r>
          </a:p>
          <a:p>
            <a:endParaRPr lang="en-US" dirty="0"/>
          </a:p>
        </p:txBody>
      </p:sp>
      <p:sp>
        <p:nvSpPr>
          <p:cNvPr id="6" name="Subtitle 5"/>
          <p:cNvSpPr>
            <a:spLocks noGrp="1"/>
          </p:cNvSpPr>
          <p:nvPr>
            <p:ph type="subTitle" idx="1"/>
          </p:nvPr>
        </p:nvSpPr>
        <p:spPr/>
        <p:txBody>
          <a:bodyPr/>
          <a:lstStyle/>
          <a:p>
            <a:r>
              <a:rPr lang="en-US" dirty="0"/>
              <a:t>Chargeback Models</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9202430"/>
              </p:ext>
            </p:extLst>
          </p:nvPr>
        </p:nvGraphicFramePr>
        <p:xfrm>
          <a:off x="685800" y="1764030"/>
          <a:ext cx="7696200" cy="2560320"/>
        </p:xfrm>
        <a:graphic>
          <a:graphicData uri="http://schemas.openxmlformats.org/drawingml/2006/table">
            <a:tbl>
              <a:tblPr firstRow="1" bandRow="1">
                <a:tableStyleId>{5C22544A-7EE6-4342-B048-85BDC9FD1C3A}</a:tableStyleId>
              </a:tblPr>
              <a:tblGrid>
                <a:gridCol w="1456038"/>
                <a:gridCol w="6240162"/>
              </a:tblGrid>
              <a:tr h="255954">
                <a:tc>
                  <a:txBody>
                    <a:bodyPr/>
                    <a:lstStyle/>
                    <a:p>
                      <a:pPr algn="l"/>
                      <a:r>
                        <a:rPr lang="en-US" sz="1200" dirty="0" smtClean="0">
                          <a:effectLst/>
                        </a:rPr>
                        <a:t>Model</a:t>
                      </a:r>
                      <a:endParaRPr lang="en-US" sz="1200" dirty="0">
                        <a:effectLst/>
                      </a:endParaRPr>
                    </a:p>
                  </a:txBody>
                  <a:tcPr anchor="ctr"/>
                </a:tc>
                <a:tc>
                  <a:txBody>
                    <a:bodyPr/>
                    <a:lstStyle/>
                    <a:p>
                      <a:pPr algn="l"/>
                      <a:r>
                        <a:rPr lang="en-US" sz="1200" dirty="0" smtClean="0">
                          <a:effectLst/>
                        </a:rPr>
                        <a:t>Description</a:t>
                      </a:r>
                      <a:endParaRPr lang="en-US" sz="1200" dirty="0">
                        <a:effectLst/>
                      </a:endParaRPr>
                    </a:p>
                  </a:txBody>
                  <a:tcPr anchor="ctr"/>
                </a:tc>
              </a:tr>
              <a:tr h="447919">
                <a:tc>
                  <a:txBody>
                    <a:bodyPr/>
                    <a:lstStyle/>
                    <a:p>
                      <a:r>
                        <a:rPr lang="en-US" sz="1200" dirty="0" smtClean="0"/>
                        <a:t>Pay-as-you-go</a:t>
                      </a:r>
                      <a:endParaRPr lang="en-US" sz="1200" dirty="0"/>
                    </a:p>
                  </a:txBody>
                  <a:tcPr anchor="ctr"/>
                </a:tc>
                <a:tc>
                  <a:txBody>
                    <a:bodyPr/>
                    <a:lstStyle/>
                    <a:p>
                      <a:pPr marL="285750" indent="-285750">
                        <a:buFont typeface="Arial" panose="020B0604020202020204" pitchFamily="34" charset="0"/>
                        <a:buChar char="•"/>
                      </a:pPr>
                      <a:r>
                        <a:rPr lang="en-US" sz="1200" dirty="0" smtClean="0"/>
                        <a:t>Metering and pricing is based on consumption of resources</a:t>
                      </a:r>
                    </a:p>
                    <a:p>
                      <a:pPr marL="285750" indent="-285750">
                        <a:buFont typeface="Arial" panose="020B0604020202020204" pitchFamily="34" charset="0"/>
                        <a:buChar char="•"/>
                      </a:pPr>
                      <a:r>
                        <a:rPr lang="en-US" sz="1200" dirty="0" smtClean="0"/>
                        <a:t>Consumers do not pay for unused resources</a:t>
                      </a:r>
                    </a:p>
                  </a:txBody>
                  <a:tcPr anchor="ctr"/>
                </a:tc>
              </a:tr>
              <a:tr h="447919">
                <a:tc>
                  <a:txBody>
                    <a:bodyPr/>
                    <a:lstStyle/>
                    <a:p>
                      <a:r>
                        <a:rPr lang="en-US" sz="1200" dirty="0" smtClean="0"/>
                        <a:t>Subscription by time</a:t>
                      </a:r>
                      <a:endParaRPr lang="en-US" sz="1200" dirty="0"/>
                    </a:p>
                  </a:txBody>
                  <a:tcPr anchor="ctr"/>
                </a:tc>
                <a:tc>
                  <a:txBody>
                    <a:bodyPr/>
                    <a:lstStyle/>
                    <a:p>
                      <a:pPr marL="285750" indent="-285750">
                        <a:buFont typeface="Arial" panose="020B0604020202020204" pitchFamily="34" charset="0"/>
                        <a:buChar char="•"/>
                      </a:pPr>
                      <a:r>
                        <a:rPr lang="en-US" sz="1200" dirty="0" smtClean="0"/>
                        <a:t>Cost of providing a service for a subscription period is divided among a predefined number of consumers</a:t>
                      </a:r>
                      <a:endParaRPr lang="en-US" sz="1200" dirty="0"/>
                    </a:p>
                  </a:txBody>
                  <a:tcPr anchor="ctr"/>
                </a:tc>
              </a:tr>
              <a:tr h="447919">
                <a:tc>
                  <a:txBody>
                    <a:bodyPr/>
                    <a:lstStyle/>
                    <a:p>
                      <a:r>
                        <a:rPr lang="en-US" sz="1200" dirty="0" smtClean="0"/>
                        <a:t>Subscription by peak usage</a:t>
                      </a:r>
                      <a:endParaRPr lang="en-US" sz="1200" dirty="0"/>
                    </a:p>
                  </a:txBody>
                  <a:tcPr anchor="ctr"/>
                </a:tc>
                <a:tc>
                  <a:txBody>
                    <a:bodyPr/>
                    <a:lstStyle/>
                    <a:p>
                      <a:pPr marL="285750" indent="-285750">
                        <a:buFont typeface="Arial" panose="020B0604020202020204" pitchFamily="34" charset="0"/>
                        <a:buChar char="•"/>
                      </a:pPr>
                      <a:r>
                        <a:rPr lang="en-US" sz="1200" dirty="0" smtClean="0"/>
                        <a:t>Consumers are billed according to their peak usage of IT resources for a subscription period</a:t>
                      </a:r>
                      <a:endParaRPr lang="en-US" sz="1200" dirty="0"/>
                    </a:p>
                  </a:txBody>
                  <a:tcPr anchor="ctr"/>
                </a:tc>
              </a:tr>
              <a:tr h="639885">
                <a:tc>
                  <a:txBody>
                    <a:bodyPr/>
                    <a:lstStyle/>
                    <a:p>
                      <a:r>
                        <a:rPr lang="en-US" sz="1200" dirty="0" smtClean="0"/>
                        <a:t>Fixed cost or pre-pay</a:t>
                      </a:r>
                      <a:endParaRPr lang="en-US" sz="1200" dirty="0"/>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dk1"/>
                          </a:solidFill>
                          <a:latin typeface="+mn-lt"/>
                          <a:ea typeface="+mn-ea"/>
                          <a:cs typeface="+mn-cs"/>
                        </a:rPr>
                        <a:t>Consumers commit needed resources upfront for committed period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Consumers pay fixed charge periodically through a billing cycle regardless of the utilization of resources</a:t>
                      </a:r>
                      <a:endParaRPr lang="en-US" sz="1200" i="0" dirty="0" smtClean="0"/>
                    </a:p>
                  </a:txBody>
                  <a:tcPr anchor="ctr"/>
                </a:tc>
              </a:tr>
              <a:tr h="255954">
                <a:tc>
                  <a:txBody>
                    <a:bodyPr/>
                    <a:lstStyle/>
                    <a:p>
                      <a:r>
                        <a:rPr lang="en-US" sz="1200" dirty="0" smtClean="0"/>
                        <a:t>User-based</a:t>
                      </a:r>
                      <a:endParaRPr lang="en-US" sz="1200" dirty="0"/>
                    </a:p>
                  </a:txBody>
                  <a:tcPr anchor="ctr"/>
                </a:tc>
                <a:tc>
                  <a:txBody>
                    <a:bodyPr/>
                    <a:lstStyle/>
                    <a:p>
                      <a:pPr marL="285750" indent="-285750">
                        <a:buFont typeface="Arial" panose="020B0604020202020204" pitchFamily="34" charset="0"/>
                        <a:buChar char="•"/>
                      </a:pPr>
                      <a:r>
                        <a:rPr lang="en-US" sz="1200" dirty="0" smtClean="0"/>
                        <a:t>Billing is based on the number of users logged in </a:t>
                      </a:r>
                    </a:p>
                  </a:txBody>
                  <a:tcPr anchor="ctr"/>
                </a:tc>
              </a:tr>
            </a:tbl>
          </a:graphicData>
        </a:graphic>
      </p:graphicFrame>
    </p:spTree>
    <p:custDataLst>
      <p:tags r:id="rId1"/>
    </p:custDataLst>
    <p:extLst>
      <p:ext uri="{BB962C8B-B14F-4D97-AF65-F5344CB8AC3E}">
        <p14:creationId xmlns:p14="http://schemas.microsoft.com/office/powerpoint/2010/main" val="2568048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Tools</a:t>
            </a:r>
          </a:p>
        </p:txBody>
      </p:sp>
      <p:sp>
        <p:nvSpPr>
          <p:cNvPr id="3" name="Content Placeholder 2"/>
          <p:cNvSpPr>
            <a:spLocks noGrp="1"/>
          </p:cNvSpPr>
          <p:nvPr>
            <p:ph sz="quarter" idx="10"/>
          </p:nvPr>
        </p:nvSpPr>
        <p:spPr/>
        <p:txBody>
          <a:bodyPr/>
          <a:lstStyle/>
          <a:p>
            <a:r>
              <a:rPr lang="en-US" dirty="0"/>
              <a:t>Tools play an important role in building a</a:t>
            </a:r>
            <a:r>
              <a:rPr lang="en-US" dirty="0" smtClean="0"/>
              <a:t> cloud infrastructure:</a:t>
            </a:r>
            <a:endParaRPr lang="en-US" dirty="0"/>
          </a:p>
          <a:p>
            <a:pPr lvl="1"/>
            <a:r>
              <a:rPr lang="en-US" dirty="0"/>
              <a:t>Virtualization and orchestration software</a:t>
            </a:r>
          </a:p>
          <a:p>
            <a:pPr lvl="1"/>
            <a:r>
              <a:rPr lang="en-US" dirty="0"/>
              <a:t>Security and business continuity software</a:t>
            </a:r>
          </a:p>
          <a:p>
            <a:pPr lvl="1"/>
            <a:r>
              <a:rPr lang="en-US" dirty="0"/>
              <a:t>Self-service portal software</a:t>
            </a:r>
          </a:p>
          <a:p>
            <a:r>
              <a:rPr lang="en-US" dirty="0"/>
              <a:t>Other tools that should be considered specially when deploying hybrid cloud, community cloud, or brokerage </a:t>
            </a:r>
            <a:r>
              <a:rPr lang="en-US" dirty="0" smtClean="0"/>
              <a:t>service: </a:t>
            </a:r>
            <a:endParaRPr lang="en-US" dirty="0"/>
          </a:p>
          <a:p>
            <a:pPr lvl="1"/>
            <a:r>
              <a:rPr lang="en-US" dirty="0"/>
              <a:t>Cloud integration tools</a:t>
            </a:r>
          </a:p>
          <a:p>
            <a:pPr lvl="1"/>
            <a:r>
              <a:rPr lang="en-US" dirty="0"/>
              <a:t>Application Programing Interface (API)</a:t>
            </a:r>
          </a:p>
          <a:p>
            <a:pPr lvl="1"/>
            <a:r>
              <a:rPr lang="en-US" dirty="0"/>
              <a:t>Specialized connection</a:t>
            </a:r>
          </a:p>
          <a:p>
            <a:pPr lvl="1"/>
            <a:r>
              <a:rPr lang="en-US" dirty="0"/>
              <a:t>Transformation and business logic programs</a:t>
            </a:r>
          </a:p>
          <a:p>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973741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Service-level Agreement and Legal Contract</a:t>
            </a:r>
          </a:p>
        </p:txBody>
      </p:sp>
      <p:sp>
        <p:nvSpPr>
          <p:cNvPr id="3" name="Content Placeholder 2"/>
          <p:cNvSpPr>
            <a:spLocks noGrp="1"/>
          </p:cNvSpPr>
          <p:nvPr>
            <p:ph sz="quarter" idx="10"/>
          </p:nvPr>
        </p:nvSpPr>
        <p:spPr>
          <a:xfrm>
            <a:off x="379413" y="2345606"/>
            <a:ext cx="8458200" cy="2076450"/>
          </a:xfrm>
        </p:spPr>
        <p:txBody>
          <a:bodyPr/>
          <a:lstStyle/>
          <a:p>
            <a:r>
              <a:rPr lang="en-US" dirty="0"/>
              <a:t>Key points that must be included in a legal contract are:</a:t>
            </a:r>
          </a:p>
          <a:p>
            <a:pPr lvl="1"/>
            <a:r>
              <a:rPr lang="en-US" dirty="0"/>
              <a:t>Business level policies such as data privacy, data ownership, security, </a:t>
            </a:r>
            <a:r>
              <a:rPr lang="en-US" dirty="0" smtClean="0"/>
              <a:t>and jurisdiction</a:t>
            </a:r>
            <a:endParaRPr lang="en-US" dirty="0"/>
          </a:p>
          <a:p>
            <a:pPr lvl="1"/>
            <a:r>
              <a:rPr lang="en-US" dirty="0"/>
              <a:t>Availability and performance metrics</a:t>
            </a:r>
          </a:p>
          <a:p>
            <a:pPr lvl="1"/>
            <a:r>
              <a:rPr lang="en-US" dirty="0"/>
              <a:t>DR plan, exit plan, and penalties for not meeting SLA</a:t>
            </a:r>
          </a:p>
          <a:p>
            <a:pPr lvl="1"/>
            <a:r>
              <a:rPr lang="en-US" dirty="0"/>
              <a:t>How unexpected incidents and prolonged service outage will be </a:t>
            </a:r>
            <a:r>
              <a:rPr lang="en-US" dirty="0" smtClean="0"/>
              <a:t>handled</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pSp>
        <p:nvGrpSpPr>
          <p:cNvPr id="5" name="Group 4"/>
          <p:cNvGrpSpPr/>
          <p:nvPr/>
        </p:nvGrpSpPr>
        <p:grpSpPr>
          <a:xfrm>
            <a:off x="294017" y="742950"/>
            <a:ext cx="8240383" cy="1524000"/>
            <a:chOff x="294017" y="152400"/>
            <a:chExt cx="8240383" cy="1524000"/>
          </a:xfrm>
        </p:grpSpPr>
        <p:sp>
          <p:nvSpPr>
            <p:cNvPr id="6" name="Rectangle 5"/>
            <p:cNvSpPr/>
            <p:nvPr/>
          </p:nvSpPr>
          <p:spPr>
            <a:xfrm>
              <a:off x="294017" y="282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7" name="Rectangle 6"/>
            <p:cNvSpPr/>
            <p:nvPr/>
          </p:nvSpPr>
          <p:spPr>
            <a:xfrm>
              <a:off x="609600" y="351130"/>
              <a:ext cx="7924800" cy="13252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A contract negotiated between a provider and a consumer that specifies various parameters and metrics such as cost, service availability, maintenance schedules, performance levels, service desk response time, and consumer’s and provider’s responsibilities. </a:t>
              </a:r>
            </a:p>
          </p:txBody>
        </p:sp>
        <p:sp>
          <p:nvSpPr>
            <p:cNvPr id="8" name="Rectangle 7"/>
            <p:cNvSpPr/>
            <p:nvPr/>
          </p:nvSpPr>
          <p:spPr>
            <a:xfrm>
              <a:off x="343787" y="152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400" b="1" dirty="0" smtClean="0"/>
                <a:t>Service-level Agreement</a:t>
              </a:r>
              <a:endParaRPr lang="en-US" sz="1400" b="1" dirty="0"/>
            </a:p>
          </p:txBody>
        </p:sp>
      </p:grpSp>
    </p:spTree>
    <p:custDataLst>
      <p:tags r:id="rId1"/>
    </p:custDataLst>
    <p:extLst>
      <p:ext uri="{BB962C8B-B14F-4D97-AF65-F5344CB8AC3E}">
        <p14:creationId xmlns:p14="http://schemas.microsoft.com/office/powerpoint/2010/main" val="1728183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Avoid Vendor Lock-in</a:t>
            </a:r>
          </a:p>
        </p:txBody>
      </p:sp>
      <p:sp>
        <p:nvSpPr>
          <p:cNvPr id="3" name="Content Placeholder 2"/>
          <p:cNvSpPr>
            <a:spLocks noGrp="1"/>
          </p:cNvSpPr>
          <p:nvPr>
            <p:ph sz="quarter" idx="10"/>
          </p:nvPr>
        </p:nvSpPr>
        <p:spPr>
          <a:xfrm>
            <a:off x="379413" y="1964606"/>
            <a:ext cx="8458200" cy="2457450"/>
          </a:xfrm>
        </p:spPr>
        <p:txBody>
          <a:bodyPr/>
          <a:lstStyle/>
          <a:p>
            <a:r>
              <a:rPr lang="en-US" dirty="0"/>
              <a:t>Causes for vendor lock-in includes: </a:t>
            </a:r>
          </a:p>
          <a:p>
            <a:pPr lvl="1"/>
            <a:r>
              <a:rPr lang="en-US" dirty="0"/>
              <a:t>High migration cost</a:t>
            </a:r>
          </a:p>
          <a:p>
            <a:pPr lvl="1"/>
            <a:r>
              <a:rPr lang="en-US" dirty="0"/>
              <a:t>Application requires significant re-engineering for migration</a:t>
            </a:r>
          </a:p>
          <a:p>
            <a:pPr lvl="1"/>
            <a:r>
              <a:rPr lang="en-US" dirty="0"/>
              <a:t>Lack of open standards</a:t>
            </a:r>
          </a:p>
          <a:p>
            <a:pPr lvl="1"/>
            <a:r>
              <a:rPr lang="en-US" dirty="0"/>
              <a:t>Restrictions or burdensome penalties imposed by the</a:t>
            </a:r>
            <a:r>
              <a:rPr lang="en-US" dirty="0">
                <a:solidFill>
                  <a:srgbClr val="FFC000"/>
                </a:solidFill>
              </a:rPr>
              <a:t> </a:t>
            </a:r>
            <a:r>
              <a:rPr lang="en-US" dirty="0" smtClean="0"/>
              <a:t>current </a:t>
            </a:r>
            <a:r>
              <a:rPr lang="en-US" dirty="0"/>
              <a:t>provider</a:t>
            </a:r>
          </a:p>
          <a:p>
            <a:r>
              <a:rPr lang="en-US" dirty="0" smtClean="0"/>
              <a:t>Vendor lock-in </a:t>
            </a:r>
            <a:r>
              <a:rPr lang="en-US" dirty="0"/>
              <a:t>can </a:t>
            </a:r>
            <a:r>
              <a:rPr lang="en-US" dirty="0" smtClean="0"/>
              <a:t>be prevented by:</a:t>
            </a:r>
          </a:p>
          <a:p>
            <a:pPr lvl="1"/>
            <a:r>
              <a:rPr lang="en-US" dirty="0" smtClean="0"/>
              <a:t>Using open </a:t>
            </a:r>
            <a:r>
              <a:rPr lang="en-US" dirty="0"/>
              <a:t>standard tools, APIs, and file </a:t>
            </a:r>
            <a:r>
              <a:rPr lang="en-US" dirty="0" smtClean="0"/>
              <a:t>formats</a:t>
            </a:r>
          </a:p>
          <a:p>
            <a:pPr lvl="1"/>
            <a:r>
              <a:rPr lang="en-US" dirty="0" smtClean="0"/>
              <a:t>Including </a:t>
            </a:r>
            <a:r>
              <a:rPr lang="en-US" dirty="0"/>
              <a:t>appropriate exit clause in the </a:t>
            </a:r>
            <a:r>
              <a:rPr lang="en-US" dirty="0" smtClean="0"/>
              <a:t>agreement</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pSp>
        <p:nvGrpSpPr>
          <p:cNvPr id="5" name="Group 4"/>
          <p:cNvGrpSpPr/>
          <p:nvPr/>
        </p:nvGrpSpPr>
        <p:grpSpPr>
          <a:xfrm>
            <a:off x="294017" y="742950"/>
            <a:ext cx="8164183" cy="1143000"/>
            <a:chOff x="294017" y="152400"/>
            <a:chExt cx="8164183" cy="1143000"/>
          </a:xfrm>
        </p:grpSpPr>
        <p:sp>
          <p:nvSpPr>
            <p:cNvPr id="6" name="Rectangle 5"/>
            <p:cNvSpPr/>
            <p:nvPr/>
          </p:nvSpPr>
          <p:spPr>
            <a:xfrm>
              <a:off x="294017" y="282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600"/>
            </a:p>
          </p:txBody>
        </p:sp>
        <p:sp>
          <p:nvSpPr>
            <p:cNvPr id="7" name="Rectangle 6"/>
            <p:cNvSpPr/>
            <p:nvPr/>
          </p:nvSpPr>
          <p:spPr>
            <a:xfrm>
              <a:off x="609600" y="351130"/>
              <a:ext cx="7848600" cy="9442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A situation where a consumer is unable to move readily from the current provider to another.</a:t>
              </a:r>
            </a:p>
          </p:txBody>
        </p:sp>
        <p:sp>
          <p:nvSpPr>
            <p:cNvPr id="8" name="Rectangle 7"/>
            <p:cNvSpPr/>
            <p:nvPr/>
          </p:nvSpPr>
          <p:spPr>
            <a:xfrm>
              <a:off x="343787" y="152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400" b="1" dirty="0" smtClean="0"/>
                <a:t>Vendor Lock-in</a:t>
              </a:r>
              <a:endParaRPr lang="en-US" sz="1400" b="1" dirty="0"/>
            </a:p>
          </p:txBody>
        </p:sp>
      </p:grpSp>
    </p:spTree>
    <p:custDataLst>
      <p:tags r:id="rId1"/>
    </p:custDataLst>
    <p:extLst>
      <p:ext uri="{BB962C8B-B14F-4D97-AF65-F5344CB8AC3E}">
        <p14:creationId xmlns:p14="http://schemas.microsoft.com/office/powerpoint/2010/main" val="3500828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a Reference Model?</a:t>
            </a:r>
            <a:endParaRPr lang="en-US" dirty="0"/>
          </a:p>
        </p:txBody>
      </p:sp>
      <p:sp>
        <p:nvSpPr>
          <p:cNvPr id="5" name="Content Placeholder 4"/>
          <p:cNvSpPr>
            <a:spLocks noGrp="1"/>
          </p:cNvSpPr>
          <p:nvPr>
            <p:ph sz="quarter" idx="10"/>
          </p:nvPr>
        </p:nvSpPr>
        <p:spPr>
          <a:xfrm>
            <a:off x="379413" y="3107606"/>
            <a:ext cx="8458200" cy="1314450"/>
          </a:xfrm>
        </p:spPr>
        <p:txBody>
          <a:bodyPr/>
          <a:lstStyle/>
          <a:p>
            <a:r>
              <a:rPr lang="en-US" dirty="0" smtClean="0"/>
              <a:t>Facilitates </a:t>
            </a:r>
            <a:r>
              <a:rPr lang="en-US" dirty="0"/>
              <a:t>efficient communication of system details between stakeholders</a:t>
            </a:r>
          </a:p>
          <a:p>
            <a:r>
              <a:rPr lang="en-US" dirty="0" smtClean="0"/>
              <a:t>Provides </a:t>
            </a:r>
            <a:r>
              <a:rPr lang="en-US" dirty="0"/>
              <a:t>a point of reference for system designers to extract system specifications</a:t>
            </a:r>
          </a:p>
        </p:txBody>
      </p:sp>
      <p:sp>
        <p:nvSpPr>
          <p:cNvPr id="3" name="Footer Placeholder 2"/>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grpSp>
        <p:nvGrpSpPr>
          <p:cNvPr id="6" name="Group 5"/>
          <p:cNvGrpSpPr/>
          <p:nvPr/>
        </p:nvGrpSpPr>
        <p:grpSpPr>
          <a:xfrm>
            <a:off x="294017" y="742950"/>
            <a:ext cx="8545183" cy="2286000"/>
            <a:chOff x="294017" y="152400"/>
            <a:chExt cx="8545183" cy="2286000"/>
          </a:xfrm>
        </p:grpSpPr>
        <p:sp>
          <p:nvSpPr>
            <p:cNvPr id="7" name="Rectangle 6"/>
            <p:cNvSpPr/>
            <p:nvPr/>
          </p:nvSpPr>
          <p:spPr>
            <a:xfrm>
              <a:off x="294017" y="282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sz="1400">
                <a:latin typeface="+mj-lt"/>
              </a:endParaRPr>
            </a:p>
          </p:txBody>
        </p:sp>
        <p:sp>
          <p:nvSpPr>
            <p:cNvPr id="8" name="Rectangle 7"/>
            <p:cNvSpPr/>
            <p:nvPr/>
          </p:nvSpPr>
          <p:spPr>
            <a:xfrm>
              <a:off x="609600" y="351130"/>
              <a:ext cx="8229600" cy="208727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A reference model is an abstract framework for understanding significant relationships among the entities of some environment, and for the development of consistent standards or specifications supporting that environment. It is based on a small number of unifying concepts and may be used as a basis for education and explaining standards. It is not directly tied to any standards, </a:t>
              </a:r>
              <a:r>
                <a:rPr lang="en-US" sz="1400" dirty="0" smtClean="0">
                  <a:solidFill>
                    <a:schemeClr val="tx1"/>
                  </a:solidFill>
                </a:rPr>
                <a:t>technologies</a:t>
              </a:r>
              <a:r>
                <a:rPr lang="en-US" sz="1400" dirty="0">
                  <a:solidFill>
                    <a:schemeClr val="tx1"/>
                  </a:solidFill>
                </a:rPr>
                <a:t>,</a:t>
              </a:r>
              <a:r>
                <a:rPr lang="en-US" sz="1400" dirty="0" smtClean="0">
                  <a:solidFill>
                    <a:schemeClr val="tx1"/>
                  </a:solidFill>
                </a:rPr>
                <a:t> </a:t>
              </a:r>
              <a:r>
                <a:rPr lang="en-US" sz="1400" dirty="0">
                  <a:solidFill>
                    <a:schemeClr val="tx1"/>
                  </a:solidFill>
                </a:rPr>
                <a:t>or other concrete implementation details, but it does seek to provide a common semantics that can be used unambiguously across and between different implementations. </a:t>
              </a:r>
            </a:p>
            <a:p>
              <a:endParaRPr lang="en-US" sz="300" i="1" dirty="0">
                <a:solidFill>
                  <a:schemeClr val="tx1"/>
                </a:solidFill>
              </a:endParaRPr>
            </a:p>
            <a:p>
              <a:pPr algn="r"/>
              <a:r>
                <a:rPr lang="en-US" sz="1000" i="1" dirty="0">
                  <a:solidFill>
                    <a:schemeClr val="tx1"/>
                  </a:solidFill>
                </a:rPr>
                <a:t>- Organization for the Advancement of Structured Information Standard (OASIS)</a:t>
              </a:r>
              <a:endParaRPr lang="en-US" sz="1400" i="1" dirty="0">
                <a:solidFill>
                  <a:schemeClr val="tx1"/>
                </a:solidFill>
              </a:endParaRPr>
            </a:p>
          </p:txBody>
        </p:sp>
        <p:sp>
          <p:nvSpPr>
            <p:cNvPr id="9" name="Rectangle 8"/>
            <p:cNvSpPr/>
            <p:nvPr/>
          </p:nvSpPr>
          <p:spPr>
            <a:xfrm>
              <a:off x="343787" y="152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400" b="1" dirty="0" smtClean="0">
                  <a:latin typeface="+mj-lt"/>
                </a:rPr>
                <a:t>Reference Model</a:t>
              </a:r>
              <a:endParaRPr lang="en-US" sz="1400" b="1" dirty="0">
                <a:latin typeface="+mj-lt"/>
              </a:endParaRPr>
            </a:p>
          </p:txBody>
        </p:sp>
      </p:grpSp>
    </p:spTree>
    <p:custDataLst>
      <p:tags r:id="rId1"/>
    </p:custDataLst>
    <p:extLst>
      <p:ext uri="{BB962C8B-B14F-4D97-AF65-F5344CB8AC3E}">
        <p14:creationId xmlns:p14="http://schemas.microsoft.com/office/powerpoint/2010/main" val="3693646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Licensing Concerns</a:t>
            </a:r>
          </a:p>
        </p:txBody>
      </p:sp>
      <p:sp>
        <p:nvSpPr>
          <p:cNvPr id="3" name="Content Placeholder 2"/>
          <p:cNvSpPr>
            <a:spLocks noGrp="1"/>
          </p:cNvSpPr>
          <p:nvPr>
            <p:ph sz="quarter" idx="10"/>
          </p:nvPr>
        </p:nvSpPr>
        <p:spPr/>
        <p:txBody>
          <a:bodyPr/>
          <a:lstStyle/>
          <a:p>
            <a:r>
              <a:rPr lang="en-US" dirty="0"/>
              <a:t>Typically, relevant to </a:t>
            </a:r>
            <a:r>
              <a:rPr lang="en-US" dirty="0" err="1"/>
              <a:t>IaaS</a:t>
            </a:r>
            <a:r>
              <a:rPr lang="en-US" dirty="0"/>
              <a:t> and </a:t>
            </a:r>
            <a:r>
              <a:rPr lang="en-US" dirty="0" err="1"/>
              <a:t>PaaS</a:t>
            </a:r>
            <a:r>
              <a:rPr lang="en-US" dirty="0"/>
              <a:t> models</a:t>
            </a:r>
          </a:p>
          <a:p>
            <a:r>
              <a:rPr lang="en-US" dirty="0"/>
              <a:t>Consumers can use their existing license </a:t>
            </a:r>
            <a:r>
              <a:rPr lang="en-US" dirty="0" smtClean="0"/>
              <a:t>if </a:t>
            </a:r>
            <a:r>
              <a:rPr lang="en-US" dirty="0"/>
              <a:t>it is cloud enabled</a:t>
            </a:r>
          </a:p>
          <a:p>
            <a:r>
              <a:rPr lang="en-US" dirty="0"/>
              <a:t>If </a:t>
            </a:r>
            <a:r>
              <a:rPr lang="en-US" dirty="0" smtClean="0"/>
              <a:t>consumer’s existing license is not cloud enabled then:</a:t>
            </a:r>
          </a:p>
          <a:p>
            <a:pPr lvl="1"/>
            <a:r>
              <a:rPr lang="en-US" dirty="0" smtClean="0"/>
              <a:t>Paying additional </a:t>
            </a:r>
            <a:r>
              <a:rPr lang="en-US" dirty="0"/>
              <a:t>fees </a:t>
            </a:r>
            <a:r>
              <a:rPr lang="en-US" dirty="0" smtClean="0"/>
              <a:t>may get </a:t>
            </a:r>
            <a:r>
              <a:rPr lang="en-US" dirty="0"/>
              <a:t>their license cloud enabled</a:t>
            </a:r>
          </a:p>
          <a:p>
            <a:pPr lvl="1"/>
            <a:r>
              <a:rPr lang="en-US" dirty="0" smtClean="0"/>
              <a:t>May use software provided by </a:t>
            </a:r>
            <a:r>
              <a:rPr lang="en-US" dirty="0"/>
              <a:t>the</a:t>
            </a:r>
            <a:r>
              <a:rPr lang="en-US" dirty="0">
                <a:solidFill>
                  <a:srgbClr val="FFC000"/>
                </a:solidFill>
              </a:rPr>
              <a:t> </a:t>
            </a:r>
            <a:r>
              <a:rPr lang="en-US" dirty="0" smtClean="0"/>
              <a:t>service provider</a:t>
            </a:r>
            <a:endParaRPr lang="en-US" dirty="0"/>
          </a:p>
          <a:p>
            <a:r>
              <a:rPr lang="en-US" dirty="0"/>
              <a:t>Providers must work to understand the software license rights and </a:t>
            </a:r>
            <a:r>
              <a:rPr lang="en-US"/>
              <a:t>its </a:t>
            </a:r>
            <a:r>
              <a:rPr lang="en-US" smtClean="0"/>
              <a:t>usage: </a:t>
            </a:r>
            <a:endParaRPr lang="en-US" dirty="0"/>
          </a:p>
          <a:p>
            <a:pPr lvl="1"/>
            <a:r>
              <a:rPr lang="en-US" dirty="0"/>
              <a:t>Prevents any non-compliance and violation of license </a:t>
            </a:r>
            <a:r>
              <a:rPr lang="en-US" dirty="0" smtClean="0"/>
              <a:t>agreements</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254243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Considerations for SaaS</a:t>
            </a:r>
            <a:endParaRPr lang="en-US" dirty="0"/>
          </a:p>
        </p:txBody>
      </p:sp>
      <p:sp>
        <p:nvSpPr>
          <p:cNvPr id="3" name="Content Placeholder 2"/>
          <p:cNvSpPr>
            <a:spLocks noGrp="1"/>
          </p:cNvSpPr>
          <p:nvPr>
            <p:ph sz="quarter" idx="10"/>
          </p:nvPr>
        </p:nvSpPr>
        <p:spPr/>
        <p:txBody>
          <a:bodyPr/>
          <a:lstStyle/>
          <a:p>
            <a:r>
              <a:rPr lang="en-US" dirty="0"/>
              <a:t>Software as a Service:</a:t>
            </a:r>
          </a:p>
          <a:p>
            <a:pPr lvl="1"/>
            <a:r>
              <a:rPr lang="en-US" dirty="0" smtClean="0"/>
              <a:t>Ensure</a:t>
            </a:r>
            <a:r>
              <a:rPr lang="en-US" dirty="0"/>
              <a:t>s</a:t>
            </a:r>
            <a:r>
              <a:rPr lang="en-US" dirty="0" smtClean="0"/>
              <a:t> the </a:t>
            </a:r>
            <a:r>
              <a:rPr lang="en-US" dirty="0"/>
              <a:t>software offered are thoroughly tested</a:t>
            </a:r>
          </a:p>
          <a:p>
            <a:pPr lvl="1"/>
            <a:r>
              <a:rPr lang="en-US" dirty="0"/>
              <a:t>Ensures the </a:t>
            </a:r>
            <a:r>
              <a:rPr lang="en-US" dirty="0" smtClean="0"/>
              <a:t>new </a:t>
            </a:r>
            <a:r>
              <a:rPr lang="en-US" dirty="0"/>
              <a:t>features and functionalities are developed to the software to meet consumer’s needs</a:t>
            </a:r>
          </a:p>
          <a:p>
            <a:pPr lvl="1"/>
            <a:r>
              <a:rPr lang="en-US" dirty="0" smtClean="0"/>
              <a:t>Ensure</a:t>
            </a:r>
            <a:r>
              <a:rPr lang="en-US" dirty="0"/>
              <a:t>s</a:t>
            </a:r>
            <a:r>
              <a:rPr lang="en-US" dirty="0" smtClean="0"/>
              <a:t> </a:t>
            </a:r>
            <a:r>
              <a:rPr lang="en-US" dirty="0"/>
              <a:t>applications are scalable and can handle increasingly larger consumer workloads </a:t>
            </a:r>
          </a:p>
          <a:p>
            <a:pPr lvl="1"/>
            <a:r>
              <a:rPr lang="en-US" dirty="0" smtClean="0"/>
              <a:t>Ensur</a:t>
            </a:r>
            <a:r>
              <a:rPr lang="en-US" dirty="0"/>
              <a:t>es</a:t>
            </a:r>
            <a:r>
              <a:rPr lang="en-US" dirty="0" smtClean="0"/>
              <a:t> </a:t>
            </a:r>
            <a:r>
              <a:rPr lang="en-US" dirty="0"/>
              <a:t>the applications are resilient and can withstand failures </a:t>
            </a:r>
            <a:r>
              <a:rPr lang="en-US"/>
              <a:t>such </a:t>
            </a:r>
            <a:r>
              <a:rPr lang="en-US" smtClean="0"/>
              <a:t>as</a:t>
            </a:r>
            <a:endParaRPr lang="en-US" dirty="0"/>
          </a:p>
          <a:p>
            <a:pPr lvl="2"/>
            <a:r>
              <a:rPr lang="en-US" dirty="0"/>
              <a:t>Underlying component failure</a:t>
            </a:r>
          </a:p>
          <a:p>
            <a:pPr lvl="2"/>
            <a:r>
              <a:rPr lang="en-US" dirty="0"/>
              <a:t>Dependent service failure</a:t>
            </a:r>
          </a:p>
          <a:p>
            <a:pPr lvl="1"/>
            <a:r>
              <a:rPr lang="en-US" dirty="0" smtClean="0"/>
              <a:t>Ensure</a:t>
            </a:r>
            <a:r>
              <a:rPr lang="en-US" dirty="0"/>
              <a:t>s</a:t>
            </a:r>
            <a:r>
              <a:rPr lang="en-US" dirty="0" smtClean="0"/>
              <a:t> </a:t>
            </a:r>
            <a:r>
              <a:rPr lang="en-US" dirty="0"/>
              <a:t>the consumers are provided a</a:t>
            </a:r>
            <a:r>
              <a:rPr lang="en-US" dirty="0" smtClean="0"/>
              <a:t> secure environment</a:t>
            </a:r>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445106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Considerations for </a:t>
            </a:r>
            <a:r>
              <a:rPr lang="en-US" dirty="0" err="1" smtClean="0"/>
              <a:t>PaaS</a:t>
            </a:r>
            <a:r>
              <a:rPr lang="en-US" dirty="0" smtClean="0"/>
              <a:t> and </a:t>
            </a:r>
            <a:r>
              <a:rPr lang="en-US" dirty="0" err="1" smtClean="0"/>
              <a:t>IaaS</a:t>
            </a:r>
            <a:endParaRPr lang="en-US" dirty="0"/>
          </a:p>
        </p:txBody>
      </p:sp>
      <p:sp>
        <p:nvSpPr>
          <p:cNvPr id="3" name="Content Placeholder 2"/>
          <p:cNvSpPr>
            <a:spLocks noGrp="1"/>
          </p:cNvSpPr>
          <p:nvPr>
            <p:ph sz="quarter" idx="10"/>
          </p:nvPr>
        </p:nvSpPr>
        <p:spPr/>
        <p:txBody>
          <a:bodyPr/>
          <a:lstStyle/>
          <a:p>
            <a:r>
              <a:rPr lang="en-US" dirty="0"/>
              <a:t>Platform as a </a:t>
            </a:r>
            <a:r>
              <a:rPr lang="en-US" dirty="0" smtClean="0"/>
              <a:t>Service:</a:t>
            </a:r>
            <a:endParaRPr lang="en-US" dirty="0"/>
          </a:p>
          <a:p>
            <a:pPr lvl="1"/>
            <a:r>
              <a:rPr lang="en-US" dirty="0" smtClean="0"/>
              <a:t>Provide</a:t>
            </a:r>
            <a:r>
              <a:rPr lang="en-US" dirty="0"/>
              <a:t>s</a:t>
            </a:r>
            <a:r>
              <a:rPr lang="en-US" dirty="0" smtClean="0"/>
              <a:t> </a:t>
            </a:r>
            <a:r>
              <a:rPr lang="en-US" dirty="0"/>
              <a:t>application development platform to the consumers</a:t>
            </a:r>
          </a:p>
          <a:p>
            <a:pPr lvl="1"/>
            <a:r>
              <a:rPr lang="en-US" dirty="0" smtClean="0"/>
              <a:t>Support</a:t>
            </a:r>
            <a:r>
              <a:rPr lang="en-US" dirty="0"/>
              <a:t>s</a:t>
            </a:r>
            <a:r>
              <a:rPr lang="en-US" dirty="0" smtClean="0"/>
              <a:t> </a:t>
            </a:r>
            <a:r>
              <a:rPr lang="en-US" dirty="0"/>
              <a:t>large variety of OS, application development tools, and deployment tools</a:t>
            </a:r>
          </a:p>
          <a:p>
            <a:pPr lvl="1"/>
            <a:r>
              <a:rPr lang="en-US" dirty="0" smtClean="0"/>
              <a:t>Ensure</a:t>
            </a:r>
            <a:r>
              <a:rPr lang="en-US" dirty="0"/>
              <a:t>s the consumers are provided a</a:t>
            </a:r>
            <a:r>
              <a:rPr lang="en-US" dirty="0" smtClean="0"/>
              <a:t> secure </a:t>
            </a:r>
            <a:r>
              <a:rPr lang="en-US" dirty="0"/>
              <a:t>environment</a:t>
            </a:r>
          </a:p>
          <a:p>
            <a:pPr lvl="1"/>
            <a:r>
              <a:rPr lang="en-US" dirty="0" smtClean="0"/>
              <a:t>Provide</a:t>
            </a:r>
            <a:r>
              <a:rPr lang="en-US" dirty="0"/>
              <a:t>s</a:t>
            </a:r>
            <a:r>
              <a:rPr lang="en-US" dirty="0" smtClean="0"/>
              <a:t> </a:t>
            </a:r>
            <a:r>
              <a:rPr lang="en-US" dirty="0"/>
              <a:t>the consumer the</a:t>
            </a:r>
            <a:r>
              <a:rPr lang="en-US" dirty="0" smtClean="0"/>
              <a:t> required </a:t>
            </a:r>
            <a:r>
              <a:rPr lang="en-US" dirty="0"/>
              <a:t>computing resources to operate the application</a:t>
            </a:r>
          </a:p>
          <a:p>
            <a:r>
              <a:rPr lang="en-US" dirty="0"/>
              <a:t>Infrastructure as a </a:t>
            </a:r>
            <a:r>
              <a:rPr lang="en-US" dirty="0" smtClean="0"/>
              <a:t>Service</a:t>
            </a:r>
            <a:r>
              <a:rPr lang="en-US" dirty="0"/>
              <a:t>:</a:t>
            </a:r>
          </a:p>
          <a:p>
            <a:pPr lvl="1"/>
            <a:r>
              <a:rPr lang="en-US" dirty="0" smtClean="0"/>
              <a:t>Provide</a:t>
            </a:r>
            <a:r>
              <a:rPr lang="en-US" dirty="0"/>
              <a:t>s</a:t>
            </a:r>
            <a:r>
              <a:rPr lang="en-US" dirty="0" smtClean="0"/>
              <a:t> </a:t>
            </a:r>
            <a:r>
              <a:rPr lang="en-US" dirty="0"/>
              <a:t>the consumer the</a:t>
            </a:r>
            <a:r>
              <a:rPr lang="en-US" dirty="0" smtClean="0"/>
              <a:t> required </a:t>
            </a:r>
            <a:r>
              <a:rPr lang="en-US" dirty="0"/>
              <a:t>infrastructure resources to deploy their OS, application, and data</a:t>
            </a:r>
          </a:p>
          <a:p>
            <a:pPr lvl="1"/>
            <a:r>
              <a:rPr lang="en-US" dirty="0"/>
              <a:t>Ensures that </a:t>
            </a:r>
            <a:r>
              <a:rPr lang="en-US" dirty="0" smtClean="0"/>
              <a:t>the </a:t>
            </a:r>
            <a:r>
              <a:rPr lang="en-US" dirty="0"/>
              <a:t>consumers are provided a</a:t>
            </a:r>
            <a:r>
              <a:rPr lang="en-US" dirty="0" smtClean="0"/>
              <a:t> secure </a:t>
            </a:r>
            <a:r>
              <a:rPr lang="en-US" dirty="0"/>
              <a:t>environment</a:t>
            </a:r>
          </a:p>
          <a:p>
            <a:pPr lvl="1"/>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3581192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Migration</a:t>
            </a:r>
          </a:p>
        </p:txBody>
      </p:sp>
      <p:sp>
        <p:nvSpPr>
          <p:cNvPr id="3" name="Content Placeholder 2"/>
          <p:cNvSpPr>
            <a:spLocks noGrp="1"/>
          </p:cNvSpPr>
          <p:nvPr>
            <p:ph sz="quarter" idx="10"/>
          </p:nvPr>
        </p:nvSpPr>
        <p:spPr/>
        <p:txBody>
          <a:bodyPr/>
          <a:lstStyle/>
          <a:p>
            <a:r>
              <a:rPr lang="en-US" dirty="0"/>
              <a:t>Consumer may plan to migrate application or only data</a:t>
            </a:r>
          </a:p>
          <a:p>
            <a:r>
              <a:rPr lang="en-US" dirty="0"/>
              <a:t>Two application migration strategies are</a:t>
            </a:r>
            <a:r>
              <a:rPr lang="en-US" dirty="0" smtClean="0"/>
              <a:t>:</a:t>
            </a:r>
          </a:p>
          <a:p>
            <a:endParaRPr lang="en-US" dirty="0" smtClean="0"/>
          </a:p>
          <a:p>
            <a:endParaRPr lang="en-US" dirty="0"/>
          </a:p>
          <a:p>
            <a:endParaRPr lang="en-US" sz="1600" dirty="0" smtClean="0"/>
          </a:p>
          <a:p>
            <a:endParaRPr lang="en-US" sz="100" dirty="0"/>
          </a:p>
          <a:p>
            <a:r>
              <a:rPr lang="en-US" dirty="0" smtClean="0"/>
              <a:t>For </a:t>
            </a:r>
            <a:r>
              <a:rPr lang="en-US" dirty="0"/>
              <a:t>migrating data to </a:t>
            </a:r>
            <a:r>
              <a:rPr lang="en-US" dirty="0" smtClean="0"/>
              <a:t>cloud:</a:t>
            </a:r>
            <a:endParaRPr lang="en-US" dirty="0"/>
          </a:p>
          <a:p>
            <a:pPr lvl="1"/>
            <a:r>
              <a:rPr lang="en-US" dirty="0"/>
              <a:t>Consider copying data to </a:t>
            </a:r>
            <a:r>
              <a:rPr lang="en-US" dirty="0" smtClean="0"/>
              <a:t>cloud </a:t>
            </a:r>
            <a:r>
              <a:rPr lang="en-US" dirty="0"/>
              <a:t>using </a:t>
            </a:r>
            <a:r>
              <a:rPr lang="en-US" dirty="0" smtClean="0"/>
              <a:t>replication </a:t>
            </a:r>
            <a:r>
              <a:rPr lang="en-US" dirty="0"/>
              <a:t>technology</a:t>
            </a:r>
          </a:p>
          <a:p>
            <a:pPr lvl="1"/>
            <a:r>
              <a:rPr lang="en-US" dirty="0" smtClean="0"/>
              <a:t>Consider factors such as network </a:t>
            </a:r>
            <a:r>
              <a:rPr lang="en-US" dirty="0"/>
              <a:t>bandwidth, data security and integrity, </a:t>
            </a:r>
            <a:r>
              <a:rPr lang="en-US" dirty="0" smtClean="0"/>
              <a:t>and jurisdiction</a:t>
            </a:r>
            <a:endParaRPr lang="en-US" dirty="0"/>
          </a:p>
          <a:p>
            <a:endParaRPr lang="en-US" dirty="0"/>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29119908"/>
              </p:ext>
            </p:extLst>
          </p:nvPr>
        </p:nvGraphicFramePr>
        <p:xfrm>
          <a:off x="541352" y="1818644"/>
          <a:ext cx="8153399" cy="1554480"/>
        </p:xfrm>
        <a:graphic>
          <a:graphicData uri="http://schemas.openxmlformats.org/drawingml/2006/table">
            <a:tbl>
              <a:tblPr firstRow="1" bandRow="1">
                <a:tableStyleId>{5C22544A-7EE6-4342-B048-85BDC9FD1C3A}</a:tableStyleId>
              </a:tblPr>
              <a:tblGrid>
                <a:gridCol w="2096588"/>
                <a:gridCol w="6056811"/>
              </a:tblGrid>
              <a:tr h="139501">
                <a:tc>
                  <a:txBody>
                    <a:bodyPr/>
                    <a:lstStyle/>
                    <a:p>
                      <a:pPr algn="l"/>
                      <a:r>
                        <a:rPr lang="en-US" sz="1400" dirty="0" smtClean="0"/>
                        <a:t>Migration Strategy</a:t>
                      </a:r>
                      <a:endParaRPr lang="en-US" sz="1400" dirty="0"/>
                    </a:p>
                  </a:txBody>
                  <a:tcPr anchor="ctr"/>
                </a:tc>
                <a:tc>
                  <a:txBody>
                    <a:bodyPr/>
                    <a:lstStyle/>
                    <a:p>
                      <a:pPr algn="l"/>
                      <a:r>
                        <a:rPr lang="en-US" sz="1400" dirty="0" smtClean="0"/>
                        <a:t>Description</a:t>
                      </a:r>
                      <a:endParaRPr lang="en-US" sz="1400" dirty="0"/>
                    </a:p>
                  </a:txBody>
                  <a:tcPr anchor="ctr"/>
                </a:tc>
              </a:tr>
              <a:tr h="194919">
                <a:tc>
                  <a:txBody>
                    <a:bodyPr/>
                    <a:lstStyle/>
                    <a:p>
                      <a:pPr algn="l"/>
                      <a:r>
                        <a:rPr lang="en-US" sz="1400" dirty="0" smtClean="0"/>
                        <a:t>Forklift</a:t>
                      </a:r>
                      <a:endParaRPr lang="en-US" sz="1400" dirty="0"/>
                    </a:p>
                  </a:txBody>
                  <a:tcPr anchor="ctr"/>
                </a:tc>
                <a:tc>
                  <a:txBody>
                    <a:bodyPr/>
                    <a:lstStyle/>
                    <a:p>
                      <a:pPr marL="285750" indent="-285750" algn="l">
                        <a:buFont typeface="Arial" panose="020B0604020202020204" pitchFamily="34" charset="0"/>
                        <a:buChar char="•"/>
                      </a:pPr>
                      <a:r>
                        <a:rPr lang="en-US" sz="1400" dirty="0" smtClean="0"/>
                        <a:t>Entire application is migrated at once instead of in parts</a:t>
                      </a:r>
                    </a:p>
                    <a:p>
                      <a:pPr marL="285750" indent="-285750" algn="l">
                        <a:buFont typeface="Arial" panose="020B0604020202020204" pitchFamily="34" charset="0"/>
                        <a:buChar char="•"/>
                      </a:pPr>
                      <a:r>
                        <a:rPr lang="en-US" sz="1400" dirty="0" smtClean="0"/>
                        <a:t>Good for tightly coupled or self contained applications</a:t>
                      </a:r>
                    </a:p>
                  </a:txBody>
                  <a:tcPr anchor="ctr"/>
                </a:tc>
              </a:tr>
              <a:tr h="275180">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400" dirty="0" smtClean="0"/>
                        <a:t>Hybrid migration strategy</a:t>
                      </a:r>
                    </a:p>
                    <a:p>
                      <a:pPr algn="l"/>
                      <a:endParaRPr lang="en-US" sz="1400" dirty="0"/>
                    </a:p>
                  </a:txBody>
                  <a:tcPr anchor="ctr"/>
                </a:tc>
                <a:tc>
                  <a:txBody>
                    <a:bodyPr/>
                    <a:lstStyle/>
                    <a:p>
                      <a:pPr marL="285750" indent="-285750" algn="l">
                        <a:buFont typeface="Arial" panose="020B0604020202020204" pitchFamily="34" charset="0"/>
                        <a:buChar char="•"/>
                      </a:pPr>
                      <a:r>
                        <a:rPr lang="en-US" sz="1400" dirty="0" smtClean="0"/>
                        <a:t>Applications and its components are moved in parts</a:t>
                      </a:r>
                    </a:p>
                    <a:p>
                      <a:pPr marL="285750" indent="-285750" algn="l">
                        <a:buFont typeface="Arial" panose="020B0604020202020204" pitchFamily="34" charset="0"/>
                        <a:buChar char="•"/>
                      </a:pPr>
                      <a:r>
                        <a:rPr lang="en-US" sz="1400" dirty="0" smtClean="0"/>
                        <a:t>Lower-risk approach to migrate applications to the cloud</a:t>
                      </a:r>
                    </a:p>
                    <a:p>
                      <a:pPr marL="285750" indent="-285750" algn="l">
                        <a:buFont typeface="Arial" panose="020B0604020202020204" pitchFamily="34" charset="0"/>
                        <a:buChar char="•"/>
                      </a:pPr>
                      <a:r>
                        <a:rPr lang="en-US" sz="1400" dirty="0" smtClean="0"/>
                        <a:t>Good for application that have loosely coupled components</a:t>
                      </a:r>
                    </a:p>
                  </a:txBody>
                  <a:tcPr anchor="ctr"/>
                </a:tc>
              </a:tr>
            </a:tbl>
          </a:graphicData>
        </a:graphic>
      </p:graphicFrame>
    </p:spTree>
    <p:custDataLst>
      <p:tags r:id="rId1"/>
    </p:custDataLst>
    <p:extLst>
      <p:ext uri="{BB962C8B-B14F-4D97-AF65-F5344CB8AC3E}">
        <p14:creationId xmlns:p14="http://schemas.microsoft.com/office/powerpoint/2010/main" val="3484723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pSp>
        <p:nvGrpSpPr>
          <p:cNvPr id="13" name="Group 12"/>
          <p:cNvGrpSpPr/>
          <p:nvPr/>
        </p:nvGrpSpPr>
        <p:grpSpPr>
          <a:xfrm>
            <a:off x="473766" y="742951"/>
            <a:ext cx="7377751" cy="4189941"/>
            <a:chOff x="342000" y="742951"/>
            <a:chExt cx="7377751" cy="4189941"/>
          </a:xfrm>
        </p:grpSpPr>
        <p:sp>
          <p:nvSpPr>
            <p:cNvPr id="5" name="Freeform 4"/>
            <p:cNvSpPr/>
            <p:nvPr/>
          </p:nvSpPr>
          <p:spPr>
            <a:xfrm>
              <a:off x="342000" y="744006"/>
              <a:ext cx="810778" cy="1158255"/>
            </a:xfrm>
            <a:custGeom>
              <a:avLst/>
              <a:gdLst>
                <a:gd name="connsiteX0" fmla="*/ 0 w 1158254"/>
                <a:gd name="connsiteY0" fmla="*/ 0 h 810778"/>
                <a:gd name="connsiteX1" fmla="*/ 752865 w 1158254"/>
                <a:gd name="connsiteY1" fmla="*/ 0 h 810778"/>
                <a:gd name="connsiteX2" fmla="*/ 1158254 w 1158254"/>
                <a:gd name="connsiteY2" fmla="*/ 405389 h 810778"/>
                <a:gd name="connsiteX3" fmla="*/ 752865 w 1158254"/>
                <a:gd name="connsiteY3" fmla="*/ 810778 h 810778"/>
                <a:gd name="connsiteX4" fmla="*/ 0 w 1158254"/>
                <a:gd name="connsiteY4" fmla="*/ 810778 h 810778"/>
                <a:gd name="connsiteX5" fmla="*/ 405389 w 1158254"/>
                <a:gd name="connsiteY5" fmla="*/ 405389 h 810778"/>
                <a:gd name="connsiteX6" fmla="*/ 0 w 1158254"/>
                <a:gd name="connsiteY6" fmla="*/ 0 h 8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254" h="810778">
                  <a:moveTo>
                    <a:pt x="1158253" y="0"/>
                  </a:moveTo>
                  <a:lnTo>
                    <a:pt x="1158253" y="527006"/>
                  </a:lnTo>
                  <a:lnTo>
                    <a:pt x="579127" y="810778"/>
                  </a:lnTo>
                  <a:lnTo>
                    <a:pt x="1" y="527006"/>
                  </a:lnTo>
                  <a:lnTo>
                    <a:pt x="1" y="0"/>
                  </a:lnTo>
                  <a:lnTo>
                    <a:pt x="579127" y="283772"/>
                  </a:lnTo>
                  <a:lnTo>
                    <a:pt x="1158253" y="0"/>
                  </a:lnTo>
                  <a:close/>
                </a:path>
              </a:pathLst>
            </a:custGeom>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txBody>
            <a:bodyPr spcFirstLastPara="0" vert="horz" wrap="square" lIns="6985" tIns="412375" rIns="6985" bIns="412374" numCol="1" spcCol="1270" anchor="ctr" anchorCtr="0">
              <a:noAutofit/>
            </a:bodyPr>
            <a:lstStyle/>
            <a:p>
              <a:pPr lvl="0" algn="ctr" defTabSz="488950">
                <a:lnSpc>
                  <a:spcPct val="90000"/>
                </a:lnSpc>
                <a:spcBef>
                  <a:spcPct val="0"/>
                </a:spcBef>
                <a:spcAft>
                  <a:spcPct val="35000"/>
                </a:spcAft>
              </a:pPr>
              <a:r>
                <a:rPr lang="en-US" sz="1100" b="1" kern="1200" dirty="0" smtClean="0"/>
                <a:t>DEFINE</a:t>
              </a:r>
              <a:endParaRPr lang="en-US" sz="1100" b="1" kern="1200" dirty="0"/>
            </a:p>
          </p:txBody>
        </p:sp>
        <p:sp>
          <p:nvSpPr>
            <p:cNvPr id="6" name="Freeform 5"/>
            <p:cNvSpPr/>
            <p:nvPr/>
          </p:nvSpPr>
          <p:spPr>
            <a:xfrm>
              <a:off x="1152778" y="742951"/>
              <a:ext cx="6566973" cy="752865"/>
            </a:xfrm>
            <a:custGeom>
              <a:avLst/>
              <a:gdLst>
                <a:gd name="connsiteX0" fmla="*/ 125480 w 752865"/>
                <a:gd name="connsiteY0" fmla="*/ 0 h 6566973"/>
                <a:gd name="connsiteX1" fmla="*/ 627385 w 752865"/>
                <a:gd name="connsiteY1" fmla="*/ 0 h 6566973"/>
                <a:gd name="connsiteX2" fmla="*/ 752865 w 752865"/>
                <a:gd name="connsiteY2" fmla="*/ 125480 h 6566973"/>
                <a:gd name="connsiteX3" fmla="*/ 752865 w 752865"/>
                <a:gd name="connsiteY3" fmla="*/ 6566973 h 6566973"/>
                <a:gd name="connsiteX4" fmla="*/ 752865 w 752865"/>
                <a:gd name="connsiteY4" fmla="*/ 6566973 h 6566973"/>
                <a:gd name="connsiteX5" fmla="*/ 0 w 752865"/>
                <a:gd name="connsiteY5" fmla="*/ 6566973 h 6566973"/>
                <a:gd name="connsiteX6" fmla="*/ 0 w 752865"/>
                <a:gd name="connsiteY6" fmla="*/ 6566973 h 6566973"/>
                <a:gd name="connsiteX7" fmla="*/ 0 w 752865"/>
                <a:gd name="connsiteY7" fmla="*/ 125480 h 6566973"/>
                <a:gd name="connsiteX8" fmla="*/ 125480 w 752865"/>
                <a:gd name="connsiteY8" fmla="*/ 0 h 65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865" h="6566973">
                  <a:moveTo>
                    <a:pt x="752865" y="1094520"/>
                  </a:moveTo>
                  <a:lnTo>
                    <a:pt x="752865" y="5472453"/>
                  </a:lnTo>
                  <a:cubicBezTo>
                    <a:pt x="752865" y="6076940"/>
                    <a:pt x="746424" y="6566969"/>
                    <a:pt x="738479" y="6566969"/>
                  </a:cubicBezTo>
                  <a:lnTo>
                    <a:pt x="0" y="6566969"/>
                  </a:lnTo>
                  <a:lnTo>
                    <a:pt x="0" y="6566969"/>
                  </a:lnTo>
                  <a:lnTo>
                    <a:pt x="0" y="4"/>
                  </a:lnTo>
                  <a:lnTo>
                    <a:pt x="0" y="4"/>
                  </a:lnTo>
                  <a:lnTo>
                    <a:pt x="738479" y="4"/>
                  </a:lnTo>
                  <a:cubicBezTo>
                    <a:pt x="746424" y="4"/>
                    <a:pt x="752865" y="490033"/>
                    <a:pt x="752865" y="1094520"/>
                  </a:cubicBezTo>
                  <a:close/>
                </a:path>
              </a:pathLst>
            </a:custGeom>
          </p:spPr>
          <p:style>
            <a:lnRef idx="2">
              <a:schemeClr val="accent1">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45642" rIns="45642" bIns="45642"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Define roles and responsibilities of personnel involved in testing</a:t>
              </a:r>
              <a:endParaRPr lang="en-US" sz="1400" kern="1200" dirty="0"/>
            </a:p>
          </p:txBody>
        </p:sp>
        <p:sp>
          <p:nvSpPr>
            <p:cNvPr id="7" name="Freeform 6"/>
            <p:cNvSpPr/>
            <p:nvPr/>
          </p:nvSpPr>
          <p:spPr>
            <a:xfrm>
              <a:off x="342000" y="1754217"/>
              <a:ext cx="810778" cy="1158254"/>
            </a:xfrm>
            <a:custGeom>
              <a:avLst/>
              <a:gdLst>
                <a:gd name="connsiteX0" fmla="*/ 0 w 1158254"/>
                <a:gd name="connsiteY0" fmla="*/ 0 h 810778"/>
                <a:gd name="connsiteX1" fmla="*/ 752865 w 1158254"/>
                <a:gd name="connsiteY1" fmla="*/ 0 h 810778"/>
                <a:gd name="connsiteX2" fmla="*/ 1158254 w 1158254"/>
                <a:gd name="connsiteY2" fmla="*/ 405389 h 810778"/>
                <a:gd name="connsiteX3" fmla="*/ 752865 w 1158254"/>
                <a:gd name="connsiteY3" fmla="*/ 810778 h 810778"/>
                <a:gd name="connsiteX4" fmla="*/ 0 w 1158254"/>
                <a:gd name="connsiteY4" fmla="*/ 810778 h 810778"/>
                <a:gd name="connsiteX5" fmla="*/ 405389 w 1158254"/>
                <a:gd name="connsiteY5" fmla="*/ 405389 h 810778"/>
                <a:gd name="connsiteX6" fmla="*/ 0 w 1158254"/>
                <a:gd name="connsiteY6" fmla="*/ 0 h 8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254" h="810778">
                  <a:moveTo>
                    <a:pt x="1158253" y="0"/>
                  </a:moveTo>
                  <a:lnTo>
                    <a:pt x="1158253" y="527006"/>
                  </a:lnTo>
                  <a:lnTo>
                    <a:pt x="579127" y="810778"/>
                  </a:lnTo>
                  <a:lnTo>
                    <a:pt x="1" y="527006"/>
                  </a:lnTo>
                  <a:lnTo>
                    <a:pt x="1" y="0"/>
                  </a:lnTo>
                  <a:lnTo>
                    <a:pt x="579127" y="283772"/>
                  </a:lnTo>
                  <a:lnTo>
                    <a:pt x="1158253" y="0"/>
                  </a:lnTo>
                  <a:close/>
                </a:path>
              </a:pathLst>
            </a:custGeom>
          </p:spPr>
          <p:style>
            <a:lnRef idx="2">
              <a:schemeClr val="accent1">
                <a:shade val="80000"/>
                <a:hueOff val="158868"/>
                <a:satOff val="-1455"/>
                <a:lumOff val="9524"/>
                <a:alphaOff val="0"/>
              </a:schemeClr>
            </a:lnRef>
            <a:fillRef idx="1">
              <a:schemeClr val="accent1">
                <a:shade val="80000"/>
                <a:hueOff val="158868"/>
                <a:satOff val="-1455"/>
                <a:lumOff val="9524"/>
                <a:alphaOff val="0"/>
              </a:schemeClr>
            </a:fillRef>
            <a:effectRef idx="0">
              <a:schemeClr val="accent1">
                <a:shade val="80000"/>
                <a:hueOff val="158868"/>
                <a:satOff val="-1455"/>
                <a:lumOff val="9524"/>
                <a:alphaOff val="0"/>
              </a:schemeClr>
            </a:effectRef>
            <a:fontRef idx="minor">
              <a:schemeClr val="lt1"/>
            </a:fontRef>
          </p:style>
          <p:txBody>
            <a:bodyPr spcFirstLastPara="0" vert="horz" wrap="square" lIns="6985" tIns="412374" rIns="6985" bIns="412374" numCol="1" spcCol="1270" anchor="ctr" anchorCtr="0">
              <a:noAutofit/>
            </a:bodyPr>
            <a:lstStyle/>
            <a:p>
              <a:pPr lvl="0" algn="ctr" defTabSz="488950">
                <a:lnSpc>
                  <a:spcPct val="90000"/>
                </a:lnSpc>
                <a:spcBef>
                  <a:spcPct val="0"/>
                </a:spcBef>
                <a:spcAft>
                  <a:spcPct val="35000"/>
                </a:spcAft>
              </a:pPr>
              <a:r>
                <a:rPr lang="en-US" sz="1100" b="1" kern="1200" dirty="0" smtClean="0"/>
                <a:t>IDENTIFY</a:t>
              </a:r>
              <a:endParaRPr lang="en-US" sz="1100" b="1" kern="1200" dirty="0"/>
            </a:p>
          </p:txBody>
        </p:sp>
        <p:sp>
          <p:nvSpPr>
            <p:cNvPr id="8" name="Freeform 7"/>
            <p:cNvSpPr/>
            <p:nvPr/>
          </p:nvSpPr>
          <p:spPr>
            <a:xfrm>
              <a:off x="1152778" y="1754218"/>
              <a:ext cx="6566973" cy="752865"/>
            </a:xfrm>
            <a:custGeom>
              <a:avLst/>
              <a:gdLst>
                <a:gd name="connsiteX0" fmla="*/ 125480 w 752865"/>
                <a:gd name="connsiteY0" fmla="*/ 0 h 6566973"/>
                <a:gd name="connsiteX1" fmla="*/ 627385 w 752865"/>
                <a:gd name="connsiteY1" fmla="*/ 0 h 6566973"/>
                <a:gd name="connsiteX2" fmla="*/ 752865 w 752865"/>
                <a:gd name="connsiteY2" fmla="*/ 125480 h 6566973"/>
                <a:gd name="connsiteX3" fmla="*/ 752865 w 752865"/>
                <a:gd name="connsiteY3" fmla="*/ 6566973 h 6566973"/>
                <a:gd name="connsiteX4" fmla="*/ 752865 w 752865"/>
                <a:gd name="connsiteY4" fmla="*/ 6566973 h 6566973"/>
                <a:gd name="connsiteX5" fmla="*/ 0 w 752865"/>
                <a:gd name="connsiteY5" fmla="*/ 6566973 h 6566973"/>
                <a:gd name="connsiteX6" fmla="*/ 0 w 752865"/>
                <a:gd name="connsiteY6" fmla="*/ 6566973 h 6566973"/>
                <a:gd name="connsiteX7" fmla="*/ 0 w 752865"/>
                <a:gd name="connsiteY7" fmla="*/ 125480 h 6566973"/>
                <a:gd name="connsiteX8" fmla="*/ 125480 w 752865"/>
                <a:gd name="connsiteY8" fmla="*/ 0 h 65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865" h="6566973">
                  <a:moveTo>
                    <a:pt x="752865" y="1094520"/>
                  </a:moveTo>
                  <a:lnTo>
                    <a:pt x="752865" y="5472453"/>
                  </a:lnTo>
                  <a:cubicBezTo>
                    <a:pt x="752865" y="6076940"/>
                    <a:pt x="746424" y="6566969"/>
                    <a:pt x="738479" y="6566969"/>
                  </a:cubicBezTo>
                  <a:lnTo>
                    <a:pt x="0" y="6566969"/>
                  </a:lnTo>
                  <a:lnTo>
                    <a:pt x="0" y="6566969"/>
                  </a:lnTo>
                  <a:lnTo>
                    <a:pt x="0" y="4"/>
                  </a:lnTo>
                  <a:lnTo>
                    <a:pt x="0" y="4"/>
                  </a:lnTo>
                  <a:lnTo>
                    <a:pt x="738479" y="4"/>
                  </a:lnTo>
                  <a:cubicBezTo>
                    <a:pt x="746424" y="4"/>
                    <a:pt x="752865" y="490033"/>
                    <a:pt x="752865" y="1094520"/>
                  </a:cubicBezTo>
                  <a:close/>
                </a:path>
              </a:pathLst>
            </a:custGeom>
          </p:spPr>
          <p:style>
            <a:lnRef idx="2">
              <a:schemeClr val="accent1">
                <a:shade val="80000"/>
                <a:hueOff val="158868"/>
                <a:satOff val="-1455"/>
                <a:lumOff val="9524"/>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45642" rIns="45642" bIns="45642"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Identify tools to perform test management and automation </a:t>
              </a:r>
              <a:endParaRPr lang="en-US" sz="1400" kern="1200" dirty="0"/>
            </a:p>
          </p:txBody>
        </p:sp>
        <p:sp>
          <p:nvSpPr>
            <p:cNvPr id="9" name="Freeform 8"/>
            <p:cNvSpPr/>
            <p:nvPr/>
          </p:nvSpPr>
          <p:spPr>
            <a:xfrm>
              <a:off x="342000" y="2764428"/>
              <a:ext cx="810778" cy="1158254"/>
            </a:xfrm>
            <a:custGeom>
              <a:avLst/>
              <a:gdLst>
                <a:gd name="connsiteX0" fmla="*/ 0 w 1158254"/>
                <a:gd name="connsiteY0" fmla="*/ 0 h 810778"/>
                <a:gd name="connsiteX1" fmla="*/ 752865 w 1158254"/>
                <a:gd name="connsiteY1" fmla="*/ 0 h 810778"/>
                <a:gd name="connsiteX2" fmla="*/ 1158254 w 1158254"/>
                <a:gd name="connsiteY2" fmla="*/ 405389 h 810778"/>
                <a:gd name="connsiteX3" fmla="*/ 752865 w 1158254"/>
                <a:gd name="connsiteY3" fmla="*/ 810778 h 810778"/>
                <a:gd name="connsiteX4" fmla="*/ 0 w 1158254"/>
                <a:gd name="connsiteY4" fmla="*/ 810778 h 810778"/>
                <a:gd name="connsiteX5" fmla="*/ 405389 w 1158254"/>
                <a:gd name="connsiteY5" fmla="*/ 405389 h 810778"/>
                <a:gd name="connsiteX6" fmla="*/ 0 w 1158254"/>
                <a:gd name="connsiteY6" fmla="*/ 0 h 8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254" h="810778">
                  <a:moveTo>
                    <a:pt x="1158253" y="0"/>
                  </a:moveTo>
                  <a:lnTo>
                    <a:pt x="1158253" y="527006"/>
                  </a:lnTo>
                  <a:lnTo>
                    <a:pt x="579127" y="810778"/>
                  </a:lnTo>
                  <a:lnTo>
                    <a:pt x="1" y="527006"/>
                  </a:lnTo>
                  <a:lnTo>
                    <a:pt x="1" y="0"/>
                  </a:lnTo>
                  <a:lnTo>
                    <a:pt x="579127" y="283772"/>
                  </a:lnTo>
                  <a:lnTo>
                    <a:pt x="1158253" y="0"/>
                  </a:lnTo>
                  <a:close/>
                </a:path>
              </a:pathLst>
            </a:custGeom>
          </p:spPr>
          <p:style>
            <a:lnRef idx="2">
              <a:schemeClr val="accent1">
                <a:shade val="80000"/>
                <a:hueOff val="317736"/>
                <a:satOff val="-2909"/>
                <a:lumOff val="19048"/>
                <a:alphaOff val="0"/>
              </a:schemeClr>
            </a:lnRef>
            <a:fillRef idx="1">
              <a:schemeClr val="accent1">
                <a:shade val="80000"/>
                <a:hueOff val="317736"/>
                <a:satOff val="-2909"/>
                <a:lumOff val="19048"/>
                <a:alphaOff val="0"/>
              </a:schemeClr>
            </a:fillRef>
            <a:effectRef idx="0">
              <a:schemeClr val="accent1">
                <a:shade val="80000"/>
                <a:hueOff val="317736"/>
                <a:satOff val="-2909"/>
                <a:lumOff val="19048"/>
                <a:alphaOff val="0"/>
              </a:schemeClr>
            </a:effectRef>
            <a:fontRef idx="minor">
              <a:schemeClr val="lt1"/>
            </a:fontRef>
          </p:style>
          <p:txBody>
            <a:bodyPr spcFirstLastPara="0" vert="horz" wrap="square" lIns="6985" tIns="412374" rIns="6985" bIns="412374" numCol="1" spcCol="1270" anchor="ctr" anchorCtr="0">
              <a:noAutofit/>
            </a:bodyPr>
            <a:lstStyle/>
            <a:p>
              <a:pPr lvl="0" algn="ctr" defTabSz="488950">
                <a:lnSpc>
                  <a:spcPct val="90000"/>
                </a:lnSpc>
                <a:spcBef>
                  <a:spcPct val="0"/>
                </a:spcBef>
                <a:spcAft>
                  <a:spcPct val="35000"/>
                </a:spcAft>
              </a:pPr>
              <a:r>
                <a:rPr lang="en-US" sz="1100" b="1" kern="1200" dirty="0" smtClean="0"/>
                <a:t>DESIGN</a:t>
              </a:r>
              <a:endParaRPr lang="en-US" sz="1100" b="1" kern="1200" dirty="0"/>
            </a:p>
          </p:txBody>
        </p:sp>
        <p:sp>
          <p:nvSpPr>
            <p:cNvPr id="10" name="Freeform 9"/>
            <p:cNvSpPr/>
            <p:nvPr/>
          </p:nvSpPr>
          <p:spPr>
            <a:xfrm>
              <a:off x="1152778" y="2764428"/>
              <a:ext cx="6566973" cy="752865"/>
            </a:xfrm>
            <a:custGeom>
              <a:avLst/>
              <a:gdLst>
                <a:gd name="connsiteX0" fmla="*/ 125480 w 752865"/>
                <a:gd name="connsiteY0" fmla="*/ 0 h 6566973"/>
                <a:gd name="connsiteX1" fmla="*/ 627385 w 752865"/>
                <a:gd name="connsiteY1" fmla="*/ 0 h 6566973"/>
                <a:gd name="connsiteX2" fmla="*/ 752865 w 752865"/>
                <a:gd name="connsiteY2" fmla="*/ 125480 h 6566973"/>
                <a:gd name="connsiteX3" fmla="*/ 752865 w 752865"/>
                <a:gd name="connsiteY3" fmla="*/ 6566973 h 6566973"/>
                <a:gd name="connsiteX4" fmla="*/ 752865 w 752865"/>
                <a:gd name="connsiteY4" fmla="*/ 6566973 h 6566973"/>
                <a:gd name="connsiteX5" fmla="*/ 0 w 752865"/>
                <a:gd name="connsiteY5" fmla="*/ 6566973 h 6566973"/>
                <a:gd name="connsiteX6" fmla="*/ 0 w 752865"/>
                <a:gd name="connsiteY6" fmla="*/ 6566973 h 6566973"/>
                <a:gd name="connsiteX7" fmla="*/ 0 w 752865"/>
                <a:gd name="connsiteY7" fmla="*/ 125480 h 6566973"/>
                <a:gd name="connsiteX8" fmla="*/ 125480 w 752865"/>
                <a:gd name="connsiteY8" fmla="*/ 0 h 65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865" h="6566973">
                  <a:moveTo>
                    <a:pt x="752865" y="1094520"/>
                  </a:moveTo>
                  <a:lnTo>
                    <a:pt x="752865" y="5472453"/>
                  </a:lnTo>
                  <a:cubicBezTo>
                    <a:pt x="752865" y="6076940"/>
                    <a:pt x="746424" y="6566969"/>
                    <a:pt x="738479" y="6566969"/>
                  </a:cubicBezTo>
                  <a:lnTo>
                    <a:pt x="0" y="6566969"/>
                  </a:lnTo>
                  <a:lnTo>
                    <a:pt x="0" y="6566969"/>
                  </a:lnTo>
                  <a:lnTo>
                    <a:pt x="0" y="4"/>
                  </a:lnTo>
                  <a:lnTo>
                    <a:pt x="0" y="4"/>
                  </a:lnTo>
                  <a:lnTo>
                    <a:pt x="738479" y="4"/>
                  </a:lnTo>
                  <a:cubicBezTo>
                    <a:pt x="746424" y="4"/>
                    <a:pt x="752865" y="490033"/>
                    <a:pt x="752865" y="1094520"/>
                  </a:cubicBezTo>
                  <a:close/>
                </a:path>
              </a:pathLst>
            </a:custGeom>
          </p:spPr>
          <p:style>
            <a:lnRef idx="2">
              <a:schemeClr val="accent1">
                <a:shade val="80000"/>
                <a:hueOff val="317736"/>
                <a:satOff val="-2909"/>
                <a:lumOff val="1904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45642" rIns="45642" bIns="45642"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Design tests for data migration to cloud</a:t>
              </a:r>
              <a:endParaRPr lang="en-US" sz="1400" kern="1200" dirty="0"/>
            </a:p>
            <a:p>
              <a:pPr marL="114300" lvl="1" indent="-114300" algn="l" defTabSz="622300">
                <a:lnSpc>
                  <a:spcPct val="90000"/>
                </a:lnSpc>
                <a:spcBef>
                  <a:spcPct val="0"/>
                </a:spcBef>
                <a:spcAft>
                  <a:spcPct val="15000"/>
                </a:spcAft>
                <a:buChar char="••"/>
              </a:pPr>
              <a:r>
                <a:rPr lang="en-US" sz="1400" kern="1200" dirty="0" smtClean="0"/>
                <a:t>Design test cases to perform various testing modes</a:t>
              </a:r>
            </a:p>
            <a:p>
              <a:pPr marL="400050" lvl="2" indent="-285750" algn="l" defTabSz="622300">
                <a:lnSpc>
                  <a:spcPct val="90000"/>
                </a:lnSpc>
                <a:spcBef>
                  <a:spcPct val="0"/>
                </a:spcBef>
                <a:spcAft>
                  <a:spcPct val="15000"/>
                </a:spcAft>
                <a:buFont typeface="Verdana" panose="020B0604030504040204" pitchFamily="34" charset="0"/>
                <a:buChar char="-"/>
              </a:pPr>
              <a:r>
                <a:rPr lang="en-US" sz="1400" kern="1200" dirty="0" smtClean="0"/>
                <a:t>Stress, performance, functional, interoperability, and compatibility</a:t>
              </a:r>
              <a:endParaRPr lang="en-US" sz="1400" kern="1200" dirty="0"/>
            </a:p>
          </p:txBody>
        </p:sp>
        <p:sp>
          <p:nvSpPr>
            <p:cNvPr id="11" name="Freeform 10"/>
            <p:cNvSpPr/>
            <p:nvPr/>
          </p:nvSpPr>
          <p:spPr>
            <a:xfrm>
              <a:off x="342000" y="3774638"/>
              <a:ext cx="810778" cy="1158254"/>
            </a:xfrm>
            <a:custGeom>
              <a:avLst/>
              <a:gdLst>
                <a:gd name="connsiteX0" fmla="*/ 0 w 1158254"/>
                <a:gd name="connsiteY0" fmla="*/ 0 h 810778"/>
                <a:gd name="connsiteX1" fmla="*/ 752865 w 1158254"/>
                <a:gd name="connsiteY1" fmla="*/ 0 h 810778"/>
                <a:gd name="connsiteX2" fmla="*/ 1158254 w 1158254"/>
                <a:gd name="connsiteY2" fmla="*/ 405389 h 810778"/>
                <a:gd name="connsiteX3" fmla="*/ 752865 w 1158254"/>
                <a:gd name="connsiteY3" fmla="*/ 810778 h 810778"/>
                <a:gd name="connsiteX4" fmla="*/ 0 w 1158254"/>
                <a:gd name="connsiteY4" fmla="*/ 810778 h 810778"/>
                <a:gd name="connsiteX5" fmla="*/ 405389 w 1158254"/>
                <a:gd name="connsiteY5" fmla="*/ 405389 h 810778"/>
                <a:gd name="connsiteX6" fmla="*/ 0 w 1158254"/>
                <a:gd name="connsiteY6" fmla="*/ 0 h 8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254" h="810778">
                  <a:moveTo>
                    <a:pt x="1158253" y="0"/>
                  </a:moveTo>
                  <a:lnTo>
                    <a:pt x="1158253" y="527006"/>
                  </a:lnTo>
                  <a:lnTo>
                    <a:pt x="579127" y="810778"/>
                  </a:lnTo>
                  <a:lnTo>
                    <a:pt x="1" y="527006"/>
                  </a:lnTo>
                  <a:lnTo>
                    <a:pt x="1" y="0"/>
                  </a:lnTo>
                  <a:lnTo>
                    <a:pt x="579127" y="283772"/>
                  </a:lnTo>
                  <a:lnTo>
                    <a:pt x="1158253" y="0"/>
                  </a:lnTo>
                  <a:close/>
                </a:path>
              </a:pathLst>
            </a:custGeom>
          </p:spPr>
          <p:style>
            <a:lnRef idx="2">
              <a:schemeClr val="accent1">
                <a:shade val="80000"/>
                <a:hueOff val="476604"/>
                <a:satOff val="-4364"/>
                <a:lumOff val="28572"/>
                <a:alphaOff val="0"/>
              </a:schemeClr>
            </a:lnRef>
            <a:fillRef idx="1">
              <a:schemeClr val="accent1">
                <a:shade val="80000"/>
                <a:hueOff val="476604"/>
                <a:satOff val="-4364"/>
                <a:lumOff val="28572"/>
                <a:alphaOff val="0"/>
              </a:schemeClr>
            </a:fillRef>
            <a:effectRef idx="0">
              <a:schemeClr val="accent1">
                <a:shade val="80000"/>
                <a:hueOff val="476604"/>
                <a:satOff val="-4364"/>
                <a:lumOff val="28572"/>
                <a:alphaOff val="0"/>
              </a:schemeClr>
            </a:effectRef>
            <a:fontRef idx="minor">
              <a:schemeClr val="lt1"/>
            </a:fontRef>
          </p:style>
          <p:txBody>
            <a:bodyPr spcFirstLastPara="0" vert="horz" wrap="square" lIns="6985" tIns="412374" rIns="6985" bIns="412374" numCol="1" spcCol="1270" anchor="ctr" anchorCtr="0">
              <a:noAutofit/>
            </a:bodyPr>
            <a:lstStyle/>
            <a:p>
              <a:pPr lvl="0" algn="ctr" defTabSz="488950">
                <a:lnSpc>
                  <a:spcPct val="90000"/>
                </a:lnSpc>
                <a:spcBef>
                  <a:spcPct val="0"/>
                </a:spcBef>
                <a:spcAft>
                  <a:spcPct val="35000"/>
                </a:spcAft>
              </a:pPr>
              <a:r>
                <a:rPr lang="en-US" sz="1100" b="1" kern="1200" dirty="0" smtClean="0"/>
                <a:t>TEST</a:t>
              </a:r>
              <a:endParaRPr lang="en-US" sz="1100" b="1" kern="1200" dirty="0"/>
            </a:p>
          </p:txBody>
        </p:sp>
        <p:sp>
          <p:nvSpPr>
            <p:cNvPr id="12" name="Freeform 11"/>
            <p:cNvSpPr/>
            <p:nvPr/>
          </p:nvSpPr>
          <p:spPr>
            <a:xfrm>
              <a:off x="1152778" y="3774638"/>
              <a:ext cx="6566973" cy="752865"/>
            </a:xfrm>
            <a:custGeom>
              <a:avLst/>
              <a:gdLst>
                <a:gd name="connsiteX0" fmla="*/ 125480 w 752865"/>
                <a:gd name="connsiteY0" fmla="*/ 0 h 6566973"/>
                <a:gd name="connsiteX1" fmla="*/ 627385 w 752865"/>
                <a:gd name="connsiteY1" fmla="*/ 0 h 6566973"/>
                <a:gd name="connsiteX2" fmla="*/ 752865 w 752865"/>
                <a:gd name="connsiteY2" fmla="*/ 125480 h 6566973"/>
                <a:gd name="connsiteX3" fmla="*/ 752865 w 752865"/>
                <a:gd name="connsiteY3" fmla="*/ 6566973 h 6566973"/>
                <a:gd name="connsiteX4" fmla="*/ 752865 w 752865"/>
                <a:gd name="connsiteY4" fmla="*/ 6566973 h 6566973"/>
                <a:gd name="connsiteX5" fmla="*/ 0 w 752865"/>
                <a:gd name="connsiteY5" fmla="*/ 6566973 h 6566973"/>
                <a:gd name="connsiteX6" fmla="*/ 0 w 752865"/>
                <a:gd name="connsiteY6" fmla="*/ 6566973 h 6566973"/>
                <a:gd name="connsiteX7" fmla="*/ 0 w 752865"/>
                <a:gd name="connsiteY7" fmla="*/ 125480 h 6566973"/>
                <a:gd name="connsiteX8" fmla="*/ 125480 w 752865"/>
                <a:gd name="connsiteY8" fmla="*/ 0 h 656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2865" h="6566973">
                  <a:moveTo>
                    <a:pt x="752865" y="1094520"/>
                  </a:moveTo>
                  <a:lnTo>
                    <a:pt x="752865" y="5472453"/>
                  </a:lnTo>
                  <a:cubicBezTo>
                    <a:pt x="752865" y="6076940"/>
                    <a:pt x="746424" y="6566969"/>
                    <a:pt x="738479" y="6566969"/>
                  </a:cubicBezTo>
                  <a:lnTo>
                    <a:pt x="0" y="6566969"/>
                  </a:lnTo>
                  <a:lnTo>
                    <a:pt x="0" y="6566969"/>
                  </a:lnTo>
                  <a:lnTo>
                    <a:pt x="0" y="4"/>
                  </a:lnTo>
                  <a:lnTo>
                    <a:pt x="0" y="4"/>
                  </a:lnTo>
                  <a:lnTo>
                    <a:pt x="738479" y="4"/>
                  </a:lnTo>
                  <a:cubicBezTo>
                    <a:pt x="746424" y="4"/>
                    <a:pt x="752865" y="490033"/>
                    <a:pt x="752865" y="1094520"/>
                  </a:cubicBezTo>
                  <a:close/>
                </a:path>
              </a:pathLst>
            </a:custGeom>
          </p:spPr>
          <p:style>
            <a:lnRef idx="2">
              <a:schemeClr val="accent1">
                <a:shade val="80000"/>
                <a:hueOff val="476604"/>
                <a:satOff val="-4364"/>
                <a:lumOff val="2857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45642" rIns="45642" bIns="45642"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Test cloud capabilities committed by provider such as</a:t>
              </a:r>
              <a:endParaRPr lang="en-US" sz="1400" kern="1200" dirty="0"/>
            </a:p>
            <a:p>
              <a:pPr marL="400050" lvl="2" indent="-285750" algn="l" defTabSz="622300">
                <a:lnSpc>
                  <a:spcPct val="90000"/>
                </a:lnSpc>
                <a:spcBef>
                  <a:spcPct val="0"/>
                </a:spcBef>
                <a:spcAft>
                  <a:spcPct val="15000"/>
                </a:spcAft>
                <a:buFont typeface="Verdana" panose="020B0604030504040204" pitchFamily="34" charset="0"/>
                <a:buChar char="-"/>
              </a:pPr>
              <a:r>
                <a:rPr lang="en-US" sz="1400" kern="1200" dirty="0" smtClean="0"/>
                <a:t>Fault tolerance, disaster recovery, and security controls</a:t>
              </a:r>
              <a:endParaRPr lang="en-US" sz="1400" kern="1200" dirty="0"/>
            </a:p>
          </p:txBody>
        </p:sp>
      </p:grpSp>
    </p:spTree>
    <p:custDataLst>
      <p:tags r:id="rId1"/>
    </p:custDataLst>
    <p:extLst>
      <p:ext uri="{BB962C8B-B14F-4D97-AF65-F5344CB8AC3E}">
        <p14:creationId xmlns:p14="http://schemas.microsoft.com/office/powerpoint/2010/main" val="4005008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2C95DD"/>
                </a:solidFill>
              </a:rPr>
              <a:t>Lesson </a:t>
            </a:r>
            <a:r>
              <a:rPr lang="en-US" dirty="0" smtClean="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smtClean="0"/>
              <a:t>Governance </a:t>
            </a:r>
            <a:r>
              <a:rPr lang="en-US" dirty="0"/>
              <a:t>and organization considerations</a:t>
            </a:r>
          </a:p>
          <a:p>
            <a:r>
              <a:rPr lang="en-US" dirty="0"/>
              <a:t>Finance and tools considerations </a:t>
            </a:r>
          </a:p>
          <a:p>
            <a:r>
              <a:rPr lang="en-US" dirty="0"/>
              <a:t>SLAs and vendor lock-in considerations</a:t>
            </a:r>
          </a:p>
          <a:p>
            <a:r>
              <a:rPr lang="en-US" dirty="0"/>
              <a:t>Software and licensing considerations</a:t>
            </a:r>
          </a:p>
          <a:p>
            <a:r>
              <a:rPr lang="en-US" dirty="0"/>
              <a:t>Considerations for service models</a:t>
            </a:r>
          </a:p>
          <a:p>
            <a:r>
              <a:rPr lang="en-US" dirty="0"/>
              <a:t>Migration and testing considerations</a:t>
            </a:r>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3659658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Concepts in Practice</a:t>
            </a:r>
            <a:endParaRPr lang="en-US" dirty="0"/>
          </a:p>
        </p:txBody>
      </p:sp>
      <p:sp>
        <p:nvSpPr>
          <p:cNvPr id="5" name="Content Placeholder 4"/>
          <p:cNvSpPr>
            <a:spLocks noGrp="1"/>
          </p:cNvSpPr>
          <p:nvPr>
            <p:ph sz="quarter" idx="10"/>
          </p:nvPr>
        </p:nvSpPr>
        <p:spPr/>
        <p:txBody>
          <a:bodyPr/>
          <a:lstStyle/>
          <a:p>
            <a:pPr>
              <a:defRPr/>
            </a:pPr>
            <a:r>
              <a:rPr lang="en-US" dirty="0" err="1"/>
              <a:t>Vblock</a:t>
            </a:r>
            <a:endParaRPr lang="en-US" dirty="0"/>
          </a:p>
          <a:p>
            <a:pPr>
              <a:defRPr/>
            </a:pPr>
            <a:r>
              <a:rPr lang="en-US" dirty="0"/>
              <a:t>EMC VSPEX</a:t>
            </a:r>
          </a:p>
          <a:p>
            <a:pPr>
              <a:defRPr/>
            </a:pPr>
            <a:endParaRPr lang="en-US" dirty="0"/>
          </a:p>
        </p:txBody>
      </p:sp>
      <p:sp>
        <p:nvSpPr>
          <p:cNvPr id="2" name="Footer Placeholder 1"/>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2651540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Vblock</a:t>
            </a:r>
            <a:r>
              <a:rPr lang="en-US" dirty="0"/>
              <a:t> and EMC VSPEX</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graphicFrame>
        <p:nvGraphicFramePr>
          <p:cNvPr id="11" name="Content Placeholder 4"/>
          <p:cNvGraphicFramePr>
            <a:graphicFrameLocks noGrp="1"/>
          </p:cNvGraphicFramePr>
          <p:nvPr>
            <p:ph sz="quarter" idx="10"/>
            <p:extLst>
              <p:ext uri="{D42A27DB-BD31-4B8C-83A1-F6EECF244321}">
                <p14:modId xmlns:p14="http://schemas.microsoft.com/office/powerpoint/2010/main" val="4162509386"/>
              </p:ext>
            </p:extLst>
          </p:nvPr>
        </p:nvGraphicFramePr>
        <p:xfrm>
          <a:off x="379413" y="990600"/>
          <a:ext cx="8458200" cy="2547112"/>
        </p:xfrm>
        <a:graphic>
          <a:graphicData uri="http://schemas.openxmlformats.org/drawingml/2006/table">
            <a:tbl>
              <a:tblPr firstRow="1" bandRow="1">
                <a:tableStyleId>{5C22544A-7EE6-4342-B048-85BDC9FD1C3A}</a:tableStyleId>
              </a:tblPr>
              <a:tblGrid>
                <a:gridCol w="4120579"/>
                <a:gridCol w="216024"/>
                <a:gridCol w="4121597"/>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err="1" smtClean="0"/>
                        <a:t>Vblock</a:t>
                      </a:r>
                      <a:endParaRPr lang="en-US" sz="1600" b="1" kern="1200" dirty="0" smtClean="0"/>
                    </a:p>
                  </a:txBody>
                  <a:tcPr anchor="ctr">
                    <a:solidFill>
                      <a:srgbClr val="93C5FF"/>
                    </a:solidFill>
                  </a:tcPr>
                </a:tc>
                <a:tc>
                  <a:txBody>
                    <a:bodyPr/>
                    <a:lstStyle/>
                    <a:p>
                      <a:endParaRPr lang="en-US" sz="1600" dirty="0"/>
                    </a:p>
                  </a:txBody>
                  <a:tcPr anchor="c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kern="1200" dirty="0" smtClean="0"/>
                        <a:t>VSPEX</a:t>
                      </a:r>
                    </a:p>
                  </a:txBody>
                  <a:tcPr anchor="ctr">
                    <a:solidFill>
                      <a:srgbClr val="93C5FF"/>
                    </a:solidFill>
                  </a:tcPr>
                </a:tc>
              </a:tr>
              <a:tr h="370840">
                <a:tc>
                  <a:txBody>
                    <a:bodyPr/>
                    <a:lstStyle/>
                    <a:p>
                      <a:pPr marL="171450" lvl="1" indent="-171450" algn="l" defTabSz="800100">
                        <a:lnSpc>
                          <a:spcPct val="100000"/>
                        </a:lnSpc>
                        <a:spcBef>
                          <a:spcPts val="1200"/>
                        </a:spcBef>
                        <a:spcAft>
                          <a:spcPct val="15000"/>
                        </a:spcAft>
                        <a:buChar char="••"/>
                      </a:pPr>
                      <a:r>
                        <a:rPr lang="en-US" sz="1600" kern="1200" dirty="0" smtClean="0"/>
                        <a:t>Integrated IT infrastructure solution for cloud deployment </a:t>
                      </a:r>
                    </a:p>
                    <a:p>
                      <a:pPr marL="171450" lvl="1" indent="-171450" algn="l" defTabSz="800100">
                        <a:lnSpc>
                          <a:spcPct val="100000"/>
                        </a:lnSpc>
                        <a:spcBef>
                          <a:spcPts val="1200"/>
                        </a:spcBef>
                        <a:spcAft>
                          <a:spcPct val="15000"/>
                        </a:spcAft>
                        <a:buChar char="••"/>
                      </a:pPr>
                      <a:r>
                        <a:rPr lang="en-US" sz="1600" kern="1200" dirty="0" smtClean="0"/>
                        <a:t>Combines compute, storage, network, virtualization, security, and management software in a package</a:t>
                      </a:r>
                    </a:p>
                    <a:p>
                      <a:pPr marL="171450" lvl="1" indent="-171450" algn="l" defTabSz="800100">
                        <a:lnSpc>
                          <a:spcPct val="100000"/>
                        </a:lnSpc>
                        <a:spcBef>
                          <a:spcPts val="1200"/>
                        </a:spcBef>
                        <a:spcAft>
                          <a:spcPct val="15000"/>
                        </a:spcAft>
                        <a:buChar char="••"/>
                      </a:pPr>
                      <a:r>
                        <a:rPr lang="en-US" sz="1600" kern="1200" dirty="0" smtClean="0"/>
                        <a:t>Validated solution and ready for deployment</a:t>
                      </a:r>
                      <a:endParaRPr lang="en-US" sz="1600" dirty="0" smtClean="0"/>
                    </a:p>
                  </a:txBody>
                  <a:tcPr>
                    <a:solidFill>
                      <a:srgbClr val="BABCBE"/>
                    </a:solidFill>
                  </a:tcPr>
                </a:tc>
                <a:tc>
                  <a:txBody>
                    <a:bodyPr/>
                    <a:lstStyle/>
                    <a:p>
                      <a:endParaRPr lang="en-US" sz="1600" dirty="0"/>
                    </a:p>
                  </a:txBody>
                  <a:tcPr>
                    <a:noFill/>
                  </a:tcPr>
                </a:tc>
                <a:tc>
                  <a:txBody>
                    <a:bodyPr/>
                    <a:lstStyle/>
                    <a:p>
                      <a:pPr marL="171450" lvl="1" indent="-171450" algn="l" defTabSz="800100">
                        <a:lnSpc>
                          <a:spcPct val="100000"/>
                        </a:lnSpc>
                        <a:spcBef>
                          <a:spcPts val="1200"/>
                        </a:spcBef>
                        <a:spcAft>
                          <a:spcPct val="15000"/>
                        </a:spcAft>
                        <a:buChar char="••"/>
                      </a:pPr>
                      <a:r>
                        <a:rPr lang="en-US" sz="1600" kern="1200" dirty="0" smtClean="0"/>
                        <a:t>IT infrastructure solution for cloud deployment</a:t>
                      </a:r>
                    </a:p>
                    <a:p>
                      <a:pPr marL="171450" lvl="1" indent="-171450" algn="l" defTabSz="800100">
                        <a:lnSpc>
                          <a:spcPct val="100000"/>
                        </a:lnSpc>
                        <a:spcBef>
                          <a:spcPts val="1200"/>
                        </a:spcBef>
                        <a:spcAft>
                          <a:spcPct val="15000"/>
                        </a:spcAft>
                        <a:buChar char="••"/>
                      </a:pPr>
                      <a:r>
                        <a:rPr lang="en-US" sz="1600" kern="1200" dirty="0" smtClean="0"/>
                        <a:t>Includes compute, storage, network, virtualization, and backup products</a:t>
                      </a:r>
                    </a:p>
                    <a:p>
                      <a:pPr marL="171450" lvl="1" indent="-171450" algn="l" defTabSz="800100">
                        <a:lnSpc>
                          <a:spcPct val="100000"/>
                        </a:lnSpc>
                        <a:spcBef>
                          <a:spcPts val="1200"/>
                        </a:spcBef>
                        <a:spcAft>
                          <a:spcPct val="15000"/>
                        </a:spcAft>
                        <a:buChar char="••"/>
                      </a:pPr>
                      <a:r>
                        <a:rPr lang="en-US" sz="1600" kern="1200" dirty="0" smtClean="0"/>
                        <a:t>Offers choice of hypervisor, compute system, and network technology</a:t>
                      </a:r>
                      <a:endParaRPr lang="en-US" sz="1600" dirty="0" smtClean="0"/>
                    </a:p>
                  </a:txBody>
                  <a:tcPr>
                    <a:solidFill>
                      <a:srgbClr val="BABCBE"/>
                    </a:solidFill>
                  </a:tcPr>
                </a:tc>
              </a:tr>
            </a:tbl>
          </a:graphicData>
        </a:graphic>
      </p:graphicFrame>
    </p:spTree>
    <p:custDataLst>
      <p:tags r:id="rId1"/>
    </p:custDataLst>
    <p:extLst>
      <p:ext uri="{BB962C8B-B14F-4D97-AF65-F5344CB8AC3E}">
        <p14:creationId xmlns:p14="http://schemas.microsoft.com/office/powerpoint/2010/main" val="2844441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2C95DD"/>
                </a:solidFill>
              </a:rPr>
              <a:t>Module 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Key points covered in this module:</a:t>
            </a:r>
          </a:p>
          <a:p>
            <a:r>
              <a:rPr lang="en-US" dirty="0"/>
              <a:t>Cloud computing reference model</a:t>
            </a:r>
          </a:p>
          <a:p>
            <a:r>
              <a:rPr lang="en-US" dirty="0"/>
              <a:t>Greenfield and brownfield deployment options</a:t>
            </a:r>
          </a:p>
          <a:p>
            <a:r>
              <a:rPr lang="en-US" dirty="0"/>
              <a:t>Best-of-breed </a:t>
            </a:r>
            <a:r>
              <a:rPr lang="en-US" dirty="0" smtClean="0"/>
              <a:t>cloud infrastructure components</a:t>
            </a:r>
            <a:endParaRPr lang="en-US" dirty="0"/>
          </a:p>
          <a:p>
            <a:r>
              <a:rPr lang="en-US" dirty="0"/>
              <a:t>Cloud-ready </a:t>
            </a:r>
            <a:r>
              <a:rPr lang="en-US" dirty="0" smtClean="0"/>
              <a:t>converged infrastructure</a:t>
            </a:r>
            <a:endParaRPr lang="en-US" dirty="0"/>
          </a:p>
          <a:p>
            <a:r>
              <a:rPr lang="en-US" dirty="0"/>
              <a:t>Key factors to consider while building a</a:t>
            </a:r>
            <a:r>
              <a:rPr lang="en-US" dirty="0" smtClean="0"/>
              <a:t> cloud </a:t>
            </a:r>
            <a:r>
              <a:rPr lang="en-US" dirty="0"/>
              <a:t>infrastructure</a:t>
            </a:r>
          </a:p>
          <a:p>
            <a:pPr marL="457200" lvl="1" indent="0">
              <a:buNone/>
            </a:pPr>
            <a:endParaRPr lang="en-US" dirty="0" smtClean="0"/>
          </a:p>
          <a:p>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Building the Cloud Infrastructure</a:t>
            </a:r>
            <a:endParaRPr lang="en-US" dirty="0"/>
          </a:p>
        </p:txBody>
      </p:sp>
    </p:spTree>
    <p:custDataLst>
      <p:tags r:id="rId1"/>
    </p:custDataLst>
    <p:extLst>
      <p:ext uri="{BB962C8B-B14F-4D97-AF65-F5344CB8AC3E}">
        <p14:creationId xmlns:p14="http://schemas.microsoft.com/office/powerpoint/2010/main" val="1452716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Reference Model</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571" y="767013"/>
            <a:ext cx="6934200" cy="4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91805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Computing Layer</a:t>
            </a:r>
            <a:endParaRPr lang="en-US" dirty="0"/>
          </a:p>
        </p:txBody>
      </p:sp>
      <p:sp>
        <p:nvSpPr>
          <p:cNvPr id="3" name="Content Placeholder 2"/>
          <p:cNvSpPr>
            <a:spLocks noGrp="1"/>
          </p:cNvSpPr>
          <p:nvPr>
            <p:ph sz="quarter" idx="10"/>
          </p:nvPr>
        </p:nvSpPr>
        <p:spPr/>
        <p:txBody>
          <a:bodyPr/>
          <a:lstStyle/>
          <a:p>
            <a:r>
              <a:rPr lang="en-US" dirty="0"/>
              <a:t>Foundation layer of the cloud infrastructure</a:t>
            </a:r>
          </a:p>
          <a:p>
            <a:r>
              <a:rPr lang="en-US" dirty="0"/>
              <a:t>Specifies entities that operate at this </a:t>
            </a:r>
            <a:r>
              <a:rPr lang="en-US" dirty="0" smtClean="0"/>
              <a:t>layer</a:t>
            </a:r>
            <a:r>
              <a:rPr lang="en-US" dirty="0"/>
              <a:t>:</a:t>
            </a:r>
          </a:p>
          <a:p>
            <a:pPr lvl="1"/>
            <a:r>
              <a:rPr lang="en-US" dirty="0"/>
              <a:t>Compute systems, network devices, and storage devices</a:t>
            </a:r>
          </a:p>
          <a:p>
            <a:pPr lvl="1"/>
            <a:r>
              <a:rPr lang="en-US" dirty="0"/>
              <a:t>Operating environment, protocol, tools, and processes</a:t>
            </a:r>
          </a:p>
          <a:p>
            <a:r>
              <a:rPr lang="en-US" dirty="0"/>
              <a:t>Functions of physical layer: </a:t>
            </a:r>
          </a:p>
          <a:p>
            <a:pPr lvl="1"/>
            <a:r>
              <a:rPr lang="en-US" dirty="0"/>
              <a:t>Executes requests generated by virtualization and control layer</a:t>
            </a:r>
          </a:p>
          <a:p>
            <a:endParaRPr lang="en-US" dirty="0"/>
          </a:p>
        </p:txBody>
      </p:sp>
      <p:sp>
        <p:nvSpPr>
          <p:cNvPr id="5" name="Subtitle 4"/>
          <p:cNvSpPr>
            <a:spLocks noGrp="1"/>
          </p:cNvSpPr>
          <p:nvPr>
            <p:ph type="subTitle" idx="1"/>
          </p:nvPr>
        </p:nvSpPr>
        <p:spPr/>
        <p:txBody>
          <a:bodyPr/>
          <a:lstStyle/>
          <a:p>
            <a:r>
              <a:rPr lang="en-US" dirty="0"/>
              <a:t>Physical Layer</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248524" y="1085846"/>
            <a:ext cx="1143000" cy="228600"/>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07918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a:t>
            </a:r>
            <a:r>
              <a:rPr lang="en-US" dirty="0" smtClean="0"/>
              <a:t>Layer</a:t>
            </a:r>
            <a:endParaRPr lang="en-US" dirty="0"/>
          </a:p>
        </p:txBody>
      </p:sp>
      <p:sp>
        <p:nvSpPr>
          <p:cNvPr id="3" name="Content Placeholder 2"/>
          <p:cNvSpPr>
            <a:spLocks noGrp="1"/>
          </p:cNvSpPr>
          <p:nvPr>
            <p:ph sz="quarter" idx="10"/>
          </p:nvPr>
        </p:nvSpPr>
        <p:spPr/>
        <p:txBody>
          <a:bodyPr/>
          <a:lstStyle/>
          <a:p>
            <a:r>
              <a:rPr lang="en-US" dirty="0"/>
              <a:t>Deployed on the physical layer</a:t>
            </a:r>
          </a:p>
          <a:p>
            <a:r>
              <a:rPr lang="en-US" dirty="0"/>
              <a:t>Specifies entities that operate at this </a:t>
            </a:r>
            <a:r>
              <a:rPr lang="en-US" dirty="0" smtClean="0"/>
              <a:t>layer:</a:t>
            </a:r>
            <a:endParaRPr lang="en-US" dirty="0"/>
          </a:p>
          <a:p>
            <a:pPr lvl="1"/>
            <a:r>
              <a:rPr lang="en-US" dirty="0"/>
              <a:t>Virtualization software</a:t>
            </a:r>
          </a:p>
          <a:p>
            <a:pPr lvl="1"/>
            <a:r>
              <a:rPr lang="en-US" dirty="0"/>
              <a:t>Resource pools</a:t>
            </a:r>
          </a:p>
          <a:p>
            <a:pPr lvl="1"/>
            <a:r>
              <a:rPr lang="en-US" dirty="0"/>
              <a:t>Virtual resources</a:t>
            </a:r>
          </a:p>
          <a:p>
            <a:r>
              <a:rPr lang="en-US" dirty="0"/>
              <a:t>Functions of virtual layer:</a:t>
            </a:r>
          </a:p>
          <a:p>
            <a:pPr lvl="1"/>
            <a:r>
              <a:rPr lang="en-US" dirty="0" smtClean="0"/>
              <a:t>Abstracts </a:t>
            </a:r>
            <a:r>
              <a:rPr lang="en-US" dirty="0"/>
              <a:t>physical resources and </a:t>
            </a:r>
            <a:r>
              <a:rPr lang="en-US" dirty="0" smtClean="0"/>
              <a:t>mak</a:t>
            </a:r>
            <a:r>
              <a:rPr lang="en-US" dirty="0"/>
              <a:t>es</a:t>
            </a:r>
            <a:r>
              <a:rPr lang="en-US" dirty="0" smtClean="0"/>
              <a:t> </a:t>
            </a:r>
            <a:r>
              <a:rPr lang="en-US" dirty="0"/>
              <a:t>them appear as virtual resources</a:t>
            </a:r>
          </a:p>
          <a:p>
            <a:pPr lvl="2"/>
            <a:r>
              <a:rPr lang="en-US" dirty="0" smtClean="0"/>
              <a:t>Enable</a:t>
            </a:r>
            <a:r>
              <a:rPr lang="en-US" dirty="0"/>
              <a:t>s</a:t>
            </a:r>
            <a:r>
              <a:rPr lang="en-US" dirty="0" smtClean="0"/>
              <a:t> </a:t>
            </a:r>
            <a:r>
              <a:rPr lang="en-US" dirty="0"/>
              <a:t>multitenant environment, thereby improving utilization</a:t>
            </a:r>
          </a:p>
          <a:p>
            <a:pPr lvl="1"/>
            <a:r>
              <a:rPr lang="en-US" dirty="0" smtClean="0"/>
              <a:t>Execute</a:t>
            </a:r>
            <a:r>
              <a:rPr lang="en-US" dirty="0"/>
              <a:t>s</a:t>
            </a:r>
            <a:r>
              <a:rPr lang="en-US" dirty="0" smtClean="0"/>
              <a:t> </a:t>
            </a:r>
            <a:r>
              <a:rPr lang="en-US" dirty="0"/>
              <a:t>the requests generated by control layer</a:t>
            </a:r>
          </a:p>
        </p:txBody>
      </p:sp>
      <p:sp>
        <p:nvSpPr>
          <p:cNvPr id="5" name="Subtitle 4"/>
          <p:cNvSpPr>
            <a:spLocks noGrp="1"/>
          </p:cNvSpPr>
          <p:nvPr>
            <p:ph type="subTitle" idx="1"/>
          </p:nvPr>
        </p:nvSpPr>
        <p:spPr/>
        <p:txBody>
          <a:bodyPr/>
          <a:lstStyle/>
          <a:p>
            <a:r>
              <a:rPr lang="en-US" dirty="0"/>
              <a:t>Virtual Layer</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7479504" y="847722"/>
            <a:ext cx="916781" cy="228600"/>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32359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a:t>
            </a:r>
            <a:r>
              <a:rPr lang="en-US" dirty="0" smtClean="0"/>
              <a:t>Layer</a:t>
            </a:r>
            <a:endParaRPr lang="en-US" dirty="0"/>
          </a:p>
        </p:txBody>
      </p:sp>
      <p:sp>
        <p:nvSpPr>
          <p:cNvPr id="3" name="Content Placeholder 2"/>
          <p:cNvSpPr>
            <a:spLocks noGrp="1"/>
          </p:cNvSpPr>
          <p:nvPr>
            <p:ph sz="quarter" idx="10"/>
          </p:nvPr>
        </p:nvSpPr>
        <p:spPr/>
        <p:txBody>
          <a:bodyPr/>
          <a:lstStyle/>
          <a:p>
            <a:r>
              <a:rPr lang="en-US" dirty="0"/>
              <a:t>Deployed either on virtual layer or on physical layer</a:t>
            </a:r>
          </a:p>
          <a:p>
            <a:r>
              <a:rPr lang="en-US" dirty="0"/>
              <a:t>Specifies </a:t>
            </a:r>
            <a:r>
              <a:rPr lang="en-US" dirty="0" smtClean="0"/>
              <a:t>entities </a:t>
            </a:r>
            <a:r>
              <a:rPr lang="en-US" dirty="0"/>
              <a:t>that operate at this </a:t>
            </a:r>
            <a:r>
              <a:rPr lang="en-US" dirty="0" smtClean="0"/>
              <a:t>layer – control </a:t>
            </a:r>
            <a:r>
              <a:rPr lang="en-US" dirty="0"/>
              <a:t>software</a:t>
            </a:r>
          </a:p>
          <a:p>
            <a:r>
              <a:rPr lang="en-US" dirty="0" smtClean="0"/>
              <a:t>Function</a:t>
            </a:r>
            <a:r>
              <a:rPr lang="en-US" dirty="0"/>
              <a:t>s</a:t>
            </a:r>
            <a:r>
              <a:rPr lang="en-US" dirty="0" smtClean="0"/>
              <a:t> </a:t>
            </a:r>
            <a:r>
              <a:rPr lang="en-US" dirty="0"/>
              <a:t>of control layer:</a:t>
            </a:r>
          </a:p>
          <a:p>
            <a:pPr lvl="1"/>
            <a:r>
              <a:rPr lang="en-US" dirty="0"/>
              <a:t>Enables resource configuration and resource pool configuration</a:t>
            </a:r>
          </a:p>
          <a:p>
            <a:pPr lvl="1"/>
            <a:r>
              <a:rPr lang="en-US" dirty="0"/>
              <a:t>Enables resource provisioning</a:t>
            </a:r>
          </a:p>
          <a:p>
            <a:pPr lvl="1"/>
            <a:r>
              <a:rPr lang="en-US" dirty="0" smtClean="0"/>
              <a:t>Execute</a:t>
            </a:r>
            <a:r>
              <a:rPr lang="en-US" dirty="0"/>
              <a:t>s</a:t>
            </a:r>
            <a:r>
              <a:rPr lang="en-US" dirty="0" smtClean="0"/>
              <a:t> </a:t>
            </a:r>
            <a:r>
              <a:rPr lang="en-US" dirty="0"/>
              <a:t>requests generated by service </a:t>
            </a:r>
            <a:r>
              <a:rPr lang="en-US" dirty="0" smtClean="0"/>
              <a:t>layer</a:t>
            </a:r>
          </a:p>
          <a:p>
            <a:pPr lvl="1"/>
            <a:r>
              <a:rPr lang="en-US" dirty="0" smtClean="0"/>
              <a:t>Expose</a:t>
            </a:r>
            <a:r>
              <a:rPr lang="en-US" dirty="0"/>
              <a:t>s resources to and supports the service layer</a:t>
            </a:r>
          </a:p>
          <a:p>
            <a:pPr lvl="1"/>
            <a:r>
              <a:rPr lang="en-US" dirty="0"/>
              <a:t>Collaborates with the</a:t>
            </a:r>
            <a:r>
              <a:rPr lang="en-US" dirty="0" smtClean="0"/>
              <a:t> virtualization </a:t>
            </a:r>
            <a:r>
              <a:rPr lang="en-US" dirty="0"/>
              <a:t>software </a:t>
            </a:r>
            <a:r>
              <a:rPr lang="en-US" dirty="0" smtClean="0"/>
              <a:t>and enables</a:t>
            </a:r>
            <a:endParaRPr lang="en-US" dirty="0"/>
          </a:p>
          <a:p>
            <a:pPr lvl="2"/>
            <a:r>
              <a:rPr lang="en-US" dirty="0"/>
              <a:t>Resource pooling and creating virtual resources</a:t>
            </a:r>
          </a:p>
          <a:p>
            <a:pPr lvl="2"/>
            <a:r>
              <a:rPr lang="en-US" dirty="0"/>
              <a:t>Dynamic allocation of resources</a:t>
            </a:r>
          </a:p>
          <a:p>
            <a:pPr lvl="2"/>
            <a:r>
              <a:rPr lang="en-US" dirty="0"/>
              <a:t>Optimizing utilization of resources</a:t>
            </a:r>
          </a:p>
        </p:txBody>
      </p:sp>
      <p:sp>
        <p:nvSpPr>
          <p:cNvPr id="5" name="Subtitle 4"/>
          <p:cNvSpPr>
            <a:spLocks noGrp="1"/>
          </p:cNvSpPr>
          <p:nvPr>
            <p:ph type="subTitle" idx="1"/>
          </p:nvPr>
        </p:nvSpPr>
        <p:spPr/>
        <p:txBody>
          <a:bodyPr/>
          <a:lstStyle/>
          <a:p>
            <a:r>
              <a:rPr lang="en-US" dirty="0"/>
              <a:t>Control Layer</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248524" y="609598"/>
            <a:ext cx="1143000" cy="438152"/>
          </a:xfrm>
          <a:custGeom>
            <a:avLst/>
            <a:gdLst/>
            <a:ahLst/>
            <a:cxnLst/>
            <a:rect l="l" t="t" r="r" b="b"/>
            <a:pathLst>
              <a:path w="1143000" h="438152">
                <a:moveTo>
                  <a:pt x="36513" y="0"/>
                </a:moveTo>
                <a:lnTo>
                  <a:pt x="38101" y="0"/>
                </a:lnTo>
                <a:lnTo>
                  <a:pt x="182563" y="0"/>
                </a:lnTo>
                <a:lnTo>
                  <a:pt x="1104899" y="0"/>
                </a:lnTo>
                <a:cubicBezTo>
                  <a:pt x="1125942" y="0"/>
                  <a:pt x="1143000" y="17058"/>
                  <a:pt x="1143000" y="38101"/>
                </a:cubicBezTo>
                <a:lnTo>
                  <a:pt x="1143000" y="190499"/>
                </a:lnTo>
                <a:cubicBezTo>
                  <a:pt x="1143000" y="211542"/>
                  <a:pt x="1125942" y="228600"/>
                  <a:pt x="1104899" y="228600"/>
                </a:cubicBezTo>
                <a:lnTo>
                  <a:pt x="219076" y="228600"/>
                </a:lnTo>
                <a:lnTo>
                  <a:pt x="219076" y="401639"/>
                </a:lnTo>
                <a:cubicBezTo>
                  <a:pt x="219076" y="421805"/>
                  <a:pt x="202729" y="438152"/>
                  <a:pt x="182563" y="438152"/>
                </a:cubicBezTo>
                <a:lnTo>
                  <a:pt x="36513" y="438152"/>
                </a:lnTo>
                <a:cubicBezTo>
                  <a:pt x="16347" y="438152"/>
                  <a:pt x="0" y="421805"/>
                  <a:pt x="0" y="401639"/>
                </a:cubicBezTo>
                <a:lnTo>
                  <a:pt x="0" y="190499"/>
                </a:lnTo>
                <a:lnTo>
                  <a:pt x="0" y="38101"/>
                </a:lnTo>
                <a:lnTo>
                  <a:pt x="0" y="36513"/>
                </a:lnTo>
                <a:cubicBezTo>
                  <a:pt x="0" y="16347"/>
                  <a:pt x="16347" y="0"/>
                  <a:pt x="36513" y="0"/>
                </a:cubicBezTo>
                <a:close/>
              </a:path>
            </a:pathLst>
          </a:cu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4625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a:t>
            </a:r>
            <a:r>
              <a:rPr lang="en-US" dirty="0" smtClean="0"/>
              <a:t>Layer</a:t>
            </a:r>
            <a:endParaRPr lang="en-US" dirty="0"/>
          </a:p>
        </p:txBody>
      </p:sp>
      <p:sp>
        <p:nvSpPr>
          <p:cNvPr id="3" name="Content Placeholder 2"/>
          <p:cNvSpPr>
            <a:spLocks noGrp="1"/>
          </p:cNvSpPr>
          <p:nvPr>
            <p:ph sz="quarter" idx="10"/>
          </p:nvPr>
        </p:nvSpPr>
        <p:spPr/>
        <p:txBody>
          <a:bodyPr/>
          <a:lstStyle/>
          <a:p>
            <a:r>
              <a:rPr lang="en-US" dirty="0"/>
              <a:t>Specifies the entities that operate at this </a:t>
            </a:r>
            <a:r>
              <a:rPr lang="en-US" dirty="0" smtClean="0"/>
              <a:t>layer:</a:t>
            </a:r>
            <a:endParaRPr lang="en-US" dirty="0"/>
          </a:p>
          <a:p>
            <a:pPr lvl="1"/>
            <a:r>
              <a:rPr lang="en-US" dirty="0"/>
              <a:t>Orchestration software</a:t>
            </a:r>
          </a:p>
          <a:p>
            <a:r>
              <a:rPr lang="en-US" dirty="0"/>
              <a:t>Functions of orchestration layer:</a:t>
            </a:r>
          </a:p>
          <a:p>
            <a:pPr lvl="1"/>
            <a:r>
              <a:rPr lang="en-US" dirty="0" smtClean="0"/>
              <a:t>Provide</a:t>
            </a:r>
            <a:r>
              <a:rPr lang="en-US" dirty="0"/>
              <a:t>s</a:t>
            </a:r>
            <a:r>
              <a:rPr lang="en-US" dirty="0" smtClean="0"/>
              <a:t> </a:t>
            </a:r>
            <a:r>
              <a:rPr lang="en-US" dirty="0"/>
              <a:t>workflows for executing automated tasks</a:t>
            </a:r>
          </a:p>
          <a:p>
            <a:pPr lvl="1"/>
            <a:r>
              <a:rPr lang="en-US" dirty="0"/>
              <a:t>Interacts with various entities to invoke provisioning tasks</a:t>
            </a:r>
          </a:p>
        </p:txBody>
      </p:sp>
      <p:sp>
        <p:nvSpPr>
          <p:cNvPr id="5" name="Subtitle 4"/>
          <p:cNvSpPr>
            <a:spLocks noGrp="1"/>
          </p:cNvSpPr>
          <p:nvPr>
            <p:ph type="subTitle" idx="1"/>
          </p:nvPr>
        </p:nvSpPr>
        <p:spPr/>
        <p:txBody>
          <a:bodyPr/>
          <a:lstStyle/>
          <a:p>
            <a:r>
              <a:rPr lang="en-US" dirty="0"/>
              <a:t>Service Orchestration Layer</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7"/>
          <p:cNvSpPr/>
          <p:nvPr/>
        </p:nvSpPr>
        <p:spPr>
          <a:xfrm>
            <a:off x="7248524" y="373855"/>
            <a:ext cx="1143000" cy="228600"/>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29282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Cloud Computing </a:t>
            </a:r>
            <a:r>
              <a:rPr lang="en-US" dirty="0" smtClean="0"/>
              <a:t>Layer</a:t>
            </a:r>
            <a:endParaRPr lang="en-US" dirty="0"/>
          </a:p>
        </p:txBody>
      </p:sp>
      <p:sp>
        <p:nvSpPr>
          <p:cNvPr id="3" name="Content Placeholder 2"/>
          <p:cNvSpPr>
            <a:spLocks noGrp="1"/>
          </p:cNvSpPr>
          <p:nvPr>
            <p:ph sz="quarter" idx="10"/>
          </p:nvPr>
        </p:nvSpPr>
        <p:spPr/>
        <p:txBody>
          <a:bodyPr/>
          <a:lstStyle/>
          <a:p>
            <a:r>
              <a:rPr lang="en-US" dirty="0"/>
              <a:t>Consumers </a:t>
            </a:r>
            <a:r>
              <a:rPr lang="en-US" dirty="0" smtClean="0"/>
              <a:t>interact </a:t>
            </a:r>
            <a:r>
              <a:rPr lang="en-US" dirty="0"/>
              <a:t>and consume cloud resources via this layer</a:t>
            </a:r>
          </a:p>
          <a:p>
            <a:r>
              <a:rPr lang="en-US" dirty="0"/>
              <a:t>Specifies the entities that operate at this </a:t>
            </a:r>
            <a:r>
              <a:rPr lang="en-US" dirty="0" smtClean="0"/>
              <a:t>layer:</a:t>
            </a:r>
            <a:endParaRPr lang="en-US" dirty="0"/>
          </a:p>
          <a:p>
            <a:pPr lvl="1"/>
            <a:r>
              <a:rPr lang="en-US" dirty="0"/>
              <a:t>Service catalog </a:t>
            </a:r>
          </a:p>
          <a:p>
            <a:pPr lvl="1"/>
            <a:r>
              <a:rPr lang="en-US" dirty="0"/>
              <a:t>Self-service portal</a:t>
            </a:r>
          </a:p>
          <a:p>
            <a:r>
              <a:rPr lang="en-US" dirty="0"/>
              <a:t>Functions of service layer:</a:t>
            </a:r>
          </a:p>
          <a:p>
            <a:pPr lvl="1"/>
            <a:r>
              <a:rPr lang="en-US" dirty="0" smtClean="0"/>
              <a:t>Store</a:t>
            </a:r>
            <a:r>
              <a:rPr lang="en-US" dirty="0"/>
              <a:t>s</a:t>
            </a:r>
            <a:r>
              <a:rPr lang="en-US" dirty="0" smtClean="0"/>
              <a:t> </a:t>
            </a:r>
            <a:r>
              <a:rPr lang="en-US" dirty="0"/>
              <a:t>information about cloud services in service catalog and presents them to the consumers</a:t>
            </a:r>
          </a:p>
          <a:p>
            <a:pPr lvl="1"/>
            <a:r>
              <a:rPr lang="en-US" dirty="0" smtClean="0"/>
              <a:t>Enable</a:t>
            </a:r>
            <a:r>
              <a:rPr lang="en-US" dirty="0"/>
              <a:t>s</a:t>
            </a:r>
            <a:r>
              <a:rPr lang="en-US" dirty="0" smtClean="0"/>
              <a:t> </a:t>
            </a:r>
            <a:r>
              <a:rPr lang="en-US" dirty="0"/>
              <a:t>consumers to access and manage cloud services via a self-service portal</a:t>
            </a:r>
          </a:p>
        </p:txBody>
      </p:sp>
      <p:sp>
        <p:nvSpPr>
          <p:cNvPr id="5" name="Subtitle 4"/>
          <p:cNvSpPr>
            <a:spLocks noGrp="1"/>
          </p:cNvSpPr>
          <p:nvPr>
            <p:ph type="subTitle" idx="1"/>
          </p:nvPr>
        </p:nvSpPr>
        <p:spPr/>
        <p:txBody>
          <a:bodyPr/>
          <a:lstStyle/>
          <a:p>
            <a:r>
              <a:rPr lang="en-US" dirty="0"/>
              <a:t>Service Layer</a:t>
            </a:r>
          </a:p>
        </p:txBody>
      </p:sp>
      <p:sp>
        <p:nvSpPr>
          <p:cNvPr id="4" name="Footer Placeholder 3"/>
          <p:cNvSpPr>
            <a:spLocks noGrp="1"/>
          </p:cNvSpPr>
          <p:nvPr>
            <p:ph type="ftr" sz="quarter" idx="3"/>
          </p:nvPr>
        </p:nvSpPr>
        <p:spPr/>
        <p:txBody>
          <a:bodyPr/>
          <a:lstStyle/>
          <a:p>
            <a:pPr algn="r"/>
            <a:r>
              <a:rPr lang="en-US" smtClean="0"/>
              <a:t>Module: Building the Cloud Infrastructure</a:t>
            </a:r>
            <a:endParaRPr lang="en-US" dirty="0"/>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853" y="57150"/>
            <a:ext cx="2209800" cy="1279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le 8"/>
          <p:cNvSpPr/>
          <p:nvPr/>
        </p:nvSpPr>
        <p:spPr>
          <a:xfrm>
            <a:off x="7248524" y="138112"/>
            <a:ext cx="1143000" cy="228600"/>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786498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2014 Tab templates">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2116</TotalTime>
  <Words>8628</Words>
  <Application>Microsoft Office PowerPoint</Application>
  <PresentationFormat>On-screen Show (16:9)</PresentationFormat>
  <Paragraphs>525</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2014 Tab templates</vt:lpstr>
      <vt:lpstr>Module: Building the Cloud Infrastructure</vt:lpstr>
      <vt:lpstr>Lesson: Cloud Computing Reference Model</vt:lpstr>
      <vt:lpstr>What is a Reference Model?</vt:lpstr>
      <vt:lpstr>Cloud Computing Reference Model</vt:lpstr>
      <vt:lpstr>Cloud Computing Layer</vt:lpstr>
      <vt:lpstr>Cloud Computing Layer</vt:lpstr>
      <vt:lpstr>Cloud Computing Layer</vt:lpstr>
      <vt:lpstr>Cloud Computing Layer</vt:lpstr>
      <vt:lpstr>Cloud Computing Layer</vt:lpstr>
      <vt:lpstr>Cross-layer Function </vt:lpstr>
      <vt:lpstr>Cross-layer Function</vt:lpstr>
      <vt:lpstr>Cross-layer Function</vt:lpstr>
      <vt:lpstr>Lesson Summary</vt:lpstr>
      <vt:lpstr>Lesson: Options for Building a Cloud Infrastructure</vt:lpstr>
      <vt:lpstr>Deployment Options</vt:lpstr>
      <vt:lpstr>Solutions for Building Cloud Infrastructure</vt:lpstr>
      <vt:lpstr>Solutions for Building Cloud Infrastructure</vt:lpstr>
      <vt:lpstr>Solutions for Building Cloud Infrastructure</vt:lpstr>
      <vt:lpstr>Lesson Summary</vt:lpstr>
      <vt:lpstr>Lesson: Considerations for Building a Cloud Infrastructure</vt:lpstr>
      <vt:lpstr>Factors to Consider while Building a Cloud Infrastructure</vt:lpstr>
      <vt:lpstr>Governance</vt:lpstr>
      <vt:lpstr>Governance Models</vt:lpstr>
      <vt:lpstr>Organization</vt:lpstr>
      <vt:lpstr>Finance</vt:lpstr>
      <vt:lpstr>Finance</vt:lpstr>
      <vt:lpstr>Tools</vt:lpstr>
      <vt:lpstr>Service-level Agreement and Legal Contract</vt:lpstr>
      <vt:lpstr>Avoid Vendor Lock-in</vt:lpstr>
      <vt:lpstr>Software Licensing Concerns</vt:lpstr>
      <vt:lpstr>Considerations for SaaS</vt:lpstr>
      <vt:lpstr>Considerations for PaaS and IaaS</vt:lpstr>
      <vt:lpstr>Migration</vt:lpstr>
      <vt:lpstr>Testing</vt:lpstr>
      <vt:lpstr>Lesson Summary</vt:lpstr>
      <vt:lpstr>Concepts in Practice</vt:lpstr>
      <vt:lpstr>Vblock and EMC VSPEX</vt:lpstr>
      <vt:lpstr>Module Summary</vt:lpstr>
    </vt:vector>
  </TitlesOfParts>
  <Company>EMC Corporation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 Are 4 Sets Of Templates In The Layout Masters</dc:title>
  <dc:creator>EMC</dc:creator>
  <cp:lastModifiedBy>Pramod Prasad</cp:lastModifiedBy>
  <cp:revision>584</cp:revision>
  <cp:lastPrinted>2013-12-05T19:23:46Z</cp:lastPrinted>
  <dcterms:created xsi:type="dcterms:W3CDTF">2014-05-14T20:26:06Z</dcterms:created>
  <dcterms:modified xsi:type="dcterms:W3CDTF">2014-09-03T06:31:21Z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CAF1FF04-999F-4E95-9F8F-8B3DA587C448</vt:lpwstr>
  </property>
  <property fmtid="{D5CDD505-2E9C-101B-9397-08002B2CF9AE}" pid="3" name="ArticulatePath">
    <vt:lpwstr>2014 Template</vt:lpwstr>
  </property>
</Properties>
</file>