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notesSlides/notesSlide12.xml" ContentType="application/vnd.openxmlformats-officedocument.presentationml.notesSlide+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notesSlides/notesSlide19.xml" ContentType="application/vnd.openxmlformats-officedocument.presentationml.notesSlide+xml"/>
  <Override PartName="/ppt/tags/tag39.xml" ContentType="application/vnd.openxmlformats-officedocument.presentationml.tags+xml"/>
  <Override PartName="/ppt/notesSlides/notesSlide20.xml" ContentType="application/vnd.openxmlformats-officedocument.presentationml.notesSlide+xml"/>
  <Override PartName="/ppt/tags/tag40.xml" ContentType="application/vnd.openxmlformats-officedocument.presentationml.tags+xml"/>
  <Override PartName="/ppt/notesSlides/notesSlide21.xml" ContentType="application/vnd.openxmlformats-officedocument.presentationml.notesSlide+xml"/>
  <Override PartName="/ppt/tags/tag41.xml" ContentType="application/vnd.openxmlformats-officedocument.presentationml.tags+xml"/>
  <Override PartName="/ppt/notesSlides/notesSlide22.xml" ContentType="application/vnd.openxmlformats-officedocument.presentationml.notesSlide+xml"/>
  <Override PartName="/ppt/tags/tag42.xml" ContentType="application/vnd.openxmlformats-officedocument.presentationml.tags+xml"/>
  <Override PartName="/ppt/notesSlides/notesSlide23.xml" ContentType="application/vnd.openxmlformats-officedocument.presentationml.notesSlide+xml"/>
  <Override PartName="/ppt/tags/tag43.xml" ContentType="application/vnd.openxmlformats-officedocument.presentationml.tags+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notesSlides/notesSlide26.xml" ContentType="application/vnd.openxmlformats-officedocument.presentationml.notesSlide+xml"/>
  <Override PartName="/ppt/tags/tag46.xml" ContentType="application/vnd.openxmlformats-officedocument.presentationml.tags+xml"/>
  <Override PartName="/ppt/notesSlides/notesSlide27.xml" ContentType="application/vnd.openxmlformats-officedocument.presentationml.notesSlide+xml"/>
  <Override PartName="/ppt/tags/tag47.xml" ContentType="application/vnd.openxmlformats-officedocument.presentationml.tags+xml"/>
  <Override PartName="/ppt/notesSlides/notesSlide28.xml" ContentType="application/vnd.openxmlformats-officedocument.presentationml.notesSlide+xml"/>
  <Override PartName="/ppt/tags/tag48.xml" ContentType="application/vnd.openxmlformats-officedocument.presentationml.tags+xml"/>
  <Override PartName="/ppt/notesSlides/notesSlide29.xml" ContentType="application/vnd.openxmlformats-officedocument.presentationml.notesSlide+xml"/>
  <Override PartName="/ppt/tags/tag49.xml" ContentType="application/vnd.openxmlformats-officedocument.presentationml.tags+xml"/>
  <Override PartName="/ppt/notesSlides/notesSlide30.xml" ContentType="application/vnd.openxmlformats-officedocument.presentationml.notesSlide+xml"/>
  <Override PartName="/ppt/tags/tag50.xml" ContentType="application/vnd.openxmlformats-officedocument.presentationml.tags+xml"/>
  <Override PartName="/ppt/notesSlides/notesSlide31.xml" ContentType="application/vnd.openxmlformats-officedocument.presentationml.notesSlide+xml"/>
  <Override PartName="/ppt/tags/tag51.xml" ContentType="application/vnd.openxmlformats-officedocument.presentationml.tags+xml"/>
  <Override PartName="/ppt/notesSlides/notesSlide32.xml" ContentType="application/vnd.openxmlformats-officedocument.presentationml.notesSlide+xml"/>
  <Override PartName="/ppt/tags/tag52.xml" ContentType="application/vnd.openxmlformats-officedocument.presentationml.tags+xml"/>
  <Override PartName="/ppt/notesSlides/notesSlide33.xml" ContentType="application/vnd.openxmlformats-officedocument.presentationml.notesSlide+xml"/>
  <Override PartName="/ppt/tags/tag53.xml" ContentType="application/vnd.openxmlformats-officedocument.presentationml.tags+xml"/>
  <Override PartName="/ppt/notesSlides/notesSlide34.xml" ContentType="application/vnd.openxmlformats-officedocument.presentationml.notesSlide+xml"/>
  <Override PartName="/ppt/tags/tag54.xml" ContentType="application/vnd.openxmlformats-officedocument.presentationml.tags+xml"/>
  <Override PartName="/ppt/notesSlides/notesSlide35.xml" ContentType="application/vnd.openxmlformats-officedocument.presentationml.notesSlide+xml"/>
  <Override PartName="/ppt/tags/tag55.xml" ContentType="application/vnd.openxmlformats-officedocument.presentationml.tags+xml"/>
  <Override PartName="/ppt/notesSlides/notesSlide36.xml" ContentType="application/vnd.openxmlformats-officedocument.presentationml.notesSlide+xml"/>
  <Override PartName="/ppt/tags/tag56.xml" ContentType="application/vnd.openxmlformats-officedocument.presentationml.tags+xml"/>
  <Override PartName="/ppt/notesSlides/notesSlide37.xml" ContentType="application/vnd.openxmlformats-officedocument.presentationml.notesSlide+xml"/>
  <Override PartName="/ppt/tags/tag57.xml" ContentType="application/vnd.openxmlformats-officedocument.presentationml.tags+xml"/>
  <Override PartName="/ppt/notesSlides/notesSlide38.xml" ContentType="application/vnd.openxmlformats-officedocument.presentationml.notesSlide+xml"/>
  <Override PartName="/ppt/tags/tag58.xml" ContentType="application/vnd.openxmlformats-officedocument.presentationml.tags+xml"/>
  <Override PartName="/ppt/notesSlides/notesSlide39.xml" ContentType="application/vnd.openxmlformats-officedocument.presentationml.notesSlide+xml"/>
  <Override PartName="/ppt/tags/tag59.xml" ContentType="application/vnd.openxmlformats-officedocument.presentationml.tags+xml"/>
  <Override PartName="/ppt/notesSlides/notesSlide40.xml" ContentType="application/vnd.openxmlformats-officedocument.presentationml.notesSlide+xml"/>
  <Override PartName="/ppt/tags/tag60.xml" ContentType="application/vnd.openxmlformats-officedocument.presentationml.tags+xml"/>
  <Override PartName="/ppt/notesSlides/notesSlide41.xml" ContentType="application/vnd.openxmlformats-officedocument.presentationml.notesSlide+xml"/>
  <Override PartName="/ppt/tags/tag61.xml" ContentType="application/vnd.openxmlformats-officedocument.presentationml.tags+xml"/>
  <Override PartName="/ppt/notesSlides/notesSlide42.xml" ContentType="application/vnd.openxmlformats-officedocument.presentationml.notesSlide+xml"/>
  <Override PartName="/ppt/tags/tag62.xml" ContentType="application/vnd.openxmlformats-officedocument.presentationml.tags+xml"/>
  <Override PartName="/ppt/notesSlides/notesSlide43.xml" ContentType="application/vnd.openxmlformats-officedocument.presentationml.notesSlide+xml"/>
  <Override PartName="/ppt/tags/tag63.xml" ContentType="application/vnd.openxmlformats-officedocument.presentationml.tags+xml"/>
  <Override PartName="/ppt/notesSlides/notesSlide44.xml" ContentType="application/vnd.openxmlformats-officedocument.presentationml.notesSlide+xml"/>
  <Override PartName="/ppt/tags/tag64.xml" ContentType="application/vnd.openxmlformats-officedocument.presentationml.tags+xml"/>
  <Override PartName="/ppt/notesSlides/notesSlide45.xml" ContentType="application/vnd.openxmlformats-officedocument.presentationml.notesSlide+xml"/>
  <Override PartName="/ppt/tags/tag65.xml" ContentType="application/vnd.openxmlformats-officedocument.presentationml.tags+xml"/>
  <Override PartName="/ppt/notesSlides/notesSlide46.xml" ContentType="application/vnd.openxmlformats-officedocument.presentationml.notesSlide+xml"/>
  <Override PartName="/ppt/tags/tag66.xml" ContentType="application/vnd.openxmlformats-officedocument.presentationml.tags+xml"/>
  <Override PartName="/ppt/notesSlides/notesSlide47.xml" ContentType="application/vnd.openxmlformats-officedocument.presentationml.notesSlide+xml"/>
  <Override PartName="/ppt/tags/tag67.xml" ContentType="application/vnd.openxmlformats-officedocument.presentationml.tags+xml"/>
  <Override PartName="/ppt/notesSlides/notesSlide48.xml" ContentType="application/vnd.openxmlformats-officedocument.presentationml.notesSlide+xml"/>
  <Override PartName="/ppt/tags/tag68.xml" ContentType="application/vnd.openxmlformats-officedocument.presentationml.tags+xml"/>
  <Override PartName="/ppt/notesSlides/notesSlide49.xml" ContentType="application/vnd.openxmlformats-officedocument.presentationml.notesSlide+xml"/>
  <Override PartName="/ppt/tags/tag69.xml" ContentType="application/vnd.openxmlformats-officedocument.presentationml.tags+xml"/>
  <Override PartName="/ppt/notesSlides/notesSlide50.xml" ContentType="application/vnd.openxmlformats-officedocument.presentationml.notesSlide+xml"/>
  <Override PartName="/ppt/tags/tag70.xml" ContentType="application/vnd.openxmlformats-officedocument.presentationml.tags+xml"/>
  <Override PartName="/ppt/notesSlides/notesSlide51.xml" ContentType="application/vnd.openxmlformats-officedocument.presentationml.notesSlide+xml"/>
  <Override PartName="/ppt/tags/tag71.xml" ContentType="application/vnd.openxmlformats-officedocument.presentationml.tags+xml"/>
  <Override PartName="/ppt/notesSlides/notesSlide52.xml" ContentType="application/vnd.openxmlformats-officedocument.presentationml.notesSlide+xml"/>
  <Override PartName="/ppt/tags/tag72.xml" ContentType="application/vnd.openxmlformats-officedocument.presentationml.tags+xml"/>
  <Override PartName="/ppt/notesSlides/notesSlide53.xml" ContentType="application/vnd.openxmlformats-officedocument.presentationml.notesSlide+xml"/>
  <Override PartName="/ppt/tags/tag73.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56"/>
  </p:notesMasterIdLst>
  <p:handoutMasterIdLst>
    <p:handoutMasterId r:id="rId57"/>
  </p:handoutMasterIdLst>
  <p:sldIdLst>
    <p:sldId id="327" r:id="rId2"/>
    <p:sldId id="328" r:id="rId3"/>
    <p:sldId id="329" r:id="rId4"/>
    <p:sldId id="330" r:id="rId5"/>
    <p:sldId id="331" r:id="rId6"/>
    <p:sldId id="332" r:id="rId7"/>
    <p:sldId id="381"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80" r:id="rId53"/>
    <p:sldId id="379" r:id="rId54"/>
    <p:sldId id="382" r:id="rId55"/>
  </p:sldIdLst>
  <p:sldSz cx="9144000" cy="5143500" type="screen16x9"/>
  <p:notesSz cx="6858000" cy="9144000"/>
  <p:custDataLst>
    <p:tags r:id="rId5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17074"/>
    <a:srgbClr val="CDDDF2"/>
    <a:srgbClr val="E8EFF9"/>
    <a:srgbClr val="339933"/>
    <a:srgbClr val="BA3030"/>
    <a:srgbClr val="8E908F"/>
    <a:srgbClr val="9D9FA2"/>
    <a:srgbClr val="828381"/>
    <a:srgbClr val="A5A6A5"/>
    <a:srgbClr val="2C95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0911" autoAdjust="0"/>
    <p:restoredTop sz="77983" autoAdjust="0"/>
  </p:normalViewPr>
  <p:slideViewPr>
    <p:cSldViewPr showGuides="1">
      <p:cViewPr>
        <p:scale>
          <a:sx n="75" d="100"/>
          <a:sy n="75" d="100"/>
        </p:scale>
        <p:origin x="-1110" y="-96"/>
      </p:cViewPr>
      <p:guideLst>
        <p:guide orient="horz" pos="912"/>
        <p:guide orient="horz" pos="229"/>
        <p:guide pos="2879"/>
      </p:guideLst>
    </p:cSldViewPr>
  </p:slideViewPr>
  <p:notesTextViewPr>
    <p:cViewPr>
      <p:scale>
        <a:sx n="100" d="100"/>
        <a:sy n="100" d="100"/>
      </p:scale>
      <p:origin x="0" y="0"/>
    </p:cViewPr>
  </p:notesTextViewPr>
  <p:sorterViewPr>
    <p:cViewPr>
      <p:scale>
        <a:sx n="158" d="100"/>
        <a:sy n="158" d="100"/>
      </p:scale>
      <p:origin x="0" y="0"/>
    </p:cViewPr>
  </p:sorterViewPr>
  <p:notesViewPr>
    <p:cSldViewPr snapToObjects="1" showGuides="1">
      <p:cViewPr varScale="1">
        <p:scale>
          <a:sx n="56" d="100"/>
          <a:sy n="56" d="100"/>
        </p:scale>
        <p:origin x="-2496" y="-96"/>
      </p:cViewPr>
      <p:guideLst>
        <p:guide orient="horz" pos="4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B37868-7E14-47C3-8792-CC6E2957C18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1FF0F01-9911-40B7-BCC2-3E020466C8BF}">
      <dgm:prSet phldrT="[Text]" custT="1"/>
      <dgm:spPr/>
      <dgm:t>
        <a:bodyPr/>
        <a:lstStyle/>
        <a:p>
          <a:pPr algn="l"/>
          <a:r>
            <a:rPr lang="en-US" sz="1600" b="1" dirty="0" smtClean="0">
              <a:latin typeface="+mn-lt"/>
            </a:rPr>
            <a:t>Configuration file</a:t>
          </a:r>
          <a:endParaRPr lang="en-US" sz="1600" b="1" dirty="0">
            <a:latin typeface="+mn-lt"/>
          </a:endParaRPr>
        </a:p>
      </dgm:t>
    </dgm:pt>
    <dgm:pt modelId="{614915E3-6DC1-46CC-B54F-2A3AEABC8224}" type="parTrans" cxnId="{0AA4D247-6B5E-4601-A2A9-16538CA7A945}">
      <dgm:prSet/>
      <dgm:spPr/>
      <dgm:t>
        <a:bodyPr/>
        <a:lstStyle/>
        <a:p>
          <a:endParaRPr lang="en-US" sz="1600"/>
        </a:p>
      </dgm:t>
    </dgm:pt>
    <dgm:pt modelId="{8DB5248E-1976-48F5-B448-C4A19890C163}" type="sibTrans" cxnId="{0AA4D247-6B5E-4601-A2A9-16538CA7A945}">
      <dgm:prSet/>
      <dgm:spPr/>
      <dgm:t>
        <a:bodyPr/>
        <a:lstStyle/>
        <a:p>
          <a:endParaRPr lang="en-US" sz="1600"/>
        </a:p>
      </dgm:t>
    </dgm:pt>
    <dgm:pt modelId="{6B45CAE7-00A6-4908-BA83-F29E84A2CBFE}">
      <dgm:prSet phldrT="[Text]" custT="1"/>
      <dgm:spPr/>
      <dgm:t>
        <a:bodyPr/>
        <a:lstStyle/>
        <a:p>
          <a:r>
            <a:rPr lang="en-US" sz="1400" dirty="0" smtClean="0"/>
            <a:t>Stores information, such as VM name, BIOS information, guest OS type, memory size</a:t>
          </a:r>
          <a:endParaRPr lang="en-US" sz="1400" dirty="0"/>
        </a:p>
      </dgm:t>
    </dgm:pt>
    <dgm:pt modelId="{33612564-A397-483E-9DD7-465287F6CC76}" type="parTrans" cxnId="{5563FEEB-812C-44AF-A20B-FA5CE47CA06E}">
      <dgm:prSet/>
      <dgm:spPr/>
      <dgm:t>
        <a:bodyPr/>
        <a:lstStyle/>
        <a:p>
          <a:endParaRPr lang="en-US" sz="1600"/>
        </a:p>
      </dgm:t>
    </dgm:pt>
    <dgm:pt modelId="{A25227ED-3CE0-4774-9F1E-CCD4D79CB272}" type="sibTrans" cxnId="{5563FEEB-812C-44AF-A20B-FA5CE47CA06E}">
      <dgm:prSet/>
      <dgm:spPr/>
      <dgm:t>
        <a:bodyPr/>
        <a:lstStyle/>
        <a:p>
          <a:endParaRPr lang="en-US" sz="1600"/>
        </a:p>
      </dgm:t>
    </dgm:pt>
    <dgm:pt modelId="{4819AC7C-1629-488F-A08E-8511AE62BA0F}">
      <dgm:prSet phldrT="[Text]" custT="1"/>
      <dgm:spPr/>
      <dgm:t>
        <a:bodyPr/>
        <a:lstStyle/>
        <a:p>
          <a:pPr algn="l"/>
          <a:r>
            <a:rPr lang="en-US" sz="1600" b="1" dirty="0" smtClean="0"/>
            <a:t>Virtual disk file</a:t>
          </a:r>
          <a:endParaRPr lang="en-US" sz="1600" b="1" dirty="0"/>
        </a:p>
      </dgm:t>
    </dgm:pt>
    <dgm:pt modelId="{10255A1A-9A43-42C6-9F68-B305C541F913}" type="parTrans" cxnId="{F29FBDCE-607B-4BC5-A2C6-68FEF19899E1}">
      <dgm:prSet/>
      <dgm:spPr/>
      <dgm:t>
        <a:bodyPr/>
        <a:lstStyle/>
        <a:p>
          <a:endParaRPr lang="en-US" sz="1600"/>
        </a:p>
      </dgm:t>
    </dgm:pt>
    <dgm:pt modelId="{04D506C8-E1D8-4D65-91C3-4B50717F68B7}" type="sibTrans" cxnId="{F29FBDCE-607B-4BC5-A2C6-68FEF19899E1}">
      <dgm:prSet/>
      <dgm:spPr/>
      <dgm:t>
        <a:bodyPr/>
        <a:lstStyle/>
        <a:p>
          <a:endParaRPr lang="en-US" sz="1600"/>
        </a:p>
      </dgm:t>
    </dgm:pt>
    <dgm:pt modelId="{32F7424E-CFCD-4ADE-B2B3-C656BB3A656B}">
      <dgm:prSet phldrT="[Text]" custT="1"/>
      <dgm:spPr/>
      <dgm:t>
        <a:bodyPr/>
        <a:lstStyle/>
        <a:p>
          <a:r>
            <a:rPr lang="en-US" sz="1400" dirty="0" smtClean="0"/>
            <a:t>Stores the contents of the VM's disk drive</a:t>
          </a:r>
          <a:endParaRPr lang="en-US" sz="1400" dirty="0"/>
        </a:p>
      </dgm:t>
    </dgm:pt>
    <dgm:pt modelId="{1005A67F-63EA-429D-A566-97B8C6FB4199}" type="parTrans" cxnId="{4B5E5720-521D-4EE5-A3AA-4F6DD0D64C4E}">
      <dgm:prSet/>
      <dgm:spPr/>
      <dgm:t>
        <a:bodyPr/>
        <a:lstStyle/>
        <a:p>
          <a:endParaRPr lang="en-US" sz="1600"/>
        </a:p>
      </dgm:t>
    </dgm:pt>
    <dgm:pt modelId="{203A663D-F547-4DD7-957B-94343479AE77}" type="sibTrans" cxnId="{4B5E5720-521D-4EE5-A3AA-4F6DD0D64C4E}">
      <dgm:prSet/>
      <dgm:spPr/>
      <dgm:t>
        <a:bodyPr/>
        <a:lstStyle/>
        <a:p>
          <a:endParaRPr lang="en-US" sz="1600"/>
        </a:p>
      </dgm:t>
    </dgm:pt>
    <dgm:pt modelId="{CEE3625B-80C2-4300-8AEE-88CF6BF9FBA7}">
      <dgm:prSet phldrT="[Text]" custT="1"/>
      <dgm:spPr/>
      <dgm:t>
        <a:bodyPr/>
        <a:lstStyle/>
        <a:p>
          <a:pPr algn="l"/>
          <a:r>
            <a:rPr lang="en-US" sz="1600" b="1" dirty="0" smtClean="0"/>
            <a:t>Memory state file</a:t>
          </a:r>
          <a:endParaRPr lang="en-US" sz="1600" b="1" dirty="0"/>
        </a:p>
      </dgm:t>
    </dgm:pt>
    <dgm:pt modelId="{CAD41511-C881-4690-8453-D52E0196B114}" type="parTrans" cxnId="{9B922BF8-F8C7-4E0C-ABEF-BCAAAE46DC85}">
      <dgm:prSet/>
      <dgm:spPr/>
      <dgm:t>
        <a:bodyPr/>
        <a:lstStyle/>
        <a:p>
          <a:endParaRPr lang="en-US" sz="1600"/>
        </a:p>
      </dgm:t>
    </dgm:pt>
    <dgm:pt modelId="{2DB7E0CE-D8FE-4F42-B66B-565464F30361}" type="sibTrans" cxnId="{9B922BF8-F8C7-4E0C-ABEF-BCAAAE46DC85}">
      <dgm:prSet/>
      <dgm:spPr/>
      <dgm:t>
        <a:bodyPr/>
        <a:lstStyle/>
        <a:p>
          <a:endParaRPr lang="en-US" sz="1600"/>
        </a:p>
      </dgm:t>
    </dgm:pt>
    <dgm:pt modelId="{3098786C-D704-437C-BEF3-6A3A81F5A817}">
      <dgm:prSet phldrT="[Text]" custT="1"/>
      <dgm:spPr/>
      <dgm:t>
        <a:bodyPr/>
        <a:lstStyle/>
        <a:p>
          <a:r>
            <a:rPr lang="en-US" sz="1400" dirty="0" smtClean="0"/>
            <a:t>Stores the </a:t>
          </a:r>
          <a:r>
            <a:rPr lang="en-US" sz="1400" dirty="0" smtClean="0">
              <a:solidFill>
                <a:schemeClr val="tx1"/>
              </a:solidFill>
            </a:rPr>
            <a:t>memory contents of a VM in a suspended state</a:t>
          </a:r>
          <a:endParaRPr lang="en-US" sz="1400" dirty="0">
            <a:solidFill>
              <a:schemeClr val="tx1"/>
            </a:solidFill>
          </a:endParaRPr>
        </a:p>
      </dgm:t>
    </dgm:pt>
    <dgm:pt modelId="{E82E5A71-6E15-4545-8277-280EE9C90E86}" type="parTrans" cxnId="{468FC47B-841F-4122-9ADA-FA427BE6820B}">
      <dgm:prSet/>
      <dgm:spPr/>
      <dgm:t>
        <a:bodyPr/>
        <a:lstStyle/>
        <a:p>
          <a:endParaRPr lang="en-US" sz="1600"/>
        </a:p>
      </dgm:t>
    </dgm:pt>
    <dgm:pt modelId="{F279C821-34B6-41F7-9F65-03EEA7DB41D3}" type="sibTrans" cxnId="{468FC47B-841F-4122-9ADA-FA427BE6820B}">
      <dgm:prSet/>
      <dgm:spPr/>
      <dgm:t>
        <a:bodyPr/>
        <a:lstStyle/>
        <a:p>
          <a:endParaRPr lang="en-US" sz="1600"/>
        </a:p>
      </dgm:t>
    </dgm:pt>
    <dgm:pt modelId="{F52E8D1C-5B62-4823-A9DC-10071180AF8F}">
      <dgm:prSet phldrT="[Text]" custT="1"/>
      <dgm:spPr/>
      <dgm:t>
        <a:bodyPr/>
        <a:lstStyle/>
        <a:p>
          <a:pPr algn="l"/>
          <a:r>
            <a:rPr lang="en-US" sz="1600" b="1" dirty="0" smtClean="0"/>
            <a:t>Snapshot file</a:t>
          </a:r>
          <a:endParaRPr lang="en-US" sz="1600" b="1" dirty="0"/>
        </a:p>
      </dgm:t>
    </dgm:pt>
    <dgm:pt modelId="{00238B5A-BD64-4D08-BAD9-4F7D717ABCB5}" type="parTrans" cxnId="{9F45F9C0-EE46-46EA-BE83-E1418D63B090}">
      <dgm:prSet/>
      <dgm:spPr/>
      <dgm:t>
        <a:bodyPr/>
        <a:lstStyle/>
        <a:p>
          <a:endParaRPr lang="en-US" sz="1600"/>
        </a:p>
      </dgm:t>
    </dgm:pt>
    <dgm:pt modelId="{8170ECFE-727D-4171-B64E-7D35AB9D7D01}" type="sibTrans" cxnId="{9F45F9C0-EE46-46EA-BE83-E1418D63B090}">
      <dgm:prSet/>
      <dgm:spPr/>
      <dgm:t>
        <a:bodyPr/>
        <a:lstStyle/>
        <a:p>
          <a:endParaRPr lang="en-US" sz="1600"/>
        </a:p>
      </dgm:t>
    </dgm:pt>
    <dgm:pt modelId="{5F983096-41AF-4AF1-84BF-822681AECED5}">
      <dgm:prSet phldrT="[Text]" custT="1"/>
      <dgm:spPr/>
      <dgm:t>
        <a:bodyPr/>
        <a:lstStyle/>
        <a:p>
          <a:pPr algn="l"/>
          <a:r>
            <a:rPr lang="en-US" sz="1600" b="1" dirty="0" smtClean="0"/>
            <a:t>Log file</a:t>
          </a:r>
          <a:endParaRPr lang="en-US" sz="1600" b="1" dirty="0"/>
        </a:p>
      </dgm:t>
    </dgm:pt>
    <dgm:pt modelId="{267A5598-44E0-4903-BA0D-149B8D3DDE9E}" type="parTrans" cxnId="{8DD31965-0529-477D-B5FE-55F34A9931ED}">
      <dgm:prSet/>
      <dgm:spPr/>
      <dgm:t>
        <a:bodyPr/>
        <a:lstStyle/>
        <a:p>
          <a:endParaRPr lang="en-US" sz="1600"/>
        </a:p>
      </dgm:t>
    </dgm:pt>
    <dgm:pt modelId="{5B25CA4F-AC76-47A7-B611-6B2D62FCF6F9}" type="sibTrans" cxnId="{8DD31965-0529-477D-B5FE-55F34A9931ED}">
      <dgm:prSet/>
      <dgm:spPr/>
      <dgm:t>
        <a:bodyPr/>
        <a:lstStyle/>
        <a:p>
          <a:endParaRPr lang="en-US" sz="1600"/>
        </a:p>
      </dgm:t>
    </dgm:pt>
    <dgm:pt modelId="{F044D0E2-0968-4C56-9AD4-FECDFD6941E4}">
      <dgm:prSet phldrT="[Text]" custT="1"/>
      <dgm:spPr/>
      <dgm:t>
        <a:bodyPr/>
        <a:lstStyle/>
        <a:p>
          <a:r>
            <a:rPr lang="en-US" sz="1400" dirty="0" smtClean="0"/>
            <a:t>Stores the VM settings and virtual disk of a VM</a:t>
          </a:r>
          <a:endParaRPr lang="en-US" sz="1400" dirty="0"/>
        </a:p>
      </dgm:t>
    </dgm:pt>
    <dgm:pt modelId="{6D83654D-C321-4ED5-9979-DF05D37B4D85}" type="parTrans" cxnId="{9C949AB9-9677-4342-80DF-0FE62AF380CD}">
      <dgm:prSet/>
      <dgm:spPr/>
      <dgm:t>
        <a:bodyPr/>
        <a:lstStyle/>
        <a:p>
          <a:endParaRPr lang="en-US" sz="1600"/>
        </a:p>
      </dgm:t>
    </dgm:pt>
    <dgm:pt modelId="{61AB52FE-3403-4B28-9C6C-9DDA33FCCFD7}" type="sibTrans" cxnId="{9C949AB9-9677-4342-80DF-0FE62AF380CD}">
      <dgm:prSet/>
      <dgm:spPr/>
      <dgm:t>
        <a:bodyPr/>
        <a:lstStyle/>
        <a:p>
          <a:endParaRPr lang="en-US" sz="1600"/>
        </a:p>
      </dgm:t>
    </dgm:pt>
    <dgm:pt modelId="{B52AABA1-DE32-4AA9-B36B-7F550367E8C7}">
      <dgm:prSet phldrT="[Text]" custT="1"/>
      <dgm:spPr/>
      <dgm:t>
        <a:bodyPr/>
        <a:lstStyle/>
        <a:p>
          <a:r>
            <a:rPr lang="en-US" sz="1400" dirty="0" smtClean="0"/>
            <a:t>Keeps a log of the VM’s </a:t>
          </a:r>
          <a:r>
            <a:rPr lang="en-US" sz="1400" dirty="0" smtClean="0">
              <a:solidFill>
                <a:schemeClr val="tx1"/>
              </a:solidFill>
            </a:rPr>
            <a:t>activity and is used in </a:t>
          </a:r>
          <a:r>
            <a:rPr lang="en-US" sz="1400" dirty="0" smtClean="0"/>
            <a:t>troubleshooting</a:t>
          </a:r>
          <a:endParaRPr lang="en-US" sz="1400" dirty="0"/>
        </a:p>
      </dgm:t>
    </dgm:pt>
    <dgm:pt modelId="{A7416B4E-28BE-49E1-A6E1-D7B59A83F5FC}" type="parTrans" cxnId="{C03700F7-7372-4E16-AA70-FFEDB07E42CC}">
      <dgm:prSet/>
      <dgm:spPr/>
      <dgm:t>
        <a:bodyPr/>
        <a:lstStyle/>
        <a:p>
          <a:endParaRPr lang="en-US" sz="1600"/>
        </a:p>
      </dgm:t>
    </dgm:pt>
    <dgm:pt modelId="{A4940264-96F0-442C-9CD3-EE5A5C41A4AF}" type="sibTrans" cxnId="{C03700F7-7372-4E16-AA70-FFEDB07E42CC}">
      <dgm:prSet/>
      <dgm:spPr/>
      <dgm:t>
        <a:bodyPr/>
        <a:lstStyle/>
        <a:p>
          <a:endParaRPr lang="en-US" sz="1600"/>
        </a:p>
      </dgm:t>
    </dgm:pt>
    <dgm:pt modelId="{04A5D39D-A6F4-45B4-A6F0-21E885BA088A}" type="pres">
      <dgm:prSet presAssocID="{E8B37868-7E14-47C3-8792-CC6E2957C18B}" presName="Name0" presStyleCnt="0">
        <dgm:presLayoutVars>
          <dgm:dir/>
          <dgm:animLvl val="lvl"/>
          <dgm:resizeHandles val="exact"/>
        </dgm:presLayoutVars>
      </dgm:prSet>
      <dgm:spPr/>
      <dgm:t>
        <a:bodyPr/>
        <a:lstStyle/>
        <a:p>
          <a:endParaRPr lang="en-US"/>
        </a:p>
      </dgm:t>
    </dgm:pt>
    <dgm:pt modelId="{10840664-6E6B-43AF-9788-D80907994D26}" type="pres">
      <dgm:prSet presAssocID="{C1FF0F01-9911-40B7-BCC2-3E020466C8BF}" presName="linNode" presStyleCnt="0"/>
      <dgm:spPr/>
    </dgm:pt>
    <dgm:pt modelId="{A91E04A6-A292-4D4F-B16F-B30B08BFC963}" type="pres">
      <dgm:prSet presAssocID="{C1FF0F01-9911-40B7-BCC2-3E020466C8BF}" presName="parentText" presStyleLbl="node1" presStyleIdx="0" presStyleCnt="5">
        <dgm:presLayoutVars>
          <dgm:chMax val="1"/>
          <dgm:bulletEnabled val="1"/>
        </dgm:presLayoutVars>
      </dgm:prSet>
      <dgm:spPr/>
      <dgm:t>
        <a:bodyPr/>
        <a:lstStyle/>
        <a:p>
          <a:endParaRPr lang="en-US"/>
        </a:p>
      </dgm:t>
    </dgm:pt>
    <dgm:pt modelId="{6210E423-89A4-4D85-8A49-022DBD8A2199}" type="pres">
      <dgm:prSet presAssocID="{C1FF0F01-9911-40B7-BCC2-3E020466C8BF}" presName="descendantText" presStyleLbl="alignAccFollowNode1" presStyleIdx="0" presStyleCnt="5">
        <dgm:presLayoutVars>
          <dgm:bulletEnabled val="1"/>
        </dgm:presLayoutVars>
      </dgm:prSet>
      <dgm:spPr/>
      <dgm:t>
        <a:bodyPr/>
        <a:lstStyle/>
        <a:p>
          <a:endParaRPr lang="en-US"/>
        </a:p>
      </dgm:t>
    </dgm:pt>
    <dgm:pt modelId="{BBBB0726-0175-4DF3-970D-48AE8E39A9F2}" type="pres">
      <dgm:prSet presAssocID="{8DB5248E-1976-48F5-B448-C4A19890C163}" presName="sp" presStyleCnt="0"/>
      <dgm:spPr/>
    </dgm:pt>
    <dgm:pt modelId="{7C79940E-F17D-4801-88B4-FA8FF675DEC6}" type="pres">
      <dgm:prSet presAssocID="{4819AC7C-1629-488F-A08E-8511AE62BA0F}" presName="linNode" presStyleCnt="0"/>
      <dgm:spPr/>
    </dgm:pt>
    <dgm:pt modelId="{E7822497-8AC4-49F1-B216-FD076A53188B}" type="pres">
      <dgm:prSet presAssocID="{4819AC7C-1629-488F-A08E-8511AE62BA0F}" presName="parentText" presStyleLbl="node1" presStyleIdx="1" presStyleCnt="5">
        <dgm:presLayoutVars>
          <dgm:chMax val="1"/>
          <dgm:bulletEnabled val="1"/>
        </dgm:presLayoutVars>
      </dgm:prSet>
      <dgm:spPr/>
      <dgm:t>
        <a:bodyPr/>
        <a:lstStyle/>
        <a:p>
          <a:endParaRPr lang="en-US"/>
        </a:p>
      </dgm:t>
    </dgm:pt>
    <dgm:pt modelId="{56AAB484-CE08-4092-84EF-EA8E5A17B237}" type="pres">
      <dgm:prSet presAssocID="{4819AC7C-1629-488F-A08E-8511AE62BA0F}" presName="descendantText" presStyleLbl="alignAccFollowNode1" presStyleIdx="1" presStyleCnt="5">
        <dgm:presLayoutVars>
          <dgm:bulletEnabled val="1"/>
        </dgm:presLayoutVars>
      </dgm:prSet>
      <dgm:spPr/>
      <dgm:t>
        <a:bodyPr/>
        <a:lstStyle/>
        <a:p>
          <a:endParaRPr lang="en-US"/>
        </a:p>
      </dgm:t>
    </dgm:pt>
    <dgm:pt modelId="{C718A30F-3E4B-4655-9A19-E6823AFEA34C}" type="pres">
      <dgm:prSet presAssocID="{04D506C8-E1D8-4D65-91C3-4B50717F68B7}" presName="sp" presStyleCnt="0"/>
      <dgm:spPr/>
    </dgm:pt>
    <dgm:pt modelId="{38411C78-17C2-472C-9D69-6CBEF6C11135}" type="pres">
      <dgm:prSet presAssocID="{CEE3625B-80C2-4300-8AEE-88CF6BF9FBA7}" presName="linNode" presStyleCnt="0"/>
      <dgm:spPr/>
    </dgm:pt>
    <dgm:pt modelId="{ED7EBB82-ACB2-46B2-9256-8370D88AAB14}" type="pres">
      <dgm:prSet presAssocID="{CEE3625B-80C2-4300-8AEE-88CF6BF9FBA7}" presName="parentText" presStyleLbl="node1" presStyleIdx="2" presStyleCnt="5">
        <dgm:presLayoutVars>
          <dgm:chMax val="1"/>
          <dgm:bulletEnabled val="1"/>
        </dgm:presLayoutVars>
      </dgm:prSet>
      <dgm:spPr/>
      <dgm:t>
        <a:bodyPr/>
        <a:lstStyle/>
        <a:p>
          <a:endParaRPr lang="en-US"/>
        </a:p>
      </dgm:t>
    </dgm:pt>
    <dgm:pt modelId="{019C2295-FA25-4C59-A18B-3142E8837D93}" type="pres">
      <dgm:prSet presAssocID="{CEE3625B-80C2-4300-8AEE-88CF6BF9FBA7}" presName="descendantText" presStyleLbl="alignAccFollowNode1" presStyleIdx="2" presStyleCnt="5">
        <dgm:presLayoutVars>
          <dgm:bulletEnabled val="1"/>
        </dgm:presLayoutVars>
      </dgm:prSet>
      <dgm:spPr/>
      <dgm:t>
        <a:bodyPr/>
        <a:lstStyle/>
        <a:p>
          <a:endParaRPr lang="en-US"/>
        </a:p>
      </dgm:t>
    </dgm:pt>
    <dgm:pt modelId="{BBEFDABB-44EE-4EFF-874A-22DAFCFFCC5F}" type="pres">
      <dgm:prSet presAssocID="{2DB7E0CE-D8FE-4F42-B66B-565464F30361}" presName="sp" presStyleCnt="0"/>
      <dgm:spPr/>
    </dgm:pt>
    <dgm:pt modelId="{891D4DF8-9D53-4E9E-A70A-89372B8BD912}" type="pres">
      <dgm:prSet presAssocID="{F52E8D1C-5B62-4823-A9DC-10071180AF8F}" presName="linNode" presStyleCnt="0"/>
      <dgm:spPr/>
    </dgm:pt>
    <dgm:pt modelId="{CCEB6D01-5CA0-4C44-943A-DC6A2E82E2A4}" type="pres">
      <dgm:prSet presAssocID="{F52E8D1C-5B62-4823-A9DC-10071180AF8F}" presName="parentText" presStyleLbl="node1" presStyleIdx="3" presStyleCnt="5">
        <dgm:presLayoutVars>
          <dgm:chMax val="1"/>
          <dgm:bulletEnabled val="1"/>
        </dgm:presLayoutVars>
      </dgm:prSet>
      <dgm:spPr/>
      <dgm:t>
        <a:bodyPr/>
        <a:lstStyle/>
        <a:p>
          <a:endParaRPr lang="en-US"/>
        </a:p>
      </dgm:t>
    </dgm:pt>
    <dgm:pt modelId="{52B63C5A-B992-4459-BAFE-B3936B177683}" type="pres">
      <dgm:prSet presAssocID="{F52E8D1C-5B62-4823-A9DC-10071180AF8F}" presName="descendantText" presStyleLbl="alignAccFollowNode1" presStyleIdx="3" presStyleCnt="5">
        <dgm:presLayoutVars>
          <dgm:bulletEnabled val="1"/>
        </dgm:presLayoutVars>
      </dgm:prSet>
      <dgm:spPr/>
      <dgm:t>
        <a:bodyPr/>
        <a:lstStyle/>
        <a:p>
          <a:endParaRPr lang="en-US"/>
        </a:p>
      </dgm:t>
    </dgm:pt>
    <dgm:pt modelId="{80CCBAF5-11FE-4E27-85B3-E70A5DD44046}" type="pres">
      <dgm:prSet presAssocID="{8170ECFE-727D-4171-B64E-7D35AB9D7D01}" presName="sp" presStyleCnt="0"/>
      <dgm:spPr/>
    </dgm:pt>
    <dgm:pt modelId="{89B9E9F1-F06E-4259-938D-EA6BE534561F}" type="pres">
      <dgm:prSet presAssocID="{5F983096-41AF-4AF1-84BF-822681AECED5}" presName="linNode" presStyleCnt="0"/>
      <dgm:spPr/>
    </dgm:pt>
    <dgm:pt modelId="{E013ABD5-C9C8-4F1C-AB62-39C60229CA68}" type="pres">
      <dgm:prSet presAssocID="{5F983096-41AF-4AF1-84BF-822681AECED5}" presName="parentText" presStyleLbl="node1" presStyleIdx="4" presStyleCnt="5">
        <dgm:presLayoutVars>
          <dgm:chMax val="1"/>
          <dgm:bulletEnabled val="1"/>
        </dgm:presLayoutVars>
      </dgm:prSet>
      <dgm:spPr/>
      <dgm:t>
        <a:bodyPr/>
        <a:lstStyle/>
        <a:p>
          <a:endParaRPr lang="en-US"/>
        </a:p>
      </dgm:t>
    </dgm:pt>
    <dgm:pt modelId="{8DB206D2-2F1C-485F-AE82-7E46F333B975}" type="pres">
      <dgm:prSet presAssocID="{5F983096-41AF-4AF1-84BF-822681AECED5}" presName="descendantText" presStyleLbl="alignAccFollowNode1" presStyleIdx="4" presStyleCnt="5">
        <dgm:presLayoutVars>
          <dgm:bulletEnabled val="1"/>
        </dgm:presLayoutVars>
      </dgm:prSet>
      <dgm:spPr/>
      <dgm:t>
        <a:bodyPr/>
        <a:lstStyle/>
        <a:p>
          <a:endParaRPr lang="en-US"/>
        </a:p>
      </dgm:t>
    </dgm:pt>
  </dgm:ptLst>
  <dgm:cxnLst>
    <dgm:cxn modelId="{AA8C2F22-90F6-43D6-AC1E-EB69C996455C}" type="presOf" srcId="{F044D0E2-0968-4C56-9AD4-FECDFD6941E4}" destId="{52B63C5A-B992-4459-BAFE-B3936B177683}" srcOrd="0" destOrd="0" presId="urn:microsoft.com/office/officeart/2005/8/layout/vList5"/>
    <dgm:cxn modelId="{468FC47B-841F-4122-9ADA-FA427BE6820B}" srcId="{CEE3625B-80C2-4300-8AEE-88CF6BF9FBA7}" destId="{3098786C-D704-437C-BEF3-6A3A81F5A817}" srcOrd="0" destOrd="0" parTransId="{E82E5A71-6E15-4545-8277-280EE9C90E86}" sibTransId="{F279C821-34B6-41F7-9F65-03EEA7DB41D3}"/>
    <dgm:cxn modelId="{5563FEEB-812C-44AF-A20B-FA5CE47CA06E}" srcId="{C1FF0F01-9911-40B7-BCC2-3E020466C8BF}" destId="{6B45CAE7-00A6-4908-BA83-F29E84A2CBFE}" srcOrd="0" destOrd="0" parTransId="{33612564-A397-483E-9DD7-465287F6CC76}" sibTransId="{A25227ED-3CE0-4774-9F1E-CCD4D79CB272}"/>
    <dgm:cxn modelId="{ED3DA9BB-D029-4676-8E09-A0D74A410775}" type="presOf" srcId="{3098786C-D704-437C-BEF3-6A3A81F5A817}" destId="{019C2295-FA25-4C59-A18B-3142E8837D93}" srcOrd="0" destOrd="0" presId="urn:microsoft.com/office/officeart/2005/8/layout/vList5"/>
    <dgm:cxn modelId="{C03700F7-7372-4E16-AA70-FFEDB07E42CC}" srcId="{5F983096-41AF-4AF1-84BF-822681AECED5}" destId="{B52AABA1-DE32-4AA9-B36B-7F550367E8C7}" srcOrd="0" destOrd="0" parTransId="{A7416B4E-28BE-49E1-A6E1-D7B59A83F5FC}" sibTransId="{A4940264-96F0-442C-9CD3-EE5A5C41A4AF}"/>
    <dgm:cxn modelId="{0AA4D247-6B5E-4601-A2A9-16538CA7A945}" srcId="{E8B37868-7E14-47C3-8792-CC6E2957C18B}" destId="{C1FF0F01-9911-40B7-BCC2-3E020466C8BF}" srcOrd="0" destOrd="0" parTransId="{614915E3-6DC1-46CC-B54F-2A3AEABC8224}" sibTransId="{8DB5248E-1976-48F5-B448-C4A19890C163}"/>
    <dgm:cxn modelId="{9C7782E5-45F7-46B1-B508-0E29A9D5A271}" type="presOf" srcId="{5F983096-41AF-4AF1-84BF-822681AECED5}" destId="{E013ABD5-C9C8-4F1C-AB62-39C60229CA68}" srcOrd="0" destOrd="0" presId="urn:microsoft.com/office/officeart/2005/8/layout/vList5"/>
    <dgm:cxn modelId="{A3FFA1C1-9103-4F17-891B-AEF9AA468EDA}" type="presOf" srcId="{CEE3625B-80C2-4300-8AEE-88CF6BF9FBA7}" destId="{ED7EBB82-ACB2-46B2-9256-8370D88AAB14}" srcOrd="0" destOrd="0" presId="urn:microsoft.com/office/officeart/2005/8/layout/vList5"/>
    <dgm:cxn modelId="{48F0BA06-07F2-4556-8480-BF04F6DA6B97}" type="presOf" srcId="{F52E8D1C-5B62-4823-A9DC-10071180AF8F}" destId="{CCEB6D01-5CA0-4C44-943A-DC6A2E82E2A4}" srcOrd="0" destOrd="0" presId="urn:microsoft.com/office/officeart/2005/8/layout/vList5"/>
    <dgm:cxn modelId="{4B5E5720-521D-4EE5-A3AA-4F6DD0D64C4E}" srcId="{4819AC7C-1629-488F-A08E-8511AE62BA0F}" destId="{32F7424E-CFCD-4ADE-B2B3-C656BB3A656B}" srcOrd="0" destOrd="0" parTransId="{1005A67F-63EA-429D-A566-97B8C6FB4199}" sibTransId="{203A663D-F547-4DD7-957B-94343479AE77}"/>
    <dgm:cxn modelId="{9B922BF8-F8C7-4E0C-ABEF-BCAAAE46DC85}" srcId="{E8B37868-7E14-47C3-8792-CC6E2957C18B}" destId="{CEE3625B-80C2-4300-8AEE-88CF6BF9FBA7}" srcOrd="2" destOrd="0" parTransId="{CAD41511-C881-4690-8453-D52E0196B114}" sibTransId="{2DB7E0CE-D8FE-4F42-B66B-565464F30361}"/>
    <dgm:cxn modelId="{8DD31965-0529-477D-B5FE-55F34A9931ED}" srcId="{E8B37868-7E14-47C3-8792-CC6E2957C18B}" destId="{5F983096-41AF-4AF1-84BF-822681AECED5}" srcOrd="4" destOrd="0" parTransId="{267A5598-44E0-4903-BA0D-149B8D3DDE9E}" sibTransId="{5B25CA4F-AC76-47A7-B611-6B2D62FCF6F9}"/>
    <dgm:cxn modelId="{DD519A3D-61E6-488D-A143-275DB1818491}" type="presOf" srcId="{E8B37868-7E14-47C3-8792-CC6E2957C18B}" destId="{04A5D39D-A6F4-45B4-A6F0-21E885BA088A}" srcOrd="0" destOrd="0" presId="urn:microsoft.com/office/officeart/2005/8/layout/vList5"/>
    <dgm:cxn modelId="{43EF09E6-4850-40FF-9B2B-66532C534C50}" type="presOf" srcId="{32F7424E-CFCD-4ADE-B2B3-C656BB3A656B}" destId="{56AAB484-CE08-4092-84EF-EA8E5A17B237}" srcOrd="0" destOrd="0" presId="urn:microsoft.com/office/officeart/2005/8/layout/vList5"/>
    <dgm:cxn modelId="{9F45F9C0-EE46-46EA-BE83-E1418D63B090}" srcId="{E8B37868-7E14-47C3-8792-CC6E2957C18B}" destId="{F52E8D1C-5B62-4823-A9DC-10071180AF8F}" srcOrd="3" destOrd="0" parTransId="{00238B5A-BD64-4D08-BAD9-4F7D717ABCB5}" sibTransId="{8170ECFE-727D-4171-B64E-7D35AB9D7D01}"/>
    <dgm:cxn modelId="{F29FBDCE-607B-4BC5-A2C6-68FEF19899E1}" srcId="{E8B37868-7E14-47C3-8792-CC6E2957C18B}" destId="{4819AC7C-1629-488F-A08E-8511AE62BA0F}" srcOrd="1" destOrd="0" parTransId="{10255A1A-9A43-42C6-9F68-B305C541F913}" sibTransId="{04D506C8-E1D8-4D65-91C3-4B50717F68B7}"/>
    <dgm:cxn modelId="{0EEC3629-ED94-4C44-BEDA-128F28D7103E}" type="presOf" srcId="{4819AC7C-1629-488F-A08E-8511AE62BA0F}" destId="{E7822497-8AC4-49F1-B216-FD076A53188B}" srcOrd="0" destOrd="0" presId="urn:microsoft.com/office/officeart/2005/8/layout/vList5"/>
    <dgm:cxn modelId="{63B06F59-699D-4476-9EAF-8576FA97D5ED}" type="presOf" srcId="{C1FF0F01-9911-40B7-BCC2-3E020466C8BF}" destId="{A91E04A6-A292-4D4F-B16F-B30B08BFC963}" srcOrd="0" destOrd="0" presId="urn:microsoft.com/office/officeart/2005/8/layout/vList5"/>
    <dgm:cxn modelId="{9C949AB9-9677-4342-80DF-0FE62AF380CD}" srcId="{F52E8D1C-5B62-4823-A9DC-10071180AF8F}" destId="{F044D0E2-0968-4C56-9AD4-FECDFD6941E4}" srcOrd="0" destOrd="0" parTransId="{6D83654D-C321-4ED5-9979-DF05D37B4D85}" sibTransId="{61AB52FE-3403-4B28-9C6C-9DDA33FCCFD7}"/>
    <dgm:cxn modelId="{7AABF6DF-D999-43F6-B4E6-769AA8734DE6}" type="presOf" srcId="{B52AABA1-DE32-4AA9-B36B-7F550367E8C7}" destId="{8DB206D2-2F1C-485F-AE82-7E46F333B975}" srcOrd="0" destOrd="0" presId="urn:microsoft.com/office/officeart/2005/8/layout/vList5"/>
    <dgm:cxn modelId="{1533EC05-3769-4C27-92A5-9FE0E0CD3394}" type="presOf" srcId="{6B45CAE7-00A6-4908-BA83-F29E84A2CBFE}" destId="{6210E423-89A4-4D85-8A49-022DBD8A2199}" srcOrd="0" destOrd="0" presId="urn:microsoft.com/office/officeart/2005/8/layout/vList5"/>
    <dgm:cxn modelId="{4C702165-E60E-4FAD-AAC2-AC95A531B659}" type="presParOf" srcId="{04A5D39D-A6F4-45B4-A6F0-21E885BA088A}" destId="{10840664-6E6B-43AF-9788-D80907994D26}" srcOrd="0" destOrd="0" presId="urn:microsoft.com/office/officeart/2005/8/layout/vList5"/>
    <dgm:cxn modelId="{1BA028D9-95A9-4A6E-8BDF-841F1CB72B7A}" type="presParOf" srcId="{10840664-6E6B-43AF-9788-D80907994D26}" destId="{A91E04A6-A292-4D4F-B16F-B30B08BFC963}" srcOrd="0" destOrd="0" presId="urn:microsoft.com/office/officeart/2005/8/layout/vList5"/>
    <dgm:cxn modelId="{DF659324-4587-4AD6-B8E4-7F55CA9CE0D6}" type="presParOf" srcId="{10840664-6E6B-43AF-9788-D80907994D26}" destId="{6210E423-89A4-4D85-8A49-022DBD8A2199}" srcOrd="1" destOrd="0" presId="urn:microsoft.com/office/officeart/2005/8/layout/vList5"/>
    <dgm:cxn modelId="{36CF54D8-AA45-48ED-B4E8-AC7893A1C124}" type="presParOf" srcId="{04A5D39D-A6F4-45B4-A6F0-21E885BA088A}" destId="{BBBB0726-0175-4DF3-970D-48AE8E39A9F2}" srcOrd="1" destOrd="0" presId="urn:microsoft.com/office/officeart/2005/8/layout/vList5"/>
    <dgm:cxn modelId="{6284AF60-EC14-4C69-A737-3ACFDE2892F8}" type="presParOf" srcId="{04A5D39D-A6F4-45B4-A6F0-21E885BA088A}" destId="{7C79940E-F17D-4801-88B4-FA8FF675DEC6}" srcOrd="2" destOrd="0" presId="urn:microsoft.com/office/officeart/2005/8/layout/vList5"/>
    <dgm:cxn modelId="{E0E2DDBA-63DF-433A-9E3E-CB3301AA0355}" type="presParOf" srcId="{7C79940E-F17D-4801-88B4-FA8FF675DEC6}" destId="{E7822497-8AC4-49F1-B216-FD076A53188B}" srcOrd="0" destOrd="0" presId="urn:microsoft.com/office/officeart/2005/8/layout/vList5"/>
    <dgm:cxn modelId="{0D56D6D3-CC7E-4C34-93FA-509601FA990D}" type="presParOf" srcId="{7C79940E-F17D-4801-88B4-FA8FF675DEC6}" destId="{56AAB484-CE08-4092-84EF-EA8E5A17B237}" srcOrd="1" destOrd="0" presId="urn:microsoft.com/office/officeart/2005/8/layout/vList5"/>
    <dgm:cxn modelId="{BEEE9A11-A833-4E0D-8A34-6FB83F21C4A5}" type="presParOf" srcId="{04A5D39D-A6F4-45B4-A6F0-21E885BA088A}" destId="{C718A30F-3E4B-4655-9A19-E6823AFEA34C}" srcOrd="3" destOrd="0" presId="urn:microsoft.com/office/officeart/2005/8/layout/vList5"/>
    <dgm:cxn modelId="{2317051E-6851-467A-9CF8-5D36081A6BAB}" type="presParOf" srcId="{04A5D39D-A6F4-45B4-A6F0-21E885BA088A}" destId="{38411C78-17C2-472C-9D69-6CBEF6C11135}" srcOrd="4" destOrd="0" presId="urn:microsoft.com/office/officeart/2005/8/layout/vList5"/>
    <dgm:cxn modelId="{D9576272-DF8F-48D1-9BE8-DC633DBE731E}" type="presParOf" srcId="{38411C78-17C2-472C-9D69-6CBEF6C11135}" destId="{ED7EBB82-ACB2-46B2-9256-8370D88AAB14}" srcOrd="0" destOrd="0" presId="urn:microsoft.com/office/officeart/2005/8/layout/vList5"/>
    <dgm:cxn modelId="{D5E3900F-959B-4229-9A83-98BE9AE2352E}" type="presParOf" srcId="{38411C78-17C2-472C-9D69-6CBEF6C11135}" destId="{019C2295-FA25-4C59-A18B-3142E8837D93}" srcOrd="1" destOrd="0" presId="urn:microsoft.com/office/officeart/2005/8/layout/vList5"/>
    <dgm:cxn modelId="{25DF966D-CEA0-4865-A055-C2BDC99AD942}" type="presParOf" srcId="{04A5D39D-A6F4-45B4-A6F0-21E885BA088A}" destId="{BBEFDABB-44EE-4EFF-874A-22DAFCFFCC5F}" srcOrd="5" destOrd="0" presId="urn:microsoft.com/office/officeart/2005/8/layout/vList5"/>
    <dgm:cxn modelId="{B8257098-1F1E-468B-8AC3-1998181A58C4}" type="presParOf" srcId="{04A5D39D-A6F4-45B4-A6F0-21E885BA088A}" destId="{891D4DF8-9D53-4E9E-A70A-89372B8BD912}" srcOrd="6" destOrd="0" presId="urn:microsoft.com/office/officeart/2005/8/layout/vList5"/>
    <dgm:cxn modelId="{9AA02258-F5A0-459F-B1E1-B057243792E2}" type="presParOf" srcId="{891D4DF8-9D53-4E9E-A70A-89372B8BD912}" destId="{CCEB6D01-5CA0-4C44-943A-DC6A2E82E2A4}" srcOrd="0" destOrd="0" presId="urn:microsoft.com/office/officeart/2005/8/layout/vList5"/>
    <dgm:cxn modelId="{768C0282-505A-483A-AE28-B52D5B678EF6}" type="presParOf" srcId="{891D4DF8-9D53-4E9E-A70A-89372B8BD912}" destId="{52B63C5A-B992-4459-BAFE-B3936B177683}" srcOrd="1" destOrd="0" presId="urn:microsoft.com/office/officeart/2005/8/layout/vList5"/>
    <dgm:cxn modelId="{5A38F451-7D8C-4BD9-A97F-36120839BA27}" type="presParOf" srcId="{04A5D39D-A6F4-45B4-A6F0-21E885BA088A}" destId="{80CCBAF5-11FE-4E27-85B3-E70A5DD44046}" srcOrd="7" destOrd="0" presId="urn:microsoft.com/office/officeart/2005/8/layout/vList5"/>
    <dgm:cxn modelId="{62655720-5CB4-4E9C-BEE8-4760BA0DA756}" type="presParOf" srcId="{04A5D39D-A6F4-45B4-A6F0-21E885BA088A}" destId="{89B9E9F1-F06E-4259-938D-EA6BE534561F}" srcOrd="8" destOrd="0" presId="urn:microsoft.com/office/officeart/2005/8/layout/vList5"/>
    <dgm:cxn modelId="{A38BDD14-534D-42AC-98AB-7F81166B45AC}" type="presParOf" srcId="{89B9E9F1-F06E-4259-938D-EA6BE534561F}" destId="{E013ABD5-C9C8-4F1C-AB62-39C60229CA68}" srcOrd="0" destOrd="0" presId="urn:microsoft.com/office/officeart/2005/8/layout/vList5"/>
    <dgm:cxn modelId="{E8247604-0A4A-4245-9954-D1C9AC72E5B3}" type="presParOf" srcId="{89B9E9F1-F06E-4259-938D-EA6BE534561F}" destId="{8DB206D2-2F1C-485F-AE82-7E46F333B975}"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1506" y="8915400"/>
            <a:ext cx="534987" cy="228600"/>
          </a:xfrm>
          <a:prstGeom prst="rect">
            <a:avLst/>
          </a:prstGeom>
        </p:spPr>
        <p:txBody>
          <a:bodyPr vert="horz" lIns="91440" tIns="45720" rIns="91440" bIns="45720" rtlCol="0" anchor="b"/>
          <a:lstStyle>
            <a:lvl1pPr algn="r">
              <a:defRPr sz="1200"/>
            </a:lvl1pPr>
          </a:lstStyle>
          <a:p>
            <a:pPr algn="ctr"/>
            <a:fld id="{F7B6D393-E4E3-D143-A14E-086EC3E10D5C}" type="slidenum">
              <a:rPr lang="en-US" sz="800" smtClean="0">
                <a:latin typeface="Verdana"/>
              </a:rPr>
              <a:pPr algn="ctr"/>
              <a:t>‹#›</a:t>
            </a:fld>
            <a:endParaRPr lang="en-US" sz="800" dirty="0">
              <a:latin typeface="Verdana"/>
            </a:endParaRPr>
          </a:p>
        </p:txBody>
      </p:sp>
      <p:sp>
        <p:nvSpPr>
          <p:cNvPr id="4"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smtClean="0">
                <a:solidFill>
                  <a:srgbClr val="000000"/>
                </a:solidFill>
              </a:rPr>
              <a:t>TITLE</a:t>
            </a:r>
            <a:endParaRPr lang="en-US" sz="1400" dirty="0">
              <a:solidFill>
                <a:srgbClr val="000000"/>
              </a:solidFill>
            </a:endParaRPr>
          </a:p>
        </p:txBody>
      </p:sp>
    </p:spTree>
    <p:extLst>
      <p:ext uri="{BB962C8B-B14F-4D97-AF65-F5344CB8AC3E}">
        <p14:creationId xmlns:p14="http://schemas.microsoft.com/office/powerpoint/2010/main" val="1157435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36592" cy="267004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Rectangle 1"/>
          <p:cNvSpPr/>
          <p:nvPr/>
        </p:nvSpPr>
        <p:spPr>
          <a:xfrm>
            <a:off x="14286" y="8949827"/>
            <a:ext cx="3338513" cy="184666"/>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Copyright 2014 EMC Corporation. All rights reserved.</a:t>
            </a:r>
          </a:p>
        </p:txBody>
      </p:sp>
      <p:sp>
        <p:nvSpPr>
          <p:cNvPr id="9" name="TextBox 8"/>
          <p:cNvSpPr txBox="1"/>
          <p:nvPr/>
        </p:nvSpPr>
        <p:spPr>
          <a:xfrm>
            <a:off x="6420403" y="8915400"/>
            <a:ext cx="360997" cy="215444"/>
          </a:xfrm>
          <a:prstGeom prst="rect">
            <a:avLst/>
          </a:prstGeom>
          <a:solidFill>
            <a:schemeClr val="bg1"/>
          </a:solid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smtClean="0"/>
          </a:p>
        </p:txBody>
      </p:sp>
      <p:sp>
        <p:nvSpPr>
          <p:cNvPr id="11" name="Footer Placeholder 5"/>
          <p:cNvSpPr>
            <a:spLocks noGrp="1"/>
          </p:cNvSpPr>
          <p:nvPr>
            <p:ph type="ftr" sz="quarter" idx="4"/>
          </p:nvPr>
        </p:nvSpPr>
        <p:spPr>
          <a:xfrm>
            <a:off x="3124200" y="8980820"/>
            <a:ext cx="3276600" cy="189708"/>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Module Name</a:t>
            </a:r>
            <a:endParaRPr lang="en-US" dirty="0"/>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1200"/>
      </a:spcBef>
      <a:defRPr sz="1000" kern="1200">
        <a:solidFill>
          <a:schemeClr val="tx1"/>
        </a:solidFill>
        <a:latin typeface="+mn-lt"/>
        <a:ea typeface="+mn-ea"/>
        <a:cs typeface="Calibri" panose="020F0502020204030204" pitchFamily="34" charset="0"/>
      </a:defRPr>
    </a:lvl1pPr>
    <a:lvl2pPr marL="344488" indent="-117475" algn="l" defTabSz="457200" rtl="0" eaLnBrk="1" latinLnBrk="0" hangingPunct="1">
      <a:spcBef>
        <a:spcPts val="600"/>
      </a:spcBef>
      <a:buFont typeface="Arial"/>
      <a:buChar char="•"/>
      <a:defRPr sz="1000" kern="1200">
        <a:solidFill>
          <a:schemeClr val="tx1"/>
        </a:solidFill>
        <a:latin typeface="+mn-lt"/>
        <a:ea typeface="+mn-ea"/>
        <a:cs typeface="Calibri" panose="020F0502020204030204" pitchFamily="34" charset="0"/>
      </a:defRPr>
    </a:lvl2pPr>
    <a:lvl3pPr marL="628650" indent="-174625" algn="l" defTabSz="457200" rtl="0" eaLnBrk="1" latinLnBrk="0" hangingPunct="1">
      <a:spcBef>
        <a:spcPts val="600"/>
      </a:spcBef>
      <a:buFont typeface="Lucida Grande"/>
      <a:buChar char="–"/>
      <a:tabLst/>
      <a:defRPr sz="1000" kern="1200">
        <a:solidFill>
          <a:schemeClr val="tx1"/>
        </a:solidFill>
        <a:latin typeface="+mn-lt"/>
        <a:ea typeface="+mn-ea"/>
        <a:cs typeface="Calibri" panose="020F0502020204030204" pitchFamily="34" charset="0"/>
      </a:defRPr>
    </a:lvl3pPr>
    <a:lvl4pPr marL="973138" indent="-174625" algn="l" defTabSz="457200" rtl="0" eaLnBrk="1" latinLnBrk="0" hangingPunct="1">
      <a:spcBef>
        <a:spcPts val="600"/>
      </a:spcBef>
      <a:buFont typeface="Wingdings" charset="2"/>
      <a:buChar char="§"/>
      <a:defRPr sz="1000" kern="1200">
        <a:solidFill>
          <a:schemeClr val="tx1"/>
        </a:solidFill>
        <a:latin typeface="+mn-lt"/>
        <a:ea typeface="+mn-ea"/>
        <a:cs typeface="Calibri" panose="020F0502020204030204" pitchFamily="34" charset="0"/>
      </a:defRPr>
    </a:lvl4pPr>
    <a:lvl5pPr marL="1258888" indent="-117475" algn="l" defTabSz="457200" rtl="0" eaLnBrk="1" latinLnBrk="0" hangingPunct="1">
      <a:spcBef>
        <a:spcPts val="600"/>
      </a:spcBef>
      <a:buFont typeface="Lucida Grande"/>
      <a:buChar char="–"/>
      <a:defRPr sz="1000" kern="1200">
        <a:solidFill>
          <a:schemeClr val="tx1"/>
        </a:solidFill>
        <a:latin typeface="+mn-lt"/>
        <a:ea typeface="+mn-ea"/>
        <a:cs typeface="Calibri" panose="020F050202020403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0925" y="685800"/>
            <a:ext cx="4746625" cy="2670175"/>
          </a:xfrm>
        </p:spPr>
      </p:sp>
      <p:sp>
        <p:nvSpPr>
          <p:cNvPr id="3" name="Notes Placeholder 2"/>
          <p:cNvSpPr>
            <a:spLocks noGrp="1"/>
          </p:cNvSpPr>
          <p:nvPr>
            <p:ph type="body" idx="1"/>
          </p:nvPr>
        </p:nvSpPr>
        <p:spPr>
          <a:xfrm>
            <a:off x="457200" y="3584448"/>
            <a:ext cx="5943600" cy="5266944"/>
          </a:xfrm>
        </p:spPr>
        <p:txBody>
          <a:bodyPr/>
          <a:lstStyle/>
          <a:p>
            <a:r>
              <a:rPr lang="en-US" dirty="0"/>
              <a:t>This module focuses </a:t>
            </a:r>
            <a:r>
              <a:rPr lang="en-US" dirty="0" smtClean="0"/>
              <a:t>on the</a:t>
            </a:r>
            <a:r>
              <a:rPr lang="en-US" baseline="0" dirty="0" smtClean="0"/>
              <a:t> entities of the virtual layer of </a:t>
            </a:r>
            <a:r>
              <a:rPr lang="en-US" dirty="0" smtClean="0"/>
              <a:t>the cloud computing reference model</a:t>
            </a:r>
            <a:r>
              <a:rPr lang="en-US" baseline="0" dirty="0" smtClean="0"/>
              <a:t>. This module focuses on virtualization software, resource pool, and virtual </a:t>
            </a:r>
            <a:r>
              <a:rPr lang="en-US" baseline="0" smtClean="0"/>
              <a:t>resources.</a:t>
            </a:r>
            <a:endParaRPr lang="en-US" dirty="0"/>
          </a:p>
        </p:txBody>
      </p:sp>
      <p:sp>
        <p:nvSpPr>
          <p:cNvPr id="6"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271098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0925" y="685800"/>
            <a:ext cx="4746625" cy="2670175"/>
          </a:xfrm>
        </p:spPr>
      </p:sp>
      <p:sp>
        <p:nvSpPr>
          <p:cNvPr id="3" name="Notes Placeholder 2"/>
          <p:cNvSpPr>
            <a:spLocks noGrp="1"/>
          </p:cNvSpPr>
          <p:nvPr>
            <p:ph type="body" idx="1"/>
          </p:nvPr>
        </p:nvSpPr>
        <p:spPr>
          <a:xfrm>
            <a:off x="457200" y="3584448"/>
            <a:ext cx="5943600" cy="5266944"/>
          </a:xfrm>
        </p:spPr>
        <p:txBody>
          <a:bodyPr/>
          <a:lstStyle/>
          <a:p>
            <a:r>
              <a:rPr lang="en-US" dirty="0"/>
              <a:t>The </a:t>
            </a:r>
            <a:r>
              <a:rPr lang="en-US" dirty="0" smtClean="0"/>
              <a:t>network virtualization </a:t>
            </a:r>
            <a:r>
              <a:rPr lang="en-US" dirty="0"/>
              <a:t>software is either built into the operating environment of a </a:t>
            </a:r>
            <a:r>
              <a:rPr lang="en-US" dirty="0" smtClean="0"/>
              <a:t>network </a:t>
            </a:r>
            <a:r>
              <a:rPr lang="en-US" dirty="0"/>
              <a:t>device, installed on an independent compute system </a:t>
            </a:r>
            <a:r>
              <a:rPr lang="en-US" dirty="0" smtClean="0"/>
              <a:t>(discussed </a:t>
            </a:r>
            <a:r>
              <a:rPr lang="en-US" dirty="0"/>
              <a:t>in </a:t>
            </a:r>
            <a:r>
              <a:rPr lang="en-US" dirty="0" smtClean="0"/>
              <a:t>‘Control Layer’ module) </a:t>
            </a:r>
            <a:r>
              <a:rPr lang="en-US" dirty="0"/>
              <a:t>or</a:t>
            </a:r>
            <a:r>
              <a:rPr lang="en-US" dirty="0">
                <a:solidFill>
                  <a:srgbClr val="FF0000"/>
                </a:solidFill>
              </a:rPr>
              <a:t> </a:t>
            </a:r>
            <a:r>
              <a:rPr lang="en-US" dirty="0"/>
              <a:t>available as hypervisor’s capability. The </a:t>
            </a:r>
            <a:r>
              <a:rPr lang="en-US" dirty="0" smtClean="0"/>
              <a:t>network </a:t>
            </a:r>
            <a:r>
              <a:rPr lang="en-US" dirty="0"/>
              <a:t>virtualization software abstracts physical </a:t>
            </a:r>
            <a:r>
              <a:rPr lang="en-US" dirty="0" smtClean="0"/>
              <a:t>network </a:t>
            </a:r>
            <a:r>
              <a:rPr lang="en-US" dirty="0"/>
              <a:t>resources to create virtual </a:t>
            </a:r>
            <a:r>
              <a:rPr lang="en-US" dirty="0" smtClean="0"/>
              <a:t>resources </a:t>
            </a:r>
            <a:r>
              <a:rPr lang="en-US" dirty="0"/>
              <a:t>such as virtual </a:t>
            </a:r>
            <a:r>
              <a:rPr lang="en-US" dirty="0" smtClean="0"/>
              <a:t>LANs or virtual SANs. </a:t>
            </a:r>
            <a:endParaRPr lang="en-US" dirty="0"/>
          </a:p>
          <a:p>
            <a:r>
              <a:rPr lang="en-US" dirty="0"/>
              <a:t>The </a:t>
            </a:r>
            <a:r>
              <a:rPr lang="en-US" dirty="0" smtClean="0"/>
              <a:t>network virtualization </a:t>
            </a:r>
            <a:r>
              <a:rPr lang="en-US" dirty="0"/>
              <a:t>software built into the </a:t>
            </a:r>
            <a:r>
              <a:rPr lang="en-US" dirty="0" smtClean="0"/>
              <a:t>network device </a:t>
            </a:r>
            <a:r>
              <a:rPr lang="en-US" dirty="0"/>
              <a:t>operating environment has the ability to </a:t>
            </a:r>
            <a:r>
              <a:rPr lang="en-US" dirty="0" smtClean="0"/>
              <a:t>abstract </a:t>
            </a:r>
            <a:r>
              <a:rPr lang="en-US" dirty="0"/>
              <a:t>the physical </a:t>
            </a:r>
            <a:r>
              <a:rPr lang="en-US" dirty="0" smtClean="0"/>
              <a:t>network. It has the ability to divide a physical network into multiple virtual networks, such as virtual LANs and virtual SANs. </a:t>
            </a:r>
          </a:p>
          <a:p>
            <a:r>
              <a:rPr lang="en-US" dirty="0"/>
              <a:t>The </a:t>
            </a:r>
            <a:r>
              <a:rPr lang="en-US" dirty="0" smtClean="0"/>
              <a:t>network virtualization </a:t>
            </a:r>
            <a:r>
              <a:rPr lang="en-US" dirty="0"/>
              <a:t>software installed on an independent compute system is the fundamental component for deploying software defined </a:t>
            </a:r>
            <a:r>
              <a:rPr lang="en-US" dirty="0" smtClean="0"/>
              <a:t>network </a:t>
            </a:r>
            <a:r>
              <a:rPr lang="en-US" dirty="0"/>
              <a:t>environment. </a:t>
            </a:r>
            <a:r>
              <a:rPr lang="en-US" dirty="0" smtClean="0"/>
              <a:t>This </a:t>
            </a:r>
            <a:r>
              <a:rPr lang="en-US" dirty="0"/>
              <a:t>software </a:t>
            </a:r>
            <a:r>
              <a:rPr lang="en-US" dirty="0" smtClean="0"/>
              <a:t>provides </a:t>
            </a:r>
            <a:r>
              <a:rPr lang="en-US" dirty="0"/>
              <a:t>a single control </a:t>
            </a:r>
            <a:r>
              <a:rPr lang="en-US" dirty="0" smtClean="0"/>
              <a:t>point to the </a:t>
            </a:r>
            <a:r>
              <a:rPr lang="en-US" dirty="0"/>
              <a:t>entire </a:t>
            </a:r>
            <a:r>
              <a:rPr lang="en-US" dirty="0" smtClean="0"/>
              <a:t>network infrastructure enabling </a:t>
            </a:r>
            <a:r>
              <a:rPr lang="en-US" dirty="0"/>
              <a:t>automated and policy </a:t>
            </a:r>
            <a:r>
              <a:rPr lang="en-US" dirty="0" smtClean="0"/>
              <a:t>based network </a:t>
            </a:r>
            <a:r>
              <a:rPr lang="en-US" dirty="0"/>
              <a:t>management.</a:t>
            </a:r>
          </a:p>
          <a:p>
            <a:r>
              <a:rPr lang="en-US" dirty="0"/>
              <a:t>The </a:t>
            </a:r>
            <a:r>
              <a:rPr lang="en-US" dirty="0" smtClean="0"/>
              <a:t>network </a:t>
            </a:r>
            <a:r>
              <a:rPr lang="en-US" dirty="0"/>
              <a:t>virtualization can also be available as hypervisor’s capability, which </a:t>
            </a:r>
            <a:r>
              <a:rPr lang="en-US" dirty="0" smtClean="0"/>
              <a:t>emulates </a:t>
            </a:r>
            <a:r>
              <a:rPr lang="en-US" dirty="0"/>
              <a:t>network connectivity among VMs on a physical </a:t>
            </a:r>
            <a:r>
              <a:rPr lang="en-US" dirty="0" smtClean="0"/>
              <a:t>compute system. This software enables </a:t>
            </a:r>
            <a:r>
              <a:rPr lang="en-US" dirty="0"/>
              <a:t>creating virtual </a:t>
            </a:r>
            <a:r>
              <a:rPr lang="en-US" dirty="0" smtClean="0"/>
              <a:t>switches </a:t>
            </a:r>
            <a:r>
              <a:rPr lang="en-US" dirty="0"/>
              <a:t>that appears to the </a:t>
            </a:r>
            <a:r>
              <a:rPr lang="en-US" dirty="0" smtClean="0"/>
              <a:t>VM as </a:t>
            </a:r>
            <a:r>
              <a:rPr lang="en-US" dirty="0"/>
              <a:t>physical </a:t>
            </a:r>
            <a:r>
              <a:rPr lang="en-US" dirty="0" smtClean="0"/>
              <a:t>switches. </a:t>
            </a:r>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865366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799"/>
            <a:ext cx="4736592" cy="2670048"/>
          </a:xfrm>
        </p:spPr>
      </p:sp>
      <p:sp>
        <p:nvSpPr>
          <p:cNvPr id="3" name="Notes Placeholder 2"/>
          <p:cNvSpPr>
            <a:spLocks noGrp="1"/>
          </p:cNvSpPr>
          <p:nvPr>
            <p:ph type="body" idx="1"/>
          </p:nvPr>
        </p:nvSpPr>
        <p:spPr>
          <a:xfrm>
            <a:off x="457200" y="3584448"/>
            <a:ext cx="5943600" cy="5266944"/>
          </a:xfrm>
        </p:spPr>
        <p:txBody>
          <a:bodyPr/>
          <a:lstStyle/>
          <a:p>
            <a:r>
              <a:rPr lang="en-US" dirty="0" smtClean="0"/>
              <a:t>The storage virtualization software is either built into the operating environment of a storage device</a:t>
            </a:r>
            <a:r>
              <a:rPr lang="en-US" dirty="0"/>
              <a:t>, </a:t>
            </a:r>
            <a:r>
              <a:rPr lang="en-US" dirty="0" smtClean="0"/>
              <a:t>installed on an independent compute system (discussed in ‘Control Layer’ module), or available as hypervisor’s capability. The storage virtualization software abstracts physical storage resources to create virtual resources, such as virtual volumes or virtual arrays. </a:t>
            </a:r>
          </a:p>
          <a:p>
            <a:r>
              <a:rPr lang="en-US" dirty="0"/>
              <a:t>The </a:t>
            </a:r>
            <a:r>
              <a:rPr lang="en-US" dirty="0" smtClean="0"/>
              <a:t>storage virtualization software built into the array operating environment </a:t>
            </a:r>
            <a:r>
              <a:rPr lang="en-US" dirty="0"/>
              <a:t>has the ability to pool and abstract the </a:t>
            </a:r>
            <a:r>
              <a:rPr lang="en-US" dirty="0" smtClean="0"/>
              <a:t>physical storage devices and </a:t>
            </a:r>
            <a:r>
              <a:rPr lang="en-US" dirty="0"/>
              <a:t>present it as </a:t>
            </a:r>
            <a:r>
              <a:rPr lang="en-US" dirty="0" smtClean="0"/>
              <a:t>a logical storage. </a:t>
            </a:r>
          </a:p>
          <a:p>
            <a:r>
              <a:rPr lang="en-US" dirty="0" smtClean="0"/>
              <a:t>The </a:t>
            </a:r>
            <a:r>
              <a:rPr lang="en-US" dirty="0"/>
              <a:t>storage virtualization software installed on an independent compute system </a:t>
            </a:r>
            <a:r>
              <a:rPr lang="en-US" dirty="0" smtClean="0"/>
              <a:t>is the fundamental component for deploying software </a:t>
            </a:r>
            <a:r>
              <a:rPr lang="en-US" dirty="0"/>
              <a:t>defined storage </a:t>
            </a:r>
            <a:r>
              <a:rPr lang="en-US" dirty="0" smtClean="0"/>
              <a:t>environment. The software has the ability to pool and abstract the existing physical </a:t>
            </a:r>
            <a:r>
              <a:rPr lang="en-US" dirty="0"/>
              <a:t>storage </a:t>
            </a:r>
            <a:r>
              <a:rPr lang="en-US" dirty="0" smtClean="0"/>
              <a:t>devices and present it as an open </a:t>
            </a:r>
            <a:r>
              <a:rPr lang="en-US" dirty="0"/>
              <a:t>storage </a:t>
            </a:r>
            <a:r>
              <a:rPr lang="en-US" dirty="0" smtClean="0"/>
              <a:t>platform. With the help of control software (discussed in ‘Control Layer’ module), the storage virtualization software can perform tasks such as virtual volume creation apart from creating virtual arrays. </a:t>
            </a:r>
            <a:r>
              <a:rPr lang="en-US" sz="1000" b="0" i="0" u="none" strike="noStrike" kern="1200" baseline="0" dirty="0" smtClean="0">
                <a:latin typeface="+mn-lt"/>
                <a:ea typeface="+mn-ea"/>
                <a:cs typeface="Calibri" panose="020F0502020204030204" pitchFamily="34" charset="0"/>
              </a:rPr>
              <a:t>This software </a:t>
            </a:r>
            <a:r>
              <a:rPr lang="en-US" dirty="0"/>
              <a:t>provide a single control </a:t>
            </a:r>
            <a:r>
              <a:rPr lang="en-US" dirty="0" smtClean="0"/>
              <a:t>point to the </a:t>
            </a:r>
            <a:r>
              <a:rPr lang="en-US" sz="1000" b="0" i="0" u="none" strike="noStrike" kern="1200" baseline="0" dirty="0" smtClean="0">
                <a:latin typeface="+mn-lt"/>
                <a:ea typeface="+mn-ea"/>
                <a:cs typeface="Calibri" panose="020F0502020204030204" pitchFamily="34" charset="0"/>
              </a:rPr>
              <a:t>entire storage infrastructure, enabling </a:t>
            </a:r>
            <a:r>
              <a:rPr lang="en-US" dirty="0" smtClean="0"/>
              <a:t>automated and policy based management.</a:t>
            </a:r>
          </a:p>
          <a:p>
            <a:r>
              <a:rPr lang="en-US" dirty="0"/>
              <a:t>The storage virtualization </a:t>
            </a:r>
            <a:r>
              <a:rPr lang="en-US" dirty="0" smtClean="0"/>
              <a:t>can </a:t>
            </a:r>
            <a:r>
              <a:rPr lang="en-US" dirty="0"/>
              <a:t>also be </a:t>
            </a:r>
            <a:r>
              <a:rPr lang="en-US" dirty="0" smtClean="0"/>
              <a:t>available as hypervisor’s capability, </a:t>
            </a:r>
            <a:r>
              <a:rPr lang="en-US" dirty="0"/>
              <a:t>which enables creating virtual </a:t>
            </a:r>
            <a:r>
              <a:rPr lang="en-US" dirty="0" smtClean="0"/>
              <a:t>disk that appears </a:t>
            </a:r>
            <a:r>
              <a:rPr lang="en-US" dirty="0"/>
              <a:t>to the operating systems as physical disk drives. </a:t>
            </a:r>
          </a:p>
          <a:p>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3817729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799"/>
            <a:ext cx="4736592" cy="2670048"/>
          </a:xfrm>
        </p:spPr>
      </p:sp>
      <p:sp>
        <p:nvSpPr>
          <p:cNvPr id="3" name="Notes Placeholder 2"/>
          <p:cNvSpPr>
            <a:spLocks noGrp="1"/>
          </p:cNvSpPr>
          <p:nvPr>
            <p:ph type="body" idx="1"/>
          </p:nvPr>
        </p:nvSpPr>
        <p:spPr>
          <a:xfrm>
            <a:off x="457200" y="3584448"/>
            <a:ext cx="5943600" cy="5266944"/>
          </a:xfrm>
        </p:spPr>
        <p:txBody>
          <a:bodyPr/>
          <a:lstStyle/>
          <a:p>
            <a:r>
              <a:rPr lang="en-US" dirty="0" smtClean="0"/>
              <a:t>This lesson covered an overview of virtual layer, virtualization software (compute, network,  storage), resource pool, and virtual resources.</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799"/>
            <a:ext cx="4736592" cy="2670048"/>
          </a:xfrm>
        </p:spPr>
      </p:sp>
      <p:sp>
        <p:nvSpPr>
          <p:cNvPr id="3" name="Notes Placeholder 2"/>
          <p:cNvSpPr>
            <a:spLocks noGrp="1"/>
          </p:cNvSpPr>
          <p:nvPr>
            <p:ph type="body" idx="1"/>
          </p:nvPr>
        </p:nvSpPr>
        <p:spPr>
          <a:xfrm>
            <a:off x="457200" y="3584448"/>
            <a:ext cx="5943600" cy="5266944"/>
          </a:xfrm>
        </p:spPr>
        <p:txBody>
          <a:bodyPr/>
          <a:lstStyle/>
          <a:p>
            <a:r>
              <a:rPr lang="en-US" dirty="0" smtClean="0"/>
              <a:t>This lesson covers resource pool, examples of resource pooling, and identity pool.</a:t>
            </a:r>
          </a:p>
          <a:p>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799"/>
            <a:ext cx="4736592" cy="2670048"/>
          </a:xfrm>
        </p:spPr>
      </p:sp>
      <p:sp>
        <p:nvSpPr>
          <p:cNvPr id="3" name="Notes Placeholder 2"/>
          <p:cNvSpPr>
            <a:spLocks noGrp="1"/>
          </p:cNvSpPr>
          <p:nvPr>
            <p:ph type="body" idx="1"/>
          </p:nvPr>
        </p:nvSpPr>
        <p:spPr>
          <a:xfrm>
            <a:off x="457200" y="3584448"/>
            <a:ext cx="5943600" cy="5266944"/>
          </a:xfrm>
        </p:spPr>
        <p:txBody>
          <a:bodyPr/>
          <a:lstStyle/>
          <a:p>
            <a:r>
              <a:rPr lang="en-US" dirty="0" smtClean="0"/>
              <a:t>A resource pool is a logical abstraction of the aggregated computing resources, such as processing power, memory capacity, storage, and network bandwidth that is managed collectively. Cloud services obtain computing resources from resource pools. Resources from the resource pools are dynamically allocated according to consumer demand</a:t>
            </a:r>
            <a:r>
              <a:rPr lang="en-US" dirty="0" smtClean="0">
                <a:solidFill>
                  <a:srgbClr val="FF0000"/>
                </a:solidFill>
              </a:rPr>
              <a:t>, </a:t>
            </a:r>
            <a:r>
              <a:rPr lang="en-US" dirty="0" smtClean="0"/>
              <a:t>up to a limit defined for each cloud service. The allocated resources are returned to the pool when they are released by consumers, making them available for reallocation. The figure on the slide shows the allocation of resources from a resource pool to service A and service B that are assigned to consumer A and consumer B respectively.</a:t>
            </a:r>
          </a:p>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Resource pools are designed and sized according to the service requirements. A cloud administrator can create, remove, expand, or contract a resource pool as needed. In a cloud infrastructure, multiple pools of same or different resource types may be configured to provide various cloud services. For example, two independent storage pools in a cloud having different performance characteristics can provide resources to a high-end and a mid-range storage service. Another example is an application service, which can obtain processing power from a processor pool and network bandwidth from a network bandwidth pool.</a:t>
            </a:r>
          </a:p>
          <a:p>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a:xfrm>
            <a:off x="457200" y="3584448"/>
            <a:ext cx="5943600" cy="5266944"/>
          </a:xfrm>
        </p:spPr>
        <p:txBody>
          <a:bodyPr/>
          <a:lstStyle/>
          <a:p>
            <a:r>
              <a:rPr lang="en-US" dirty="0" smtClean="0"/>
              <a:t>Cloud services comprising virtual machines (VMs) consume processing power and memory capacity respectively from the processor and memory pools from which they are created. The figure on the slide illustrates an example of pooling processing</a:t>
            </a:r>
            <a:r>
              <a:rPr lang="en-US" baseline="0" dirty="0" smtClean="0"/>
              <a:t> power and memory capacity, and allocating r</a:t>
            </a:r>
            <a:r>
              <a:rPr lang="en-US" dirty="0" smtClean="0"/>
              <a:t>esources to VMs that are elements</a:t>
            </a:r>
            <a:r>
              <a:rPr lang="en-US" baseline="0" dirty="0" smtClean="0"/>
              <a:t> of </a:t>
            </a:r>
            <a:r>
              <a:rPr lang="en-US" dirty="0" smtClean="0"/>
              <a:t>service</a:t>
            </a:r>
            <a:r>
              <a:rPr lang="en-US" baseline="0" dirty="0" smtClean="0"/>
              <a:t> A and service B. These cloud services are </a:t>
            </a:r>
            <a:r>
              <a:rPr lang="en-US" dirty="0" smtClean="0"/>
              <a:t>assigned to consumer A and consumer B. </a:t>
            </a:r>
          </a:p>
          <a:p>
            <a:r>
              <a:rPr lang="en-US" dirty="0" smtClean="0"/>
              <a:t>The figure on the slide shows a processor pool aggregates the processing power of three physical compute systems running hypervisor. Likewise, a memory pool aggregates the memory capacity of these compute systems. Therefore, the processor pool has 12000 MHz of processing power and the memory pool possesses 18 GB of memory capacity. Each VM is allocated 1500 MHz of processing power and 2 GB of memory capacity at the</a:t>
            </a:r>
            <a:r>
              <a:rPr lang="en-US" dirty="0" smtClean="0">
                <a:solidFill>
                  <a:srgbClr val="FF0000"/>
                </a:solidFill>
              </a:rPr>
              <a:t> </a:t>
            </a:r>
            <a:r>
              <a:rPr lang="en-US" dirty="0" smtClean="0"/>
              <a:t>time they are created. After allocation of resources to the VMs, the processor pool has 4500 MHz processing power and the memory pool has 8 GB memory capacity remaining, which can be allocated to new or existing VMs according to service demand.</a:t>
            </a:r>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a:xfrm>
            <a:off x="457200" y="3584448"/>
            <a:ext cx="5943600" cy="5266944"/>
          </a:xfrm>
        </p:spPr>
        <p:txBody>
          <a:bodyPr/>
          <a:lstStyle/>
          <a:p>
            <a:r>
              <a:rPr lang="en-US" dirty="0" smtClean="0"/>
              <a:t>A storage pool in a block-based storage system comprises the aggregated physical storage space of a set of physical drives. Storage space is allocated from the storage pool to logical unit number (LUN) that are created from the pool. These LUNs are provisioned to consumers upon receiving their storage requests. The figure on the slide illustrates an example where storage space of a set of physical drives are pooled and required storage space is allocated to LUNs from the pool. </a:t>
            </a:r>
          </a:p>
          <a:p>
            <a:r>
              <a:rPr lang="en-US" dirty="0" smtClean="0"/>
              <a:t>The figure on the slide shows a storage pool in a block-based storage system aggregates the storage space of four physical drives. Combining the usable storage space of these drives, the storage pool has 4000 GB of storage space. Three LUNs are provisioned from this pool, which are elements of</a:t>
            </a:r>
            <a:r>
              <a:rPr lang="en-US" baseline="0" dirty="0" smtClean="0"/>
              <a:t> service A, service B, and service C. These services</a:t>
            </a:r>
            <a:r>
              <a:rPr lang="en-US" dirty="0" smtClean="0"/>
              <a:t> are assigned to three consumers – consumer A, consumer B, and consumer C. These LUNs are allocated 200 GB, 400 GB, and 800 GB  of storage space as per the storage requirement of the consumers. After allocation of storage resources to the LUNs, the storage pool has 2600 GB storage space remaining, which can be allocated to new or existing LUNs according to service demand.</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a:xfrm>
            <a:off x="457200" y="3584448"/>
            <a:ext cx="5943600" cy="5266944"/>
          </a:xfrm>
        </p:spPr>
        <p:txBody>
          <a:bodyPr/>
          <a:lstStyle/>
          <a:p>
            <a:r>
              <a:rPr lang="en-US" dirty="0" smtClean="0"/>
              <a:t>The figure on the slide illustrates an example of a more complex storage pooling,</a:t>
            </a:r>
            <a:r>
              <a:rPr lang="en-US" dirty="0" smtClean="0">
                <a:solidFill>
                  <a:srgbClr val="FF0000"/>
                </a:solidFill>
              </a:rPr>
              <a:t> </a:t>
            </a:r>
            <a:r>
              <a:rPr lang="en-US" dirty="0" smtClean="0"/>
              <a:t>where a higher-level storage pool is created by aggregating the storage space of four storage pools configured within four block-based storage systems. Storage space from the higher-level storage pool is allocated to LUNs that are elements of service A, service B, and service C. These services are assigned to consumer A, consumer B, and consumer C.</a:t>
            </a:r>
          </a:p>
          <a:p>
            <a:r>
              <a:rPr lang="en-US" dirty="0" smtClean="0"/>
              <a:t>Pooling across multiple storage systems provides a unified platform for provisioning storage services that can store data at a massive scale Multiple pools can be created in a cloud environment having different performance and availability levels. They cater to the needs of various storage service offerings.</a:t>
            </a:r>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799"/>
            <a:ext cx="4736592" cy="2670048"/>
          </a:xfrm>
        </p:spPr>
      </p:sp>
      <p:sp>
        <p:nvSpPr>
          <p:cNvPr id="3" name="Notes Placeholder 2"/>
          <p:cNvSpPr>
            <a:spLocks noGrp="1"/>
          </p:cNvSpPr>
          <p:nvPr>
            <p:ph type="body" idx="1"/>
          </p:nvPr>
        </p:nvSpPr>
        <p:spPr>
          <a:xfrm>
            <a:off x="457200" y="3584448"/>
            <a:ext cx="5943600" cy="5266944"/>
          </a:xfrm>
        </p:spPr>
        <p:txBody>
          <a:bodyPr/>
          <a:lstStyle/>
          <a:p>
            <a:r>
              <a:rPr lang="en-US" dirty="0" smtClean="0"/>
              <a:t>Cloud services comprising VMs obtain network bandwidth from network bandwidth pools. VMs are allocated appropriate network bandwidth to meet the</a:t>
            </a:r>
            <a:r>
              <a:rPr lang="en-US" baseline="0" dirty="0" smtClean="0"/>
              <a:t> required service level</a:t>
            </a:r>
            <a:r>
              <a:rPr lang="en-US" dirty="0" smtClean="0"/>
              <a:t>. The figure on the slide illustrates an example where a network bandwidth pool is created by aggregating the network bandwidth of three physical network interface cards (NICs). These NICs are installed on a physical compute system running a hypervisor.</a:t>
            </a:r>
          </a:p>
          <a:p>
            <a:pPr>
              <a:defRPr/>
            </a:pPr>
            <a:r>
              <a:rPr lang="en-US" dirty="0" smtClean="0"/>
              <a:t>The figure on the slide shows</a:t>
            </a:r>
            <a:r>
              <a:rPr lang="en-US" dirty="0" smtClean="0">
                <a:solidFill>
                  <a:srgbClr val="FF0000"/>
                </a:solidFill>
              </a:rPr>
              <a:t> </a:t>
            </a:r>
            <a:r>
              <a:rPr lang="en-US" dirty="0" smtClean="0"/>
              <a:t>the network bandwidth pool has 3000 Mbps of network bandwidth. Service A and service B are allocated 600 Mbps and 300 Mbps</a:t>
            </a:r>
            <a:r>
              <a:rPr lang="en-US" baseline="0" dirty="0" smtClean="0"/>
              <a:t> network bandwidth respectively as per the data transfer requirement of the consumers. Service A and Service B are assigned to Consumer A and Consumer B respectively. </a:t>
            </a:r>
            <a:r>
              <a:rPr lang="en-US" dirty="0" smtClean="0"/>
              <a:t>After allocation of bandwidth to the services, the network bandwidth pool has 2100 Mbps of </a:t>
            </a:r>
            <a:r>
              <a:rPr lang="en-US" dirty="0"/>
              <a:t>network bandwidth remaining</a:t>
            </a:r>
            <a:r>
              <a:rPr lang="en-US" dirty="0" smtClean="0"/>
              <a:t>, which can be allocated to new or existing services as needed.</a:t>
            </a:r>
          </a:p>
        </p:txBody>
      </p:sp>
      <p:sp>
        <p:nvSpPr>
          <p:cNvPr id="6"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799"/>
            <a:ext cx="4736592" cy="2670048"/>
          </a:xfrm>
        </p:spPr>
      </p:sp>
      <p:sp>
        <p:nvSpPr>
          <p:cNvPr id="3" name="Notes Placeholder 2"/>
          <p:cNvSpPr>
            <a:spLocks noGrp="1"/>
          </p:cNvSpPr>
          <p:nvPr>
            <p:ph type="body" idx="1"/>
          </p:nvPr>
        </p:nvSpPr>
        <p:spPr/>
        <p:txBody>
          <a:bodyPr/>
          <a:lstStyle/>
          <a:p>
            <a:r>
              <a:rPr lang="en-US" dirty="0" smtClean="0"/>
              <a:t>An identity pool,</a:t>
            </a:r>
            <a:r>
              <a:rPr lang="en-US" baseline="0" dirty="0" smtClean="0"/>
              <a:t> unlike a resource pool, specifies a range of network identifiers (IDs)</a:t>
            </a:r>
            <a:r>
              <a:rPr lang="en-US" baseline="0" dirty="0" smtClean="0">
                <a:solidFill>
                  <a:srgbClr val="FF0000"/>
                </a:solidFill>
              </a:rPr>
              <a:t>,</a:t>
            </a:r>
            <a:r>
              <a:rPr lang="en-US" baseline="0" dirty="0" smtClean="0"/>
              <a:t> such as virtual network IDs and MAC addresses. These IDs are allocated from the identity pools to the elements of cloud services. For example, in a service, the constituent virtual networks obtain IDs from a virtual network ID pool. Likewise, VMs in a service get MAC addresses from a MAC address pool.</a:t>
            </a:r>
          </a:p>
          <a:p>
            <a:r>
              <a:rPr lang="en-US" baseline="0" dirty="0" smtClean="0"/>
              <a:t>An identity pool may map or allocate IDs to a particular service or to a group of services. For example, service A is mapped to pool A containing IDs 1 to 10 and service B is mapped to pool B containing IDs 11 to 100. If an identity pool is run out of IDs, then administrators may create an additional pool or add more IDs to the existing pool. The 1-to-1 mapping between an identity pool and a service simplifies the tracking of the use</a:t>
            </a:r>
            <a:r>
              <a:rPr lang="en-US" baseline="0" dirty="0" smtClean="0">
                <a:solidFill>
                  <a:srgbClr val="FF0000"/>
                </a:solidFill>
              </a:rPr>
              <a:t> </a:t>
            </a:r>
            <a:r>
              <a:rPr lang="en-US" baseline="0" dirty="0" smtClean="0"/>
              <a:t>of IDs by a particular service. However, this increases management complexity as many identity pools must be created and managed depending on the number of services.</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799"/>
            <a:ext cx="4736592" cy="2670048"/>
          </a:xfrm>
        </p:spPr>
      </p:sp>
      <p:sp>
        <p:nvSpPr>
          <p:cNvPr id="3" name="Notes Placeholder 2"/>
          <p:cNvSpPr>
            <a:spLocks noGrp="1"/>
          </p:cNvSpPr>
          <p:nvPr>
            <p:ph type="body" idx="1"/>
          </p:nvPr>
        </p:nvSpPr>
        <p:spPr>
          <a:xfrm>
            <a:off x="457201" y="3584448"/>
            <a:ext cx="5943600" cy="5266944"/>
          </a:xfrm>
        </p:spPr>
        <p:txBody>
          <a:bodyPr/>
          <a:lstStyle/>
          <a:p>
            <a:r>
              <a:rPr lang="en-US" dirty="0" smtClean="0"/>
              <a:t>Virtual layer is deployed on the physical layer. It specifies the entities that operate at this</a:t>
            </a:r>
            <a:r>
              <a:rPr lang="en-US" baseline="0" dirty="0" smtClean="0"/>
              <a:t> layer, such as virtualization software, resource pools, and virtual resources. The</a:t>
            </a:r>
            <a:r>
              <a:rPr lang="en-US" dirty="0" smtClean="0"/>
              <a:t> key function of this layer is to abstract</a:t>
            </a:r>
            <a:r>
              <a:rPr lang="en-US" baseline="0" dirty="0" smtClean="0"/>
              <a:t> physical resources</a:t>
            </a:r>
            <a:r>
              <a:rPr lang="en-US" dirty="0" smtClean="0"/>
              <a:t>,</a:t>
            </a:r>
            <a:r>
              <a:rPr lang="en-US" baseline="0" dirty="0" smtClean="0"/>
              <a:t> </a:t>
            </a:r>
            <a:r>
              <a:rPr lang="en-US" dirty="0" smtClean="0"/>
              <a:t>such as compute, storage, and network,</a:t>
            </a:r>
            <a:r>
              <a:rPr lang="en-US" baseline="0" dirty="0" smtClean="0"/>
              <a:t> and </a:t>
            </a:r>
            <a:r>
              <a:rPr lang="en-US" dirty="0" smtClean="0"/>
              <a:t>making them appear as virtual resources.</a:t>
            </a:r>
            <a:r>
              <a:rPr lang="en-US" kern="1200" dirty="0" smtClean="0">
                <a:effectLst/>
              </a:rPr>
              <a:t> </a:t>
            </a:r>
            <a:r>
              <a:rPr lang="en-US" dirty="0"/>
              <a:t>Other key functions of this layer </a:t>
            </a:r>
            <a:r>
              <a:rPr lang="en-US" dirty="0" smtClean="0"/>
              <a:t>include </a:t>
            </a:r>
            <a:r>
              <a:rPr lang="en-US" dirty="0"/>
              <a:t>executing the requests generated by </a:t>
            </a:r>
            <a:r>
              <a:rPr lang="en-US" dirty="0" smtClean="0"/>
              <a:t>control and </a:t>
            </a:r>
            <a:r>
              <a:rPr lang="en-US" dirty="0"/>
              <a:t>forwarding requests to the physical layer to get them executed. Examples of </a:t>
            </a:r>
            <a:r>
              <a:rPr lang="en-US" dirty="0" smtClean="0"/>
              <a:t>requests </a:t>
            </a:r>
            <a:r>
              <a:rPr lang="en-US" dirty="0"/>
              <a:t>generated by control layers include creating pools of resources and creating virtual resources. </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085450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This lesson covered resource pool and examples of resource pooling, such</a:t>
            </a:r>
            <a:r>
              <a:rPr lang="en-US" baseline="0" dirty="0" smtClean="0"/>
              <a:t> as pooling</a:t>
            </a:r>
            <a:r>
              <a:rPr lang="en-US" dirty="0" smtClean="0"/>
              <a:t> processing power, memory capacity, storage, and network bandwidth. It also covered identity pool.</a:t>
            </a:r>
          </a:p>
          <a:p>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This lesson covers virtual machine (VM), VM hardware, VM files, and file system to manage VM files. It also covers VM console, VM template, and virtual appliance. Finally, this lesson covers VM network and its components.</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A </a:t>
            </a:r>
            <a:r>
              <a:rPr lang="en-US" i="1" dirty="0" smtClean="0"/>
              <a:t>virtual machine </a:t>
            </a:r>
            <a:r>
              <a:rPr lang="en-US" dirty="0" smtClean="0"/>
              <a:t>(VM) is a logical compute system that, like a physical compute system, runs an operating system (OS) and applications. A VM is created by a hosted or a bare-metal hypervisor installed on a physical compute system. A VM has a self-contained operating environment, comprising OS, applications, and virtual hardware, such as a virtual processor, memory, storage, and network resources. An OS, called—a ‘guest’ OS—is installed on a VM in the same way like it is installed on a physical compute system.</a:t>
            </a:r>
            <a:r>
              <a:rPr lang="en-US" dirty="0" smtClean="0">
                <a:solidFill>
                  <a:srgbClr val="FF0000"/>
                </a:solidFill>
              </a:rPr>
              <a:t> </a:t>
            </a:r>
            <a:r>
              <a:rPr lang="en-US" dirty="0" smtClean="0"/>
              <a:t>From the perspective of the guest OS, the VM appears as a physical compute system. As discussed in lesson 1, a virtual machine monitor</a:t>
            </a:r>
            <a:r>
              <a:rPr lang="en-US" baseline="0" dirty="0" smtClean="0"/>
              <a:t> (</a:t>
            </a:r>
            <a:r>
              <a:rPr lang="en-US" dirty="0" smtClean="0"/>
              <a:t>VMM) is responsible for the execution of a VM. Each VM has a dedicated</a:t>
            </a:r>
            <a:r>
              <a:rPr lang="en-US" baseline="0" dirty="0" smtClean="0"/>
              <a:t> VM</a:t>
            </a:r>
            <a:r>
              <a:rPr lang="en-US" dirty="0" smtClean="0"/>
              <a:t>M. Each VM has its own configuration for hardware, software, network, security, and so on. The VM behaves like a physical compute system, but does not have direct access either to the underlying host OS (when a hosted hypervisor is used) or to the hardware of the physical compute system on which it is created. The hypervisor translates the VM’s resource requests and maps the virtual hardware of the VM to the hardware of the physical compute system. For example, a VM’s I/O requests to a virtual disk drive are translated by the hypervisor and mapped to a file on the physical compute system’s disk drive.</a:t>
            </a:r>
          </a:p>
          <a:p>
            <a:r>
              <a:rPr lang="en-US" dirty="0" smtClean="0"/>
              <a:t>Compute virtualization software enables creating and managing several VMs—each with a different OS of its own—on a physical compute system or on a compute cluster. In a cloud environment, a provider typically provisions VMs to consumers to deploy their applications. The VM hardware and software are configured to meet the application’s requirements. The VMs of consumers are isolated from each other so that the applications and the services running on one VM do not interfere with those running on other VMs. The isolation also provides fault tolerance so that if one VM crashes, the other VMs remain unaffected.</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When a VM is created, it is presented with virtual hardware components that appear as physical hardware components to the guest OS. Within a given vendor’s environment, each VM has standardized hardware components that make them portable across physical compute systems. Based on the requirements, the virtual components can be added or removed from a VM. However, not all components are available for addition and configuration. Some hardware devices are part of the virtual motherboard and cannot be modified or removed. For example, the video card and the PCI controllers are available by default and cannot be removed. The figure on the slide shows the typical hardware components of a VM include virtual processor(s), virtual motherboard, virtual RAM, virtual disk, virtual network adapter, optical drives, serial and parallel ports, peripheral devices, and so on.</a:t>
            </a:r>
          </a:p>
          <a:p>
            <a:r>
              <a:rPr lang="en-US" dirty="0" smtClean="0"/>
              <a:t>A VM can be configured with one or more virtual processors. The number of virtual processors in a VM can be increased or reduced based on the requirements. When a VM starts, its virtual processors are scheduled by the hypervisor kernel to run on the physical processors. Each VM is assigned a virtual motherboard with the standardized devices essential for a compute system to function. Virtual RAM is the amount of physical memory allocated to a VM and it can be configured based on the requirements. The virtual disk is a large physical file, or a set of files that stores the VM’s OS, program files, application data, and other data associated with the VM. A virtual network adapter functions like a physical network adapter. It provides connectivity between VMs running on the same or different compute systems, and between a VM and physical compute systems. Virtual optical drives and floppy drives can be configured to connect to either physical devices or to image files, such as ISO and floppy images (.</a:t>
            </a:r>
            <a:r>
              <a:rPr lang="en-US" dirty="0" err="1" smtClean="0"/>
              <a:t>flp</a:t>
            </a:r>
            <a:r>
              <a:rPr lang="en-US" dirty="0"/>
              <a:t>), on the </a:t>
            </a:r>
            <a:r>
              <a:rPr lang="en-US" dirty="0" smtClean="0"/>
              <a:t>storage. SCSI/IDE virtual controllers provide a way for the VMs to connect to the storage devices. The virtual USB controller is used to connect to a physical USB controller and to access connected USB devices. Serial and parallel ports provide an interface for connecting peripherals to the VM.</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0925" y="685800"/>
            <a:ext cx="4746625" cy="2670175"/>
          </a:xfrm>
        </p:spPr>
      </p:sp>
      <p:sp>
        <p:nvSpPr>
          <p:cNvPr id="3" name="Notes Placeholder 2"/>
          <p:cNvSpPr>
            <a:spLocks noGrp="1"/>
          </p:cNvSpPr>
          <p:nvPr>
            <p:ph type="body" idx="1"/>
          </p:nvPr>
        </p:nvSpPr>
        <p:spPr/>
        <p:txBody>
          <a:bodyPr/>
          <a:lstStyle/>
          <a:p>
            <a:r>
              <a:rPr lang="en-US" dirty="0" smtClean="0"/>
              <a:t>From a hypervisor’s perspective, a VM is a discrete set of files on a storage device. Some of the key files that make up a VM are the configuration file, the virtual disk file, the memory file, and the log file. The configuration file stores the VM’s configuration information, including VM name, location, BIOS information, guest OS type, virtual disk parameters, number of processors, memory size, number of adapters and associated MAC addresses, SCSI controller type, and disk drive type. The virtual disk file stores the contents of a VM’s disk drive. A VM can have multiple virtual disk files, each of which appears as a separate disk drive to the VM. The memory state file stores the memory contents of a VM and is used to resume a VM that is in a suspended state. The snapshot file stores the running state of the VM including its settings and the virtual disk, and may optionally include the memory state of the VM. It is typically used to revert the VM to a previous state. Log files are used to keep a record about the VM’s activity and are often used for troubleshooting purposes.</a:t>
            </a:r>
          </a:p>
          <a:p>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0704" y="685800"/>
            <a:ext cx="4736592" cy="2670048"/>
          </a:xfrm>
        </p:spPr>
      </p:sp>
      <p:sp>
        <p:nvSpPr>
          <p:cNvPr id="3" name="Notes Placeholder 2"/>
          <p:cNvSpPr>
            <a:spLocks noGrp="1"/>
          </p:cNvSpPr>
          <p:nvPr>
            <p:ph type="body" idx="1"/>
          </p:nvPr>
        </p:nvSpPr>
        <p:spPr/>
        <p:txBody>
          <a:bodyPr/>
          <a:lstStyle/>
          <a:p>
            <a:r>
              <a:rPr lang="en-US" dirty="0" smtClean="0"/>
              <a:t>When a VM is created, the associated VM files are created and placed on the storage that is presented to the hypervisor. A file system is configured on the storage to manage the VM files. Most hypervisors support two types of file systems: the hypervisor’s native file system, and a shared file system, such as NFS or CIFS.  </a:t>
            </a:r>
          </a:p>
          <a:p>
            <a:r>
              <a:rPr lang="en-US" dirty="0" smtClean="0"/>
              <a:t>A hypervisor’s native file system is usually a clustered file system, and the storage presented to it is typically optimized to store the VM files. The file system can be deployed on the storage provisioned either from a local storage, or from  external storage devices connected through Fibre Channel, iSCSI, or </a:t>
            </a:r>
            <a:r>
              <a:rPr lang="en-US" dirty="0" err="1" smtClean="0"/>
              <a:t>FCoE</a:t>
            </a:r>
            <a:r>
              <a:rPr lang="en-US" dirty="0" smtClean="0"/>
              <a:t>. The file system allows multiple hypervisors, running on different physical compute systems, to read from and write to the same shared storage resources concurrently. This enables high availability capabilities, such as the migration of VMs between clustered hypervisors in the event of failure of one of the hypervisors or compute systems. A locking mechanism ensures that a VM is not powered on by multiple hypervisors at the same time. When a hypervisor fails, the locking mechanism for each VM running on the physical compute system is released. It is then possible for the VMs to be restarted on other hypervisors. </a:t>
            </a:r>
          </a:p>
          <a:p>
            <a:r>
              <a:rPr lang="en-US" dirty="0" smtClean="0"/>
              <a:t>A shared file system enables VM files to be stored on remote file servers or NAS devices that are accessed over an IP-based network. The file systems are accessed using file sharing protocols, such as NFS and CIFS. Hypervisors have built-in NFS or CIFS clients that enable communication with the file servers and NAS devices.</a:t>
            </a:r>
          </a:p>
          <a:p>
            <a:r>
              <a:rPr lang="en-US" dirty="0" smtClean="0"/>
              <a:t>The capacity of the file system can be dynamically increased without disrupting the VMs running on a physical compute system. If the volumes on which the file system resides have additional configurable capacity, then the file system can be extended to increase its capacity. However, if there is no configurable capacity available on the volumes, then additional capacity must be assigned before the file system can be extended.</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0704" y="685800"/>
            <a:ext cx="4736592" cy="2670048"/>
          </a:xfrm>
        </p:spPr>
      </p:sp>
      <p:sp>
        <p:nvSpPr>
          <p:cNvPr id="3" name="Notes Placeholder 2"/>
          <p:cNvSpPr>
            <a:spLocks noGrp="1"/>
          </p:cNvSpPr>
          <p:nvPr>
            <p:ph type="body" idx="1"/>
          </p:nvPr>
        </p:nvSpPr>
        <p:spPr/>
        <p:txBody>
          <a:bodyPr/>
          <a:lstStyle/>
          <a:p>
            <a:r>
              <a:rPr lang="en-US" dirty="0" smtClean="0"/>
              <a:t>An administrator connects to a VM using its console, which is an interface to view and manage the VMs on a compute system or a cluster. The console may be installed locally on a compute system, web-based, or accessed over a remote desktop connection. An administrator uses the console to perform activities, such as installing a guest OS, accessing the BIOS of the VM, powering a VM on or off, editing startup and shutdown settings, configuring virtual hardware, removing VMs, troubleshooting, and so on.</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A </a:t>
            </a:r>
            <a:r>
              <a:rPr lang="en-US" i="1" dirty="0" smtClean="0"/>
              <a:t>VM template </a:t>
            </a:r>
            <a:r>
              <a:rPr lang="en-US" dirty="0" smtClean="0"/>
              <a:t>is a master copy of a virtual machine with a standardized virtual hardware and software configuration that can be used to create and provision new VMs. The VM template typically includes a guest OS, a set of applications, and the hardware and software configurations required to deploy a VM. Templates can be created in two ways either by converting a VM to a template or by cloning a VM to a template. When a VM is converted to a template, the original VM is replaced by the template. When a VM is cloned to a template, the original VM is retained. A VM template provides preinstalled and preconfigured software, which makes the provisioning of VMs faster and eliminates installation, configuration, and maintenance overheads. It also enables ensuring consistency and standardization across VMs, which makes it easier to diagnose and troubleshoot problems.</a:t>
            </a:r>
          </a:p>
          <a:p>
            <a:r>
              <a:rPr lang="en-US" dirty="0" smtClean="0"/>
              <a:t>A VM template can be updated with new software, and with OS and software patches. Updating the VM template involves the conversion of the template back to a VM and then the installation of the new software or patches on the VM. After the update is complete, the VM is converted back into a template. While updating the template, the relevant VM must be isolated to prevent user access.</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A </a:t>
            </a:r>
            <a:r>
              <a:rPr lang="en-US" i="1" dirty="0" smtClean="0"/>
              <a:t>virtual appliance </a:t>
            </a:r>
            <a:r>
              <a:rPr lang="en-US" i="0" dirty="0" smtClean="0"/>
              <a:t>is a </a:t>
            </a:r>
            <a:r>
              <a:rPr lang="en-US" sz="1000" dirty="0" smtClean="0"/>
              <a:t>preconfigured virtual machine preinstalled with a guest operating system and an application dedicated to a specific function.</a:t>
            </a:r>
            <a:r>
              <a:rPr lang="en-US" dirty="0" smtClean="0"/>
              <a:t> In a cloud environment, virtual appliances are used for different functions, such as to provide Software as a Service, to run cloud management software, and to route packets. They can also be used to provide security features, such as a firewall or network intrusion detection.</a:t>
            </a:r>
          </a:p>
          <a:p>
            <a:r>
              <a:rPr lang="en-US" dirty="0" smtClean="0"/>
              <a:t>Using a virtual appliance simplifies the delivery and operation of an application. Typically, the process is time-consuming and error-prone, and involves setting up a new VM, installing the guest OS and then the application. In contrast, a virtual appliance deployment is faster because the VM is preconfigured and has preinstalled software. This simplifies installation and eliminates configuration issues, such as software or driver compatibility problems. Also, the application runs in isolation within the virtual appliance, and it is protected against the crashes and the security issues of the other virtual appliances. Virtual appliances are typically created using the Open Virtualization Format (OVF) –</a:t>
            </a:r>
            <a:r>
              <a:rPr lang="en-US" dirty="0" smtClean="0">
                <a:solidFill>
                  <a:srgbClr val="FF0000"/>
                </a:solidFill>
              </a:rPr>
              <a:t> </a:t>
            </a:r>
            <a:r>
              <a:rPr lang="en-US" dirty="0" smtClean="0"/>
              <a:t>an open hypervisor-independent packaging and distribution format.</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799"/>
            <a:ext cx="4736592" cy="2670048"/>
          </a:xfrm>
        </p:spPr>
      </p:sp>
      <p:sp>
        <p:nvSpPr>
          <p:cNvPr id="3" name="Notes Placeholder 2"/>
          <p:cNvSpPr>
            <a:spLocks noGrp="1"/>
          </p:cNvSpPr>
          <p:nvPr>
            <p:ph type="body" idx="1"/>
          </p:nvPr>
        </p:nvSpPr>
        <p:spPr/>
        <p:txBody>
          <a:bodyPr/>
          <a:lstStyle/>
          <a:p>
            <a:r>
              <a:rPr lang="en-US" sz="1000" kern="1200" dirty="0" smtClean="0">
                <a:solidFill>
                  <a:schemeClr val="tx1"/>
                </a:solidFill>
                <a:effectLst/>
                <a:ea typeface="+mn-ea"/>
                <a:cs typeface="Calibri" panose="020F0502020204030204" pitchFamily="34" charset="0"/>
              </a:rPr>
              <a:t>A </a:t>
            </a:r>
            <a:r>
              <a:rPr lang="en-US" sz="1000" i="1" kern="1200" dirty="0" smtClean="0">
                <a:solidFill>
                  <a:schemeClr val="tx1"/>
                </a:solidFill>
                <a:effectLst/>
                <a:ea typeface="+mn-ea"/>
                <a:cs typeface="Calibri" panose="020F0502020204030204" pitchFamily="34" charset="0"/>
              </a:rPr>
              <a:t>VM network </a:t>
            </a:r>
            <a:r>
              <a:rPr lang="en-US" sz="1000" kern="1200" dirty="0" smtClean="0">
                <a:solidFill>
                  <a:schemeClr val="tx1"/>
                </a:solidFill>
                <a:effectLst/>
                <a:ea typeface="+mn-ea"/>
                <a:cs typeface="Calibri" panose="020F0502020204030204" pitchFamily="34" charset="0"/>
              </a:rPr>
              <a:t>is a logical network that provides Ethernet connectivity and enables communication between the VMs running on a hypervisor within a compute system. A VM network includes logical switches </a:t>
            </a:r>
            <a:r>
              <a:rPr lang="en-US" sz="1000" kern="1200" dirty="0" smtClean="0">
                <a:effectLst/>
                <a:ea typeface="+mn-ea"/>
                <a:cs typeface="Calibri" panose="020F0502020204030204" pitchFamily="34" charset="0"/>
              </a:rPr>
              <a:t>called</a:t>
            </a:r>
            <a:r>
              <a:rPr lang="en-US" sz="1000" kern="1200" dirty="0" smtClean="0">
                <a:solidFill>
                  <a:srgbClr val="FF0000"/>
                </a:solidFill>
                <a:effectLst/>
                <a:ea typeface="+mn-ea"/>
                <a:cs typeface="Calibri" panose="020F0502020204030204" pitchFamily="34" charset="0"/>
              </a:rPr>
              <a:t> </a:t>
            </a:r>
            <a:r>
              <a:rPr lang="en-US" sz="1000" kern="1200" dirty="0" smtClean="0">
                <a:solidFill>
                  <a:schemeClr val="tx1"/>
                </a:solidFill>
                <a:effectLst/>
                <a:ea typeface="+mn-ea"/>
                <a:cs typeface="Calibri" panose="020F0502020204030204" pitchFamily="34" charset="0"/>
              </a:rPr>
              <a:t>virtual switches. </a:t>
            </a:r>
            <a:r>
              <a:rPr lang="en-US" sz="1000" kern="1200" dirty="0" smtClean="0">
                <a:effectLst/>
                <a:ea typeface="+mn-ea"/>
                <a:cs typeface="Calibri" panose="020F0502020204030204" pitchFamily="34" charset="0"/>
              </a:rPr>
              <a:t>Virtual switches function similar to physical Ethernet switches, but may not have all the functionalities of a physical Ethernet switch. </a:t>
            </a:r>
          </a:p>
          <a:p>
            <a:r>
              <a:rPr lang="en-US" sz="1000" kern="1200" dirty="0" smtClean="0">
                <a:effectLst/>
                <a:ea typeface="+mn-ea"/>
                <a:cs typeface="Calibri" panose="020F0502020204030204" pitchFamily="34" charset="0"/>
              </a:rPr>
              <a:t>Consider the example of a web application that is running on a VM and needs to communicate with a database server. The database server could be running on another VM on the same compute system. The two VMs can be connected via a VM network to enable them to communicate with each other.</a:t>
            </a:r>
            <a:r>
              <a:rPr lang="en-US" sz="1000" kern="1200" baseline="0" dirty="0" smtClean="0">
                <a:effectLst/>
                <a:ea typeface="+mn-ea"/>
                <a:cs typeface="Calibri" panose="020F0502020204030204" pitchFamily="34" charset="0"/>
              </a:rPr>
              <a:t> B</a:t>
            </a:r>
            <a:r>
              <a:rPr lang="en-US" sz="1000" kern="1200" dirty="0" smtClean="0">
                <a:effectLst/>
                <a:ea typeface="+mn-ea"/>
                <a:cs typeface="Calibri" panose="020F0502020204030204" pitchFamily="34" charset="0"/>
              </a:rPr>
              <a:t>ecause the traffic between the VMs does not travel over a network external to the compute system, the data transfer speed between the VMs is increased. </a:t>
            </a:r>
          </a:p>
          <a:p>
            <a:r>
              <a:rPr lang="en-US" sz="1000" kern="1200" dirty="0" smtClean="0">
                <a:effectLst/>
                <a:ea typeface="+mn-ea"/>
                <a:cs typeface="Calibri" panose="020F0502020204030204" pitchFamily="34" charset="0"/>
              </a:rPr>
              <a:t>In some cases, the VMs residing on different compute systems may need to communicate either with each other, or with other physical compute systems, such as a client machines. To transfer these types of network traffic, the VM network must be connected to the network of physical compute systems. In this case, the VM traffic travels over both the VM network and the network of physical compute systems. The figure on the slide shows two physical compute systems, each with a VM network</a:t>
            </a:r>
            <a:r>
              <a:rPr lang="en-US" sz="1000" kern="1200" baseline="0" dirty="0" smtClean="0">
                <a:effectLst/>
                <a:ea typeface="+mn-ea"/>
                <a:cs typeface="Calibri" panose="020F0502020204030204" pitchFamily="34" charset="0"/>
              </a:rPr>
              <a:t> and </a:t>
            </a:r>
            <a:r>
              <a:rPr lang="en-US" sz="1000" kern="1200" dirty="0" smtClean="0">
                <a:effectLst/>
                <a:ea typeface="+mn-ea"/>
                <a:cs typeface="Calibri" panose="020F0502020204030204" pitchFamily="34" charset="0"/>
              </a:rPr>
              <a:t>both the VM networks connected to a network of physical compute systems.</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a:xfrm>
            <a:off x="457200" y="3584448"/>
            <a:ext cx="5943600" cy="5266944"/>
          </a:xfrm>
        </p:spPr>
        <p:txBody>
          <a:bodyPr/>
          <a:lstStyle/>
          <a:p>
            <a:r>
              <a:rPr lang="en-US" dirty="0"/>
              <a:t>This lesson </a:t>
            </a:r>
            <a:r>
              <a:rPr lang="en-US" dirty="0" smtClean="0"/>
              <a:t>covers an overview of virtual</a:t>
            </a:r>
            <a:r>
              <a:rPr lang="en-US" baseline="0" dirty="0" smtClean="0"/>
              <a:t> layer, virtualization software, resource pool, and virtual resources</a:t>
            </a:r>
            <a:r>
              <a:rPr lang="en-US" dirty="0" smtClean="0"/>
              <a:t>.</a:t>
            </a:r>
            <a:endParaRPr lang="en-US" dirty="0"/>
          </a:p>
          <a:p>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0704" y="685800"/>
            <a:ext cx="4736592" cy="2670175"/>
          </a:xfrm>
        </p:spPr>
      </p:sp>
      <p:sp>
        <p:nvSpPr>
          <p:cNvPr id="3" name="Notes Placeholder 2"/>
          <p:cNvSpPr>
            <a:spLocks noGrp="1"/>
          </p:cNvSpPr>
          <p:nvPr>
            <p:ph type="body" idx="1"/>
          </p:nvPr>
        </p:nvSpPr>
        <p:spPr/>
        <p:txBody>
          <a:bodyPr/>
          <a:lstStyle/>
          <a:p>
            <a:r>
              <a:rPr lang="en-US" dirty="0" smtClean="0"/>
              <a:t>VM networks comprise virtual switches, virtual NICs, and uplink NICs that are created on a physical compute system running a hypervisor.</a:t>
            </a:r>
          </a:p>
          <a:p>
            <a:r>
              <a:rPr lang="en-US" dirty="0" smtClean="0"/>
              <a:t>A </a:t>
            </a:r>
            <a:r>
              <a:rPr lang="en-US" i="1" dirty="0" smtClean="0"/>
              <a:t>virtual switch </a:t>
            </a:r>
            <a:r>
              <a:rPr lang="en-US" dirty="0" smtClean="0"/>
              <a:t>is a logical OSI Layer 2 Ethernet switch created within a compute system. A virtual switch is either internal or external. An internal virtual switch connects only the VMs on a compute system. It has no connection to any physical NIC and cannot forward traffic to a physical network. An external virtual switch connects the VMs on a compute system to each other and also to one or more physical NICs. It enables the VMs to communicate internally and also to send traffic to external networks. A physical NIC already connected to a virtual switch cannot be attached to any other virtual switch. A virtual switch also provides traffic management for the VMs and maintains a MAC address table for forwarding frames to a virtual switch port based on the destination address. A single virtual switch, called </a:t>
            </a:r>
            <a:r>
              <a:rPr lang="en-US" i="1" dirty="0" smtClean="0"/>
              <a:t>distributed virtual switch</a:t>
            </a:r>
            <a:r>
              <a:rPr lang="en-US" dirty="0" smtClean="0"/>
              <a:t>, can also function across multiple physical compute systems. It is created and configured from a centralized management server. Once created, instances of the distributed virtual switch with identical networking configurations appear on each physical compute system managed by the management server. Configuration changes to the distributed virtual switch are applied to all its instances.</a:t>
            </a:r>
          </a:p>
          <a:p>
            <a:r>
              <a:rPr lang="en-US" dirty="0" smtClean="0"/>
              <a:t>A </a:t>
            </a:r>
            <a:r>
              <a:rPr lang="en-US" i="1" dirty="0" smtClean="0"/>
              <a:t>virtual NIC </a:t>
            </a:r>
            <a:r>
              <a:rPr lang="en-US" dirty="0" smtClean="0"/>
              <a:t>connects a VM to a virtual switch and functions similar to a physical NIC. Virtual NICs send and receive VM traffic to and from the VM network. A VM can have one or more virtual NICs. Each virtual NIC has unique MAC and IP addresses and uses the Ethernet protocol exactly as a physical NIC does. The hypervisor generates the MAC addresses and allocates them to virtual NICs. The guest OS installed on a VM sends network I/O to the virtual NIC using a device driver similar to that of a physical NIC. A virtual NIC forwards the I/</a:t>
            </a:r>
            <a:r>
              <a:rPr lang="en-US" dirty="0" err="1" smtClean="0"/>
              <a:t>Os</a:t>
            </a:r>
            <a:r>
              <a:rPr lang="en-US" dirty="0" smtClean="0"/>
              <a:t> in the form of Ethernet frames to the virtual switch for transmission to the destination. It adds its MAC and IP addresses as source addresses to the Ethernet frames it forwards. </a:t>
            </a:r>
          </a:p>
          <a:p>
            <a:r>
              <a:rPr lang="en-US" dirty="0" smtClean="0"/>
              <a:t>An </a:t>
            </a:r>
            <a:r>
              <a:rPr lang="en-US" i="1" dirty="0" smtClean="0"/>
              <a:t>uplink NIC </a:t>
            </a:r>
            <a:r>
              <a:rPr lang="en-US" dirty="0" smtClean="0"/>
              <a:t>is a physical NIC connected to the uplink port of a virtual switch and functions as an ISL between the virtual switch and a physical Ethernet switch. It is called uplink because it only provides a physical interface to connect a compute system to the network and is not addressable from the network. Uplink NICs are neither assigned an IP address nor are their built-in MAC addresses available to any compute system in the network. It simply forwards the VM traffic between the VM network and the external physical network without modification.</a:t>
            </a:r>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3205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0704" y="685800"/>
            <a:ext cx="4736592" cy="2670048"/>
          </a:xfrm>
        </p:spPr>
      </p:sp>
      <p:sp>
        <p:nvSpPr>
          <p:cNvPr id="3" name="Notes Placeholder 2"/>
          <p:cNvSpPr>
            <a:spLocks noGrp="1"/>
          </p:cNvSpPr>
          <p:nvPr>
            <p:ph type="body" idx="1"/>
          </p:nvPr>
        </p:nvSpPr>
        <p:spPr/>
        <p:txBody>
          <a:bodyPr/>
          <a:lstStyle/>
          <a:p>
            <a:r>
              <a:rPr lang="en-US" dirty="0" smtClean="0"/>
              <a:t>This lesson covered virtual machines and VM hardware. It also covered the files associated with a VM and the file system to store and manage the VM files. Next, it covered VM console, VM template, and virtual appliance. Finally, it covered VM network and its components.</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This lesson covers Logical unit number (LUN) and the different</a:t>
            </a:r>
            <a:r>
              <a:rPr lang="en-US" baseline="0" dirty="0" smtClean="0"/>
              <a:t> ways to create LUNs. </a:t>
            </a:r>
            <a:endParaRPr lang="en-US" dirty="0" smtClean="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0925" y="685800"/>
            <a:ext cx="4746625" cy="2670175"/>
          </a:xfrm>
        </p:spPr>
      </p:sp>
      <p:sp>
        <p:nvSpPr>
          <p:cNvPr id="3" name="Notes Placeholder 2"/>
          <p:cNvSpPr>
            <a:spLocks noGrp="1"/>
          </p:cNvSpPr>
          <p:nvPr>
            <p:ph type="body" idx="1"/>
          </p:nvPr>
        </p:nvSpPr>
        <p:spPr/>
        <p:txBody>
          <a:bodyPr/>
          <a:lstStyle/>
          <a:p>
            <a:r>
              <a:rPr lang="en-US" baseline="0" dirty="0" smtClean="0"/>
              <a:t>LUN (logical unit number) </a:t>
            </a:r>
            <a:r>
              <a:rPr lang="en-US" dirty="0" smtClean="0"/>
              <a:t>is created by </a:t>
            </a:r>
            <a:r>
              <a:rPr lang="en-US" baseline="0" dirty="0" smtClean="0"/>
              <a:t>abstracting the identity and internal function of storage system(s) and appears as physical storage to the compute system. The mapping of virtual to physical storage is performed by the virtualization layer. LUNs are assigned to the compute system to create a file system for storing and managing files. In a shared environment, there may be a chance that this LUN can be accessed by an unauthorized compute system. </a:t>
            </a:r>
            <a:r>
              <a:rPr lang="en-US" i="0" dirty="0" smtClean="0"/>
              <a:t>LUN masking </a:t>
            </a:r>
            <a:r>
              <a:rPr lang="en-US" dirty="0" smtClean="0"/>
              <a:t>is a process that provides data access control by defining which LUNs a compute system can access. This ensures that volume access by compute</a:t>
            </a:r>
            <a:r>
              <a:rPr lang="en-US" baseline="0" dirty="0" smtClean="0"/>
              <a:t> systems </a:t>
            </a:r>
            <a:r>
              <a:rPr lang="en-US" dirty="0" smtClean="0"/>
              <a:t>is controlled appropriately, preventing unauthorized or accidental access.</a:t>
            </a:r>
            <a:r>
              <a:rPr lang="en-US" baseline="0" dirty="0" smtClean="0"/>
              <a:t> In a cloud environment, the LUNs are created and assigned to different services based on the requirements. For example, if a consumer requires 500 GB of storage for their archival purpose, the service provider creates a 500 GB LUN and assigned it to the consumer. The storage capacity of a LUN can be dynamically expanded or reduced based on the requirements. A LUN can be created from a RAID set (traditional approach) or from a storage pool. The subsequent slides discuss these in detail.</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3080605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In the traditional approach, a LUN is created from a RAID set by partitioning the available capacity into smaller units. A RAID set includes physical disks that are logically grouped together and</a:t>
            </a:r>
            <a:r>
              <a:rPr lang="en-US" baseline="0" dirty="0" smtClean="0"/>
              <a:t> the requ</a:t>
            </a:r>
            <a:r>
              <a:rPr lang="en-US" dirty="0" smtClean="0"/>
              <a:t>ired RAID level is applied. LUNs are spread across all the physical disks that belong to a RAID set. The figure on the slide shows a RAID set consisting of four disks that has been partitioned into two LUNs: LUN 0 and LUN 1. Traditional LUNs are suited for applications that require predictable performance. Traditional LUNs provide full control for precise data placement and allow an administrator to create LUNs on different RAID groups, if there is any workload contention. Organizations that are not highly concerned about storage space efficiency may still use traditional LUNs. </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4036417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baseline="0" dirty="0" smtClean="0"/>
              <a:t>LUNs can be created from the </a:t>
            </a:r>
            <a:r>
              <a:rPr lang="en-US" dirty="0" smtClean="0"/>
              <a:t>storage pool that comprises a set of physical drives that provide the actual physical storage used by the volumes. A storage pool can contain</a:t>
            </a:r>
            <a:r>
              <a:rPr lang="en-US" baseline="0" dirty="0" smtClean="0"/>
              <a:t> a few drives or hundreds of drives. </a:t>
            </a:r>
            <a:r>
              <a:rPr lang="en-US" dirty="0" smtClean="0"/>
              <a:t>Two types of LUNs can be created from the </a:t>
            </a:r>
            <a:r>
              <a:rPr lang="en-US" baseline="0" dirty="0" smtClean="0"/>
              <a:t>storage pool: Thin LUNs and Thick LUNs. </a:t>
            </a:r>
          </a:p>
          <a:p>
            <a:r>
              <a:rPr lang="en-US" dirty="0" smtClean="0"/>
              <a:t>Thin LUNs do not require physical storage to be completely allocated to them at the time they are created and presented to a compute system. From the operating system’s perspective, a thin LUN appears as a traditional LUN. Thin LUNs consume storage as needed from the underlying storage pool in increments called thin LUN extents. The thin LUN extent defines the minimum amount of physical storage that is consumed from a storage pool at a time by a thin LUN. When a thin LUN is destroyed, its allocated capacity is reclaimed to the pool. </a:t>
            </a:r>
          </a:p>
          <a:p>
            <a:r>
              <a:rPr lang="en-US" dirty="0" smtClean="0"/>
              <a:t>Thick LUN is the one whose space is fully allocated upon creation. However, when a thick LUN is created its entire capacity is reserved and allocated in the pool for use by that LUN. </a:t>
            </a:r>
          </a:p>
          <a:p>
            <a:r>
              <a:rPr lang="en-US" dirty="0" smtClean="0"/>
              <a:t> </a:t>
            </a:r>
          </a:p>
          <a:p>
            <a:endParaRPr lang="en-US" dirty="0" smtClean="0"/>
          </a:p>
          <a:p>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345791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pPr>
              <a:defRPr/>
            </a:pPr>
            <a:r>
              <a:rPr lang="en-US" sz="1000" kern="1200" dirty="0" smtClean="0">
                <a:effectLst/>
              </a:rPr>
              <a:t>A thick LUN created from a storage pool provides better performance than</a:t>
            </a:r>
            <a:r>
              <a:rPr lang="en-US" sz="1000" kern="1200" baseline="0" dirty="0" smtClean="0">
                <a:effectLst/>
              </a:rPr>
              <a:t> a thin </a:t>
            </a:r>
            <a:r>
              <a:rPr lang="en-US" sz="1000" kern="1200" dirty="0" smtClean="0">
                <a:effectLst/>
              </a:rPr>
              <a:t>LUN that is</a:t>
            </a:r>
            <a:r>
              <a:rPr lang="en-US" sz="1000" kern="1200" baseline="0" dirty="0" smtClean="0">
                <a:effectLst/>
              </a:rPr>
              <a:t> created from the same storage pool</a:t>
            </a:r>
            <a:r>
              <a:rPr lang="en-US" sz="1000" kern="1200" dirty="0" smtClean="0">
                <a:effectLst/>
              </a:rPr>
              <a:t>. </a:t>
            </a:r>
            <a:r>
              <a:rPr lang="en-US" dirty="0"/>
              <a:t>However, </a:t>
            </a:r>
            <a:r>
              <a:rPr lang="en-US" dirty="0" smtClean="0"/>
              <a:t>a thin </a:t>
            </a:r>
            <a:r>
              <a:rPr lang="en-US" dirty="0"/>
              <a:t>LUN offers </a:t>
            </a:r>
            <a:r>
              <a:rPr lang="en-US" dirty="0" smtClean="0"/>
              <a:t>several benefits</a:t>
            </a:r>
            <a:r>
              <a:rPr lang="en-US" dirty="0"/>
              <a:t>. </a:t>
            </a:r>
            <a:r>
              <a:rPr lang="en-US" dirty="0" smtClean="0"/>
              <a:t>Thin </a:t>
            </a:r>
            <a:r>
              <a:rPr lang="en-US" sz="1000" kern="1200" dirty="0" smtClean="0">
                <a:effectLst/>
              </a:rPr>
              <a:t>LUN</a:t>
            </a:r>
            <a:r>
              <a:rPr lang="en-US" dirty="0" smtClean="0"/>
              <a:t>s are appropriate for applications that can tolerate performance variations. In some cases, performance improvement is seen when using a thin </a:t>
            </a:r>
            <a:r>
              <a:rPr lang="en-US" sz="1000" kern="1200" dirty="0" smtClean="0">
                <a:effectLst/>
              </a:rPr>
              <a:t>LUN</a:t>
            </a:r>
            <a:r>
              <a:rPr lang="en-US" dirty="0" smtClean="0"/>
              <a:t>, due to striping across a large number of drives in the pool. However, when multiple thin </a:t>
            </a:r>
            <a:r>
              <a:rPr lang="en-US" sz="1000" kern="1200" dirty="0" smtClean="0">
                <a:effectLst/>
              </a:rPr>
              <a:t>LUN</a:t>
            </a:r>
            <a:r>
              <a:rPr lang="en-US" dirty="0" smtClean="0"/>
              <a:t>s contend for the shared storage resources in a given pool, and when utilization reaches higher levels, the performance can degrade. Thin </a:t>
            </a:r>
            <a:r>
              <a:rPr lang="en-US" sz="1000" kern="1200" dirty="0" smtClean="0">
                <a:effectLst/>
              </a:rPr>
              <a:t>LUN</a:t>
            </a:r>
            <a:r>
              <a:rPr lang="en-US" dirty="0" smtClean="0"/>
              <a:t>s provide the best storage space efficiency and are particularly suitable for applications where space consumption is difficult to forecast. Using thin </a:t>
            </a:r>
            <a:r>
              <a:rPr lang="en-US" sz="1000" kern="1200" dirty="0" smtClean="0">
                <a:effectLst/>
              </a:rPr>
              <a:t>LUN</a:t>
            </a:r>
            <a:r>
              <a:rPr lang="en-US" dirty="0" smtClean="0"/>
              <a:t>s, cloud service providers can reduce storage costs and simplify their storage management. </a:t>
            </a:r>
          </a:p>
          <a:p>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345791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0704" y="685800"/>
            <a:ext cx="4736592" cy="2670048"/>
          </a:xfrm>
        </p:spPr>
      </p:sp>
      <p:sp>
        <p:nvSpPr>
          <p:cNvPr id="3" name="Notes Placeholder 2"/>
          <p:cNvSpPr>
            <a:spLocks noGrp="1"/>
          </p:cNvSpPr>
          <p:nvPr>
            <p:ph type="body" idx="1"/>
          </p:nvPr>
        </p:nvSpPr>
        <p:spPr/>
        <p:txBody>
          <a:bodyPr/>
          <a:lstStyle/>
          <a:p>
            <a:r>
              <a:rPr lang="en-US" dirty="0" smtClean="0"/>
              <a:t>This lesson covered LUN and the different</a:t>
            </a:r>
            <a:r>
              <a:rPr lang="en-US" baseline="0" dirty="0" smtClean="0"/>
              <a:t> ways to create LUNs. </a:t>
            </a:r>
            <a:endParaRPr lang="en-US" dirty="0" smtClean="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This lesson covers virtual network and the types of virtual networks including VLAN and VSAN. It</a:t>
            </a:r>
            <a:r>
              <a:rPr lang="en-US" baseline="0" dirty="0" smtClean="0"/>
              <a:t> also covers the mapping between VLANs and VSANs in an </a:t>
            </a:r>
            <a:r>
              <a:rPr lang="en-US" baseline="0" dirty="0" err="1" smtClean="0"/>
              <a:t>FCoE</a:t>
            </a:r>
            <a:r>
              <a:rPr lang="en-US" baseline="0" dirty="0" smtClean="0"/>
              <a:t> SAN.</a:t>
            </a:r>
            <a:endParaRPr lang="en-US" dirty="0" smtClean="0"/>
          </a:p>
          <a:p>
            <a:endParaRPr lang="en-US" dirty="0" smtClean="0">
              <a:solidFill>
                <a:srgbClr val="FF0000"/>
              </a:solidFill>
            </a:endParaRP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A</a:t>
            </a:r>
            <a:r>
              <a:rPr lang="en-US" i="1" dirty="0" smtClean="0"/>
              <a:t> Virtual network </a:t>
            </a:r>
            <a:r>
              <a:rPr lang="en-US" dirty="0" smtClean="0"/>
              <a:t>is a </a:t>
            </a:r>
            <a:r>
              <a:rPr lang="en-US" dirty="0"/>
              <a:t>software-based logical </a:t>
            </a:r>
            <a:r>
              <a:rPr lang="en-US" dirty="0" smtClean="0"/>
              <a:t>network that is created from a unified </a:t>
            </a:r>
            <a:r>
              <a:rPr lang="en-US" dirty="0"/>
              <a:t>pool of network </a:t>
            </a:r>
            <a:r>
              <a:rPr lang="en-US" dirty="0" smtClean="0"/>
              <a:t>resources. A virtual network can be created by segmenting a single physical network into multiple logical networks. For example, multiple virtual networks may be created on a common network infrastructure for the use of the different departments in an organization. Also, multiple physical networks can be consolidated into a single virtual </a:t>
            </a:r>
            <a:r>
              <a:rPr lang="en-US" dirty="0"/>
              <a:t>network. A virtual network utilizes the underlying physical network only for simple packet forwarding. </a:t>
            </a:r>
            <a:r>
              <a:rPr lang="en-US" dirty="0" smtClean="0"/>
              <a:t>It appears as a physical network to the nodes connected to it, because existing network services are reproduced in the logical </a:t>
            </a:r>
            <a:r>
              <a:rPr lang="en-US" dirty="0"/>
              <a:t>space</a:t>
            </a:r>
            <a:r>
              <a:rPr lang="en-US" dirty="0" smtClean="0"/>
              <a:t>. Nodes </a:t>
            </a:r>
            <a:r>
              <a:rPr lang="en-US" dirty="0"/>
              <a:t>with a common set of requirements can be functionally grouped </a:t>
            </a:r>
            <a:r>
              <a:rPr lang="en-US" dirty="0" smtClean="0"/>
              <a:t>in </a:t>
            </a:r>
            <a:r>
              <a:rPr lang="en-US" dirty="0"/>
              <a:t>a virtual </a:t>
            </a:r>
            <a:r>
              <a:rPr lang="en-US" dirty="0" smtClean="0"/>
              <a:t>network, </a:t>
            </a:r>
            <a:r>
              <a:rPr lang="en-US" dirty="0"/>
              <a:t>regardless of the geographic location of the nodes.</a:t>
            </a:r>
            <a:r>
              <a:rPr lang="en-US" dirty="0" smtClean="0"/>
              <a:t> </a:t>
            </a:r>
          </a:p>
          <a:p>
            <a:r>
              <a:rPr lang="en-US" dirty="0" smtClean="0"/>
              <a:t>Two nodes connected to a virtual network can communicate with each other without the routing of frames even if they are in different physical locations. Network traffic must be routed when two nodes in different virtual networks communicate even if they are connected to the same physical network. Virtual networks are isolated and are independent of each other</a:t>
            </a:r>
            <a:r>
              <a:rPr lang="en-US" dirty="0"/>
              <a:t>. Each virtual network has unique </a:t>
            </a:r>
            <a:r>
              <a:rPr lang="en-US" dirty="0" smtClean="0"/>
              <a:t>attributes, </a:t>
            </a:r>
            <a:r>
              <a:rPr lang="en-US" dirty="0"/>
              <a:t>such as routing, switching, independent polices, quality of service, bandwidth, security, and so on. The </a:t>
            </a:r>
            <a:r>
              <a:rPr lang="en-US" dirty="0" smtClean="0"/>
              <a:t>network management traffic and the broadcasts within a virtual network generally do not propagate to the nodes in another virtual network.</a:t>
            </a:r>
          </a:p>
          <a:p>
            <a:r>
              <a:rPr lang="en-US" dirty="0" smtClean="0"/>
              <a:t>All types </a:t>
            </a:r>
            <a:r>
              <a:rPr lang="en-US" dirty="0"/>
              <a:t>of network can be virtualized, including networks of physical compute systems, SANs, and VM networks. Virtual networks are programmatically created, </a:t>
            </a:r>
            <a:r>
              <a:rPr lang="en-US" dirty="0" smtClean="0"/>
              <a:t>provisioned, </a:t>
            </a:r>
            <a:r>
              <a:rPr lang="en-US" dirty="0"/>
              <a:t>and managed from a network management workstation. Network and security services </a:t>
            </a:r>
            <a:r>
              <a:rPr lang="en-US" dirty="0" smtClean="0"/>
              <a:t>become </a:t>
            </a:r>
            <a:r>
              <a:rPr lang="en-US" dirty="0"/>
              <a:t>part </a:t>
            </a:r>
            <a:r>
              <a:rPr lang="en-US" dirty="0" smtClean="0"/>
              <a:t>of individual </a:t>
            </a:r>
            <a:r>
              <a:rPr lang="en-US" dirty="0"/>
              <a:t>VMs in accordance with networking and security policies defined for each connected application. When a VM is moved to a hypervisor on another compute system, </a:t>
            </a:r>
            <a:r>
              <a:rPr lang="en-US" dirty="0" smtClean="0"/>
              <a:t>its </a:t>
            </a:r>
            <a:r>
              <a:rPr lang="en-US" dirty="0"/>
              <a:t>networking and security </a:t>
            </a:r>
            <a:r>
              <a:rPr lang="en-US" dirty="0" smtClean="0"/>
              <a:t>services also </a:t>
            </a:r>
            <a:r>
              <a:rPr lang="en-US" dirty="0"/>
              <a:t>move with it</a:t>
            </a:r>
            <a:r>
              <a:rPr lang="en-US" dirty="0" smtClean="0"/>
              <a:t>. When </a:t>
            </a:r>
            <a:r>
              <a:rPr lang="en-US" dirty="0"/>
              <a:t>new VMs are created to scale an application, the necessary policies are dynamically applied to those VMs as well.</a:t>
            </a:r>
          </a:p>
          <a:p>
            <a:r>
              <a:rPr lang="en-US" dirty="0" smtClean="0"/>
              <a:t>Virtual networks enable a cloud provider to create logical networks that span physical boundaries, allowing network extension and optimizing resource utilization across clusters and cloud data centers. Virtual networks can also be scaled without reconfiguring the underlying physical hardware. Providers can also integrate network services, such as firewalls, and load balancers. A single console for all the services further simplifies management operations. </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a:xfrm>
            <a:off x="457200" y="3584448"/>
            <a:ext cx="5943600" cy="5266944"/>
          </a:xfrm>
        </p:spPr>
        <p:txBody>
          <a:bodyPr/>
          <a:lstStyle/>
          <a:p>
            <a:pPr>
              <a:defRPr/>
            </a:pPr>
            <a:r>
              <a:rPr lang="en-US" dirty="0" smtClean="0"/>
              <a:t>Virtualization refers to the logical abstraction of physical resources, such as compute, network, and storage that enables a single hardware resource to support multiple concurrent instances of systems or multiple hardware resources to support single instance of system. For example, </a:t>
            </a:r>
            <a:r>
              <a:rPr lang="en-US" dirty="0"/>
              <a:t>a single disk drive can be partitioned and presented as multiple disk drives to a compute system. Similarly, </a:t>
            </a:r>
            <a:r>
              <a:rPr lang="en-US" dirty="0" smtClean="0"/>
              <a:t>multiple disk drives can be concatenated and presented as a single disk drive to a compute system. </a:t>
            </a:r>
          </a:p>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With virtualization, it is also possible to make a resource appear larger or smaller than it actually is. Further, the abstraction of physical resources due to virtualization enables multitenant environment, which improves utilization of the physical resources. </a:t>
            </a:r>
          </a:p>
        </p:txBody>
      </p:sp>
      <p:sp>
        <p:nvSpPr>
          <p:cNvPr id="7"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7969135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The figure on the slide shows two virtual networks that are created on both virtual and physical switches. Virtual network 1 connects VM1 and VM3 and enables communication between them without routing. Similarly, VM2 and VM4 are connected by virtual network 2. Communication between VM1 and VM2 or between VM3 and VM4 must be routed. The network traffic movement between virtual networks may </a:t>
            </a:r>
            <a:r>
              <a:rPr lang="en-US" dirty="0"/>
              <a:t>be controlled by deploying access control at the </a:t>
            </a:r>
            <a:r>
              <a:rPr lang="en-US" dirty="0" smtClean="0"/>
              <a:t>router.</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The slide lists the common types of virtual networks.</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sz="1000" b="0" i="0" kern="1200" dirty="0" smtClean="0">
                <a:effectLst/>
                <a:latin typeface="+mn-lt"/>
                <a:ea typeface="+mn-ea"/>
                <a:cs typeface="Calibri" panose="020F0502020204030204" pitchFamily="34" charset="0"/>
              </a:rPr>
              <a:t>A </a:t>
            </a:r>
            <a:r>
              <a:rPr lang="en-US" sz="1000" b="0" i="1" kern="1200" dirty="0" smtClean="0">
                <a:effectLst/>
                <a:latin typeface="+mn-lt"/>
                <a:ea typeface="+mn-ea"/>
                <a:cs typeface="Calibri" panose="020F0502020204030204" pitchFamily="34" charset="0"/>
              </a:rPr>
              <a:t>virtual LAN </a:t>
            </a:r>
            <a:r>
              <a:rPr lang="en-US" sz="1000" b="0" i="0" kern="1200" dirty="0" smtClean="0">
                <a:effectLst/>
                <a:latin typeface="+mn-lt"/>
                <a:ea typeface="+mn-ea"/>
                <a:cs typeface="Calibri" panose="020F0502020204030204" pitchFamily="34" charset="0"/>
              </a:rPr>
              <a:t>(VLAN) is a </a:t>
            </a:r>
            <a:r>
              <a:rPr lang="en-US" dirty="0" smtClean="0"/>
              <a:t>virtual network consisting of virtual and/or physical switches, which divides a LAN into smaller logical segments. </a:t>
            </a:r>
            <a:r>
              <a:rPr lang="en-US" sz="1000" b="0" i="0" kern="1200" dirty="0" smtClean="0">
                <a:effectLst/>
                <a:latin typeface="+mn-lt"/>
                <a:ea typeface="+mn-ea"/>
                <a:cs typeface="Calibri" panose="020F0502020204030204" pitchFamily="34" charset="0"/>
              </a:rPr>
              <a:t>A VLAN groups the nodes with a common set of functional requirements, independent of the physical location of the nodes. </a:t>
            </a:r>
            <a:r>
              <a:rPr lang="en-US" dirty="0" smtClean="0"/>
              <a:t>In </a:t>
            </a:r>
            <a:r>
              <a:rPr lang="en-US" dirty="0"/>
              <a:t>a multi-tenant cloud environment, the provider </a:t>
            </a:r>
            <a:r>
              <a:rPr lang="en-US" dirty="0" smtClean="0"/>
              <a:t>typically creates </a:t>
            </a:r>
            <a:r>
              <a:rPr lang="en-US" dirty="0"/>
              <a:t>and </a:t>
            </a:r>
            <a:r>
              <a:rPr lang="en-US" dirty="0" smtClean="0"/>
              <a:t>assigns </a:t>
            </a:r>
            <a:r>
              <a:rPr lang="en-US" dirty="0"/>
              <a:t>a separate VLAN to each </a:t>
            </a:r>
            <a:r>
              <a:rPr lang="en-US" dirty="0" smtClean="0"/>
              <a:t>consumer. This provides </a:t>
            </a:r>
            <a:r>
              <a:rPr lang="en-US" dirty="0"/>
              <a:t>a private network and IP address </a:t>
            </a:r>
            <a:r>
              <a:rPr lang="en-US" dirty="0" smtClean="0"/>
              <a:t>space to a consumer, </a:t>
            </a:r>
            <a:r>
              <a:rPr lang="en-US" dirty="0"/>
              <a:t>and </a:t>
            </a:r>
            <a:r>
              <a:rPr lang="en-US" dirty="0" smtClean="0"/>
              <a:t>ensures </a:t>
            </a:r>
            <a:r>
              <a:rPr lang="en-US" dirty="0"/>
              <a:t>isolation from the network traffic of other </a:t>
            </a:r>
            <a:r>
              <a:rPr lang="en-US" dirty="0" smtClean="0"/>
              <a:t>consumers. </a:t>
            </a:r>
          </a:p>
          <a:p>
            <a:r>
              <a:rPr lang="en-US" dirty="0"/>
              <a:t>Traditionally in a physical network, a router is typically used to create a LAN and the LAN is further segmented by using switches and hubs. In a physical LAN, the nodes, switches, and routers are physically connected to each other and must be located in the same area. VLANs enable a network administrator to logically segment a </a:t>
            </a:r>
            <a:r>
              <a:rPr lang="en-US" dirty="0" smtClean="0"/>
              <a:t>LAN, </a:t>
            </a:r>
            <a:r>
              <a:rPr lang="en-US" dirty="0"/>
              <a:t>and the nodes do not have to be physically located on the same LAN. For example, a cloud provider may place the VMs of a consumer in the same VLAN, and the VMs may be on the same compute system or different ones. Also, if a node is moved to another </a:t>
            </a:r>
            <a:r>
              <a:rPr lang="en-US" dirty="0" smtClean="0"/>
              <a:t>location, </a:t>
            </a:r>
            <a:r>
              <a:rPr lang="en-US" dirty="0"/>
              <a:t>depending on the VLAN </a:t>
            </a:r>
            <a:r>
              <a:rPr lang="en-US" dirty="0" smtClean="0"/>
              <a:t>configuration, </a:t>
            </a:r>
            <a:r>
              <a:rPr lang="en-US" dirty="0"/>
              <a:t>it may still stay on the same VLAN without requiring any reconfiguration. This simplifies network configuration and administration. </a:t>
            </a:r>
            <a:r>
              <a:rPr lang="en-US" dirty="0" smtClean="0"/>
              <a:t>A </a:t>
            </a:r>
            <a:r>
              <a:rPr lang="en-US" dirty="0"/>
              <a:t>node (VM, physical compute system, or storage system) may be </a:t>
            </a:r>
            <a:r>
              <a:rPr lang="en-US" dirty="0" smtClean="0"/>
              <a:t>a member </a:t>
            </a:r>
            <a:r>
              <a:rPr lang="en-US" dirty="0"/>
              <a:t>of multiple </a:t>
            </a:r>
            <a:r>
              <a:rPr lang="en-US" dirty="0" smtClean="0"/>
              <a:t>VLANs, provided the OS, hypervisor, and storage array OS support such configurations.</a:t>
            </a:r>
          </a:p>
          <a:p>
            <a:r>
              <a:rPr lang="en-US" dirty="0" smtClean="0"/>
              <a:t>To configure VLANs, an administrator first defines the VLANs on the physical and virtual switches. Each VLAN is identified by a unique 12-bit VLAN ID (as per IEEE specification </a:t>
            </a:r>
            <a:r>
              <a:rPr lang="en-US" sz="1000" b="0" i="0" kern="1200" dirty="0" smtClean="0">
                <a:effectLst/>
                <a:latin typeface="+mn-lt"/>
                <a:ea typeface="+mn-ea"/>
                <a:cs typeface="Calibri" panose="020F0502020204030204" pitchFamily="34" charset="0"/>
              </a:rPr>
              <a:t>802.1Q)</a:t>
            </a:r>
            <a:r>
              <a:rPr lang="en-US" dirty="0" smtClean="0"/>
              <a:t>. The next step is to configure the VLAN membership based on different techniques, such as port-based, MAC-based, protocol-based,</a:t>
            </a:r>
            <a:r>
              <a:rPr lang="en-US" baseline="0" dirty="0" smtClean="0"/>
              <a:t> IP subnet address-based, or application-based. In the port-based technique, </a:t>
            </a:r>
            <a:r>
              <a:rPr lang="en-US" sz="1000" kern="1200" dirty="0" smtClean="0">
                <a:effectLst/>
                <a:latin typeface="+mn-lt"/>
                <a:ea typeface="+mn-ea"/>
                <a:cs typeface="Calibri" panose="020F0502020204030204" pitchFamily="34" charset="0"/>
              </a:rPr>
              <a:t>membership in a VLAN is defined by </a:t>
            </a:r>
            <a:r>
              <a:rPr lang="en-US" dirty="0" smtClean="0">
                <a:effectLst/>
              </a:rPr>
              <a:t>assigning a VLAN ID to a physical or virtual switch port or port group. In the MAC-based technique, the m</a:t>
            </a:r>
            <a:r>
              <a:rPr lang="en-US" sz="1000" kern="1200" dirty="0" smtClean="0">
                <a:effectLst/>
                <a:latin typeface="+mn-lt"/>
                <a:ea typeface="+mn-ea"/>
                <a:cs typeface="Calibri" panose="020F0502020204030204" pitchFamily="34" charset="0"/>
              </a:rPr>
              <a:t>embership in a VLAN is defined on the basis of the MAC address of the node. In the protocol-based technique, different VLANs are assigned to different protocols based on the protocol type field found in the OSI Layer 2 header. In the IP subnet address-based technique, membership is based on the network IP subnet address of the OSI Layer 3 header. In the application-based</a:t>
            </a:r>
            <a:r>
              <a:rPr lang="en-US" sz="1000" kern="1200" baseline="0" dirty="0" smtClean="0">
                <a:effectLst/>
                <a:latin typeface="+mn-lt"/>
                <a:ea typeface="+mn-ea"/>
                <a:cs typeface="Calibri" panose="020F0502020204030204" pitchFamily="34" charset="0"/>
              </a:rPr>
              <a:t> technique, a specific </a:t>
            </a:r>
            <a:r>
              <a:rPr lang="en-US" sz="1000" b="0" i="0" kern="1200" dirty="0" smtClean="0">
                <a:effectLst/>
                <a:latin typeface="+mn-lt"/>
                <a:ea typeface="+mn-ea"/>
                <a:cs typeface="Calibri" panose="020F0502020204030204" pitchFamily="34" charset="0"/>
              </a:rPr>
              <a:t>application, for example, a file transfer protocol (FTP) application can be configured to execute on one VLAN. </a:t>
            </a:r>
            <a:r>
              <a:rPr lang="en-US" dirty="0" smtClean="0"/>
              <a:t>A detailed discussion on these VLAN configuration techniques is beyond the scope of this course.</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smtClean="0"/>
              <a:t>A private VLAN (PVLAN) is an extension of the VLAN standard</a:t>
            </a:r>
            <a:r>
              <a:rPr lang="en-US" sz="900" baseline="0" dirty="0" smtClean="0"/>
              <a:t> and </a:t>
            </a:r>
            <a:r>
              <a:rPr lang="en-US" sz="900" dirty="0" smtClean="0"/>
              <a:t>further segregates the nodes within a VLAN into sub-VLANs. A PVLAN is made up of a primary VLAN and one or more secondary (or private) VLANs. </a:t>
            </a:r>
            <a:r>
              <a:rPr lang="en-US" sz="900" b="0" i="0" kern="1200" dirty="0" smtClean="0">
                <a:effectLst/>
              </a:rPr>
              <a:t>The primary VLAN is the original VLAN that is being segregated into smaller groups. Each secondary PVLAN exists only inside the primary VLAN. It has a unique VLAN ID and </a:t>
            </a:r>
            <a:r>
              <a:rPr lang="en-US" sz="900" dirty="0" smtClean="0"/>
              <a:t>isolates the OSI Layer 2 traffic from the other PVLANs</a:t>
            </a:r>
            <a:r>
              <a:rPr lang="en-US" sz="900" b="0" i="0" kern="1200" dirty="0" smtClean="0">
                <a:effectLst/>
              </a:rPr>
              <a:t>. Primary VLANs are promiscuous, which means that ports on the PVLANs can communicate with ports configured as the primary VLAN. </a:t>
            </a:r>
            <a:r>
              <a:rPr lang="en-US" sz="900" dirty="0" smtClean="0"/>
              <a:t>Routers are typically attached to promiscuous ports.</a:t>
            </a:r>
          </a:p>
          <a:p>
            <a:r>
              <a:rPr lang="en-US" sz="900" dirty="0" smtClean="0"/>
              <a:t>There are two types of secondary PVLANs within a primary VLAN: Isolated and Community. </a:t>
            </a:r>
          </a:p>
          <a:p>
            <a:pPr marL="171450" indent="-171450">
              <a:buFont typeface="Arial" pitchFamily="34" charset="0"/>
              <a:buChar char="•"/>
            </a:pPr>
            <a:r>
              <a:rPr lang="en-US" sz="900" dirty="0" smtClean="0"/>
              <a:t>Isolated: </a:t>
            </a:r>
            <a:r>
              <a:rPr lang="en-US" sz="900" b="0" i="0" kern="1200" dirty="0" smtClean="0">
                <a:solidFill>
                  <a:schemeClr val="tx1"/>
                </a:solidFill>
                <a:effectLst/>
              </a:rPr>
              <a:t>A node attached to a port in an isolated secondary PVLAN can only communicate with the promiscuous PVLAN.</a:t>
            </a:r>
            <a:endParaRPr lang="en-US" sz="900" dirty="0" smtClean="0"/>
          </a:p>
          <a:p>
            <a:pPr marL="171450" indent="-171450">
              <a:buFont typeface="Arial" pitchFamily="34" charset="0"/>
              <a:buChar char="•"/>
            </a:pPr>
            <a:r>
              <a:rPr lang="en-US" sz="900" dirty="0" smtClean="0"/>
              <a:t>Community: A node attached to a port in a community secondary PVLAN can communicate with the other ports in the same community PVLAN as well as with the promiscuous PVLAN. Nodes in different community PVLANs cannot communicate with each other.</a:t>
            </a:r>
          </a:p>
          <a:p>
            <a:r>
              <a:rPr lang="en-US" sz="900" dirty="0" smtClean="0"/>
              <a:t>To configure PVLANs, the PVLAN feature must be supported and enabled on a physical switch or a distributed virtual switch. To create PVLANs, the administrator first creates standard VLANs on a switch, and then configures the VLANs as primary and secondary</a:t>
            </a:r>
            <a:r>
              <a:rPr lang="en-US" sz="900" dirty="0"/>
              <a:t>. The figure </a:t>
            </a:r>
            <a:r>
              <a:rPr lang="en-US" sz="900" dirty="0" smtClean="0"/>
              <a:t>on </a:t>
            </a:r>
            <a:r>
              <a:rPr lang="en-US" sz="900" dirty="0"/>
              <a:t>the slide </a:t>
            </a:r>
            <a:r>
              <a:rPr lang="en-US" sz="900" dirty="0" smtClean="0"/>
              <a:t>illustrates how different </a:t>
            </a:r>
            <a:r>
              <a:rPr lang="en-US" sz="900" dirty="0"/>
              <a:t>types of PVLANs enable and restrict communications between VMs (nodes) that are connected to a distributed virtual switch</a:t>
            </a:r>
            <a:r>
              <a:rPr lang="en-US" sz="900" dirty="0" smtClean="0"/>
              <a:t>.</a:t>
            </a:r>
          </a:p>
          <a:p>
            <a:r>
              <a:rPr lang="en-US" sz="900" dirty="0"/>
              <a:t>PVLANs enable a cloud provider to support a larger number of consumers and addresses the issues with scalability encountered in VLANs. If a service provider assigns one VLAN per customer, it limits the </a:t>
            </a:r>
            <a:r>
              <a:rPr lang="en-US" sz="900" dirty="0" smtClean="0"/>
              <a:t>number of consumers </a:t>
            </a:r>
            <a:r>
              <a:rPr lang="en-US" sz="900" dirty="0"/>
              <a:t>that can be supported. </a:t>
            </a:r>
            <a:r>
              <a:rPr lang="en-US" sz="900" dirty="0" smtClean="0"/>
              <a:t>Also, </a:t>
            </a:r>
            <a:r>
              <a:rPr lang="en-US" sz="900" dirty="0"/>
              <a:t>a block of addresses </a:t>
            </a:r>
            <a:r>
              <a:rPr lang="en-US" sz="900" dirty="0" smtClean="0"/>
              <a:t>are </a:t>
            </a:r>
            <a:r>
              <a:rPr lang="en-US" sz="900" dirty="0"/>
              <a:t>assigned to each consumer VLAN, which can result in unused IP addresses. Additionally, if the number of nodes in the VLAN increases, the number of assigned addresses may not be large enough to accommodate them. In a PVLAN, all members share a common address space, which is allocated to the primary VLAN. When nodes are connected to secondary VLANs, they are assigned IP addresses from the block of addresses allocated to the primary VLAN. When new nodes are added in different secondary VLANs, they are assigned subsequent IP addresses from the pool of addresses</a:t>
            </a:r>
            <a:r>
              <a:rPr lang="en-US" sz="900" dirty="0" smtClean="0"/>
              <a:t>.</a:t>
            </a:r>
            <a:endParaRPr lang="en-US" dirty="0" smtClean="0"/>
          </a:p>
          <a:p>
            <a:pPr algn="r"/>
            <a:r>
              <a:rPr lang="en-US" sz="900" dirty="0" smtClean="0"/>
              <a:t>(Cont'd)</a:t>
            </a:r>
          </a:p>
        </p:txBody>
      </p:sp>
      <p:sp>
        <p:nvSpPr>
          <p:cNvPr id="7"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r>
              <a:rPr lang="en-US" dirty="0" smtClean="0"/>
              <a:t>PVLANs </a:t>
            </a:r>
            <a:r>
              <a:rPr lang="en-US" dirty="0"/>
              <a:t>also provide an additional layer of security </a:t>
            </a:r>
            <a:r>
              <a:rPr lang="en-US" dirty="0" smtClean="0"/>
              <a:t>between the nodes </a:t>
            </a:r>
            <a:r>
              <a:rPr lang="en-US" dirty="0"/>
              <a:t>that belong to the same VLAN. They also simplify the administrative overhead of maintaining access control lists (ACLs) on different VLANs, which restrict network traffic movement between VLANs. Further, a provider can ensure network traffic isolation by configuring isolated PVLANs. Without isolated PVLANs, segregating network traffic from different consumers requires creating a large number of discrete VLANs</a:t>
            </a:r>
            <a:r>
              <a:rPr lang="en-US" dirty="0" smtClean="0"/>
              <a:t>.</a:t>
            </a:r>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sz="1000" b="0" i="0" kern="1200" dirty="0" smtClean="0">
                <a:effectLst/>
                <a:ea typeface="+mn-ea"/>
                <a:cs typeface="Calibri" panose="020F0502020204030204" pitchFamily="34" charset="0"/>
              </a:rPr>
              <a:t>A stretched VLAN is a VLAN that spans across multiple sites over a WAN connection. In a typical multi-site environment, two sites are connected over</a:t>
            </a:r>
            <a:r>
              <a:rPr lang="en-US" sz="1000" b="0" i="0" kern="1200" baseline="0" dirty="0" smtClean="0">
                <a:effectLst/>
                <a:ea typeface="+mn-ea"/>
                <a:cs typeface="Calibri" panose="020F0502020204030204" pitchFamily="34" charset="0"/>
              </a:rPr>
              <a:t> </a:t>
            </a:r>
            <a:r>
              <a:rPr lang="en-US" sz="1000" b="0" i="0" kern="1200" dirty="0" smtClean="0">
                <a:effectLst/>
                <a:ea typeface="+mn-ea"/>
                <a:cs typeface="Calibri" panose="020F0502020204030204" pitchFamily="34" charset="0"/>
              </a:rPr>
              <a:t>an OSI Layer 3 WAN connection and all network traffic between them is routed. Because of the routing, it is not possible to transmit OSI Layer 2 WAN traffic between the nodes in the two sites. A stretched VLAN extends a VLAN across the sites and enables nodes in the two different sites to communicate over a WAN as if they are connected to the same network. </a:t>
            </a:r>
          </a:p>
          <a:p>
            <a:pPr marL="0" marR="0" indent="0" algn="l" defTabSz="457200" rtl="0" eaLnBrk="1" fontAlgn="auto" latinLnBrk="0" hangingPunct="1">
              <a:spcBef>
                <a:spcPts val="1200"/>
              </a:spcBef>
              <a:buClrTx/>
              <a:buSzTx/>
              <a:buFontTx/>
              <a:buNone/>
              <a:tabLst/>
              <a:defRPr/>
            </a:pPr>
            <a:r>
              <a:rPr lang="en-US" sz="1000" b="0" i="0" kern="1200" dirty="0" smtClean="0">
                <a:effectLst/>
                <a:ea typeface="+mn-ea"/>
                <a:cs typeface="Calibri" panose="020F0502020204030204" pitchFamily="34" charset="0"/>
              </a:rPr>
              <a:t>Stretched VLANs also allow the movement of VMs between sites without having to change their network configurations. This enables the creation of high-availability clusters, VM migration, and application and workload mobility</a:t>
            </a:r>
            <a:r>
              <a:rPr lang="en-US" sz="1000" b="0" i="0" kern="1200" baseline="0" dirty="0" smtClean="0">
                <a:effectLst/>
                <a:ea typeface="+mn-ea"/>
                <a:cs typeface="Calibri" panose="020F0502020204030204" pitchFamily="34" charset="0"/>
              </a:rPr>
              <a:t> across sites. </a:t>
            </a:r>
            <a:r>
              <a:rPr lang="en-US" sz="1000" b="0" i="0" kern="1200" dirty="0" smtClean="0">
                <a:effectLst/>
                <a:ea typeface="+mn-ea"/>
                <a:cs typeface="Calibri" panose="020F0502020204030204" pitchFamily="34" charset="0"/>
              </a:rPr>
              <a:t>For example, in the event of a disaster or during the maintenance of one site, a provider typically moves VMs to an alternate site. Without a stretched VLAN, the IP addresses of the VMs must be changed to match the addressing scheme at the other site.</a:t>
            </a:r>
          </a:p>
          <a:p>
            <a:pPr marL="0" marR="0" indent="0" algn="l" defTabSz="457200" rtl="0" eaLnBrk="1" fontAlgn="auto" latinLnBrk="0" hangingPunct="1">
              <a:spcBef>
                <a:spcPts val="1200"/>
              </a:spcBef>
              <a:buClrTx/>
              <a:buSzTx/>
              <a:buFontTx/>
              <a:buNone/>
              <a:tabLst/>
              <a:defRPr/>
            </a:pPr>
            <a:r>
              <a:rPr lang="en-US" sz="1000" b="0" i="0" kern="1200" dirty="0" smtClean="0">
                <a:effectLst/>
                <a:ea typeface="+mn-ea"/>
                <a:cs typeface="Calibri" panose="020F0502020204030204" pitchFamily="34" charset="0"/>
              </a:rPr>
              <a:t>Stretched VLANs may be created by simply connecting two sites using long distance fiber and can be configured using different methods depending upon the underlying WAN technology. </a:t>
            </a:r>
            <a:r>
              <a:rPr lang="en-US" sz="1000" kern="1200" dirty="0" smtClean="0">
                <a:effectLst/>
                <a:ea typeface="+mn-ea"/>
                <a:cs typeface="Calibri" panose="020F0502020204030204" pitchFamily="34" charset="0"/>
              </a:rPr>
              <a:t>Stretched VLANs may be created by simply connecting two sites using long distance fiber, Dense Wave Division Multiplexing (DWDM), Coarse Wave Division Multiplexing (CWDM), multi-protocol label switching (MPLS) network, and IP network. </a:t>
            </a:r>
            <a:r>
              <a:rPr lang="en-US" sz="1000" b="0" i="0" kern="1200" dirty="0" smtClean="0">
                <a:effectLst/>
                <a:ea typeface="+mn-ea"/>
                <a:cs typeface="Calibri" panose="020F0502020204030204" pitchFamily="34" charset="0"/>
              </a:rPr>
              <a:t>An</a:t>
            </a:r>
            <a:r>
              <a:rPr lang="en-US" sz="1000" b="0" i="0" kern="1200" baseline="0" dirty="0" smtClean="0">
                <a:effectLst/>
                <a:ea typeface="+mn-ea"/>
                <a:cs typeface="Calibri" panose="020F0502020204030204" pitchFamily="34" charset="0"/>
              </a:rPr>
              <a:t> e</a:t>
            </a:r>
            <a:r>
              <a:rPr lang="en-US" sz="1000" b="0" i="0" kern="1200" dirty="0" smtClean="0">
                <a:effectLst/>
                <a:ea typeface="+mn-ea"/>
                <a:cs typeface="Calibri" panose="020F0502020204030204" pitchFamily="34" charset="0"/>
              </a:rPr>
              <a:t>laboration of these methods is beyond the scope of this course.</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A VXLAN is a OSI Layer 2 overlay network built on a OSI Layer 3 network. An overlay network is a virtual network that is built on top of existing network. VXLANs, unlike stretched VLANs, are based on LAN technology. VXLANs use the MAC Address-in-User Datagram Protocol (MAC-in-UDP) encapsulation technique. In this scheme, a VXLAN header is added to the original Layer 2 (MAC) frame, which is then placed in a UDP-IP packet and tunneled</a:t>
            </a:r>
            <a:r>
              <a:rPr lang="en-US" baseline="0" dirty="0" smtClean="0"/>
              <a:t> </a:t>
            </a:r>
            <a:r>
              <a:rPr lang="en-US" dirty="0" smtClean="0"/>
              <a:t>over a Layer 3 network. </a:t>
            </a:r>
            <a:r>
              <a:rPr lang="en-US" sz="1000" kern="1200" dirty="0" smtClean="0">
                <a:effectLst/>
                <a:latin typeface="+mn-lt"/>
                <a:ea typeface="+mn-ea"/>
                <a:cs typeface="Calibri" panose="020F0502020204030204" pitchFamily="34" charset="0"/>
              </a:rPr>
              <a:t>Communication is established between two tunnel end points called Virtual Tunnel Endpoints (VTEPs). At the transmitting</a:t>
            </a:r>
            <a:r>
              <a:rPr lang="en-US" sz="1000" kern="1200" baseline="0" dirty="0" smtClean="0">
                <a:effectLst/>
                <a:latin typeface="+mn-lt"/>
                <a:ea typeface="+mn-ea"/>
                <a:cs typeface="Calibri" panose="020F0502020204030204" pitchFamily="34" charset="0"/>
              </a:rPr>
              <a:t> node, a </a:t>
            </a:r>
            <a:r>
              <a:rPr lang="en-US" sz="1000" kern="1200" dirty="0" smtClean="0">
                <a:effectLst/>
                <a:latin typeface="+mn-lt"/>
                <a:ea typeface="+mn-ea"/>
                <a:cs typeface="Calibri" panose="020F0502020204030204" pitchFamily="34" charset="0"/>
              </a:rPr>
              <a:t>VTEP encapsulates the network traffic into a VXLAN header and at the destination node, a VTEP removes the encapsulation before presenting the original Layer 2 packet to the node. VXLANs enable the creation of a logical network of nodes across different networks. In case of VM communication, the VTEP is built into the hypervisor on the compute system hosting the VMs. </a:t>
            </a:r>
            <a:r>
              <a:rPr lang="en-US" dirty="0" smtClean="0"/>
              <a:t>VXLANs enable the separation of nodes, such as VMs, from physical networks. They allow the VMs to communicate with each other using the transparent overlay scheme over physical networks that could span Layer 3 boundaries. This provides a means to extend a Layer 2 network across sites. The VMs are unaware of the physical network constraints and only see the virtual Layer 2 adjacency.</a:t>
            </a:r>
          </a:p>
          <a:p>
            <a:pPr marL="0" marR="0" indent="0" algn="l" defTabSz="457200" rtl="0" eaLnBrk="1" fontAlgn="auto" latinLnBrk="0" hangingPunct="1">
              <a:lnSpc>
                <a:spcPct val="100000"/>
              </a:lnSpc>
              <a:spcBef>
                <a:spcPts val="1200"/>
              </a:spcBef>
              <a:spcAft>
                <a:spcPts val="0"/>
              </a:spcAft>
              <a:buClrTx/>
              <a:buSzTx/>
              <a:buFontTx/>
              <a:buNone/>
              <a:tabLst/>
              <a:defRPr/>
            </a:pPr>
            <a:r>
              <a:rPr lang="en-US" sz="1000" b="0" i="0" kern="1200" dirty="0" smtClean="0">
                <a:effectLst/>
                <a:latin typeface="+mn-lt"/>
                <a:ea typeface="+mn-ea"/>
                <a:cs typeface="Calibri" panose="020F0502020204030204" pitchFamily="34" charset="0"/>
              </a:rPr>
              <a:t>Nodes are identified uniquely by the combination of their MAC addresses and a VXLAN ID.</a:t>
            </a:r>
            <a:r>
              <a:rPr lang="en-US" dirty="0" smtClean="0"/>
              <a:t> VXLANs use a 24-bit VXLAN ID, which makes it theoretically possible to have up to 16 million Layer 2 VXLANs co-existing on a common Layer 3 infrastructure. VXLANs make it easier for administrators to scale a cloud infrastructure while logically isolating the applications and resources of multiple consumers from each other. VXLANs also enable VM migration across sites and over long distances.</a:t>
            </a:r>
          </a:p>
          <a:p>
            <a:endParaRPr lang="en-US" dirty="0" smtClean="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A virtual SAN (VSAN) or virtual fabric is a logical fabric created on a physical FC or </a:t>
            </a:r>
            <a:r>
              <a:rPr lang="en-US" dirty="0" err="1" smtClean="0"/>
              <a:t>FCoE</a:t>
            </a:r>
            <a:r>
              <a:rPr lang="en-US" dirty="0" smtClean="0"/>
              <a:t> SAN. A VSAN enables communication between a group of nodes with a common set of requirements, independent of their physical location in the fabric. A VSAN functions conceptually in the same way as a VLAN. Each VSAN behaves and is managed as an independent fabric. Each VSAN has its own fabric services, configuration, and set of FC addresses. Fabric-related configurations in one VSAN do not affect the traffic in another VSAN. Also, the events causing traffic disruptions in one VSAN are contained within that VSAN and are not propagated to the other VSANs. Similar to a stretched VLAN, a VSAN may be extended across sites by using long distance fiber, DWDM, CWDM, or FCIP links to carry the FC frames.</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0925" y="685800"/>
            <a:ext cx="4746625" cy="2670175"/>
          </a:xfrm>
        </p:spPr>
      </p:sp>
      <p:sp>
        <p:nvSpPr>
          <p:cNvPr id="3" name="Notes Placeholder 2"/>
          <p:cNvSpPr>
            <a:spLocks noGrp="1"/>
          </p:cNvSpPr>
          <p:nvPr>
            <p:ph type="body" idx="1"/>
          </p:nvPr>
        </p:nvSpPr>
        <p:spPr/>
        <p:txBody>
          <a:bodyPr/>
          <a:lstStyle/>
          <a:p>
            <a:r>
              <a:rPr lang="en-US" sz="1000" kern="1200" dirty="0" smtClean="0">
                <a:effectLst/>
              </a:rPr>
              <a:t>To configure VSANs on a fabric switch, the VSANs are first defined with specific VSAN IDs. Then the </a:t>
            </a:r>
            <a:r>
              <a:rPr lang="en-US" sz="1000" kern="1200" dirty="0" err="1" smtClean="0">
                <a:effectLst/>
              </a:rPr>
              <a:t>F_Ports</a:t>
            </a:r>
            <a:r>
              <a:rPr lang="en-US" sz="1000" kern="1200" dirty="0" smtClean="0">
                <a:effectLst/>
              </a:rPr>
              <a:t> on the switch are assigned the VSAN IDs to include them in the respective VSANs. If an </a:t>
            </a:r>
            <a:r>
              <a:rPr lang="en-US" sz="1000" kern="1200" dirty="0" err="1" smtClean="0">
                <a:effectLst/>
              </a:rPr>
              <a:t>N_Port</a:t>
            </a:r>
            <a:r>
              <a:rPr lang="en-US" sz="1000" kern="1200" dirty="0" smtClean="0">
                <a:effectLst/>
              </a:rPr>
              <a:t> connects to an </a:t>
            </a:r>
            <a:r>
              <a:rPr lang="en-US" sz="1000" kern="1200" dirty="0" err="1" smtClean="0">
                <a:effectLst/>
              </a:rPr>
              <a:t>F_Port</a:t>
            </a:r>
            <a:r>
              <a:rPr lang="en-US" sz="1000" kern="1200" dirty="0" smtClean="0">
                <a:effectLst/>
              </a:rPr>
              <a:t> that belongs to a VSAN, it becomes a member of that VSAN.</a:t>
            </a:r>
          </a:p>
          <a:p>
            <a:r>
              <a:rPr lang="en-US" i="1" dirty="0" smtClean="0"/>
              <a:t>Note: VSAN vs. Zone</a:t>
            </a:r>
          </a:p>
          <a:p>
            <a:r>
              <a:rPr lang="en-US" i="1" dirty="0" smtClean="0"/>
              <a:t>Both VSANs and zones enable node ports within a fabric to be logically segmented into groups. But they are not same and their purposes are different. There is a hierarchical relationship between them. An administrator first assigns physical ports to VSANs and then configures independent zones for each VSAN. A VSAN has its own independent fabric services, but the fabric services are not available on a per-zone basis. </a:t>
            </a:r>
          </a:p>
          <a:p>
            <a:endParaRPr lang="en-US" dirty="0" smtClean="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dirty="0" err="1" smtClean="0"/>
              <a:t>FCoE</a:t>
            </a:r>
            <a:r>
              <a:rPr lang="en-US" dirty="0" smtClean="0"/>
              <a:t> protocol enables transmission of FC SAN traffic through a LAN that supports Data Center Bridging (DCB) functionalities. The FC frames remain encapsulated into Ethernet frames during transmission through the LAN. If VLANs and VSANs are created on the LAN and FC SAN respectively, a mapping is required between the VLANs and VSANs. The mapping determines which VLAN will carry FC traffic that belongs to a VSAN. The mapping of VSAN to VLAN is performed at the </a:t>
            </a:r>
            <a:r>
              <a:rPr lang="en-US" dirty="0" err="1" smtClean="0"/>
              <a:t>FCoE</a:t>
            </a:r>
            <a:r>
              <a:rPr lang="en-US" dirty="0" smtClean="0"/>
              <a:t> switch. Multiple VSANs are not allowed to share a VLAN. Hence, a dedicated VLAN must be configured at the </a:t>
            </a:r>
            <a:r>
              <a:rPr lang="en-US" dirty="0" err="1" smtClean="0"/>
              <a:t>FCoE</a:t>
            </a:r>
            <a:r>
              <a:rPr lang="en-US" dirty="0" smtClean="0"/>
              <a:t> switch for each VSAN. Also, it is recommended that VLANs that carry regular LAN traffic should not be used for VSAN traffic. </a:t>
            </a:r>
          </a:p>
          <a:p>
            <a:r>
              <a:rPr lang="en-US" dirty="0" smtClean="0"/>
              <a:t>The figure on the slide shows an example of a mapping between VLANs and VSANs. In the example, the </a:t>
            </a:r>
            <a:r>
              <a:rPr lang="en-US" dirty="0" err="1" smtClean="0"/>
              <a:t>FCoE</a:t>
            </a:r>
            <a:r>
              <a:rPr lang="en-US" dirty="0" smtClean="0"/>
              <a:t> switch is configured with four VLANs: VLAN 100, VLAN 200, VLAN 300, and VLAN 400. The Ethernet switch is configured with two VLANs: VLAN 100 and VLAN 200. Both VLAN 100 and VLAN 200 transfer regular Ethernet traffic to enable compute-to-compute communication. The fabric switch has VSAN 100 and VSAN 200 configured. To allow data transfer between the compute system and the FC fabric through the </a:t>
            </a:r>
            <a:r>
              <a:rPr lang="en-US" dirty="0" err="1" smtClean="0"/>
              <a:t>FCoE</a:t>
            </a:r>
            <a:r>
              <a:rPr lang="en-US" dirty="0" smtClean="0"/>
              <a:t> switch, VSAN 100 and VSAN 200 must be mapped to VLANs configured on the </a:t>
            </a:r>
            <a:r>
              <a:rPr lang="en-US" dirty="0" err="1" smtClean="0"/>
              <a:t>FCoE</a:t>
            </a:r>
            <a:r>
              <a:rPr lang="en-US" dirty="0" smtClean="0"/>
              <a:t> switch. Since VLAN 100 and VLAN 200 are already being used for LAN traffic, VSAN 100 and VSAN 200 should be mapped to VLAN 300 and VLAN 400, respectively.</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0704" y="685800"/>
            <a:ext cx="4736592" cy="2670048"/>
          </a:xfrm>
        </p:spPr>
      </p:sp>
      <p:sp>
        <p:nvSpPr>
          <p:cNvPr id="3" name="Notes Placeholder 2"/>
          <p:cNvSpPr>
            <a:spLocks noGrp="1"/>
          </p:cNvSpPr>
          <p:nvPr>
            <p:ph type="body" idx="1"/>
          </p:nvPr>
        </p:nvSpPr>
        <p:spPr>
          <a:xfrm>
            <a:off x="457200" y="3584448"/>
            <a:ext cx="5943600" cy="5266944"/>
          </a:xfrm>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GB" dirty="0" smtClean="0"/>
              <a:t>Virtualization when deployed offers several benefits to build a cloud infrastructure. It enables consolidation of IT resources that helps</a:t>
            </a:r>
            <a:r>
              <a:rPr lang="en-US" dirty="0" smtClean="0"/>
              <a:t> service providers to optimize their utilization of infrastructure resource. Improving the utilization of IT assets can help service providers to reduce the costs associated with the purchasing of a new hardware. It also reduces space and energy costs associated with maintaining the resources. Moreover, less people</a:t>
            </a:r>
            <a:r>
              <a:rPr lang="en-US" baseline="0" dirty="0" smtClean="0"/>
              <a:t> are required to administer these resources, which further lower the cost. </a:t>
            </a:r>
            <a:r>
              <a:rPr lang="en-GB" dirty="0" smtClean="0"/>
              <a:t>Virtual resources are created using software that </a:t>
            </a:r>
            <a:r>
              <a:rPr lang="en-GB" b="0" u="none" dirty="0" smtClean="0"/>
              <a:t>enables</a:t>
            </a:r>
            <a:r>
              <a:rPr lang="en-GB" dirty="0" smtClean="0"/>
              <a:t> service providers to deploy infrastructure faster as compared to deploying physical resources. </a:t>
            </a:r>
            <a:r>
              <a:rPr lang="en-US" dirty="0" smtClean="0"/>
              <a:t>Virtualization </a:t>
            </a:r>
            <a:r>
              <a:rPr lang="en-GB" dirty="0" smtClean="0"/>
              <a:t>increases flexibility by allowing to create and reclaim the logical resources that are based on business requirements. </a:t>
            </a:r>
          </a:p>
          <a:p>
            <a:endParaRPr lang="en-US" dirty="0"/>
          </a:p>
        </p:txBody>
      </p:sp>
      <p:sp>
        <p:nvSpPr>
          <p:cNvPr id="6"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0340691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This lesson covered virtual network and the common types of virtual networks including VLAN, private VLAN, stretched VLAN, VXLAN, and VSAN. It</a:t>
            </a:r>
            <a:r>
              <a:rPr lang="en-US" baseline="0" dirty="0" smtClean="0"/>
              <a:t> also covered the mapping between VLANs and VSANs in an </a:t>
            </a:r>
            <a:r>
              <a:rPr lang="en-US" baseline="0" dirty="0" err="1" smtClean="0"/>
              <a:t>FCoE</a:t>
            </a:r>
            <a:r>
              <a:rPr lang="en-US" baseline="0" dirty="0" smtClean="0"/>
              <a:t> SAN.</a:t>
            </a:r>
            <a:endParaRPr lang="en-US" dirty="0" smtClean="0"/>
          </a:p>
          <a:p>
            <a:endParaRPr lang="en-US" dirty="0" smtClean="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p:txBody>
          <a:bodyPr/>
          <a:lstStyle/>
          <a:p>
            <a:r>
              <a:rPr lang="en-US" dirty="0" smtClean="0"/>
              <a:t>The Concepts in Practice section covers VMware </a:t>
            </a:r>
            <a:r>
              <a:rPr lang="en-US" dirty="0" err="1" smtClean="0"/>
              <a:t>ESXi</a:t>
            </a:r>
            <a:r>
              <a:rPr lang="en-US" dirty="0" smtClean="0"/>
              <a:t>.</a:t>
            </a:r>
          </a:p>
          <a:p>
            <a:endParaRPr lang="en-US" dirty="0" smtClean="0"/>
          </a:p>
          <a:p>
            <a:r>
              <a:rPr lang="en-US" i="1" dirty="0" smtClean="0"/>
              <a:t>Note:</a:t>
            </a:r>
          </a:p>
          <a:p>
            <a:r>
              <a:rPr lang="en-US" i="1" dirty="0" smtClean="0"/>
              <a:t>For the latest information on VMware products, visit www.vmware.com. </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0925" y="685800"/>
            <a:ext cx="4746625" cy="26701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kern="1200" dirty="0" smtClean="0">
                <a:solidFill>
                  <a:schemeClr val="tx1"/>
                </a:solidFill>
                <a:effectLst/>
              </a:rPr>
              <a:t>VMware </a:t>
            </a:r>
            <a:r>
              <a:rPr lang="en-US" b="1" kern="1200" dirty="0" err="1" smtClean="0">
                <a:solidFill>
                  <a:schemeClr val="tx1"/>
                </a:solidFill>
                <a:effectLst/>
              </a:rPr>
              <a:t>ESXi</a:t>
            </a:r>
            <a:r>
              <a:rPr lang="en-US" kern="1200" dirty="0" smtClean="0">
                <a:solidFill>
                  <a:schemeClr val="tx1"/>
                </a:solidFill>
                <a:effectLst/>
              </a:rPr>
              <a:t> </a:t>
            </a:r>
            <a:r>
              <a:rPr lang="en-US" b="0" i="0" kern="1200" dirty="0" smtClean="0">
                <a:solidFill>
                  <a:schemeClr val="tx1"/>
                </a:solidFill>
                <a:effectLst/>
              </a:rPr>
              <a:t>is a bare-metal hypervisor with a compact architecture that is designed for integration directly into virtualization-optimized compute system hardware, enabling rapid installation, configuration, and deployment. </a:t>
            </a:r>
            <a:r>
              <a:rPr lang="en-US" b="0" i="0" kern="1200" dirty="0" err="1" smtClean="0">
                <a:solidFill>
                  <a:schemeClr val="tx1"/>
                </a:solidFill>
                <a:effectLst/>
              </a:rPr>
              <a:t>ESXi</a:t>
            </a:r>
            <a:r>
              <a:rPr lang="en-US" b="0" i="0" kern="1200" dirty="0" smtClean="0">
                <a:solidFill>
                  <a:schemeClr val="tx1"/>
                </a:solidFill>
                <a:effectLst/>
              </a:rPr>
              <a:t> abstracts</a:t>
            </a:r>
            <a:r>
              <a:rPr lang="en-US" b="0" i="0" kern="1200" baseline="0" dirty="0" smtClean="0">
                <a:solidFill>
                  <a:schemeClr val="tx1"/>
                </a:solidFill>
                <a:effectLst/>
              </a:rPr>
              <a:t> processor, memory, storage, and network resources into multiple VMs that run unmodified operating systems and applications. The </a:t>
            </a:r>
            <a:r>
              <a:rPr lang="en-US" b="0" i="0" kern="1200" baseline="0" dirty="0" err="1" smtClean="0">
                <a:solidFill>
                  <a:schemeClr val="tx1"/>
                </a:solidFill>
                <a:effectLst/>
              </a:rPr>
              <a:t>ESXi</a:t>
            </a:r>
            <a:r>
              <a:rPr lang="en-US" b="0" i="0" kern="1200" baseline="0" dirty="0" smtClean="0">
                <a:solidFill>
                  <a:schemeClr val="tx1"/>
                </a:solidFill>
                <a:effectLst/>
              </a:rPr>
              <a:t> architecture comprises underlying operating system called</a:t>
            </a:r>
            <a:r>
              <a:rPr lang="en-US" b="0" i="0" kern="1200" baseline="0" dirty="0" smtClean="0">
                <a:solidFill>
                  <a:srgbClr val="FF0000"/>
                </a:solidFill>
                <a:effectLst/>
              </a:rPr>
              <a:t> </a:t>
            </a:r>
            <a:r>
              <a:rPr lang="en-US" b="0" i="0" kern="1200" baseline="0" dirty="0" err="1" smtClean="0">
                <a:solidFill>
                  <a:schemeClr val="tx1"/>
                </a:solidFill>
                <a:effectLst/>
              </a:rPr>
              <a:t>VMkernel</a:t>
            </a:r>
            <a:r>
              <a:rPr lang="en-US" b="0" i="0" kern="1200" baseline="0" dirty="0" smtClean="0">
                <a:solidFill>
                  <a:schemeClr val="tx1"/>
                </a:solidFill>
                <a:effectLst/>
              </a:rPr>
              <a:t>, that provides a means to run management applications and VMs. </a:t>
            </a:r>
            <a:r>
              <a:rPr lang="en-US" b="0" i="0" kern="1200" baseline="0" dirty="0" err="1" smtClean="0">
                <a:solidFill>
                  <a:schemeClr val="tx1"/>
                </a:solidFill>
                <a:effectLst/>
              </a:rPr>
              <a:t>VMkernel</a:t>
            </a:r>
            <a:r>
              <a:rPr lang="en-US" b="0" i="0" kern="1200" baseline="0" dirty="0" smtClean="0">
                <a:solidFill>
                  <a:schemeClr val="tx1"/>
                </a:solidFill>
                <a:effectLst/>
              </a:rPr>
              <a:t> controls all hardware resources on the compute </a:t>
            </a:r>
            <a:r>
              <a:rPr lang="en-US" b="0" i="0" kern="1200" baseline="0" dirty="0" smtClean="0">
                <a:effectLst/>
              </a:rPr>
              <a:t>system and manages resources </a:t>
            </a:r>
            <a:r>
              <a:rPr lang="en-US" b="0" i="0" kern="1200" baseline="0" dirty="0" smtClean="0">
                <a:solidFill>
                  <a:schemeClr val="tx1"/>
                </a:solidFill>
                <a:effectLst/>
              </a:rPr>
              <a:t>for the applications. It provides core OS functionality, such as process management, file system, resource scheduling, and device drivers. </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covered the functions of virtual layer, virtualization software,</a:t>
            </a:r>
            <a:r>
              <a:rPr lang="en-US" baseline="0" dirty="0" smtClean="0"/>
              <a:t> resource pool, and virtual resources.</a:t>
            </a:r>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22680061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0925" y="685800"/>
            <a:ext cx="4746625" cy="26701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0" i="0" kern="1200" baseline="0" dirty="0" smtClean="0">
              <a:solidFill>
                <a:schemeClr val="tx1"/>
              </a:solidFill>
              <a:effectLst/>
            </a:endParaRP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a:xfrm>
            <a:off x="457200" y="3584448"/>
            <a:ext cx="5943600" cy="5266944"/>
          </a:xfrm>
        </p:spPr>
        <p:txBody>
          <a:bodyPr/>
          <a:lstStyle/>
          <a:p>
            <a:r>
              <a:rPr lang="en-US" dirty="0" smtClean="0"/>
              <a:t>While building cloud infrastructure, virtual </a:t>
            </a:r>
            <a:r>
              <a:rPr lang="en-US" dirty="0"/>
              <a:t>layer is deployed on </a:t>
            </a:r>
            <a:r>
              <a:rPr lang="en-US" dirty="0" smtClean="0"/>
              <a:t>physical </a:t>
            </a:r>
            <a:r>
              <a:rPr lang="en-US" dirty="0"/>
              <a:t>layer. </a:t>
            </a:r>
            <a:r>
              <a:rPr lang="en-US" dirty="0" smtClean="0"/>
              <a:t>This layer enables fulfilling two key characteristics of cloud infrastructure: resource pooling and rapid elasticity. </a:t>
            </a:r>
          </a:p>
          <a:p>
            <a:r>
              <a:rPr lang="en-US" dirty="0" smtClean="0"/>
              <a:t>Virtual layer specifies the entities that operate at this layer, such as virtualization software, resource pools, and virtual resources. Virtual layer is built by deploying v</a:t>
            </a:r>
            <a:r>
              <a:rPr lang="en-US" kern="1200" dirty="0" smtClean="0">
                <a:effectLst/>
              </a:rPr>
              <a:t>irtualization software on compute systems,</a:t>
            </a:r>
            <a:r>
              <a:rPr lang="en-US" kern="1200" baseline="0" dirty="0" smtClean="0">
                <a:effectLst/>
              </a:rPr>
              <a:t> network devices, and storage devices. </a:t>
            </a:r>
            <a:endParaRPr lang="en-US" dirty="0"/>
          </a:p>
        </p:txBody>
      </p:sp>
      <p:sp>
        <p:nvSpPr>
          <p:cNvPr id="6"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2230507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0925" y="685800"/>
            <a:ext cx="4746625" cy="2670175"/>
          </a:xfrm>
        </p:spPr>
      </p:sp>
      <p:sp>
        <p:nvSpPr>
          <p:cNvPr id="3" name="Notes Placeholder 2"/>
          <p:cNvSpPr>
            <a:spLocks noGrp="1"/>
          </p:cNvSpPr>
          <p:nvPr>
            <p:ph type="body" idx="1"/>
          </p:nvPr>
        </p:nvSpPr>
        <p:spPr>
          <a:xfrm>
            <a:off x="457200" y="3584448"/>
            <a:ext cx="5943600" cy="5266944"/>
          </a:xfrm>
        </p:spPr>
        <p:txBody>
          <a:bodyPr/>
          <a:lstStyle/>
          <a:p>
            <a:r>
              <a:rPr lang="en-US" kern="1200" baseline="0" dirty="0" smtClean="0">
                <a:solidFill>
                  <a:schemeClr val="tx1"/>
                </a:solidFill>
                <a:effectLst/>
              </a:rPr>
              <a:t>There are three</a:t>
            </a:r>
            <a:r>
              <a:rPr lang="en-US" kern="1200" dirty="0" smtClean="0">
                <a:solidFill>
                  <a:schemeClr val="tx1"/>
                </a:solidFill>
                <a:effectLst/>
              </a:rPr>
              <a:t> key steps involved in making resources available to consumers. They are:</a:t>
            </a:r>
          </a:p>
          <a:p>
            <a:pPr marL="228600" indent="-228600">
              <a:buAutoNum type="arabicParenR"/>
            </a:pPr>
            <a:r>
              <a:rPr lang="en-US" kern="1200" dirty="0" smtClean="0">
                <a:solidFill>
                  <a:schemeClr val="tx1"/>
                </a:solidFill>
                <a:effectLst/>
              </a:rPr>
              <a:t>Deploying virtualization software</a:t>
            </a:r>
          </a:p>
          <a:p>
            <a:pPr marL="228600" indent="-228600">
              <a:buAutoNum type="arabicParenR"/>
            </a:pPr>
            <a:r>
              <a:rPr lang="en-US" kern="1200" dirty="0" smtClean="0">
                <a:solidFill>
                  <a:schemeClr val="tx1"/>
                </a:solidFill>
                <a:effectLst/>
              </a:rPr>
              <a:t>Creating resource pools</a:t>
            </a:r>
          </a:p>
          <a:p>
            <a:pPr marL="228600" indent="-228600">
              <a:buAutoNum type="arabicParenR"/>
            </a:pPr>
            <a:r>
              <a:rPr lang="en-US" kern="1200" dirty="0" smtClean="0">
                <a:solidFill>
                  <a:schemeClr val="tx1"/>
                </a:solidFill>
                <a:effectLst/>
              </a:rPr>
              <a:t>Creating virtual resources</a:t>
            </a:r>
            <a:endParaRPr lang="en-US" kern="1200" baseline="0" dirty="0" smtClean="0">
              <a:solidFill>
                <a:schemeClr val="tx1"/>
              </a:solidFill>
              <a:effectLst/>
            </a:endParaRPr>
          </a:p>
          <a:p>
            <a:r>
              <a:rPr lang="en-US" kern="1200" baseline="0" dirty="0" smtClean="0">
                <a:effectLst/>
              </a:rPr>
              <a:t>The virtualization software</a:t>
            </a:r>
            <a:r>
              <a:rPr lang="en-US" kern="1200" dirty="0" smtClean="0">
                <a:effectLst/>
              </a:rPr>
              <a:t> preforms the abstraction of the physical resources and are </a:t>
            </a:r>
            <a:r>
              <a:rPr lang="en-US" dirty="0" smtClean="0"/>
              <a:t>deployed </a:t>
            </a:r>
            <a:r>
              <a:rPr lang="en-US" dirty="0"/>
              <a:t>on compute systems, network devices, and storage devices. </a:t>
            </a:r>
            <a:r>
              <a:rPr lang="en-US" kern="1200" dirty="0" smtClean="0">
                <a:effectLst/>
              </a:rPr>
              <a:t>The key functions of a virtualization software is to create resource pools and create virtual resources.</a:t>
            </a:r>
            <a:endParaRPr lang="en-US" dirty="0" smtClean="0"/>
          </a:p>
          <a:p>
            <a:pPr marL="0" marR="0" indent="0" algn="l" defTabSz="457200" rtl="0" eaLnBrk="1" fontAlgn="auto" latinLnBrk="0" hangingPunct="1">
              <a:lnSpc>
                <a:spcPct val="100000"/>
              </a:lnSpc>
              <a:spcBef>
                <a:spcPts val="1200"/>
              </a:spcBef>
              <a:spcAft>
                <a:spcPts val="0"/>
              </a:spcAft>
              <a:buClrTx/>
              <a:buSzTx/>
              <a:buFontTx/>
              <a:buNone/>
              <a:tabLst/>
              <a:defRPr/>
            </a:pPr>
            <a:r>
              <a:rPr lang="en-US" kern="1200" dirty="0" smtClean="0">
                <a:effectLst/>
              </a:rPr>
              <a:t>A resource pool is an aggregation of computing resources, such as processing</a:t>
            </a:r>
            <a:r>
              <a:rPr lang="en-US" kern="1200" baseline="0" dirty="0" smtClean="0">
                <a:effectLst/>
              </a:rPr>
              <a:t> power, memory, storage, and network bandwidth</a:t>
            </a:r>
            <a:r>
              <a:rPr lang="en-US" dirty="0" smtClean="0"/>
              <a:t>, which provides an aggregated view of these resources to the control layer. Virtualization software in collaboration with the control software pools the resources. For example, storage virtualization software pools capacity of multiple storage devices to appear as a single large storage capacity. Similarly, by using compute virtualization software, the processing power and memory capacity of the pooled physical compute system can be viewed as an aggregation of the power of all processors (in megahertz) and all memory (in megabyte).</a:t>
            </a:r>
            <a:r>
              <a:rPr lang="en-US" b="1" dirty="0" smtClean="0"/>
              <a:t> </a:t>
            </a:r>
            <a:r>
              <a:rPr lang="en-US" dirty="0" smtClean="0"/>
              <a:t>Resource pool is discussed in the next lesson.</a:t>
            </a:r>
          </a:p>
          <a:p>
            <a:pPr marL="0" marR="0" indent="0" algn="l" defTabSz="457200" rtl="0" eaLnBrk="1" fontAlgn="auto" latinLnBrk="0" hangingPunct="1">
              <a:lnSpc>
                <a:spcPct val="100000"/>
              </a:lnSpc>
              <a:spcBef>
                <a:spcPts val="1200"/>
              </a:spcBef>
              <a:spcAft>
                <a:spcPts val="0"/>
              </a:spcAft>
              <a:buClrTx/>
              <a:buSzTx/>
              <a:buFontTx/>
              <a:buNone/>
              <a:tabLst/>
              <a:defRPr/>
            </a:pPr>
            <a:r>
              <a:rPr lang="en-US" dirty="0" smtClean="0"/>
              <a:t>Virtualization software in collaboration with control layer creates virtual resources. These virtual resources are created by allocating physical resources from the resource pool. These virtual resources share pooled physical resources. Examples of virtual resources include virtual machines, LUNs, and virtual networks. Virtual resources are discussed later in the module. </a:t>
            </a:r>
          </a:p>
          <a:p>
            <a:endParaRPr lang="en-US" dirty="0" smtClean="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857080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5688" y="685800"/>
            <a:ext cx="4736592" cy="2670175"/>
          </a:xfrm>
        </p:spPr>
      </p:sp>
      <p:sp>
        <p:nvSpPr>
          <p:cNvPr id="3" name="Notes Placeholder 2"/>
          <p:cNvSpPr>
            <a:spLocks noGrp="1"/>
          </p:cNvSpPr>
          <p:nvPr>
            <p:ph type="body" idx="1"/>
          </p:nvPr>
        </p:nvSpPr>
        <p:spPr>
          <a:xfrm>
            <a:off x="457200" y="3584448"/>
            <a:ext cx="5943600" cy="5266944"/>
          </a:xfrm>
        </p:spPr>
        <p:txBody>
          <a:bodyPr/>
          <a:lstStyle/>
          <a:p>
            <a:r>
              <a:rPr lang="en-US" dirty="0" smtClean="0"/>
              <a:t>The software used for compute virtualization </a:t>
            </a:r>
            <a:r>
              <a:rPr lang="en-US" dirty="0"/>
              <a:t>is </a:t>
            </a:r>
            <a:r>
              <a:rPr lang="en-US" dirty="0" smtClean="0"/>
              <a:t>known </a:t>
            </a:r>
            <a:r>
              <a:rPr lang="en-US" dirty="0"/>
              <a:t>as the </a:t>
            </a:r>
            <a:r>
              <a:rPr lang="en-US" i="1" dirty="0"/>
              <a:t>hypervisor</a:t>
            </a:r>
            <a:r>
              <a:rPr lang="en-US" dirty="0"/>
              <a:t>. The hypervisor </a:t>
            </a:r>
            <a:r>
              <a:rPr lang="en-US" dirty="0" smtClean="0"/>
              <a:t>is a </a:t>
            </a:r>
            <a:r>
              <a:rPr lang="en-US" dirty="0"/>
              <a:t>software that is installed on </a:t>
            </a:r>
            <a:r>
              <a:rPr lang="en-US" dirty="0" smtClean="0"/>
              <a:t>a </a:t>
            </a:r>
            <a:r>
              <a:rPr lang="en-US" dirty="0"/>
              <a:t>compute system and enables multiple operating systems to run concurrently on a physical compute system</a:t>
            </a:r>
            <a:r>
              <a:rPr lang="en-US" dirty="0" smtClean="0"/>
              <a:t>. The hypervisor along with hypervisor management software (also known as control software, which is discussed in ‘Control Layer’ module) is </a:t>
            </a:r>
            <a:r>
              <a:rPr lang="en-US" dirty="0"/>
              <a:t>the fundamental component for deploying software defined </a:t>
            </a:r>
            <a:r>
              <a:rPr lang="en-US" dirty="0" smtClean="0"/>
              <a:t>compute </a:t>
            </a:r>
            <a:r>
              <a:rPr lang="en-US" dirty="0"/>
              <a:t>environment</a:t>
            </a:r>
            <a:r>
              <a:rPr lang="en-US" dirty="0" smtClean="0"/>
              <a:t>. The hypervisor abstracts the physical compute hardware to create multiple virtual machine, which to the operating systems look and behave like physical compute systems. </a:t>
            </a:r>
            <a:r>
              <a:rPr lang="en-US" sz="1000" kern="1200" dirty="0" smtClean="0">
                <a:effectLst/>
              </a:rPr>
              <a:t>The hypervisor provides standardized hardware resources, such as processor, memory, network, and disk to all the virtual machines. </a:t>
            </a:r>
          </a:p>
          <a:p>
            <a:pPr marL="0" marR="0" indent="0" algn="l" defTabSz="914400" rtl="0" eaLnBrk="0" fontAlgn="base" latinLnBrk="0" hangingPunct="0">
              <a:buClrTx/>
              <a:buSzTx/>
              <a:buFontTx/>
              <a:buNone/>
              <a:tabLst/>
              <a:defRPr/>
            </a:pPr>
            <a:r>
              <a:rPr lang="en-US" sz="1000" kern="1200" dirty="0" smtClean="0">
                <a:effectLst/>
              </a:rPr>
              <a:t>A hypervisor has two key components: kernel and virtual machine manager (VMM). A hypervisor kernel provides the same functionality like the kernel of any other operating system, including process creation, file system management, and process scheduling. It is designed and optimized to run multiple virtual machines concurrently. A VMM abstracts hardware and appears as a physical compute system with </a:t>
            </a:r>
            <a:r>
              <a:rPr lang="en-US" dirty="0" smtClean="0"/>
              <a:t>processor</a:t>
            </a:r>
            <a:r>
              <a:rPr lang="en-US" sz="1000" kern="1200" dirty="0" smtClean="0">
                <a:effectLst/>
              </a:rPr>
              <a:t>, memory, I/O devices, and other components that are essential for operating systems and applications to run. Each virtual machine is assigned a VMM that gets a share of the </a:t>
            </a:r>
            <a:r>
              <a:rPr lang="en-US" dirty="0" smtClean="0"/>
              <a:t>processor</a:t>
            </a:r>
            <a:r>
              <a:rPr lang="en-US" sz="1000" kern="1200" dirty="0" smtClean="0">
                <a:effectLst/>
              </a:rPr>
              <a:t>, memory, I/O devices, and storage from the physical compute system to successfully run the virtual machine.</a:t>
            </a:r>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0925" y="685800"/>
            <a:ext cx="4746625" cy="2670175"/>
          </a:xfrm>
        </p:spPr>
      </p:sp>
      <p:sp>
        <p:nvSpPr>
          <p:cNvPr id="3" name="Notes Placeholder 2"/>
          <p:cNvSpPr>
            <a:spLocks noGrp="1"/>
          </p:cNvSpPr>
          <p:nvPr>
            <p:ph type="body" idx="1"/>
          </p:nvPr>
        </p:nvSpPr>
        <p:spPr>
          <a:xfrm>
            <a:off x="457200" y="3584448"/>
            <a:ext cx="5943600" cy="5266944"/>
          </a:xfrm>
        </p:spPr>
        <p:txBody>
          <a:bodyPr/>
          <a:lstStyle/>
          <a:p>
            <a:r>
              <a:rPr lang="en-US" dirty="0"/>
              <a:t>Hypervisors can be categorized into two types: bare-metal hypervisor and hosted hypervisor. A </a:t>
            </a:r>
            <a:r>
              <a:rPr lang="en-US" i="1" dirty="0"/>
              <a:t>bare-metal hypervisor</a:t>
            </a:r>
            <a:r>
              <a:rPr lang="en-US" dirty="0"/>
              <a:t> is directly installed on the hardware. It has direct access to the hardware resources of the compute system. Therefore, it is more efficient than a hosted hypervisor. However, this type of hypervisor may have limited device drivers </a:t>
            </a:r>
            <a:r>
              <a:rPr lang="en-US" dirty="0" smtClean="0"/>
              <a:t>built-in</a:t>
            </a:r>
            <a:r>
              <a:rPr lang="en-US" dirty="0"/>
              <a:t>. Therefore, hardware certified by the hypervisor vendor is usually required to run bare-metal hypervisors. A bare-metal hypervisor is designed for enterprise data centers and cloud </a:t>
            </a:r>
            <a:r>
              <a:rPr lang="en-US" dirty="0" smtClean="0"/>
              <a:t>infrastructure. It also </a:t>
            </a:r>
            <a:r>
              <a:rPr lang="en-US" dirty="0"/>
              <a:t>supports advanced capabilities such as resource management, high availability, security, and so on. In contrast to a bare-metal hypervisor, a </a:t>
            </a:r>
            <a:r>
              <a:rPr lang="en-US" i="1" dirty="0"/>
              <a:t>hosted hypervisor</a:t>
            </a:r>
            <a:r>
              <a:rPr lang="en-US" dirty="0"/>
              <a:t> is installed as an application on an operating system. In this approach, the hypervisor does not have direct access to the hardware and all requests must pass through the operating system running on the physical compute system. Hosted hypervisors are compatible with all the devices that are supported by the operating system on which it is installed. Using this type of hypervisor adds overhead compared to a bare-metal </a:t>
            </a:r>
            <a:r>
              <a:rPr lang="en-US" dirty="0" smtClean="0"/>
              <a:t>hypervisor, because there </a:t>
            </a:r>
            <a:r>
              <a:rPr lang="en-US" dirty="0"/>
              <a:t>are many services and processes running on an operating system that are consuming compute system resources. </a:t>
            </a:r>
            <a:r>
              <a:rPr lang="en-US" dirty="0" smtClean="0"/>
              <a:t>Therefore, a </a:t>
            </a:r>
            <a:r>
              <a:rPr lang="en-US" dirty="0"/>
              <a:t>hosted hypervisor is </a:t>
            </a:r>
            <a:r>
              <a:rPr lang="en-US" dirty="0" smtClean="0"/>
              <a:t>most </a:t>
            </a:r>
            <a:r>
              <a:rPr lang="en-US" dirty="0"/>
              <a:t>suitable for development, testing, and training purposes</a:t>
            </a:r>
            <a:r>
              <a:rPr lang="en-US" dirty="0" smtClean="0"/>
              <a:t>.</a:t>
            </a:r>
            <a:endParaRPr lang="en-US" dirty="0"/>
          </a:p>
        </p:txBody>
      </p:sp>
      <p:sp>
        <p:nvSpPr>
          <p:cNvPr id="5" name="Footer Placeholder 5"/>
          <p:cNvSpPr>
            <a:spLocks noGrp="1"/>
          </p:cNvSpPr>
          <p:nvPr>
            <p:ph type="ftr" sz="quarter" idx="4"/>
          </p:nvPr>
        </p:nvSpPr>
        <p:spPr>
          <a:xfrm>
            <a:off x="2212848" y="8988552"/>
            <a:ext cx="4206240" cy="164592"/>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dirty="0" smtClean="0"/>
              <a:t>Module: Virtual Layer</a:t>
            </a:r>
            <a:endParaRPr lang="en-US" dirty="0"/>
          </a:p>
        </p:txBody>
      </p:sp>
    </p:spTree>
    <p:extLst>
      <p:ext uri="{BB962C8B-B14F-4D97-AF65-F5344CB8AC3E}">
        <p14:creationId xmlns:p14="http://schemas.microsoft.com/office/powerpoint/2010/main" val="31243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emc.force.com/EducationSupport" TargetMode="Externa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2" name="Title 1"/>
          <p:cNvSpPr>
            <a:spLocks noGrp="1"/>
          </p:cNvSpPr>
          <p:nvPr>
            <p:ph type="ctrTitle"/>
          </p:nvPr>
        </p:nvSpPr>
        <p:spPr>
          <a:xfrm>
            <a:off x="1028804" y="1809750"/>
            <a:ext cx="6743596" cy="1194689"/>
          </a:xfrm>
          <a:prstGeom prst="rect">
            <a:avLst/>
          </a:prstGeom>
        </p:spPr>
        <p:txBody>
          <a:bodyPr lIns="0" tIns="0" rIns="0" bIns="0" anchor="b" anchorCtr="0"/>
          <a:lstStyle>
            <a:lvl1pPr algn="ctr">
              <a:lnSpc>
                <a:spcPct val="90000"/>
              </a:lnSpc>
              <a:defRPr sz="280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1028805" y="3105150"/>
            <a:ext cx="6743595" cy="816769"/>
          </a:xfrm>
          <a:prstGeom prst="rect">
            <a:avLst/>
          </a:prstGeom>
        </p:spPr>
        <p:txBody>
          <a:bodyPr lIns="0" tIns="0" rIns="0" bIns="0"/>
          <a:lstStyle>
            <a:lvl1pPr marL="0" indent="0" algn="ctr">
              <a:buNone/>
              <a:defRPr sz="24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Box 78"/>
          <p:cNvSpPr txBox="1">
            <a:spLocks noChangeArrowheads="1"/>
          </p:cNvSpPr>
          <p:nvPr userDrawn="1"/>
        </p:nvSpPr>
        <p:spPr bwMode="auto">
          <a:xfrm>
            <a:off x="5257800" y="4933950"/>
            <a:ext cx="2114550" cy="153988"/>
          </a:xfrm>
          <a:prstGeom prst="rect">
            <a:avLst/>
          </a:prstGeom>
          <a:noFill/>
          <a:ln w="9525">
            <a:noFill/>
            <a:miter lim="800000"/>
            <a:headEnd/>
            <a:tailEnd/>
          </a:ln>
        </p:spPr>
        <p:txBody>
          <a:bodyPr lIns="0" tIns="0" rIns="0" bIns="0">
            <a:spAutoFit/>
          </a:bodyPr>
          <a:lstStyle/>
          <a:p>
            <a:pPr algn="r">
              <a:spcBef>
                <a:spcPts val="600"/>
              </a:spcBef>
            </a:pPr>
            <a:r>
              <a:rPr lang="en-US" sz="1000" dirty="0">
                <a:solidFill>
                  <a:srgbClr val="10100F"/>
                </a:solidFill>
                <a:latin typeface="Calibri" pitchFamily="34" charset="0"/>
              </a:rPr>
              <a:t>Support Contact: </a:t>
            </a:r>
            <a:r>
              <a:rPr lang="en-US" sz="1000" dirty="0">
                <a:latin typeface="Calibri" pitchFamily="34" charset="0"/>
                <a:hlinkClick r:id="rId3"/>
              </a:rPr>
              <a:t>Education Services</a:t>
            </a:r>
            <a:endParaRPr lang="en-US" sz="1000" dirty="0">
              <a:latin typeface="Calibri" pitchFamily="34" charset="0"/>
            </a:endParaRPr>
          </a:p>
        </p:txBody>
      </p:sp>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86675" y="4086561"/>
            <a:ext cx="923925" cy="1080641"/>
          </a:xfrm>
          <a:prstGeom prst="rect">
            <a:avLst/>
          </a:prstGeom>
        </p:spPr>
      </p:pic>
    </p:spTree>
    <p:custDataLst>
      <p:tags r:id="rId1"/>
    </p:custDataLst>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18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2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defTabSz="457200" rtl="0" eaLnBrk="1" latinLnBrk="0" hangingPunct="1">
              <a:lnSpc>
                <a:spcPct val="90000"/>
              </a:lnSpc>
              <a:spcBef>
                <a:spcPct val="0"/>
              </a:spcBef>
              <a:buNone/>
              <a:defRPr lang="en-US" sz="2800" kern="1200" dirty="0">
                <a:solidFill>
                  <a:schemeClr val="tx2"/>
                </a:solidFill>
                <a:latin typeface="+mj-lt"/>
                <a:ea typeface="+mj-ea"/>
                <a:cs typeface="+mj-cs"/>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left blank">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4" name="TextBox 3"/>
          <p:cNvSpPr txBox="1"/>
          <p:nvPr userDrawn="1"/>
        </p:nvSpPr>
        <p:spPr>
          <a:xfrm>
            <a:off x="381000" y="2126218"/>
            <a:ext cx="8458200" cy="369332"/>
          </a:xfrm>
          <a:prstGeom prst="rect">
            <a:avLst/>
          </a:prstGeom>
          <a:noFill/>
        </p:spPr>
        <p:txBody>
          <a:bodyPr wrap="square" rtlCol="0">
            <a:spAutoFit/>
          </a:bodyPr>
          <a:lstStyle/>
          <a:p>
            <a:pPr algn="ctr"/>
            <a:r>
              <a:rPr lang="en-US" sz="1800" dirty="0" smtClean="0">
                <a:solidFill>
                  <a:schemeClr val="tx1"/>
                </a:solidFill>
              </a:rPr>
              <a:t>This slide intentionally left blank.</a:t>
            </a:r>
          </a:p>
        </p:txBody>
      </p:sp>
    </p:spTree>
    <p:custDataLst>
      <p:tags r:id="rId1"/>
    </p:custDataLst>
    <p:extLst>
      <p:ext uri="{BB962C8B-B14F-4D97-AF65-F5344CB8AC3E}">
        <p14:creationId xmlns:p14="http://schemas.microsoft.com/office/powerpoint/2010/main" val="241993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custDataLst>
      <p:tags r:id="rId1"/>
    </p:custDataLst>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solidFill>
                  <a:srgbClr val="717074"/>
                </a:solidFill>
              </a:rPr>
              <a:t>Module: Virtual Layer</a:t>
            </a:r>
            <a:endParaRPr lang="en-US" dirty="0">
              <a:solidFill>
                <a:srgbClr val="717074"/>
              </a:solidFill>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Title 1"/>
          <p:cNvSpPr>
            <a:spLocks noGrp="1"/>
          </p:cNvSpPr>
          <p:nvPr>
            <p:ph type="ctrTitle" hasCustomPrompt="1"/>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Cloud Computing Reference Model</a:t>
            </a:r>
            <a:endParaRPr lang="en-US" dirty="0"/>
          </a:p>
        </p:txBody>
      </p:sp>
      <p:sp>
        <p:nvSpPr>
          <p:cNvPr id="7" name="Subtitle 2"/>
          <p:cNvSpPr>
            <a:spLocks noGrp="1"/>
          </p:cNvSpPr>
          <p:nvPr>
            <p:ph type="subTitle" idx="1" hasCustomPrompt="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Virtual Layer</a:t>
            </a:r>
            <a:endParaRPr lang="en-US" dirty="0"/>
          </a:p>
        </p:txBody>
      </p:sp>
    </p:spTree>
    <p:custDataLst>
      <p:tags r:id="rId1"/>
    </p:custDataLst>
    <p:extLst>
      <p:ext uri="{BB962C8B-B14F-4D97-AF65-F5344CB8AC3E}">
        <p14:creationId xmlns:p14="http://schemas.microsoft.com/office/powerpoint/2010/main" val="964309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25232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89513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Table Placeholder 5"/>
          <p:cNvSpPr>
            <a:spLocks noGrp="1"/>
          </p:cNvSpPr>
          <p:nvPr>
            <p:ph type="tbl" sz="quarter" idx="12" hasCustomPrompt="1"/>
          </p:nvPr>
        </p:nvSpPr>
        <p:spPr>
          <a:xfrm>
            <a:off x="381000" y="819150"/>
            <a:ext cx="8458200" cy="3538648"/>
          </a:xfrm>
          <a:prstGeom prst="rect">
            <a:avLst/>
          </a:prstGeom>
        </p:spPr>
        <p:txBody>
          <a:bodyPr anchor="ctr">
            <a:normAutofit/>
          </a:bodyPr>
          <a:lstStyle>
            <a:lvl1pPr>
              <a:buNone/>
              <a:defRPr sz="1600" baseline="0"/>
            </a:lvl1pPr>
          </a:lstStyle>
          <a:p>
            <a:pPr lvl="0"/>
            <a:r>
              <a:rPr lang="en-US" noProof="0" dirty="0" smtClean="0"/>
              <a:t> Click icon to add table</a:t>
            </a:r>
          </a:p>
          <a:p>
            <a:pPr lvl="0"/>
            <a:endParaRPr lang="en-US" noProof="0" dirty="0"/>
          </a:p>
        </p:txBody>
      </p:sp>
    </p:spTree>
    <p:custDataLst>
      <p:tags r:id="rId1"/>
    </p:custDataLst>
    <p:extLst>
      <p:ext uri="{BB962C8B-B14F-4D97-AF65-F5344CB8AC3E}">
        <p14:creationId xmlns:p14="http://schemas.microsoft.com/office/powerpoint/2010/main" val="53950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Virtual Layer</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custDataLst>
      <p:tags r:id="rId19"/>
    </p:custDataLst>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6" r:id="rId1"/>
    <p:sldLayoutId id="2147483749" r:id="rId2"/>
    <p:sldLayoutId id="2147483772" r:id="rId3"/>
    <p:sldLayoutId id="2147483773" r:id="rId4"/>
    <p:sldLayoutId id="2147483750" r:id="rId5"/>
    <p:sldLayoutId id="2147483751" r:id="rId6"/>
    <p:sldLayoutId id="2147483752" r:id="rId7"/>
    <p:sldLayoutId id="2147483774" r:id="rId8"/>
    <p:sldLayoutId id="2147483753" r:id="rId9"/>
    <p:sldLayoutId id="2147483754" r:id="rId10"/>
    <p:sldLayoutId id="2147483755" r:id="rId11"/>
    <p:sldLayoutId id="2147483756" r:id="rId12"/>
    <p:sldLayoutId id="2147483757" r:id="rId13"/>
    <p:sldLayoutId id="2147483758" r:id="rId14"/>
    <p:sldLayoutId id="2147483771" r:id="rId15"/>
    <p:sldLayoutId id="2147483768" r:id="rId16"/>
    <p:sldLayoutId id="2147483775" r:id="rId17"/>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6.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7.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8.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ags" Target="../tags/tag2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4.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4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3.xml"/><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54.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9.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63.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64.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67.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7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7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Module: Virtual Layer</a:t>
            </a:r>
            <a:endParaRPr lang="en-US" dirty="0"/>
          </a:p>
        </p:txBody>
      </p:sp>
      <p:sp>
        <p:nvSpPr>
          <p:cNvPr id="5" name="Content Placeholder 4"/>
          <p:cNvSpPr>
            <a:spLocks noGrp="1"/>
          </p:cNvSpPr>
          <p:nvPr>
            <p:ph sz="quarter" idx="10"/>
          </p:nvPr>
        </p:nvSpPr>
        <p:spPr/>
        <p:txBody>
          <a:bodyPr/>
          <a:lstStyle/>
          <a:p>
            <a:pPr marL="0" indent="0">
              <a:buNone/>
              <a:defRPr/>
            </a:pPr>
            <a:r>
              <a:rPr lang="en-US" dirty="0"/>
              <a:t>Upon completion of this module, you </a:t>
            </a:r>
            <a:r>
              <a:rPr lang="en-US" dirty="0" smtClean="0"/>
              <a:t>should be </a:t>
            </a:r>
            <a:r>
              <a:rPr lang="en-US" dirty="0"/>
              <a:t>able to</a:t>
            </a:r>
            <a:r>
              <a:rPr lang="en-US" dirty="0" smtClean="0"/>
              <a:t>:</a:t>
            </a:r>
          </a:p>
          <a:p>
            <a:pPr>
              <a:defRPr/>
            </a:pPr>
            <a:r>
              <a:rPr lang="en-US" dirty="0" smtClean="0"/>
              <a:t>Describe the virtual </a:t>
            </a:r>
            <a:r>
              <a:rPr lang="en-US" dirty="0"/>
              <a:t>layer and virtualization software</a:t>
            </a:r>
          </a:p>
          <a:p>
            <a:pPr>
              <a:defRPr/>
            </a:pPr>
            <a:r>
              <a:rPr lang="en-US" dirty="0" smtClean="0"/>
              <a:t>Describe a </a:t>
            </a:r>
            <a:r>
              <a:rPr lang="en-US" dirty="0"/>
              <a:t>resource pool and virtual resources</a:t>
            </a:r>
          </a:p>
        </p:txBody>
      </p:sp>
      <p:sp>
        <p:nvSpPr>
          <p:cNvPr id="2" name="Footer Placeholder 1"/>
          <p:cNvSpPr>
            <a:spLocks noGrp="1"/>
          </p:cNvSpPr>
          <p:nvPr>
            <p:ph type="ftr" sz="quarter" idx="3"/>
          </p:nvPr>
        </p:nvSpPr>
        <p:spPr>
          <a:prstGeom prst="rect">
            <a:avLst/>
          </a:prstGeom>
        </p:spPr>
        <p:txBody>
          <a:bodyPr/>
          <a:lstStyle/>
          <a:p>
            <a:pPr algn="r"/>
            <a:r>
              <a:rPr lang="en-US" dirty="0" smtClean="0"/>
              <a:t>Module: Virtual Layer</a:t>
            </a:r>
            <a:endParaRPr lang="en-US" dirty="0"/>
          </a:p>
        </p:txBody>
      </p:sp>
    </p:spTree>
    <p:custDataLst>
      <p:tags r:id="rId1"/>
    </p:custDataLst>
    <p:extLst>
      <p:ext uri="{BB962C8B-B14F-4D97-AF65-F5344CB8AC3E}">
        <p14:creationId xmlns:p14="http://schemas.microsoft.com/office/powerpoint/2010/main" val="3187101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Virtualization Software</a:t>
            </a:r>
            <a:endParaRPr lang="en-US" dirty="0"/>
          </a:p>
        </p:txBody>
      </p:sp>
      <p:sp>
        <p:nvSpPr>
          <p:cNvPr id="3" name="Content Placeholder 2"/>
          <p:cNvSpPr>
            <a:spLocks noGrp="1"/>
          </p:cNvSpPr>
          <p:nvPr>
            <p:ph sz="quarter" idx="10"/>
          </p:nvPr>
        </p:nvSpPr>
        <p:spPr/>
        <p:txBody>
          <a:bodyPr/>
          <a:lstStyle/>
          <a:p>
            <a:r>
              <a:rPr lang="en-US" dirty="0"/>
              <a:t>Abstracts physical </a:t>
            </a:r>
            <a:r>
              <a:rPr lang="en-US" dirty="0" smtClean="0"/>
              <a:t>network </a:t>
            </a:r>
            <a:r>
              <a:rPr lang="en-US" dirty="0"/>
              <a:t>resources to create virtual </a:t>
            </a:r>
            <a:r>
              <a:rPr lang="en-US" dirty="0" smtClean="0"/>
              <a:t>resources</a:t>
            </a:r>
            <a:r>
              <a:rPr lang="en-US" dirty="0"/>
              <a:t>:</a:t>
            </a:r>
          </a:p>
          <a:p>
            <a:pPr lvl="1"/>
            <a:r>
              <a:rPr lang="en-US" dirty="0"/>
              <a:t>Virtual </a:t>
            </a:r>
            <a:r>
              <a:rPr lang="en-US" dirty="0" smtClean="0"/>
              <a:t>LAN/virtual SAN</a:t>
            </a:r>
            <a:endParaRPr lang="en-US" dirty="0"/>
          </a:p>
          <a:p>
            <a:pPr lvl="1"/>
            <a:r>
              <a:rPr lang="en-US" dirty="0"/>
              <a:t>Virtual </a:t>
            </a:r>
            <a:r>
              <a:rPr lang="en-US" dirty="0" smtClean="0"/>
              <a:t>Switch</a:t>
            </a:r>
            <a:endParaRPr lang="en-US" dirty="0"/>
          </a:p>
          <a:p>
            <a:r>
              <a:rPr lang="en-US" dirty="0" smtClean="0"/>
              <a:t>Network </a:t>
            </a:r>
            <a:r>
              <a:rPr lang="en-US" dirty="0"/>
              <a:t>virtualization software can be:</a:t>
            </a:r>
          </a:p>
          <a:p>
            <a:pPr lvl="1"/>
            <a:r>
              <a:rPr lang="en-US" dirty="0"/>
              <a:t>Built into the operating environment of a </a:t>
            </a:r>
            <a:r>
              <a:rPr lang="en-US" dirty="0" smtClean="0"/>
              <a:t>network </a:t>
            </a:r>
            <a:r>
              <a:rPr lang="en-US" dirty="0"/>
              <a:t>device</a:t>
            </a:r>
          </a:p>
          <a:p>
            <a:pPr lvl="1"/>
            <a:r>
              <a:rPr lang="en-US" dirty="0"/>
              <a:t>Installed on an independent compute system</a:t>
            </a:r>
          </a:p>
          <a:p>
            <a:pPr lvl="2"/>
            <a:r>
              <a:rPr lang="en-US" dirty="0"/>
              <a:t>Fundamental component for deploying software defined </a:t>
            </a:r>
            <a:r>
              <a:rPr lang="en-US" dirty="0" smtClean="0"/>
              <a:t>network</a:t>
            </a:r>
            <a:endParaRPr lang="en-US" dirty="0"/>
          </a:p>
          <a:p>
            <a:pPr lvl="1"/>
            <a:r>
              <a:rPr lang="en-US" dirty="0"/>
              <a:t>Hypervisor’s </a:t>
            </a:r>
            <a:r>
              <a:rPr lang="en-US" dirty="0" smtClean="0"/>
              <a:t>capability</a:t>
            </a:r>
            <a:endParaRPr lang="en-US" dirty="0"/>
          </a:p>
        </p:txBody>
      </p:sp>
      <p:sp>
        <p:nvSpPr>
          <p:cNvPr id="4" name="Footer Placeholder 3"/>
          <p:cNvSpPr>
            <a:spLocks noGrp="1"/>
          </p:cNvSpPr>
          <p:nvPr>
            <p:ph type="ftr" sz="quarter" idx="3"/>
          </p:nvPr>
        </p:nvSpPr>
        <p:spPr/>
        <p:txBody>
          <a:bodyPr/>
          <a:lstStyle/>
          <a:p>
            <a:pPr algn="r"/>
            <a:r>
              <a:rPr lang="en-US" smtClean="0"/>
              <a:t>Module: Virtual Layer</a:t>
            </a:r>
            <a:endParaRPr lang="en-US" dirty="0"/>
          </a:p>
        </p:txBody>
      </p:sp>
    </p:spTree>
    <p:custDataLst>
      <p:tags r:id="rId1"/>
    </p:custDataLst>
    <p:extLst>
      <p:ext uri="{BB962C8B-B14F-4D97-AF65-F5344CB8AC3E}">
        <p14:creationId xmlns:p14="http://schemas.microsoft.com/office/powerpoint/2010/main" val="368810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48" y="228600"/>
            <a:ext cx="8458200" cy="457200"/>
          </a:xfrm>
        </p:spPr>
        <p:txBody>
          <a:bodyPr/>
          <a:lstStyle/>
          <a:p>
            <a:r>
              <a:rPr lang="en-US" dirty="0"/>
              <a:t>Storage Virtualization Software</a:t>
            </a:r>
          </a:p>
        </p:txBody>
      </p:sp>
      <p:sp>
        <p:nvSpPr>
          <p:cNvPr id="3" name="Content Placeholder 2"/>
          <p:cNvSpPr>
            <a:spLocks noGrp="1"/>
          </p:cNvSpPr>
          <p:nvPr>
            <p:ph sz="quarter" idx="10"/>
          </p:nvPr>
        </p:nvSpPr>
        <p:spPr/>
        <p:txBody>
          <a:bodyPr/>
          <a:lstStyle/>
          <a:p>
            <a:r>
              <a:rPr lang="en-US" dirty="0" smtClean="0"/>
              <a:t>Abstracts </a:t>
            </a:r>
            <a:r>
              <a:rPr lang="en-US" dirty="0"/>
              <a:t>physical storage resources to create virtual </a:t>
            </a:r>
            <a:r>
              <a:rPr lang="en-US" dirty="0" smtClean="0"/>
              <a:t>resources:</a:t>
            </a:r>
          </a:p>
          <a:p>
            <a:pPr lvl="1"/>
            <a:r>
              <a:rPr lang="en-US" dirty="0" smtClean="0"/>
              <a:t>Virtual volumes</a:t>
            </a:r>
          </a:p>
          <a:p>
            <a:pPr lvl="1"/>
            <a:r>
              <a:rPr lang="en-US" dirty="0"/>
              <a:t>Virtual disk files</a:t>
            </a:r>
            <a:endParaRPr lang="en-US" dirty="0" smtClean="0"/>
          </a:p>
          <a:p>
            <a:pPr lvl="1"/>
            <a:r>
              <a:rPr lang="en-US" dirty="0" smtClean="0"/>
              <a:t>Virtual arrays</a:t>
            </a:r>
          </a:p>
          <a:p>
            <a:r>
              <a:rPr lang="en-US" dirty="0" smtClean="0"/>
              <a:t>Storage </a:t>
            </a:r>
            <a:r>
              <a:rPr lang="en-US" dirty="0"/>
              <a:t>virtualization </a:t>
            </a:r>
            <a:r>
              <a:rPr lang="en-US" dirty="0" smtClean="0"/>
              <a:t>software can be:</a:t>
            </a:r>
          </a:p>
          <a:p>
            <a:pPr lvl="1"/>
            <a:r>
              <a:rPr lang="en-US" dirty="0" smtClean="0"/>
              <a:t>Built </a:t>
            </a:r>
            <a:r>
              <a:rPr lang="en-US" dirty="0"/>
              <a:t>into the operating environment of a storage </a:t>
            </a:r>
            <a:r>
              <a:rPr lang="en-US" dirty="0" smtClean="0"/>
              <a:t>device</a:t>
            </a:r>
          </a:p>
          <a:p>
            <a:pPr lvl="1"/>
            <a:r>
              <a:rPr lang="en-US" dirty="0"/>
              <a:t>Installed on an independent compute system</a:t>
            </a:r>
          </a:p>
          <a:p>
            <a:pPr lvl="2"/>
            <a:r>
              <a:rPr lang="en-US" dirty="0"/>
              <a:t>Fundamental component for deploying software defined storage</a:t>
            </a:r>
          </a:p>
          <a:p>
            <a:pPr lvl="1"/>
            <a:r>
              <a:rPr lang="en-US" dirty="0" smtClean="0"/>
              <a:t>Hypervisor’s capability</a:t>
            </a:r>
          </a:p>
        </p:txBody>
      </p:sp>
      <p:sp>
        <p:nvSpPr>
          <p:cNvPr id="4" name="Footer Placeholder 3"/>
          <p:cNvSpPr>
            <a:spLocks noGrp="1"/>
          </p:cNvSpPr>
          <p:nvPr>
            <p:ph type="ftr" sz="quarter" idx="3"/>
          </p:nvPr>
        </p:nvSpPr>
        <p:spPr/>
        <p:txBody>
          <a:bodyPr/>
          <a:lstStyle/>
          <a:p>
            <a:pPr algn="r"/>
            <a:r>
              <a:rPr lang="en-US" smtClean="0"/>
              <a:t>Module: Virtual Layer</a:t>
            </a:r>
            <a:endParaRPr lang="en-US" dirty="0"/>
          </a:p>
        </p:txBody>
      </p:sp>
    </p:spTree>
    <p:custDataLst>
      <p:tags r:id="rId1"/>
    </p:custDataLst>
    <p:extLst>
      <p:ext uri="{BB962C8B-B14F-4D97-AF65-F5344CB8AC3E}">
        <p14:creationId xmlns:p14="http://schemas.microsoft.com/office/powerpoint/2010/main" val="2233845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smtClean="0"/>
              <a:t>Virtual layer</a:t>
            </a:r>
          </a:p>
          <a:p>
            <a:r>
              <a:rPr lang="en-US" dirty="0" smtClean="0"/>
              <a:t>Virtualization </a:t>
            </a:r>
            <a:r>
              <a:rPr lang="en-US" dirty="0"/>
              <a:t>software</a:t>
            </a:r>
          </a:p>
          <a:p>
            <a:r>
              <a:rPr lang="en-US" dirty="0"/>
              <a:t>Resource pool</a:t>
            </a:r>
          </a:p>
          <a:p>
            <a:r>
              <a:rPr lang="en-US" dirty="0"/>
              <a:t>Virtual resources</a:t>
            </a:r>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Tree>
    <p:custDataLst>
      <p:tags r:id="rId1"/>
    </p:custDataLst>
    <p:extLst>
      <p:ext uri="{BB962C8B-B14F-4D97-AF65-F5344CB8AC3E}">
        <p14:creationId xmlns:p14="http://schemas.microsoft.com/office/powerpoint/2010/main" val="327416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Resource Pool</a:t>
            </a: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smtClean="0">
                <a:solidFill>
                  <a:schemeClr val="tx1"/>
                </a:solidFill>
              </a:rPr>
              <a:t>Resource pool</a:t>
            </a:r>
            <a:endParaRPr lang="en-US" dirty="0">
              <a:solidFill>
                <a:schemeClr val="tx1"/>
              </a:solidFill>
            </a:endParaRPr>
          </a:p>
          <a:p>
            <a:pPr>
              <a:defRPr/>
            </a:pPr>
            <a:r>
              <a:rPr lang="en-US" dirty="0" smtClean="0">
                <a:solidFill>
                  <a:schemeClr val="tx1"/>
                </a:solidFill>
              </a:rPr>
              <a:t>Examples of resource pooling</a:t>
            </a:r>
            <a:endParaRPr lang="en-US" dirty="0">
              <a:solidFill>
                <a:schemeClr val="tx1"/>
              </a:solidFill>
            </a:endParaRPr>
          </a:p>
          <a:p>
            <a:pPr>
              <a:defRPr/>
            </a:pPr>
            <a:r>
              <a:rPr lang="en-US" dirty="0" smtClean="0"/>
              <a:t>Identity pool</a:t>
            </a:r>
            <a:endParaRPr lang="en-US" dirty="0">
              <a:solidFill>
                <a:schemeClr val="tx1"/>
              </a:solidFill>
            </a:endParaRPr>
          </a:p>
        </p:txBody>
      </p:sp>
      <p:sp>
        <p:nvSpPr>
          <p:cNvPr id="2" name="Footer Placeholder 1"/>
          <p:cNvSpPr>
            <a:spLocks noGrp="1"/>
          </p:cNvSpPr>
          <p:nvPr>
            <p:ph type="ftr" sz="quarter" idx="3"/>
          </p:nvPr>
        </p:nvSpPr>
        <p:spPr>
          <a:prstGeom prst="rect">
            <a:avLst/>
          </a:prstGeom>
        </p:spPr>
        <p:txBody>
          <a:bodyPr/>
          <a:lstStyle/>
          <a:p>
            <a:pPr algn="r"/>
            <a:r>
              <a:rPr lang="en-US" smtClean="0"/>
              <a:t>Module: Virtual Layer</a:t>
            </a:r>
            <a:endParaRPr lang="en-US" dirty="0"/>
          </a:p>
        </p:txBody>
      </p:sp>
    </p:spTree>
    <p:custDataLst>
      <p:tags r:id="rId1"/>
    </p:custDataLst>
    <p:extLst>
      <p:ext uri="{BB962C8B-B14F-4D97-AF65-F5344CB8AC3E}">
        <p14:creationId xmlns:p14="http://schemas.microsoft.com/office/powerpoint/2010/main" val="2235336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Resource Pool</a:t>
            </a:r>
          </a:p>
        </p:txBody>
      </p:sp>
      <p:sp>
        <p:nvSpPr>
          <p:cNvPr id="5" name="Content Placeholder 4"/>
          <p:cNvSpPr>
            <a:spLocks noGrp="1"/>
          </p:cNvSpPr>
          <p:nvPr>
            <p:ph sz="quarter" idx="10"/>
          </p:nvPr>
        </p:nvSpPr>
        <p:spPr>
          <a:xfrm>
            <a:off x="379413" y="2114550"/>
            <a:ext cx="8458200" cy="1210235"/>
          </a:xfrm>
        </p:spPr>
        <p:txBody>
          <a:bodyPr/>
          <a:lstStyle/>
          <a:p>
            <a:r>
              <a:rPr lang="en-US" sz="1600" dirty="0"/>
              <a:t>Cloud services obtain computing resources from resource pools</a:t>
            </a:r>
          </a:p>
          <a:p>
            <a:pPr lvl="1"/>
            <a:r>
              <a:rPr lang="en-US" sz="1400" dirty="0"/>
              <a:t>Resources are dynamically allocated as per consumer demand</a:t>
            </a:r>
          </a:p>
          <a:p>
            <a:r>
              <a:rPr lang="en-US" sz="1600" dirty="0"/>
              <a:t>Resource pools are </a:t>
            </a:r>
            <a:r>
              <a:rPr lang="en-US" sz="1600" dirty="0" smtClean="0"/>
              <a:t>sized </a:t>
            </a:r>
            <a:r>
              <a:rPr lang="en-US" sz="1600" dirty="0"/>
              <a:t>according to </a:t>
            </a:r>
            <a:r>
              <a:rPr lang="en-US" sz="1600" dirty="0" smtClean="0"/>
              <a:t>service requirements </a:t>
            </a:r>
            <a:endParaRPr lang="en-US" sz="1600"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grpSp>
        <p:nvGrpSpPr>
          <p:cNvPr id="6" name="Group 5"/>
          <p:cNvGrpSpPr/>
          <p:nvPr/>
        </p:nvGrpSpPr>
        <p:grpSpPr>
          <a:xfrm>
            <a:off x="347472" y="819158"/>
            <a:ext cx="8545183" cy="1239712"/>
            <a:chOff x="125970" y="3200400"/>
            <a:chExt cx="8545183" cy="1239712"/>
          </a:xfrm>
        </p:grpSpPr>
        <p:sp>
          <p:nvSpPr>
            <p:cNvPr id="7" name="Rectangle 6"/>
            <p:cNvSpPr/>
            <p:nvPr/>
          </p:nvSpPr>
          <p:spPr>
            <a:xfrm>
              <a:off x="125970" y="3330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8" name="Rectangle 7"/>
            <p:cNvSpPr/>
            <p:nvPr/>
          </p:nvSpPr>
          <p:spPr>
            <a:xfrm>
              <a:off x="441553" y="3399130"/>
              <a:ext cx="8229600" cy="1040982"/>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A logical </a:t>
              </a:r>
              <a:r>
                <a:rPr lang="en-US" sz="1600" dirty="0">
                  <a:solidFill>
                    <a:schemeClr val="tx1"/>
                  </a:solidFill>
                </a:rPr>
                <a:t>abstraction of the aggregated </a:t>
              </a:r>
              <a:r>
                <a:rPr lang="en-US" sz="1600" dirty="0" smtClean="0">
                  <a:solidFill>
                    <a:schemeClr val="tx1"/>
                  </a:solidFill>
                </a:rPr>
                <a:t>computing resources, </a:t>
              </a:r>
              <a:r>
                <a:rPr lang="en-US" sz="1600" dirty="0">
                  <a:solidFill>
                    <a:schemeClr val="tx1"/>
                  </a:solidFill>
                </a:rPr>
                <a:t>such as </a:t>
              </a:r>
              <a:r>
                <a:rPr lang="en-US" sz="1600" dirty="0" smtClean="0">
                  <a:solidFill>
                    <a:schemeClr val="tx1"/>
                  </a:solidFill>
                </a:rPr>
                <a:t>processing power, </a:t>
              </a:r>
              <a:r>
                <a:rPr lang="en-US" sz="1600" dirty="0">
                  <a:solidFill>
                    <a:schemeClr val="tx1"/>
                  </a:solidFill>
                </a:rPr>
                <a:t>memory </a:t>
              </a:r>
              <a:r>
                <a:rPr lang="en-US" sz="1600" dirty="0" smtClean="0">
                  <a:solidFill>
                    <a:schemeClr val="tx1"/>
                  </a:solidFill>
                </a:rPr>
                <a:t>capacity, storage, and network bandwidth </a:t>
              </a:r>
              <a:r>
                <a:rPr lang="en-US" sz="1600" dirty="0">
                  <a:solidFill>
                    <a:schemeClr val="tx1"/>
                  </a:solidFill>
                </a:rPr>
                <a:t>that </a:t>
              </a:r>
              <a:r>
                <a:rPr lang="en-US" sz="1600" dirty="0" smtClean="0">
                  <a:solidFill>
                    <a:schemeClr val="tx1"/>
                  </a:solidFill>
                </a:rPr>
                <a:t>are </a:t>
              </a:r>
              <a:r>
                <a:rPr lang="en-US" sz="1600" dirty="0">
                  <a:solidFill>
                    <a:schemeClr val="tx1"/>
                  </a:solidFill>
                </a:rPr>
                <a:t>managed </a:t>
              </a:r>
              <a:r>
                <a:rPr lang="en-US" sz="1600" dirty="0" smtClean="0">
                  <a:solidFill>
                    <a:schemeClr val="tx1"/>
                  </a:solidFill>
                </a:rPr>
                <a:t>collectively. </a:t>
              </a:r>
              <a:endParaRPr lang="en-US" sz="1600" dirty="0">
                <a:solidFill>
                  <a:schemeClr val="tx1"/>
                </a:solidFill>
              </a:endParaRPr>
            </a:p>
          </p:txBody>
        </p:sp>
        <p:sp>
          <p:nvSpPr>
            <p:cNvPr id="9" name="Rectangle 8"/>
            <p:cNvSpPr/>
            <p:nvPr/>
          </p:nvSpPr>
          <p:spPr>
            <a:xfrm>
              <a:off x="175740" y="320040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bg1"/>
                  </a:solidFill>
                  <a:ea typeface="Verdana" panose="020B0604030504040204" pitchFamily="34" charset="0"/>
                  <a:cs typeface="Verdana" panose="020B0604030504040204" pitchFamily="34" charset="0"/>
                </a:rPr>
                <a:t>Resource Pool</a:t>
              </a:r>
              <a:endParaRPr lang="en-US" sz="1600" b="1" dirty="0">
                <a:solidFill>
                  <a:schemeClr val="bg1"/>
                </a:solidFill>
                <a:ea typeface="Verdana" panose="020B0604030504040204" pitchFamily="34" charset="0"/>
                <a:cs typeface="Verdana" panose="020B0604030504040204" pitchFamily="34" charset="0"/>
              </a:endParaRPr>
            </a:p>
          </p:txBody>
        </p:sp>
      </p:grpSp>
      <p:grpSp>
        <p:nvGrpSpPr>
          <p:cNvPr id="62" name="Group 61"/>
          <p:cNvGrpSpPr/>
          <p:nvPr/>
        </p:nvGrpSpPr>
        <p:grpSpPr>
          <a:xfrm>
            <a:off x="1257666" y="3105150"/>
            <a:ext cx="6628668" cy="1757843"/>
            <a:chOff x="891990" y="3330739"/>
            <a:chExt cx="6628668" cy="1757843"/>
          </a:xfrm>
        </p:grpSpPr>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2810" y="3330739"/>
              <a:ext cx="2981886" cy="1559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ounded Rectangle 16"/>
            <p:cNvSpPr/>
            <p:nvPr/>
          </p:nvSpPr>
          <p:spPr>
            <a:xfrm>
              <a:off x="2945252" y="3639727"/>
              <a:ext cx="411761" cy="1060235"/>
            </a:xfrm>
            <a:prstGeom prst="roundRect">
              <a:avLst>
                <a:gd name="adj" fmla="val 1910"/>
              </a:avLst>
            </a:prstGeom>
            <a:noFill/>
            <a:ln w="12700">
              <a:solidFill>
                <a:schemeClr val="tx1">
                  <a:lumMod val="65000"/>
                  <a:lumOff val="3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3036832" y="3687545"/>
              <a:ext cx="228600" cy="228600"/>
            </a:xfrm>
            <a:prstGeom prst="rect">
              <a:avLst/>
            </a:prstGeom>
            <a:pattFill prst="ltUpDiag">
              <a:fgClr>
                <a:schemeClr val="tx1">
                  <a:lumMod val="65000"/>
                  <a:lumOff val="35000"/>
                </a:schemeClr>
              </a:fgClr>
              <a:bgClr>
                <a:schemeClr val="bg1"/>
              </a:bgClr>
            </a:pattFill>
            <a:ln w="12700" cmpd="sng">
              <a:solidFill>
                <a:srgbClr val="BA3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036832" y="4056821"/>
              <a:ext cx="228600" cy="228600"/>
            </a:xfrm>
            <a:prstGeom prst="rect">
              <a:avLst/>
            </a:prstGeom>
            <a:pattFill prst="ltUpDiag">
              <a:fgClr>
                <a:schemeClr val="tx1">
                  <a:lumMod val="65000"/>
                  <a:lumOff val="35000"/>
                </a:schemeClr>
              </a:fgClr>
              <a:bgClr>
                <a:schemeClr val="bg1"/>
              </a:bgClr>
            </a:pattFill>
            <a:ln w="12700" cmpd="sng">
              <a:solidFill>
                <a:srgbClr val="BA3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036832" y="4426097"/>
              <a:ext cx="228600" cy="228600"/>
            </a:xfrm>
            <a:prstGeom prst="rect">
              <a:avLst/>
            </a:prstGeom>
            <a:pattFill prst="ltUpDiag">
              <a:fgClr>
                <a:schemeClr val="tx1">
                  <a:lumMod val="65000"/>
                  <a:lumOff val="35000"/>
                </a:schemeClr>
              </a:fgClr>
              <a:bgClr>
                <a:schemeClr val="bg1"/>
              </a:bgClr>
            </a:pattFill>
            <a:ln w="12700" cmpd="sng">
              <a:solidFill>
                <a:srgbClr val="BA303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Plus 22"/>
            <p:cNvSpPr/>
            <p:nvPr/>
          </p:nvSpPr>
          <p:spPr>
            <a:xfrm>
              <a:off x="3105412" y="3948381"/>
              <a:ext cx="91440" cy="91440"/>
            </a:xfrm>
            <a:prstGeom prst="mathPlus">
              <a:avLst/>
            </a:prstGeom>
            <a:solidFill>
              <a:srgbClr val="BA303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Plus 23"/>
            <p:cNvSpPr/>
            <p:nvPr/>
          </p:nvSpPr>
          <p:spPr>
            <a:xfrm>
              <a:off x="3105412" y="4308865"/>
              <a:ext cx="91440" cy="91440"/>
            </a:xfrm>
            <a:prstGeom prst="mathPlus">
              <a:avLst/>
            </a:prstGeom>
            <a:solidFill>
              <a:srgbClr val="BA3030"/>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Arrow 26"/>
            <p:cNvSpPr/>
            <p:nvPr/>
          </p:nvSpPr>
          <p:spPr>
            <a:xfrm>
              <a:off x="3357013" y="3716096"/>
              <a:ext cx="483561" cy="137160"/>
            </a:xfrm>
            <a:prstGeom prst="rightArrow">
              <a:avLst/>
            </a:prstGeom>
            <a:solidFill>
              <a:schemeClr val="tx1">
                <a:lumMod val="65000"/>
                <a:lumOff val="35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p:nvPr/>
          </p:nvSpPr>
          <p:spPr>
            <a:xfrm>
              <a:off x="3357013" y="4403821"/>
              <a:ext cx="483561" cy="137160"/>
            </a:xfrm>
            <a:prstGeom prst="rightArrow">
              <a:avLst/>
            </a:prstGeom>
            <a:solidFill>
              <a:schemeClr val="tx1">
                <a:lumMod val="65000"/>
                <a:lumOff val="35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4038600" y="3784676"/>
              <a:ext cx="2017318" cy="1"/>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105747" y="4476750"/>
              <a:ext cx="1981106" cy="1"/>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840574" y="3647516"/>
              <a:ext cx="274320" cy="27432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6" name="Rectangle 25"/>
            <p:cNvSpPr/>
            <p:nvPr/>
          </p:nvSpPr>
          <p:spPr>
            <a:xfrm>
              <a:off x="3840574" y="4335241"/>
              <a:ext cx="274320" cy="27432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0" name="Picture 6" descr="C:\Users\patils1\Desktop\2013 Projects\CIS v2\CIS Slide Deck_Based on Book\Colored Graphics\Cl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351" y="3597697"/>
              <a:ext cx="252267" cy="2827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C:\Users\patils1\Desktop\2013 Projects\CIS v2\CIS Slide Deck_Based on Book\Colored Graphics\Cl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351" y="4285422"/>
              <a:ext cx="252267" cy="28272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6555329" y="3562350"/>
              <a:ext cx="96532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35" name="Picture 34" descr="Peep_Formal_Male.png"/>
            <p:cNvPicPr>
              <a:picLocks noChangeAspect="1"/>
            </p:cNvPicPr>
            <p:nvPr/>
          </p:nvPicPr>
          <p:blipFill>
            <a:blip r:embed="rId6" cstate="print"/>
            <a:stretch>
              <a:fillRect/>
            </a:stretch>
          </p:blipFill>
          <p:spPr>
            <a:xfrm flipH="1">
              <a:off x="6132208" y="3432368"/>
              <a:ext cx="573391" cy="648726"/>
            </a:xfrm>
            <a:prstGeom prst="rect">
              <a:avLst/>
            </a:prstGeom>
          </p:spPr>
        </p:pic>
        <p:pic>
          <p:nvPicPr>
            <p:cNvPr id="37" name="Picture 36" descr="Peep_Formal_Male.png"/>
            <p:cNvPicPr>
              <a:picLocks noChangeAspect="1"/>
            </p:cNvPicPr>
            <p:nvPr/>
          </p:nvPicPr>
          <p:blipFill>
            <a:blip r:embed="rId6" cstate="print"/>
            <a:stretch>
              <a:fillRect/>
            </a:stretch>
          </p:blipFill>
          <p:spPr>
            <a:xfrm flipH="1">
              <a:off x="6132208" y="4132824"/>
              <a:ext cx="573391" cy="648726"/>
            </a:xfrm>
            <a:prstGeom prst="rect">
              <a:avLst/>
            </a:prstGeom>
          </p:spPr>
        </p:pic>
        <p:sp>
          <p:nvSpPr>
            <p:cNvPr id="38" name="TextBox 37"/>
            <p:cNvSpPr txBox="1"/>
            <p:nvPr/>
          </p:nvSpPr>
          <p:spPr>
            <a:xfrm>
              <a:off x="6553200" y="4273761"/>
              <a:ext cx="963726"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9" name="TextBox 38"/>
            <p:cNvSpPr txBox="1"/>
            <p:nvPr/>
          </p:nvSpPr>
          <p:spPr>
            <a:xfrm>
              <a:off x="891990" y="3403913"/>
              <a:ext cx="1911102"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Resources for Aggregation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40" name="TextBox 39"/>
            <p:cNvSpPr txBox="1"/>
            <p:nvPr/>
          </p:nvSpPr>
          <p:spPr>
            <a:xfrm>
              <a:off x="1138520" y="4492448"/>
              <a:ext cx="1104790"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 Pool</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41" name="TextBox 40"/>
            <p:cNvSpPr txBox="1"/>
            <p:nvPr/>
          </p:nvSpPr>
          <p:spPr>
            <a:xfrm>
              <a:off x="3625716" y="3427880"/>
              <a:ext cx="790601"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3629582" y="4601404"/>
              <a:ext cx="78899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44" name="Straight Arrow Connector 43"/>
            <p:cNvCxnSpPr>
              <a:endCxn id="4" idx="1"/>
            </p:cNvCxnSpPr>
            <p:nvPr/>
          </p:nvCxnSpPr>
          <p:spPr>
            <a:xfrm>
              <a:off x="2322810" y="3634745"/>
              <a:ext cx="714022" cy="167100"/>
            </a:xfrm>
            <a:prstGeom prst="straightConnector1">
              <a:avLst/>
            </a:prstGeom>
            <a:ln w="12700" cmpd="sng">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2104296" y="3639727"/>
              <a:ext cx="932536" cy="536102"/>
            </a:xfrm>
            <a:prstGeom prst="straightConnector1">
              <a:avLst/>
            </a:prstGeom>
            <a:ln w="12700" cmpd="sng">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39" idx="2"/>
            </p:cNvCxnSpPr>
            <p:nvPr/>
          </p:nvCxnSpPr>
          <p:spPr>
            <a:xfrm>
              <a:off x="1847541" y="3634745"/>
              <a:ext cx="1189291" cy="907067"/>
            </a:xfrm>
            <a:prstGeom prst="straightConnector1">
              <a:avLst/>
            </a:prstGeom>
            <a:ln w="12700" cmpd="sng">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2209800" y="4612627"/>
              <a:ext cx="715076" cy="0"/>
            </a:xfrm>
            <a:prstGeom prst="straightConnector1">
              <a:avLst/>
            </a:prstGeom>
            <a:ln w="12700" cmpd="sng">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351374" y="4003070"/>
              <a:ext cx="1508746"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59" name="Straight Arrow Connector 58"/>
            <p:cNvCxnSpPr/>
            <p:nvPr/>
          </p:nvCxnSpPr>
          <p:spPr>
            <a:xfrm flipH="1" flipV="1">
              <a:off x="3607758" y="3853256"/>
              <a:ext cx="91440" cy="182880"/>
            </a:xfrm>
            <a:prstGeom prst="straightConnector1">
              <a:avLst/>
            </a:prstGeom>
            <a:ln w="12700" cmpd="sng">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3599330" y="4226635"/>
              <a:ext cx="91440" cy="182880"/>
            </a:xfrm>
            <a:prstGeom prst="straightConnector1">
              <a:avLst/>
            </a:prstGeom>
            <a:ln w="12700" cmpd="sng">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3058444" y="4857750"/>
              <a:ext cx="1513556"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Cloud Infrastructure</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3331414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Pooling Processing Power and Memory Capacity</a:t>
            </a:r>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grpSp>
        <p:nvGrpSpPr>
          <p:cNvPr id="4" name="Group 3"/>
          <p:cNvGrpSpPr/>
          <p:nvPr/>
        </p:nvGrpSpPr>
        <p:grpSpPr>
          <a:xfrm>
            <a:off x="1019942" y="760534"/>
            <a:ext cx="6949440" cy="4114800"/>
            <a:chOff x="823384" y="760534"/>
            <a:chExt cx="7104117" cy="4194788"/>
          </a:xfrm>
        </p:grpSpPr>
        <p:sp>
          <p:nvSpPr>
            <p:cNvPr id="7" name="Rounded Rectangle 6"/>
            <p:cNvSpPr/>
            <p:nvPr/>
          </p:nvSpPr>
          <p:spPr>
            <a:xfrm>
              <a:off x="5080314" y="2816172"/>
              <a:ext cx="790748" cy="1568048"/>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p:cNvSpPr/>
            <p:nvPr/>
          </p:nvSpPr>
          <p:spPr>
            <a:xfrm>
              <a:off x="5080316" y="1271798"/>
              <a:ext cx="790748" cy="1002182"/>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pic>
          <p:nvPicPr>
            <p:cNvPr id="9"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118" y="1316022"/>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118" y="1790386"/>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116" y="2869379"/>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116" y="3383251"/>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116" y="3897125"/>
              <a:ext cx="403146" cy="41797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882484" y="1335190"/>
              <a:ext cx="2045016" cy="318183"/>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Processing </a:t>
              </a:r>
              <a:r>
                <a:rPr lang="en-US" sz="900" b="1" dirty="0">
                  <a:latin typeface="Verdana" panose="020B0604030504040204" pitchFamily="34" charset="0"/>
                  <a:ea typeface="Verdana" panose="020B0604030504040204" pitchFamily="34" charset="0"/>
                  <a:cs typeface="Verdana" panose="020B0604030504040204" pitchFamily="34" charset="0"/>
                </a:rPr>
                <a:t>power </a:t>
              </a:r>
              <a:r>
                <a:rPr lang="en-US" sz="900" b="1" dirty="0" smtClean="0">
                  <a:latin typeface="Verdana" panose="020B0604030504040204" pitchFamily="34" charset="0"/>
                  <a:ea typeface="Verdana" panose="020B0604030504040204" pitchFamily="34" charset="0"/>
                  <a:cs typeface="Verdana" panose="020B0604030504040204" pitchFamily="34" charset="0"/>
                </a:rPr>
                <a:t>= 1500 MHz</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Memory Capacity = 2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5882482" y="1814244"/>
              <a:ext cx="2045016" cy="318183"/>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Processing </a:t>
              </a:r>
              <a:r>
                <a:rPr lang="en-US" sz="900" b="1" dirty="0">
                  <a:latin typeface="Verdana" panose="020B0604030504040204" pitchFamily="34" charset="0"/>
                  <a:ea typeface="Verdana" panose="020B0604030504040204" pitchFamily="34" charset="0"/>
                  <a:cs typeface="Verdana" panose="020B0604030504040204" pitchFamily="34" charset="0"/>
                </a:rPr>
                <a:t>power </a:t>
              </a:r>
              <a:r>
                <a:rPr lang="en-US" sz="900" b="1" dirty="0" smtClean="0">
                  <a:latin typeface="Verdana" panose="020B0604030504040204" pitchFamily="34" charset="0"/>
                  <a:ea typeface="Verdana" panose="020B0604030504040204" pitchFamily="34" charset="0"/>
                  <a:cs typeface="Verdana" panose="020B0604030504040204" pitchFamily="34" charset="0"/>
                </a:rPr>
                <a:t>= 1500 MHz</a:t>
              </a:r>
            </a:p>
            <a:p>
              <a:pPr algn="ctr"/>
              <a:r>
                <a:rPr lang="en-US" sz="900" b="1" dirty="0">
                  <a:latin typeface="Verdana" panose="020B0604030504040204" pitchFamily="34" charset="0"/>
                  <a:ea typeface="Verdana" panose="020B0604030504040204" pitchFamily="34" charset="0"/>
                  <a:cs typeface="Verdana" panose="020B0604030504040204" pitchFamily="34" charset="0"/>
                </a:rPr>
                <a:t>Memory Capacity </a:t>
              </a:r>
              <a:r>
                <a:rPr lang="en-US" sz="900" b="1" dirty="0" smtClean="0">
                  <a:latin typeface="Verdana" panose="020B0604030504040204" pitchFamily="34" charset="0"/>
                  <a:ea typeface="Verdana" panose="020B0604030504040204" pitchFamily="34" charset="0"/>
                  <a:cs typeface="Verdana" panose="020B0604030504040204" pitchFamily="34" charset="0"/>
                </a:rPr>
                <a:t>= 2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16" name="TextBox 15"/>
            <p:cNvSpPr txBox="1"/>
            <p:nvPr/>
          </p:nvSpPr>
          <p:spPr>
            <a:xfrm>
              <a:off x="5882484" y="2890658"/>
              <a:ext cx="2045016" cy="318183"/>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Processing </a:t>
              </a:r>
              <a:r>
                <a:rPr lang="en-US" sz="900" b="1" dirty="0">
                  <a:latin typeface="Verdana" panose="020B0604030504040204" pitchFamily="34" charset="0"/>
                  <a:ea typeface="Verdana" panose="020B0604030504040204" pitchFamily="34" charset="0"/>
                  <a:cs typeface="Verdana" panose="020B0604030504040204" pitchFamily="34" charset="0"/>
                </a:rPr>
                <a:t>power </a:t>
              </a:r>
              <a:r>
                <a:rPr lang="en-US" sz="900" b="1" dirty="0" smtClean="0">
                  <a:latin typeface="Verdana" panose="020B0604030504040204" pitchFamily="34" charset="0"/>
                  <a:ea typeface="Verdana" panose="020B0604030504040204" pitchFamily="34" charset="0"/>
                  <a:cs typeface="Verdana" panose="020B0604030504040204" pitchFamily="34" charset="0"/>
                </a:rPr>
                <a:t>= 1500 MHz</a:t>
              </a:r>
            </a:p>
            <a:p>
              <a:pPr algn="ctr"/>
              <a:r>
                <a:rPr lang="en-US" sz="900" b="1" dirty="0">
                  <a:latin typeface="Verdana" panose="020B0604030504040204" pitchFamily="34" charset="0"/>
                  <a:ea typeface="Verdana" panose="020B0604030504040204" pitchFamily="34" charset="0"/>
                  <a:cs typeface="Verdana" panose="020B0604030504040204" pitchFamily="34" charset="0"/>
                </a:rPr>
                <a:t>Memory Capacity </a:t>
              </a:r>
              <a:r>
                <a:rPr lang="en-US" sz="900" b="1" dirty="0" smtClean="0">
                  <a:latin typeface="Verdana" panose="020B0604030504040204" pitchFamily="34" charset="0"/>
                  <a:ea typeface="Verdana" panose="020B0604030504040204" pitchFamily="34" charset="0"/>
                  <a:cs typeface="Verdana" panose="020B0604030504040204" pitchFamily="34" charset="0"/>
                </a:rPr>
                <a:t>= 2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p:cNvSpPr txBox="1"/>
            <p:nvPr/>
          </p:nvSpPr>
          <p:spPr>
            <a:xfrm>
              <a:off x="5882484" y="3398635"/>
              <a:ext cx="2045016" cy="318183"/>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Processing </a:t>
              </a:r>
              <a:r>
                <a:rPr lang="en-US" sz="900" b="1" dirty="0">
                  <a:latin typeface="Verdana" panose="020B0604030504040204" pitchFamily="34" charset="0"/>
                  <a:ea typeface="Verdana" panose="020B0604030504040204" pitchFamily="34" charset="0"/>
                  <a:cs typeface="Verdana" panose="020B0604030504040204" pitchFamily="34" charset="0"/>
                </a:rPr>
                <a:t>power </a:t>
              </a:r>
              <a:r>
                <a:rPr lang="en-US" sz="900" b="1" dirty="0" smtClean="0">
                  <a:latin typeface="Verdana" panose="020B0604030504040204" pitchFamily="34" charset="0"/>
                  <a:ea typeface="Verdana" panose="020B0604030504040204" pitchFamily="34" charset="0"/>
                  <a:cs typeface="Verdana" panose="020B0604030504040204" pitchFamily="34" charset="0"/>
                </a:rPr>
                <a:t>= 1500 MHz</a:t>
              </a:r>
            </a:p>
            <a:p>
              <a:pPr algn="ctr"/>
              <a:r>
                <a:rPr lang="en-US" sz="900" b="1" dirty="0">
                  <a:latin typeface="Verdana" panose="020B0604030504040204" pitchFamily="34" charset="0"/>
                  <a:ea typeface="Verdana" panose="020B0604030504040204" pitchFamily="34" charset="0"/>
                  <a:cs typeface="Verdana" panose="020B0604030504040204" pitchFamily="34" charset="0"/>
                </a:rPr>
                <a:t>Memory Capacity </a:t>
              </a:r>
              <a:r>
                <a:rPr lang="en-US" sz="900" b="1" dirty="0" smtClean="0">
                  <a:latin typeface="Verdana" panose="020B0604030504040204" pitchFamily="34" charset="0"/>
                  <a:ea typeface="Verdana" panose="020B0604030504040204" pitchFamily="34" charset="0"/>
                  <a:cs typeface="Verdana" panose="020B0604030504040204" pitchFamily="34" charset="0"/>
                </a:rPr>
                <a:t>= 2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18" name="TextBox 17"/>
            <p:cNvSpPr txBox="1"/>
            <p:nvPr/>
          </p:nvSpPr>
          <p:spPr>
            <a:xfrm>
              <a:off x="5882485" y="3920462"/>
              <a:ext cx="2045016" cy="318183"/>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Processing </a:t>
              </a:r>
              <a:r>
                <a:rPr lang="en-US" sz="900" b="1" dirty="0">
                  <a:latin typeface="Verdana" panose="020B0604030504040204" pitchFamily="34" charset="0"/>
                  <a:ea typeface="Verdana" panose="020B0604030504040204" pitchFamily="34" charset="0"/>
                  <a:cs typeface="Verdana" panose="020B0604030504040204" pitchFamily="34" charset="0"/>
                </a:rPr>
                <a:t>power </a:t>
              </a:r>
              <a:r>
                <a:rPr lang="en-US" sz="900" b="1" dirty="0" smtClean="0">
                  <a:latin typeface="Verdana" panose="020B0604030504040204" pitchFamily="34" charset="0"/>
                  <a:ea typeface="Verdana" panose="020B0604030504040204" pitchFamily="34" charset="0"/>
                  <a:cs typeface="Verdana" panose="020B0604030504040204" pitchFamily="34" charset="0"/>
                </a:rPr>
                <a:t>= 1500 MHz</a:t>
              </a:r>
            </a:p>
            <a:p>
              <a:pPr algn="ctr"/>
              <a:r>
                <a:rPr lang="en-US" sz="900" b="1" dirty="0">
                  <a:latin typeface="Verdana" panose="020B0604030504040204" pitchFamily="34" charset="0"/>
                  <a:ea typeface="Verdana" panose="020B0604030504040204" pitchFamily="34" charset="0"/>
                  <a:cs typeface="Verdana" panose="020B0604030504040204" pitchFamily="34" charset="0"/>
                </a:rPr>
                <a:t>Memory Capacity </a:t>
              </a:r>
              <a:r>
                <a:rPr lang="en-US" sz="900" b="1" dirty="0" smtClean="0">
                  <a:latin typeface="Verdana" panose="020B0604030504040204" pitchFamily="34" charset="0"/>
                  <a:ea typeface="Verdana" panose="020B0604030504040204" pitchFamily="34" charset="0"/>
                  <a:cs typeface="Verdana" panose="020B0604030504040204" pitchFamily="34" charset="0"/>
                </a:rPr>
                <a:t>= 2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19" name="Straight Arrow Connector 18"/>
            <p:cNvCxnSpPr/>
            <p:nvPr/>
          </p:nvCxnSpPr>
          <p:spPr>
            <a:xfrm>
              <a:off x="3337913" y="4109788"/>
              <a:ext cx="1920240"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20" name="Picture 28" descr="C:\Users\patils1\Desktop\2013 Projects\CIS v2\CIS Slide Deck_Based on Book\Colored Graphics\Physical Compute System With Hypervisor.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1636"/>
            <a:stretch/>
          </p:blipFill>
          <p:spPr bwMode="auto">
            <a:xfrm>
              <a:off x="1804111" y="1352508"/>
              <a:ext cx="880828" cy="40407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C:\Users\patils1\Desktop\2013 Projects\CIS v2\CIS Slide Deck_Based on Book\Colored Graphics\Physical Compute System With Hypervisor.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1636"/>
            <a:stretch/>
          </p:blipFill>
          <p:spPr bwMode="auto">
            <a:xfrm>
              <a:off x="1804111" y="2324182"/>
              <a:ext cx="880828" cy="40407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8" descr="C:\Users\patils1\Desktop\2013 Projects\CIS v2\CIS Slide Deck_Based on Book\Colored Graphics\Physical Compute System With Hypervisor.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1636"/>
            <a:stretch/>
          </p:blipFill>
          <p:spPr bwMode="auto">
            <a:xfrm>
              <a:off x="1804111" y="3295855"/>
              <a:ext cx="880828" cy="4040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314465" y="1757221"/>
              <a:ext cx="1863248" cy="437501"/>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Compute System 1</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Processing Power = 4000 MHz</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Memory Capacity = 6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1314465" y="2730216"/>
              <a:ext cx="1863248" cy="437501"/>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Compute System 2</a:t>
              </a:r>
            </a:p>
            <a:p>
              <a:pPr algn="ctr"/>
              <a:r>
                <a:rPr lang="en-US" sz="900" b="1" dirty="0">
                  <a:latin typeface="Verdana" panose="020B0604030504040204" pitchFamily="34" charset="0"/>
                  <a:ea typeface="Verdana" panose="020B0604030504040204" pitchFamily="34" charset="0"/>
                  <a:cs typeface="Verdana" panose="020B0604030504040204" pitchFamily="34" charset="0"/>
                </a:rPr>
                <a:t>Processing </a:t>
              </a:r>
              <a:r>
                <a:rPr lang="en-US" sz="900" b="1" dirty="0" smtClean="0">
                  <a:latin typeface="Verdana" panose="020B0604030504040204" pitchFamily="34" charset="0"/>
                  <a:ea typeface="Verdana" panose="020B0604030504040204" pitchFamily="34" charset="0"/>
                  <a:cs typeface="Verdana" panose="020B0604030504040204" pitchFamily="34" charset="0"/>
                </a:rPr>
                <a:t>Power = 4000 MHz</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Memory Capacity = 6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5" name="TextBox 24"/>
            <p:cNvSpPr txBox="1"/>
            <p:nvPr/>
          </p:nvSpPr>
          <p:spPr>
            <a:xfrm>
              <a:off x="1314465" y="3699850"/>
              <a:ext cx="1863248" cy="437501"/>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Compute System 3</a:t>
              </a:r>
            </a:p>
            <a:p>
              <a:pPr algn="ctr"/>
              <a:r>
                <a:rPr lang="en-US" sz="900" b="1" dirty="0">
                  <a:latin typeface="Verdana" panose="020B0604030504040204" pitchFamily="34" charset="0"/>
                  <a:ea typeface="Verdana" panose="020B0604030504040204" pitchFamily="34" charset="0"/>
                  <a:cs typeface="Verdana" panose="020B0604030504040204" pitchFamily="34" charset="0"/>
                </a:rPr>
                <a:t>Processing </a:t>
              </a:r>
              <a:r>
                <a:rPr lang="en-US" sz="900" b="1" dirty="0" smtClean="0">
                  <a:latin typeface="Verdana" panose="020B0604030504040204" pitchFamily="34" charset="0"/>
                  <a:ea typeface="Verdana" panose="020B0604030504040204" pitchFamily="34" charset="0"/>
                  <a:cs typeface="Verdana" panose="020B0604030504040204" pitchFamily="34" charset="0"/>
                </a:rPr>
                <a:t>Power = 4000 MHz</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Memory Capacity = 6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6" name="Rounded Rectangle 25"/>
            <p:cNvSpPr/>
            <p:nvPr/>
          </p:nvSpPr>
          <p:spPr>
            <a:xfrm>
              <a:off x="1150676" y="1269116"/>
              <a:ext cx="2187700" cy="2966854"/>
            </a:xfrm>
            <a:prstGeom prst="roundRect">
              <a:avLst>
                <a:gd name="adj" fmla="val 1910"/>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27" name="TextBox 26"/>
            <p:cNvSpPr txBox="1"/>
            <p:nvPr/>
          </p:nvSpPr>
          <p:spPr>
            <a:xfrm>
              <a:off x="823384" y="4266577"/>
              <a:ext cx="2836855" cy="318183"/>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Processor Pool: Processing </a:t>
              </a:r>
              <a:r>
                <a:rPr lang="en-US" sz="900" b="1" dirty="0">
                  <a:latin typeface="Verdana" panose="020B0604030504040204" pitchFamily="34" charset="0"/>
                  <a:ea typeface="Verdana" panose="020B0604030504040204" pitchFamily="34" charset="0"/>
                  <a:cs typeface="Verdana" panose="020B0604030504040204" pitchFamily="34" charset="0"/>
                </a:rPr>
                <a:t>P</a:t>
              </a:r>
              <a:r>
                <a:rPr lang="en-US" sz="900" b="1" dirty="0" smtClean="0">
                  <a:latin typeface="Verdana" panose="020B0604030504040204" pitchFamily="34" charset="0"/>
                  <a:ea typeface="Verdana" panose="020B0604030504040204" pitchFamily="34" charset="0"/>
                  <a:cs typeface="Verdana" panose="020B0604030504040204" pitchFamily="34" charset="0"/>
                </a:rPr>
                <a:t>ower = 12000 MHz</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Memory Pool: Memory Capacity = 18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28" name="Straight Arrow Connector 27"/>
            <p:cNvCxnSpPr/>
            <p:nvPr/>
          </p:nvCxnSpPr>
          <p:spPr>
            <a:xfrm>
              <a:off x="3337913" y="3592885"/>
              <a:ext cx="1920240"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37913" y="3075982"/>
              <a:ext cx="1920240"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337913" y="2000386"/>
              <a:ext cx="1920240"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337913" y="1521331"/>
              <a:ext cx="1920240"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080387" y="2275742"/>
              <a:ext cx="790601"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5081191" y="2581238"/>
              <a:ext cx="78899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3534202" y="1299235"/>
              <a:ext cx="1265274" cy="198864"/>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5" name="TextBox 34"/>
            <p:cNvSpPr txBox="1"/>
            <p:nvPr/>
          </p:nvSpPr>
          <p:spPr>
            <a:xfrm>
              <a:off x="3534202" y="1770976"/>
              <a:ext cx="1265274" cy="198864"/>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6" name="TextBox 35"/>
            <p:cNvSpPr txBox="1"/>
            <p:nvPr/>
          </p:nvSpPr>
          <p:spPr>
            <a:xfrm>
              <a:off x="3534202" y="2866079"/>
              <a:ext cx="1265274" cy="198864"/>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7" name="TextBox 36"/>
            <p:cNvSpPr txBox="1"/>
            <p:nvPr/>
          </p:nvSpPr>
          <p:spPr>
            <a:xfrm>
              <a:off x="3534202" y="3373185"/>
              <a:ext cx="1265274" cy="198864"/>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3534202" y="3880291"/>
              <a:ext cx="1265274" cy="198864"/>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39" name="Straight Connector 38"/>
            <p:cNvCxnSpPr/>
            <p:nvPr/>
          </p:nvCxnSpPr>
          <p:spPr>
            <a:xfrm rot="5400000">
              <a:off x="5344235" y="1140049"/>
              <a:ext cx="272601"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a:off x="5321478" y="4556681"/>
              <a:ext cx="329847"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750168" y="4494334"/>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42" name="Picture 6" descr="C:\Users\patils1\Desktop\2013 Projects\CIS v2\CIS Slide Deck_Based on Book\Colored Graphics\Clie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9112" y="4629150"/>
              <a:ext cx="172424" cy="19324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Peep_Formal_Male.png"/>
            <p:cNvPicPr>
              <a:picLocks noChangeAspect="1"/>
            </p:cNvPicPr>
            <p:nvPr/>
          </p:nvPicPr>
          <p:blipFill>
            <a:blip r:embed="rId7" cstate="print"/>
            <a:stretch>
              <a:fillRect/>
            </a:stretch>
          </p:blipFill>
          <p:spPr>
            <a:xfrm flipH="1">
              <a:off x="5468816" y="4511918"/>
              <a:ext cx="391913" cy="443404"/>
            </a:xfrm>
            <a:prstGeom prst="rect">
              <a:avLst/>
            </a:prstGeom>
          </p:spPr>
        </p:pic>
        <p:sp>
          <p:nvSpPr>
            <p:cNvPr id="44" name="TextBox 43"/>
            <p:cNvSpPr txBox="1"/>
            <p:nvPr/>
          </p:nvSpPr>
          <p:spPr>
            <a:xfrm>
              <a:off x="5756088" y="760534"/>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45" name="Picture 6" descr="C:\Users\patils1\Desktop\2013 Projects\CIS v2\CIS Slide Deck_Based on Book\Colored Graphics\Clie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5032" y="895350"/>
              <a:ext cx="172424" cy="19324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Peep_Formal_Male.png"/>
            <p:cNvPicPr>
              <a:picLocks noChangeAspect="1"/>
            </p:cNvPicPr>
            <p:nvPr/>
          </p:nvPicPr>
          <p:blipFill>
            <a:blip r:embed="rId7" cstate="print"/>
            <a:stretch>
              <a:fillRect/>
            </a:stretch>
          </p:blipFill>
          <p:spPr>
            <a:xfrm flipH="1">
              <a:off x="5474736" y="778118"/>
              <a:ext cx="391913" cy="443404"/>
            </a:xfrm>
            <a:prstGeom prst="rect">
              <a:avLst/>
            </a:prstGeom>
          </p:spPr>
        </p:pic>
      </p:grpSp>
    </p:spTree>
    <p:custDataLst>
      <p:tags r:id="rId1"/>
    </p:custDataLst>
    <p:extLst>
      <p:ext uri="{BB962C8B-B14F-4D97-AF65-F5344CB8AC3E}">
        <p14:creationId xmlns:p14="http://schemas.microsoft.com/office/powerpoint/2010/main" val="550329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Pooling </a:t>
            </a:r>
            <a:r>
              <a:rPr lang="en-US" dirty="0" smtClean="0"/>
              <a:t>Storage </a:t>
            </a:r>
            <a:r>
              <a:rPr lang="en-US" dirty="0"/>
              <a:t>in a Block-based Storage System </a:t>
            </a:r>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grpSp>
        <p:nvGrpSpPr>
          <p:cNvPr id="4" name="Group 3"/>
          <p:cNvGrpSpPr/>
          <p:nvPr/>
        </p:nvGrpSpPr>
        <p:grpSpPr>
          <a:xfrm>
            <a:off x="1051560" y="1004831"/>
            <a:ext cx="6858000" cy="3840480"/>
            <a:chOff x="777406" y="1004831"/>
            <a:chExt cx="7885512" cy="3992543"/>
          </a:xfrm>
        </p:grpSpPr>
        <p:pic>
          <p:nvPicPr>
            <p:cNvPr id="7" name="Picture 26" descr="C:\Users\patils1\Desktop\2013 Projects\CIS v2\CIS Slide Deck_Based on Book\Colored Graphics\LU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2202" y="1758355"/>
              <a:ext cx="284130" cy="2841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9" descr="C:\Users\patils1\Desktop\2013 Projects\CIS v2\CIS Slide Deck_Based on Book\Colored Graphics\Storage Syste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9196" y="1239725"/>
              <a:ext cx="1612603" cy="3433604"/>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1542158" y="1743447"/>
              <a:ext cx="1156037" cy="2785263"/>
            </a:xfrm>
            <a:prstGeom prst="roundRect">
              <a:avLst>
                <a:gd name="adj" fmla="val 5807"/>
              </a:avLst>
            </a:prstGeom>
            <a:solidFill>
              <a:srgbClr val="FFC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grpSp>
          <p:nvGrpSpPr>
            <p:cNvPr id="10" name="Group 9"/>
            <p:cNvGrpSpPr/>
            <p:nvPr/>
          </p:nvGrpSpPr>
          <p:grpSpPr>
            <a:xfrm>
              <a:off x="1966519" y="1786302"/>
              <a:ext cx="281875" cy="2318856"/>
              <a:chOff x="1966519" y="1733550"/>
              <a:chExt cx="281875" cy="2318856"/>
            </a:xfrm>
          </p:grpSpPr>
          <p:pic>
            <p:nvPicPr>
              <p:cNvPr id="35"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6519" y="1733550"/>
                <a:ext cx="281875" cy="28187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6519" y="2412544"/>
                <a:ext cx="281875" cy="28187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6519" y="3091538"/>
                <a:ext cx="281875" cy="28187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6519" y="3770531"/>
                <a:ext cx="281875" cy="28187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777406" y="4770071"/>
              <a:ext cx="2751640" cy="227303"/>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Storage Pool: Storage Space = 4000 GB </a:t>
              </a:r>
            </a:p>
          </p:txBody>
        </p:sp>
        <p:cxnSp>
          <p:nvCxnSpPr>
            <p:cNvPr id="12" name="Straight Arrow Connector 11"/>
            <p:cNvCxnSpPr/>
            <p:nvPr/>
          </p:nvCxnSpPr>
          <p:spPr>
            <a:xfrm>
              <a:off x="2697536" y="4111686"/>
              <a:ext cx="2761488"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97536" y="3049554"/>
              <a:ext cx="2761488"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97536" y="1902455"/>
              <a:ext cx="2761488"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26" descr="C:\Users\patils1\Desktop\2013 Projects\CIS v2\CIS Slide Deck_Based on Book\Colored Graphics\LU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4813" y="2882510"/>
              <a:ext cx="284130" cy="2841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6" descr="C:\Users\patils1\Desktop\2013 Projects\CIS v2\CIS Slide Deck_Based on Book\Colored Graphics\LU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4813" y="3965791"/>
              <a:ext cx="284130" cy="284130"/>
            </a:xfrm>
            <a:prstGeom prst="rect">
              <a:avLst/>
            </a:prstGeom>
            <a:noFill/>
            <a:extLst>
              <a:ext uri="{909E8E84-426E-40DD-AFC4-6F175D3DCCD1}">
                <a14:hiddenFill xmlns:a14="http://schemas.microsoft.com/office/drawing/2010/main">
                  <a:solidFill>
                    <a:srgbClr val="FFFFFF"/>
                  </a:solidFill>
                </a14:hiddenFill>
              </a:ext>
            </a:extLst>
          </p:spPr>
        </p:pic>
        <p:sp>
          <p:nvSpPr>
            <p:cNvPr id="17" name="Up Arrow 16"/>
            <p:cNvSpPr/>
            <p:nvPr/>
          </p:nvSpPr>
          <p:spPr>
            <a:xfrm>
              <a:off x="1976474" y="4547086"/>
              <a:ext cx="255770" cy="272778"/>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18" name="TextBox 17"/>
            <p:cNvSpPr txBox="1"/>
            <p:nvPr/>
          </p:nvSpPr>
          <p:spPr>
            <a:xfrm>
              <a:off x="1559742" y="2041278"/>
              <a:ext cx="1138453" cy="461665"/>
            </a:xfrm>
            <a:prstGeom prst="rect">
              <a:avLst/>
            </a:prstGeom>
            <a:noFill/>
          </p:spPr>
          <p:txBody>
            <a:bodyPr wrap="none" rtlCol="0">
              <a:spAutoFit/>
            </a:bodyPr>
            <a:lstStyle/>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Drive 1</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Storage Space =</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1000 GB</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p:cNvSpPr txBox="1"/>
            <p:nvPr/>
          </p:nvSpPr>
          <p:spPr>
            <a:xfrm>
              <a:off x="1559742" y="2710893"/>
              <a:ext cx="1138453" cy="461665"/>
            </a:xfrm>
            <a:prstGeom prst="rect">
              <a:avLst/>
            </a:prstGeom>
            <a:noFill/>
          </p:spPr>
          <p:txBody>
            <a:bodyPr wrap="none" rtlCol="0">
              <a:spAutoFit/>
            </a:bodyPr>
            <a:lstStyle/>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Drive 2</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Storage Space =</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1000 GB</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1491677" y="3408413"/>
              <a:ext cx="1274585" cy="461665"/>
            </a:xfrm>
            <a:prstGeom prst="rect">
              <a:avLst/>
            </a:prstGeom>
            <a:noFill/>
          </p:spPr>
          <p:txBody>
            <a:bodyPr wrap="square" rtlCol="0">
              <a:spAutoFit/>
            </a:bodyPr>
            <a:lstStyle/>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Drive 3</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Storage Space = 1000 GB</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1559742" y="4085421"/>
              <a:ext cx="1138453" cy="461665"/>
            </a:xfrm>
            <a:prstGeom prst="rect">
              <a:avLst/>
            </a:prstGeom>
            <a:noFill/>
          </p:spPr>
          <p:txBody>
            <a:bodyPr wrap="none" rtlCol="0">
              <a:spAutoFit/>
            </a:bodyPr>
            <a:lstStyle/>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Drive 4</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Storage Space =</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1000 GB</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4749197" y="4258595"/>
              <a:ext cx="1758816" cy="3693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LUN</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Storage Space = 800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4749197" y="3166640"/>
              <a:ext cx="1758816" cy="3693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LUN</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Storage Space = 400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4749197" y="2052538"/>
              <a:ext cx="1758816" cy="3693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LUN</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Storage Space = 200 GB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5" name="Rounded Rectangle 24"/>
            <p:cNvSpPr/>
            <p:nvPr/>
          </p:nvSpPr>
          <p:spPr>
            <a:xfrm>
              <a:off x="4725196" y="1632859"/>
              <a:ext cx="1797694" cy="786491"/>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5228743" y="1403734"/>
              <a:ext cx="790601"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7" name="Rounded Rectangle 26"/>
            <p:cNvSpPr/>
            <p:nvPr/>
          </p:nvSpPr>
          <p:spPr>
            <a:xfrm>
              <a:off x="4725196" y="2758275"/>
              <a:ext cx="1797694" cy="786491"/>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29" name="Rounded Rectangle 28"/>
            <p:cNvSpPr/>
            <p:nvPr/>
          </p:nvSpPr>
          <p:spPr>
            <a:xfrm>
              <a:off x="4725196" y="3842659"/>
              <a:ext cx="1797694" cy="786491"/>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31" name="TextBox 30"/>
            <p:cNvSpPr txBox="1"/>
            <p:nvPr/>
          </p:nvSpPr>
          <p:spPr>
            <a:xfrm>
              <a:off x="3373265" y="1672718"/>
              <a:ext cx="1086567" cy="170776"/>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2" name="TextBox 31"/>
            <p:cNvSpPr txBox="1"/>
            <p:nvPr/>
          </p:nvSpPr>
          <p:spPr>
            <a:xfrm>
              <a:off x="3373265" y="2809942"/>
              <a:ext cx="1086567" cy="170776"/>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3373265" y="3868346"/>
              <a:ext cx="1086567" cy="170776"/>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p:cNvSpPr txBox="1"/>
            <p:nvPr/>
          </p:nvSpPr>
          <p:spPr>
            <a:xfrm>
              <a:off x="1153659" y="1004831"/>
              <a:ext cx="2006587" cy="227303"/>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Block-based Storage System</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39" name="Straight Connector 38"/>
            <p:cNvCxnSpPr/>
            <p:nvPr/>
          </p:nvCxnSpPr>
          <p:spPr>
            <a:xfrm rot="10800000">
              <a:off x="6529752" y="2044209"/>
              <a:ext cx="777764"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684536" y="1786302"/>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41" name="Picture 6" descr="C:\Users\patils1\Desktop\2013 Projects\CIS v2\CIS Slide Deck_Based on Book\Colored Graphics\Clie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3480" y="1921118"/>
              <a:ext cx="172424" cy="19324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Peep_Formal_Male.png"/>
            <p:cNvPicPr>
              <a:picLocks noChangeAspect="1"/>
            </p:cNvPicPr>
            <p:nvPr/>
          </p:nvPicPr>
          <p:blipFill>
            <a:blip r:embed="rId8" cstate="print"/>
            <a:stretch>
              <a:fillRect/>
            </a:stretch>
          </p:blipFill>
          <p:spPr>
            <a:xfrm flipH="1">
              <a:off x="7403184" y="1803886"/>
              <a:ext cx="391913" cy="443404"/>
            </a:xfrm>
            <a:prstGeom prst="rect">
              <a:avLst/>
            </a:prstGeom>
          </p:spPr>
        </p:pic>
        <p:sp>
          <p:nvSpPr>
            <p:cNvPr id="43" name="TextBox 42"/>
            <p:cNvSpPr txBox="1"/>
            <p:nvPr/>
          </p:nvSpPr>
          <p:spPr>
            <a:xfrm>
              <a:off x="5229544" y="2527443"/>
              <a:ext cx="78899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a:t>
              </a:r>
              <a:r>
                <a:rPr lang="en-US" sz="900" b="1" dirty="0">
                  <a:latin typeface="Verdana" panose="020B0604030504040204" pitchFamily="34" charset="0"/>
                  <a:ea typeface="Verdana" panose="020B0604030504040204" pitchFamily="34" charset="0"/>
                  <a:cs typeface="Verdana" panose="020B0604030504040204" pitchFamily="34" charset="0"/>
                </a:rPr>
                <a:t>B</a:t>
              </a:r>
            </a:p>
          </p:txBody>
        </p:sp>
        <p:sp>
          <p:nvSpPr>
            <p:cNvPr id="44" name="TextBox 43"/>
            <p:cNvSpPr txBox="1"/>
            <p:nvPr/>
          </p:nvSpPr>
          <p:spPr>
            <a:xfrm>
              <a:off x="5231949" y="3615936"/>
              <a:ext cx="78418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C</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45" name="Straight Connector 44"/>
            <p:cNvCxnSpPr/>
            <p:nvPr/>
          </p:nvCxnSpPr>
          <p:spPr>
            <a:xfrm rot="10800000">
              <a:off x="6535616" y="3154117"/>
              <a:ext cx="777764"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690400" y="2896210"/>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47" name="Picture 6" descr="C:\Users\patils1\Desktop\2013 Projects\CIS v2\CIS Slide Deck_Based on Book\Colored Graphics\Clie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9344" y="3031026"/>
              <a:ext cx="172424" cy="19324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Peep_Formal_Male.png"/>
            <p:cNvPicPr>
              <a:picLocks noChangeAspect="1"/>
            </p:cNvPicPr>
            <p:nvPr/>
          </p:nvPicPr>
          <p:blipFill>
            <a:blip r:embed="rId8" cstate="print"/>
            <a:stretch>
              <a:fillRect/>
            </a:stretch>
          </p:blipFill>
          <p:spPr>
            <a:xfrm flipH="1">
              <a:off x="7409048" y="2913794"/>
              <a:ext cx="391913" cy="443404"/>
            </a:xfrm>
            <a:prstGeom prst="rect">
              <a:avLst/>
            </a:prstGeom>
          </p:spPr>
        </p:pic>
        <p:cxnSp>
          <p:nvCxnSpPr>
            <p:cNvPr id="49" name="Straight Connector 48"/>
            <p:cNvCxnSpPr/>
            <p:nvPr/>
          </p:nvCxnSpPr>
          <p:spPr>
            <a:xfrm rot="10800000">
              <a:off x="6544409" y="4226773"/>
              <a:ext cx="777764"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7699193" y="3968866"/>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C</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51" name="Picture 6" descr="C:\Users\patils1\Desktop\2013 Projects\CIS v2\CIS Slide Deck_Based on Book\Colored Graphics\Clie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8137" y="4103682"/>
              <a:ext cx="172424" cy="19324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descr="Peep_Formal_Male.png"/>
            <p:cNvPicPr>
              <a:picLocks noChangeAspect="1"/>
            </p:cNvPicPr>
            <p:nvPr/>
          </p:nvPicPr>
          <p:blipFill>
            <a:blip r:embed="rId8" cstate="print"/>
            <a:stretch>
              <a:fillRect/>
            </a:stretch>
          </p:blipFill>
          <p:spPr>
            <a:xfrm flipH="1">
              <a:off x="7417841" y="3986450"/>
              <a:ext cx="391913" cy="443404"/>
            </a:xfrm>
            <a:prstGeom prst="rect">
              <a:avLst/>
            </a:prstGeom>
          </p:spPr>
        </p:pic>
      </p:grpSp>
    </p:spTree>
    <p:custDataLst>
      <p:tags r:id="rId1"/>
    </p:custDataLst>
    <p:extLst>
      <p:ext uri="{BB962C8B-B14F-4D97-AF65-F5344CB8AC3E}">
        <p14:creationId xmlns:p14="http://schemas.microsoft.com/office/powerpoint/2010/main" val="3009080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Pooling </a:t>
            </a:r>
            <a:r>
              <a:rPr lang="en-US" dirty="0" smtClean="0"/>
              <a:t>Storage Across </a:t>
            </a:r>
            <a:r>
              <a:rPr lang="en-US" dirty="0"/>
              <a:t>Block-based Storage Systems </a:t>
            </a:r>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grpSp>
        <p:nvGrpSpPr>
          <p:cNvPr id="4" name="Group 3"/>
          <p:cNvGrpSpPr/>
          <p:nvPr/>
        </p:nvGrpSpPr>
        <p:grpSpPr>
          <a:xfrm>
            <a:off x="1273268" y="971550"/>
            <a:ext cx="6597465" cy="3901005"/>
            <a:chOff x="1143000" y="1061249"/>
            <a:chExt cx="6597465" cy="3901005"/>
          </a:xfrm>
        </p:grpSpPr>
        <p:pic>
          <p:nvPicPr>
            <p:cNvPr id="17" name="Picture 26" descr="C:\Users\patils1\Desktop\2013 Projects\CIS v2\CIS Slide Deck_Based on Book\Colored Graphics\LU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4098" y="1938134"/>
              <a:ext cx="262032" cy="26203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1143000" y="2845947"/>
              <a:ext cx="860247" cy="1831662"/>
              <a:chOff x="815981" y="2590801"/>
              <a:chExt cx="1260824" cy="2684582"/>
            </a:xfrm>
          </p:grpSpPr>
          <p:pic>
            <p:nvPicPr>
              <p:cNvPr id="57" name="Picture 9" descr="C:\Users\patils1\Desktop\2013 Projects\CIS v2\CIS Slide Deck_Based on Book\Colored Graphics\Storag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981" y="2590801"/>
                <a:ext cx="1260824" cy="2684582"/>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p:cNvSpPr/>
              <p:nvPr/>
            </p:nvSpPr>
            <p:spPr>
              <a:xfrm>
                <a:off x="979972" y="2981250"/>
                <a:ext cx="712468" cy="1874520"/>
              </a:xfrm>
              <a:prstGeom prst="roundRect">
                <a:avLst>
                  <a:gd name="adj" fmla="val 5807"/>
                </a:avLst>
              </a:prstGeom>
              <a:solidFill>
                <a:srgbClr val="FFC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Verdana" panose="020B0604030504040204" pitchFamily="34" charset="0"/>
                  <a:ea typeface="Verdana" panose="020B0604030504040204" pitchFamily="34" charset="0"/>
                  <a:cs typeface="Verdana" panose="020B0604030504040204" pitchFamily="34" charset="0"/>
                </a:endParaRPr>
              </a:p>
            </p:txBody>
          </p:sp>
          <p:pic>
            <p:nvPicPr>
              <p:cNvPr id="59"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5706" y="3040098"/>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5706" y="3499252"/>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5706" y="3958406"/>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5706" y="4417559"/>
                <a:ext cx="381000" cy="3810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9" name="Straight Arrow Connector 18"/>
            <p:cNvCxnSpPr/>
            <p:nvPr/>
          </p:nvCxnSpPr>
          <p:spPr>
            <a:xfrm rot="16200000">
              <a:off x="6078413" y="2738320"/>
              <a:ext cx="563844"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a:off x="4160410" y="2738320"/>
              <a:ext cx="563844"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a:off x="2243191" y="2747112"/>
              <a:ext cx="563844"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22" name="Picture 26" descr="C:\Users\patils1\Desktop\2013 Projects\CIS v2\CIS Slide Deck_Based on Book\Colored Graphics\LU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1316" y="1938134"/>
              <a:ext cx="262032" cy="26203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6" descr="C:\Users\patils1\Desktop\2013 Projects\CIS v2\CIS Slide Deck_Based on Book\Colored Graphics\LU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9319" y="1938134"/>
              <a:ext cx="262032" cy="2620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3055406" y="2845947"/>
              <a:ext cx="860247" cy="1831662"/>
              <a:chOff x="2701576" y="2602832"/>
              <a:chExt cx="1260824" cy="2684582"/>
            </a:xfrm>
          </p:grpSpPr>
          <p:pic>
            <p:nvPicPr>
              <p:cNvPr id="51" name="Picture 9" descr="C:\Users\patils1\Desktop\2013 Projects\CIS v2\CIS Slide Deck_Based on Book\Colored Graphics\Storag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01576" y="2602832"/>
                <a:ext cx="1260824" cy="2684582"/>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p:nvSpPr>
            <p:spPr>
              <a:xfrm>
                <a:off x="2865567" y="2993281"/>
                <a:ext cx="712468" cy="1874520"/>
              </a:xfrm>
              <a:prstGeom prst="roundRect">
                <a:avLst>
                  <a:gd name="adj" fmla="val 5807"/>
                </a:avLst>
              </a:prstGeom>
              <a:solidFill>
                <a:srgbClr val="FFC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Verdana" panose="020B0604030504040204" pitchFamily="34" charset="0"/>
                  <a:ea typeface="Verdana" panose="020B0604030504040204" pitchFamily="34" charset="0"/>
                  <a:cs typeface="Verdana" panose="020B0604030504040204" pitchFamily="34" charset="0"/>
                </a:endParaRPr>
              </a:p>
            </p:txBody>
          </p:sp>
          <p:pic>
            <p:nvPicPr>
              <p:cNvPr id="53"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31301" y="3052129"/>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31301" y="3511283"/>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31301" y="3970437"/>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31301" y="4429590"/>
                <a:ext cx="381000" cy="381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p:cNvGrpSpPr/>
            <p:nvPr/>
          </p:nvGrpSpPr>
          <p:grpSpPr>
            <a:xfrm>
              <a:off x="4967812" y="2845947"/>
              <a:ext cx="860247" cy="1831662"/>
              <a:chOff x="4530376" y="2606840"/>
              <a:chExt cx="1260824" cy="2684582"/>
            </a:xfrm>
          </p:grpSpPr>
          <p:pic>
            <p:nvPicPr>
              <p:cNvPr id="45" name="Picture 9" descr="C:\Users\patils1\Desktop\2013 Projects\CIS v2\CIS Slide Deck_Based on Book\Colored Graphics\Storag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0376" y="2606840"/>
                <a:ext cx="1260824" cy="2684582"/>
              </a:xfrm>
              <a:prstGeom prst="rect">
                <a:avLst/>
              </a:prstGeom>
              <a:noFill/>
              <a:extLst>
                <a:ext uri="{909E8E84-426E-40DD-AFC4-6F175D3DCCD1}">
                  <a14:hiddenFill xmlns:a14="http://schemas.microsoft.com/office/drawing/2010/main">
                    <a:solidFill>
                      <a:srgbClr val="FFFFFF"/>
                    </a:solidFill>
                  </a14:hiddenFill>
                </a:ext>
              </a:extLst>
            </p:spPr>
          </p:pic>
          <p:sp>
            <p:nvSpPr>
              <p:cNvPr id="46" name="Rounded Rectangle 45"/>
              <p:cNvSpPr/>
              <p:nvPr/>
            </p:nvSpPr>
            <p:spPr>
              <a:xfrm>
                <a:off x="4694367" y="2997289"/>
                <a:ext cx="712468" cy="1874520"/>
              </a:xfrm>
              <a:prstGeom prst="roundRect">
                <a:avLst>
                  <a:gd name="adj" fmla="val 5807"/>
                </a:avLst>
              </a:prstGeom>
              <a:solidFill>
                <a:srgbClr val="FFC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Verdana" panose="020B0604030504040204" pitchFamily="34" charset="0"/>
                  <a:ea typeface="Verdana" panose="020B0604030504040204" pitchFamily="34" charset="0"/>
                  <a:cs typeface="Verdana" panose="020B0604030504040204" pitchFamily="34" charset="0"/>
                </a:endParaRPr>
              </a:p>
            </p:txBody>
          </p:sp>
          <p:pic>
            <p:nvPicPr>
              <p:cNvPr id="47"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0101" y="3056137"/>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0101" y="3515291"/>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0101" y="3974445"/>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60101" y="4433598"/>
                <a:ext cx="381000" cy="381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6880218" y="2845947"/>
              <a:ext cx="860247" cy="1831662"/>
              <a:chOff x="6511576" y="2618872"/>
              <a:chExt cx="1260824" cy="2684582"/>
            </a:xfrm>
          </p:grpSpPr>
          <p:pic>
            <p:nvPicPr>
              <p:cNvPr id="39" name="Picture 9" descr="C:\Users\patils1\Desktop\2013 Projects\CIS v2\CIS Slide Deck_Based on Book\Colored Graphics\Storage Syste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1576" y="2618872"/>
                <a:ext cx="1260824" cy="2684582"/>
              </a:xfrm>
              <a:prstGeom prst="rect">
                <a:avLst/>
              </a:prstGeom>
              <a:noFill/>
              <a:extLst>
                <a:ext uri="{909E8E84-426E-40DD-AFC4-6F175D3DCCD1}">
                  <a14:hiddenFill xmlns:a14="http://schemas.microsoft.com/office/drawing/2010/main">
                    <a:solidFill>
                      <a:srgbClr val="FFFFFF"/>
                    </a:solidFill>
                  </a14:hiddenFill>
                </a:ext>
              </a:extLst>
            </p:spPr>
          </p:pic>
          <p:sp>
            <p:nvSpPr>
              <p:cNvPr id="40" name="Rounded Rectangle 39"/>
              <p:cNvSpPr/>
              <p:nvPr/>
            </p:nvSpPr>
            <p:spPr>
              <a:xfrm>
                <a:off x="6675567" y="3009321"/>
                <a:ext cx="712468" cy="1874520"/>
              </a:xfrm>
              <a:prstGeom prst="roundRect">
                <a:avLst>
                  <a:gd name="adj" fmla="val 5807"/>
                </a:avLst>
              </a:prstGeom>
              <a:solidFill>
                <a:srgbClr val="FFC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Verdana" panose="020B0604030504040204" pitchFamily="34" charset="0"/>
                  <a:ea typeface="Verdana" panose="020B0604030504040204" pitchFamily="34" charset="0"/>
                  <a:cs typeface="Verdana" panose="020B0604030504040204" pitchFamily="34" charset="0"/>
                </a:endParaRPr>
              </a:p>
            </p:txBody>
          </p:sp>
          <p:pic>
            <p:nvPicPr>
              <p:cNvPr id="41"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1301" y="3068169"/>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1301" y="3527323"/>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1301" y="3986477"/>
                <a:ext cx="381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1" descr="C:\Users\patils1\Desktop\2013 Projects\CIS v2\CIS Slide Deck_Based on Book\Colored Graphics\Disk Driv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1301" y="4445630"/>
                <a:ext cx="381000" cy="381000"/>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Up Arrow 26"/>
            <p:cNvSpPr/>
            <p:nvPr/>
          </p:nvSpPr>
          <p:spPr>
            <a:xfrm>
              <a:off x="4328942" y="4509161"/>
              <a:ext cx="235877" cy="30439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Verdana" panose="020B0604030504040204" pitchFamily="34" charset="0"/>
                <a:ea typeface="Verdana" panose="020B0604030504040204" pitchFamily="34" charset="0"/>
                <a:cs typeface="Verdana" panose="020B0604030504040204" pitchFamily="34" charset="0"/>
              </a:endParaRPr>
            </a:p>
          </p:txBody>
        </p:sp>
        <p:sp>
          <p:nvSpPr>
            <p:cNvPr id="28" name="TextBox 27"/>
            <p:cNvSpPr txBox="1"/>
            <p:nvPr/>
          </p:nvSpPr>
          <p:spPr>
            <a:xfrm>
              <a:off x="3815431" y="4804760"/>
              <a:ext cx="1262363" cy="157494"/>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Higher-level Storage Pool</a:t>
              </a:r>
            </a:p>
          </p:txBody>
        </p:sp>
        <p:sp>
          <p:nvSpPr>
            <p:cNvPr id="29" name="TextBox 28"/>
            <p:cNvSpPr txBox="1"/>
            <p:nvPr/>
          </p:nvSpPr>
          <p:spPr>
            <a:xfrm>
              <a:off x="1161231" y="2478680"/>
              <a:ext cx="823784" cy="251991"/>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Block-based </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Storage System</a:t>
              </a:r>
            </a:p>
          </p:txBody>
        </p:sp>
        <p:sp>
          <p:nvSpPr>
            <p:cNvPr id="30" name="TextBox 29"/>
            <p:cNvSpPr txBox="1"/>
            <p:nvPr/>
          </p:nvSpPr>
          <p:spPr>
            <a:xfrm>
              <a:off x="3067050" y="2478680"/>
              <a:ext cx="823784" cy="251991"/>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Block-based </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Storage System</a:t>
              </a:r>
            </a:p>
          </p:txBody>
        </p:sp>
        <p:sp>
          <p:nvSpPr>
            <p:cNvPr id="31" name="TextBox 30"/>
            <p:cNvSpPr txBox="1"/>
            <p:nvPr/>
          </p:nvSpPr>
          <p:spPr>
            <a:xfrm>
              <a:off x="4983770" y="2478680"/>
              <a:ext cx="823784" cy="251991"/>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Block-based</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Storage System</a:t>
              </a:r>
            </a:p>
          </p:txBody>
        </p:sp>
        <p:sp>
          <p:nvSpPr>
            <p:cNvPr id="32" name="TextBox 31"/>
            <p:cNvSpPr txBox="1"/>
            <p:nvPr/>
          </p:nvSpPr>
          <p:spPr>
            <a:xfrm>
              <a:off x="6894634" y="2478680"/>
              <a:ext cx="823784" cy="251991"/>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Block-based</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Storage System</a:t>
              </a:r>
            </a:p>
          </p:txBody>
        </p:sp>
        <p:sp>
          <p:nvSpPr>
            <p:cNvPr id="36" name="TextBox 35"/>
            <p:cNvSpPr txBox="1"/>
            <p:nvPr/>
          </p:nvSpPr>
          <p:spPr>
            <a:xfrm>
              <a:off x="2301031" y="2190062"/>
              <a:ext cx="449162"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LUN</a:t>
              </a:r>
            </a:p>
          </p:txBody>
        </p:sp>
        <p:sp>
          <p:nvSpPr>
            <p:cNvPr id="37" name="TextBox 36"/>
            <p:cNvSpPr txBox="1"/>
            <p:nvPr/>
          </p:nvSpPr>
          <p:spPr>
            <a:xfrm>
              <a:off x="4217751" y="2190062"/>
              <a:ext cx="449162"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LUN</a:t>
              </a:r>
            </a:p>
          </p:txBody>
        </p:sp>
        <p:sp>
          <p:nvSpPr>
            <p:cNvPr id="38" name="TextBox 37"/>
            <p:cNvSpPr txBox="1"/>
            <p:nvPr/>
          </p:nvSpPr>
          <p:spPr>
            <a:xfrm>
              <a:off x="6140335" y="2190062"/>
              <a:ext cx="449162"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LUN</a:t>
              </a:r>
            </a:p>
          </p:txBody>
        </p:sp>
        <p:sp>
          <p:nvSpPr>
            <p:cNvPr id="8" name="Rounded Rectangle 7"/>
            <p:cNvSpPr/>
            <p:nvPr/>
          </p:nvSpPr>
          <p:spPr>
            <a:xfrm>
              <a:off x="1174672" y="3016982"/>
              <a:ext cx="6373368" cy="1463040"/>
            </a:xfrm>
            <a:prstGeom prst="roundRect">
              <a:avLst>
                <a:gd name="adj" fmla="val 2584"/>
              </a:avLst>
            </a:prstGeom>
            <a:solidFill>
              <a:schemeClr val="bg2">
                <a:lumMod val="20000"/>
                <a:lumOff val="80000"/>
                <a:alpha val="50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2227495" y="3484298"/>
              <a:ext cx="470515" cy="251991"/>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Storage</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Pool</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Arrow Connector 14"/>
            <p:cNvCxnSpPr/>
            <p:nvPr/>
          </p:nvCxnSpPr>
          <p:spPr>
            <a:xfrm>
              <a:off x="2746645" y="3679165"/>
              <a:ext cx="385117"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758569" y="3679165"/>
              <a:ext cx="423625"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71328" y="3479286"/>
              <a:ext cx="470515" cy="251991"/>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Storage</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Pool</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12" name="Straight Arrow Connector 11"/>
            <p:cNvCxnSpPr/>
            <p:nvPr/>
          </p:nvCxnSpPr>
          <p:spPr>
            <a:xfrm>
              <a:off x="6590478" y="3674153"/>
              <a:ext cx="385117"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584818" y="3674153"/>
              <a:ext cx="423625"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1877481" y="1818920"/>
              <a:ext cx="1254281" cy="613493"/>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64" name="TextBox 63"/>
            <p:cNvSpPr txBox="1"/>
            <p:nvPr/>
          </p:nvSpPr>
          <p:spPr>
            <a:xfrm>
              <a:off x="1739537" y="1581146"/>
              <a:ext cx="790601"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65" name="Straight Connector 64"/>
            <p:cNvCxnSpPr/>
            <p:nvPr/>
          </p:nvCxnSpPr>
          <p:spPr>
            <a:xfrm rot="16200000">
              <a:off x="2259873" y="1541961"/>
              <a:ext cx="531223"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1474675" y="1095917"/>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68" name="Picture 67" descr="Peep_Formal_Male.png"/>
            <p:cNvPicPr>
              <a:picLocks noChangeAspect="1"/>
            </p:cNvPicPr>
            <p:nvPr/>
          </p:nvPicPr>
          <p:blipFill>
            <a:blip r:embed="rId7" cstate="print"/>
            <a:stretch>
              <a:fillRect/>
            </a:stretch>
          </p:blipFill>
          <p:spPr>
            <a:xfrm flipH="1">
              <a:off x="2529813" y="1061249"/>
              <a:ext cx="391913" cy="443404"/>
            </a:xfrm>
            <a:prstGeom prst="rect">
              <a:avLst/>
            </a:prstGeom>
          </p:spPr>
        </p:pic>
        <p:sp>
          <p:nvSpPr>
            <p:cNvPr id="69" name="Rounded Rectangle 68"/>
            <p:cNvSpPr/>
            <p:nvPr/>
          </p:nvSpPr>
          <p:spPr>
            <a:xfrm>
              <a:off x="3824993" y="1815578"/>
              <a:ext cx="1254281" cy="613493"/>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70" name="Rounded Rectangle 69"/>
            <p:cNvSpPr/>
            <p:nvPr/>
          </p:nvSpPr>
          <p:spPr>
            <a:xfrm>
              <a:off x="5738948" y="1815578"/>
              <a:ext cx="1254281" cy="613493"/>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71" name="TextBox 70"/>
            <p:cNvSpPr txBox="1"/>
            <p:nvPr/>
          </p:nvSpPr>
          <p:spPr>
            <a:xfrm>
              <a:off x="3670663" y="1586978"/>
              <a:ext cx="78899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72" name="TextBox 71"/>
            <p:cNvSpPr txBox="1"/>
            <p:nvPr/>
          </p:nvSpPr>
          <p:spPr>
            <a:xfrm>
              <a:off x="5575663" y="1586978"/>
              <a:ext cx="78418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a:t>
              </a:r>
              <a:r>
                <a:rPr lang="en-US" sz="900" b="1" dirty="0">
                  <a:latin typeface="Verdana" panose="020B0604030504040204" pitchFamily="34" charset="0"/>
                  <a:ea typeface="Verdana" panose="020B0604030504040204" pitchFamily="34" charset="0"/>
                  <a:cs typeface="Verdana" panose="020B0604030504040204" pitchFamily="34" charset="0"/>
                </a:rPr>
                <a:t>C</a:t>
              </a:r>
            </a:p>
          </p:txBody>
        </p:sp>
        <p:sp>
          <p:nvSpPr>
            <p:cNvPr id="73" name="TextBox 72"/>
            <p:cNvSpPr txBox="1"/>
            <p:nvPr/>
          </p:nvSpPr>
          <p:spPr>
            <a:xfrm>
              <a:off x="4727327" y="1061249"/>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74" name="Picture 6" descr="C:\Users\patils1\Desktop\2013 Projects\CIS v2\CIS Slide Deck_Based on Book\Colored Graphics\Clie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6271" y="1196065"/>
              <a:ext cx="172424" cy="19324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descr="Peep_Formal_Male.png"/>
            <p:cNvPicPr>
              <a:picLocks noChangeAspect="1"/>
            </p:cNvPicPr>
            <p:nvPr/>
          </p:nvPicPr>
          <p:blipFill>
            <a:blip r:embed="rId7" cstate="print"/>
            <a:stretch>
              <a:fillRect/>
            </a:stretch>
          </p:blipFill>
          <p:spPr>
            <a:xfrm flipH="1">
              <a:off x="4445975" y="1078833"/>
              <a:ext cx="391913" cy="443404"/>
            </a:xfrm>
            <a:prstGeom prst="rect">
              <a:avLst/>
            </a:prstGeom>
          </p:spPr>
        </p:pic>
        <p:sp>
          <p:nvSpPr>
            <p:cNvPr id="76" name="TextBox 75"/>
            <p:cNvSpPr txBox="1"/>
            <p:nvPr/>
          </p:nvSpPr>
          <p:spPr>
            <a:xfrm>
              <a:off x="6656275" y="1061249"/>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C</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77" name="Picture 6" descr="C:\Users\patils1\Desktop\2013 Projects\CIS v2\CIS Slide Deck_Based on Book\Colored Graphics\Clie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5219" y="1196065"/>
              <a:ext cx="172424" cy="19324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77" descr="Peep_Formal_Male.png"/>
            <p:cNvPicPr>
              <a:picLocks noChangeAspect="1"/>
            </p:cNvPicPr>
            <p:nvPr/>
          </p:nvPicPr>
          <p:blipFill>
            <a:blip r:embed="rId7" cstate="print"/>
            <a:stretch>
              <a:fillRect/>
            </a:stretch>
          </p:blipFill>
          <p:spPr>
            <a:xfrm flipH="1">
              <a:off x="6374923" y="1078833"/>
              <a:ext cx="391913" cy="443404"/>
            </a:xfrm>
            <a:prstGeom prst="rect">
              <a:avLst/>
            </a:prstGeom>
          </p:spPr>
        </p:pic>
        <p:pic>
          <p:nvPicPr>
            <p:cNvPr id="67" name="Picture 6" descr="C:\Users\patils1\Desktop\2013 Projects\CIS v2\CIS Slide Deck_Based on Book\Colored Graphics\Clien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0109" y="1178481"/>
              <a:ext cx="172424" cy="193243"/>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p:cNvCxnSpPr/>
            <p:nvPr/>
          </p:nvCxnSpPr>
          <p:spPr>
            <a:xfrm rot="16200000">
              <a:off x="4177936" y="1541962"/>
              <a:ext cx="531223"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6200000">
              <a:off x="6098178" y="1541962"/>
              <a:ext cx="531223"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3486803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Pooling </a:t>
            </a:r>
            <a:r>
              <a:rPr lang="en-US" dirty="0" smtClean="0"/>
              <a:t>Network Bandwidth of NICs</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grpSp>
        <p:nvGrpSpPr>
          <p:cNvPr id="48" name="Group 47"/>
          <p:cNvGrpSpPr/>
          <p:nvPr/>
        </p:nvGrpSpPr>
        <p:grpSpPr>
          <a:xfrm>
            <a:off x="1005840" y="895350"/>
            <a:ext cx="7132320" cy="3864288"/>
            <a:chOff x="422467" y="1069662"/>
            <a:chExt cx="7883333" cy="3864288"/>
          </a:xfrm>
        </p:grpSpPr>
        <p:pic>
          <p:nvPicPr>
            <p:cNvPr id="52" name="Picture 28" descr="C:\Users\patils1\Desktop\2013 Projects\CIS v2\CIS Slide Deck_Based on Book\Colored Graphics\Physical Compute System With Hypervisor.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1636"/>
            <a:stretch/>
          </p:blipFill>
          <p:spPr bwMode="auto">
            <a:xfrm>
              <a:off x="2449239" y="1921118"/>
              <a:ext cx="3764428" cy="1726920"/>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2634704" y="3120502"/>
              <a:ext cx="3385095" cy="13364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pic>
          <p:nvPicPr>
            <p:cNvPr id="54" name="Picture 4" descr="C:\Users\patils1\Desktop\2013 Projects\CIS v2\CIS Slide Deck_Based on Book\Colored Graphics\Physical NI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306" y="3271262"/>
              <a:ext cx="559044" cy="69494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C:\Users\patils1\Desktop\2013 Projects\CIS v2\CIS Slide Deck_Based on Book\Colored Graphics\Physical NI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0810" y="3271262"/>
              <a:ext cx="559044" cy="69494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C:\Users\patils1\Desktop\2013 Projects\CIS v2\CIS Slide Deck_Based on Book\Colored Graphics\Physical NI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4150" y="3271262"/>
              <a:ext cx="559044" cy="69494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1" descr="C:\Users\patils1\Desktop\2013 Projects\CIS v2\CIS Slide Deck_Based on Book\Colored Graphics\Virtual Machine with Application and 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41411" y="1366865"/>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1" descr="C:\Users\patils1\Desktop\2013 Projects\CIS v2\CIS Slide Deck_Based on Book\Colored Graphics\Virtual Machine with Application and 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3930" y="1366865"/>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1" descr="C:\Users\patils1\Desktop\2013 Projects\CIS v2\CIS Slide Deck_Based on Book\Colored Graphics\Virtual Machine with Application and 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6449" y="1366865"/>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1" descr="C:\Users\patils1\Desktop\2013 Projects\CIS v2\CIS Slide Deck_Based on Book\Colored Graphics\Virtual Machine with Application and 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8969" y="1366865"/>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1" descr="C:\Users\patils1\Desktop\2013 Projects\CIS v2\CIS Slide Deck_Based on Book\Colored Graphics\Virtual Machine with Application and 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170" y="1366865"/>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41" descr="C:\Users\patils1\Desktop\2013 Projects\CIS v2\CIS Slide Deck_Based on Book\Colored Graphics\Virtual Machine with Application and 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1881" y="1366865"/>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41" descr="C:\Users\patils1\Desktop\2013 Projects\CIS v2\CIS Slide Deck_Based on Book\Colored Graphics\Virtual Machine with Application and O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5592" y="1366865"/>
              <a:ext cx="403146" cy="417973"/>
            </a:xfrm>
            <a:prstGeom prst="rect">
              <a:avLst/>
            </a:prstGeom>
            <a:noFill/>
            <a:extLst>
              <a:ext uri="{909E8E84-426E-40DD-AFC4-6F175D3DCCD1}">
                <a14:hiddenFill xmlns:a14="http://schemas.microsoft.com/office/drawing/2010/main">
                  <a:solidFill>
                    <a:srgbClr val="FFFFFF"/>
                  </a:solidFill>
                </a14:hiddenFill>
              </a:ext>
            </a:extLst>
          </p:spPr>
        </p:pic>
        <p:sp>
          <p:nvSpPr>
            <p:cNvPr id="64" name="Rounded Rectangle 63"/>
            <p:cNvSpPr/>
            <p:nvPr/>
          </p:nvSpPr>
          <p:spPr>
            <a:xfrm>
              <a:off x="4715459" y="1301331"/>
              <a:ext cx="1463040" cy="541355"/>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65" name="Rounded Rectangle 64"/>
            <p:cNvSpPr/>
            <p:nvPr/>
          </p:nvSpPr>
          <p:spPr>
            <a:xfrm>
              <a:off x="2467221" y="1300494"/>
              <a:ext cx="1937979" cy="541355"/>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66" name="TextBox 65"/>
            <p:cNvSpPr txBox="1"/>
            <p:nvPr/>
          </p:nvSpPr>
          <p:spPr>
            <a:xfrm>
              <a:off x="3052074" y="1069662"/>
              <a:ext cx="790601"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67" name="TextBox 66"/>
            <p:cNvSpPr txBox="1"/>
            <p:nvPr/>
          </p:nvSpPr>
          <p:spPr>
            <a:xfrm>
              <a:off x="5041370" y="1070499"/>
              <a:ext cx="78899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68" name="TextBox 67"/>
            <p:cNvSpPr txBox="1"/>
            <p:nvPr/>
          </p:nvSpPr>
          <p:spPr>
            <a:xfrm>
              <a:off x="6502601" y="2347478"/>
              <a:ext cx="1683474"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Bandwidth = 300 Mbps</a:t>
              </a:r>
            </a:p>
          </p:txBody>
        </p:sp>
        <p:sp>
          <p:nvSpPr>
            <p:cNvPr id="69" name="TextBox 68"/>
            <p:cNvSpPr txBox="1"/>
            <p:nvPr/>
          </p:nvSpPr>
          <p:spPr>
            <a:xfrm>
              <a:off x="422467" y="2347478"/>
              <a:ext cx="1683474"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Bandwidth = </a:t>
              </a:r>
              <a:r>
                <a:rPr lang="en-US" sz="900" b="1" dirty="0">
                  <a:latin typeface="Verdana" panose="020B0604030504040204" pitchFamily="34" charset="0"/>
                  <a:ea typeface="Verdana" panose="020B0604030504040204" pitchFamily="34" charset="0"/>
                  <a:cs typeface="Verdana" panose="020B0604030504040204" pitchFamily="34" charset="0"/>
                </a:rPr>
                <a:t>6</a:t>
              </a:r>
              <a:r>
                <a:rPr lang="en-US" sz="900" b="1" dirty="0" smtClean="0">
                  <a:latin typeface="Verdana" panose="020B0604030504040204" pitchFamily="34" charset="0"/>
                  <a:ea typeface="Verdana" panose="020B0604030504040204" pitchFamily="34" charset="0"/>
                  <a:cs typeface="Verdana" panose="020B0604030504040204" pitchFamily="34" charset="0"/>
                </a:rPr>
                <a:t>00 Mbps</a:t>
              </a:r>
            </a:p>
          </p:txBody>
        </p:sp>
        <p:sp>
          <p:nvSpPr>
            <p:cNvPr id="70" name="TextBox 69"/>
            <p:cNvSpPr txBox="1"/>
            <p:nvPr/>
          </p:nvSpPr>
          <p:spPr>
            <a:xfrm>
              <a:off x="2634705" y="4703118"/>
              <a:ext cx="3464410"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Network Bandwidth Pool: Bandwidth = 3000 Mbps</a:t>
              </a:r>
            </a:p>
          </p:txBody>
        </p:sp>
        <p:sp>
          <p:nvSpPr>
            <p:cNvPr id="71" name="Up Arrow 70"/>
            <p:cNvSpPr/>
            <p:nvPr/>
          </p:nvSpPr>
          <p:spPr>
            <a:xfrm>
              <a:off x="4193577" y="4477626"/>
              <a:ext cx="255770" cy="24798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72" name="TextBox 71"/>
            <p:cNvSpPr txBox="1"/>
            <p:nvPr/>
          </p:nvSpPr>
          <p:spPr>
            <a:xfrm>
              <a:off x="2649735" y="3961496"/>
              <a:ext cx="931665" cy="461665"/>
            </a:xfrm>
            <a:prstGeom prst="rect">
              <a:avLst/>
            </a:prstGeom>
            <a:noFill/>
          </p:spPr>
          <p:txBody>
            <a:bodyPr wrap="none" rtlCol="0">
              <a:spAutoFit/>
            </a:bodyPr>
            <a:lstStyle/>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NIC 1</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Bandwidth =</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1000 Mbps</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73" name="TextBox 72"/>
            <p:cNvSpPr txBox="1"/>
            <p:nvPr/>
          </p:nvSpPr>
          <p:spPr>
            <a:xfrm>
              <a:off x="3818792" y="3961496"/>
              <a:ext cx="931665" cy="461665"/>
            </a:xfrm>
            <a:prstGeom prst="rect">
              <a:avLst/>
            </a:prstGeom>
            <a:noFill/>
          </p:spPr>
          <p:txBody>
            <a:bodyPr wrap="none" rtlCol="0">
              <a:spAutoFit/>
            </a:bodyPr>
            <a:lstStyle/>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NIC 2</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Bandwidth =</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1000 Mbps</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74" name="TextBox 73"/>
            <p:cNvSpPr txBox="1"/>
            <p:nvPr/>
          </p:nvSpPr>
          <p:spPr>
            <a:xfrm>
              <a:off x="5029519" y="3961496"/>
              <a:ext cx="931665" cy="461665"/>
            </a:xfrm>
            <a:prstGeom prst="rect">
              <a:avLst/>
            </a:prstGeom>
            <a:noFill/>
          </p:spPr>
          <p:txBody>
            <a:bodyPr wrap="none" rtlCol="0">
              <a:spAutoFit/>
            </a:bodyPr>
            <a:lstStyle/>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NIC 3</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Bandwidth =</a:t>
              </a:r>
            </a:p>
            <a:p>
              <a:pPr algn="ctr"/>
              <a:r>
                <a:rPr lang="en-US" sz="800" b="1" dirty="0" smtClean="0">
                  <a:latin typeface="Verdana" panose="020B0604030504040204" pitchFamily="34" charset="0"/>
                  <a:ea typeface="Verdana" panose="020B0604030504040204" pitchFamily="34" charset="0"/>
                  <a:cs typeface="Verdana" panose="020B0604030504040204" pitchFamily="34" charset="0"/>
                </a:rPr>
                <a:t>1000 Mbps</a:t>
              </a:r>
              <a:endParaRPr lang="en-US" sz="800" b="1" dirty="0">
                <a:latin typeface="Verdana" panose="020B0604030504040204" pitchFamily="34" charset="0"/>
                <a:ea typeface="Verdana" panose="020B0604030504040204" pitchFamily="34" charset="0"/>
                <a:cs typeface="Verdana" panose="020B0604030504040204" pitchFamily="34" charset="0"/>
              </a:endParaRPr>
            </a:p>
          </p:txBody>
        </p:sp>
        <p:sp>
          <p:nvSpPr>
            <p:cNvPr id="75" name="Can 74"/>
            <p:cNvSpPr/>
            <p:nvPr/>
          </p:nvSpPr>
          <p:spPr>
            <a:xfrm>
              <a:off x="2784667" y="1851478"/>
              <a:ext cx="152400" cy="1250062"/>
            </a:xfrm>
            <a:prstGeom prst="can">
              <a:avLst/>
            </a:prstGeom>
            <a:solidFill>
              <a:schemeClr val="bg1">
                <a:lumMod val="95000"/>
              </a:schemeClr>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Can 75"/>
            <p:cNvSpPr/>
            <p:nvPr/>
          </p:nvSpPr>
          <p:spPr>
            <a:xfrm>
              <a:off x="5686131" y="1851478"/>
              <a:ext cx="152400" cy="1250062"/>
            </a:xfrm>
            <a:prstGeom prst="can">
              <a:avLst/>
            </a:prstGeom>
            <a:solidFill>
              <a:schemeClr val="bg1">
                <a:lumMod val="95000"/>
              </a:schemeClr>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p:cNvSpPr txBox="1"/>
            <p:nvPr/>
          </p:nvSpPr>
          <p:spPr>
            <a:xfrm>
              <a:off x="3662137" y="1966890"/>
              <a:ext cx="1314746" cy="170776"/>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Resource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78" name="Straight Arrow Connector 77"/>
            <p:cNvCxnSpPr/>
            <p:nvPr/>
          </p:nvCxnSpPr>
          <p:spPr>
            <a:xfrm flipH="1">
              <a:off x="2949405" y="2089650"/>
              <a:ext cx="682254"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003259" y="2085942"/>
              <a:ext cx="682254"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2090926" y="2472114"/>
              <a:ext cx="682254"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5853194" y="2472114"/>
              <a:ext cx="682254"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0800000">
              <a:off x="6187291" y="1575985"/>
              <a:ext cx="777764"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7342075" y="1318078"/>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84" name="Picture 6" descr="C:\Users\patils1\Desktop\2013 Projects\CIS v2\CIS Slide Deck_Based on Book\Colored Graphics\Clie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1019" y="1452894"/>
              <a:ext cx="172424" cy="19324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descr="Peep_Formal_Male.png"/>
            <p:cNvPicPr>
              <a:picLocks noChangeAspect="1"/>
            </p:cNvPicPr>
            <p:nvPr/>
          </p:nvPicPr>
          <p:blipFill>
            <a:blip r:embed="rId8" cstate="print"/>
            <a:stretch>
              <a:fillRect/>
            </a:stretch>
          </p:blipFill>
          <p:spPr>
            <a:xfrm flipH="1">
              <a:off x="7060723" y="1335662"/>
              <a:ext cx="391913" cy="443404"/>
            </a:xfrm>
            <a:prstGeom prst="rect">
              <a:avLst/>
            </a:prstGeom>
          </p:spPr>
        </p:pic>
        <p:cxnSp>
          <p:nvCxnSpPr>
            <p:cNvPr id="86" name="Straight Connector 85"/>
            <p:cNvCxnSpPr/>
            <p:nvPr/>
          </p:nvCxnSpPr>
          <p:spPr>
            <a:xfrm rot="10800000">
              <a:off x="1686640" y="1575985"/>
              <a:ext cx="777764"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22467" y="1318078"/>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88" name="Picture 6" descr="C:\Users\patils1\Desktop\2013 Projects\CIS v2\CIS Slide Deck_Based on Book\Colored Graphics\Clien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108" y="1452894"/>
              <a:ext cx="172424" cy="193243"/>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descr="Peep_Formal_Male.png"/>
            <p:cNvPicPr>
              <a:picLocks noChangeAspect="1"/>
            </p:cNvPicPr>
            <p:nvPr/>
          </p:nvPicPr>
          <p:blipFill>
            <a:blip r:embed="rId8" cstate="print"/>
            <a:stretch>
              <a:fillRect/>
            </a:stretch>
          </p:blipFill>
          <p:spPr>
            <a:xfrm flipH="1">
              <a:off x="1260667" y="1335662"/>
              <a:ext cx="391913" cy="443404"/>
            </a:xfrm>
            <a:prstGeom prst="rect">
              <a:avLst/>
            </a:prstGeom>
          </p:spPr>
        </p:pic>
        <p:sp>
          <p:nvSpPr>
            <p:cNvPr id="90" name="TextBox 89"/>
            <p:cNvSpPr txBox="1"/>
            <p:nvPr/>
          </p:nvSpPr>
          <p:spPr>
            <a:xfrm>
              <a:off x="6885569" y="3140318"/>
              <a:ext cx="1277914"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Compute System</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91" name="Straight Arrow Connector 90"/>
            <p:cNvCxnSpPr/>
            <p:nvPr/>
          </p:nvCxnSpPr>
          <p:spPr>
            <a:xfrm flipH="1">
              <a:off x="6222459" y="3272738"/>
              <a:ext cx="682254" cy="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629925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Identity Pool</a:t>
            </a:r>
            <a:endParaRPr lang="en-US" dirty="0"/>
          </a:p>
        </p:txBody>
      </p:sp>
      <p:sp>
        <p:nvSpPr>
          <p:cNvPr id="5" name="Content Placeholder 4"/>
          <p:cNvSpPr>
            <a:spLocks noGrp="1"/>
          </p:cNvSpPr>
          <p:nvPr>
            <p:ph sz="quarter" idx="10"/>
          </p:nvPr>
        </p:nvSpPr>
        <p:spPr>
          <a:xfrm>
            <a:off x="379413" y="990600"/>
            <a:ext cx="8458200" cy="1809750"/>
          </a:xfrm>
        </p:spPr>
        <p:txBody>
          <a:bodyPr/>
          <a:lstStyle/>
          <a:p>
            <a:r>
              <a:rPr lang="en-US" sz="1800" dirty="0" smtClean="0"/>
              <a:t>Specifies a </a:t>
            </a:r>
            <a:r>
              <a:rPr lang="en-US" sz="1800" dirty="0"/>
              <a:t>range of network identifiers (IDs</a:t>
            </a:r>
            <a:r>
              <a:rPr lang="en-US" sz="1800" dirty="0" smtClean="0"/>
              <a:t>) </a:t>
            </a:r>
            <a:r>
              <a:rPr lang="en-US" sz="1800" dirty="0"/>
              <a:t>such as virtual network </a:t>
            </a:r>
            <a:r>
              <a:rPr lang="en-US" sz="1800" dirty="0" smtClean="0"/>
              <a:t>IDs </a:t>
            </a:r>
            <a:r>
              <a:rPr lang="en-US" sz="1800" dirty="0"/>
              <a:t>and MAC </a:t>
            </a:r>
            <a:r>
              <a:rPr lang="en-US" sz="1800" dirty="0" smtClean="0"/>
              <a:t>addresses</a:t>
            </a:r>
          </a:p>
          <a:p>
            <a:pPr lvl="1"/>
            <a:r>
              <a:rPr lang="en-US" sz="1600" dirty="0"/>
              <a:t>IDs are allocated </a:t>
            </a:r>
            <a:r>
              <a:rPr lang="en-US" sz="1600" dirty="0" smtClean="0"/>
              <a:t>from the </a:t>
            </a:r>
            <a:r>
              <a:rPr lang="en-US" sz="1600" dirty="0"/>
              <a:t>identity pools </a:t>
            </a:r>
            <a:r>
              <a:rPr lang="en-US" sz="1600" dirty="0" smtClean="0"/>
              <a:t>to the elements of cloud services</a:t>
            </a:r>
          </a:p>
          <a:p>
            <a:r>
              <a:rPr lang="en-US" sz="1800" dirty="0"/>
              <a:t>An identity pool </a:t>
            </a:r>
            <a:r>
              <a:rPr lang="en-US" sz="1800" dirty="0" smtClean="0"/>
              <a:t>may map </a:t>
            </a:r>
            <a:r>
              <a:rPr lang="en-US" sz="1800" dirty="0"/>
              <a:t>to a particular service or </a:t>
            </a:r>
            <a:r>
              <a:rPr lang="en-US" sz="1800" dirty="0" smtClean="0"/>
              <a:t>to a </a:t>
            </a:r>
            <a:r>
              <a:rPr lang="en-US" sz="1800" dirty="0"/>
              <a:t>group of </a:t>
            </a:r>
            <a:r>
              <a:rPr lang="en-US" sz="1800" dirty="0" smtClean="0"/>
              <a:t>services</a:t>
            </a:r>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grpSp>
        <p:nvGrpSpPr>
          <p:cNvPr id="36" name="Group 35"/>
          <p:cNvGrpSpPr/>
          <p:nvPr/>
        </p:nvGrpSpPr>
        <p:grpSpPr>
          <a:xfrm>
            <a:off x="1320056" y="2569518"/>
            <a:ext cx="6503889" cy="2243752"/>
            <a:chOff x="1165492" y="2569518"/>
            <a:chExt cx="6503889" cy="2243752"/>
          </a:xfrm>
        </p:grpSpPr>
        <p:sp>
          <p:nvSpPr>
            <p:cNvPr id="6" name="Rounded Rectangle 5"/>
            <p:cNvSpPr/>
            <p:nvPr/>
          </p:nvSpPr>
          <p:spPr>
            <a:xfrm>
              <a:off x="1165492" y="2834652"/>
              <a:ext cx="1653908" cy="597420"/>
            </a:xfrm>
            <a:prstGeom prst="roundRect">
              <a:avLst>
                <a:gd name="adj" fmla="val 1910"/>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grpSp>
          <p:nvGrpSpPr>
            <p:cNvPr id="21" name="Group 20"/>
            <p:cNvGrpSpPr/>
            <p:nvPr/>
          </p:nvGrpSpPr>
          <p:grpSpPr>
            <a:xfrm>
              <a:off x="4427490" y="2782767"/>
              <a:ext cx="525510" cy="685800"/>
              <a:chOff x="5346770" y="2513579"/>
              <a:chExt cx="790748" cy="1031939"/>
            </a:xfrm>
          </p:grpSpPr>
          <p:sp>
            <p:nvSpPr>
              <p:cNvPr id="8" name="Rounded Rectangle 7"/>
              <p:cNvSpPr/>
              <p:nvPr/>
            </p:nvSpPr>
            <p:spPr>
              <a:xfrm>
                <a:off x="5346770" y="2513579"/>
                <a:ext cx="790748" cy="1031939"/>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pic>
            <p:nvPicPr>
              <p:cNvPr id="9"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0572" y="2584263"/>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0572" y="3058627"/>
                <a:ext cx="403146" cy="4179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427490" y="3744807"/>
              <a:ext cx="525510" cy="1060704"/>
              <a:chOff x="5095130" y="2789712"/>
              <a:chExt cx="790748" cy="1596066"/>
            </a:xfrm>
          </p:grpSpPr>
          <p:sp>
            <p:nvSpPr>
              <p:cNvPr id="7" name="Rounded Rectangle 6"/>
              <p:cNvSpPr/>
              <p:nvPr/>
            </p:nvSpPr>
            <p:spPr>
              <a:xfrm>
                <a:off x="5095130" y="2789712"/>
                <a:ext cx="790748" cy="1596066"/>
              </a:xfrm>
              <a:prstGeom prst="roundRect">
                <a:avLst>
                  <a:gd name="adj" fmla="val 1910"/>
                </a:avLst>
              </a:prstGeom>
              <a:noFill/>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pic>
            <p:nvPicPr>
              <p:cNvPr id="11"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8932" y="2869379"/>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8932" y="3383251"/>
                <a:ext cx="403146" cy="4179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1" descr="C:\Users\patils1\Desktop\2013 Projects\CIS v2\CIS Slide Deck_Based on Book\Colored Graphics\Virtual Machine with Application and O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8932" y="3897125"/>
                <a:ext cx="403146" cy="4179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6324600" y="4052939"/>
              <a:ext cx="1344781" cy="460988"/>
              <a:chOff x="5383928" y="4494334"/>
              <a:chExt cx="1344781" cy="460988"/>
            </a:xfrm>
          </p:grpSpPr>
          <p:sp>
            <p:nvSpPr>
              <p:cNvPr id="14" name="TextBox 13"/>
              <p:cNvSpPr txBox="1"/>
              <p:nvPr/>
            </p:nvSpPr>
            <p:spPr>
              <a:xfrm>
                <a:off x="5764984" y="4494334"/>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6" descr="C:\Users\patils1\Desktop\2013 Projects\CIS v2\CIS Slide Deck_Based on Book\Colored Graphics\Cl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3928" y="4629150"/>
                <a:ext cx="172424" cy="1932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eep_Formal_Male.png"/>
              <p:cNvPicPr>
                <a:picLocks noChangeAspect="1"/>
              </p:cNvPicPr>
              <p:nvPr/>
            </p:nvPicPr>
            <p:blipFill>
              <a:blip r:embed="rId6" cstate="print"/>
              <a:stretch>
                <a:fillRect/>
              </a:stretch>
            </p:blipFill>
            <p:spPr>
              <a:xfrm flipH="1">
                <a:off x="5483632" y="4511918"/>
                <a:ext cx="391913" cy="443404"/>
              </a:xfrm>
              <a:prstGeom prst="rect">
                <a:avLst/>
              </a:prstGeom>
            </p:spPr>
          </p:pic>
        </p:grpSp>
        <p:grpSp>
          <p:nvGrpSpPr>
            <p:cNvPr id="22" name="Group 21"/>
            <p:cNvGrpSpPr/>
            <p:nvPr/>
          </p:nvGrpSpPr>
          <p:grpSpPr>
            <a:xfrm>
              <a:off x="6324600" y="2902868"/>
              <a:ext cx="1344781" cy="460988"/>
              <a:chOff x="7391344" y="3188479"/>
              <a:chExt cx="1344781" cy="460988"/>
            </a:xfrm>
          </p:grpSpPr>
          <p:sp>
            <p:nvSpPr>
              <p:cNvPr id="17" name="TextBox 16"/>
              <p:cNvSpPr txBox="1"/>
              <p:nvPr/>
            </p:nvSpPr>
            <p:spPr>
              <a:xfrm>
                <a:off x="7772400" y="3188479"/>
                <a:ext cx="963725" cy="369332"/>
              </a:xfrm>
              <a:prstGeom prst="rect">
                <a:avLst/>
              </a:prstGeom>
              <a:noFill/>
            </p:spPr>
            <p:txBody>
              <a:bodyPr wrap="none" rtlCol="0">
                <a:spAutoFit/>
              </a:bodyPr>
              <a:lstStyle/>
              <a:p>
                <a:pPr algn="ctr"/>
                <a:r>
                  <a:rPr lang="en-US" sz="900" b="1" dirty="0">
                    <a:latin typeface="Verdana" panose="020B0604030504040204" pitchFamily="34" charset="0"/>
                    <a:ea typeface="Verdana" panose="020B0604030504040204" pitchFamily="34" charset="0"/>
                    <a:cs typeface="Verdana" panose="020B0604030504040204" pitchFamily="34" charset="0"/>
                  </a:rPr>
                  <a:t>Assigned </a:t>
                </a:r>
                <a:r>
                  <a:rPr lang="en-US" sz="900" b="1" dirty="0" smtClean="0">
                    <a:latin typeface="Verdana" panose="020B0604030504040204" pitchFamily="34" charset="0"/>
                    <a:ea typeface="Verdana" panose="020B0604030504040204" pitchFamily="34" charset="0"/>
                    <a:cs typeface="Verdana" panose="020B0604030504040204" pitchFamily="34" charset="0"/>
                  </a:rPr>
                  <a:t>to</a:t>
                </a:r>
              </a:p>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Consumer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pic>
            <p:nvPicPr>
              <p:cNvPr id="18" name="Picture 6" descr="C:\Users\patils1\Desktop\2013 Projects\CIS v2\CIS Slide Deck_Based on Book\Colored Graphics\Cl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344" y="3323295"/>
                <a:ext cx="172424" cy="19324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eep_Formal_Male.png"/>
              <p:cNvPicPr>
                <a:picLocks noChangeAspect="1"/>
              </p:cNvPicPr>
              <p:nvPr/>
            </p:nvPicPr>
            <p:blipFill>
              <a:blip r:embed="rId6" cstate="print"/>
              <a:stretch>
                <a:fillRect/>
              </a:stretch>
            </p:blipFill>
            <p:spPr>
              <a:xfrm flipH="1">
                <a:off x="7491048" y="3206063"/>
                <a:ext cx="391913" cy="443404"/>
              </a:xfrm>
              <a:prstGeom prst="rect">
                <a:avLst/>
              </a:prstGeom>
            </p:spPr>
          </p:pic>
        </p:grpSp>
        <p:sp>
          <p:nvSpPr>
            <p:cNvPr id="20" name="Rounded Rectangle 19"/>
            <p:cNvSpPr/>
            <p:nvPr/>
          </p:nvSpPr>
          <p:spPr>
            <a:xfrm>
              <a:off x="1165492" y="3984723"/>
              <a:ext cx="1653908" cy="597420"/>
            </a:xfrm>
            <a:prstGeom prst="roundRect">
              <a:avLst>
                <a:gd name="adj" fmla="val 1910"/>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900" b="1">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1412800" y="3432809"/>
              <a:ext cx="1159293"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Identity Pool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5" name="TextBox 24"/>
            <p:cNvSpPr txBox="1"/>
            <p:nvPr/>
          </p:nvSpPr>
          <p:spPr>
            <a:xfrm>
              <a:off x="1413602" y="4582438"/>
              <a:ext cx="115768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Identity Pool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322051" y="3028950"/>
              <a:ext cx="1332416"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ID Range: 1 to 10</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27" name="TextBox 26"/>
            <p:cNvSpPr txBox="1"/>
            <p:nvPr/>
          </p:nvSpPr>
          <p:spPr>
            <a:xfrm>
              <a:off x="1239114" y="4169718"/>
              <a:ext cx="1495922"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ID Range: 11 to 100</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28" name="Straight Connector 27"/>
            <p:cNvCxnSpPr/>
            <p:nvPr/>
          </p:nvCxnSpPr>
          <p:spPr>
            <a:xfrm rot="10800000">
              <a:off x="4959808" y="3162002"/>
              <a:ext cx="1377855"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10800000">
              <a:off x="4953001" y="4311287"/>
              <a:ext cx="1377855" cy="1"/>
            </a:xfrm>
            <a:prstGeom prst="line">
              <a:avLst/>
            </a:prstGeom>
            <a:ln w="1905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303736" y="2569518"/>
              <a:ext cx="790601"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A</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sp>
          <p:nvSpPr>
            <p:cNvPr id="31" name="TextBox 30"/>
            <p:cNvSpPr txBox="1"/>
            <p:nvPr/>
          </p:nvSpPr>
          <p:spPr>
            <a:xfrm>
              <a:off x="4304537" y="3527694"/>
              <a:ext cx="78899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Service B</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32" name="Straight Arrow Connector 31"/>
            <p:cNvCxnSpPr/>
            <p:nvPr/>
          </p:nvCxnSpPr>
          <p:spPr>
            <a:xfrm>
              <a:off x="2817222" y="3131276"/>
              <a:ext cx="1586975"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33602" y="2883054"/>
              <a:ext cx="102944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ID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34" name="Straight Arrow Connector 33"/>
            <p:cNvCxnSpPr/>
            <p:nvPr/>
          </p:nvCxnSpPr>
          <p:spPr>
            <a:xfrm>
              <a:off x="2819400" y="4298224"/>
              <a:ext cx="1586975" cy="0"/>
            </a:xfrm>
            <a:prstGeom prst="straightConnector1">
              <a:avLst/>
            </a:prstGeom>
            <a:ln w="19050">
              <a:solidFill>
                <a:schemeClr val="bg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35780" y="4050002"/>
              <a:ext cx="1029449" cy="230832"/>
            </a:xfrm>
            <a:prstGeom prst="rect">
              <a:avLst/>
            </a:prstGeom>
            <a:noFill/>
          </p:spPr>
          <p:txBody>
            <a:bodyPr wrap="none" rtlCol="0">
              <a:spAutoFit/>
            </a:bodyPr>
            <a:lstStyle/>
            <a:p>
              <a:pPr algn="ctr"/>
              <a:r>
                <a:rPr lang="en-US" sz="900" b="1" dirty="0" smtClean="0">
                  <a:latin typeface="Verdana" panose="020B0604030504040204" pitchFamily="34" charset="0"/>
                  <a:ea typeface="Verdana" panose="020B0604030504040204" pitchFamily="34" charset="0"/>
                  <a:cs typeface="Verdana" panose="020B0604030504040204" pitchFamily="34" charset="0"/>
                </a:rPr>
                <a:t>ID Allocation</a:t>
              </a:r>
              <a:endParaRPr lang="en-US" sz="900" b="1" dirty="0">
                <a:latin typeface="Verdana" panose="020B0604030504040204" pitchFamily="34" charset="0"/>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3780867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algn="r"/>
            <a:r>
              <a:rPr lang="en-US" smtClean="0"/>
              <a:t>Module: Virtual Layer</a:t>
            </a:r>
            <a:endParaRPr lang="en-US" dirty="0"/>
          </a:p>
        </p:txBody>
      </p:sp>
      <p:pic>
        <p:nvPicPr>
          <p:cNvPr id="6"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320" y="1280160"/>
            <a:ext cx="6309360" cy="356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4048" y="228600"/>
            <a:ext cx="8458200" cy="457200"/>
          </a:xfrm>
          <a:prstGeom prst="rect">
            <a:avLst/>
          </a:prstGeom>
        </p:spPr>
        <p:txBody>
          <a:bodyPr wrap="none">
            <a:spAutoFit/>
          </a:bodyPr>
          <a:lstStyle/>
          <a:p>
            <a:r>
              <a:rPr lang="en-US" sz="2800" dirty="0" smtClean="0">
                <a:solidFill>
                  <a:schemeClr val="tx2"/>
                </a:solidFill>
                <a:latin typeface="+mj-lt"/>
              </a:rPr>
              <a:t>Cloud Computing Reference Model</a:t>
            </a:r>
            <a:endParaRPr lang="en-US" sz="2800" dirty="0">
              <a:solidFill>
                <a:schemeClr val="tx2"/>
              </a:solidFill>
              <a:latin typeface="+mj-lt"/>
            </a:endParaRPr>
          </a:p>
        </p:txBody>
      </p:sp>
      <p:sp>
        <p:nvSpPr>
          <p:cNvPr id="3" name="Rectangle 2"/>
          <p:cNvSpPr/>
          <p:nvPr/>
        </p:nvSpPr>
        <p:spPr>
          <a:xfrm>
            <a:off x="384047" y="704088"/>
            <a:ext cx="8449056" cy="301752"/>
          </a:xfrm>
          <a:prstGeom prst="rect">
            <a:avLst/>
          </a:prstGeom>
        </p:spPr>
        <p:txBody>
          <a:bodyPr wrap="none">
            <a:spAutoFit/>
          </a:bodyPr>
          <a:lstStyle/>
          <a:p>
            <a:r>
              <a:rPr lang="en-US" sz="2000" dirty="0" smtClean="0">
                <a:latin typeface="+mj-lt"/>
              </a:rPr>
              <a:t>Virtual Layer</a:t>
            </a:r>
            <a:endParaRPr lang="en-US" sz="2000" dirty="0">
              <a:latin typeface="+mj-lt"/>
            </a:endParaRPr>
          </a:p>
        </p:txBody>
      </p:sp>
    </p:spTree>
    <p:custDataLst>
      <p:tags r:id="rId1"/>
    </p:custDataLst>
    <p:extLst>
      <p:ext uri="{BB962C8B-B14F-4D97-AF65-F5344CB8AC3E}">
        <p14:creationId xmlns:p14="http://schemas.microsoft.com/office/powerpoint/2010/main" val="123501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Resource pool</a:t>
            </a:r>
          </a:p>
          <a:p>
            <a:r>
              <a:rPr lang="en-US" dirty="0" smtClean="0"/>
              <a:t>Examples of resource </a:t>
            </a:r>
            <a:r>
              <a:rPr lang="en-US" dirty="0"/>
              <a:t>pooling </a:t>
            </a:r>
            <a:endParaRPr lang="en-US" dirty="0" smtClean="0"/>
          </a:p>
          <a:p>
            <a:r>
              <a:rPr lang="en-US" dirty="0" smtClean="0"/>
              <a:t>Identity pool</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Tree>
    <p:custDataLst>
      <p:tags r:id="rId1"/>
    </p:custDataLst>
    <p:extLst>
      <p:ext uri="{BB962C8B-B14F-4D97-AF65-F5344CB8AC3E}">
        <p14:creationId xmlns:p14="http://schemas.microsoft.com/office/powerpoint/2010/main" val="319989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a:t>
            </a:r>
            <a:r>
              <a:rPr lang="en-US" dirty="0"/>
              <a:t>Virtual Resources – I</a:t>
            </a:r>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Virtual machine (VM) and VM hardware</a:t>
            </a:r>
          </a:p>
          <a:p>
            <a:pPr>
              <a:defRPr/>
            </a:pPr>
            <a:r>
              <a:rPr lang="en-US" dirty="0"/>
              <a:t>VM files and file system to manage VM files</a:t>
            </a:r>
          </a:p>
          <a:p>
            <a:pPr>
              <a:defRPr/>
            </a:pPr>
            <a:r>
              <a:rPr lang="en-US" dirty="0"/>
              <a:t>VM console</a:t>
            </a:r>
          </a:p>
          <a:p>
            <a:pPr>
              <a:defRPr/>
            </a:pPr>
            <a:r>
              <a:rPr lang="en-US" dirty="0"/>
              <a:t>VM template </a:t>
            </a:r>
          </a:p>
          <a:p>
            <a:pPr>
              <a:defRPr/>
            </a:pPr>
            <a:r>
              <a:rPr lang="en-US" dirty="0"/>
              <a:t>Virtual appliance</a:t>
            </a:r>
          </a:p>
          <a:p>
            <a:pPr>
              <a:defRPr/>
            </a:pPr>
            <a:r>
              <a:rPr lang="en-US" dirty="0"/>
              <a:t>VM network and its components</a:t>
            </a:r>
          </a:p>
        </p:txBody>
      </p:sp>
      <p:sp>
        <p:nvSpPr>
          <p:cNvPr id="2" name="Footer Placeholder 1"/>
          <p:cNvSpPr>
            <a:spLocks noGrp="1"/>
          </p:cNvSpPr>
          <p:nvPr>
            <p:ph type="ftr" sz="quarter" idx="3"/>
          </p:nvPr>
        </p:nvSpPr>
        <p:spPr>
          <a:prstGeom prst="rect">
            <a:avLst/>
          </a:prstGeom>
        </p:spPr>
        <p:txBody>
          <a:bodyPr/>
          <a:lstStyle/>
          <a:p>
            <a:pPr algn="r"/>
            <a:r>
              <a:rPr lang="en-US" smtClean="0">
                <a:solidFill>
                  <a:srgbClr val="717074"/>
                </a:solidFill>
              </a:rPr>
              <a:t>Module: Virtual Layer</a:t>
            </a:r>
            <a:endParaRPr lang="en-US" dirty="0">
              <a:solidFill>
                <a:srgbClr val="717074"/>
              </a:solidFill>
            </a:endParaRPr>
          </a:p>
        </p:txBody>
      </p:sp>
    </p:spTree>
    <p:custDataLst>
      <p:tags r:id="rId1"/>
    </p:custDataLst>
    <p:extLst>
      <p:ext uri="{BB962C8B-B14F-4D97-AF65-F5344CB8AC3E}">
        <p14:creationId xmlns:p14="http://schemas.microsoft.com/office/powerpoint/2010/main" val="592713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Machine (VM)</a:t>
            </a:r>
          </a:p>
        </p:txBody>
      </p:sp>
      <p:sp>
        <p:nvSpPr>
          <p:cNvPr id="5" name="Content Placeholder 4"/>
          <p:cNvSpPr>
            <a:spLocks noGrp="1"/>
          </p:cNvSpPr>
          <p:nvPr>
            <p:ph sz="quarter" idx="10"/>
          </p:nvPr>
        </p:nvSpPr>
        <p:spPr>
          <a:xfrm>
            <a:off x="379413" y="1962150"/>
            <a:ext cx="8458200" cy="2438400"/>
          </a:xfrm>
        </p:spPr>
        <p:txBody>
          <a:bodyPr/>
          <a:lstStyle/>
          <a:p>
            <a:r>
              <a:rPr lang="en-US" dirty="0" smtClean="0"/>
              <a:t>Created by a hypervisor installed on a physical compute system</a:t>
            </a:r>
          </a:p>
          <a:p>
            <a:r>
              <a:rPr lang="en-US" dirty="0" smtClean="0"/>
              <a:t>Comprises </a:t>
            </a:r>
            <a:r>
              <a:rPr lang="en-US" dirty="0"/>
              <a:t>virtual </a:t>
            </a:r>
            <a:r>
              <a:rPr lang="en-US" dirty="0" smtClean="0"/>
              <a:t>hardware, such as virtual </a:t>
            </a:r>
            <a:r>
              <a:rPr lang="en-US" dirty="0"/>
              <a:t>processor, memory, storage, and network </a:t>
            </a:r>
            <a:r>
              <a:rPr lang="en-US" dirty="0" smtClean="0"/>
              <a:t>resources</a:t>
            </a:r>
            <a:endParaRPr lang="en-US" dirty="0"/>
          </a:p>
          <a:p>
            <a:pPr lvl="1"/>
            <a:r>
              <a:rPr lang="en-US" dirty="0" smtClean="0"/>
              <a:t>Appears as a physical compute system to the guest OS</a:t>
            </a:r>
          </a:p>
          <a:p>
            <a:pPr lvl="1"/>
            <a:r>
              <a:rPr lang="en-US" dirty="0" smtClean="0"/>
              <a:t>Hypervisor maps </a:t>
            </a:r>
            <a:r>
              <a:rPr lang="en-US" dirty="0"/>
              <a:t>the virtual hardware </a:t>
            </a:r>
            <a:r>
              <a:rPr lang="en-US" dirty="0" smtClean="0"/>
              <a:t>to the physical hardware</a:t>
            </a:r>
            <a:endParaRPr lang="en-US" dirty="0"/>
          </a:p>
          <a:p>
            <a:r>
              <a:rPr lang="en-US" dirty="0" smtClean="0"/>
              <a:t>Provider provisions VMs to consumers for deploying applications</a:t>
            </a:r>
          </a:p>
          <a:p>
            <a:pPr lvl="1"/>
            <a:r>
              <a:rPr lang="en-US" dirty="0" smtClean="0"/>
              <a:t>VMs on the same compute </a:t>
            </a:r>
            <a:r>
              <a:rPr lang="en-US" dirty="0"/>
              <a:t>system or cluster </a:t>
            </a:r>
            <a:r>
              <a:rPr lang="en-US" dirty="0" smtClean="0"/>
              <a:t>run in isolation</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6" name="Rectangle 5"/>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4" name="Group 3"/>
          <p:cNvGrpSpPr/>
          <p:nvPr/>
        </p:nvGrpSpPr>
        <p:grpSpPr>
          <a:xfrm>
            <a:off x="349179" y="819150"/>
            <a:ext cx="8495413" cy="1040934"/>
            <a:chOff x="349179" y="819150"/>
            <a:chExt cx="8495413" cy="1040934"/>
          </a:xfrm>
        </p:grpSpPr>
        <p:sp>
          <p:nvSpPr>
            <p:cNvPr id="7" name="Rectangle 6"/>
            <p:cNvSpPr/>
            <p:nvPr/>
          </p:nvSpPr>
          <p:spPr>
            <a:xfrm>
              <a:off x="614992" y="1068214"/>
              <a:ext cx="8229600" cy="7918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A</a:t>
              </a:r>
              <a:r>
                <a:rPr lang="en-US" sz="1600" dirty="0" smtClean="0">
                  <a:solidFill>
                    <a:srgbClr val="FF0000"/>
                  </a:solidFill>
                </a:rPr>
                <a:t> </a:t>
              </a:r>
              <a:r>
                <a:rPr lang="en-US" sz="1600" dirty="0" smtClean="0">
                  <a:solidFill>
                    <a:schemeClr val="tx1"/>
                  </a:solidFill>
                </a:rPr>
                <a:t>logical compute system that, like </a:t>
              </a:r>
              <a:r>
                <a:rPr lang="en-US" sz="1600" dirty="0">
                  <a:solidFill>
                    <a:schemeClr val="tx1"/>
                  </a:solidFill>
                </a:rPr>
                <a:t>a physical compute system, runs an OS and applications. </a:t>
              </a:r>
            </a:p>
          </p:txBody>
        </p:sp>
        <p:sp>
          <p:nvSpPr>
            <p:cNvPr id="8" name="Rectangle 7"/>
            <p:cNvSpPr/>
            <p:nvPr/>
          </p:nvSpPr>
          <p:spPr>
            <a:xfrm>
              <a:off x="349179" y="81915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ea typeface="Verdana" panose="020B0604030504040204" pitchFamily="34" charset="0"/>
                  <a:cs typeface="Verdana" panose="020B0604030504040204" pitchFamily="34" charset="0"/>
                </a:rPr>
                <a:t>Virtual Machine</a:t>
              </a:r>
              <a:endParaRPr lang="en-US" sz="1600" b="1"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17165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 Hardware</a:t>
            </a:r>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934" y="806361"/>
            <a:ext cx="5790132" cy="3670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7475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 Files</a:t>
            </a:r>
          </a:p>
        </p:txBody>
      </p:sp>
      <p:sp>
        <p:nvSpPr>
          <p:cNvPr id="5" name="Content Placeholder 4"/>
          <p:cNvSpPr>
            <a:spLocks noGrp="1"/>
          </p:cNvSpPr>
          <p:nvPr>
            <p:ph sz="quarter" idx="10"/>
          </p:nvPr>
        </p:nvSpPr>
        <p:spPr/>
        <p:txBody>
          <a:bodyPr/>
          <a:lstStyle/>
          <a:p>
            <a:r>
              <a:rPr lang="en-US" dirty="0"/>
              <a:t>From a hypervisor’s perspective, a VM is a discrete set of files such as</a:t>
            </a:r>
            <a:r>
              <a:rPr lang="en-US" dirty="0" smtClean="0"/>
              <a:t>:</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4121625942"/>
              </p:ext>
            </p:extLst>
          </p:nvPr>
        </p:nvGraphicFramePr>
        <p:xfrm>
          <a:off x="379413" y="1657350"/>
          <a:ext cx="8458200" cy="2743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20703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 System to Manage VM Files</a:t>
            </a:r>
          </a:p>
        </p:txBody>
      </p:sp>
      <p:sp>
        <p:nvSpPr>
          <p:cNvPr id="5" name="Content Placeholder 4"/>
          <p:cNvSpPr>
            <a:spLocks noGrp="1"/>
          </p:cNvSpPr>
          <p:nvPr>
            <p:ph sz="quarter" idx="10"/>
          </p:nvPr>
        </p:nvSpPr>
        <p:spPr>
          <a:xfrm>
            <a:off x="379413" y="990600"/>
            <a:ext cx="6021387" cy="3429000"/>
          </a:xfrm>
        </p:spPr>
        <p:txBody>
          <a:bodyPr/>
          <a:lstStyle/>
          <a:p>
            <a:r>
              <a:rPr lang="en-US" dirty="0"/>
              <a:t>Hypervisor’s native file system</a:t>
            </a:r>
          </a:p>
          <a:p>
            <a:pPr lvl="1"/>
            <a:r>
              <a:rPr lang="en-US" dirty="0" smtClean="0"/>
              <a:t>Clustered </a:t>
            </a:r>
            <a:r>
              <a:rPr lang="en-US" dirty="0"/>
              <a:t>file </a:t>
            </a:r>
            <a:r>
              <a:rPr lang="en-US" dirty="0" smtClean="0"/>
              <a:t>system deployed </a:t>
            </a:r>
            <a:r>
              <a:rPr lang="en-US" dirty="0"/>
              <a:t>on local or external storage</a:t>
            </a:r>
          </a:p>
          <a:p>
            <a:pPr lvl="1"/>
            <a:r>
              <a:rPr lang="en-US" dirty="0"/>
              <a:t>Enables multiple hypervisors to perform concurrent reads and writes</a:t>
            </a:r>
          </a:p>
          <a:p>
            <a:pPr lvl="1"/>
            <a:r>
              <a:rPr lang="en-US" dirty="0"/>
              <a:t>Enables high availability to protect against hypervisor or compute system failure</a:t>
            </a:r>
          </a:p>
          <a:p>
            <a:r>
              <a:rPr lang="en-US" dirty="0" smtClean="0"/>
              <a:t>Shared </a:t>
            </a:r>
            <a:r>
              <a:rPr lang="en-US" dirty="0"/>
              <a:t>file system</a:t>
            </a:r>
          </a:p>
          <a:p>
            <a:pPr lvl="1"/>
            <a:r>
              <a:rPr lang="en-US" dirty="0"/>
              <a:t>Enables storing VM files on remote file servers or NAS devices </a:t>
            </a:r>
          </a:p>
          <a:p>
            <a:pPr lvl="1"/>
            <a:r>
              <a:rPr lang="en-US" dirty="0"/>
              <a:t>Hypervisors have built-in NFS or CIFS clients</a:t>
            </a:r>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389615"/>
            <a:ext cx="2707629" cy="236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72764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 Console</a:t>
            </a:r>
          </a:p>
        </p:txBody>
      </p:sp>
      <p:sp>
        <p:nvSpPr>
          <p:cNvPr id="5" name="Content Placeholder 4"/>
          <p:cNvSpPr>
            <a:spLocks noGrp="1"/>
          </p:cNvSpPr>
          <p:nvPr>
            <p:ph sz="quarter" idx="10"/>
          </p:nvPr>
        </p:nvSpPr>
        <p:spPr/>
        <p:txBody>
          <a:bodyPr/>
          <a:lstStyle/>
          <a:p>
            <a:r>
              <a:rPr lang="en-US" dirty="0"/>
              <a:t>VM console is an interface to view and manage the VMs on a compute system or a cluster</a:t>
            </a:r>
          </a:p>
          <a:p>
            <a:r>
              <a:rPr lang="en-US" dirty="0"/>
              <a:t>VM console may be:</a:t>
            </a:r>
          </a:p>
          <a:p>
            <a:pPr lvl="1"/>
            <a:r>
              <a:rPr lang="en-US" dirty="0"/>
              <a:t>Installed locally on a compute system</a:t>
            </a:r>
          </a:p>
          <a:p>
            <a:pPr lvl="1"/>
            <a:r>
              <a:rPr lang="en-US" dirty="0"/>
              <a:t>Web-based</a:t>
            </a:r>
          </a:p>
          <a:p>
            <a:pPr lvl="1"/>
            <a:r>
              <a:rPr lang="en-US" dirty="0"/>
              <a:t>Accessed over a remote desktop connection</a:t>
            </a:r>
          </a:p>
          <a:p>
            <a:r>
              <a:rPr lang="en-US" dirty="0"/>
              <a:t>Used to perform activities such as:</a:t>
            </a:r>
          </a:p>
          <a:p>
            <a:pPr lvl="1"/>
            <a:r>
              <a:rPr lang="en-US" dirty="0"/>
              <a:t>Installing a guest </a:t>
            </a:r>
            <a:r>
              <a:rPr lang="en-US" dirty="0" smtClean="0"/>
              <a:t>OS and accessing VM BIOS</a:t>
            </a:r>
            <a:endParaRPr lang="en-US" dirty="0"/>
          </a:p>
          <a:p>
            <a:pPr lvl="1"/>
            <a:r>
              <a:rPr lang="en-US" dirty="0" smtClean="0"/>
              <a:t>Powering </a:t>
            </a:r>
            <a:r>
              <a:rPr lang="en-US" dirty="0"/>
              <a:t>a VM on or off</a:t>
            </a:r>
          </a:p>
          <a:p>
            <a:pPr lvl="1"/>
            <a:r>
              <a:rPr lang="en-US" dirty="0"/>
              <a:t>Configuring virtual </a:t>
            </a:r>
            <a:r>
              <a:rPr lang="en-US" dirty="0" smtClean="0"/>
              <a:t>hardware and troubleshooting</a:t>
            </a:r>
            <a:endParaRPr lang="en-US" dirty="0"/>
          </a:p>
          <a:p>
            <a:endParaRPr lang="en-US" dirty="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Tree>
    <p:custDataLst>
      <p:tags r:id="rId1"/>
    </p:custDataLst>
    <p:extLst>
      <p:ext uri="{BB962C8B-B14F-4D97-AF65-F5344CB8AC3E}">
        <p14:creationId xmlns:p14="http://schemas.microsoft.com/office/powerpoint/2010/main" val="3212026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VM </a:t>
            </a:r>
            <a:r>
              <a:rPr lang="en-US" dirty="0"/>
              <a:t>Template</a:t>
            </a:r>
          </a:p>
        </p:txBody>
      </p:sp>
      <p:sp>
        <p:nvSpPr>
          <p:cNvPr id="5" name="Content Placeholder 4"/>
          <p:cNvSpPr>
            <a:spLocks noGrp="1"/>
          </p:cNvSpPr>
          <p:nvPr>
            <p:ph sz="quarter" idx="10"/>
          </p:nvPr>
        </p:nvSpPr>
        <p:spPr>
          <a:xfrm>
            <a:off x="379413" y="1962150"/>
            <a:ext cx="8458200" cy="2438400"/>
          </a:xfrm>
        </p:spPr>
        <p:txBody>
          <a:bodyPr/>
          <a:lstStyle/>
          <a:p>
            <a:r>
              <a:rPr lang="en-US" dirty="0" smtClean="0"/>
              <a:t>Created </a:t>
            </a:r>
            <a:r>
              <a:rPr lang="en-US" dirty="0"/>
              <a:t>in two ways:</a:t>
            </a:r>
          </a:p>
          <a:p>
            <a:pPr lvl="1"/>
            <a:r>
              <a:rPr lang="en-US" dirty="0"/>
              <a:t>Converting a VM into a template </a:t>
            </a:r>
          </a:p>
          <a:p>
            <a:pPr lvl="1"/>
            <a:r>
              <a:rPr lang="en-US" dirty="0"/>
              <a:t>Cloning a VM to a template</a:t>
            </a:r>
          </a:p>
          <a:p>
            <a:r>
              <a:rPr lang="en-US" dirty="0"/>
              <a:t>Steps involved in updating a VM template are:</a:t>
            </a:r>
          </a:p>
          <a:p>
            <a:pPr marL="800100" lvl="1" indent="-342900">
              <a:buFont typeface="+mj-lt"/>
              <a:buAutoNum type="arabicPeriod"/>
            </a:pPr>
            <a:r>
              <a:rPr lang="en-US" dirty="0"/>
              <a:t>Convert the template </a:t>
            </a:r>
            <a:r>
              <a:rPr lang="en-US" dirty="0" smtClean="0"/>
              <a:t>into </a:t>
            </a:r>
            <a:r>
              <a:rPr lang="en-US" dirty="0"/>
              <a:t>VM</a:t>
            </a:r>
          </a:p>
          <a:p>
            <a:pPr marL="800100" lvl="1" indent="-342900">
              <a:buFont typeface="+mj-lt"/>
              <a:buAutoNum type="arabicPeriod"/>
            </a:pPr>
            <a:r>
              <a:rPr lang="en-US" dirty="0"/>
              <a:t>Install new software or OS/software patches</a:t>
            </a:r>
          </a:p>
          <a:p>
            <a:pPr marL="800100" lvl="1" indent="-342900">
              <a:buFont typeface="+mj-lt"/>
              <a:buAutoNum type="arabicPeriod"/>
            </a:pPr>
            <a:r>
              <a:rPr lang="en-US" dirty="0" smtClean="0"/>
              <a:t>Convert </a:t>
            </a:r>
            <a:r>
              <a:rPr lang="en-US" dirty="0"/>
              <a:t>the VM back to a </a:t>
            </a:r>
            <a:r>
              <a:rPr lang="en-US" dirty="0" smtClean="0"/>
              <a:t>template</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6" name="Rectangle 5"/>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4" name="Group 3"/>
          <p:cNvGrpSpPr/>
          <p:nvPr/>
        </p:nvGrpSpPr>
        <p:grpSpPr>
          <a:xfrm>
            <a:off x="349179" y="819150"/>
            <a:ext cx="8495413" cy="990600"/>
            <a:chOff x="349179" y="819150"/>
            <a:chExt cx="8495413" cy="990600"/>
          </a:xfrm>
        </p:grpSpPr>
        <p:sp>
          <p:nvSpPr>
            <p:cNvPr id="7" name="Rectangle 6"/>
            <p:cNvSpPr/>
            <p:nvPr/>
          </p:nvSpPr>
          <p:spPr>
            <a:xfrm>
              <a:off x="614992" y="1017880"/>
              <a:ext cx="8229600" cy="7918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A </a:t>
              </a:r>
              <a:r>
                <a:rPr lang="en-US" sz="1600" dirty="0">
                  <a:solidFill>
                    <a:schemeClr val="tx1"/>
                  </a:solidFill>
                </a:rPr>
                <a:t>master copy of a VM with standardized virtual hardware and software </a:t>
              </a:r>
              <a:r>
                <a:rPr lang="en-US" sz="1600" dirty="0" smtClean="0">
                  <a:solidFill>
                    <a:schemeClr val="tx1"/>
                  </a:solidFill>
                </a:rPr>
                <a:t>configuration </a:t>
              </a:r>
              <a:r>
                <a:rPr lang="en-US" sz="1600" dirty="0">
                  <a:solidFill>
                    <a:schemeClr val="tx1"/>
                  </a:solidFill>
                </a:rPr>
                <a:t>that is used to create new VMs</a:t>
              </a:r>
            </a:p>
          </p:txBody>
        </p:sp>
        <p:sp>
          <p:nvSpPr>
            <p:cNvPr id="8" name="Rectangle 7"/>
            <p:cNvSpPr/>
            <p:nvPr/>
          </p:nvSpPr>
          <p:spPr>
            <a:xfrm>
              <a:off x="349179" y="81915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ea typeface="Verdana" panose="020B0604030504040204" pitchFamily="34" charset="0"/>
                  <a:cs typeface="Verdana" panose="020B0604030504040204" pitchFamily="34" charset="0"/>
                </a:rPr>
                <a:t>VM</a:t>
              </a:r>
              <a:r>
                <a:rPr lang="en-US" sz="1600" b="1" dirty="0">
                  <a:solidFill>
                    <a:schemeClr val="bg1"/>
                  </a:solidFill>
                  <a:ea typeface="Verdana" panose="020B0604030504040204" pitchFamily="34" charset="0"/>
                  <a:cs typeface="Verdana" panose="020B0604030504040204" pitchFamily="34" charset="0"/>
                </a:rPr>
                <a:t> </a:t>
              </a:r>
              <a:r>
                <a:rPr lang="en-US" sz="1600" b="1" dirty="0" smtClean="0">
                  <a:solidFill>
                    <a:schemeClr val="bg1"/>
                  </a:solidFill>
                  <a:ea typeface="Verdana" panose="020B0604030504040204" pitchFamily="34" charset="0"/>
                  <a:cs typeface="Verdana" panose="020B0604030504040204" pitchFamily="34" charset="0"/>
                </a:rPr>
                <a:t>Template</a:t>
              </a:r>
              <a:endParaRPr lang="en-US" sz="1600" b="1"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3322237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Appliance</a:t>
            </a:r>
          </a:p>
        </p:txBody>
      </p:sp>
      <p:sp>
        <p:nvSpPr>
          <p:cNvPr id="5" name="Content Placeholder 4"/>
          <p:cNvSpPr>
            <a:spLocks noGrp="1"/>
          </p:cNvSpPr>
          <p:nvPr>
            <p:ph sz="quarter" idx="10"/>
          </p:nvPr>
        </p:nvSpPr>
        <p:spPr>
          <a:xfrm>
            <a:off x="379413" y="1962150"/>
            <a:ext cx="8458200" cy="2438400"/>
          </a:xfrm>
        </p:spPr>
        <p:txBody>
          <a:bodyPr/>
          <a:lstStyle/>
          <a:p>
            <a:r>
              <a:rPr lang="en-US" dirty="0" smtClean="0"/>
              <a:t>Used for functions, such as providing </a:t>
            </a:r>
            <a:r>
              <a:rPr lang="en-US" dirty="0"/>
              <a:t>SaaS</a:t>
            </a:r>
            <a:r>
              <a:rPr lang="en-US" dirty="0" smtClean="0"/>
              <a:t>, routing </a:t>
            </a:r>
            <a:r>
              <a:rPr lang="en-US" dirty="0"/>
              <a:t>packets, or </a:t>
            </a:r>
            <a:r>
              <a:rPr lang="en-US" dirty="0" smtClean="0"/>
              <a:t>deploying a firewall</a:t>
            </a:r>
            <a:endParaRPr lang="en-US" dirty="0"/>
          </a:p>
          <a:p>
            <a:r>
              <a:rPr lang="en-US" dirty="0" smtClean="0"/>
              <a:t>Simplifies the </a:t>
            </a:r>
            <a:r>
              <a:rPr lang="en-US" dirty="0"/>
              <a:t>delivery and operation of an application </a:t>
            </a:r>
          </a:p>
          <a:p>
            <a:pPr lvl="1"/>
            <a:r>
              <a:rPr lang="en-US" dirty="0"/>
              <a:t>Simplifies installation and eliminates configuration issues</a:t>
            </a:r>
          </a:p>
          <a:p>
            <a:pPr lvl="1"/>
            <a:r>
              <a:rPr lang="en-US" dirty="0" smtClean="0"/>
              <a:t>The application is protected from issues in other virtual appliances</a:t>
            </a:r>
            <a:endParaRPr lang="en-US" dirty="0"/>
          </a:p>
          <a:p>
            <a:r>
              <a:rPr lang="en-US" dirty="0"/>
              <a:t>Typically created using Open Virtualization Format (OVF)</a:t>
            </a:r>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6" name="Rectangle 5"/>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4" name="Group 3"/>
          <p:cNvGrpSpPr/>
          <p:nvPr/>
        </p:nvGrpSpPr>
        <p:grpSpPr>
          <a:xfrm>
            <a:off x="349179" y="819150"/>
            <a:ext cx="8495413" cy="990600"/>
            <a:chOff x="349179" y="819150"/>
            <a:chExt cx="8495413" cy="990600"/>
          </a:xfrm>
        </p:grpSpPr>
        <p:sp>
          <p:nvSpPr>
            <p:cNvPr id="7" name="Rectangle 6"/>
            <p:cNvSpPr/>
            <p:nvPr/>
          </p:nvSpPr>
          <p:spPr>
            <a:xfrm>
              <a:off x="614992" y="1017880"/>
              <a:ext cx="8229600" cy="7918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Preconfigured </a:t>
              </a:r>
              <a:r>
                <a:rPr lang="en-US" sz="1600" dirty="0">
                  <a:solidFill>
                    <a:schemeClr val="tx1"/>
                  </a:solidFill>
                </a:rPr>
                <a:t>virtual </a:t>
              </a:r>
              <a:r>
                <a:rPr lang="en-US" sz="1600" dirty="0" smtClean="0">
                  <a:solidFill>
                    <a:schemeClr val="tx1"/>
                  </a:solidFill>
                </a:rPr>
                <a:t>machine(s) </a:t>
              </a:r>
              <a:r>
                <a:rPr lang="en-US" sz="1600" dirty="0">
                  <a:solidFill>
                    <a:schemeClr val="tx1"/>
                  </a:solidFill>
                </a:rPr>
                <a:t>preinstalled with a guest </a:t>
              </a:r>
              <a:r>
                <a:rPr lang="en-US" sz="1600" dirty="0" smtClean="0">
                  <a:solidFill>
                    <a:schemeClr val="tx1"/>
                  </a:solidFill>
                </a:rPr>
                <a:t>OS and </a:t>
              </a:r>
              <a:r>
                <a:rPr lang="en-US" sz="1600" dirty="0">
                  <a:solidFill>
                    <a:schemeClr val="tx1"/>
                  </a:solidFill>
                </a:rPr>
                <a:t>an </a:t>
              </a:r>
              <a:r>
                <a:rPr lang="en-US" sz="1600" dirty="0" smtClean="0">
                  <a:solidFill>
                    <a:schemeClr val="tx1"/>
                  </a:solidFill>
                </a:rPr>
                <a:t>application dedicated </a:t>
              </a:r>
              <a:r>
                <a:rPr lang="en-US" sz="1600" dirty="0">
                  <a:solidFill>
                    <a:schemeClr val="tx1"/>
                  </a:solidFill>
                </a:rPr>
                <a:t>to a specific function.</a:t>
              </a:r>
            </a:p>
          </p:txBody>
        </p:sp>
        <p:sp>
          <p:nvSpPr>
            <p:cNvPr id="8" name="Rectangle 7"/>
            <p:cNvSpPr/>
            <p:nvPr/>
          </p:nvSpPr>
          <p:spPr>
            <a:xfrm>
              <a:off x="349179" y="81915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ea typeface="Verdana" panose="020B0604030504040204" pitchFamily="34" charset="0"/>
                  <a:cs typeface="Verdana" panose="020B0604030504040204" pitchFamily="34" charset="0"/>
                </a:rPr>
                <a:t>Virtual Appliance</a:t>
              </a:r>
            </a:p>
          </p:txBody>
        </p:sp>
      </p:grpSp>
    </p:spTree>
    <p:custDataLst>
      <p:tags r:id="rId1"/>
    </p:custDataLst>
    <p:extLst>
      <p:ext uri="{BB962C8B-B14F-4D97-AF65-F5344CB8AC3E}">
        <p14:creationId xmlns:p14="http://schemas.microsoft.com/office/powerpoint/2010/main" val="3681248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 Network</a:t>
            </a:r>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6" name="Rectangle 5"/>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4" name="Group 3"/>
          <p:cNvGrpSpPr/>
          <p:nvPr/>
        </p:nvGrpSpPr>
        <p:grpSpPr>
          <a:xfrm>
            <a:off x="349179" y="819150"/>
            <a:ext cx="8495413" cy="990600"/>
            <a:chOff x="349179" y="819150"/>
            <a:chExt cx="8495413" cy="990600"/>
          </a:xfrm>
        </p:grpSpPr>
        <p:sp>
          <p:nvSpPr>
            <p:cNvPr id="7" name="Rectangle 6"/>
            <p:cNvSpPr/>
            <p:nvPr/>
          </p:nvSpPr>
          <p:spPr>
            <a:xfrm>
              <a:off x="614992" y="1017880"/>
              <a:ext cx="8229600" cy="7918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A </a:t>
              </a:r>
              <a:r>
                <a:rPr lang="en-US" sz="1600" dirty="0">
                  <a:solidFill>
                    <a:schemeClr val="tx1"/>
                  </a:solidFill>
                </a:rPr>
                <a:t>logical network that provides Ethernet connectivity and enables communication between VMs within a compute system.</a:t>
              </a:r>
            </a:p>
          </p:txBody>
        </p:sp>
        <p:sp>
          <p:nvSpPr>
            <p:cNvPr id="8" name="Rectangle 7"/>
            <p:cNvSpPr/>
            <p:nvPr/>
          </p:nvSpPr>
          <p:spPr>
            <a:xfrm>
              <a:off x="349179" y="81915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ea typeface="Verdana" panose="020B0604030504040204" pitchFamily="34" charset="0"/>
                  <a:cs typeface="Verdana" panose="020B0604030504040204" pitchFamily="34" charset="0"/>
                </a:rPr>
                <a:t>VM Network</a:t>
              </a:r>
            </a:p>
          </p:txBody>
        </p:sp>
      </p:gr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341" y="1934879"/>
            <a:ext cx="6995318" cy="2694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482595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Virtual Layer Overview</a:t>
            </a: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smtClean="0">
                <a:solidFill>
                  <a:schemeClr val="tx1"/>
                </a:solidFill>
              </a:rPr>
              <a:t>Virtual layer</a:t>
            </a:r>
          </a:p>
          <a:p>
            <a:pPr>
              <a:defRPr/>
            </a:pPr>
            <a:r>
              <a:rPr lang="en-US" dirty="0" smtClean="0">
                <a:solidFill>
                  <a:schemeClr val="tx1"/>
                </a:solidFill>
              </a:rPr>
              <a:t>Virtualization software</a:t>
            </a:r>
          </a:p>
          <a:p>
            <a:pPr>
              <a:defRPr/>
            </a:pPr>
            <a:r>
              <a:rPr lang="en-US" dirty="0" smtClean="0"/>
              <a:t>Resource pool</a:t>
            </a:r>
          </a:p>
          <a:p>
            <a:pPr>
              <a:defRPr/>
            </a:pPr>
            <a:r>
              <a:rPr lang="en-US" dirty="0" smtClean="0">
                <a:solidFill>
                  <a:schemeClr val="tx1"/>
                </a:solidFill>
              </a:rPr>
              <a:t>Virtual resources</a:t>
            </a:r>
            <a:endParaRPr lang="en-US" dirty="0">
              <a:solidFill>
                <a:schemeClr val="tx1"/>
              </a:solidFill>
            </a:endParaRPr>
          </a:p>
        </p:txBody>
      </p:sp>
      <p:sp>
        <p:nvSpPr>
          <p:cNvPr id="2" name="Footer Placeholder 1"/>
          <p:cNvSpPr>
            <a:spLocks noGrp="1"/>
          </p:cNvSpPr>
          <p:nvPr>
            <p:ph type="ftr" sz="quarter" idx="3"/>
          </p:nvPr>
        </p:nvSpPr>
        <p:spPr>
          <a:prstGeom prst="rect">
            <a:avLst/>
          </a:prstGeom>
        </p:spPr>
        <p:txBody>
          <a:bodyPr/>
          <a:lstStyle/>
          <a:p>
            <a:pPr algn="r"/>
            <a:r>
              <a:rPr lang="en-US" smtClean="0"/>
              <a:t>Module: Virtual Layer</a:t>
            </a:r>
            <a:endParaRPr lang="en-US" dirty="0"/>
          </a:p>
        </p:txBody>
      </p:sp>
    </p:spTree>
    <p:custDataLst>
      <p:tags r:id="rId1"/>
    </p:custDataLst>
    <p:extLst>
      <p:ext uri="{BB962C8B-B14F-4D97-AF65-F5344CB8AC3E}">
        <p14:creationId xmlns:p14="http://schemas.microsoft.com/office/powerpoint/2010/main" val="758634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 Network Components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921558745"/>
              </p:ext>
            </p:extLst>
          </p:nvPr>
        </p:nvGraphicFramePr>
        <p:xfrm>
          <a:off x="342107" y="990600"/>
          <a:ext cx="8459787" cy="3205480"/>
        </p:xfrm>
        <a:graphic>
          <a:graphicData uri="http://schemas.openxmlformats.org/drawingml/2006/table">
            <a:tbl>
              <a:tblPr firstRow="1" bandRow="1">
                <a:tableStyleId>{5C22544A-7EE6-4342-B048-85BDC9FD1C3A}</a:tableStyleId>
              </a:tblPr>
              <a:tblGrid>
                <a:gridCol w="1454468"/>
                <a:gridCol w="7005319"/>
              </a:tblGrid>
              <a:tr h="370840">
                <a:tc>
                  <a:txBody>
                    <a:bodyPr/>
                    <a:lstStyle/>
                    <a:p>
                      <a:r>
                        <a:rPr lang="en-US" sz="1400" dirty="0" smtClean="0"/>
                        <a:t>Component</a:t>
                      </a:r>
                    </a:p>
                  </a:txBody>
                  <a:tcPr/>
                </a:tc>
                <a:tc>
                  <a:txBody>
                    <a:bodyPr/>
                    <a:lstStyle/>
                    <a:p>
                      <a:r>
                        <a:rPr lang="en-US" sz="1400" dirty="0" smtClean="0"/>
                        <a:t>Description</a:t>
                      </a:r>
                      <a:endParaRPr lang="en-US" sz="1400" dirty="0"/>
                    </a:p>
                  </a:txBody>
                  <a:tcPr/>
                </a:tc>
              </a:tr>
              <a:tr h="370840">
                <a:tc>
                  <a:txBody>
                    <a:bodyPr/>
                    <a:lstStyle/>
                    <a:p>
                      <a:r>
                        <a:rPr lang="en-US" sz="1400" dirty="0" smtClean="0"/>
                        <a:t>Virtual switch</a:t>
                      </a:r>
                    </a:p>
                  </a:txBody>
                  <a:tcPr/>
                </a:tc>
                <a:tc>
                  <a:txBody>
                    <a:bodyPr/>
                    <a:lstStyle/>
                    <a:p>
                      <a:pPr marL="285750" indent="-285750">
                        <a:buFont typeface="Arial" panose="020B0604020202020204" pitchFamily="34" charset="0"/>
                        <a:buChar char="•"/>
                      </a:pPr>
                      <a:r>
                        <a:rPr lang="en-US" sz="1400" dirty="0" smtClean="0"/>
                        <a:t>A logical OSI Layer 2 Ethernet switch </a:t>
                      </a:r>
                      <a:r>
                        <a:rPr lang="en-US" sz="1400" dirty="0" smtClean="0">
                          <a:solidFill>
                            <a:schemeClr val="tx1"/>
                          </a:solidFill>
                        </a:rPr>
                        <a:t>created</a:t>
                      </a:r>
                      <a:r>
                        <a:rPr lang="en-US" sz="1400" baseline="0" dirty="0" smtClean="0">
                          <a:solidFill>
                            <a:schemeClr val="tx1"/>
                          </a:solidFill>
                        </a:rPr>
                        <a:t> in </a:t>
                      </a:r>
                      <a:r>
                        <a:rPr lang="en-US" sz="1400" baseline="0" dirty="0" smtClean="0"/>
                        <a:t>a compute system</a:t>
                      </a:r>
                      <a:endParaRPr lang="en-US" sz="1400" dirty="0" smtClean="0"/>
                    </a:p>
                    <a:p>
                      <a:pPr marL="285750" indent="-285750">
                        <a:buFont typeface="Arial" panose="020B0604020202020204" pitchFamily="34" charset="0"/>
                        <a:buChar char="•"/>
                      </a:pPr>
                      <a:r>
                        <a:rPr lang="en-US" sz="1400" dirty="0" smtClean="0"/>
                        <a:t>Connects VMs locally and also directs VM traffic </a:t>
                      </a:r>
                      <a:r>
                        <a:rPr lang="en-US" sz="1400" dirty="0" smtClean="0">
                          <a:solidFill>
                            <a:schemeClr val="tx1"/>
                          </a:solidFill>
                        </a:rPr>
                        <a:t>to a</a:t>
                      </a:r>
                      <a:r>
                        <a:rPr lang="en-US" sz="1400" dirty="0" smtClean="0"/>
                        <a:t> physical network</a:t>
                      </a:r>
                    </a:p>
                    <a:p>
                      <a:pPr marL="285750" indent="-285750">
                        <a:buFont typeface="Arial" panose="020B0604020202020204" pitchFamily="34" charset="0"/>
                        <a:buChar char="•"/>
                      </a:pPr>
                      <a:r>
                        <a:rPr lang="en-US" sz="1400" dirty="0" smtClean="0"/>
                        <a:t>Forwards frames to a virtual switch port based on destination address</a:t>
                      </a:r>
                    </a:p>
                    <a:p>
                      <a:pPr marL="285750" indent="-285750">
                        <a:buFont typeface="Arial" panose="020B0604020202020204" pitchFamily="34" charset="0"/>
                        <a:buChar char="•"/>
                      </a:pPr>
                      <a:r>
                        <a:rPr lang="en-US" sz="1400" dirty="0" smtClean="0"/>
                        <a:t>A distributed virtual switch can function across multiple physical compute systems</a:t>
                      </a:r>
                    </a:p>
                  </a:txBody>
                  <a:tcPr/>
                </a:tc>
              </a:tr>
              <a:tr h="370840">
                <a:tc>
                  <a:txBody>
                    <a:bodyPr/>
                    <a:lstStyle/>
                    <a:p>
                      <a:r>
                        <a:rPr lang="en-US" sz="1400" dirty="0" smtClean="0"/>
                        <a:t>Virtual NIC</a:t>
                      </a:r>
                    </a:p>
                  </a:txBody>
                  <a:tcPr/>
                </a:tc>
                <a:tc>
                  <a:txBody>
                    <a:bodyPr/>
                    <a:lstStyle/>
                    <a:p>
                      <a:pPr marL="285750" indent="-285750">
                        <a:buFont typeface="Arial" panose="020B0604020202020204" pitchFamily="34" charset="0"/>
                        <a:buChar char="•"/>
                      </a:pPr>
                      <a:r>
                        <a:rPr lang="en-US" sz="1400" dirty="0" smtClean="0">
                          <a:solidFill>
                            <a:schemeClr val="tx1"/>
                          </a:solidFill>
                        </a:rPr>
                        <a:t>Connects a VM to a virtual switch and functions like a physical NIC</a:t>
                      </a:r>
                    </a:p>
                    <a:p>
                      <a:pPr marL="285750" indent="-285750">
                        <a:buFont typeface="Arial" panose="020B0604020202020204" pitchFamily="34" charset="0"/>
                        <a:buChar char="•"/>
                      </a:pPr>
                      <a:r>
                        <a:rPr lang="en-US" sz="1400" dirty="0" smtClean="0"/>
                        <a:t>Has unique MAC and IP addresses</a:t>
                      </a:r>
                    </a:p>
                    <a:p>
                      <a:pPr marL="285750" indent="-285750">
                        <a:buFont typeface="Arial" panose="020B0604020202020204" pitchFamily="34" charset="0"/>
                        <a:buChar char="•"/>
                      </a:pPr>
                      <a:r>
                        <a:rPr lang="en-US" sz="1400" dirty="0" smtClean="0"/>
                        <a:t>Forwards the VM’s network I/O in the form of Ethernet frames to the virtual switch</a:t>
                      </a:r>
                    </a:p>
                  </a:txBody>
                  <a:tcPr/>
                </a:tc>
              </a:tr>
              <a:tr h="370840">
                <a:tc>
                  <a:txBody>
                    <a:bodyPr/>
                    <a:lstStyle/>
                    <a:p>
                      <a:r>
                        <a:rPr lang="en-US" sz="1400" dirty="0" smtClean="0"/>
                        <a:t>Uplink NIC</a:t>
                      </a:r>
                    </a:p>
                  </a:txBody>
                  <a:tcPr/>
                </a:tc>
                <a:tc>
                  <a:txBody>
                    <a:bodyPr/>
                    <a:lstStyle/>
                    <a:p>
                      <a:pPr marL="285750" lvl="0" indent="-285750">
                        <a:buFont typeface="Arial" panose="020B0604020202020204" pitchFamily="34" charset="0"/>
                        <a:buChar char="•"/>
                      </a:pPr>
                      <a:r>
                        <a:rPr lang="en-US" sz="1400" dirty="0" smtClean="0"/>
                        <a:t>A physical NIC connected to the uplink port of a virtual switch</a:t>
                      </a:r>
                    </a:p>
                    <a:p>
                      <a:pPr marL="285750" lvl="0" indent="-285750">
                        <a:buFont typeface="Arial" panose="020B0604020202020204" pitchFamily="34" charset="0"/>
                        <a:buChar char="•"/>
                      </a:pPr>
                      <a:r>
                        <a:rPr lang="en-US" sz="1400" dirty="0" smtClean="0"/>
                        <a:t>Functions as an ISL between virtual and physical Ethernet switches</a:t>
                      </a:r>
                    </a:p>
                    <a:p>
                      <a:pPr marL="285750" lvl="0" indent="-285750">
                        <a:buFont typeface="Arial" panose="020B0604020202020204" pitchFamily="34" charset="0"/>
                        <a:buChar char="•"/>
                      </a:pPr>
                      <a:r>
                        <a:rPr lang="en-US" sz="1400" dirty="0" smtClean="0"/>
                        <a:t>Not addressable from the network </a:t>
                      </a:r>
                    </a:p>
                  </a:txBody>
                  <a:tcPr/>
                </a:tc>
              </a:tr>
            </a:tbl>
          </a:graphicData>
        </a:graphic>
      </p:graphicFrame>
      <p:sp>
        <p:nvSpPr>
          <p:cNvPr id="4" name="Footer Placeholder 3"/>
          <p:cNvSpPr>
            <a:spLocks noGrp="1"/>
          </p:cNvSpPr>
          <p:nvPr>
            <p:ph type="ftr" sz="quarter" idx="3"/>
          </p:nvPr>
        </p:nvSpPr>
        <p:spPr/>
        <p:txBody>
          <a:bodyPr/>
          <a:lstStyle/>
          <a:p>
            <a:pPr algn="r"/>
            <a:r>
              <a:rPr lang="en-US" smtClean="0"/>
              <a:t>Module: Virtual Layer</a:t>
            </a:r>
            <a:endParaRPr lang="en-US" dirty="0"/>
          </a:p>
        </p:txBody>
      </p:sp>
    </p:spTree>
    <p:custDataLst>
      <p:tags r:id="rId1"/>
    </p:custDataLst>
    <p:extLst>
      <p:ext uri="{BB962C8B-B14F-4D97-AF65-F5344CB8AC3E}">
        <p14:creationId xmlns:p14="http://schemas.microsoft.com/office/powerpoint/2010/main" val="398572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Virtual machine </a:t>
            </a:r>
            <a:r>
              <a:rPr lang="en-US" dirty="0" smtClean="0"/>
              <a:t>and </a:t>
            </a:r>
            <a:r>
              <a:rPr lang="en-US" dirty="0"/>
              <a:t>VM hardware</a:t>
            </a:r>
          </a:p>
          <a:p>
            <a:r>
              <a:rPr lang="en-US" dirty="0"/>
              <a:t>VM files and file system to manage VM files</a:t>
            </a:r>
          </a:p>
          <a:p>
            <a:r>
              <a:rPr lang="en-US" dirty="0"/>
              <a:t>VM console</a:t>
            </a:r>
          </a:p>
          <a:p>
            <a:r>
              <a:rPr lang="en-US" dirty="0"/>
              <a:t>VM template </a:t>
            </a:r>
          </a:p>
          <a:p>
            <a:r>
              <a:rPr lang="en-US" dirty="0"/>
              <a:t>Virtual appliance</a:t>
            </a:r>
          </a:p>
          <a:p>
            <a:r>
              <a:rPr lang="en-US" dirty="0"/>
              <a:t>VM network and its </a:t>
            </a:r>
            <a:r>
              <a:rPr lang="en-US" dirty="0" smtClean="0"/>
              <a:t>components</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solidFill>
                  <a:srgbClr val="717074"/>
                </a:solidFill>
              </a:rPr>
              <a:t>Module: Virtual Layer</a:t>
            </a:r>
            <a:endParaRPr lang="en-US" dirty="0">
              <a:solidFill>
                <a:srgbClr val="717074"/>
              </a:solidFill>
            </a:endParaRPr>
          </a:p>
        </p:txBody>
      </p:sp>
    </p:spTree>
    <p:custDataLst>
      <p:tags r:id="rId1"/>
    </p:custDataLst>
    <p:extLst>
      <p:ext uri="{BB962C8B-B14F-4D97-AF65-F5344CB8AC3E}">
        <p14:creationId xmlns:p14="http://schemas.microsoft.com/office/powerpoint/2010/main" val="2385576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a:t>
            </a:r>
            <a:r>
              <a:rPr lang="en-US" dirty="0"/>
              <a:t>Virtual Resources – </a:t>
            </a:r>
            <a:r>
              <a:rPr lang="en-US" dirty="0" smtClean="0"/>
              <a:t>II</a:t>
            </a:r>
            <a:endParaRPr lang="en-US" dirty="0"/>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smtClean="0"/>
              <a:t>Logical unit number (LUN)</a:t>
            </a:r>
            <a:endParaRPr lang="en-US" dirty="0"/>
          </a:p>
          <a:p>
            <a:pPr>
              <a:defRPr/>
            </a:pPr>
            <a:r>
              <a:rPr lang="en-US" dirty="0" smtClean="0"/>
              <a:t>Creating LUN from RAID set</a:t>
            </a:r>
            <a:endParaRPr lang="en-US" dirty="0"/>
          </a:p>
          <a:p>
            <a:pPr>
              <a:defRPr/>
            </a:pPr>
            <a:r>
              <a:rPr lang="en-US" dirty="0" smtClean="0"/>
              <a:t>Creating LUN from storage pool</a:t>
            </a:r>
            <a:endParaRPr lang="en-US" dirty="0"/>
          </a:p>
        </p:txBody>
      </p:sp>
      <p:sp>
        <p:nvSpPr>
          <p:cNvPr id="2" name="Footer Placeholder 1"/>
          <p:cNvSpPr>
            <a:spLocks noGrp="1"/>
          </p:cNvSpPr>
          <p:nvPr>
            <p:ph type="ftr" sz="quarter" idx="3"/>
          </p:nvPr>
        </p:nvSpPr>
        <p:spPr/>
        <p:txBody>
          <a:bodyPr/>
          <a:lstStyle/>
          <a:p>
            <a:pPr algn="r"/>
            <a:r>
              <a:rPr lang="en-US" smtClean="0">
                <a:solidFill>
                  <a:srgbClr val="717074"/>
                </a:solidFill>
              </a:rPr>
              <a:t>Module: Virtual Layer</a:t>
            </a:r>
            <a:endParaRPr lang="en-US" dirty="0">
              <a:solidFill>
                <a:srgbClr val="717074"/>
              </a:solidFill>
            </a:endParaRPr>
          </a:p>
        </p:txBody>
      </p:sp>
    </p:spTree>
    <p:custDataLst>
      <p:tags r:id="rId1"/>
    </p:custDataLst>
    <p:extLst>
      <p:ext uri="{BB962C8B-B14F-4D97-AF65-F5344CB8AC3E}">
        <p14:creationId xmlns:p14="http://schemas.microsoft.com/office/powerpoint/2010/main" val="4033642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885950"/>
            <a:ext cx="8458200" cy="2533650"/>
          </a:xfrm>
        </p:spPr>
        <p:txBody>
          <a:bodyPr/>
          <a:lstStyle/>
          <a:p>
            <a:r>
              <a:rPr lang="en-US" sz="1800" dirty="0" smtClean="0"/>
              <a:t>Mapping of virtual to physical storage is performed by the virtualization layer.</a:t>
            </a:r>
          </a:p>
          <a:p>
            <a:r>
              <a:rPr lang="en-US" sz="1800" dirty="0" smtClean="0"/>
              <a:t>Provider provisions LUN to consumers for storing data</a:t>
            </a:r>
          </a:p>
          <a:p>
            <a:pPr lvl="1"/>
            <a:r>
              <a:rPr lang="en-US" sz="1600" dirty="0"/>
              <a:t>Storage capacity of a </a:t>
            </a:r>
            <a:r>
              <a:rPr lang="en-US" sz="1600" dirty="0" smtClean="0"/>
              <a:t>LUN can </a:t>
            </a:r>
            <a:r>
              <a:rPr lang="en-US" sz="1600" dirty="0"/>
              <a:t>be dynamically expanded or </a:t>
            </a:r>
            <a:r>
              <a:rPr lang="en-US" sz="1600" dirty="0" smtClean="0"/>
              <a:t>reduced</a:t>
            </a:r>
          </a:p>
          <a:p>
            <a:r>
              <a:rPr lang="en-US" sz="1800" dirty="0" smtClean="0"/>
              <a:t>LUN can </a:t>
            </a:r>
            <a:r>
              <a:rPr lang="en-US" sz="1800" dirty="0"/>
              <a:t>be created from</a:t>
            </a:r>
          </a:p>
          <a:p>
            <a:pPr lvl="1"/>
            <a:r>
              <a:rPr lang="en-US" sz="1600" dirty="0"/>
              <a:t>RAID set (traditional approach)</a:t>
            </a:r>
          </a:p>
          <a:p>
            <a:pPr lvl="1"/>
            <a:r>
              <a:rPr lang="en-US" sz="1600" dirty="0"/>
              <a:t>Storage pool </a:t>
            </a:r>
          </a:p>
          <a:p>
            <a:endParaRPr lang="en-US" dirty="0" smtClean="0"/>
          </a:p>
        </p:txBody>
      </p:sp>
      <p:sp>
        <p:nvSpPr>
          <p:cNvPr id="2" name="Title 1"/>
          <p:cNvSpPr>
            <a:spLocks noGrp="1"/>
          </p:cNvSpPr>
          <p:nvPr>
            <p:ph type="ctrTitle"/>
          </p:nvPr>
        </p:nvSpPr>
        <p:spPr/>
        <p:txBody>
          <a:bodyPr/>
          <a:lstStyle/>
          <a:p>
            <a:r>
              <a:rPr lang="en-US" dirty="0"/>
              <a:t>Logical </a:t>
            </a:r>
            <a:r>
              <a:rPr lang="en-US" dirty="0" smtClean="0"/>
              <a:t>Unit Number </a:t>
            </a:r>
            <a:r>
              <a:rPr lang="en-US" dirty="0"/>
              <a:t>(LUN)</a:t>
            </a:r>
          </a:p>
        </p:txBody>
      </p:sp>
      <p:sp>
        <p:nvSpPr>
          <p:cNvPr id="4" name="Footer Placeholder 3"/>
          <p:cNvSpPr>
            <a:spLocks noGrp="1"/>
          </p:cNvSpPr>
          <p:nvPr>
            <p:ph type="ftr" sz="quarter" idx="3"/>
          </p:nvPr>
        </p:nvSpPr>
        <p:spPr/>
        <p:txBody>
          <a:bodyPr/>
          <a:lstStyle/>
          <a:p>
            <a:pPr algn="r"/>
            <a:r>
              <a:rPr lang="en-US" smtClean="0">
                <a:solidFill>
                  <a:srgbClr val="717074"/>
                </a:solidFill>
              </a:rPr>
              <a:t>Module: Virtual Layer</a:t>
            </a:r>
            <a:endParaRPr lang="en-US" dirty="0">
              <a:solidFill>
                <a:srgbClr val="717074"/>
              </a:solidFill>
            </a:endParaRPr>
          </a:p>
        </p:txBody>
      </p:sp>
      <p:sp>
        <p:nvSpPr>
          <p:cNvPr id="19" name="Rectangle 18"/>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5" name="Group 4"/>
          <p:cNvGrpSpPr/>
          <p:nvPr/>
        </p:nvGrpSpPr>
        <p:grpSpPr>
          <a:xfrm>
            <a:off x="349178" y="819150"/>
            <a:ext cx="8495414" cy="990600"/>
            <a:chOff x="349178" y="819150"/>
            <a:chExt cx="8495414" cy="990600"/>
          </a:xfrm>
        </p:grpSpPr>
        <p:sp>
          <p:nvSpPr>
            <p:cNvPr id="20" name="Rectangle 19"/>
            <p:cNvSpPr/>
            <p:nvPr/>
          </p:nvSpPr>
          <p:spPr>
            <a:xfrm>
              <a:off x="614992" y="1017880"/>
              <a:ext cx="8229600" cy="7918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Abstracts the identity and internal functions of storage system(s) and appear as physical storage to the compute system.</a:t>
              </a:r>
              <a:endParaRPr lang="en-US" sz="1600" dirty="0">
                <a:solidFill>
                  <a:schemeClr val="tx1"/>
                </a:solidFill>
              </a:endParaRPr>
            </a:p>
          </p:txBody>
        </p:sp>
        <p:sp>
          <p:nvSpPr>
            <p:cNvPr id="21" name="Rectangle 20"/>
            <p:cNvSpPr/>
            <p:nvPr/>
          </p:nvSpPr>
          <p:spPr>
            <a:xfrm>
              <a:off x="349178" y="819150"/>
              <a:ext cx="4527621"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ea typeface="Verdana" panose="020B0604030504040204" pitchFamily="34" charset="0"/>
                  <a:cs typeface="Verdana" panose="020B0604030504040204" pitchFamily="34" charset="0"/>
                </a:rPr>
                <a:t>Logical </a:t>
              </a:r>
              <a:r>
                <a:rPr lang="en-US" sz="1600" b="1" dirty="0" smtClean="0">
                  <a:solidFill>
                    <a:schemeClr val="bg1"/>
                  </a:solidFill>
                  <a:ea typeface="Verdana" panose="020B0604030504040204" pitchFamily="34" charset="0"/>
                  <a:cs typeface="Verdana" panose="020B0604030504040204" pitchFamily="34" charset="0"/>
                </a:rPr>
                <a:t>Unit Number </a:t>
              </a:r>
              <a:r>
                <a:rPr lang="en-US" sz="1600" b="1" dirty="0">
                  <a:solidFill>
                    <a:schemeClr val="bg1"/>
                  </a:solidFill>
                  <a:ea typeface="Verdana" panose="020B0604030504040204" pitchFamily="34" charset="0"/>
                  <a:cs typeface="Verdana" panose="020B0604030504040204" pitchFamily="34" charset="0"/>
                </a:rPr>
                <a:t>(LUN)</a:t>
              </a:r>
            </a:p>
          </p:txBody>
        </p:sp>
      </p:grpSp>
    </p:spTree>
    <p:custDataLst>
      <p:tags r:id="rId1"/>
    </p:custDataLst>
    <p:extLst>
      <p:ext uri="{BB962C8B-B14F-4D97-AF65-F5344CB8AC3E}">
        <p14:creationId xmlns:p14="http://schemas.microsoft.com/office/powerpoint/2010/main" val="1819112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LUNs from RAID Set</a:t>
            </a:r>
            <a:endParaRPr lang="en-US" dirty="0"/>
          </a:p>
        </p:txBody>
      </p:sp>
      <p:sp>
        <p:nvSpPr>
          <p:cNvPr id="3" name="Content Placeholder 2"/>
          <p:cNvSpPr>
            <a:spLocks noGrp="1"/>
          </p:cNvSpPr>
          <p:nvPr>
            <p:ph sz="quarter" idx="10"/>
          </p:nvPr>
        </p:nvSpPr>
        <p:spPr/>
        <p:txBody>
          <a:bodyPr/>
          <a:lstStyle/>
          <a:p>
            <a:r>
              <a:rPr lang="en-US" dirty="0" smtClean="0"/>
              <a:t>LUNs are created from a RAID set by partitioning the available capacity into smaller units</a:t>
            </a:r>
          </a:p>
          <a:p>
            <a:pPr lvl="1"/>
            <a:r>
              <a:rPr lang="en-US" dirty="0" smtClean="0"/>
              <a:t>Spread across all the physical disks that belong to a RAID set</a:t>
            </a:r>
          </a:p>
          <a:p>
            <a:r>
              <a:rPr lang="en-US" dirty="0" smtClean="0"/>
              <a:t>Suited </a:t>
            </a:r>
            <a:r>
              <a:rPr lang="en-US" dirty="0"/>
              <a:t>for applications that require predictable performance</a:t>
            </a:r>
          </a:p>
          <a:p>
            <a:endParaRPr lang="en-US" dirty="0"/>
          </a:p>
        </p:txBody>
      </p:sp>
      <p:grpSp>
        <p:nvGrpSpPr>
          <p:cNvPr id="5" name="Group 4"/>
          <p:cNvGrpSpPr/>
          <p:nvPr/>
        </p:nvGrpSpPr>
        <p:grpSpPr>
          <a:xfrm>
            <a:off x="2684052" y="2660142"/>
            <a:ext cx="3775897" cy="1731179"/>
            <a:chOff x="2676584" y="2660142"/>
            <a:chExt cx="3775897" cy="1731179"/>
          </a:xfrm>
        </p:grpSpPr>
        <p:sp>
          <p:nvSpPr>
            <p:cNvPr id="6" name="AutoShape 13"/>
            <p:cNvSpPr>
              <a:spLocks noChangeArrowheads="1"/>
            </p:cNvSpPr>
            <p:nvPr/>
          </p:nvSpPr>
          <p:spPr bwMode="auto">
            <a:xfrm>
              <a:off x="2676584" y="2660142"/>
              <a:ext cx="1387475" cy="1490085"/>
            </a:xfrm>
            <a:prstGeom prst="roundRect">
              <a:avLst>
                <a:gd name="adj" fmla="val 11657"/>
              </a:avLst>
            </a:prstGeom>
            <a:ln>
              <a:headEnd/>
              <a:tailEnd type="none" w="lg" len="med"/>
            </a:ln>
            <a:extLst/>
          </p:spPr>
          <p:style>
            <a:lnRef idx="1">
              <a:schemeClr val="dk1"/>
            </a:lnRef>
            <a:fillRef idx="1002">
              <a:schemeClr val="lt1"/>
            </a:fillRef>
            <a:effectRef idx="1">
              <a:schemeClr val="dk1"/>
            </a:effectRef>
            <a:fontRef idx="minor">
              <a:schemeClr val="dk1"/>
            </a:fontRef>
          </p:style>
          <p:txBody>
            <a:bodyPr wrap="none" lIns="0" tIns="0" rIns="0" bIns="0" anchor="ctr"/>
            <a:lstStyle/>
            <a:p>
              <a:endParaRPr lang="en-US">
                <a:solidFill>
                  <a:srgbClr val="000000"/>
                </a:solidFill>
                <a:latin typeface="+mn-lt"/>
                <a:cs typeface="+mn-cs"/>
              </a:endParaRPr>
            </a:p>
          </p:txBody>
        </p:sp>
        <p:grpSp>
          <p:nvGrpSpPr>
            <p:cNvPr id="7" name="Group 6"/>
            <p:cNvGrpSpPr/>
            <p:nvPr/>
          </p:nvGrpSpPr>
          <p:grpSpPr>
            <a:xfrm>
              <a:off x="2851840" y="2856857"/>
              <a:ext cx="1048161" cy="1044352"/>
              <a:chOff x="3764281" y="3889598"/>
              <a:chExt cx="1048161" cy="1044352"/>
            </a:xfrm>
          </p:grpSpPr>
          <p:pic>
            <p:nvPicPr>
              <p:cNvPr id="21" name="Picture 8" descr="C:\Documents and Settings\patils1\Local Settings\Temp\colored Icons\Stripped dis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9110" y="3889598"/>
                <a:ext cx="503332" cy="503332"/>
              </a:xfrm>
              <a:prstGeom prst="rect">
                <a:avLst/>
              </a:prstGeom>
              <a:ln>
                <a:headEnd/>
                <a:tailEnd type="none" w="lg" len="med"/>
              </a:ln>
              <a:extLst>
                <a:ext uri="{909E8E84-426E-40DD-AFC4-6F175D3DCCD1}">
                  <a14:hiddenFill xmlns:a14="http://schemas.microsoft.com/office/drawing/2010/main">
                    <a:solidFill>
                      <a:srgbClr val="FFFFFF"/>
                    </a:solidFill>
                  </a14:hiddenFill>
                </a:ext>
              </a:extLst>
            </p:spPr>
          </p:pic>
          <p:pic>
            <p:nvPicPr>
              <p:cNvPr id="22" name="Picture 8" descr="C:\Documents and Settings\patils1\Local Settings\Temp\colored Icons\Stripped dis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6298" y="4069938"/>
                <a:ext cx="503332" cy="503332"/>
              </a:xfrm>
              <a:prstGeom prst="rect">
                <a:avLst/>
              </a:prstGeom>
              <a:ln>
                <a:headEnd/>
                <a:tailEnd type="none" w="lg" len="med"/>
              </a:ln>
              <a:extLst>
                <a:ext uri="{909E8E84-426E-40DD-AFC4-6F175D3DCCD1}">
                  <a14:hiddenFill xmlns:a14="http://schemas.microsoft.com/office/drawing/2010/main">
                    <a:solidFill>
                      <a:srgbClr val="FFFFFF"/>
                    </a:solidFill>
                  </a14:hiddenFill>
                </a:ext>
              </a:extLst>
            </p:spPr>
          </p:pic>
          <p:pic>
            <p:nvPicPr>
              <p:cNvPr id="23" name="Picture 8" descr="C:\Documents and Settings\patils1\Local Settings\Temp\colored Icons\Stripped dis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2468" y="4250278"/>
                <a:ext cx="503332" cy="503332"/>
              </a:xfrm>
              <a:prstGeom prst="rect">
                <a:avLst/>
              </a:prstGeom>
              <a:ln>
                <a:headEnd/>
                <a:tailEnd type="none" w="lg" len="med"/>
              </a:ln>
              <a:extLst>
                <a:ext uri="{909E8E84-426E-40DD-AFC4-6F175D3DCCD1}">
                  <a14:hiddenFill xmlns:a14="http://schemas.microsoft.com/office/drawing/2010/main">
                    <a:solidFill>
                      <a:srgbClr val="FFFFFF"/>
                    </a:solidFill>
                  </a14:hiddenFill>
                </a:ext>
              </a:extLst>
            </p:spPr>
          </p:pic>
          <p:pic>
            <p:nvPicPr>
              <p:cNvPr id="24" name="Picture 8" descr="C:\Documents and Settings\patils1\Local Settings\Temp\colored Icons\Stripped dis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4281" y="4430618"/>
                <a:ext cx="503332" cy="503332"/>
              </a:xfrm>
              <a:prstGeom prst="rect">
                <a:avLst/>
              </a:prstGeom>
              <a:ln>
                <a:headEnd/>
                <a:tailEnd type="none" w="lg" len="med"/>
              </a:ln>
              <a:extLst>
                <a:ext uri="{909E8E84-426E-40DD-AFC4-6F175D3DCCD1}">
                  <a14:hiddenFill xmlns:a14="http://schemas.microsoft.com/office/drawing/2010/main">
                    <a:solidFill>
                      <a:srgbClr val="FFFFFF"/>
                    </a:solidFill>
                  </a14:hiddenFill>
                </a:ext>
              </a:extLst>
            </p:spPr>
          </p:pic>
        </p:grpSp>
        <p:sp>
          <p:nvSpPr>
            <p:cNvPr id="8" name="Line 157"/>
            <p:cNvSpPr>
              <a:spLocks noChangeShapeType="1"/>
            </p:cNvSpPr>
            <p:nvPr/>
          </p:nvSpPr>
          <p:spPr bwMode="auto">
            <a:xfrm flipV="1">
              <a:off x="3789422" y="2990182"/>
              <a:ext cx="719138" cy="60490"/>
            </a:xfrm>
            <a:prstGeom prst="line">
              <a:avLst/>
            </a:prstGeom>
            <a:noFill/>
            <a:ln w="1905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58"/>
            <p:cNvSpPr>
              <a:spLocks noChangeShapeType="1"/>
            </p:cNvSpPr>
            <p:nvPr/>
          </p:nvSpPr>
          <p:spPr bwMode="auto">
            <a:xfrm flipV="1">
              <a:off x="3670359" y="2982636"/>
              <a:ext cx="838200" cy="276584"/>
            </a:xfrm>
            <a:prstGeom prst="line">
              <a:avLst/>
            </a:prstGeom>
            <a:noFill/>
            <a:ln w="1905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59"/>
            <p:cNvSpPr>
              <a:spLocks noChangeShapeType="1"/>
            </p:cNvSpPr>
            <p:nvPr/>
          </p:nvSpPr>
          <p:spPr bwMode="auto">
            <a:xfrm flipV="1">
              <a:off x="3538027" y="2982635"/>
              <a:ext cx="970532" cy="509110"/>
            </a:xfrm>
            <a:prstGeom prst="line">
              <a:avLst/>
            </a:prstGeom>
            <a:noFill/>
            <a:ln w="1905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60"/>
            <p:cNvSpPr>
              <a:spLocks noChangeShapeType="1"/>
            </p:cNvSpPr>
            <p:nvPr/>
          </p:nvSpPr>
          <p:spPr bwMode="auto">
            <a:xfrm flipV="1">
              <a:off x="3243857" y="2982635"/>
              <a:ext cx="1264702" cy="787545"/>
            </a:xfrm>
            <a:prstGeom prst="line">
              <a:avLst/>
            </a:prstGeom>
            <a:noFill/>
            <a:ln w="1905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61"/>
            <p:cNvSpPr>
              <a:spLocks noChangeShapeType="1"/>
            </p:cNvSpPr>
            <p:nvPr/>
          </p:nvSpPr>
          <p:spPr bwMode="auto">
            <a:xfrm>
              <a:off x="3243857" y="3788498"/>
              <a:ext cx="1264702" cy="52975"/>
            </a:xfrm>
            <a:prstGeom prst="line">
              <a:avLst/>
            </a:prstGeom>
            <a:noFill/>
            <a:ln w="19050" cap="rnd">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62"/>
            <p:cNvSpPr>
              <a:spLocks noChangeShapeType="1"/>
            </p:cNvSpPr>
            <p:nvPr/>
          </p:nvSpPr>
          <p:spPr bwMode="auto">
            <a:xfrm>
              <a:off x="3538027" y="3649544"/>
              <a:ext cx="970532" cy="191930"/>
            </a:xfrm>
            <a:prstGeom prst="line">
              <a:avLst/>
            </a:prstGeom>
            <a:noFill/>
            <a:ln w="19050" cap="rnd">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63"/>
            <p:cNvSpPr>
              <a:spLocks noChangeShapeType="1"/>
            </p:cNvSpPr>
            <p:nvPr/>
          </p:nvSpPr>
          <p:spPr bwMode="auto">
            <a:xfrm>
              <a:off x="3670359" y="3489365"/>
              <a:ext cx="838200" cy="352108"/>
            </a:xfrm>
            <a:prstGeom prst="line">
              <a:avLst/>
            </a:prstGeom>
            <a:noFill/>
            <a:ln w="19050" cap="rnd">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64"/>
            <p:cNvSpPr>
              <a:spLocks noChangeShapeType="1"/>
            </p:cNvSpPr>
            <p:nvPr/>
          </p:nvSpPr>
          <p:spPr bwMode="auto">
            <a:xfrm>
              <a:off x="3822759" y="3251720"/>
              <a:ext cx="685800" cy="589753"/>
            </a:xfrm>
            <a:prstGeom prst="line">
              <a:avLst/>
            </a:prstGeom>
            <a:noFill/>
            <a:ln w="19050" cap="rnd">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6" name="Picture 2" descr="C:\Documents and Settings\patils1\Local Settings\Temp\colored Icons\LU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7412" y="2660143"/>
              <a:ext cx="553082" cy="553082"/>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168"/>
            <p:cNvSpPr txBox="1">
              <a:spLocks noChangeArrowheads="1"/>
            </p:cNvSpPr>
            <p:nvPr/>
          </p:nvSpPr>
          <p:spPr bwMode="auto">
            <a:xfrm>
              <a:off x="4503210" y="2860670"/>
              <a:ext cx="5802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ts val="0"/>
                </a:spcBef>
              </a:pPr>
              <a:r>
                <a:rPr lang="en-US" sz="800" b="1" dirty="0" smtClean="0">
                  <a:solidFill>
                    <a:schemeClr val="tx2"/>
                  </a:solidFill>
                  <a:latin typeface="+mn-lt"/>
                  <a:cs typeface="Calibri" pitchFamily="34" charset="0"/>
                </a:rPr>
                <a:t>Virtual</a:t>
              </a:r>
            </a:p>
            <a:p>
              <a:pPr algn="ctr">
                <a:spcBef>
                  <a:spcPts val="0"/>
                </a:spcBef>
              </a:pPr>
              <a:r>
                <a:rPr lang="en-US" sz="800" b="1" dirty="0" smtClean="0">
                  <a:solidFill>
                    <a:schemeClr val="tx2"/>
                  </a:solidFill>
                  <a:latin typeface="+mn-lt"/>
                  <a:cs typeface="Calibri" pitchFamily="34" charset="0"/>
                </a:rPr>
                <a:t> Volume 0</a:t>
              </a:r>
              <a:endParaRPr lang="en-US" sz="800" b="1" dirty="0">
                <a:solidFill>
                  <a:schemeClr val="tx2"/>
                </a:solidFill>
                <a:latin typeface="+mn-lt"/>
                <a:cs typeface="Calibri" pitchFamily="34" charset="0"/>
              </a:endParaRPr>
            </a:p>
          </p:txBody>
        </p:sp>
        <p:sp>
          <p:nvSpPr>
            <p:cNvPr id="18" name="TextBox 17"/>
            <p:cNvSpPr txBox="1"/>
            <p:nvPr/>
          </p:nvSpPr>
          <p:spPr>
            <a:xfrm>
              <a:off x="2961839" y="4160489"/>
              <a:ext cx="774571" cy="230832"/>
            </a:xfrm>
            <a:prstGeom prst="rect">
              <a:avLst/>
            </a:prstGeom>
            <a:noFill/>
          </p:spPr>
          <p:txBody>
            <a:bodyPr wrap="none" rtlCol="0">
              <a:spAutoFit/>
            </a:bodyPr>
            <a:lstStyle/>
            <a:p>
              <a:r>
                <a:rPr lang="en-US" sz="900" b="1" dirty="0" smtClean="0"/>
                <a:t>RAID Set</a:t>
              </a:r>
            </a:p>
          </p:txBody>
        </p:sp>
        <p:pic>
          <p:nvPicPr>
            <p:cNvPr id="19" name="Picture 2" descr="C:\Documents and Settings\patils1\Local Settings\Temp\colored Icons\LU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5380" y="3511957"/>
              <a:ext cx="553082" cy="553082"/>
            </a:xfrm>
            <a:prstGeom prst="rect">
              <a:avLst/>
            </a:prstGeom>
            <a:noFill/>
            <a:extLst>
              <a:ext uri="{909E8E84-426E-40DD-AFC4-6F175D3DCCD1}">
                <a14:hiddenFill xmlns:a14="http://schemas.microsoft.com/office/drawing/2010/main">
                  <a:solidFill>
                    <a:srgbClr val="FFFFFF"/>
                  </a:solidFill>
                </a14:hiddenFill>
              </a:ext>
            </a:extLst>
          </p:spPr>
        </p:pic>
        <p:sp>
          <p:nvSpPr>
            <p:cNvPr id="25" name="Right Arrow 24"/>
            <p:cNvSpPr/>
            <p:nvPr/>
          </p:nvSpPr>
          <p:spPr>
            <a:xfrm>
              <a:off x="5191184" y="2856857"/>
              <a:ext cx="457200" cy="180340"/>
            </a:xfrm>
            <a:prstGeom prst="rightArrow">
              <a:avLst/>
            </a:prstGeom>
            <a:solidFill>
              <a:schemeClr val="accent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5628216" y="2741540"/>
              <a:ext cx="824265" cy="369332"/>
            </a:xfrm>
            <a:prstGeom prst="rect">
              <a:avLst/>
            </a:prstGeom>
            <a:noFill/>
          </p:spPr>
          <p:txBody>
            <a:bodyPr wrap="none" rtlCol="0">
              <a:spAutoFit/>
            </a:bodyPr>
            <a:lstStyle/>
            <a:p>
              <a:pPr algn="ctr"/>
              <a:r>
                <a:rPr lang="en-US" sz="900" b="1" dirty="0" smtClean="0"/>
                <a:t>Compute</a:t>
              </a:r>
            </a:p>
            <a:p>
              <a:pPr algn="ctr"/>
              <a:r>
                <a:rPr lang="en-US" sz="900" b="1" dirty="0" smtClean="0"/>
                <a:t> System 1</a:t>
              </a:r>
            </a:p>
          </p:txBody>
        </p:sp>
        <p:sp>
          <p:nvSpPr>
            <p:cNvPr id="27" name="TextBox 26"/>
            <p:cNvSpPr txBox="1"/>
            <p:nvPr/>
          </p:nvSpPr>
          <p:spPr>
            <a:xfrm>
              <a:off x="5605846" y="3572060"/>
              <a:ext cx="824265" cy="369332"/>
            </a:xfrm>
            <a:prstGeom prst="rect">
              <a:avLst/>
            </a:prstGeom>
            <a:noFill/>
          </p:spPr>
          <p:txBody>
            <a:bodyPr wrap="none" rtlCol="0">
              <a:spAutoFit/>
            </a:bodyPr>
            <a:lstStyle/>
            <a:p>
              <a:pPr algn="ctr"/>
              <a:r>
                <a:rPr lang="en-US" sz="900" b="1" dirty="0" smtClean="0"/>
                <a:t>Compute</a:t>
              </a:r>
            </a:p>
            <a:p>
              <a:pPr algn="ctr"/>
              <a:r>
                <a:rPr lang="en-US" sz="900" b="1" dirty="0" smtClean="0"/>
                <a:t> System 2</a:t>
              </a:r>
            </a:p>
          </p:txBody>
        </p:sp>
        <p:sp>
          <p:nvSpPr>
            <p:cNvPr id="28" name="Right Arrow 27"/>
            <p:cNvSpPr/>
            <p:nvPr/>
          </p:nvSpPr>
          <p:spPr>
            <a:xfrm>
              <a:off x="5191184" y="3708010"/>
              <a:ext cx="457200" cy="180340"/>
            </a:xfrm>
            <a:prstGeom prst="rightArrow">
              <a:avLst/>
            </a:prstGeom>
            <a:solidFill>
              <a:srgbClr val="FF0000"/>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 Box 168"/>
            <p:cNvSpPr txBox="1">
              <a:spLocks noChangeArrowheads="1"/>
            </p:cNvSpPr>
            <p:nvPr/>
          </p:nvSpPr>
          <p:spPr bwMode="auto">
            <a:xfrm>
              <a:off x="4480880" y="3721353"/>
              <a:ext cx="5802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354013" indent="-354013" algn="l" defTabSz="941388">
                <a:spcBef>
                  <a:spcPct val="0"/>
                </a:spcBef>
                <a:defRPr>
                  <a:solidFill>
                    <a:schemeClr val="tx1"/>
                  </a:solidFill>
                  <a:latin typeface="Arial" charset="0"/>
                  <a:cs typeface="Arial" charset="0"/>
                </a:defRPr>
              </a:lvl1pPr>
              <a:lvl2pPr algn="l" defTabSz="941388">
                <a:spcBef>
                  <a:spcPct val="0"/>
                </a:spcBef>
                <a:defRPr>
                  <a:solidFill>
                    <a:schemeClr val="tx1"/>
                  </a:solidFill>
                  <a:latin typeface="Arial" charset="0"/>
                  <a:cs typeface="Arial" charset="0"/>
                </a:defRPr>
              </a:lvl2pPr>
              <a:lvl3pPr algn="l" defTabSz="941388">
                <a:spcBef>
                  <a:spcPct val="0"/>
                </a:spcBef>
                <a:defRPr>
                  <a:solidFill>
                    <a:schemeClr val="tx1"/>
                  </a:solidFill>
                  <a:latin typeface="Arial" charset="0"/>
                  <a:cs typeface="Arial" charset="0"/>
                </a:defRPr>
              </a:lvl3pPr>
              <a:lvl4pPr algn="l" defTabSz="941388">
                <a:spcBef>
                  <a:spcPct val="0"/>
                </a:spcBef>
                <a:defRPr>
                  <a:solidFill>
                    <a:schemeClr val="tx1"/>
                  </a:solidFill>
                  <a:latin typeface="Arial" charset="0"/>
                  <a:cs typeface="Arial" charset="0"/>
                </a:defRPr>
              </a:lvl4pPr>
              <a:lvl5pPr algn="l" defTabSz="941388">
                <a:spcBef>
                  <a:spcPct val="0"/>
                </a:spcBef>
                <a:defRPr>
                  <a:solidFill>
                    <a:schemeClr val="tx1"/>
                  </a:solidFill>
                  <a:latin typeface="Arial" charset="0"/>
                  <a:cs typeface="Arial" charset="0"/>
                </a:defRPr>
              </a:lvl5pPr>
              <a:lvl6pPr defTabSz="941388" fontAlgn="base">
                <a:spcBef>
                  <a:spcPct val="0"/>
                </a:spcBef>
                <a:spcAft>
                  <a:spcPct val="0"/>
                </a:spcAft>
                <a:defRPr>
                  <a:solidFill>
                    <a:schemeClr val="tx1"/>
                  </a:solidFill>
                  <a:latin typeface="Arial" charset="0"/>
                  <a:cs typeface="Arial" charset="0"/>
                </a:defRPr>
              </a:lvl6pPr>
              <a:lvl7pPr defTabSz="941388" fontAlgn="base">
                <a:spcBef>
                  <a:spcPct val="0"/>
                </a:spcBef>
                <a:spcAft>
                  <a:spcPct val="0"/>
                </a:spcAft>
                <a:defRPr>
                  <a:solidFill>
                    <a:schemeClr val="tx1"/>
                  </a:solidFill>
                  <a:latin typeface="Arial" charset="0"/>
                  <a:cs typeface="Arial" charset="0"/>
                </a:defRPr>
              </a:lvl7pPr>
              <a:lvl8pPr defTabSz="941388" fontAlgn="base">
                <a:spcBef>
                  <a:spcPct val="0"/>
                </a:spcBef>
                <a:spcAft>
                  <a:spcPct val="0"/>
                </a:spcAft>
                <a:defRPr>
                  <a:solidFill>
                    <a:schemeClr val="tx1"/>
                  </a:solidFill>
                  <a:latin typeface="Arial" charset="0"/>
                  <a:cs typeface="Arial" charset="0"/>
                </a:defRPr>
              </a:lvl8pPr>
              <a:lvl9pPr defTabSz="941388" fontAlgn="base">
                <a:spcBef>
                  <a:spcPct val="0"/>
                </a:spcBef>
                <a:spcAft>
                  <a:spcPct val="0"/>
                </a:spcAft>
                <a:defRPr>
                  <a:solidFill>
                    <a:schemeClr val="tx1"/>
                  </a:solidFill>
                  <a:latin typeface="Arial" charset="0"/>
                  <a:cs typeface="Arial" charset="0"/>
                </a:defRPr>
              </a:lvl9pPr>
            </a:lstStyle>
            <a:p>
              <a:pPr algn="ctr">
                <a:spcBef>
                  <a:spcPts val="0"/>
                </a:spcBef>
              </a:pPr>
              <a:r>
                <a:rPr lang="en-US" sz="800" b="1" dirty="0" smtClean="0">
                  <a:solidFill>
                    <a:schemeClr val="tx2"/>
                  </a:solidFill>
                  <a:latin typeface="+mn-lt"/>
                  <a:cs typeface="Calibri" pitchFamily="34" charset="0"/>
                </a:rPr>
                <a:t>Virtual</a:t>
              </a:r>
            </a:p>
            <a:p>
              <a:pPr algn="ctr">
                <a:spcBef>
                  <a:spcPts val="0"/>
                </a:spcBef>
              </a:pPr>
              <a:r>
                <a:rPr lang="en-US" sz="800" b="1" dirty="0" smtClean="0">
                  <a:solidFill>
                    <a:schemeClr val="tx2"/>
                  </a:solidFill>
                  <a:latin typeface="+mn-lt"/>
                  <a:cs typeface="Calibri" pitchFamily="34" charset="0"/>
                </a:rPr>
                <a:t> Volume 1</a:t>
              </a:r>
              <a:endParaRPr lang="en-US" sz="800" b="1" dirty="0">
                <a:solidFill>
                  <a:schemeClr val="tx2"/>
                </a:solidFill>
                <a:latin typeface="+mn-lt"/>
                <a:cs typeface="Calibri" pitchFamily="34" charset="0"/>
              </a:endParaRPr>
            </a:p>
          </p:txBody>
        </p:sp>
      </p:grpSp>
      <p:sp>
        <p:nvSpPr>
          <p:cNvPr id="4" name="Footer Placeholder 3"/>
          <p:cNvSpPr>
            <a:spLocks noGrp="1"/>
          </p:cNvSpPr>
          <p:nvPr>
            <p:ph type="ftr" sz="quarter" idx="3"/>
          </p:nvPr>
        </p:nvSpPr>
        <p:spPr/>
        <p:txBody>
          <a:bodyPr/>
          <a:lstStyle/>
          <a:p>
            <a:pPr algn="r"/>
            <a:r>
              <a:rPr lang="en-US" smtClean="0">
                <a:solidFill>
                  <a:srgbClr val="717074"/>
                </a:solidFill>
              </a:rPr>
              <a:t>Module: Virtual Layer</a:t>
            </a:r>
            <a:endParaRPr lang="en-US" dirty="0">
              <a:solidFill>
                <a:srgbClr val="717074"/>
              </a:solidFill>
            </a:endParaRPr>
          </a:p>
        </p:txBody>
      </p:sp>
    </p:spTree>
    <p:custDataLst>
      <p:tags r:id="rId1"/>
    </p:custDataLst>
    <p:extLst>
      <p:ext uri="{BB962C8B-B14F-4D97-AF65-F5344CB8AC3E}">
        <p14:creationId xmlns:p14="http://schemas.microsoft.com/office/powerpoint/2010/main" val="730138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LUNs from Storage Pool</a:t>
            </a:r>
            <a:endParaRPr lang="en-US" dirty="0"/>
          </a:p>
        </p:txBody>
      </p:sp>
      <p:sp>
        <p:nvSpPr>
          <p:cNvPr id="6" name="Content Placeholder 5"/>
          <p:cNvSpPr>
            <a:spLocks noGrp="1"/>
          </p:cNvSpPr>
          <p:nvPr>
            <p:ph sz="quarter" idx="10"/>
          </p:nvPr>
        </p:nvSpPr>
        <p:spPr>
          <a:xfrm>
            <a:off x="379412" y="990600"/>
            <a:ext cx="5945188" cy="3429000"/>
          </a:xfrm>
        </p:spPr>
        <p:txBody>
          <a:bodyPr/>
          <a:lstStyle/>
          <a:p>
            <a:r>
              <a:rPr lang="en-US" dirty="0" smtClean="0"/>
              <a:t>Two types of volumes are created from storage pool:</a:t>
            </a:r>
          </a:p>
          <a:p>
            <a:pPr lvl="1"/>
            <a:r>
              <a:rPr lang="en-US" dirty="0" smtClean="0"/>
              <a:t>Thin LUN</a:t>
            </a:r>
          </a:p>
          <a:p>
            <a:pPr lvl="2"/>
            <a:r>
              <a:rPr lang="en-US" dirty="0"/>
              <a:t>Does not require physical storage to be completely allocated at the time of creation</a:t>
            </a:r>
          </a:p>
          <a:p>
            <a:pPr lvl="2"/>
            <a:r>
              <a:rPr lang="en-US" dirty="0" smtClean="0"/>
              <a:t>Consumes </a:t>
            </a:r>
            <a:r>
              <a:rPr lang="en-US" dirty="0"/>
              <a:t>storage as needed from the underlying storage pool </a:t>
            </a:r>
            <a:r>
              <a:rPr lang="en-US" dirty="0" smtClean="0"/>
              <a:t>in increments </a:t>
            </a:r>
            <a:r>
              <a:rPr lang="en-US" dirty="0"/>
              <a:t>called thin LUN extents</a:t>
            </a:r>
          </a:p>
          <a:p>
            <a:pPr lvl="1"/>
            <a:r>
              <a:rPr lang="en-US" dirty="0" smtClean="0"/>
              <a:t>Thick LUN</a:t>
            </a:r>
          </a:p>
          <a:p>
            <a:pPr lvl="2"/>
            <a:r>
              <a:rPr lang="en-US" dirty="0"/>
              <a:t>Physical storage is completely allocated at the time of creation</a:t>
            </a:r>
          </a:p>
          <a:p>
            <a:pPr lvl="2"/>
            <a:endParaRPr lang="en-US" dirty="0"/>
          </a:p>
        </p:txBody>
      </p:sp>
      <p:pic>
        <p:nvPicPr>
          <p:cNvPr id="7" name="Picture 26" descr="C:\Users\patils1\Desktop\2013 Projects\CIS v2\CIS Slide Deck_Based on Book\Colored Graphics\LU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049" y="2805334"/>
            <a:ext cx="1972951" cy="11230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9819" y="318042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58129" y="3167084"/>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9129" y="3167084"/>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9829" y="3183709"/>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6599" y="3557339"/>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58204" y="3546259"/>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9204" y="3546259"/>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1" descr="C:\Users\patils1\Desktop\2013 Projects\CIS v2\CIS Slide Deck_Based on Book\Colored Graphics\Disk Driv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0204" y="3555959"/>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rot="16200000">
            <a:off x="6995054" y="2410364"/>
            <a:ext cx="457200" cy="180340"/>
          </a:xfrm>
          <a:prstGeom prst="rightArrow">
            <a:avLst/>
          </a:prstGeom>
          <a:solidFill>
            <a:schemeClr val="tx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Arrow 17"/>
          <p:cNvSpPr/>
          <p:nvPr/>
        </p:nvSpPr>
        <p:spPr>
          <a:xfrm rot="16200000">
            <a:off x="8032979" y="2409712"/>
            <a:ext cx="457200" cy="180340"/>
          </a:xfrm>
          <a:prstGeom prst="rightArrow">
            <a:avLst/>
          </a:prstGeom>
          <a:solidFill>
            <a:schemeClr val="tx1"/>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7009024" y="1398591"/>
            <a:ext cx="462850" cy="777240"/>
            <a:chOff x="6705600" y="1413510"/>
            <a:chExt cx="462850" cy="777240"/>
          </a:xfrm>
        </p:grpSpPr>
        <p:pic>
          <p:nvPicPr>
            <p:cNvPr id="19" name="Picture 2" descr="C:\Documents and Settings\patils1\Local Settings\Temp\colored Icons\LU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11470" y="1733550"/>
              <a:ext cx="456980" cy="456980"/>
            </a:xfrm>
            <a:prstGeom prst="rect">
              <a:avLst/>
            </a:prstGeom>
            <a:noFill/>
            <a:extLst>
              <a:ext uri="{909E8E84-426E-40DD-AFC4-6F175D3DCCD1}">
                <a14:hiddenFill xmlns:a14="http://schemas.microsoft.com/office/drawing/2010/main">
                  <a:solidFill>
                    <a:srgbClr val="FFFFFF"/>
                  </a:solidFill>
                </a14:hiddenFill>
              </a:ext>
            </a:extLst>
          </p:spPr>
        </p:pic>
        <p:sp>
          <p:nvSpPr>
            <p:cNvPr id="20" name="AutoShape 5"/>
            <p:cNvSpPr>
              <a:spLocks noChangeArrowheads="1"/>
            </p:cNvSpPr>
            <p:nvPr/>
          </p:nvSpPr>
          <p:spPr bwMode="gray">
            <a:xfrm>
              <a:off x="6705600" y="1413510"/>
              <a:ext cx="457200" cy="777240"/>
            </a:xfrm>
            <a:prstGeom prst="can">
              <a:avLst>
                <a:gd name="adj" fmla="val 16457"/>
              </a:avLst>
            </a:prstGeom>
            <a:noFill/>
            <a:ln w="19050">
              <a:solidFill>
                <a:schemeClr val="bg1">
                  <a:lumMod val="50000"/>
                </a:schemeClr>
              </a:solidFill>
              <a:prstDash val="sysDot"/>
              <a:round/>
              <a:headEnd/>
              <a:tailEnd/>
            </a:ln>
          </p:spPr>
          <p:txBody>
            <a:bodyPr wrap="none" lIns="96838" tIns="50800" rIns="96838" bIns="50800" anchor="ctr"/>
            <a:lstStyle/>
            <a:p>
              <a:endParaRPr lang="en-US" sz="1400" b="1">
                <a:latin typeface="Calibri" pitchFamily="34" charset="0"/>
              </a:endParaRPr>
            </a:p>
          </p:txBody>
        </p:sp>
      </p:grpSp>
      <p:pic>
        <p:nvPicPr>
          <p:cNvPr id="21" name="Picture 2" descr="C:\Documents and Settings\patils1\Local Settings\Temp\colored Icons\LU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38344" y="1718851"/>
            <a:ext cx="456980" cy="45698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7352324" y="3956506"/>
            <a:ext cx="922047" cy="215444"/>
          </a:xfrm>
          <a:prstGeom prst="rect">
            <a:avLst/>
          </a:prstGeom>
          <a:noFill/>
        </p:spPr>
        <p:txBody>
          <a:bodyPr wrap="none" rtlCol="0">
            <a:spAutoFit/>
          </a:bodyPr>
          <a:lstStyle/>
          <a:p>
            <a:r>
              <a:rPr lang="en-US" sz="800" b="1" dirty="0" smtClean="0"/>
              <a:t>Storage Pool</a:t>
            </a:r>
          </a:p>
        </p:txBody>
      </p:sp>
      <p:sp>
        <p:nvSpPr>
          <p:cNvPr id="24" name="TextBox 23"/>
          <p:cNvSpPr txBox="1"/>
          <p:nvPr/>
        </p:nvSpPr>
        <p:spPr>
          <a:xfrm>
            <a:off x="8030483" y="1352550"/>
            <a:ext cx="529312" cy="338554"/>
          </a:xfrm>
          <a:prstGeom prst="rect">
            <a:avLst/>
          </a:prstGeom>
          <a:noFill/>
        </p:spPr>
        <p:txBody>
          <a:bodyPr wrap="none" rtlCol="0">
            <a:spAutoFit/>
          </a:bodyPr>
          <a:lstStyle/>
          <a:p>
            <a:pPr algn="ctr"/>
            <a:r>
              <a:rPr lang="en-US" sz="800" b="1" dirty="0" smtClean="0"/>
              <a:t>Thick </a:t>
            </a:r>
          </a:p>
          <a:p>
            <a:pPr algn="ctr"/>
            <a:r>
              <a:rPr lang="en-US" sz="800" b="1" dirty="0" smtClean="0"/>
              <a:t>LUN</a:t>
            </a:r>
          </a:p>
        </p:txBody>
      </p:sp>
      <p:sp>
        <p:nvSpPr>
          <p:cNvPr id="25" name="TextBox 24"/>
          <p:cNvSpPr txBox="1"/>
          <p:nvPr/>
        </p:nvSpPr>
        <p:spPr>
          <a:xfrm>
            <a:off x="6876675" y="1060906"/>
            <a:ext cx="708847" cy="338554"/>
          </a:xfrm>
          <a:prstGeom prst="rect">
            <a:avLst/>
          </a:prstGeom>
          <a:noFill/>
        </p:spPr>
        <p:txBody>
          <a:bodyPr wrap="none" rtlCol="0">
            <a:spAutoFit/>
          </a:bodyPr>
          <a:lstStyle/>
          <a:p>
            <a:pPr algn="ctr"/>
            <a:r>
              <a:rPr lang="en-US" sz="800" b="1" dirty="0" smtClean="0"/>
              <a:t>Thin LUN</a:t>
            </a:r>
          </a:p>
          <a:p>
            <a:pPr algn="ctr"/>
            <a:r>
              <a:rPr lang="en-US" sz="800" b="1" dirty="0" smtClean="0"/>
              <a:t>(10 TB)</a:t>
            </a:r>
          </a:p>
        </p:txBody>
      </p:sp>
      <p:sp>
        <p:nvSpPr>
          <p:cNvPr id="26" name="TextBox 25"/>
          <p:cNvSpPr txBox="1"/>
          <p:nvPr/>
        </p:nvSpPr>
        <p:spPr>
          <a:xfrm>
            <a:off x="7418899" y="3403856"/>
            <a:ext cx="838691" cy="215444"/>
          </a:xfrm>
          <a:prstGeom prst="rect">
            <a:avLst/>
          </a:prstGeom>
          <a:noFill/>
        </p:spPr>
        <p:txBody>
          <a:bodyPr wrap="none" rtlCol="0">
            <a:spAutoFit/>
          </a:bodyPr>
          <a:lstStyle/>
          <a:p>
            <a:r>
              <a:rPr lang="en-US" sz="800" b="1" dirty="0" smtClean="0"/>
              <a:t>Disk Drives</a:t>
            </a:r>
          </a:p>
        </p:txBody>
      </p:sp>
      <p:sp>
        <p:nvSpPr>
          <p:cNvPr id="27" name="TextBox 26"/>
          <p:cNvSpPr txBox="1"/>
          <p:nvPr/>
        </p:nvSpPr>
        <p:spPr>
          <a:xfrm>
            <a:off x="6937589" y="1900321"/>
            <a:ext cx="585418" cy="276999"/>
          </a:xfrm>
          <a:prstGeom prst="rect">
            <a:avLst/>
          </a:prstGeom>
          <a:noFill/>
        </p:spPr>
        <p:txBody>
          <a:bodyPr wrap="none" rtlCol="0">
            <a:spAutoFit/>
          </a:bodyPr>
          <a:lstStyle/>
          <a:p>
            <a:pPr algn="ctr"/>
            <a:r>
              <a:rPr lang="en-US" sz="600" b="1" dirty="0" smtClean="0"/>
              <a:t>4 TB</a:t>
            </a:r>
          </a:p>
          <a:p>
            <a:pPr algn="ctr"/>
            <a:r>
              <a:rPr lang="en-US" sz="600" b="1" dirty="0" smtClean="0"/>
              <a:t>Allocated</a:t>
            </a:r>
          </a:p>
        </p:txBody>
      </p:sp>
      <p:sp>
        <p:nvSpPr>
          <p:cNvPr id="28" name="AutoShape 11"/>
          <p:cNvSpPr>
            <a:spLocks/>
          </p:cNvSpPr>
          <p:nvPr/>
        </p:nvSpPr>
        <p:spPr bwMode="auto">
          <a:xfrm>
            <a:off x="6811109" y="1428750"/>
            <a:ext cx="112090" cy="710876"/>
          </a:xfrm>
          <a:prstGeom prst="leftBrace">
            <a:avLst>
              <a:gd name="adj1" fmla="val 52851"/>
              <a:gd name="adj2" fmla="val 50000"/>
            </a:avLst>
          </a:prstGeom>
          <a:noFill/>
          <a:ln w="25400">
            <a:solidFill>
              <a:schemeClr val="tx1"/>
            </a:solidFill>
            <a:round/>
            <a:headEnd/>
            <a:tailEnd/>
          </a:ln>
        </p:spPr>
        <p:txBody>
          <a:bodyPr wrap="none" lIns="0" tIns="0" rIns="0" bIns="0" anchor="ctr"/>
          <a:lstStyle/>
          <a:p>
            <a:endParaRPr lang="en-US" sz="800">
              <a:latin typeface="+mj-lt"/>
            </a:endParaRPr>
          </a:p>
        </p:txBody>
      </p:sp>
      <p:sp>
        <p:nvSpPr>
          <p:cNvPr id="29" name="Text Box 12"/>
          <p:cNvSpPr txBox="1">
            <a:spLocks noChangeArrowheads="1"/>
          </p:cNvSpPr>
          <p:nvPr/>
        </p:nvSpPr>
        <p:spPr bwMode="auto">
          <a:xfrm>
            <a:off x="6248400" y="1666701"/>
            <a:ext cx="647700" cy="323165"/>
          </a:xfrm>
          <a:prstGeom prst="rect">
            <a:avLst/>
          </a:prstGeom>
          <a:noFill/>
          <a:ln w="9525" algn="ctr">
            <a:noFill/>
            <a:miter lim="800000"/>
            <a:headEnd/>
            <a:tailEnd/>
          </a:ln>
        </p:spPr>
        <p:txBody>
          <a:bodyPr lIns="0" tIns="0" rIns="0" bIns="0">
            <a:spAutoFit/>
          </a:bodyPr>
          <a:lstStyle/>
          <a:p>
            <a:pPr algn="ctr"/>
            <a:r>
              <a:rPr lang="en-US" sz="700" b="1" dirty="0">
                <a:latin typeface="+mj-lt"/>
              </a:rPr>
              <a:t>Compute</a:t>
            </a:r>
          </a:p>
          <a:p>
            <a:pPr algn="ctr"/>
            <a:r>
              <a:rPr lang="en-US" sz="700" b="1" dirty="0">
                <a:latin typeface="+mj-lt"/>
              </a:rPr>
              <a:t>Reported Capacity</a:t>
            </a:r>
          </a:p>
        </p:txBody>
      </p:sp>
      <p:sp>
        <p:nvSpPr>
          <p:cNvPr id="30" name="TextBox 29"/>
          <p:cNvSpPr txBox="1"/>
          <p:nvPr/>
        </p:nvSpPr>
        <p:spPr>
          <a:xfrm>
            <a:off x="7981750" y="1848250"/>
            <a:ext cx="585418" cy="276999"/>
          </a:xfrm>
          <a:prstGeom prst="rect">
            <a:avLst/>
          </a:prstGeom>
          <a:noFill/>
        </p:spPr>
        <p:txBody>
          <a:bodyPr wrap="none" rtlCol="0">
            <a:spAutoFit/>
          </a:bodyPr>
          <a:lstStyle/>
          <a:p>
            <a:pPr algn="ctr"/>
            <a:r>
              <a:rPr lang="en-US" sz="600" b="1" dirty="0" smtClean="0"/>
              <a:t>4 TB</a:t>
            </a:r>
          </a:p>
          <a:p>
            <a:pPr algn="ctr"/>
            <a:r>
              <a:rPr lang="en-US" sz="600" b="1" dirty="0" smtClean="0"/>
              <a:t>Allocated</a:t>
            </a:r>
          </a:p>
        </p:txBody>
      </p:sp>
      <p:sp>
        <p:nvSpPr>
          <p:cNvPr id="31" name="AutoShape 11"/>
          <p:cNvSpPr>
            <a:spLocks/>
          </p:cNvSpPr>
          <p:nvPr/>
        </p:nvSpPr>
        <p:spPr bwMode="auto">
          <a:xfrm flipH="1" flipV="1">
            <a:off x="8535579" y="1733550"/>
            <a:ext cx="65396" cy="414740"/>
          </a:xfrm>
          <a:prstGeom prst="leftBrace">
            <a:avLst>
              <a:gd name="adj1" fmla="val 52851"/>
              <a:gd name="adj2" fmla="val 50000"/>
            </a:avLst>
          </a:prstGeom>
          <a:noFill/>
          <a:ln w="25400">
            <a:solidFill>
              <a:schemeClr val="tx1"/>
            </a:solidFill>
            <a:round/>
            <a:headEnd/>
            <a:tailEnd/>
          </a:ln>
        </p:spPr>
        <p:txBody>
          <a:bodyPr wrap="none" lIns="0" tIns="0" rIns="0" bIns="0" anchor="ctr"/>
          <a:lstStyle/>
          <a:p>
            <a:endParaRPr lang="en-US" sz="800">
              <a:latin typeface="+mj-lt"/>
            </a:endParaRPr>
          </a:p>
        </p:txBody>
      </p:sp>
      <p:sp>
        <p:nvSpPr>
          <p:cNvPr id="32" name="Text Box 12"/>
          <p:cNvSpPr txBox="1">
            <a:spLocks noChangeArrowheads="1"/>
          </p:cNvSpPr>
          <p:nvPr/>
        </p:nvSpPr>
        <p:spPr bwMode="auto">
          <a:xfrm>
            <a:off x="8524775" y="1837551"/>
            <a:ext cx="647700" cy="323165"/>
          </a:xfrm>
          <a:prstGeom prst="rect">
            <a:avLst/>
          </a:prstGeom>
          <a:noFill/>
          <a:ln w="9525" algn="ctr">
            <a:noFill/>
            <a:miter lim="800000"/>
            <a:headEnd/>
            <a:tailEnd/>
          </a:ln>
        </p:spPr>
        <p:txBody>
          <a:bodyPr lIns="0" tIns="0" rIns="0" bIns="0">
            <a:spAutoFit/>
          </a:bodyPr>
          <a:lstStyle/>
          <a:p>
            <a:pPr algn="ctr"/>
            <a:r>
              <a:rPr lang="en-US" sz="700" b="1" dirty="0">
                <a:latin typeface="+mj-lt"/>
              </a:rPr>
              <a:t>Compute</a:t>
            </a:r>
          </a:p>
          <a:p>
            <a:pPr algn="ctr"/>
            <a:r>
              <a:rPr lang="en-US" sz="700" b="1" dirty="0">
                <a:latin typeface="+mj-lt"/>
              </a:rPr>
              <a:t>Reported Capacity</a:t>
            </a:r>
          </a:p>
        </p:txBody>
      </p:sp>
      <p:sp>
        <p:nvSpPr>
          <p:cNvPr id="3" name="Footer Placeholder 2"/>
          <p:cNvSpPr>
            <a:spLocks noGrp="1"/>
          </p:cNvSpPr>
          <p:nvPr>
            <p:ph type="ftr" sz="quarter" idx="3"/>
          </p:nvPr>
        </p:nvSpPr>
        <p:spPr/>
        <p:txBody>
          <a:bodyPr/>
          <a:lstStyle/>
          <a:p>
            <a:pPr algn="r"/>
            <a:r>
              <a:rPr lang="en-US" smtClean="0">
                <a:solidFill>
                  <a:srgbClr val="717074"/>
                </a:solidFill>
              </a:rPr>
              <a:t>Module: Virtual Layer</a:t>
            </a:r>
            <a:endParaRPr lang="en-US" dirty="0">
              <a:solidFill>
                <a:srgbClr val="717074"/>
              </a:solidFill>
            </a:endParaRPr>
          </a:p>
        </p:txBody>
      </p:sp>
    </p:spTree>
    <p:custDataLst>
      <p:tags r:id="rId1"/>
    </p:custDataLst>
    <p:extLst>
      <p:ext uri="{BB962C8B-B14F-4D97-AF65-F5344CB8AC3E}">
        <p14:creationId xmlns:p14="http://schemas.microsoft.com/office/powerpoint/2010/main" val="2686435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 of Thin LUN</a:t>
            </a:r>
            <a:endParaRPr lang="en-US" dirty="0">
              <a:solidFill>
                <a:srgbClr val="FF0000"/>
              </a:solidFill>
            </a:endParaRPr>
          </a:p>
        </p:txBody>
      </p:sp>
      <p:sp>
        <p:nvSpPr>
          <p:cNvPr id="3" name="Content Placeholder 2"/>
          <p:cNvSpPr>
            <a:spLocks noGrp="1"/>
          </p:cNvSpPr>
          <p:nvPr>
            <p:ph sz="quarter" idx="10"/>
          </p:nvPr>
        </p:nvSpPr>
        <p:spPr/>
        <p:txBody>
          <a:bodyPr/>
          <a:lstStyle/>
          <a:p>
            <a:r>
              <a:rPr lang="en-US" dirty="0"/>
              <a:t>Thin </a:t>
            </a:r>
            <a:r>
              <a:rPr lang="en-US" dirty="0" smtClean="0"/>
              <a:t>LUNs </a:t>
            </a:r>
            <a:r>
              <a:rPr lang="en-US" dirty="0"/>
              <a:t>are appropriate for applications that can tolerate performance variations</a:t>
            </a:r>
          </a:p>
          <a:p>
            <a:pPr lvl="1"/>
            <a:r>
              <a:rPr lang="en-US" dirty="0" smtClean="0"/>
              <a:t>In some </a:t>
            </a:r>
            <a:r>
              <a:rPr lang="en-US" dirty="0"/>
              <a:t>cases, performance improvement is seen when using a thin </a:t>
            </a:r>
            <a:r>
              <a:rPr lang="en-US" dirty="0" smtClean="0"/>
              <a:t> volume </a:t>
            </a:r>
            <a:r>
              <a:rPr lang="en-US" dirty="0"/>
              <a:t>due to striping across large number of drives in the </a:t>
            </a:r>
            <a:r>
              <a:rPr lang="en-US" dirty="0" smtClean="0"/>
              <a:t>pool</a:t>
            </a:r>
          </a:p>
          <a:p>
            <a:r>
              <a:rPr lang="en-US" dirty="0"/>
              <a:t>Environments where cost, storage utilization, </a:t>
            </a:r>
            <a:r>
              <a:rPr lang="en-US" dirty="0" smtClean="0"/>
              <a:t>space, </a:t>
            </a:r>
            <a:r>
              <a:rPr lang="en-US" dirty="0"/>
              <a:t>and energy efficiency is paramount</a:t>
            </a:r>
          </a:p>
          <a:p>
            <a:r>
              <a:rPr lang="en-US" dirty="0"/>
              <a:t>For applications where storage space consumption is difficult to forecast</a:t>
            </a:r>
          </a:p>
          <a:p>
            <a:r>
              <a:rPr lang="en-US" dirty="0"/>
              <a:t>Environment that needs optimized self provisioning </a:t>
            </a:r>
          </a:p>
          <a:p>
            <a:endParaRPr lang="en-US" dirty="0"/>
          </a:p>
        </p:txBody>
      </p:sp>
      <p:sp>
        <p:nvSpPr>
          <p:cNvPr id="4" name="Footer Placeholder 3"/>
          <p:cNvSpPr>
            <a:spLocks noGrp="1"/>
          </p:cNvSpPr>
          <p:nvPr>
            <p:ph type="ftr" sz="quarter" idx="3"/>
          </p:nvPr>
        </p:nvSpPr>
        <p:spPr/>
        <p:txBody>
          <a:bodyPr/>
          <a:lstStyle/>
          <a:p>
            <a:pPr algn="r"/>
            <a:r>
              <a:rPr lang="en-US" smtClean="0">
                <a:solidFill>
                  <a:srgbClr val="717074"/>
                </a:solidFill>
              </a:rPr>
              <a:t>Module: Virtual Layer</a:t>
            </a:r>
            <a:endParaRPr lang="en-US" dirty="0">
              <a:solidFill>
                <a:srgbClr val="717074"/>
              </a:solidFill>
            </a:endParaRPr>
          </a:p>
        </p:txBody>
      </p:sp>
    </p:spTree>
    <p:custDataLst>
      <p:tags r:id="rId1"/>
    </p:custDataLst>
    <p:extLst>
      <p:ext uri="{BB962C8B-B14F-4D97-AF65-F5344CB8AC3E}">
        <p14:creationId xmlns:p14="http://schemas.microsoft.com/office/powerpoint/2010/main" val="945371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smtClean="0"/>
              <a:t>LUN</a:t>
            </a:r>
            <a:endParaRPr lang="en-US" dirty="0"/>
          </a:p>
          <a:p>
            <a:r>
              <a:rPr lang="en-US" dirty="0" smtClean="0"/>
              <a:t>Creating LUN from RAID set</a:t>
            </a:r>
            <a:endParaRPr lang="en-US" dirty="0"/>
          </a:p>
          <a:p>
            <a:r>
              <a:rPr lang="en-US" dirty="0" smtClean="0"/>
              <a:t>Creating LUN from storage pool</a:t>
            </a:r>
            <a:endParaRPr lang="en-US" dirty="0"/>
          </a:p>
        </p:txBody>
      </p:sp>
      <p:sp>
        <p:nvSpPr>
          <p:cNvPr id="3" name="Footer Placeholder 2"/>
          <p:cNvSpPr>
            <a:spLocks noGrp="1"/>
          </p:cNvSpPr>
          <p:nvPr>
            <p:ph type="ftr" sz="quarter" idx="3"/>
          </p:nvPr>
        </p:nvSpPr>
        <p:spPr/>
        <p:txBody>
          <a:bodyPr/>
          <a:lstStyle/>
          <a:p>
            <a:pPr algn="r"/>
            <a:r>
              <a:rPr lang="en-US" smtClean="0">
                <a:solidFill>
                  <a:srgbClr val="717074"/>
                </a:solidFill>
              </a:rPr>
              <a:t>Module: Virtual Layer</a:t>
            </a:r>
            <a:endParaRPr lang="en-US" dirty="0">
              <a:solidFill>
                <a:srgbClr val="717074"/>
              </a:solidFill>
            </a:endParaRPr>
          </a:p>
        </p:txBody>
      </p:sp>
    </p:spTree>
    <p:custDataLst>
      <p:tags r:id="rId1"/>
    </p:custDataLst>
    <p:extLst>
      <p:ext uri="{BB962C8B-B14F-4D97-AF65-F5344CB8AC3E}">
        <p14:creationId xmlns:p14="http://schemas.microsoft.com/office/powerpoint/2010/main" val="1293658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a:t>
            </a:r>
            <a:r>
              <a:rPr lang="en-US" dirty="0"/>
              <a:t>Virtual Resources – III</a:t>
            </a:r>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Virtual network</a:t>
            </a:r>
          </a:p>
          <a:p>
            <a:pPr>
              <a:defRPr/>
            </a:pPr>
            <a:r>
              <a:rPr lang="en-US" dirty="0"/>
              <a:t>Types of virtual </a:t>
            </a:r>
            <a:r>
              <a:rPr lang="en-US" dirty="0" smtClean="0"/>
              <a:t>networks: VLAN and VSAN</a:t>
            </a:r>
          </a:p>
          <a:p>
            <a:pPr>
              <a:defRPr/>
            </a:pPr>
            <a:r>
              <a:rPr lang="en-US" dirty="0" smtClean="0"/>
              <a:t>Mapping </a:t>
            </a:r>
            <a:r>
              <a:rPr lang="en-US" dirty="0"/>
              <a:t>between </a:t>
            </a:r>
            <a:r>
              <a:rPr lang="en-US" dirty="0" smtClean="0"/>
              <a:t>VLANs </a:t>
            </a:r>
            <a:r>
              <a:rPr lang="en-US" dirty="0"/>
              <a:t>and </a:t>
            </a:r>
            <a:r>
              <a:rPr lang="en-US" dirty="0" smtClean="0"/>
              <a:t>VSANs in an </a:t>
            </a:r>
            <a:r>
              <a:rPr lang="en-US" dirty="0" err="1" smtClean="0"/>
              <a:t>FCoE</a:t>
            </a:r>
            <a:r>
              <a:rPr lang="en-US" dirty="0" smtClean="0"/>
              <a:t> </a:t>
            </a:r>
            <a:r>
              <a:rPr lang="en-US" dirty="0"/>
              <a:t>SAN</a:t>
            </a:r>
          </a:p>
          <a:p>
            <a:pPr>
              <a:defRPr/>
            </a:pPr>
            <a:endParaRPr lang="en-US" dirty="0"/>
          </a:p>
        </p:txBody>
      </p:sp>
      <p:sp>
        <p:nvSpPr>
          <p:cNvPr id="2" name="Footer Placeholder 1"/>
          <p:cNvSpPr>
            <a:spLocks noGrp="1"/>
          </p:cNvSpPr>
          <p:nvPr>
            <p:ph type="ftr" sz="quarter" idx="3"/>
          </p:nvPr>
        </p:nvSpPr>
        <p:spPr>
          <a:prstGeom prst="rect">
            <a:avLst/>
          </a:prstGeom>
        </p:spPr>
        <p:txBody>
          <a:bodyPr/>
          <a:lstStyle/>
          <a:p>
            <a:pPr algn="r"/>
            <a:r>
              <a:rPr lang="en-US" smtClean="0">
                <a:solidFill>
                  <a:srgbClr val="717074"/>
                </a:solidFill>
              </a:rPr>
              <a:t>Module: Virtual Layer</a:t>
            </a:r>
            <a:endParaRPr lang="en-US" dirty="0">
              <a:solidFill>
                <a:srgbClr val="717074"/>
              </a:solidFill>
            </a:endParaRPr>
          </a:p>
        </p:txBody>
      </p:sp>
    </p:spTree>
    <p:custDataLst>
      <p:tags r:id="rId1"/>
    </p:custDataLst>
    <p:extLst>
      <p:ext uri="{BB962C8B-B14F-4D97-AF65-F5344CB8AC3E}">
        <p14:creationId xmlns:p14="http://schemas.microsoft.com/office/powerpoint/2010/main" val="602608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a:t>
            </a:r>
            <a:r>
              <a:rPr lang="en-US" dirty="0" smtClean="0"/>
              <a:t>Network</a:t>
            </a:r>
            <a:endParaRPr lang="en-US" dirty="0">
              <a:solidFill>
                <a:srgbClr val="FF0000"/>
              </a:solidFill>
            </a:endParaRPr>
          </a:p>
        </p:txBody>
      </p:sp>
      <p:sp>
        <p:nvSpPr>
          <p:cNvPr id="5" name="Content Placeholder 4"/>
          <p:cNvSpPr>
            <a:spLocks noGrp="1"/>
          </p:cNvSpPr>
          <p:nvPr>
            <p:ph sz="quarter" idx="10"/>
          </p:nvPr>
        </p:nvSpPr>
        <p:spPr>
          <a:xfrm>
            <a:off x="379413" y="1962150"/>
            <a:ext cx="8458200" cy="2438400"/>
          </a:xfrm>
        </p:spPr>
        <p:txBody>
          <a:bodyPr/>
          <a:lstStyle/>
          <a:p>
            <a:r>
              <a:rPr lang="en-US" sz="1800" dirty="0" smtClean="0"/>
              <a:t>Appears </a:t>
            </a:r>
            <a:r>
              <a:rPr lang="en-US" sz="1800" dirty="0"/>
              <a:t>as a physical network </a:t>
            </a:r>
            <a:r>
              <a:rPr lang="en-US" sz="1800" dirty="0" smtClean="0"/>
              <a:t>to the </a:t>
            </a:r>
            <a:r>
              <a:rPr lang="en-US" sz="1800" dirty="0"/>
              <a:t>connected nodes</a:t>
            </a:r>
            <a:endParaRPr lang="en-US" sz="1800" dirty="0" smtClean="0"/>
          </a:p>
          <a:p>
            <a:r>
              <a:rPr lang="en-US" sz="1800" dirty="0" smtClean="0"/>
              <a:t>Virtual </a:t>
            </a:r>
            <a:r>
              <a:rPr lang="en-US" sz="1800" dirty="0"/>
              <a:t>networks share network components without leaking information </a:t>
            </a:r>
            <a:r>
              <a:rPr lang="en-US" sz="1800" dirty="0" smtClean="0"/>
              <a:t>between them</a:t>
            </a:r>
          </a:p>
          <a:p>
            <a:r>
              <a:rPr lang="en-US" sz="1800" dirty="0" smtClean="0"/>
              <a:t>Network </a:t>
            </a:r>
            <a:r>
              <a:rPr lang="en-US" sz="1800" dirty="0"/>
              <a:t>traffic is routed only when two </a:t>
            </a:r>
            <a:r>
              <a:rPr lang="en-US" sz="1800" dirty="0" smtClean="0"/>
              <a:t>nodes </a:t>
            </a:r>
            <a:r>
              <a:rPr lang="en-US" sz="1800" dirty="0"/>
              <a:t>in different virtual </a:t>
            </a:r>
            <a:r>
              <a:rPr lang="en-US" sz="1800" dirty="0" smtClean="0"/>
              <a:t>networks are communicating</a:t>
            </a:r>
          </a:p>
          <a:p>
            <a:r>
              <a:rPr lang="en-US" sz="1800" dirty="0"/>
              <a:t>All </a:t>
            </a:r>
            <a:r>
              <a:rPr lang="en-US" sz="1800" dirty="0" smtClean="0"/>
              <a:t>types </a:t>
            </a:r>
            <a:r>
              <a:rPr lang="en-US" sz="1800" dirty="0"/>
              <a:t>of networks can be </a:t>
            </a:r>
            <a:r>
              <a:rPr lang="en-US" sz="1800" dirty="0" smtClean="0"/>
              <a:t>virtualized, such as compute </a:t>
            </a:r>
            <a:r>
              <a:rPr lang="en-US" sz="1800" dirty="0"/>
              <a:t>network, SAN, and VM </a:t>
            </a:r>
            <a:r>
              <a:rPr lang="en-US" sz="1800" dirty="0" smtClean="0"/>
              <a:t>network</a:t>
            </a:r>
            <a:endParaRPr lang="en-US" sz="1800"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6" name="Rectangle 5"/>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4" name="Group 3"/>
          <p:cNvGrpSpPr/>
          <p:nvPr/>
        </p:nvGrpSpPr>
        <p:grpSpPr>
          <a:xfrm>
            <a:off x="349179" y="819150"/>
            <a:ext cx="8495413" cy="990600"/>
            <a:chOff x="349179" y="819150"/>
            <a:chExt cx="8495413" cy="990600"/>
          </a:xfrm>
        </p:grpSpPr>
        <p:sp>
          <p:nvSpPr>
            <p:cNvPr id="7" name="Rectangle 6"/>
            <p:cNvSpPr/>
            <p:nvPr/>
          </p:nvSpPr>
          <p:spPr>
            <a:xfrm>
              <a:off x="614992" y="1017880"/>
              <a:ext cx="8229600" cy="7918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A software-based </a:t>
              </a:r>
              <a:r>
                <a:rPr lang="en-US" sz="1600" dirty="0">
                  <a:solidFill>
                    <a:schemeClr val="tx1"/>
                  </a:solidFill>
                </a:rPr>
                <a:t>logical </a:t>
              </a:r>
              <a:r>
                <a:rPr lang="en-US" sz="1600" dirty="0" smtClean="0">
                  <a:solidFill>
                    <a:schemeClr val="tx1"/>
                  </a:solidFill>
                </a:rPr>
                <a:t>network </a:t>
              </a:r>
              <a:r>
                <a:rPr lang="en-US" sz="1600" dirty="0">
                  <a:solidFill>
                    <a:schemeClr val="tx1"/>
                  </a:solidFill>
                </a:rPr>
                <a:t>that </a:t>
              </a:r>
              <a:r>
                <a:rPr lang="en-US" sz="1600" dirty="0" smtClean="0">
                  <a:solidFill>
                    <a:schemeClr val="tx1"/>
                  </a:solidFill>
                </a:rPr>
                <a:t>is either a </a:t>
              </a:r>
              <a:r>
                <a:rPr lang="en-US" sz="1600" dirty="0">
                  <a:solidFill>
                    <a:schemeClr val="tx1"/>
                  </a:solidFill>
                </a:rPr>
                <a:t>segment of a physical network </a:t>
              </a:r>
              <a:r>
                <a:rPr lang="en-US" sz="1600" dirty="0" smtClean="0">
                  <a:solidFill>
                    <a:schemeClr val="tx1"/>
                  </a:solidFill>
                </a:rPr>
                <a:t>or spans across </a:t>
              </a:r>
              <a:r>
                <a:rPr lang="en-US" sz="1600" dirty="0">
                  <a:solidFill>
                    <a:schemeClr val="tx1"/>
                  </a:solidFill>
                </a:rPr>
                <a:t>multiple physical networks.</a:t>
              </a:r>
            </a:p>
          </p:txBody>
        </p:sp>
        <p:sp>
          <p:nvSpPr>
            <p:cNvPr id="8" name="Rectangle 7"/>
            <p:cNvSpPr/>
            <p:nvPr/>
          </p:nvSpPr>
          <p:spPr>
            <a:xfrm>
              <a:off x="349179" y="81915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ea typeface="Verdana" panose="020B0604030504040204" pitchFamily="34" charset="0"/>
                  <a:cs typeface="Verdana" panose="020B0604030504040204" pitchFamily="34" charset="0"/>
                </a:rPr>
                <a:t>Virtual Network</a:t>
              </a:r>
              <a:endParaRPr lang="en-US" sz="1600" b="1" dirty="0">
                <a:solidFill>
                  <a:srgbClr val="FF0000"/>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414969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Virtualization</a:t>
            </a:r>
            <a:endParaRPr lang="en-US" dirty="0"/>
          </a:p>
        </p:txBody>
      </p:sp>
      <p:sp>
        <p:nvSpPr>
          <p:cNvPr id="3" name="Content Placeholder 2"/>
          <p:cNvSpPr>
            <a:spLocks noGrp="1"/>
          </p:cNvSpPr>
          <p:nvPr>
            <p:ph sz="quarter" idx="10"/>
          </p:nvPr>
        </p:nvSpPr>
        <p:spPr>
          <a:xfrm>
            <a:off x="379412" y="2495550"/>
            <a:ext cx="8688387" cy="1920240"/>
          </a:xfrm>
        </p:spPr>
        <p:txBody>
          <a:bodyPr/>
          <a:lstStyle/>
          <a:p>
            <a:r>
              <a:rPr lang="en-US" dirty="0" smtClean="0"/>
              <a:t>Enables </a:t>
            </a:r>
            <a:r>
              <a:rPr lang="en-US" dirty="0"/>
              <a:t>a resource to appear </a:t>
            </a:r>
            <a:r>
              <a:rPr lang="en-US" dirty="0" smtClean="0"/>
              <a:t>larger or smaller </a:t>
            </a:r>
            <a:r>
              <a:rPr lang="en-US" dirty="0"/>
              <a:t>than it actually is</a:t>
            </a:r>
          </a:p>
          <a:p>
            <a:r>
              <a:rPr lang="en-US" dirty="0" smtClean="0"/>
              <a:t>Enables a </a:t>
            </a:r>
            <a:r>
              <a:rPr lang="en-US" dirty="0"/>
              <a:t>multitenant environment improving utilization of  physical resources</a:t>
            </a:r>
          </a:p>
          <a:p>
            <a:endParaRPr lang="en-US" dirty="0"/>
          </a:p>
        </p:txBody>
      </p:sp>
      <p:sp>
        <p:nvSpPr>
          <p:cNvPr id="4" name="Footer Placeholder 3"/>
          <p:cNvSpPr>
            <a:spLocks noGrp="1"/>
          </p:cNvSpPr>
          <p:nvPr>
            <p:ph type="ftr" sz="quarter" idx="3"/>
          </p:nvPr>
        </p:nvSpPr>
        <p:spPr/>
        <p:txBody>
          <a:bodyPr/>
          <a:lstStyle/>
          <a:p>
            <a:pPr algn="r"/>
            <a:r>
              <a:rPr lang="en-US" dirty="0" smtClean="0"/>
              <a:t>Module: Virtual Layer</a:t>
            </a:r>
            <a:endParaRPr lang="en-US" dirty="0"/>
          </a:p>
        </p:txBody>
      </p:sp>
      <p:grpSp>
        <p:nvGrpSpPr>
          <p:cNvPr id="9" name="Group 8"/>
          <p:cNvGrpSpPr/>
          <p:nvPr/>
        </p:nvGrpSpPr>
        <p:grpSpPr>
          <a:xfrm>
            <a:off x="347472" y="822960"/>
            <a:ext cx="8545183" cy="1581150"/>
            <a:chOff x="347472" y="822960"/>
            <a:chExt cx="8545183" cy="1581150"/>
          </a:xfrm>
        </p:grpSpPr>
        <p:sp>
          <p:nvSpPr>
            <p:cNvPr id="5" name="Rectangle 4"/>
            <p:cNvSpPr/>
            <p:nvPr/>
          </p:nvSpPr>
          <p:spPr>
            <a:xfrm>
              <a:off x="347472" y="95297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6" name="Rectangle 5"/>
            <p:cNvSpPr/>
            <p:nvPr/>
          </p:nvSpPr>
          <p:spPr>
            <a:xfrm>
              <a:off x="663055" y="1021690"/>
              <a:ext cx="8229600" cy="138242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Refers to the logical </a:t>
              </a:r>
              <a:r>
                <a:rPr lang="en-US" sz="1600" dirty="0">
                  <a:solidFill>
                    <a:schemeClr val="tx1"/>
                  </a:solidFill>
                </a:rPr>
                <a:t>abstraction of </a:t>
              </a:r>
              <a:r>
                <a:rPr lang="en-US" sz="1600" dirty="0" smtClean="0">
                  <a:solidFill>
                    <a:schemeClr val="tx1"/>
                  </a:solidFill>
                </a:rPr>
                <a:t>physical resources, such </a:t>
              </a:r>
              <a:r>
                <a:rPr lang="en-US" sz="1600" dirty="0">
                  <a:solidFill>
                    <a:schemeClr val="tx1"/>
                  </a:solidFill>
                </a:rPr>
                <a:t>as compute, network, and </a:t>
              </a:r>
              <a:r>
                <a:rPr lang="en-US" sz="1600" dirty="0" smtClean="0">
                  <a:solidFill>
                    <a:schemeClr val="tx1"/>
                  </a:solidFill>
                </a:rPr>
                <a:t>storage </a:t>
              </a:r>
              <a:r>
                <a:rPr lang="en-US" sz="1600" dirty="0">
                  <a:solidFill>
                    <a:schemeClr val="tx1"/>
                  </a:solidFill>
                </a:rPr>
                <a:t>that </a:t>
              </a:r>
              <a:r>
                <a:rPr lang="en-US" sz="1600" dirty="0" smtClean="0">
                  <a:solidFill>
                    <a:schemeClr val="tx1"/>
                  </a:solidFill>
                </a:rPr>
                <a:t>enables </a:t>
              </a:r>
              <a:r>
                <a:rPr lang="en-US" sz="1600" dirty="0">
                  <a:solidFill>
                    <a:schemeClr val="tx1"/>
                  </a:solidFill>
                </a:rPr>
                <a:t>a single </a:t>
              </a:r>
              <a:r>
                <a:rPr lang="en-US" sz="1600" dirty="0" smtClean="0">
                  <a:solidFill>
                    <a:schemeClr val="tx1"/>
                  </a:solidFill>
                </a:rPr>
                <a:t>hardware </a:t>
              </a:r>
              <a:r>
                <a:rPr lang="en-US" sz="1600" dirty="0">
                  <a:solidFill>
                    <a:schemeClr val="tx1"/>
                  </a:solidFill>
                </a:rPr>
                <a:t>resource </a:t>
              </a:r>
              <a:r>
                <a:rPr lang="en-US" sz="1600" dirty="0" smtClean="0">
                  <a:solidFill>
                    <a:schemeClr val="tx1"/>
                  </a:solidFill>
                </a:rPr>
                <a:t>to </a:t>
              </a:r>
              <a:r>
                <a:rPr lang="en-US" sz="1600" dirty="0">
                  <a:solidFill>
                    <a:schemeClr val="tx1"/>
                  </a:solidFill>
                </a:rPr>
                <a:t>support multiple concurrent instances of systems </a:t>
              </a:r>
              <a:r>
                <a:rPr lang="en-US" sz="1600" dirty="0" smtClean="0">
                  <a:solidFill>
                    <a:schemeClr val="tx1"/>
                  </a:solidFill>
                </a:rPr>
                <a:t>or multiple hardware resources to support single instance of system. </a:t>
              </a:r>
              <a:endParaRPr lang="en-US" sz="1600" dirty="0">
                <a:solidFill>
                  <a:schemeClr val="tx1"/>
                </a:solidFill>
              </a:endParaRPr>
            </a:p>
          </p:txBody>
        </p:sp>
        <p:sp>
          <p:nvSpPr>
            <p:cNvPr id="7" name="Rectangle 6"/>
            <p:cNvSpPr/>
            <p:nvPr/>
          </p:nvSpPr>
          <p:spPr>
            <a:xfrm>
              <a:off x="397242" y="82296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a:solidFill>
                    <a:schemeClr val="bg1"/>
                  </a:solidFill>
                  <a:ea typeface="Verdana" panose="020B0604030504040204" pitchFamily="34" charset="0"/>
                  <a:cs typeface="Verdana" panose="020B0604030504040204" pitchFamily="34" charset="0"/>
                </a:rPr>
                <a:t>Virtualization</a:t>
              </a:r>
            </a:p>
          </p:txBody>
        </p:sp>
      </p:grpSp>
    </p:spTree>
    <p:custDataLst>
      <p:tags r:id="rId1"/>
    </p:custDataLst>
    <p:extLst>
      <p:ext uri="{BB962C8B-B14F-4D97-AF65-F5344CB8AC3E}">
        <p14:creationId xmlns:p14="http://schemas.microsoft.com/office/powerpoint/2010/main" val="1426120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Network Example </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088" y="943642"/>
            <a:ext cx="5965825" cy="3914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50513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Common Types of Virtual </a:t>
            </a:r>
            <a:r>
              <a:rPr lang="en-US" dirty="0" smtClean="0"/>
              <a:t>Networks</a:t>
            </a:r>
            <a:endParaRPr lang="en-US" dirty="0"/>
          </a:p>
        </p:txBody>
      </p:sp>
      <p:sp>
        <p:nvSpPr>
          <p:cNvPr id="5" name="Content Placeholder 4"/>
          <p:cNvSpPr>
            <a:spLocks noGrp="1"/>
          </p:cNvSpPr>
          <p:nvPr>
            <p:ph sz="quarter" idx="10"/>
          </p:nvPr>
        </p:nvSpPr>
        <p:spPr/>
        <p:txBody>
          <a:bodyPr/>
          <a:lstStyle/>
          <a:p>
            <a:r>
              <a:rPr lang="en-US" dirty="0"/>
              <a:t>Virtual LAN (VLAN)</a:t>
            </a:r>
          </a:p>
          <a:p>
            <a:r>
              <a:rPr lang="en-US" dirty="0"/>
              <a:t>Private VLAN (PVLAN)</a:t>
            </a:r>
          </a:p>
          <a:p>
            <a:r>
              <a:rPr lang="en-US" dirty="0"/>
              <a:t>Stretched VLAN</a:t>
            </a:r>
          </a:p>
          <a:p>
            <a:r>
              <a:rPr lang="en-US" dirty="0"/>
              <a:t>Virtual extensible LAN (VXLAN)</a:t>
            </a:r>
          </a:p>
          <a:p>
            <a:r>
              <a:rPr lang="en-US" dirty="0"/>
              <a:t>Virtual SAN (VSAN)</a:t>
            </a:r>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Tree>
    <p:custDataLst>
      <p:tags r:id="rId1"/>
    </p:custDataLst>
    <p:extLst>
      <p:ext uri="{BB962C8B-B14F-4D97-AF65-F5344CB8AC3E}">
        <p14:creationId xmlns:p14="http://schemas.microsoft.com/office/powerpoint/2010/main" val="1740466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LAN (VLAN)</a:t>
            </a:r>
          </a:p>
        </p:txBody>
      </p:sp>
      <p:sp>
        <p:nvSpPr>
          <p:cNvPr id="5" name="Content Placeholder 4"/>
          <p:cNvSpPr>
            <a:spLocks noGrp="1"/>
          </p:cNvSpPr>
          <p:nvPr>
            <p:ph sz="quarter" idx="10"/>
          </p:nvPr>
        </p:nvSpPr>
        <p:spPr>
          <a:xfrm>
            <a:off x="379413" y="2266950"/>
            <a:ext cx="8458200" cy="2133600"/>
          </a:xfrm>
        </p:spPr>
        <p:txBody>
          <a:bodyPr/>
          <a:lstStyle/>
          <a:p>
            <a:r>
              <a:rPr lang="en-US" dirty="0" smtClean="0"/>
              <a:t>A VLAN </a:t>
            </a:r>
            <a:r>
              <a:rPr lang="en-US" dirty="0"/>
              <a:t>is identified by a unique 12-bit VLAN ID </a:t>
            </a:r>
            <a:endParaRPr lang="en-US" dirty="0" smtClean="0"/>
          </a:p>
          <a:p>
            <a:r>
              <a:rPr lang="en-US" dirty="0" smtClean="0"/>
              <a:t>Configuring a VLAN</a:t>
            </a:r>
            <a:r>
              <a:rPr lang="en-US" dirty="0"/>
              <a:t>:</a:t>
            </a:r>
          </a:p>
          <a:p>
            <a:pPr lvl="1"/>
            <a:r>
              <a:rPr lang="en-US" dirty="0"/>
              <a:t>Define </a:t>
            </a:r>
            <a:r>
              <a:rPr lang="en-US" dirty="0" smtClean="0"/>
              <a:t>VLAN </a:t>
            </a:r>
            <a:r>
              <a:rPr lang="en-US" dirty="0"/>
              <a:t>on physical and virtual </a:t>
            </a:r>
            <a:r>
              <a:rPr lang="en-US" dirty="0" smtClean="0"/>
              <a:t>switches and assign VLAN ID</a:t>
            </a:r>
            <a:endParaRPr lang="en-US" dirty="0"/>
          </a:p>
          <a:p>
            <a:pPr lvl="1"/>
            <a:r>
              <a:rPr lang="en-US" dirty="0" smtClean="0"/>
              <a:t>Configure VLAN membership based on port, MAC address, protocol, </a:t>
            </a:r>
            <a:r>
              <a:rPr lang="en-US" dirty="0"/>
              <a:t>IP subnet </a:t>
            </a:r>
            <a:r>
              <a:rPr lang="en-US" dirty="0" smtClean="0"/>
              <a:t>address, </a:t>
            </a:r>
            <a:r>
              <a:rPr lang="en-US" dirty="0"/>
              <a:t>or </a:t>
            </a:r>
            <a:r>
              <a:rPr lang="en-US" dirty="0" smtClean="0"/>
              <a:t>application</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6" name="Rectangle 5"/>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4" name="Group 3"/>
          <p:cNvGrpSpPr/>
          <p:nvPr/>
        </p:nvGrpSpPr>
        <p:grpSpPr>
          <a:xfrm>
            <a:off x="349179" y="819150"/>
            <a:ext cx="8495413" cy="1295400"/>
            <a:chOff x="349179" y="819150"/>
            <a:chExt cx="8495413" cy="1295400"/>
          </a:xfrm>
        </p:grpSpPr>
        <p:sp>
          <p:nvSpPr>
            <p:cNvPr id="7" name="Rectangle 6"/>
            <p:cNvSpPr/>
            <p:nvPr/>
          </p:nvSpPr>
          <p:spPr>
            <a:xfrm>
              <a:off x="614992" y="1017880"/>
              <a:ext cx="8229600" cy="10966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A </a:t>
              </a:r>
              <a:r>
                <a:rPr lang="en-US" sz="1600" dirty="0">
                  <a:solidFill>
                    <a:schemeClr val="tx1"/>
                  </a:solidFill>
                </a:rPr>
                <a:t>virtual network created on a LAN enabling communication between a group of nodes with a common set of functional </a:t>
              </a:r>
              <a:r>
                <a:rPr lang="en-US" sz="1600" dirty="0" smtClean="0">
                  <a:solidFill>
                    <a:schemeClr val="tx1"/>
                  </a:solidFill>
                </a:rPr>
                <a:t>requirements, </a:t>
              </a:r>
              <a:r>
                <a:rPr lang="en-US" sz="1600" dirty="0">
                  <a:solidFill>
                    <a:schemeClr val="tx1"/>
                  </a:solidFill>
                </a:rPr>
                <a:t>independent of their physical </a:t>
              </a:r>
              <a:r>
                <a:rPr lang="en-US" sz="1600" dirty="0" smtClean="0">
                  <a:solidFill>
                    <a:schemeClr val="tx1"/>
                  </a:solidFill>
                </a:rPr>
                <a:t>location in the network.</a:t>
              </a:r>
              <a:endParaRPr lang="en-US" sz="1600" dirty="0">
                <a:solidFill>
                  <a:schemeClr val="tx1"/>
                </a:solidFill>
              </a:endParaRPr>
            </a:p>
          </p:txBody>
        </p:sp>
        <p:sp>
          <p:nvSpPr>
            <p:cNvPr id="8" name="Rectangle 7"/>
            <p:cNvSpPr/>
            <p:nvPr/>
          </p:nvSpPr>
          <p:spPr>
            <a:xfrm>
              <a:off x="349179" y="81915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ea typeface="Verdana" panose="020B0604030504040204" pitchFamily="34" charset="0"/>
                  <a:cs typeface="Verdana" panose="020B0604030504040204" pitchFamily="34" charset="0"/>
                </a:rPr>
                <a:t>Virtual </a:t>
              </a:r>
              <a:r>
                <a:rPr lang="en-US" sz="1600" b="1" dirty="0" smtClean="0">
                  <a:solidFill>
                    <a:schemeClr val="bg1"/>
                  </a:solidFill>
                  <a:ea typeface="Verdana" panose="020B0604030504040204" pitchFamily="34" charset="0"/>
                  <a:cs typeface="Verdana" panose="020B0604030504040204" pitchFamily="34" charset="0"/>
                </a:rPr>
                <a:t>LAN (VLAN)</a:t>
              </a:r>
              <a:endParaRPr lang="en-US" sz="1600" b="1"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635002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Private VLAN (PVLAN)</a:t>
            </a:r>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9" name="Content Placeholder 4"/>
          <p:cNvSpPr>
            <a:spLocks noGrp="1"/>
          </p:cNvSpPr>
          <p:nvPr>
            <p:ph sz="quarter" idx="10"/>
          </p:nvPr>
        </p:nvSpPr>
        <p:spPr>
          <a:xfrm>
            <a:off x="379413" y="2163510"/>
            <a:ext cx="3887787" cy="2237040"/>
          </a:xfrm>
        </p:spPr>
        <p:txBody>
          <a:bodyPr/>
          <a:lstStyle/>
          <a:p>
            <a:r>
              <a:rPr lang="en-US" sz="1800" dirty="0" smtClean="0"/>
              <a:t>Enables a provider to support a </a:t>
            </a:r>
            <a:r>
              <a:rPr lang="en-US" sz="1800" dirty="0"/>
              <a:t>larger number of consumers</a:t>
            </a:r>
          </a:p>
          <a:p>
            <a:r>
              <a:rPr lang="en-US" sz="1800" dirty="0" smtClean="0"/>
              <a:t>Provides security </a:t>
            </a:r>
            <a:r>
              <a:rPr lang="en-US" sz="1800" dirty="0"/>
              <a:t>between nodes </a:t>
            </a:r>
            <a:r>
              <a:rPr lang="en-US" sz="1800" dirty="0" smtClean="0"/>
              <a:t>on the same VLAN</a:t>
            </a:r>
            <a:endParaRPr lang="en-US" sz="1800" dirty="0"/>
          </a:p>
          <a:p>
            <a:r>
              <a:rPr lang="en-US" sz="1800" dirty="0"/>
              <a:t>Simplifies network management</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114550"/>
            <a:ext cx="4928229" cy="229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4" name="Group 3"/>
          <p:cNvGrpSpPr/>
          <p:nvPr/>
        </p:nvGrpSpPr>
        <p:grpSpPr>
          <a:xfrm>
            <a:off x="349179" y="819150"/>
            <a:ext cx="8495413" cy="990600"/>
            <a:chOff x="349179" y="819150"/>
            <a:chExt cx="8495413" cy="990600"/>
          </a:xfrm>
        </p:grpSpPr>
        <p:sp>
          <p:nvSpPr>
            <p:cNvPr id="14" name="Rectangle 13"/>
            <p:cNvSpPr/>
            <p:nvPr/>
          </p:nvSpPr>
          <p:spPr>
            <a:xfrm>
              <a:off x="614992" y="1017880"/>
              <a:ext cx="8229600" cy="7918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sub-VLAN that </a:t>
              </a:r>
              <a:r>
                <a:rPr lang="en-US" sz="1600" dirty="0" smtClean="0">
                  <a:solidFill>
                    <a:schemeClr val="tx1"/>
                  </a:solidFill>
                </a:rPr>
                <a:t>segregates the nodes </a:t>
              </a:r>
              <a:r>
                <a:rPr lang="en-US" sz="1600" dirty="0">
                  <a:solidFill>
                    <a:schemeClr val="tx1"/>
                  </a:solidFill>
                </a:rPr>
                <a:t>within a standard VLAN, called </a:t>
              </a:r>
              <a:r>
                <a:rPr lang="en-US" sz="1600" dirty="0" smtClean="0">
                  <a:solidFill>
                    <a:schemeClr val="tx1"/>
                  </a:solidFill>
                </a:rPr>
                <a:t>as primary </a:t>
              </a:r>
              <a:r>
                <a:rPr lang="en-US" sz="1600" dirty="0">
                  <a:solidFill>
                    <a:schemeClr val="tx1"/>
                  </a:solidFill>
                </a:rPr>
                <a:t>VLAN. A PVLAN can be configured as either isolated or community.</a:t>
              </a:r>
            </a:p>
          </p:txBody>
        </p:sp>
        <p:sp>
          <p:nvSpPr>
            <p:cNvPr id="16" name="Rectangle 15"/>
            <p:cNvSpPr/>
            <p:nvPr/>
          </p:nvSpPr>
          <p:spPr>
            <a:xfrm>
              <a:off x="349179" y="81915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ea typeface="Verdana" panose="020B0604030504040204" pitchFamily="34" charset="0"/>
                  <a:cs typeface="Verdana" panose="020B0604030504040204" pitchFamily="34" charset="0"/>
                </a:rPr>
                <a:t>Private VLAN</a:t>
              </a:r>
            </a:p>
          </p:txBody>
        </p:sp>
      </p:grpSp>
    </p:spTree>
    <p:custDataLst>
      <p:tags r:id="rId1"/>
    </p:custDataLst>
    <p:extLst>
      <p:ext uri="{BB962C8B-B14F-4D97-AF65-F5344CB8AC3E}">
        <p14:creationId xmlns:p14="http://schemas.microsoft.com/office/powerpoint/2010/main" val="1685556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Private VLAN (PVLAN)</a:t>
            </a:r>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12" name="Content Placeholder 4"/>
          <p:cNvSpPr>
            <a:spLocks noGrp="1"/>
          </p:cNvSpPr>
          <p:nvPr>
            <p:ph sz="quarter" idx="10"/>
          </p:nvPr>
        </p:nvSpPr>
        <p:spPr>
          <a:xfrm>
            <a:off x="379413" y="2163510"/>
            <a:ext cx="3887787" cy="2237040"/>
          </a:xfrm>
        </p:spPr>
        <p:txBody>
          <a:bodyPr/>
          <a:lstStyle/>
          <a:p>
            <a:r>
              <a:rPr lang="en-US" sz="1800" dirty="0"/>
              <a:t>Enables a provider to support a larger number of consumers</a:t>
            </a:r>
          </a:p>
          <a:p>
            <a:r>
              <a:rPr lang="en-US" sz="1800" dirty="0" smtClean="0"/>
              <a:t>Provides security </a:t>
            </a:r>
            <a:r>
              <a:rPr lang="en-US" sz="1800" dirty="0"/>
              <a:t>between nodes </a:t>
            </a:r>
            <a:r>
              <a:rPr lang="en-US" sz="1800" dirty="0" smtClean="0"/>
              <a:t>on the same VLAN</a:t>
            </a:r>
            <a:endParaRPr lang="en-US" sz="1800" dirty="0"/>
          </a:p>
          <a:p>
            <a:r>
              <a:rPr lang="en-US" sz="1800" dirty="0"/>
              <a:t>Simplifies network management</a:t>
            </a: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114550"/>
            <a:ext cx="4928229" cy="229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15" name="Rectangle 14"/>
          <p:cNvSpPr/>
          <p:nvPr/>
        </p:nvSpPr>
        <p:spPr>
          <a:xfrm>
            <a:off x="614992" y="1017880"/>
            <a:ext cx="8229600" cy="7918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sub-VLAN that </a:t>
            </a:r>
            <a:r>
              <a:rPr lang="en-US" sz="1600" dirty="0" smtClean="0">
                <a:solidFill>
                  <a:schemeClr val="tx1"/>
                </a:solidFill>
              </a:rPr>
              <a:t>segregates the nodes </a:t>
            </a:r>
            <a:r>
              <a:rPr lang="en-US" sz="1600" dirty="0">
                <a:solidFill>
                  <a:schemeClr val="tx1"/>
                </a:solidFill>
              </a:rPr>
              <a:t>within a standard VLAN, </a:t>
            </a:r>
            <a:r>
              <a:rPr lang="en-US" sz="1600" dirty="0" smtClean="0">
                <a:solidFill>
                  <a:schemeClr val="tx1"/>
                </a:solidFill>
              </a:rPr>
              <a:t>called as </a:t>
            </a:r>
            <a:r>
              <a:rPr lang="en-US" sz="1600" dirty="0">
                <a:solidFill>
                  <a:schemeClr val="tx1"/>
                </a:solidFill>
              </a:rPr>
              <a:t>primary VLAN. A PVLAN can be configured as either isolated or community.</a:t>
            </a:r>
          </a:p>
        </p:txBody>
      </p:sp>
      <p:sp>
        <p:nvSpPr>
          <p:cNvPr id="16" name="Rectangle 15"/>
          <p:cNvSpPr/>
          <p:nvPr/>
        </p:nvSpPr>
        <p:spPr>
          <a:xfrm>
            <a:off x="349179" y="81915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ea typeface="Verdana" panose="020B0604030504040204" pitchFamily="34" charset="0"/>
                <a:cs typeface="Verdana" panose="020B0604030504040204" pitchFamily="34" charset="0"/>
              </a:rPr>
              <a:t>Private VLAN</a:t>
            </a:r>
          </a:p>
        </p:txBody>
      </p:sp>
    </p:spTree>
    <p:custDataLst>
      <p:tags r:id="rId1"/>
    </p:custDataLst>
    <p:extLst>
      <p:ext uri="{BB962C8B-B14F-4D97-AF65-F5344CB8AC3E}">
        <p14:creationId xmlns:p14="http://schemas.microsoft.com/office/powerpoint/2010/main" val="353987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Stretched VLAN</a:t>
            </a:r>
          </a:p>
        </p:txBody>
      </p:sp>
      <p:sp>
        <p:nvSpPr>
          <p:cNvPr id="5" name="Content Placeholder 4"/>
          <p:cNvSpPr>
            <a:spLocks noGrp="1"/>
          </p:cNvSpPr>
          <p:nvPr>
            <p:ph sz="quarter" idx="10"/>
          </p:nvPr>
        </p:nvSpPr>
        <p:spPr>
          <a:xfrm>
            <a:off x="379413" y="2163510"/>
            <a:ext cx="3887787" cy="2237040"/>
          </a:xfrm>
        </p:spPr>
        <p:txBody>
          <a:bodyPr/>
          <a:lstStyle/>
          <a:p>
            <a:r>
              <a:rPr lang="en-US" dirty="0" smtClean="0"/>
              <a:t>Layer 2 WAN frames are encapsulated in Layer 3 WAN packets</a:t>
            </a:r>
            <a:endParaRPr lang="en-US" dirty="0"/>
          </a:p>
          <a:p>
            <a:r>
              <a:rPr lang="en-US" dirty="0"/>
              <a:t>Enables movement of VMs </a:t>
            </a:r>
            <a:r>
              <a:rPr lang="en-US" dirty="0" smtClean="0"/>
              <a:t>across locations without changing </a:t>
            </a:r>
            <a:r>
              <a:rPr lang="en-US" dirty="0"/>
              <a:t>their network </a:t>
            </a:r>
            <a:r>
              <a:rPr lang="en-US" dirty="0" smtClean="0"/>
              <a:t>configuration</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6" name="Rectangle 5"/>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7" name="Rectangle 6"/>
          <p:cNvSpPr/>
          <p:nvPr/>
        </p:nvSpPr>
        <p:spPr>
          <a:xfrm>
            <a:off x="614992" y="1017879"/>
            <a:ext cx="8229600" cy="1020471"/>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A</a:t>
            </a:r>
            <a:r>
              <a:rPr lang="en-US" sz="1600" dirty="0" smtClean="0">
                <a:solidFill>
                  <a:srgbClr val="FF0000"/>
                </a:solidFill>
              </a:rPr>
              <a:t> </a:t>
            </a:r>
            <a:r>
              <a:rPr lang="en-US" sz="1600" dirty="0" smtClean="0">
                <a:solidFill>
                  <a:schemeClr val="tx1"/>
                </a:solidFill>
              </a:rPr>
              <a:t>VLAN that spans multiple sites and enables Layer 2 communication between a group of nodes over a Layer 3 WAN infrastructure, independent of their physical location.</a:t>
            </a:r>
            <a:endParaRPr lang="en-US" sz="1600" dirty="0">
              <a:solidFill>
                <a:schemeClr val="tx1"/>
              </a:solidFill>
            </a:endParaRPr>
          </a:p>
        </p:txBody>
      </p:sp>
      <p:sp>
        <p:nvSpPr>
          <p:cNvPr id="8" name="Rectangle 7"/>
          <p:cNvSpPr/>
          <p:nvPr/>
        </p:nvSpPr>
        <p:spPr>
          <a:xfrm>
            <a:off x="349179" y="81915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ea typeface="Verdana" panose="020B0604030504040204" pitchFamily="34" charset="0"/>
                <a:cs typeface="Verdana" panose="020B0604030504040204" pitchFamily="34" charset="0"/>
              </a:rPr>
              <a:t>Stretched VLAN</a:t>
            </a:r>
            <a:endParaRPr lang="en-US" sz="1600" b="1" dirty="0">
              <a:solidFill>
                <a:schemeClr val="bg1"/>
              </a:solidFill>
              <a:ea typeface="Verdana" panose="020B0604030504040204" pitchFamily="34" charset="0"/>
              <a:cs typeface="Verdana" panose="020B0604030504040204"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190750"/>
            <a:ext cx="4554537"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958124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Extensible LAN (VXLAN)</a:t>
            </a:r>
          </a:p>
        </p:txBody>
      </p:sp>
      <p:sp>
        <p:nvSpPr>
          <p:cNvPr id="5" name="Content Placeholder 4"/>
          <p:cNvSpPr>
            <a:spLocks noGrp="1"/>
          </p:cNvSpPr>
          <p:nvPr>
            <p:ph sz="quarter" idx="10"/>
          </p:nvPr>
        </p:nvSpPr>
        <p:spPr>
          <a:xfrm>
            <a:off x="379413" y="2266950"/>
            <a:ext cx="8458200" cy="2133600"/>
          </a:xfrm>
        </p:spPr>
        <p:txBody>
          <a:bodyPr/>
          <a:lstStyle/>
          <a:p>
            <a:r>
              <a:rPr lang="en-US" sz="1800" dirty="0"/>
              <a:t>VXLAN header is added to </a:t>
            </a:r>
            <a:r>
              <a:rPr lang="en-US" sz="1800" dirty="0" smtClean="0"/>
              <a:t>a Layer </a:t>
            </a:r>
            <a:r>
              <a:rPr lang="en-US" sz="1800" dirty="0"/>
              <a:t>2 </a:t>
            </a:r>
            <a:r>
              <a:rPr lang="en-US" sz="1800" dirty="0" smtClean="0"/>
              <a:t>frame, </a:t>
            </a:r>
            <a:r>
              <a:rPr lang="en-US" sz="1800" dirty="0"/>
              <a:t>which is </a:t>
            </a:r>
            <a:r>
              <a:rPr lang="en-US" sz="1800" dirty="0" smtClean="0"/>
              <a:t>placed </a:t>
            </a:r>
            <a:r>
              <a:rPr lang="en-US" sz="1800" dirty="0"/>
              <a:t>in a </a:t>
            </a:r>
            <a:r>
              <a:rPr lang="en-US" sz="1800" dirty="0" smtClean="0"/>
              <a:t>UDP-IP </a:t>
            </a:r>
            <a:r>
              <a:rPr lang="en-US" sz="1800" dirty="0"/>
              <a:t>packet and tunneled over a Layer 3 </a:t>
            </a:r>
            <a:r>
              <a:rPr lang="en-US" sz="1800" dirty="0" smtClean="0"/>
              <a:t>network</a:t>
            </a:r>
          </a:p>
          <a:p>
            <a:pPr lvl="1"/>
            <a:r>
              <a:rPr lang="en-US" sz="1600" dirty="0" smtClean="0"/>
              <a:t>Enables transparent Layer 2 communication between nodes over physical networks spanning </a:t>
            </a:r>
            <a:r>
              <a:rPr lang="en-US" sz="1600" dirty="0"/>
              <a:t>Layer 3 </a:t>
            </a:r>
            <a:r>
              <a:rPr lang="en-US" sz="1600" dirty="0" smtClean="0"/>
              <a:t>boundaries</a:t>
            </a:r>
          </a:p>
          <a:p>
            <a:pPr lvl="1"/>
            <a:r>
              <a:rPr lang="en-US" sz="1600" dirty="0">
                <a:cs typeface="Calibri" panose="020F0502020204030204" pitchFamily="34" charset="0"/>
              </a:rPr>
              <a:t>Encapsulation and </a:t>
            </a:r>
            <a:r>
              <a:rPr lang="en-US" sz="1600" dirty="0" err="1">
                <a:cs typeface="Calibri" panose="020F0502020204030204" pitchFamily="34" charset="0"/>
              </a:rPr>
              <a:t>decapsulation</a:t>
            </a:r>
            <a:r>
              <a:rPr lang="en-US" sz="1600" dirty="0">
                <a:cs typeface="Calibri" panose="020F0502020204030204" pitchFamily="34" charset="0"/>
              </a:rPr>
              <a:t> are performed by Virtual Tunnel Endpoints (VTEPs)</a:t>
            </a:r>
            <a:endParaRPr lang="en-US" sz="1600" dirty="0"/>
          </a:p>
          <a:p>
            <a:r>
              <a:rPr lang="en-US" sz="1800" dirty="0" smtClean="0"/>
              <a:t>24-bit </a:t>
            </a:r>
            <a:r>
              <a:rPr lang="en-US" sz="1800" dirty="0"/>
              <a:t>VXLAN </a:t>
            </a:r>
            <a:r>
              <a:rPr lang="en-US" sz="1800" dirty="0" smtClean="0"/>
              <a:t>ID provides up to 16 </a:t>
            </a:r>
            <a:r>
              <a:rPr lang="en-US" sz="1800" dirty="0"/>
              <a:t>million </a:t>
            </a:r>
            <a:r>
              <a:rPr lang="en-US" sz="1800" dirty="0" smtClean="0"/>
              <a:t>VXLANs</a:t>
            </a:r>
            <a:endParaRPr lang="en-US" sz="1800"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9" name="Rectangle 8"/>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4" name="Group 3"/>
          <p:cNvGrpSpPr/>
          <p:nvPr/>
        </p:nvGrpSpPr>
        <p:grpSpPr>
          <a:xfrm>
            <a:off x="349179" y="819150"/>
            <a:ext cx="8495413" cy="1295400"/>
            <a:chOff x="349179" y="819150"/>
            <a:chExt cx="8495413" cy="1295400"/>
          </a:xfrm>
        </p:grpSpPr>
        <p:sp>
          <p:nvSpPr>
            <p:cNvPr id="10" name="Rectangle 9"/>
            <p:cNvSpPr/>
            <p:nvPr/>
          </p:nvSpPr>
          <p:spPr>
            <a:xfrm>
              <a:off x="614992" y="1017880"/>
              <a:ext cx="8229600" cy="10966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A logical Layer </a:t>
              </a:r>
              <a:r>
                <a:rPr lang="en-US" sz="1600" dirty="0">
                  <a:solidFill>
                    <a:schemeClr val="tx1"/>
                  </a:solidFill>
                </a:rPr>
                <a:t>2 overlay network built on a Layer 3 </a:t>
              </a:r>
              <a:r>
                <a:rPr lang="en-US" sz="1600" dirty="0" smtClean="0">
                  <a:solidFill>
                    <a:schemeClr val="tx1"/>
                  </a:solidFill>
                </a:rPr>
                <a:t>network, </a:t>
              </a:r>
              <a:r>
                <a:rPr lang="en-US" sz="1600" dirty="0">
                  <a:solidFill>
                    <a:schemeClr val="tx1"/>
                  </a:solidFill>
                </a:rPr>
                <a:t>which uses MAC-in-UDP encapsulation to enable communication </a:t>
              </a:r>
              <a:r>
                <a:rPr lang="en-US" sz="1600" dirty="0" smtClean="0">
                  <a:solidFill>
                    <a:schemeClr val="tx1"/>
                  </a:solidFill>
                </a:rPr>
                <a:t>between a </a:t>
              </a:r>
              <a:r>
                <a:rPr lang="en-US" sz="1600" dirty="0">
                  <a:solidFill>
                    <a:schemeClr val="tx1"/>
                  </a:solidFill>
                </a:rPr>
                <a:t>group of nodes, independent of their physical </a:t>
              </a:r>
              <a:r>
                <a:rPr lang="en-US" sz="1600" dirty="0" smtClean="0">
                  <a:solidFill>
                    <a:schemeClr val="tx1"/>
                  </a:solidFill>
                </a:rPr>
                <a:t>location.</a:t>
              </a:r>
              <a:endParaRPr lang="en-US" sz="1600" dirty="0">
                <a:solidFill>
                  <a:schemeClr val="tx1"/>
                </a:solidFill>
              </a:endParaRPr>
            </a:p>
          </p:txBody>
        </p:sp>
        <p:sp>
          <p:nvSpPr>
            <p:cNvPr id="11" name="Rectangle 10"/>
            <p:cNvSpPr/>
            <p:nvPr/>
          </p:nvSpPr>
          <p:spPr>
            <a:xfrm>
              <a:off x="349179" y="81915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ea typeface="Verdana" panose="020B0604030504040204" pitchFamily="34" charset="0"/>
                  <a:cs typeface="Verdana" panose="020B0604030504040204" pitchFamily="34" charset="0"/>
                </a:rPr>
                <a:t>Virtual Extensible LAN</a:t>
              </a:r>
            </a:p>
          </p:txBody>
        </p:sp>
      </p:grpSp>
    </p:spTree>
    <p:custDataLst>
      <p:tags r:id="rId1"/>
    </p:custDataLst>
    <p:extLst>
      <p:ext uri="{BB962C8B-B14F-4D97-AF65-F5344CB8AC3E}">
        <p14:creationId xmlns:p14="http://schemas.microsoft.com/office/powerpoint/2010/main" val="1247410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SAN (VSAN)</a:t>
            </a:r>
          </a:p>
        </p:txBody>
      </p:sp>
      <p:sp>
        <p:nvSpPr>
          <p:cNvPr id="5" name="Content Placeholder 4"/>
          <p:cNvSpPr>
            <a:spLocks noGrp="1"/>
          </p:cNvSpPr>
          <p:nvPr>
            <p:ph sz="quarter" idx="10"/>
          </p:nvPr>
        </p:nvSpPr>
        <p:spPr>
          <a:xfrm>
            <a:off x="379413" y="2266950"/>
            <a:ext cx="8458200" cy="2133600"/>
          </a:xfrm>
        </p:spPr>
        <p:txBody>
          <a:bodyPr/>
          <a:lstStyle/>
          <a:p>
            <a:r>
              <a:rPr lang="en-US" dirty="0"/>
              <a:t>A VSAN has its own fabric services, configuration, and set of FC addresses </a:t>
            </a:r>
          </a:p>
          <a:p>
            <a:r>
              <a:rPr lang="en-US" dirty="0" smtClean="0"/>
              <a:t>Traffic </a:t>
            </a:r>
            <a:r>
              <a:rPr lang="en-US" dirty="0"/>
              <a:t>disruptions in one VSAN </a:t>
            </a:r>
            <a:r>
              <a:rPr lang="en-US" dirty="0" smtClean="0"/>
              <a:t>do not affect other </a:t>
            </a:r>
            <a:r>
              <a:rPr lang="en-US" dirty="0"/>
              <a:t>VSANs</a:t>
            </a:r>
          </a:p>
          <a:p>
            <a:r>
              <a:rPr lang="en-US" dirty="0"/>
              <a:t>A VSAN may be extended across sites </a:t>
            </a:r>
            <a:r>
              <a:rPr lang="en-US" dirty="0" smtClean="0"/>
              <a:t>similar </a:t>
            </a:r>
            <a:r>
              <a:rPr lang="en-US" dirty="0"/>
              <a:t>to a stretched VLAN</a:t>
            </a:r>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6" name="Rectangle 5"/>
          <p:cNvSpPr/>
          <p:nvPr/>
        </p:nvSpPr>
        <p:spPr>
          <a:xfrm>
            <a:off x="299409" y="94916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4" name="Group 3"/>
          <p:cNvGrpSpPr/>
          <p:nvPr/>
        </p:nvGrpSpPr>
        <p:grpSpPr>
          <a:xfrm>
            <a:off x="349179" y="819150"/>
            <a:ext cx="8495413" cy="1295400"/>
            <a:chOff x="349179" y="819150"/>
            <a:chExt cx="8495413" cy="1295400"/>
          </a:xfrm>
        </p:grpSpPr>
        <p:sp>
          <p:nvSpPr>
            <p:cNvPr id="7" name="Rectangle 6"/>
            <p:cNvSpPr/>
            <p:nvPr/>
          </p:nvSpPr>
          <p:spPr>
            <a:xfrm>
              <a:off x="614992" y="1017880"/>
              <a:ext cx="8229600" cy="10966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smtClean="0">
                  <a:solidFill>
                    <a:schemeClr val="tx1"/>
                  </a:solidFill>
                </a:rPr>
                <a:t>A </a:t>
              </a:r>
              <a:r>
                <a:rPr lang="en-US" sz="1600" dirty="0">
                  <a:solidFill>
                    <a:schemeClr val="tx1"/>
                  </a:solidFill>
                </a:rPr>
                <a:t>logical fabric, created on a physical FC or </a:t>
              </a:r>
              <a:r>
                <a:rPr lang="en-US" sz="1600" dirty="0" err="1">
                  <a:solidFill>
                    <a:schemeClr val="tx1"/>
                  </a:solidFill>
                </a:rPr>
                <a:t>FCoE</a:t>
              </a:r>
              <a:r>
                <a:rPr lang="en-US" sz="1600" dirty="0">
                  <a:solidFill>
                    <a:schemeClr val="tx1"/>
                  </a:solidFill>
                </a:rPr>
                <a:t> SAN enabling communication between a group of nodes with a common set of requirements, </a:t>
              </a:r>
              <a:r>
                <a:rPr lang="en-US" sz="1600" dirty="0" smtClean="0">
                  <a:solidFill>
                    <a:schemeClr val="tx1"/>
                  </a:solidFill>
                </a:rPr>
                <a:t>independent of </a:t>
              </a:r>
              <a:r>
                <a:rPr lang="en-US" sz="1600" dirty="0">
                  <a:solidFill>
                    <a:schemeClr val="tx1"/>
                  </a:solidFill>
                </a:rPr>
                <a:t>their physical location in the fabric.</a:t>
              </a:r>
            </a:p>
          </p:txBody>
        </p:sp>
        <p:sp>
          <p:nvSpPr>
            <p:cNvPr id="8" name="Rectangle 7"/>
            <p:cNvSpPr/>
            <p:nvPr/>
          </p:nvSpPr>
          <p:spPr>
            <a:xfrm>
              <a:off x="349179" y="81915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ea typeface="Verdana" panose="020B0604030504040204" pitchFamily="34" charset="0"/>
                  <a:cs typeface="Verdana" panose="020B0604030504040204" pitchFamily="34" charset="0"/>
                </a:rPr>
                <a:t>Virtual </a:t>
              </a:r>
              <a:r>
                <a:rPr lang="en-US" sz="1600" b="1" dirty="0" smtClean="0">
                  <a:solidFill>
                    <a:schemeClr val="bg1"/>
                  </a:solidFill>
                  <a:ea typeface="Verdana" panose="020B0604030504040204" pitchFamily="34" charset="0"/>
                  <a:cs typeface="Verdana" panose="020B0604030504040204" pitchFamily="34" charset="0"/>
                </a:rPr>
                <a:t>SAN</a:t>
              </a:r>
              <a:endParaRPr lang="en-US" sz="1600" b="1" dirty="0">
                <a:solidFill>
                  <a:schemeClr val="bg1"/>
                </a:solidFill>
                <a:ea typeface="Verdana" panose="020B0604030504040204" pitchFamily="34" charset="0"/>
                <a:cs typeface="Verdana" panose="020B0604030504040204" pitchFamily="34" charset="0"/>
              </a:endParaRPr>
            </a:p>
          </p:txBody>
        </p:sp>
      </p:grpSp>
    </p:spTree>
    <p:custDataLst>
      <p:tags r:id="rId1"/>
    </p:custDataLst>
    <p:extLst>
      <p:ext uri="{BB962C8B-B14F-4D97-AF65-F5344CB8AC3E}">
        <p14:creationId xmlns:p14="http://schemas.microsoft.com/office/powerpoint/2010/main" val="2517885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SAN (VSAN) (Cont'd)</a:t>
            </a:r>
            <a:endParaRPr lang="en-US" dirty="0"/>
          </a:p>
        </p:txBody>
      </p:sp>
      <p:sp>
        <p:nvSpPr>
          <p:cNvPr id="5" name="Content Placeholder 4"/>
          <p:cNvSpPr>
            <a:spLocks noGrp="1"/>
          </p:cNvSpPr>
          <p:nvPr>
            <p:ph sz="quarter" idx="10"/>
          </p:nvPr>
        </p:nvSpPr>
        <p:spPr>
          <a:xfrm>
            <a:off x="379413" y="990600"/>
            <a:ext cx="5335587" cy="3429000"/>
          </a:xfrm>
        </p:spPr>
        <p:txBody>
          <a:bodyPr/>
          <a:lstStyle/>
          <a:p>
            <a:r>
              <a:rPr lang="en-US" dirty="0"/>
              <a:t>Configuring VSAN:</a:t>
            </a:r>
          </a:p>
          <a:p>
            <a:pPr lvl="1"/>
            <a:r>
              <a:rPr lang="en-US" dirty="0"/>
              <a:t>Define VSANs on fabric switch with specific VSAN IDs</a:t>
            </a:r>
          </a:p>
          <a:p>
            <a:pPr lvl="1"/>
            <a:r>
              <a:rPr lang="en-US" dirty="0"/>
              <a:t>Assign VSAN IDs to </a:t>
            </a:r>
            <a:r>
              <a:rPr lang="en-US" dirty="0" err="1"/>
              <a:t>F_Ports</a:t>
            </a:r>
            <a:r>
              <a:rPr lang="en-US" dirty="0"/>
              <a:t> to include them in </a:t>
            </a:r>
            <a:r>
              <a:rPr lang="en-US" dirty="0" smtClean="0"/>
              <a:t>the VSANs </a:t>
            </a:r>
            <a:endParaRPr lang="en-US" dirty="0"/>
          </a:p>
          <a:p>
            <a:r>
              <a:rPr lang="en-US" dirty="0" smtClean="0"/>
              <a:t>An </a:t>
            </a:r>
            <a:r>
              <a:rPr lang="en-US" dirty="0" err="1"/>
              <a:t>N_Port</a:t>
            </a:r>
            <a:r>
              <a:rPr lang="en-US" dirty="0"/>
              <a:t> </a:t>
            </a:r>
            <a:r>
              <a:rPr lang="en-US" dirty="0" smtClean="0"/>
              <a:t>connecting to </a:t>
            </a:r>
            <a:r>
              <a:rPr lang="en-US" dirty="0"/>
              <a:t>an </a:t>
            </a:r>
            <a:r>
              <a:rPr lang="en-US" dirty="0" err="1"/>
              <a:t>F_Port</a:t>
            </a:r>
            <a:r>
              <a:rPr lang="en-US" dirty="0"/>
              <a:t> </a:t>
            </a:r>
            <a:r>
              <a:rPr lang="en-US" dirty="0" smtClean="0"/>
              <a:t>in a VSAN </a:t>
            </a:r>
            <a:r>
              <a:rPr lang="en-US" dirty="0"/>
              <a:t>becomes a member of </a:t>
            </a:r>
            <a:r>
              <a:rPr lang="en-US" dirty="0" smtClean="0"/>
              <a:t>that VSAN </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680586"/>
            <a:ext cx="3292475" cy="371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140265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p:spPr>
        <p:txBody>
          <a:bodyPr/>
          <a:lstStyle/>
          <a:p>
            <a:r>
              <a:rPr lang="en-US" dirty="0"/>
              <a:t>Mapping </a:t>
            </a:r>
            <a:r>
              <a:rPr lang="en-US" dirty="0" smtClean="0"/>
              <a:t>VLANs </a:t>
            </a:r>
            <a:r>
              <a:rPr lang="en-US" dirty="0"/>
              <a:t>and </a:t>
            </a:r>
            <a:r>
              <a:rPr lang="en-US" dirty="0" smtClean="0"/>
              <a:t>VSANs in an </a:t>
            </a:r>
            <a:r>
              <a:rPr lang="en-US" dirty="0" err="1"/>
              <a:t>FCoE</a:t>
            </a:r>
            <a:r>
              <a:rPr lang="en-US" dirty="0"/>
              <a:t> SAN</a:t>
            </a:r>
          </a:p>
        </p:txBody>
      </p:sp>
      <p:sp>
        <p:nvSpPr>
          <p:cNvPr id="5" name="Content Placeholder 4"/>
          <p:cNvSpPr>
            <a:spLocks noGrp="1"/>
          </p:cNvSpPr>
          <p:nvPr>
            <p:ph sz="quarter" idx="10"/>
          </p:nvPr>
        </p:nvSpPr>
        <p:spPr/>
        <p:txBody>
          <a:bodyPr/>
          <a:lstStyle/>
          <a:p>
            <a:r>
              <a:rPr lang="en-US" dirty="0"/>
              <a:t>Mapping determines which VLAN </a:t>
            </a:r>
            <a:r>
              <a:rPr lang="en-US" dirty="0" smtClean="0"/>
              <a:t>carries </a:t>
            </a:r>
            <a:r>
              <a:rPr lang="en-US" dirty="0"/>
              <a:t>a VSAN traffic</a:t>
            </a:r>
          </a:p>
          <a:p>
            <a:r>
              <a:rPr lang="en-US" dirty="0"/>
              <a:t>Mapping considerations:</a:t>
            </a:r>
          </a:p>
          <a:p>
            <a:pPr lvl="1"/>
            <a:r>
              <a:rPr lang="en-US" dirty="0" smtClean="0"/>
              <a:t>Configure </a:t>
            </a:r>
            <a:r>
              <a:rPr lang="en-US" dirty="0"/>
              <a:t>a dedicated VLAN for each VSAN</a:t>
            </a:r>
          </a:p>
          <a:p>
            <a:pPr lvl="1"/>
            <a:r>
              <a:rPr lang="en-US" dirty="0"/>
              <a:t>VLANs configured for VSANs should not carry regular LAN traffic</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1" y="2582181"/>
            <a:ext cx="4343399" cy="227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139358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Benefits of Virtualization</a:t>
            </a:r>
            <a:endParaRPr lang="en-US" dirty="0"/>
          </a:p>
        </p:txBody>
      </p:sp>
      <p:sp>
        <p:nvSpPr>
          <p:cNvPr id="4" name="Footer Placeholder 3"/>
          <p:cNvSpPr>
            <a:spLocks noGrp="1"/>
          </p:cNvSpPr>
          <p:nvPr>
            <p:ph type="ftr" sz="quarter" idx="3"/>
          </p:nvPr>
        </p:nvSpPr>
        <p:spPr/>
        <p:txBody>
          <a:bodyPr/>
          <a:lstStyle/>
          <a:p>
            <a:pPr algn="r"/>
            <a:r>
              <a:rPr lang="en-US" smtClean="0"/>
              <a:t>Module: Virtual Layer</a:t>
            </a:r>
            <a:endParaRPr lang="en-US" dirty="0"/>
          </a:p>
        </p:txBody>
      </p:sp>
      <p:sp>
        <p:nvSpPr>
          <p:cNvPr id="14" name="Content Placeholder 13"/>
          <p:cNvSpPr>
            <a:spLocks noGrp="1"/>
          </p:cNvSpPr>
          <p:nvPr>
            <p:ph sz="quarter" idx="10"/>
          </p:nvPr>
        </p:nvSpPr>
        <p:spPr/>
        <p:txBody>
          <a:bodyPr/>
          <a:lstStyle/>
          <a:p>
            <a:r>
              <a:rPr lang="en-US" dirty="0"/>
              <a:t>Optimizes utilization of IT </a:t>
            </a:r>
            <a:r>
              <a:rPr lang="en-US" dirty="0" smtClean="0"/>
              <a:t>resources</a:t>
            </a:r>
            <a:endParaRPr lang="en-US" dirty="0"/>
          </a:p>
          <a:p>
            <a:r>
              <a:rPr lang="en-US" dirty="0"/>
              <a:t>Reduces cost and management complexity</a:t>
            </a:r>
          </a:p>
          <a:p>
            <a:r>
              <a:rPr lang="en-US" dirty="0"/>
              <a:t>Reduces deployment time</a:t>
            </a:r>
          </a:p>
          <a:p>
            <a:r>
              <a:rPr lang="en-US" dirty="0"/>
              <a:t>Increases </a:t>
            </a:r>
            <a:r>
              <a:rPr lang="en-US" dirty="0" smtClean="0"/>
              <a:t>flexibility</a:t>
            </a:r>
            <a:endParaRPr lang="en-US" dirty="0"/>
          </a:p>
        </p:txBody>
      </p:sp>
    </p:spTree>
    <p:custDataLst>
      <p:tags r:id="rId1"/>
    </p:custDataLst>
    <p:extLst>
      <p:ext uri="{BB962C8B-B14F-4D97-AF65-F5344CB8AC3E}">
        <p14:creationId xmlns:p14="http://schemas.microsoft.com/office/powerpoint/2010/main" val="1792892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Virtual network</a:t>
            </a:r>
          </a:p>
          <a:p>
            <a:r>
              <a:rPr lang="en-US" dirty="0"/>
              <a:t>Types of virtual </a:t>
            </a:r>
            <a:r>
              <a:rPr lang="en-US" dirty="0" smtClean="0"/>
              <a:t>network: </a:t>
            </a:r>
            <a:r>
              <a:rPr lang="en-US" dirty="0"/>
              <a:t>VLAN, private VLAN, stretched VLAN, VXLAN, and </a:t>
            </a:r>
            <a:r>
              <a:rPr lang="en-US" dirty="0" smtClean="0"/>
              <a:t>VSAN</a:t>
            </a:r>
          </a:p>
          <a:p>
            <a:r>
              <a:rPr lang="en-US" dirty="0" smtClean="0"/>
              <a:t>Mapping </a:t>
            </a:r>
            <a:r>
              <a:rPr lang="en-US" dirty="0"/>
              <a:t>between VLANs and VSANs </a:t>
            </a:r>
            <a:r>
              <a:rPr lang="en-US" dirty="0" smtClean="0"/>
              <a:t>in </a:t>
            </a:r>
            <a:r>
              <a:rPr lang="en-US" dirty="0"/>
              <a:t>an </a:t>
            </a:r>
            <a:r>
              <a:rPr lang="en-US" dirty="0" err="1"/>
              <a:t>FCoE</a:t>
            </a:r>
            <a:r>
              <a:rPr lang="en-US" dirty="0"/>
              <a:t> </a:t>
            </a:r>
            <a:r>
              <a:rPr lang="en-US" dirty="0" smtClean="0"/>
              <a:t>SAN</a:t>
            </a:r>
            <a:endParaRPr lang="en-US" dirty="0"/>
          </a:p>
          <a:p>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solidFill>
                  <a:srgbClr val="717074"/>
                </a:solidFill>
              </a:rPr>
              <a:t>Module: Virtual Layer</a:t>
            </a:r>
            <a:endParaRPr lang="en-US" dirty="0">
              <a:solidFill>
                <a:srgbClr val="717074"/>
              </a:solidFill>
            </a:endParaRPr>
          </a:p>
        </p:txBody>
      </p:sp>
    </p:spTree>
    <p:custDataLst>
      <p:tags r:id="rId1"/>
    </p:custDataLst>
    <p:extLst>
      <p:ext uri="{BB962C8B-B14F-4D97-AF65-F5344CB8AC3E}">
        <p14:creationId xmlns:p14="http://schemas.microsoft.com/office/powerpoint/2010/main" val="573825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Concepts in Practice</a:t>
            </a:r>
          </a:p>
        </p:txBody>
      </p:sp>
      <p:sp>
        <p:nvSpPr>
          <p:cNvPr id="5" name="Content Placeholder 4"/>
          <p:cNvSpPr>
            <a:spLocks noGrp="1"/>
          </p:cNvSpPr>
          <p:nvPr>
            <p:ph sz="quarter" idx="10"/>
          </p:nvPr>
        </p:nvSpPr>
        <p:spPr/>
        <p:txBody>
          <a:bodyPr/>
          <a:lstStyle/>
          <a:p>
            <a:pPr>
              <a:defRPr/>
            </a:pPr>
            <a:r>
              <a:rPr lang="en-US" dirty="0"/>
              <a:t>VMware </a:t>
            </a:r>
            <a:r>
              <a:rPr lang="en-US" dirty="0" err="1" smtClean="0"/>
              <a:t>ESXi</a:t>
            </a:r>
            <a:endParaRPr lang="en-US" dirty="0"/>
          </a:p>
        </p:txBody>
      </p:sp>
      <p:sp>
        <p:nvSpPr>
          <p:cNvPr id="2" name="Footer Placeholder 1"/>
          <p:cNvSpPr>
            <a:spLocks noGrp="1"/>
          </p:cNvSpPr>
          <p:nvPr>
            <p:ph type="ftr" sz="quarter" idx="3"/>
          </p:nvPr>
        </p:nvSpPr>
        <p:spPr>
          <a:prstGeom prst="rect">
            <a:avLst/>
          </a:prstGeom>
        </p:spPr>
        <p:txBody>
          <a:bodyPr/>
          <a:lstStyle/>
          <a:p>
            <a:pPr algn="r"/>
            <a:r>
              <a:rPr lang="en-US" smtClean="0">
                <a:solidFill>
                  <a:srgbClr val="717074"/>
                </a:solidFill>
              </a:rPr>
              <a:t>Module: Virtual Layer</a:t>
            </a:r>
            <a:endParaRPr lang="en-US" dirty="0">
              <a:solidFill>
                <a:srgbClr val="717074"/>
              </a:solidFill>
            </a:endParaRPr>
          </a:p>
        </p:txBody>
      </p:sp>
    </p:spTree>
    <p:custDataLst>
      <p:tags r:id="rId1"/>
    </p:custDataLst>
    <p:extLst>
      <p:ext uri="{BB962C8B-B14F-4D97-AF65-F5344CB8AC3E}">
        <p14:creationId xmlns:p14="http://schemas.microsoft.com/office/powerpoint/2010/main" val="3905154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VMware </a:t>
            </a:r>
            <a:r>
              <a:rPr lang="en-US" dirty="0" err="1" smtClean="0"/>
              <a:t>ESXi</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graphicFrame>
        <p:nvGraphicFramePr>
          <p:cNvPr id="7" name="Content Placeholder 5"/>
          <p:cNvGraphicFramePr>
            <a:graphicFrameLocks noGrp="1"/>
          </p:cNvGraphicFramePr>
          <p:nvPr>
            <p:ph sz="quarter" idx="10"/>
            <p:extLst>
              <p:ext uri="{D42A27DB-BD31-4B8C-83A1-F6EECF244321}">
                <p14:modId xmlns:p14="http://schemas.microsoft.com/office/powerpoint/2010/main" val="914188979"/>
              </p:ext>
            </p:extLst>
          </p:nvPr>
        </p:nvGraphicFramePr>
        <p:xfrm>
          <a:off x="1043608" y="990600"/>
          <a:ext cx="7056785" cy="2495550"/>
        </p:xfrm>
        <a:graphic>
          <a:graphicData uri="http://schemas.openxmlformats.org/drawingml/2006/table">
            <a:tbl>
              <a:tblPr firstRow="1" bandRow="1">
                <a:tableStyleId>{5C22544A-7EE6-4342-B048-85BDC9FD1C3A}</a:tableStyleId>
              </a:tblPr>
              <a:tblGrid>
                <a:gridCol w="7056785"/>
              </a:tblGrid>
              <a:tr h="38793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err="1" smtClean="0"/>
                        <a:t>ESXi</a:t>
                      </a:r>
                      <a:endParaRPr lang="en-US" sz="1600" b="1" kern="1200" dirty="0" smtClean="0"/>
                    </a:p>
                  </a:txBody>
                  <a:tcPr anchor="ctr">
                    <a:solidFill>
                      <a:srgbClr val="717074"/>
                    </a:solidFill>
                  </a:tcPr>
                </a:tc>
              </a:tr>
              <a:tr h="2107613">
                <a:tc>
                  <a:txBody>
                    <a:bodyPr/>
                    <a:lstStyle/>
                    <a:p>
                      <a:pPr marL="171450" lvl="1" indent="-171450" algn="l" defTabSz="800100">
                        <a:lnSpc>
                          <a:spcPct val="100000"/>
                        </a:lnSpc>
                        <a:spcBef>
                          <a:spcPts val="1200"/>
                        </a:spcBef>
                        <a:spcAft>
                          <a:spcPct val="15000"/>
                        </a:spcAft>
                        <a:buChar char="••"/>
                      </a:pPr>
                      <a:r>
                        <a:rPr lang="en-US" sz="1600" kern="1200" dirty="0" smtClean="0"/>
                        <a:t>Bare-metal hypervisor</a:t>
                      </a:r>
                    </a:p>
                    <a:p>
                      <a:pPr marL="171450" lvl="1" indent="-171450" algn="l" defTabSz="800100">
                        <a:lnSpc>
                          <a:spcPct val="100000"/>
                        </a:lnSpc>
                        <a:spcBef>
                          <a:spcPts val="1200"/>
                        </a:spcBef>
                        <a:spcAft>
                          <a:spcPct val="15000"/>
                        </a:spcAft>
                        <a:buChar char="••"/>
                      </a:pPr>
                      <a:r>
                        <a:rPr lang="en-US" sz="1600" kern="1200" dirty="0" smtClean="0"/>
                        <a:t>Abstracts processor, memory, storage, and network resources into multiple VMs</a:t>
                      </a:r>
                    </a:p>
                    <a:p>
                      <a:pPr marL="171450" lvl="1" indent="-171450" algn="l" defTabSz="800100">
                        <a:lnSpc>
                          <a:spcPct val="100000"/>
                        </a:lnSpc>
                        <a:spcBef>
                          <a:spcPts val="1200"/>
                        </a:spcBef>
                        <a:spcAft>
                          <a:spcPct val="15000"/>
                        </a:spcAft>
                        <a:buChar char="••"/>
                      </a:pPr>
                      <a:r>
                        <a:rPr lang="en-US" sz="1600" kern="1200" dirty="0" smtClean="0"/>
                        <a:t>Comprises underlying </a:t>
                      </a:r>
                      <a:r>
                        <a:rPr lang="en-US" sz="1600" kern="1200" dirty="0" err="1" smtClean="0"/>
                        <a:t>VMkernel</a:t>
                      </a:r>
                      <a:r>
                        <a:rPr lang="en-US" sz="1600" kern="1200" dirty="0" smtClean="0"/>
                        <a:t> OS that supports running multiple VMs</a:t>
                      </a:r>
                      <a:endParaRPr lang="en-US" sz="1600" dirty="0" smtClean="0"/>
                    </a:p>
                    <a:p>
                      <a:pPr marL="357188" lvl="2" indent="-177800" algn="l" defTabSz="800100" rtl="0" eaLnBrk="1" latinLnBrk="0" hangingPunct="1">
                        <a:lnSpc>
                          <a:spcPct val="100000"/>
                        </a:lnSpc>
                        <a:spcBef>
                          <a:spcPts val="600"/>
                        </a:spcBef>
                        <a:spcAft>
                          <a:spcPct val="15000"/>
                        </a:spcAft>
                        <a:buFont typeface="Verdana" panose="020B0604030504040204" pitchFamily="34" charset="0"/>
                        <a:buChar char="-"/>
                      </a:pPr>
                      <a:r>
                        <a:rPr lang="en-US" sz="1400" kern="1200" dirty="0" err="1" smtClean="0">
                          <a:solidFill>
                            <a:schemeClr val="dk1"/>
                          </a:solidFill>
                          <a:latin typeface="+mn-lt"/>
                          <a:ea typeface="+mn-ea"/>
                          <a:cs typeface="+mn-cs"/>
                        </a:rPr>
                        <a:t>VMkernel</a:t>
                      </a:r>
                      <a:r>
                        <a:rPr lang="en-US" sz="1400" kern="1200" dirty="0" smtClean="0">
                          <a:solidFill>
                            <a:schemeClr val="dk1"/>
                          </a:solidFill>
                          <a:latin typeface="+mn-lt"/>
                          <a:ea typeface="+mn-ea"/>
                          <a:cs typeface="+mn-cs"/>
                        </a:rPr>
                        <a:t> controls and manages compute resources</a:t>
                      </a:r>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3229750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Module Summary</a:t>
            </a:r>
            <a:endParaRPr lang="en-US" dirty="0"/>
          </a:p>
        </p:txBody>
      </p:sp>
      <p:sp>
        <p:nvSpPr>
          <p:cNvPr id="5" name="Content Placeholder 4"/>
          <p:cNvSpPr>
            <a:spLocks noGrp="1"/>
          </p:cNvSpPr>
          <p:nvPr>
            <p:ph sz="quarter" idx="10"/>
          </p:nvPr>
        </p:nvSpPr>
        <p:spPr/>
        <p:txBody>
          <a:bodyPr/>
          <a:lstStyle/>
          <a:p>
            <a:pPr marL="0" indent="0">
              <a:buNone/>
            </a:pPr>
            <a:r>
              <a:rPr lang="en-US" dirty="0"/>
              <a:t>Key points covered in this module:</a:t>
            </a:r>
          </a:p>
          <a:p>
            <a:pPr>
              <a:defRPr/>
            </a:pPr>
            <a:r>
              <a:rPr lang="en-US" dirty="0" smtClean="0"/>
              <a:t>Virtual </a:t>
            </a:r>
            <a:r>
              <a:rPr lang="en-US" dirty="0"/>
              <a:t>layer </a:t>
            </a:r>
            <a:endParaRPr lang="en-US" dirty="0" smtClean="0"/>
          </a:p>
          <a:p>
            <a:pPr>
              <a:defRPr/>
            </a:pPr>
            <a:r>
              <a:rPr lang="en-US" dirty="0" smtClean="0"/>
              <a:t>Virtualization </a:t>
            </a:r>
            <a:r>
              <a:rPr lang="en-US" dirty="0"/>
              <a:t>software</a:t>
            </a:r>
          </a:p>
          <a:p>
            <a:pPr>
              <a:defRPr/>
            </a:pPr>
            <a:r>
              <a:rPr lang="en-US" dirty="0" smtClean="0"/>
              <a:t>Resource </a:t>
            </a:r>
            <a:r>
              <a:rPr lang="en-US" dirty="0"/>
              <a:t>pool </a:t>
            </a:r>
            <a:endParaRPr lang="en-US" dirty="0" smtClean="0"/>
          </a:p>
          <a:p>
            <a:pPr>
              <a:defRPr/>
            </a:pPr>
            <a:r>
              <a:rPr lang="en-US" dirty="0" smtClean="0"/>
              <a:t>Virtual </a:t>
            </a:r>
            <a:r>
              <a:rPr lang="en-US" dirty="0"/>
              <a:t>resources</a:t>
            </a:r>
          </a:p>
          <a:p>
            <a:endParaRPr lang="en-US" dirty="0"/>
          </a:p>
        </p:txBody>
      </p:sp>
      <p:sp>
        <p:nvSpPr>
          <p:cNvPr id="2" name="Footer Placeholder 1"/>
          <p:cNvSpPr>
            <a:spLocks noGrp="1"/>
          </p:cNvSpPr>
          <p:nvPr>
            <p:ph type="ftr" sz="quarter" idx="3"/>
          </p:nvPr>
        </p:nvSpPr>
        <p:spPr/>
        <p:txBody>
          <a:bodyPr/>
          <a:lstStyle/>
          <a:p>
            <a:pPr algn="r"/>
            <a:r>
              <a:rPr lang="en-US" smtClean="0">
                <a:solidFill>
                  <a:srgbClr val="717074"/>
                </a:solidFill>
              </a:rPr>
              <a:t>Module: Virtual Layer</a:t>
            </a:r>
            <a:endParaRPr lang="en-US" dirty="0">
              <a:solidFill>
                <a:srgbClr val="717074"/>
              </a:solidFill>
            </a:endParaRPr>
          </a:p>
        </p:txBody>
      </p:sp>
    </p:spTree>
    <p:custDataLst>
      <p:tags r:id="rId1"/>
    </p:custDataLst>
    <p:extLst>
      <p:ext uri="{BB962C8B-B14F-4D97-AF65-F5344CB8AC3E}">
        <p14:creationId xmlns:p14="http://schemas.microsoft.com/office/powerpoint/2010/main" val="3851791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8" name="TextBox 7"/>
          <p:cNvSpPr txBox="1"/>
          <p:nvPr/>
        </p:nvSpPr>
        <p:spPr>
          <a:xfrm>
            <a:off x="381000" y="2126218"/>
            <a:ext cx="8458200" cy="369332"/>
          </a:xfrm>
          <a:prstGeom prst="rect">
            <a:avLst/>
          </a:prstGeom>
          <a:noFill/>
        </p:spPr>
        <p:txBody>
          <a:bodyPr wrap="square" rtlCol="0">
            <a:spAutoFit/>
          </a:bodyPr>
          <a:lstStyle/>
          <a:p>
            <a:pPr algn="ctr"/>
            <a:r>
              <a:rPr lang="en-US" sz="1800" dirty="0" smtClean="0">
                <a:solidFill>
                  <a:schemeClr val="tx1"/>
                </a:solidFill>
              </a:rPr>
              <a:t>This slide intentionally left blank.</a:t>
            </a:r>
          </a:p>
        </p:txBody>
      </p:sp>
    </p:spTree>
    <p:custDataLst>
      <p:tags r:id="rId1"/>
    </p:custDataLst>
    <p:extLst>
      <p:ext uri="{BB962C8B-B14F-4D97-AF65-F5344CB8AC3E}">
        <p14:creationId xmlns:p14="http://schemas.microsoft.com/office/powerpoint/2010/main" val="29613233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Layer Overview</a:t>
            </a:r>
            <a:endParaRPr lang="en-US" dirty="0"/>
          </a:p>
        </p:txBody>
      </p:sp>
      <p:sp>
        <p:nvSpPr>
          <p:cNvPr id="3" name="Content Placeholder 2"/>
          <p:cNvSpPr>
            <a:spLocks noGrp="1"/>
          </p:cNvSpPr>
          <p:nvPr>
            <p:ph sz="quarter" idx="10"/>
          </p:nvPr>
        </p:nvSpPr>
        <p:spPr/>
        <p:txBody>
          <a:bodyPr/>
          <a:lstStyle/>
          <a:p>
            <a:r>
              <a:rPr lang="en-US" dirty="0" smtClean="0"/>
              <a:t>Virtualized </a:t>
            </a:r>
            <a:r>
              <a:rPr lang="en-US" dirty="0"/>
              <a:t>compute, network, and storage </a:t>
            </a:r>
            <a:r>
              <a:rPr lang="en-US" dirty="0" smtClean="0"/>
              <a:t>forms </a:t>
            </a:r>
            <a:r>
              <a:rPr lang="en-US" dirty="0"/>
              <a:t>the virtual </a:t>
            </a:r>
            <a:r>
              <a:rPr lang="en-US" dirty="0" smtClean="0"/>
              <a:t>layer</a:t>
            </a:r>
          </a:p>
          <a:p>
            <a:r>
              <a:rPr lang="en-US" dirty="0" smtClean="0"/>
              <a:t>Enables fulfilling two characteristics of cloud infrastructure</a:t>
            </a:r>
          </a:p>
          <a:p>
            <a:pPr lvl="1"/>
            <a:r>
              <a:rPr lang="en-US" dirty="0" smtClean="0"/>
              <a:t>Resource pooling</a:t>
            </a:r>
          </a:p>
          <a:p>
            <a:pPr lvl="1"/>
            <a:r>
              <a:rPr lang="en-US" dirty="0" smtClean="0"/>
              <a:t>Rapid elasticity</a:t>
            </a:r>
          </a:p>
          <a:p>
            <a:r>
              <a:rPr lang="en-US" dirty="0" smtClean="0"/>
              <a:t>Specifies the entities operating at </a:t>
            </a:r>
            <a:r>
              <a:rPr lang="en-US" dirty="0"/>
              <a:t>this layer</a:t>
            </a:r>
          </a:p>
          <a:p>
            <a:pPr lvl="1"/>
            <a:r>
              <a:rPr lang="en-US" dirty="0"/>
              <a:t>Virtualization software</a:t>
            </a:r>
          </a:p>
          <a:p>
            <a:pPr lvl="1"/>
            <a:r>
              <a:rPr lang="en-US" dirty="0"/>
              <a:t>Resource pools</a:t>
            </a:r>
          </a:p>
          <a:p>
            <a:pPr lvl="1"/>
            <a:r>
              <a:rPr lang="en-US" dirty="0"/>
              <a:t>Virtual </a:t>
            </a:r>
            <a:r>
              <a:rPr lang="en-US" dirty="0" smtClean="0"/>
              <a:t>resources</a:t>
            </a:r>
            <a:endParaRPr lang="en-US" dirty="0"/>
          </a:p>
        </p:txBody>
      </p:sp>
      <p:sp>
        <p:nvSpPr>
          <p:cNvPr id="4" name="Footer Placeholder 3"/>
          <p:cNvSpPr>
            <a:spLocks noGrp="1"/>
          </p:cNvSpPr>
          <p:nvPr>
            <p:ph type="ftr" sz="quarter" idx="3"/>
          </p:nvPr>
        </p:nvSpPr>
        <p:spPr/>
        <p:txBody>
          <a:bodyPr/>
          <a:lstStyle/>
          <a:p>
            <a:pPr algn="r"/>
            <a:r>
              <a:rPr lang="en-US" smtClean="0"/>
              <a:t>Module: Virtual Layer</a:t>
            </a:r>
            <a:endParaRPr lang="en-US" dirty="0"/>
          </a:p>
        </p:txBody>
      </p:sp>
    </p:spTree>
    <p:custDataLst>
      <p:tags r:id="rId1"/>
    </p:custDataLst>
    <p:extLst>
      <p:ext uri="{BB962C8B-B14F-4D97-AF65-F5344CB8AC3E}">
        <p14:creationId xmlns:p14="http://schemas.microsoft.com/office/powerpoint/2010/main" val="299030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12480" cy="457200"/>
          </a:xfrm>
        </p:spPr>
        <p:txBody>
          <a:bodyPr/>
          <a:lstStyle/>
          <a:p>
            <a:r>
              <a:rPr lang="en-US" dirty="0" smtClean="0"/>
              <a:t>Virtual Layer</a:t>
            </a:r>
            <a:endParaRPr lang="en-US" dirty="0"/>
          </a:p>
        </p:txBody>
      </p:sp>
      <p:sp>
        <p:nvSpPr>
          <p:cNvPr id="32" name="Subtitle 31"/>
          <p:cNvSpPr>
            <a:spLocks noGrp="1"/>
          </p:cNvSpPr>
          <p:nvPr>
            <p:ph type="subTitle" idx="1"/>
          </p:nvPr>
        </p:nvSpPr>
        <p:spPr/>
        <p:txBody>
          <a:bodyPr/>
          <a:lstStyle/>
          <a:p>
            <a:r>
              <a:rPr lang="en-US" dirty="0" smtClean="0"/>
              <a:t>Virtualization Process and Operations</a:t>
            </a:r>
            <a:endParaRPr lang="en-US" dirty="0"/>
          </a:p>
        </p:txBody>
      </p:sp>
      <p:sp>
        <p:nvSpPr>
          <p:cNvPr id="4" name="Footer Placeholder 3"/>
          <p:cNvSpPr>
            <a:spLocks noGrp="1"/>
          </p:cNvSpPr>
          <p:nvPr>
            <p:ph type="ftr" sz="quarter" idx="3"/>
          </p:nvPr>
        </p:nvSpPr>
        <p:spPr/>
        <p:txBody>
          <a:bodyPr/>
          <a:lstStyle/>
          <a:p>
            <a:pPr algn="r"/>
            <a:r>
              <a:rPr lang="en-US" smtClean="0"/>
              <a:t>Module: Virtual Layer</a:t>
            </a:r>
            <a:endParaRPr lang="en-US" dirty="0"/>
          </a:p>
        </p:txBody>
      </p:sp>
      <p:sp>
        <p:nvSpPr>
          <p:cNvPr id="9" name="Right Arrow 8"/>
          <p:cNvSpPr/>
          <p:nvPr/>
        </p:nvSpPr>
        <p:spPr>
          <a:xfrm>
            <a:off x="381000" y="1123950"/>
            <a:ext cx="7047554" cy="3505200"/>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165100" y="2253555"/>
            <a:ext cx="2257044" cy="1324034"/>
          </a:xfrm>
          <a:custGeom>
            <a:avLst/>
            <a:gdLst>
              <a:gd name="connsiteX0" fmla="*/ 0 w 2257044"/>
              <a:gd name="connsiteY0" fmla="*/ 233685 h 1402080"/>
              <a:gd name="connsiteX1" fmla="*/ 233685 w 2257044"/>
              <a:gd name="connsiteY1" fmla="*/ 0 h 1402080"/>
              <a:gd name="connsiteX2" fmla="*/ 2023359 w 2257044"/>
              <a:gd name="connsiteY2" fmla="*/ 0 h 1402080"/>
              <a:gd name="connsiteX3" fmla="*/ 2257044 w 2257044"/>
              <a:gd name="connsiteY3" fmla="*/ 233685 h 1402080"/>
              <a:gd name="connsiteX4" fmla="*/ 2257044 w 2257044"/>
              <a:gd name="connsiteY4" fmla="*/ 1168395 h 1402080"/>
              <a:gd name="connsiteX5" fmla="*/ 2023359 w 2257044"/>
              <a:gd name="connsiteY5" fmla="*/ 1402080 h 1402080"/>
              <a:gd name="connsiteX6" fmla="*/ 233685 w 2257044"/>
              <a:gd name="connsiteY6" fmla="*/ 1402080 h 1402080"/>
              <a:gd name="connsiteX7" fmla="*/ 0 w 2257044"/>
              <a:gd name="connsiteY7" fmla="*/ 1168395 h 1402080"/>
              <a:gd name="connsiteX8" fmla="*/ 0 w 2257044"/>
              <a:gd name="connsiteY8" fmla="*/ 233685 h 140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044" h="1402080">
                <a:moveTo>
                  <a:pt x="0" y="233685"/>
                </a:moveTo>
                <a:cubicBezTo>
                  <a:pt x="0" y="104624"/>
                  <a:pt x="104624" y="0"/>
                  <a:pt x="233685" y="0"/>
                </a:cubicBezTo>
                <a:lnTo>
                  <a:pt x="2023359" y="0"/>
                </a:lnTo>
                <a:cubicBezTo>
                  <a:pt x="2152420" y="0"/>
                  <a:pt x="2257044" y="104624"/>
                  <a:pt x="2257044" y="233685"/>
                </a:cubicBezTo>
                <a:lnTo>
                  <a:pt x="2257044" y="1168395"/>
                </a:lnTo>
                <a:cubicBezTo>
                  <a:pt x="2257044" y="1297456"/>
                  <a:pt x="2152420" y="1402080"/>
                  <a:pt x="2023359" y="1402080"/>
                </a:cubicBezTo>
                <a:lnTo>
                  <a:pt x="233685" y="1402080"/>
                </a:lnTo>
                <a:cubicBezTo>
                  <a:pt x="104624" y="1402080"/>
                  <a:pt x="0" y="1297456"/>
                  <a:pt x="0" y="1168395"/>
                </a:cubicBezTo>
                <a:lnTo>
                  <a:pt x="0" y="2336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54" tIns="110354" rIns="110354" bIns="110354" numCol="1" spcCol="1270" anchor="ctr" anchorCtr="0">
            <a:noAutofit/>
          </a:bodyPr>
          <a:lstStyle/>
          <a:p>
            <a:pPr lvl="0" defTabSz="488950">
              <a:lnSpc>
                <a:spcPct val="90000"/>
              </a:lnSpc>
              <a:spcBef>
                <a:spcPct val="0"/>
              </a:spcBef>
              <a:spcAft>
                <a:spcPct val="35000"/>
              </a:spcAft>
            </a:pPr>
            <a:r>
              <a:rPr lang="en-US" sz="1100" b="1" kern="1200" dirty="0" smtClean="0"/>
              <a:t>Step 1: Deploy virtualization software o</a:t>
            </a:r>
            <a:r>
              <a:rPr lang="en-US" sz="1100" b="1" dirty="0" smtClean="0"/>
              <a:t>n:</a:t>
            </a:r>
          </a:p>
          <a:p>
            <a:pPr marL="171450" lvl="0" indent="-171450" defTabSz="488950">
              <a:lnSpc>
                <a:spcPct val="90000"/>
              </a:lnSpc>
              <a:spcBef>
                <a:spcPct val="0"/>
              </a:spcBef>
              <a:spcAft>
                <a:spcPct val="35000"/>
              </a:spcAft>
              <a:buFont typeface="Arial" panose="020B0604020202020204" pitchFamily="34" charset="0"/>
              <a:buChar char="•"/>
            </a:pPr>
            <a:r>
              <a:rPr lang="en-US" sz="1100" dirty="0"/>
              <a:t>Compute </a:t>
            </a:r>
            <a:r>
              <a:rPr lang="en-US" sz="1100" dirty="0" smtClean="0"/>
              <a:t>systems</a:t>
            </a:r>
          </a:p>
          <a:p>
            <a:pPr marL="171450" lvl="0" indent="-171450" defTabSz="488950">
              <a:lnSpc>
                <a:spcPct val="90000"/>
              </a:lnSpc>
              <a:spcBef>
                <a:spcPct val="0"/>
              </a:spcBef>
              <a:spcAft>
                <a:spcPct val="35000"/>
              </a:spcAft>
              <a:buFont typeface="Arial" panose="020B0604020202020204" pitchFamily="34" charset="0"/>
              <a:buChar char="•"/>
            </a:pPr>
            <a:r>
              <a:rPr lang="en-US" sz="1100" dirty="0"/>
              <a:t>Network </a:t>
            </a:r>
            <a:r>
              <a:rPr lang="en-US" sz="1100" dirty="0" smtClean="0"/>
              <a:t>devices</a:t>
            </a:r>
          </a:p>
          <a:p>
            <a:pPr marL="171450" lvl="0" indent="-171450" defTabSz="488950">
              <a:lnSpc>
                <a:spcPct val="90000"/>
              </a:lnSpc>
              <a:spcBef>
                <a:spcPct val="0"/>
              </a:spcBef>
              <a:spcAft>
                <a:spcPct val="35000"/>
              </a:spcAft>
              <a:buFont typeface="Arial" panose="020B0604020202020204" pitchFamily="34" charset="0"/>
              <a:buChar char="•"/>
            </a:pPr>
            <a:r>
              <a:rPr lang="en-US" sz="1100" dirty="0"/>
              <a:t>Storage </a:t>
            </a:r>
            <a:r>
              <a:rPr lang="en-US" sz="1100" dirty="0" smtClean="0"/>
              <a:t>devices</a:t>
            </a:r>
          </a:p>
        </p:txBody>
      </p:sp>
      <p:sp>
        <p:nvSpPr>
          <p:cNvPr id="11" name="Freeform 10"/>
          <p:cNvSpPr/>
          <p:nvPr/>
        </p:nvSpPr>
        <p:spPr>
          <a:xfrm>
            <a:off x="2543371" y="2253555"/>
            <a:ext cx="2257044" cy="1324034"/>
          </a:xfrm>
          <a:custGeom>
            <a:avLst/>
            <a:gdLst>
              <a:gd name="connsiteX0" fmla="*/ 0 w 2257044"/>
              <a:gd name="connsiteY0" fmla="*/ 233685 h 1402080"/>
              <a:gd name="connsiteX1" fmla="*/ 233685 w 2257044"/>
              <a:gd name="connsiteY1" fmla="*/ 0 h 1402080"/>
              <a:gd name="connsiteX2" fmla="*/ 2023359 w 2257044"/>
              <a:gd name="connsiteY2" fmla="*/ 0 h 1402080"/>
              <a:gd name="connsiteX3" fmla="*/ 2257044 w 2257044"/>
              <a:gd name="connsiteY3" fmla="*/ 233685 h 1402080"/>
              <a:gd name="connsiteX4" fmla="*/ 2257044 w 2257044"/>
              <a:gd name="connsiteY4" fmla="*/ 1168395 h 1402080"/>
              <a:gd name="connsiteX5" fmla="*/ 2023359 w 2257044"/>
              <a:gd name="connsiteY5" fmla="*/ 1402080 h 1402080"/>
              <a:gd name="connsiteX6" fmla="*/ 233685 w 2257044"/>
              <a:gd name="connsiteY6" fmla="*/ 1402080 h 1402080"/>
              <a:gd name="connsiteX7" fmla="*/ 0 w 2257044"/>
              <a:gd name="connsiteY7" fmla="*/ 1168395 h 1402080"/>
              <a:gd name="connsiteX8" fmla="*/ 0 w 2257044"/>
              <a:gd name="connsiteY8" fmla="*/ 233685 h 140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044" h="1402080">
                <a:moveTo>
                  <a:pt x="0" y="233685"/>
                </a:moveTo>
                <a:cubicBezTo>
                  <a:pt x="0" y="104624"/>
                  <a:pt x="104624" y="0"/>
                  <a:pt x="233685" y="0"/>
                </a:cubicBezTo>
                <a:lnTo>
                  <a:pt x="2023359" y="0"/>
                </a:lnTo>
                <a:cubicBezTo>
                  <a:pt x="2152420" y="0"/>
                  <a:pt x="2257044" y="104624"/>
                  <a:pt x="2257044" y="233685"/>
                </a:cubicBezTo>
                <a:lnTo>
                  <a:pt x="2257044" y="1168395"/>
                </a:lnTo>
                <a:cubicBezTo>
                  <a:pt x="2257044" y="1297456"/>
                  <a:pt x="2152420" y="1402080"/>
                  <a:pt x="2023359" y="1402080"/>
                </a:cubicBezTo>
                <a:lnTo>
                  <a:pt x="233685" y="1402080"/>
                </a:lnTo>
                <a:cubicBezTo>
                  <a:pt x="104624" y="1402080"/>
                  <a:pt x="0" y="1297456"/>
                  <a:pt x="0" y="1168395"/>
                </a:cubicBezTo>
                <a:lnTo>
                  <a:pt x="0" y="2336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54" tIns="110354" rIns="110354" bIns="110354" numCol="1" spcCol="1270" anchor="ctr" anchorCtr="0">
            <a:noAutofit/>
          </a:bodyPr>
          <a:lstStyle/>
          <a:p>
            <a:pPr lvl="0" defTabSz="488950">
              <a:lnSpc>
                <a:spcPct val="90000"/>
              </a:lnSpc>
              <a:spcBef>
                <a:spcPct val="0"/>
              </a:spcBef>
              <a:spcAft>
                <a:spcPct val="35000"/>
              </a:spcAft>
            </a:pPr>
            <a:r>
              <a:rPr lang="en-US" sz="1100" b="1" kern="1200" dirty="0" smtClean="0"/>
              <a:t>Step 2: </a:t>
            </a:r>
            <a:r>
              <a:rPr lang="en-US" sz="1100" b="1" dirty="0"/>
              <a:t>Create resource pools:</a:t>
            </a:r>
          </a:p>
          <a:p>
            <a:pPr marL="171450" indent="-171450" defTabSz="488950">
              <a:lnSpc>
                <a:spcPct val="90000"/>
              </a:lnSpc>
              <a:spcBef>
                <a:spcPct val="0"/>
              </a:spcBef>
              <a:spcAft>
                <a:spcPct val="35000"/>
              </a:spcAft>
              <a:buFont typeface="Arial" panose="020B0604020202020204" pitchFamily="34" charset="0"/>
              <a:buChar char="•"/>
            </a:pPr>
            <a:r>
              <a:rPr lang="en-US" sz="1100" dirty="0"/>
              <a:t>Processing power and memory</a:t>
            </a:r>
          </a:p>
          <a:p>
            <a:pPr marL="171450" indent="-171450" defTabSz="488950">
              <a:lnSpc>
                <a:spcPct val="90000"/>
              </a:lnSpc>
              <a:spcBef>
                <a:spcPct val="0"/>
              </a:spcBef>
              <a:spcAft>
                <a:spcPct val="35000"/>
              </a:spcAft>
              <a:buFont typeface="Arial" panose="020B0604020202020204" pitchFamily="34" charset="0"/>
              <a:buChar char="•"/>
            </a:pPr>
            <a:r>
              <a:rPr lang="en-US" sz="1100" dirty="0"/>
              <a:t>Network bandwidth</a:t>
            </a:r>
          </a:p>
          <a:p>
            <a:pPr marL="171450" indent="-171450" defTabSz="488950">
              <a:lnSpc>
                <a:spcPct val="90000"/>
              </a:lnSpc>
              <a:spcBef>
                <a:spcPct val="0"/>
              </a:spcBef>
              <a:spcAft>
                <a:spcPct val="35000"/>
              </a:spcAft>
              <a:buFont typeface="Arial" panose="020B0604020202020204" pitchFamily="34" charset="0"/>
              <a:buChar char="•"/>
            </a:pPr>
            <a:r>
              <a:rPr lang="en-US" sz="1100" dirty="0"/>
              <a:t>Storage</a:t>
            </a:r>
          </a:p>
        </p:txBody>
      </p:sp>
      <p:sp>
        <p:nvSpPr>
          <p:cNvPr id="15" name="Freeform 14"/>
          <p:cNvSpPr/>
          <p:nvPr/>
        </p:nvSpPr>
        <p:spPr>
          <a:xfrm>
            <a:off x="4921643" y="2253555"/>
            <a:ext cx="2257044" cy="1324034"/>
          </a:xfrm>
          <a:custGeom>
            <a:avLst/>
            <a:gdLst>
              <a:gd name="connsiteX0" fmla="*/ 0 w 2257044"/>
              <a:gd name="connsiteY0" fmla="*/ 233685 h 1402080"/>
              <a:gd name="connsiteX1" fmla="*/ 233685 w 2257044"/>
              <a:gd name="connsiteY1" fmla="*/ 0 h 1402080"/>
              <a:gd name="connsiteX2" fmla="*/ 2023359 w 2257044"/>
              <a:gd name="connsiteY2" fmla="*/ 0 h 1402080"/>
              <a:gd name="connsiteX3" fmla="*/ 2257044 w 2257044"/>
              <a:gd name="connsiteY3" fmla="*/ 233685 h 1402080"/>
              <a:gd name="connsiteX4" fmla="*/ 2257044 w 2257044"/>
              <a:gd name="connsiteY4" fmla="*/ 1168395 h 1402080"/>
              <a:gd name="connsiteX5" fmla="*/ 2023359 w 2257044"/>
              <a:gd name="connsiteY5" fmla="*/ 1402080 h 1402080"/>
              <a:gd name="connsiteX6" fmla="*/ 233685 w 2257044"/>
              <a:gd name="connsiteY6" fmla="*/ 1402080 h 1402080"/>
              <a:gd name="connsiteX7" fmla="*/ 0 w 2257044"/>
              <a:gd name="connsiteY7" fmla="*/ 1168395 h 1402080"/>
              <a:gd name="connsiteX8" fmla="*/ 0 w 2257044"/>
              <a:gd name="connsiteY8" fmla="*/ 233685 h 140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044" h="1402080">
                <a:moveTo>
                  <a:pt x="0" y="233685"/>
                </a:moveTo>
                <a:cubicBezTo>
                  <a:pt x="0" y="104624"/>
                  <a:pt x="104624" y="0"/>
                  <a:pt x="233685" y="0"/>
                </a:cubicBezTo>
                <a:lnTo>
                  <a:pt x="2023359" y="0"/>
                </a:lnTo>
                <a:cubicBezTo>
                  <a:pt x="2152420" y="0"/>
                  <a:pt x="2257044" y="104624"/>
                  <a:pt x="2257044" y="233685"/>
                </a:cubicBezTo>
                <a:lnTo>
                  <a:pt x="2257044" y="1168395"/>
                </a:lnTo>
                <a:cubicBezTo>
                  <a:pt x="2257044" y="1297456"/>
                  <a:pt x="2152420" y="1402080"/>
                  <a:pt x="2023359" y="1402080"/>
                </a:cubicBezTo>
                <a:lnTo>
                  <a:pt x="233685" y="1402080"/>
                </a:lnTo>
                <a:cubicBezTo>
                  <a:pt x="104624" y="1402080"/>
                  <a:pt x="0" y="1297456"/>
                  <a:pt x="0" y="1168395"/>
                </a:cubicBezTo>
                <a:lnTo>
                  <a:pt x="0" y="2336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0354" tIns="110354" rIns="110354" bIns="110354" numCol="1" spcCol="1270" anchor="ctr" anchorCtr="0">
            <a:noAutofit/>
          </a:bodyPr>
          <a:lstStyle/>
          <a:p>
            <a:pPr defTabSz="488950">
              <a:lnSpc>
                <a:spcPct val="90000"/>
              </a:lnSpc>
              <a:spcBef>
                <a:spcPct val="0"/>
              </a:spcBef>
              <a:spcAft>
                <a:spcPct val="35000"/>
              </a:spcAft>
            </a:pPr>
            <a:r>
              <a:rPr lang="en-US" sz="1100" b="1" kern="1200" dirty="0" smtClean="0"/>
              <a:t>Step 3: Create virtual resources</a:t>
            </a:r>
            <a:r>
              <a:rPr lang="en-US" sz="1100" b="1" dirty="0"/>
              <a:t>:</a:t>
            </a:r>
          </a:p>
          <a:p>
            <a:pPr marL="171450" lvl="0" indent="-171450" defTabSz="488950">
              <a:lnSpc>
                <a:spcPct val="90000"/>
              </a:lnSpc>
              <a:spcBef>
                <a:spcPct val="0"/>
              </a:spcBef>
              <a:spcAft>
                <a:spcPct val="35000"/>
              </a:spcAft>
              <a:buFont typeface="Arial" panose="020B0604020202020204" pitchFamily="34" charset="0"/>
              <a:buChar char="•"/>
            </a:pPr>
            <a:r>
              <a:rPr lang="en-US" sz="1100" dirty="0"/>
              <a:t>Virtual machines</a:t>
            </a:r>
          </a:p>
          <a:p>
            <a:pPr marL="171450" lvl="0" indent="-171450" defTabSz="488950">
              <a:lnSpc>
                <a:spcPct val="90000"/>
              </a:lnSpc>
              <a:spcBef>
                <a:spcPct val="0"/>
              </a:spcBef>
              <a:spcAft>
                <a:spcPct val="35000"/>
              </a:spcAft>
              <a:buFont typeface="Arial" panose="020B0604020202020204" pitchFamily="34" charset="0"/>
              <a:buChar char="•"/>
            </a:pPr>
            <a:r>
              <a:rPr lang="en-US" sz="1100" dirty="0"/>
              <a:t>Virtual networks</a:t>
            </a:r>
          </a:p>
          <a:p>
            <a:pPr marL="171450" lvl="0" indent="-171450" defTabSz="488950">
              <a:lnSpc>
                <a:spcPct val="90000"/>
              </a:lnSpc>
              <a:spcBef>
                <a:spcPct val="0"/>
              </a:spcBef>
              <a:spcAft>
                <a:spcPct val="35000"/>
              </a:spcAft>
              <a:buFont typeface="Arial" panose="020B0604020202020204" pitchFamily="34" charset="0"/>
              <a:buChar char="•"/>
            </a:pPr>
            <a:r>
              <a:rPr lang="en-US" sz="1100" dirty="0" smtClean="0"/>
              <a:t>LUNs</a:t>
            </a:r>
          </a:p>
          <a:p>
            <a:pPr marL="171450" lvl="0" indent="-171450" defTabSz="488950">
              <a:lnSpc>
                <a:spcPct val="90000"/>
              </a:lnSpc>
              <a:spcBef>
                <a:spcPct val="0"/>
              </a:spcBef>
              <a:spcAft>
                <a:spcPct val="35000"/>
              </a:spcAft>
              <a:buFont typeface="Arial" panose="020B0604020202020204" pitchFamily="34" charset="0"/>
              <a:buChar char="•"/>
            </a:pPr>
            <a:endParaRPr lang="en-US" sz="1100" dirty="0"/>
          </a:p>
        </p:txBody>
      </p:sp>
      <p:grpSp>
        <p:nvGrpSpPr>
          <p:cNvPr id="24" name="Group 23"/>
          <p:cNvGrpSpPr/>
          <p:nvPr/>
        </p:nvGrpSpPr>
        <p:grpSpPr>
          <a:xfrm>
            <a:off x="7475220" y="2129790"/>
            <a:ext cx="1536700" cy="1508760"/>
            <a:chOff x="7538720" y="2129790"/>
            <a:chExt cx="1536700" cy="1508760"/>
          </a:xfrm>
        </p:grpSpPr>
        <p:sp>
          <p:nvSpPr>
            <p:cNvPr id="22" name="Rounded Rectangle 21"/>
            <p:cNvSpPr/>
            <p:nvPr/>
          </p:nvSpPr>
          <p:spPr>
            <a:xfrm>
              <a:off x="7538720" y="2129790"/>
              <a:ext cx="1524000" cy="1447800"/>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400"/>
            </a:p>
          </p:txBody>
        </p:sp>
        <p:sp>
          <p:nvSpPr>
            <p:cNvPr id="23" name="TextBox 22"/>
            <p:cNvSpPr txBox="1"/>
            <p:nvPr/>
          </p:nvSpPr>
          <p:spPr>
            <a:xfrm>
              <a:off x="7551420" y="2253555"/>
              <a:ext cx="1524000" cy="1384995"/>
            </a:xfrm>
            <a:prstGeom prst="rect">
              <a:avLst/>
            </a:prstGeom>
            <a:noFill/>
          </p:spPr>
          <p:txBody>
            <a:bodyPr wrap="square" rtlCol="0" anchor="ctr">
              <a:spAutoFit/>
            </a:bodyPr>
            <a:lstStyle/>
            <a:p>
              <a:pPr algn="ctr"/>
              <a:r>
                <a:rPr lang="en-US" sz="1400" dirty="0">
                  <a:solidFill>
                    <a:schemeClr val="bg1"/>
                  </a:solidFill>
                </a:rPr>
                <a:t>Virtual resources are packaged and offered as services</a:t>
              </a:r>
            </a:p>
            <a:p>
              <a:pPr algn="ctr"/>
              <a:endParaRPr lang="en-US" sz="1400" dirty="0" err="1" smtClean="0">
                <a:solidFill>
                  <a:schemeClr val="bg1"/>
                </a:solidFill>
              </a:endParaRPr>
            </a:p>
          </p:txBody>
        </p:sp>
      </p:grpSp>
    </p:spTree>
    <p:custDataLst>
      <p:tags r:id="rId1"/>
    </p:custDataLst>
    <p:extLst>
      <p:ext uri="{BB962C8B-B14F-4D97-AF65-F5344CB8AC3E}">
        <p14:creationId xmlns:p14="http://schemas.microsoft.com/office/powerpoint/2010/main" val="3824621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 Virtualization Software</a:t>
            </a:r>
            <a:endParaRPr lang="en-US" dirty="0"/>
          </a:p>
        </p:txBody>
      </p:sp>
      <p:sp>
        <p:nvSpPr>
          <p:cNvPr id="4" name="Subtitle 3"/>
          <p:cNvSpPr>
            <a:spLocks noGrp="1"/>
          </p:cNvSpPr>
          <p:nvPr>
            <p:ph type="subTitle" idx="1"/>
          </p:nvPr>
        </p:nvSpPr>
        <p:spPr/>
        <p:txBody>
          <a:bodyPr/>
          <a:lstStyle/>
          <a:p>
            <a:r>
              <a:rPr lang="en-US" dirty="0"/>
              <a:t>Hypervisor</a:t>
            </a:r>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Virtual Layer</a:t>
            </a:r>
            <a:endParaRPr lang="en-US" dirty="0"/>
          </a:p>
        </p:txBody>
      </p:sp>
      <p:sp>
        <p:nvSpPr>
          <p:cNvPr id="19" name="Content Placeholder 4"/>
          <p:cNvSpPr>
            <a:spLocks noGrp="1"/>
          </p:cNvSpPr>
          <p:nvPr>
            <p:ph sz="quarter" idx="10"/>
          </p:nvPr>
        </p:nvSpPr>
        <p:spPr>
          <a:xfrm>
            <a:off x="379413" y="2419350"/>
            <a:ext cx="8458200" cy="2000250"/>
          </a:xfrm>
        </p:spPr>
        <p:txBody>
          <a:bodyPr/>
          <a:lstStyle/>
          <a:p>
            <a:r>
              <a:rPr lang="en-US" sz="1600" dirty="0"/>
              <a:t>Hypervisor kernel</a:t>
            </a:r>
          </a:p>
          <a:p>
            <a:pPr lvl="1"/>
            <a:r>
              <a:rPr lang="en-US" sz="1400" dirty="0"/>
              <a:t>Provides functionality similar to an OS kernel </a:t>
            </a:r>
          </a:p>
          <a:p>
            <a:pPr lvl="1"/>
            <a:r>
              <a:rPr lang="en-US" sz="1400" dirty="0"/>
              <a:t>Designed </a:t>
            </a:r>
            <a:r>
              <a:rPr lang="en-US" sz="1400" dirty="0" smtClean="0"/>
              <a:t>to </a:t>
            </a:r>
            <a:r>
              <a:rPr lang="en-US" sz="1400" dirty="0"/>
              <a:t>run multiple VMs concurrently</a:t>
            </a:r>
          </a:p>
          <a:p>
            <a:r>
              <a:rPr lang="en-US" sz="1600" dirty="0"/>
              <a:t>Virtual machine manager (VMM)</a:t>
            </a:r>
          </a:p>
          <a:p>
            <a:pPr lvl="1"/>
            <a:r>
              <a:rPr lang="en-US" sz="1400" dirty="0"/>
              <a:t>Abstracts hardware </a:t>
            </a:r>
            <a:endParaRPr lang="en-US" sz="1400" dirty="0" smtClean="0"/>
          </a:p>
          <a:p>
            <a:pPr lvl="1"/>
            <a:r>
              <a:rPr lang="en-US" sz="1400" dirty="0" smtClean="0"/>
              <a:t>Each </a:t>
            </a:r>
            <a:r>
              <a:rPr lang="en-US" sz="1400" dirty="0"/>
              <a:t>VM is assigned a VMM</a:t>
            </a:r>
          </a:p>
          <a:p>
            <a:pPr lvl="1"/>
            <a:r>
              <a:rPr lang="en-US" sz="1400" dirty="0"/>
              <a:t>Each VMM gets a share of </a:t>
            </a:r>
            <a:r>
              <a:rPr lang="en-US" sz="1400" dirty="0" smtClean="0"/>
              <a:t>physical resources</a:t>
            </a:r>
            <a:endParaRPr lang="en-US" sz="1400" dirty="0"/>
          </a:p>
        </p:txBody>
      </p:sp>
      <p:sp>
        <p:nvSpPr>
          <p:cNvPr id="20" name="Rectangle 19"/>
          <p:cNvSpPr/>
          <p:nvPr/>
        </p:nvSpPr>
        <p:spPr>
          <a:xfrm>
            <a:off x="206335" y="13492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grpSp>
        <p:nvGrpSpPr>
          <p:cNvPr id="32" name="Group 31"/>
          <p:cNvGrpSpPr/>
          <p:nvPr/>
        </p:nvGrpSpPr>
        <p:grpSpPr>
          <a:xfrm>
            <a:off x="256105" y="1219200"/>
            <a:ext cx="8495413" cy="1123950"/>
            <a:chOff x="256105" y="1219200"/>
            <a:chExt cx="8495413" cy="1123950"/>
          </a:xfrm>
        </p:grpSpPr>
        <p:sp>
          <p:nvSpPr>
            <p:cNvPr id="21" name="Rectangle 20"/>
            <p:cNvSpPr/>
            <p:nvPr/>
          </p:nvSpPr>
          <p:spPr>
            <a:xfrm>
              <a:off x="521918" y="1417930"/>
              <a:ext cx="8229600" cy="92522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S</a:t>
              </a:r>
              <a:r>
                <a:rPr lang="en-US" sz="1600" dirty="0" smtClean="0">
                  <a:solidFill>
                    <a:schemeClr val="tx1"/>
                  </a:solidFill>
                </a:rPr>
                <a:t>oftware </a:t>
              </a:r>
              <a:r>
                <a:rPr lang="en-US" sz="1600" dirty="0">
                  <a:solidFill>
                    <a:schemeClr val="tx1"/>
                  </a:solidFill>
                </a:rPr>
                <a:t>that is installed on a</a:t>
              </a:r>
              <a:r>
                <a:rPr lang="en-US" sz="1600" dirty="0" smtClean="0">
                  <a:solidFill>
                    <a:schemeClr val="tx1"/>
                  </a:solidFill>
                </a:rPr>
                <a:t> </a:t>
              </a:r>
              <a:r>
                <a:rPr lang="en-US" sz="1600" dirty="0">
                  <a:solidFill>
                    <a:schemeClr val="tx1"/>
                  </a:solidFill>
                </a:rPr>
                <a:t>compute system </a:t>
              </a:r>
              <a:r>
                <a:rPr lang="en-US" sz="1600" dirty="0" smtClean="0">
                  <a:solidFill>
                    <a:schemeClr val="tx1"/>
                  </a:solidFill>
                </a:rPr>
                <a:t>and </a:t>
              </a:r>
              <a:r>
                <a:rPr lang="en-US" sz="1600" dirty="0">
                  <a:solidFill>
                    <a:schemeClr val="tx1"/>
                  </a:solidFill>
                </a:rPr>
                <a:t>enables multiple OSs to run concurrently on a physical compute system</a:t>
              </a:r>
              <a:r>
                <a:rPr lang="en-US" sz="1600" dirty="0" smtClean="0">
                  <a:solidFill>
                    <a:schemeClr val="tx1"/>
                  </a:solidFill>
                </a:rPr>
                <a:t>.</a:t>
              </a:r>
              <a:endParaRPr lang="en-US" sz="1600" dirty="0">
                <a:solidFill>
                  <a:schemeClr val="tx1"/>
                </a:solidFill>
              </a:endParaRPr>
            </a:p>
          </p:txBody>
        </p:sp>
        <p:sp>
          <p:nvSpPr>
            <p:cNvPr id="22" name="Rectangle 21"/>
            <p:cNvSpPr/>
            <p:nvPr/>
          </p:nvSpPr>
          <p:spPr>
            <a:xfrm>
              <a:off x="256105" y="1219200"/>
              <a:ext cx="4343400" cy="397459"/>
            </a:xfrm>
            <a:prstGeom prst="rect">
              <a:avLst/>
            </a:prstGeom>
            <a:solidFill>
              <a:srgbClr val="71707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kern="0" dirty="0" smtClean="0">
                  <a:solidFill>
                    <a:schemeClr val="bg1"/>
                  </a:solidFill>
                  <a:ea typeface="Verdana" panose="020B0604030504040204" pitchFamily="34" charset="0"/>
                  <a:cs typeface="Verdana" panose="020B0604030504040204" pitchFamily="34" charset="0"/>
                </a:rPr>
                <a:t>Hypervisor</a:t>
              </a:r>
              <a:endParaRPr lang="en-US" sz="1600" b="1" kern="0" dirty="0">
                <a:solidFill>
                  <a:schemeClr val="bg1"/>
                </a:solidFill>
                <a:ea typeface="Verdana" panose="020B0604030504040204" pitchFamily="34" charset="0"/>
                <a:cs typeface="Verdana" panose="020B0604030504040204" pitchFamily="34" charset="0"/>
              </a:endParaRPr>
            </a:p>
          </p:txBody>
        </p:sp>
      </p:grpSp>
      <p:grpSp>
        <p:nvGrpSpPr>
          <p:cNvPr id="23" name="Group 22"/>
          <p:cNvGrpSpPr/>
          <p:nvPr/>
        </p:nvGrpSpPr>
        <p:grpSpPr>
          <a:xfrm>
            <a:off x="6934201" y="2539092"/>
            <a:ext cx="1752600" cy="1785258"/>
            <a:chOff x="6354366" y="1757778"/>
            <a:chExt cx="2570559" cy="2711770"/>
          </a:xfrm>
        </p:grpSpPr>
        <p:grpSp>
          <p:nvGrpSpPr>
            <p:cNvPr id="24" name="Group 23"/>
            <p:cNvGrpSpPr/>
            <p:nvPr/>
          </p:nvGrpSpPr>
          <p:grpSpPr>
            <a:xfrm>
              <a:off x="6354366" y="3276600"/>
              <a:ext cx="2570559" cy="1192948"/>
              <a:chOff x="9088041" y="3276600"/>
              <a:chExt cx="2570559" cy="1192948"/>
            </a:xfrm>
          </p:grpSpPr>
          <p:pic>
            <p:nvPicPr>
              <p:cNvPr id="29" name="Picture 29" descr="C:\Users\patils1\Desktop\2013 Projects\CIS v2\CIS Slide Deck_Based on Book\Colored Graphics\Physical Compute Syste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97566" y="3893191"/>
                <a:ext cx="2561034" cy="57635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9088041" y="3276600"/>
                <a:ext cx="2560320" cy="557784"/>
              </a:xfrm>
              <a:prstGeom prst="rect">
                <a:avLst/>
              </a:prstGeom>
              <a:solidFill>
                <a:srgbClr val="C5D6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libri" pitchFamily="34" charset="0"/>
                  </a:rPr>
                  <a:t>Hypervisor Kernel</a:t>
                </a:r>
                <a:endParaRPr lang="en-US" sz="1600" b="1" dirty="0">
                  <a:solidFill>
                    <a:schemeClr val="tx1"/>
                  </a:solidFill>
                  <a:latin typeface="Calibri" pitchFamily="34" charset="0"/>
                </a:endParaRPr>
              </a:p>
            </p:txBody>
          </p:sp>
        </p:grpSp>
        <p:pic>
          <p:nvPicPr>
            <p:cNvPr id="25" name="Picture 28" descr="C:\Users\patils1\Desktop\2013 Projects\CIS v2\CIS Slide Deck_Based on Book\Colored Graphics\Physical Compute System With Hypervisor.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3691" b="48422"/>
            <a:stretch/>
          </p:blipFill>
          <p:spPr bwMode="auto">
            <a:xfrm>
              <a:off x="7688582" y="1765397"/>
              <a:ext cx="1150618" cy="124142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6440807" y="3051574"/>
              <a:ext cx="1161414" cy="36523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VMM</a:t>
              </a:r>
              <a:endParaRPr lang="en-US" sz="1200" b="1" dirty="0">
                <a:solidFill>
                  <a:schemeClr val="tx1"/>
                </a:solidFill>
                <a:latin typeface="Calibri" pitchFamily="34" charset="0"/>
              </a:endParaRPr>
            </a:p>
          </p:txBody>
        </p:sp>
        <p:sp>
          <p:nvSpPr>
            <p:cNvPr id="27" name="Rectangle 26"/>
            <p:cNvSpPr/>
            <p:nvPr/>
          </p:nvSpPr>
          <p:spPr>
            <a:xfrm>
              <a:off x="7688582" y="3051574"/>
              <a:ext cx="1150618" cy="36523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Calibri" pitchFamily="34" charset="0"/>
                </a:rPr>
                <a:t>VMM</a:t>
              </a:r>
              <a:endParaRPr lang="en-US" sz="1200" b="1" dirty="0">
                <a:solidFill>
                  <a:schemeClr val="tx1"/>
                </a:solidFill>
                <a:latin typeface="Calibri" pitchFamily="34" charset="0"/>
              </a:endParaRPr>
            </a:p>
          </p:txBody>
        </p:sp>
        <p:pic>
          <p:nvPicPr>
            <p:cNvPr id="28" name="Picture 28" descr="C:\Users\patils1\Desktop\2013 Projects\CIS v2\CIS Slide Deck_Based on Book\Colored Graphics\Physical Compute System With Hypervisor.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53257" b="48422"/>
            <a:stretch/>
          </p:blipFill>
          <p:spPr bwMode="auto">
            <a:xfrm>
              <a:off x="6440807" y="1757778"/>
              <a:ext cx="1161414" cy="1241425"/>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689199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 Virtualization </a:t>
            </a:r>
            <a:r>
              <a:rPr lang="en-US" dirty="0" smtClean="0"/>
              <a:t>Software (Cont'd)</a:t>
            </a:r>
            <a:endParaRPr lang="en-US" dirty="0"/>
          </a:p>
        </p:txBody>
      </p:sp>
      <p:sp>
        <p:nvSpPr>
          <p:cNvPr id="7" name="Subtitle 6"/>
          <p:cNvSpPr>
            <a:spLocks noGrp="1"/>
          </p:cNvSpPr>
          <p:nvPr>
            <p:ph type="subTitle" idx="1"/>
          </p:nvPr>
        </p:nvSpPr>
        <p:spPr/>
        <p:txBody>
          <a:bodyPr/>
          <a:lstStyle/>
          <a:p>
            <a:r>
              <a:rPr lang="en-US" dirty="0"/>
              <a:t>Types of Hypervisor</a:t>
            </a:r>
          </a:p>
          <a:p>
            <a:endParaRPr lang="en-US" dirty="0"/>
          </a:p>
        </p:txBody>
      </p:sp>
      <p:sp>
        <p:nvSpPr>
          <p:cNvPr id="4" name="Footer Placeholder 3"/>
          <p:cNvSpPr>
            <a:spLocks noGrp="1"/>
          </p:cNvSpPr>
          <p:nvPr>
            <p:ph type="ftr" sz="quarter" idx="3"/>
          </p:nvPr>
        </p:nvSpPr>
        <p:spPr/>
        <p:txBody>
          <a:bodyPr/>
          <a:lstStyle/>
          <a:p>
            <a:pPr algn="r"/>
            <a:r>
              <a:rPr lang="en-US" smtClean="0">
                <a:solidFill>
                  <a:srgbClr val="717074"/>
                </a:solidFill>
              </a:rPr>
              <a:t>Module: Virtual Layer</a:t>
            </a:r>
            <a:endParaRPr lang="en-US" dirty="0">
              <a:solidFill>
                <a:srgbClr val="717074"/>
              </a:solidFill>
            </a:endParaRPr>
          </a:p>
        </p:txBody>
      </p:sp>
      <p:sp>
        <p:nvSpPr>
          <p:cNvPr id="9" name="Content Placeholder 5"/>
          <p:cNvSpPr>
            <a:spLocks noGrp="1"/>
          </p:cNvSpPr>
          <p:nvPr>
            <p:ph sz="quarter" idx="10"/>
          </p:nvPr>
        </p:nvSpPr>
        <p:spPr>
          <a:xfrm>
            <a:off x="374338" y="1249970"/>
            <a:ext cx="4038600" cy="3147217"/>
          </a:xfrm>
        </p:spPr>
        <p:txBody>
          <a:bodyPr/>
          <a:lstStyle/>
          <a:p>
            <a:pPr marL="0" indent="0" algn="ctr">
              <a:buNone/>
            </a:pPr>
            <a:r>
              <a:rPr lang="en-US" b="1" dirty="0" smtClean="0"/>
              <a:t>Bare-metal Hypervisor</a:t>
            </a:r>
          </a:p>
          <a:p>
            <a:r>
              <a:rPr lang="en-US" sz="1800" dirty="0"/>
              <a:t>It is an operating </a:t>
            </a:r>
            <a:r>
              <a:rPr lang="en-US" sz="1800" dirty="0" smtClean="0"/>
              <a:t>system</a:t>
            </a:r>
            <a:endParaRPr lang="en-US" sz="1800" dirty="0"/>
          </a:p>
          <a:p>
            <a:r>
              <a:rPr lang="en-US" sz="1800" dirty="0" smtClean="0"/>
              <a:t>Installed on a </a:t>
            </a:r>
            <a:r>
              <a:rPr lang="en-US" sz="1800" dirty="0"/>
              <a:t>bare-metal hardware</a:t>
            </a:r>
          </a:p>
          <a:p>
            <a:r>
              <a:rPr lang="en-US" sz="1800" dirty="0" smtClean="0"/>
              <a:t>Requires </a:t>
            </a:r>
            <a:r>
              <a:rPr lang="en-US" sz="1800" dirty="0"/>
              <a:t>certified hardware </a:t>
            </a:r>
          </a:p>
          <a:p>
            <a:r>
              <a:rPr lang="en-US" sz="1800" dirty="0" smtClean="0"/>
              <a:t>Suitable for </a:t>
            </a:r>
            <a:r>
              <a:rPr lang="en-US" sz="1800" dirty="0"/>
              <a:t>enterprise data centers and cloud infrastructure</a:t>
            </a:r>
          </a:p>
        </p:txBody>
      </p:sp>
      <p:sp>
        <p:nvSpPr>
          <p:cNvPr id="12" name="Content Placeholder 5"/>
          <p:cNvSpPr txBox="1">
            <a:spLocks/>
          </p:cNvSpPr>
          <p:nvPr/>
        </p:nvSpPr>
        <p:spPr>
          <a:xfrm>
            <a:off x="4800600" y="1253333"/>
            <a:ext cx="4038600" cy="3147217"/>
          </a:xfrm>
          <a:prstGeom prst="rect">
            <a:avLst/>
          </a:prstGeom>
        </p:spPr>
        <p:txBody>
          <a:bodyPr vert="horz" lIns="0" tIns="0" rIns="0" bIns="0"/>
          <a:lstStyle>
            <a:lvl1pPr marL="228600" indent="-228600" algn="l" defTabSz="457200" rtl="0" eaLnBrk="1" latinLnBrk="0" hangingPunct="1">
              <a:spcBef>
                <a:spcPts val="1200"/>
              </a:spcBef>
              <a:buClr>
                <a:schemeClr val="tx2"/>
              </a:buClr>
              <a:buFont typeface="Arial"/>
              <a:buChar char="•"/>
              <a:defRPr sz="2000" kern="1200">
                <a:solidFill>
                  <a:schemeClr val="tx1"/>
                </a:solidFill>
                <a:latin typeface="+mn-lt"/>
                <a:ea typeface="+mn-ea"/>
                <a:cs typeface="+mn-cs"/>
              </a:defRPr>
            </a:lvl1pPr>
            <a:lvl2pPr marL="742950" indent="-285750" algn="l" defTabSz="457200" rtl="0" eaLnBrk="1" latinLnBrk="0" hangingPunct="1">
              <a:spcBef>
                <a:spcPts val="300"/>
              </a:spcBef>
              <a:buClr>
                <a:schemeClr val="tx2"/>
              </a:buClr>
              <a:buFont typeface="Arial"/>
              <a:buChar char="–"/>
              <a:defRPr sz="1800" kern="1200">
                <a:solidFill>
                  <a:schemeClr val="tx1"/>
                </a:solidFill>
                <a:latin typeface="+mn-lt"/>
                <a:ea typeface="+mn-ea"/>
                <a:cs typeface="+mn-cs"/>
              </a:defRPr>
            </a:lvl2pPr>
            <a:lvl3pPr marL="1084263" indent="-169863" algn="l" defTabSz="457200" rtl="0" eaLnBrk="1" latinLnBrk="0" hangingPunct="1">
              <a:spcBef>
                <a:spcPts val="300"/>
              </a:spcBef>
              <a:buClr>
                <a:schemeClr val="tx2"/>
              </a:buClr>
              <a:buFont typeface="Arial"/>
              <a:buChar char="•"/>
              <a:defRPr sz="1600" kern="1200">
                <a:solidFill>
                  <a:schemeClr val="tx1"/>
                </a:solidFill>
                <a:latin typeface="+mn-lt"/>
                <a:ea typeface="+mn-ea"/>
                <a:cs typeface="+mn-cs"/>
              </a:defRPr>
            </a:lvl3pPr>
            <a:lvl4pPr marL="1430338" indent="-168275" algn="l" defTabSz="457200" rtl="0" eaLnBrk="1" latinLnBrk="0" hangingPunct="1">
              <a:spcBef>
                <a:spcPts val="300"/>
              </a:spcBef>
              <a:buClr>
                <a:schemeClr val="tx2"/>
              </a:buClr>
              <a:buFont typeface="Arial"/>
              <a:buChar char="–"/>
              <a:defRPr sz="1400" kern="1200">
                <a:solidFill>
                  <a:schemeClr val="tx1"/>
                </a:solidFill>
                <a:latin typeface="+mn-lt"/>
                <a:ea typeface="+mn-ea"/>
                <a:cs typeface="+mn-cs"/>
              </a:defRPr>
            </a:lvl4pPr>
            <a:lvl5pPr marL="1770063" indent="-169863" algn="l" defTabSz="457200" rtl="0" eaLnBrk="1" latinLnBrk="0" hangingPunct="1">
              <a:spcBef>
                <a:spcPts val="300"/>
              </a:spcBef>
              <a:buClr>
                <a:schemeClr val="tx2"/>
              </a:buClr>
              <a:buFont typeface="Arial"/>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1" dirty="0" smtClean="0"/>
              <a:t>Hosted Hypervisor</a:t>
            </a:r>
          </a:p>
          <a:p>
            <a:r>
              <a:rPr lang="en-US" sz="1800" dirty="0" smtClean="0"/>
              <a:t>Installed as </a:t>
            </a:r>
            <a:r>
              <a:rPr lang="en-US" sz="1800" dirty="0"/>
              <a:t>an </a:t>
            </a:r>
            <a:r>
              <a:rPr lang="en-US" sz="1800" dirty="0" smtClean="0"/>
              <a:t>application on an OS</a:t>
            </a:r>
            <a:endParaRPr lang="en-US" sz="1800" dirty="0"/>
          </a:p>
          <a:p>
            <a:r>
              <a:rPr lang="en-US" sz="1800" dirty="0" smtClean="0"/>
              <a:t>Relies </a:t>
            </a:r>
            <a:r>
              <a:rPr lang="en-US" sz="1800" dirty="0"/>
              <a:t>on </a:t>
            </a:r>
            <a:r>
              <a:rPr lang="en-US" sz="1800" dirty="0" smtClean="0"/>
              <a:t>OS, running </a:t>
            </a:r>
            <a:r>
              <a:rPr lang="en-US" sz="1800" dirty="0"/>
              <a:t>on physical machine for device </a:t>
            </a:r>
            <a:r>
              <a:rPr lang="en-US" sz="1800" dirty="0" smtClean="0"/>
              <a:t>support</a:t>
            </a:r>
          </a:p>
          <a:p>
            <a:r>
              <a:rPr lang="en-US" sz="1800" dirty="0"/>
              <a:t>Suitable for development, testing, </a:t>
            </a:r>
            <a:r>
              <a:rPr lang="en-US" sz="1800" dirty="0" smtClean="0"/>
              <a:t>and </a:t>
            </a:r>
            <a:r>
              <a:rPr lang="en-US" sz="1800" dirty="0"/>
              <a:t>training purposes</a:t>
            </a:r>
          </a:p>
          <a:p>
            <a:endParaRPr lang="en-US" dirty="0"/>
          </a:p>
        </p:txBody>
      </p:sp>
    </p:spTree>
    <p:custDataLst>
      <p:tags r:id="rId1"/>
    </p:custDataLst>
    <p:extLst>
      <p:ext uri="{BB962C8B-B14F-4D97-AF65-F5344CB8AC3E}">
        <p14:creationId xmlns:p14="http://schemas.microsoft.com/office/powerpoint/2010/main" val="261206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311-16x9_ILT OILT VILT Template_Open Curriculum-20140630">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D311-16x9_ILT OILT VILT Template_Open Curriculum-20140630</Template>
  <TotalTime>2188</TotalTime>
  <Words>12072</Words>
  <Application>Microsoft Office PowerPoint</Application>
  <PresentationFormat>On-screen Show (16:9)</PresentationFormat>
  <Paragraphs>703</Paragraphs>
  <Slides>54</Slides>
  <Notes>54</Notes>
  <HiddenSlides>2</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D311-16x9_ILT OILT VILT Template_Open Curriculum-20140630</vt:lpstr>
      <vt:lpstr>Module: Virtual Layer</vt:lpstr>
      <vt:lpstr>PowerPoint Presentation</vt:lpstr>
      <vt:lpstr>Lesson: Virtual Layer Overview</vt:lpstr>
      <vt:lpstr>Introduction to Virtualization</vt:lpstr>
      <vt:lpstr>Benefits of Virtualization</vt:lpstr>
      <vt:lpstr>Virtual Layer Overview</vt:lpstr>
      <vt:lpstr>Virtual Layer</vt:lpstr>
      <vt:lpstr>Compute Virtualization Software</vt:lpstr>
      <vt:lpstr>Compute Virtualization Software (Cont'd)</vt:lpstr>
      <vt:lpstr>Network Virtualization Software</vt:lpstr>
      <vt:lpstr>Storage Virtualization Software</vt:lpstr>
      <vt:lpstr>Lesson Summary</vt:lpstr>
      <vt:lpstr>Lesson: Resource Pool</vt:lpstr>
      <vt:lpstr>Introduction to Resource Pool</vt:lpstr>
      <vt:lpstr>Example: Pooling Processing Power and Memory Capacity</vt:lpstr>
      <vt:lpstr>Example: Pooling Storage in a Block-based Storage System </vt:lpstr>
      <vt:lpstr>Example: Pooling Storage Across Block-based Storage Systems </vt:lpstr>
      <vt:lpstr>Example: Pooling Network Bandwidth of NICs</vt:lpstr>
      <vt:lpstr>Identity Pool</vt:lpstr>
      <vt:lpstr>Lesson Summary</vt:lpstr>
      <vt:lpstr>Lesson: Virtual Resources – I</vt:lpstr>
      <vt:lpstr>Virtual Machine (VM)</vt:lpstr>
      <vt:lpstr>VM Hardware</vt:lpstr>
      <vt:lpstr>VM Files</vt:lpstr>
      <vt:lpstr>File System to Manage VM Files</vt:lpstr>
      <vt:lpstr>VM Console</vt:lpstr>
      <vt:lpstr>VM Template</vt:lpstr>
      <vt:lpstr>Virtual Appliance</vt:lpstr>
      <vt:lpstr>VM Network</vt:lpstr>
      <vt:lpstr>VM Network Components</vt:lpstr>
      <vt:lpstr>Lesson Summary</vt:lpstr>
      <vt:lpstr>Lesson: Virtual Resources – II</vt:lpstr>
      <vt:lpstr>Logical Unit Number (LUN)</vt:lpstr>
      <vt:lpstr>Creating LUNs from RAID Set</vt:lpstr>
      <vt:lpstr>Creating LUNs from Storage Pool</vt:lpstr>
      <vt:lpstr>Use of Thin LUN</vt:lpstr>
      <vt:lpstr>Lesson Summary</vt:lpstr>
      <vt:lpstr>Lesson: Virtual Resources – III</vt:lpstr>
      <vt:lpstr>Virtual Network</vt:lpstr>
      <vt:lpstr>Virtual Network Example </vt:lpstr>
      <vt:lpstr>Common Types of Virtual Networks</vt:lpstr>
      <vt:lpstr>Virtual LAN (VLAN)</vt:lpstr>
      <vt:lpstr>Private VLAN (PVLAN)</vt:lpstr>
      <vt:lpstr>Private VLAN (PVLAN)</vt:lpstr>
      <vt:lpstr>Stretched VLAN</vt:lpstr>
      <vt:lpstr>Virtual Extensible LAN (VXLAN)</vt:lpstr>
      <vt:lpstr>Virtual SAN (VSAN)</vt:lpstr>
      <vt:lpstr>Virtual SAN (VSAN) (Cont'd)</vt:lpstr>
      <vt:lpstr>Mapping VLANs and VSANs in an FCoE SAN</vt:lpstr>
      <vt:lpstr>Lesson Summary</vt:lpstr>
      <vt:lpstr>Concepts in Practice</vt:lpstr>
      <vt:lpstr>VMware ESXi</vt:lpstr>
      <vt:lpstr>Module Summary</vt:lpstr>
      <vt:lpstr>PowerPoint Presentation</vt:lpstr>
    </vt:vector>
  </TitlesOfParts>
  <Company>EMC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EMC</dc:creator>
  <cp:lastModifiedBy>Kuhu</cp:lastModifiedBy>
  <cp:revision>250</cp:revision>
  <cp:lastPrinted>2013-12-05T19:23:46Z</cp:lastPrinted>
  <dcterms:created xsi:type="dcterms:W3CDTF">2014-08-04T13:57:44Z</dcterms:created>
  <dcterms:modified xsi:type="dcterms:W3CDTF">2014-09-04T10:17:36Z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CAF1FF04-999F-4E95-9F8F-8B3DA587C448</vt:lpwstr>
  </property>
  <property fmtid="{D5CDD505-2E9C-101B-9397-08002B2CF9AE}" pid="3" name="ArticulatePath">
    <vt:lpwstr>2014 Template</vt:lpwstr>
  </property>
</Properties>
</file>