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tags/tag56.xml" ContentType="application/vnd.openxmlformats-officedocument.presentationml.tags+xml"/>
  <Override PartName="/ppt/notesSlides/notesSlide38.xml" ContentType="application/vnd.openxmlformats-officedocument.presentationml.notesSlide+xml"/>
  <Override PartName="/ppt/tags/tag57.xml" ContentType="application/vnd.openxmlformats-officedocument.presentationml.tags+xml"/>
  <Override PartName="/ppt/notesSlides/notesSlide39.xml" ContentType="application/vnd.openxmlformats-officedocument.presentationml.notesSlide+xml"/>
  <Override PartName="/ppt/tags/tag58.xml" ContentType="application/vnd.openxmlformats-officedocument.presentationml.tags+xml"/>
  <Override PartName="/ppt/notesSlides/notesSlide40.xml" ContentType="application/vnd.openxmlformats-officedocument.presentationml.notesSlide+xml"/>
  <Override PartName="/ppt/tags/tag59.xml" ContentType="application/vnd.openxmlformats-officedocument.presentationml.tags+xml"/>
  <Override PartName="/ppt/notesSlides/notesSlide41.xml" ContentType="application/vnd.openxmlformats-officedocument.presentationml.notesSlide+xml"/>
  <Override PartName="/ppt/tags/tag60.xml" ContentType="application/vnd.openxmlformats-officedocument.presentationml.tags+xml"/>
  <Override PartName="/ppt/notesSlides/notesSlide42.xml" ContentType="application/vnd.openxmlformats-officedocument.presentationml.notesSlide+xml"/>
  <Override PartName="/ppt/tags/tag61.xml" ContentType="application/vnd.openxmlformats-officedocument.presentationml.tags+xml"/>
  <Override PartName="/ppt/notesSlides/notesSlide43.xml" ContentType="application/vnd.openxmlformats-officedocument.presentationml.notesSlide+xml"/>
  <Override PartName="/ppt/tags/tag62.xml" ContentType="application/vnd.openxmlformats-officedocument.presentationml.tags+xml"/>
  <Override PartName="/ppt/notesSlides/notesSlide44.xml" ContentType="application/vnd.openxmlformats-officedocument.presentationml.notesSlide+xml"/>
  <Override PartName="/ppt/tags/tag63.xml" ContentType="application/vnd.openxmlformats-officedocument.presentationml.tags+xml"/>
  <Override PartName="/ppt/notesSlides/notesSlide45.xml" ContentType="application/vnd.openxmlformats-officedocument.presentationml.notesSlide+xml"/>
  <Override PartName="/ppt/tags/tag64.xml" ContentType="application/vnd.openxmlformats-officedocument.presentationml.tags+xml"/>
  <Override PartName="/ppt/notesSlides/notesSlide46.xml" ContentType="application/vnd.openxmlformats-officedocument.presentationml.notesSlide+xml"/>
  <Override PartName="/ppt/tags/tag65.xml" ContentType="application/vnd.openxmlformats-officedocument.presentationml.tags+xml"/>
  <Override PartName="/ppt/notesSlides/notesSlide47.xml" ContentType="application/vnd.openxmlformats-officedocument.presentationml.notesSlide+xml"/>
  <Override PartName="/ppt/tags/tag66.xml" ContentType="application/vnd.openxmlformats-officedocument.presentationml.tags+xml"/>
  <Override PartName="/ppt/notesSlides/notesSlide48.xml" ContentType="application/vnd.openxmlformats-officedocument.presentationml.notesSlide+xml"/>
  <Override PartName="/ppt/tags/tag67.xml" ContentType="application/vnd.openxmlformats-officedocument.presentationml.tags+xml"/>
  <Override PartName="/ppt/notesSlides/notesSlide49.xml" ContentType="application/vnd.openxmlformats-officedocument.presentationml.notesSlide+xml"/>
  <Override PartName="/ppt/tags/tag68.xml" ContentType="application/vnd.openxmlformats-officedocument.presentationml.tags+xml"/>
  <Override PartName="/ppt/notesSlides/notesSlide50.xml" ContentType="application/vnd.openxmlformats-officedocument.presentationml.notesSlide+xml"/>
  <Override PartName="/ppt/tags/tag69.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53"/>
  </p:notesMasterIdLst>
  <p:handoutMasterIdLst>
    <p:handoutMasterId r:id="rId54"/>
  </p:handoutMasterIdLst>
  <p:sldIdLst>
    <p:sldId id="312" r:id="rId2"/>
    <p:sldId id="408" r:id="rId3"/>
    <p:sldId id="313" r:id="rId4"/>
    <p:sldId id="314" r:id="rId5"/>
    <p:sldId id="321" r:id="rId6"/>
    <p:sldId id="322" r:id="rId7"/>
    <p:sldId id="325" r:id="rId8"/>
    <p:sldId id="326" r:id="rId9"/>
    <p:sldId id="329" r:id="rId10"/>
    <p:sldId id="330" r:id="rId11"/>
    <p:sldId id="331" r:id="rId12"/>
    <p:sldId id="333" r:id="rId13"/>
    <p:sldId id="409" r:id="rId14"/>
    <p:sldId id="410" r:id="rId15"/>
    <p:sldId id="334" r:id="rId16"/>
    <p:sldId id="335" r:id="rId17"/>
    <p:sldId id="336" r:id="rId18"/>
    <p:sldId id="411" r:id="rId19"/>
    <p:sldId id="412" r:id="rId20"/>
    <p:sldId id="337" r:id="rId21"/>
    <p:sldId id="338" r:id="rId22"/>
    <p:sldId id="339" r:id="rId23"/>
    <p:sldId id="340" r:id="rId24"/>
    <p:sldId id="342" r:id="rId25"/>
    <p:sldId id="343" r:id="rId26"/>
    <p:sldId id="344" r:id="rId27"/>
    <p:sldId id="345" r:id="rId28"/>
    <p:sldId id="413" r:id="rId29"/>
    <p:sldId id="414" r:id="rId30"/>
    <p:sldId id="346" r:id="rId31"/>
    <p:sldId id="348" r:id="rId32"/>
    <p:sldId id="349" r:id="rId33"/>
    <p:sldId id="350" r:id="rId34"/>
    <p:sldId id="351" r:id="rId35"/>
    <p:sldId id="352" r:id="rId36"/>
    <p:sldId id="415" r:id="rId37"/>
    <p:sldId id="416" r:id="rId38"/>
    <p:sldId id="353" r:id="rId39"/>
    <p:sldId id="354" r:id="rId40"/>
    <p:sldId id="355" r:id="rId41"/>
    <p:sldId id="356" r:id="rId42"/>
    <p:sldId id="357" r:id="rId43"/>
    <p:sldId id="358" r:id="rId44"/>
    <p:sldId id="418" r:id="rId45"/>
    <p:sldId id="417" r:id="rId46"/>
    <p:sldId id="420" r:id="rId47"/>
    <p:sldId id="419" r:id="rId48"/>
    <p:sldId id="421" r:id="rId49"/>
    <p:sldId id="422" r:id="rId50"/>
    <p:sldId id="320" r:id="rId51"/>
    <p:sldId id="423" r:id="rId52"/>
  </p:sldIdLst>
  <p:sldSz cx="9144000" cy="5143500" type="screen16x9"/>
  <p:notesSz cx="6858000" cy="9144000"/>
  <p:custDataLst>
    <p:tags r:id="rId5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hu" initials="Kuh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DEA400"/>
    <a:srgbClr val="2C95DD"/>
    <a:srgbClr val="CDDDF2"/>
    <a:srgbClr val="E8EFF9"/>
    <a:srgbClr val="339933"/>
    <a:srgbClr val="BA3030"/>
    <a:srgbClr val="8E908F"/>
    <a:srgbClr val="9D9FA2"/>
    <a:srgbClr val="828381"/>
    <a:srgbClr val="A5A6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3" autoAdjust="0"/>
    <p:restoredTop sz="78129" autoAdjust="0"/>
  </p:normalViewPr>
  <p:slideViewPr>
    <p:cSldViewPr showGuides="1">
      <p:cViewPr varScale="1">
        <p:scale>
          <a:sx n="70" d="100"/>
          <a:sy n="70" d="100"/>
        </p:scale>
        <p:origin x="-1422" y="-90"/>
      </p:cViewPr>
      <p:guideLst>
        <p:guide orient="horz" pos="912"/>
        <p:guide orient="horz" pos="229"/>
        <p:guide pos="2879"/>
      </p:guideLst>
    </p:cSldViewPr>
  </p:slideViewPr>
  <p:notesTextViewPr>
    <p:cViewPr>
      <p:scale>
        <a:sx n="100" d="100"/>
        <a:sy n="100" d="100"/>
      </p:scale>
      <p:origin x="0" y="0"/>
    </p:cViewPr>
  </p:notesTextViewPr>
  <p:sorterViewPr>
    <p:cViewPr>
      <p:scale>
        <a:sx n="158" d="100"/>
        <a:sy n="158" d="100"/>
      </p:scale>
      <p:origin x="0" y="384"/>
    </p:cViewPr>
  </p:sorterViewPr>
  <p:notesViewPr>
    <p:cSldViewPr snapToObjects="1" showGuides="1">
      <p:cViewPr varScale="1">
        <p:scale>
          <a:sx n="56" d="100"/>
          <a:sy n="56" d="100"/>
        </p:scale>
        <p:origin x="-2496" y="-96"/>
      </p:cViewPr>
      <p:guideLst>
        <p:guide orient="horz" pos="4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A7FA5-63AC-4E48-A0AE-097C4A123354}"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E03A9AD6-13DE-42AE-89BD-6185131F6985}">
      <dgm:prSet phldrT="[Text]" custT="1"/>
      <dgm:spPr>
        <a:xfrm>
          <a:off x="564979" y="406400"/>
          <a:ext cx="4485233" cy="812800"/>
        </a:xfrm>
        <a:prstGeom prst="rect">
          <a:avLst/>
        </a:prstGeom>
        <a:solidFill>
          <a:srgbClr val="FFC425">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sz="2000" dirty="0" smtClean="0">
              <a:solidFill>
                <a:srgbClr val="FFFFFF"/>
              </a:solidFill>
              <a:latin typeface="+mj-lt"/>
              <a:ea typeface="+mn-ea"/>
              <a:cs typeface="Arial"/>
            </a:rPr>
            <a:t>Resource Discovery</a:t>
          </a:r>
          <a:endParaRPr lang="en-US" sz="2000" dirty="0">
            <a:solidFill>
              <a:srgbClr val="FFFFFF"/>
            </a:solidFill>
            <a:latin typeface="+mj-lt"/>
            <a:ea typeface="+mn-ea"/>
            <a:cs typeface="Arial"/>
          </a:endParaRPr>
        </a:p>
      </dgm:t>
    </dgm:pt>
    <dgm:pt modelId="{ECF2C96B-CF04-4E95-AF9E-2396AFD67068}" type="parTrans" cxnId="{2170AF29-A51F-474D-BEBC-2A377EEE33F6}">
      <dgm:prSet/>
      <dgm:spPr/>
      <dgm:t>
        <a:bodyPr/>
        <a:lstStyle/>
        <a:p>
          <a:endParaRPr lang="en-US" sz="2000">
            <a:latin typeface="+mj-lt"/>
          </a:endParaRPr>
        </a:p>
      </dgm:t>
    </dgm:pt>
    <dgm:pt modelId="{9CD53A86-0FD0-4D66-8677-0F06C7897A66}" type="sibTrans" cxnId="{2170AF29-A51F-474D-BEBC-2A377EEE33F6}">
      <dgm:prSet/>
      <dgm:spPr>
        <a:xfrm>
          <a:off x="-4594335" y="-704407"/>
          <a:ext cx="5472816" cy="5472816"/>
        </a:xfrm>
        <a:prstGeom prst="blockArc">
          <a:avLst>
            <a:gd name="adj1" fmla="val 18900000"/>
            <a:gd name="adj2" fmla="val 2700000"/>
            <a:gd name="adj3" fmla="val 395"/>
          </a:avLst>
        </a:prstGeom>
        <a:noFill/>
        <a:ln w="25400" cap="flat" cmpd="sng" algn="ctr">
          <a:solidFill>
            <a:srgbClr val="B5761B">
              <a:hueOff val="0"/>
              <a:satOff val="0"/>
              <a:lumOff val="0"/>
              <a:alphaOff val="0"/>
            </a:srgbClr>
          </a:solidFill>
          <a:prstDash val="solid"/>
        </a:ln>
        <a:effectLst/>
      </dgm:spPr>
      <dgm:t>
        <a:bodyPr/>
        <a:lstStyle/>
        <a:p>
          <a:endParaRPr lang="en-US" sz="2000">
            <a:latin typeface="+mj-lt"/>
          </a:endParaRPr>
        </a:p>
      </dgm:t>
    </dgm:pt>
    <dgm:pt modelId="{73C3C5A2-BFAA-45FC-BE47-8D63C604677F}">
      <dgm:prSet phldrT="[Text]" custT="1"/>
      <dgm:spPr>
        <a:xfrm>
          <a:off x="860432" y="1625599"/>
          <a:ext cx="4189780" cy="812800"/>
        </a:xfrm>
        <a:prstGeom prst="rect">
          <a:avLst/>
        </a:prstGeom>
        <a:solidFill>
          <a:srgbClr val="FFC425">
            <a:hueOff val="-249225"/>
            <a:satOff val="-12980"/>
            <a:lumOff val="-8235"/>
            <a:alphaOff val="0"/>
          </a:srgbClr>
        </a:solidFill>
        <a:ln w="25400" cap="flat" cmpd="sng" algn="ctr">
          <a:solidFill>
            <a:srgbClr val="FFFFFF">
              <a:hueOff val="0"/>
              <a:satOff val="0"/>
              <a:lumOff val="0"/>
              <a:alphaOff val="0"/>
            </a:srgbClr>
          </a:solidFill>
          <a:prstDash val="solid"/>
        </a:ln>
        <a:effectLst/>
      </dgm:spPr>
      <dgm:t>
        <a:bodyPr/>
        <a:lstStyle/>
        <a:p>
          <a:r>
            <a:rPr lang="en-US" sz="2000" dirty="0" smtClean="0">
              <a:solidFill>
                <a:srgbClr val="FFFFFF"/>
              </a:solidFill>
              <a:latin typeface="+mj-lt"/>
              <a:ea typeface="+mn-ea"/>
              <a:cs typeface="Arial"/>
            </a:rPr>
            <a:t>Resource Pool Management</a:t>
          </a:r>
          <a:endParaRPr lang="en-US" sz="2000" dirty="0">
            <a:solidFill>
              <a:srgbClr val="FFFFFF"/>
            </a:solidFill>
            <a:latin typeface="+mj-lt"/>
            <a:ea typeface="+mn-ea"/>
            <a:cs typeface="Arial"/>
          </a:endParaRPr>
        </a:p>
      </dgm:t>
    </dgm:pt>
    <dgm:pt modelId="{806E5CA2-AB00-4F77-AB30-789F889F0548}" type="parTrans" cxnId="{7AFDFAAC-3DB3-41AB-9B67-D25B3F1126AD}">
      <dgm:prSet/>
      <dgm:spPr/>
      <dgm:t>
        <a:bodyPr/>
        <a:lstStyle/>
        <a:p>
          <a:endParaRPr lang="en-US" sz="2000">
            <a:latin typeface="+mj-lt"/>
          </a:endParaRPr>
        </a:p>
      </dgm:t>
    </dgm:pt>
    <dgm:pt modelId="{1B43D069-4540-4D32-8B34-C5EFC74FFFCD}" type="sibTrans" cxnId="{7AFDFAAC-3DB3-41AB-9B67-D25B3F1126AD}">
      <dgm:prSet/>
      <dgm:spPr/>
      <dgm:t>
        <a:bodyPr/>
        <a:lstStyle/>
        <a:p>
          <a:endParaRPr lang="en-US" sz="2000">
            <a:latin typeface="+mj-lt"/>
          </a:endParaRPr>
        </a:p>
      </dgm:t>
    </dgm:pt>
    <dgm:pt modelId="{5EDEBBE5-1757-4EFD-BBCE-1594AA1923D5}">
      <dgm:prSet phldrT="[Text]" custT="1"/>
      <dgm:spPr>
        <a:xfrm>
          <a:off x="564979" y="2844800"/>
          <a:ext cx="4485233" cy="812800"/>
        </a:xfrm>
        <a:prstGeom prst="rect">
          <a:avLst/>
        </a:prstGeom>
        <a:solidFill>
          <a:srgbClr val="FFC425">
            <a:hueOff val="-498449"/>
            <a:satOff val="-25961"/>
            <a:lumOff val="-16471"/>
            <a:alphaOff val="0"/>
          </a:srgbClr>
        </a:solidFill>
        <a:ln w="25400" cap="flat" cmpd="sng" algn="ctr">
          <a:solidFill>
            <a:srgbClr val="FFFFFF">
              <a:hueOff val="0"/>
              <a:satOff val="0"/>
              <a:lumOff val="0"/>
              <a:alphaOff val="0"/>
            </a:srgbClr>
          </a:solidFill>
          <a:prstDash val="solid"/>
        </a:ln>
        <a:effectLst/>
      </dgm:spPr>
      <dgm:t>
        <a:bodyPr/>
        <a:lstStyle/>
        <a:p>
          <a:r>
            <a:rPr lang="en-US" sz="2000" dirty="0" smtClean="0">
              <a:solidFill>
                <a:srgbClr val="FFFFFF"/>
              </a:solidFill>
              <a:latin typeface="+mj-lt"/>
              <a:ea typeface="+mn-ea"/>
              <a:cs typeface="Arial"/>
            </a:rPr>
            <a:t>Resource Provisioning</a:t>
          </a:r>
          <a:endParaRPr lang="en-US" sz="2000" dirty="0">
            <a:solidFill>
              <a:srgbClr val="FFFFFF"/>
            </a:solidFill>
            <a:latin typeface="+mj-lt"/>
            <a:ea typeface="+mn-ea"/>
            <a:cs typeface="Arial"/>
          </a:endParaRPr>
        </a:p>
      </dgm:t>
    </dgm:pt>
    <dgm:pt modelId="{73B42487-0900-4751-B500-93FD23A98602}" type="parTrans" cxnId="{96392548-5CBE-4FAC-BED8-91ED82BDE38E}">
      <dgm:prSet/>
      <dgm:spPr/>
      <dgm:t>
        <a:bodyPr/>
        <a:lstStyle/>
        <a:p>
          <a:endParaRPr lang="en-US" sz="2000">
            <a:latin typeface="+mj-lt"/>
          </a:endParaRPr>
        </a:p>
      </dgm:t>
    </dgm:pt>
    <dgm:pt modelId="{B5D25172-3BB5-432B-A8FB-DA25B4E57E0D}" type="sibTrans" cxnId="{96392548-5CBE-4FAC-BED8-91ED82BDE38E}">
      <dgm:prSet/>
      <dgm:spPr/>
      <dgm:t>
        <a:bodyPr/>
        <a:lstStyle/>
        <a:p>
          <a:endParaRPr lang="en-US" sz="2000">
            <a:latin typeface="+mj-lt"/>
          </a:endParaRPr>
        </a:p>
      </dgm:t>
    </dgm:pt>
    <dgm:pt modelId="{77290E6B-F2C6-46FE-88BA-FC16344523AC}" type="pres">
      <dgm:prSet presAssocID="{2FDA7FA5-63AC-4E48-A0AE-097C4A123354}" presName="Name0" presStyleCnt="0">
        <dgm:presLayoutVars>
          <dgm:chMax val="7"/>
          <dgm:chPref val="7"/>
          <dgm:dir/>
        </dgm:presLayoutVars>
      </dgm:prSet>
      <dgm:spPr/>
      <dgm:t>
        <a:bodyPr/>
        <a:lstStyle/>
        <a:p>
          <a:endParaRPr lang="en-US"/>
        </a:p>
      </dgm:t>
    </dgm:pt>
    <dgm:pt modelId="{1A7BFD76-B0C8-47BC-8CDB-BEE359BE15EB}" type="pres">
      <dgm:prSet presAssocID="{2FDA7FA5-63AC-4E48-A0AE-097C4A123354}" presName="Name1" presStyleCnt="0"/>
      <dgm:spPr/>
      <dgm:t>
        <a:bodyPr/>
        <a:lstStyle/>
        <a:p>
          <a:endParaRPr lang="en-US"/>
        </a:p>
      </dgm:t>
    </dgm:pt>
    <dgm:pt modelId="{6CDC076A-E6F5-4B13-A272-838BD865A8C2}" type="pres">
      <dgm:prSet presAssocID="{2FDA7FA5-63AC-4E48-A0AE-097C4A123354}" presName="cycle" presStyleCnt="0"/>
      <dgm:spPr/>
      <dgm:t>
        <a:bodyPr/>
        <a:lstStyle/>
        <a:p>
          <a:endParaRPr lang="en-US"/>
        </a:p>
      </dgm:t>
    </dgm:pt>
    <dgm:pt modelId="{454BC788-02E7-4B72-986D-D607DAEEFB70}" type="pres">
      <dgm:prSet presAssocID="{2FDA7FA5-63AC-4E48-A0AE-097C4A123354}" presName="srcNode" presStyleLbl="node1" presStyleIdx="0" presStyleCnt="3"/>
      <dgm:spPr/>
      <dgm:t>
        <a:bodyPr/>
        <a:lstStyle/>
        <a:p>
          <a:endParaRPr lang="en-US"/>
        </a:p>
      </dgm:t>
    </dgm:pt>
    <dgm:pt modelId="{7EFBE5F0-0676-4063-A87C-F3C897901C53}" type="pres">
      <dgm:prSet presAssocID="{2FDA7FA5-63AC-4E48-A0AE-097C4A123354}" presName="conn" presStyleLbl="parChTrans1D2" presStyleIdx="0" presStyleCnt="1"/>
      <dgm:spPr/>
      <dgm:t>
        <a:bodyPr/>
        <a:lstStyle/>
        <a:p>
          <a:endParaRPr lang="en-US"/>
        </a:p>
      </dgm:t>
    </dgm:pt>
    <dgm:pt modelId="{A3D8ABF9-9ADF-43A2-95FF-1F5C726240D9}" type="pres">
      <dgm:prSet presAssocID="{2FDA7FA5-63AC-4E48-A0AE-097C4A123354}" presName="extraNode" presStyleLbl="node1" presStyleIdx="0" presStyleCnt="3"/>
      <dgm:spPr/>
      <dgm:t>
        <a:bodyPr/>
        <a:lstStyle/>
        <a:p>
          <a:endParaRPr lang="en-US"/>
        </a:p>
      </dgm:t>
    </dgm:pt>
    <dgm:pt modelId="{4CA0F36F-9857-4DBF-BD80-CD93D1C93C1D}" type="pres">
      <dgm:prSet presAssocID="{2FDA7FA5-63AC-4E48-A0AE-097C4A123354}" presName="dstNode" presStyleLbl="node1" presStyleIdx="0" presStyleCnt="3"/>
      <dgm:spPr/>
      <dgm:t>
        <a:bodyPr/>
        <a:lstStyle/>
        <a:p>
          <a:endParaRPr lang="en-US"/>
        </a:p>
      </dgm:t>
    </dgm:pt>
    <dgm:pt modelId="{A6EE0AD7-F0F1-47A8-8422-BF5F2831BC64}" type="pres">
      <dgm:prSet presAssocID="{E03A9AD6-13DE-42AE-89BD-6185131F6985}" presName="text_1" presStyleLbl="node1" presStyleIdx="0" presStyleCnt="3">
        <dgm:presLayoutVars>
          <dgm:bulletEnabled val="1"/>
        </dgm:presLayoutVars>
      </dgm:prSet>
      <dgm:spPr/>
      <dgm:t>
        <a:bodyPr/>
        <a:lstStyle/>
        <a:p>
          <a:endParaRPr lang="en-US"/>
        </a:p>
      </dgm:t>
    </dgm:pt>
    <dgm:pt modelId="{715D9B5A-DD21-43CB-9B52-3AAB359496F0}" type="pres">
      <dgm:prSet presAssocID="{E03A9AD6-13DE-42AE-89BD-6185131F6985}" presName="accent_1" presStyleCnt="0"/>
      <dgm:spPr/>
      <dgm:t>
        <a:bodyPr/>
        <a:lstStyle/>
        <a:p>
          <a:endParaRPr lang="en-US"/>
        </a:p>
      </dgm:t>
    </dgm:pt>
    <dgm:pt modelId="{663AFDC3-8504-452D-B547-EAF8F8E1C262}" type="pres">
      <dgm:prSet presAssocID="{E03A9AD6-13DE-42AE-89BD-6185131F6985}" presName="accentRepeatNode" presStyleLbl="solidFgAcc1" presStyleIdx="0" presStyleCnt="3"/>
      <dgm:spPr>
        <a:xfrm>
          <a:off x="56979" y="304800"/>
          <a:ext cx="1016000" cy="1016000"/>
        </a:xfrm>
        <a:prstGeom prst="ellipse">
          <a:avLst/>
        </a:prstGeom>
        <a:solidFill>
          <a:srgbClr val="FFFFFF">
            <a:hueOff val="0"/>
            <a:satOff val="0"/>
            <a:lumOff val="0"/>
            <a:alphaOff val="0"/>
          </a:srgbClr>
        </a:solidFill>
        <a:ln w="25400" cap="flat" cmpd="sng" algn="ctr">
          <a:solidFill>
            <a:srgbClr val="FFC425">
              <a:hueOff val="0"/>
              <a:satOff val="0"/>
              <a:lumOff val="0"/>
              <a:alphaOff val="0"/>
            </a:srgbClr>
          </a:solidFill>
          <a:prstDash val="solid"/>
        </a:ln>
        <a:effectLst/>
      </dgm:spPr>
      <dgm:t>
        <a:bodyPr/>
        <a:lstStyle/>
        <a:p>
          <a:endParaRPr lang="en-US"/>
        </a:p>
      </dgm:t>
    </dgm:pt>
    <dgm:pt modelId="{E4E1AE49-640B-463B-80F3-368ADF045A33}" type="pres">
      <dgm:prSet presAssocID="{73C3C5A2-BFAA-45FC-BE47-8D63C604677F}" presName="text_2" presStyleLbl="node1" presStyleIdx="1" presStyleCnt="3">
        <dgm:presLayoutVars>
          <dgm:bulletEnabled val="1"/>
        </dgm:presLayoutVars>
      </dgm:prSet>
      <dgm:spPr/>
      <dgm:t>
        <a:bodyPr/>
        <a:lstStyle/>
        <a:p>
          <a:endParaRPr lang="en-US"/>
        </a:p>
      </dgm:t>
    </dgm:pt>
    <dgm:pt modelId="{994B5658-5F6D-4381-9441-B9CE3C58A44E}" type="pres">
      <dgm:prSet presAssocID="{73C3C5A2-BFAA-45FC-BE47-8D63C604677F}" presName="accent_2" presStyleCnt="0"/>
      <dgm:spPr/>
      <dgm:t>
        <a:bodyPr/>
        <a:lstStyle/>
        <a:p>
          <a:endParaRPr lang="en-US"/>
        </a:p>
      </dgm:t>
    </dgm:pt>
    <dgm:pt modelId="{62DC861F-9E42-46A1-BF43-7151BCA41449}" type="pres">
      <dgm:prSet presAssocID="{73C3C5A2-BFAA-45FC-BE47-8D63C604677F}" presName="accentRepeatNode" presStyleLbl="solidFgAcc1" presStyleIdx="1" presStyleCnt="3"/>
      <dgm:spPr>
        <a:xfrm>
          <a:off x="352432" y="1523999"/>
          <a:ext cx="1016000" cy="1016000"/>
        </a:xfrm>
        <a:prstGeom prst="ellipse">
          <a:avLst/>
        </a:prstGeom>
        <a:solidFill>
          <a:srgbClr val="FFFFFF">
            <a:hueOff val="0"/>
            <a:satOff val="0"/>
            <a:lumOff val="0"/>
            <a:alphaOff val="0"/>
          </a:srgbClr>
        </a:solidFill>
        <a:ln w="25400" cap="flat" cmpd="sng" algn="ctr">
          <a:solidFill>
            <a:srgbClr val="FFC425">
              <a:hueOff val="-249225"/>
              <a:satOff val="-12980"/>
              <a:lumOff val="-8235"/>
              <a:alphaOff val="0"/>
            </a:srgbClr>
          </a:solidFill>
          <a:prstDash val="solid"/>
        </a:ln>
        <a:effectLst/>
      </dgm:spPr>
      <dgm:t>
        <a:bodyPr/>
        <a:lstStyle/>
        <a:p>
          <a:endParaRPr lang="en-US"/>
        </a:p>
      </dgm:t>
    </dgm:pt>
    <dgm:pt modelId="{BF9DA6DD-71B1-4A42-9260-17A2EFBF7755}" type="pres">
      <dgm:prSet presAssocID="{5EDEBBE5-1757-4EFD-BBCE-1594AA1923D5}" presName="text_3" presStyleLbl="node1" presStyleIdx="2" presStyleCnt="3">
        <dgm:presLayoutVars>
          <dgm:bulletEnabled val="1"/>
        </dgm:presLayoutVars>
      </dgm:prSet>
      <dgm:spPr/>
      <dgm:t>
        <a:bodyPr/>
        <a:lstStyle/>
        <a:p>
          <a:endParaRPr lang="en-US"/>
        </a:p>
      </dgm:t>
    </dgm:pt>
    <dgm:pt modelId="{0EC3A2B2-A2CB-4330-9D6B-D585D5B5E730}" type="pres">
      <dgm:prSet presAssocID="{5EDEBBE5-1757-4EFD-BBCE-1594AA1923D5}" presName="accent_3" presStyleCnt="0"/>
      <dgm:spPr/>
    </dgm:pt>
    <dgm:pt modelId="{CF1CDDBC-8B02-4429-B095-FA83D2F20CB9}" type="pres">
      <dgm:prSet presAssocID="{5EDEBBE5-1757-4EFD-BBCE-1594AA1923D5}" presName="accentRepeatNode" presStyleLbl="solidFgAcc1" presStyleIdx="2" presStyleCnt="3"/>
      <dgm:spPr>
        <a:xfrm>
          <a:off x="56979" y="2743200"/>
          <a:ext cx="1016000" cy="1016000"/>
        </a:xfrm>
        <a:prstGeom prst="ellipse">
          <a:avLst/>
        </a:prstGeom>
        <a:solidFill>
          <a:srgbClr val="FFFFFF">
            <a:hueOff val="0"/>
            <a:satOff val="0"/>
            <a:lumOff val="0"/>
            <a:alphaOff val="0"/>
          </a:srgbClr>
        </a:solidFill>
        <a:ln w="25400" cap="flat" cmpd="sng" algn="ctr">
          <a:solidFill>
            <a:srgbClr val="FFC425">
              <a:hueOff val="-498449"/>
              <a:satOff val="-25961"/>
              <a:lumOff val="-16471"/>
              <a:alphaOff val="0"/>
            </a:srgbClr>
          </a:solidFill>
          <a:prstDash val="solid"/>
        </a:ln>
        <a:effectLst/>
      </dgm:spPr>
      <dgm:t>
        <a:bodyPr/>
        <a:lstStyle/>
        <a:p>
          <a:endParaRPr lang="en-US"/>
        </a:p>
      </dgm:t>
    </dgm:pt>
  </dgm:ptLst>
  <dgm:cxnLst>
    <dgm:cxn modelId="{2170AF29-A51F-474D-BEBC-2A377EEE33F6}" srcId="{2FDA7FA5-63AC-4E48-A0AE-097C4A123354}" destId="{E03A9AD6-13DE-42AE-89BD-6185131F6985}" srcOrd="0" destOrd="0" parTransId="{ECF2C96B-CF04-4E95-AF9E-2396AFD67068}" sibTransId="{9CD53A86-0FD0-4D66-8677-0F06C7897A66}"/>
    <dgm:cxn modelId="{58BDB8C1-136C-44DA-A842-684D61419FC5}" type="presOf" srcId="{2FDA7FA5-63AC-4E48-A0AE-097C4A123354}" destId="{77290E6B-F2C6-46FE-88BA-FC16344523AC}" srcOrd="0" destOrd="0" presId="urn:microsoft.com/office/officeart/2008/layout/VerticalCurvedList"/>
    <dgm:cxn modelId="{7AFDFAAC-3DB3-41AB-9B67-D25B3F1126AD}" srcId="{2FDA7FA5-63AC-4E48-A0AE-097C4A123354}" destId="{73C3C5A2-BFAA-45FC-BE47-8D63C604677F}" srcOrd="1" destOrd="0" parTransId="{806E5CA2-AB00-4F77-AB30-789F889F0548}" sibTransId="{1B43D069-4540-4D32-8B34-C5EFC74FFFCD}"/>
    <dgm:cxn modelId="{96392548-5CBE-4FAC-BED8-91ED82BDE38E}" srcId="{2FDA7FA5-63AC-4E48-A0AE-097C4A123354}" destId="{5EDEBBE5-1757-4EFD-BBCE-1594AA1923D5}" srcOrd="2" destOrd="0" parTransId="{73B42487-0900-4751-B500-93FD23A98602}" sibTransId="{B5D25172-3BB5-432B-A8FB-DA25B4E57E0D}"/>
    <dgm:cxn modelId="{53FB870B-8163-4359-9B98-434D8F262FDA}" type="presOf" srcId="{E03A9AD6-13DE-42AE-89BD-6185131F6985}" destId="{A6EE0AD7-F0F1-47A8-8422-BF5F2831BC64}" srcOrd="0" destOrd="0" presId="urn:microsoft.com/office/officeart/2008/layout/VerticalCurvedList"/>
    <dgm:cxn modelId="{47F71DEC-26B7-4D92-A329-B5643340A4EB}" type="presOf" srcId="{9CD53A86-0FD0-4D66-8677-0F06C7897A66}" destId="{7EFBE5F0-0676-4063-A87C-F3C897901C53}" srcOrd="0" destOrd="0" presId="urn:microsoft.com/office/officeart/2008/layout/VerticalCurvedList"/>
    <dgm:cxn modelId="{D9659072-1BD5-4701-8AF5-2A7452CE5A98}" type="presOf" srcId="{5EDEBBE5-1757-4EFD-BBCE-1594AA1923D5}" destId="{BF9DA6DD-71B1-4A42-9260-17A2EFBF7755}" srcOrd="0" destOrd="0" presId="urn:microsoft.com/office/officeart/2008/layout/VerticalCurvedList"/>
    <dgm:cxn modelId="{D1F0123B-A880-4008-B826-CA94770FE2B7}" type="presOf" srcId="{73C3C5A2-BFAA-45FC-BE47-8D63C604677F}" destId="{E4E1AE49-640B-463B-80F3-368ADF045A33}" srcOrd="0" destOrd="0" presId="urn:microsoft.com/office/officeart/2008/layout/VerticalCurvedList"/>
    <dgm:cxn modelId="{91ABAF98-9FEB-4EFF-9134-E249B2F7C29D}" type="presParOf" srcId="{77290E6B-F2C6-46FE-88BA-FC16344523AC}" destId="{1A7BFD76-B0C8-47BC-8CDB-BEE359BE15EB}" srcOrd="0" destOrd="0" presId="urn:microsoft.com/office/officeart/2008/layout/VerticalCurvedList"/>
    <dgm:cxn modelId="{87DA44D0-B8CD-4B6A-BCF2-0FA65BE60648}" type="presParOf" srcId="{1A7BFD76-B0C8-47BC-8CDB-BEE359BE15EB}" destId="{6CDC076A-E6F5-4B13-A272-838BD865A8C2}" srcOrd="0" destOrd="0" presId="urn:microsoft.com/office/officeart/2008/layout/VerticalCurvedList"/>
    <dgm:cxn modelId="{388BA261-1D18-44F5-9D59-2C8373A89501}" type="presParOf" srcId="{6CDC076A-E6F5-4B13-A272-838BD865A8C2}" destId="{454BC788-02E7-4B72-986D-D607DAEEFB70}" srcOrd="0" destOrd="0" presId="urn:microsoft.com/office/officeart/2008/layout/VerticalCurvedList"/>
    <dgm:cxn modelId="{855083A6-4A14-44C3-941B-56F32F149B05}" type="presParOf" srcId="{6CDC076A-E6F5-4B13-A272-838BD865A8C2}" destId="{7EFBE5F0-0676-4063-A87C-F3C897901C53}" srcOrd="1" destOrd="0" presId="urn:microsoft.com/office/officeart/2008/layout/VerticalCurvedList"/>
    <dgm:cxn modelId="{905F4CF3-2B11-4B43-B3DF-01BEB9315517}" type="presParOf" srcId="{6CDC076A-E6F5-4B13-A272-838BD865A8C2}" destId="{A3D8ABF9-9ADF-43A2-95FF-1F5C726240D9}" srcOrd="2" destOrd="0" presId="urn:microsoft.com/office/officeart/2008/layout/VerticalCurvedList"/>
    <dgm:cxn modelId="{29411ECC-6BAC-49DC-958E-246079DC58CA}" type="presParOf" srcId="{6CDC076A-E6F5-4B13-A272-838BD865A8C2}" destId="{4CA0F36F-9857-4DBF-BD80-CD93D1C93C1D}" srcOrd="3" destOrd="0" presId="urn:microsoft.com/office/officeart/2008/layout/VerticalCurvedList"/>
    <dgm:cxn modelId="{2AEE72E6-3C1B-4750-8219-E55B3CCC6F1E}" type="presParOf" srcId="{1A7BFD76-B0C8-47BC-8CDB-BEE359BE15EB}" destId="{A6EE0AD7-F0F1-47A8-8422-BF5F2831BC64}" srcOrd="1" destOrd="0" presId="urn:microsoft.com/office/officeart/2008/layout/VerticalCurvedList"/>
    <dgm:cxn modelId="{3AC0CAC5-2B52-4497-B4A5-A01D04A6EB15}" type="presParOf" srcId="{1A7BFD76-B0C8-47BC-8CDB-BEE359BE15EB}" destId="{715D9B5A-DD21-43CB-9B52-3AAB359496F0}" srcOrd="2" destOrd="0" presId="urn:microsoft.com/office/officeart/2008/layout/VerticalCurvedList"/>
    <dgm:cxn modelId="{6BC2C400-DC62-4B44-B116-11C09C060F66}" type="presParOf" srcId="{715D9B5A-DD21-43CB-9B52-3AAB359496F0}" destId="{663AFDC3-8504-452D-B547-EAF8F8E1C262}" srcOrd="0" destOrd="0" presId="urn:microsoft.com/office/officeart/2008/layout/VerticalCurvedList"/>
    <dgm:cxn modelId="{17747352-03B2-4D87-B650-32EDC12F26EA}" type="presParOf" srcId="{1A7BFD76-B0C8-47BC-8CDB-BEE359BE15EB}" destId="{E4E1AE49-640B-463B-80F3-368ADF045A33}" srcOrd="3" destOrd="0" presId="urn:microsoft.com/office/officeart/2008/layout/VerticalCurvedList"/>
    <dgm:cxn modelId="{FF1EC0FC-8D4D-47A5-8FF1-1A715A63AD17}" type="presParOf" srcId="{1A7BFD76-B0C8-47BC-8CDB-BEE359BE15EB}" destId="{994B5658-5F6D-4381-9441-B9CE3C58A44E}" srcOrd="4" destOrd="0" presId="urn:microsoft.com/office/officeart/2008/layout/VerticalCurvedList"/>
    <dgm:cxn modelId="{D0CAE6CB-0593-454B-811F-EA9C87780E92}" type="presParOf" srcId="{994B5658-5F6D-4381-9441-B9CE3C58A44E}" destId="{62DC861F-9E42-46A1-BF43-7151BCA41449}" srcOrd="0" destOrd="0" presId="urn:microsoft.com/office/officeart/2008/layout/VerticalCurvedList"/>
    <dgm:cxn modelId="{68B2E8E1-22D5-494D-AE7C-8EA44EA62BF5}" type="presParOf" srcId="{1A7BFD76-B0C8-47BC-8CDB-BEE359BE15EB}" destId="{BF9DA6DD-71B1-4A42-9260-17A2EFBF7755}" srcOrd="5" destOrd="0" presId="urn:microsoft.com/office/officeart/2008/layout/VerticalCurvedList"/>
    <dgm:cxn modelId="{4F67239D-C347-4F8D-8BEA-468134BE471C}" type="presParOf" srcId="{1A7BFD76-B0C8-47BC-8CDB-BEE359BE15EB}" destId="{0EC3A2B2-A2CB-4330-9D6B-D585D5B5E730}" srcOrd="6" destOrd="0" presId="urn:microsoft.com/office/officeart/2008/layout/VerticalCurvedList"/>
    <dgm:cxn modelId="{EBBAAF97-0DF2-4DBF-828A-381DA58E0008}" type="presParOf" srcId="{0EC3A2B2-A2CB-4330-9D6B-D585D5B5E730}" destId="{CF1CDDBC-8B02-4429-B095-FA83D2F20C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95E27-CF46-4B7B-A389-83F7B9D22CDD}" type="doc">
      <dgm:prSet loTypeId="urn:microsoft.com/office/officeart/2005/8/layout/hList1" loCatId="list" qsTypeId="urn:microsoft.com/office/officeart/2005/8/quickstyle/simple4" qsCatId="simple" csTypeId="urn:microsoft.com/office/officeart/2005/8/colors/colorful4" csCatId="colorful" phldr="1"/>
      <dgm:spPr/>
      <dgm:t>
        <a:bodyPr/>
        <a:lstStyle/>
        <a:p>
          <a:endParaRPr lang="en-US"/>
        </a:p>
      </dgm:t>
    </dgm:pt>
    <dgm:pt modelId="{CC24C491-B7D8-43FD-B84D-298CDE086878}">
      <dgm:prSet phldrT="[Text]" custT="1"/>
      <dgm:spPr>
        <a:xfrm>
          <a:off x="11090" y="0"/>
          <a:ext cx="2618420" cy="540119"/>
        </a:xfrm>
        <a:prstGeom prst="rect">
          <a:avLst/>
        </a:prstGeom>
        <a:solidFill>
          <a:srgbClr val="DEA400"/>
        </a:solidFill>
        <a:ln w="9525" cap="flat" cmpd="sng" algn="ctr">
          <a:noFill/>
          <a:prstDash val="solid"/>
        </a:ln>
        <a:effectLst>
          <a:outerShdw blurRad="40000" dist="23000" dir="5400000" rotWithShape="0">
            <a:srgbClr val="000000">
              <a:alpha val="35000"/>
            </a:srgbClr>
          </a:outerShdw>
        </a:effectLst>
      </dgm:spPr>
      <dgm:t>
        <a:bodyPr/>
        <a:lstStyle/>
        <a:p>
          <a:r>
            <a:rPr lang="en-US" sz="1400" b="1" dirty="0" smtClean="0">
              <a:solidFill>
                <a:srgbClr val="FFFFFF"/>
              </a:solidFill>
              <a:latin typeface="+mj-lt"/>
              <a:ea typeface="+mn-ea"/>
              <a:cs typeface="Arial"/>
            </a:rPr>
            <a:t>Compute</a:t>
          </a:r>
          <a:endParaRPr lang="en-US" sz="1400" b="1" dirty="0">
            <a:solidFill>
              <a:srgbClr val="FFFFFF"/>
            </a:solidFill>
            <a:latin typeface="+mj-lt"/>
            <a:ea typeface="+mn-ea"/>
            <a:cs typeface="Arial"/>
          </a:endParaRPr>
        </a:p>
      </dgm:t>
    </dgm:pt>
    <dgm:pt modelId="{3FF992CE-3339-4AC8-9A40-3AC675957BE5}" type="parTrans" cxnId="{4B2790F7-B07D-442A-B347-13E352B44C35}">
      <dgm:prSet/>
      <dgm:spPr/>
      <dgm:t>
        <a:bodyPr/>
        <a:lstStyle/>
        <a:p>
          <a:endParaRPr lang="en-US"/>
        </a:p>
      </dgm:t>
    </dgm:pt>
    <dgm:pt modelId="{835E4828-14AC-40E8-92C8-2B23736C4F9A}" type="sibTrans" cxnId="{4B2790F7-B07D-442A-B347-13E352B44C35}">
      <dgm:prSet/>
      <dgm:spPr/>
      <dgm:t>
        <a:bodyPr/>
        <a:lstStyle/>
        <a:p>
          <a:endParaRPr lang="en-US"/>
        </a:p>
      </dgm:t>
    </dgm:pt>
    <dgm:pt modelId="{9F50C83F-A512-4558-B282-CD0B7B068CF0}">
      <dgm:prSet phldrT="[Text]" custT="1"/>
      <dgm:spPr>
        <a:xfrm>
          <a:off x="11090" y="540119"/>
          <a:ext cx="2618420" cy="4565280"/>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Hyper-threading</a:t>
          </a:r>
          <a:endParaRPr lang="en-US" sz="1200" dirty="0">
            <a:solidFill>
              <a:srgbClr val="000000">
                <a:hueOff val="0"/>
                <a:satOff val="0"/>
                <a:lumOff val="0"/>
                <a:alphaOff val="0"/>
              </a:srgbClr>
            </a:solidFill>
            <a:latin typeface="+mn-lt"/>
            <a:ea typeface="+mn-ea"/>
            <a:cs typeface="Arial"/>
          </a:endParaRPr>
        </a:p>
      </dgm:t>
    </dgm:pt>
    <dgm:pt modelId="{71D44D84-154A-4A67-B961-0713C67208FC}" type="parTrans" cxnId="{27AA6BCD-5308-4E50-9F74-6FCE7625D914}">
      <dgm:prSet/>
      <dgm:spPr/>
      <dgm:t>
        <a:bodyPr/>
        <a:lstStyle/>
        <a:p>
          <a:endParaRPr lang="en-US"/>
        </a:p>
      </dgm:t>
    </dgm:pt>
    <dgm:pt modelId="{42078D5B-3F4C-4A0B-97F8-89AC0A4474A9}" type="sibTrans" cxnId="{27AA6BCD-5308-4E50-9F74-6FCE7625D914}">
      <dgm:prSet/>
      <dgm:spPr/>
      <dgm:t>
        <a:bodyPr/>
        <a:lstStyle/>
        <a:p>
          <a:endParaRPr lang="en-US"/>
        </a:p>
      </dgm:t>
    </dgm:pt>
    <dgm:pt modelId="{DC097798-6C92-4687-93FE-F8123FA444DC}">
      <dgm:prSet phldrT="[Text]" custT="1"/>
      <dgm:spPr>
        <a:xfrm>
          <a:off x="2996089" y="0"/>
          <a:ext cx="2618420" cy="540119"/>
        </a:xfrm>
        <a:prstGeom prst="rect">
          <a:avLst/>
        </a:prstGeom>
        <a:solidFill>
          <a:srgbClr val="DEA400"/>
        </a:solidFill>
        <a:ln w="9525" cap="flat" cmpd="sng" algn="ctr">
          <a:noFill/>
          <a:prstDash val="solid"/>
        </a:ln>
        <a:effectLst>
          <a:outerShdw blurRad="40000" dist="23000" dir="5400000" rotWithShape="0">
            <a:srgbClr val="000000">
              <a:alpha val="35000"/>
            </a:srgbClr>
          </a:outerShdw>
        </a:effectLst>
      </dgm:spPr>
      <dgm:t>
        <a:bodyPr/>
        <a:lstStyle/>
        <a:p>
          <a:r>
            <a:rPr lang="en-US" sz="1400" b="1" dirty="0" smtClean="0">
              <a:solidFill>
                <a:srgbClr val="FFFFFF"/>
              </a:solidFill>
              <a:latin typeface="+mj-lt"/>
              <a:ea typeface="+mn-ea"/>
              <a:cs typeface="Arial"/>
            </a:rPr>
            <a:t>Storage</a:t>
          </a:r>
          <a:endParaRPr lang="en-US" sz="1400" b="1" dirty="0">
            <a:solidFill>
              <a:srgbClr val="FFFFFF"/>
            </a:solidFill>
            <a:latin typeface="+mj-lt"/>
            <a:ea typeface="+mn-ea"/>
            <a:cs typeface="Arial"/>
          </a:endParaRPr>
        </a:p>
      </dgm:t>
    </dgm:pt>
    <dgm:pt modelId="{7E474D59-9218-4F72-AB6C-E68C434C177F}" type="parTrans" cxnId="{7DB2F219-7082-4B73-99CC-65D829002F4A}">
      <dgm:prSet/>
      <dgm:spPr/>
      <dgm:t>
        <a:bodyPr/>
        <a:lstStyle/>
        <a:p>
          <a:endParaRPr lang="en-US"/>
        </a:p>
      </dgm:t>
    </dgm:pt>
    <dgm:pt modelId="{4EA9EFA7-DB31-4EEB-9E0B-9AD632146C54}" type="sibTrans" cxnId="{7DB2F219-7082-4B73-99CC-65D829002F4A}">
      <dgm:prSet/>
      <dgm:spPr/>
      <dgm:t>
        <a:bodyPr/>
        <a:lstStyle/>
        <a:p>
          <a:endParaRPr lang="en-US"/>
        </a:p>
      </dgm:t>
    </dgm:pt>
    <dgm:pt modelId="{8AB199E6-EA2A-4437-B72F-A29E177379AD}">
      <dgm:prSet phldrT="[Text]" custT="1"/>
      <dgm:spPr>
        <a:xfrm>
          <a:off x="2996089" y="540119"/>
          <a:ext cx="2618420" cy="4565280"/>
        </a:xfrm>
        <a:prstGeom prst="rect">
          <a:avLst/>
        </a:prstGeom>
        <a:solidFill>
          <a:srgbClr val="FFFFFF">
            <a:lumMod val="95000"/>
            <a:alpha val="90000"/>
          </a:srgbClr>
        </a:solidFill>
        <a:ln w="9525" cap="flat" cmpd="sng" algn="ctr">
          <a:solidFill>
            <a:srgbClr val="FFC425">
              <a:tint val="40000"/>
              <a:alpha val="90000"/>
              <a:hueOff val="-330239"/>
              <a:satOff val="-33659"/>
              <a:lumOff val="-2577"/>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Virtual storage provisioning</a:t>
          </a:r>
          <a:endParaRPr lang="en-US" sz="1200" dirty="0">
            <a:solidFill>
              <a:srgbClr val="000000">
                <a:hueOff val="0"/>
                <a:satOff val="0"/>
                <a:lumOff val="0"/>
                <a:alphaOff val="0"/>
              </a:srgbClr>
            </a:solidFill>
            <a:latin typeface="+mn-lt"/>
            <a:ea typeface="+mn-ea"/>
            <a:cs typeface="Arial"/>
          </a:endParaRPr>
        </a:p>
      </dgm:t>
    </dgm:pt>
    <dgm:pt modelId="{DA1B68AB-36E2-4EA6-9713-CA28EC5CAB3E}" type="parTrans" cxnId="{9B267F17-6A05-4C07-957C-D77E21FE3E54}">
      <dgm:prSet/>
      <dgm:spPr/>
      <dgm:t>
        <a:bodyPr/>
        <a:lstStyle/>
        <a:p>
          <a:endParaRPr lang="en-US"/>
        </a:p>
      </dgm:t>
    </dgm:pt>
    <dgm:pt modelId="{D7361425-36D5-4784-B4AF-BB40A7C8056E}" type="sibTrans" cxnId="{9B267F17-6A05-4C07-957C-D77E21FE3E54}">
      <dgm:prSet/>
      <dgm:spPr/>
      <dgm:t>
        <a:bodyPr/>
        <a:lstStyle/>
        <a:p>
          <a:endParaRPr lang="en-US"/>
        </a:p>
      </dgm:t>
    </dgm:pt>
    <dgm:pt modelId="{6661BC81-F909-464F-9CD7-1E3FCF9548CA}">
      <dgm:prSet phldrT="[Text]" custT="1"/>
      <dgm:spPr>
        <a:xfrm>
          <a:off x="2996089" y="540119"/>
          <a:ext cx="2618420" cy="4565280"/>
        </a:xfrm>
        <a:prstGeom prst="rect">
          <a:avLst/>
        </a:prstGeom>
        <a:solidFill>
          <a:srgbClr val="FFFFFF">
            <a:lumMod val="95000"/>
            <a:alpha val="90000"/>
          </a:srgbClr>
        </a:solidFill>
        <a:ln w="9525" cap="flat" cmpd="sng" algn="ctr">
          <a:solidFill>
            <a:srgbClr val="FFC425">
              <a:tint val="40000"/>
              <a:alpha val="90000"/>
              <a:hueOff val="-330239"/>
              <a:satOff val="-33659"/>
              <a:lumOff val="-2577"/>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Storage pool rebalancing</a:t>
          </a:r>
          <a:endParaRPr lang="en-US" sz="1200" dirty="0">
            <a:solidFill>
              <a:srgbClr val="000000">
                <a:hueOff val="0"/>
                <a:satOff val="0"/>
                <a:lumOff val="0"/>
                <a:alphaOff val="0"/>
              </a:srgbClr>
            </a:solidFill>
            <a:latin typeface="+mn-lt"/>
            <a:ea typeface="+mn-ea"/>
            <a:cs typeface="Arial"/>
          </a:endParaRPr>
        </a:p>
      </dgm:t>
    </dgm:pt>
    <dgm:pt modelId="{E5C4116B-240F-4035-A600-C173518FA50D}" type="parTrans" cxnId="{36A31A49-2A17-4164-8E26-C692955B13F4}">
      <dgm:prSet/>
      <dgm:spPr/>
      <dgm:t>
        <a:bodyPr/>
        <a:lstStyle/>
        <a:p>
          <a:endParaRPr lang="en-US"/>
        </a:p>
      </dgm:t>
    </dgm:pt>
    <dgm:pt modelId="{5523CA20-10F2-40F2-A636-7E3B58CC9309}" type="sibTrans" cxnId="{36A31A49-2A17-4164-8E26-C692955B13F4}">
      <dgm:prSet/>
      <dgm:spPr/>
      <dgm:t>
        <a:bodyPr/>
        <a:lstStyle/>
        <a:p>
          <a:endParaRPr lang="en-US"/>
        </a:p>
      </dgm:t>
    </dgm:pt>
    <dgm:pt modelId="{A7A4B140-6F4C-45AB-A294-45B1CA2E0B1D}">
      <dgm:prSet phldrT="[Text]" custT="1"/>
      <dgm:spPr>
        <a:xfrm>
          <a:off x="5981088" y="0"/>
          <a:ext cx="2618420" cy="540119"/>
        </a:xfrm>
        <a:prstGeom prst="rect">
          <a:avLst/>
        </a:prstGeom>
        <a:solidFill>
          <a:srgbClr val="DEA400"/>
        </a:solidFill>
        <a:ln w="9525" cap="flat" cmpd="sng" algn="ctr">
          <a:noFill/>
          <a:prstDash val="solid"/>
        </a:ln>
        <a:effectLst>
          <a:outerShdw blurRad="40000" dist="23000" dir="5400000" rotWithShape="0">
            <a:srgbClr val="000000">
              <a:alpha val="35000"/>
            </a:srgbClr>
          </a:outerShdw>
        </a:effectLst>
      </dgm:spPr>
      <dgm:t>
        <a:bodyPr/>
        <a:lstStyle/>
        <a:p>
          <a:r>
            <a:rPr lang="en-US" sz="1400" b="1" dirty="0" smtClean="0">
              <a:solidFill>
                <a:srgbClr val="FFFFFF"/>
              </a:solidFill>
              <a:latin typeface="+mj-lt"/>
              <a:ea typeface="+mn-ea"/>
              <a:cs typeface="Arial"/>
            </a:rPr>
            <a:t>Network</a:t>
          </a:r>
          <a:endParaRPr lang="en-US" sz="1400" b="1" dirty="0">
            <a:solidFill>
              <a:srgbClr val="FFFFFF"/>
            </a:solidFill>
            <a:latin typeface="+mj-lt"/>
            <a:ea typeface="+mn-ea"/>
            <a:cs typeface="Arial"/>
          </a:endParaRPr>
        </a:p>
      </dgm:t>
    </dgm:pt>
    <dgm:pt modelId="{668A3709-D5D2-4C68-AF2B-3BFF6FC65059}" type="parTrans" cxnId="{47C90BED-4A3E-4255-9A02-F4B99C1F1A6E}">
      <dgm:prSet/>
      <dgm:spPr/>
      <dgm:t>
        <a:bodyPr/>
        <a:lstStyle/>
        <a:p>
          <a:endParaRPr lang="en-US"/>
        </a:p>
      </dgm:t>
    </dgm:pt>
    <dgm:pt modelId="{416C9417-2B74-48B4-9B17-CE06F2E444C8}" type="sibTrans" cxnId="{47C90BED-4A3E-4255-9A02-F4B99C1F1A6E}">
      <dgm:prSet/>
      <dgm:spPr/>
      <dgm:t>
        <a:bodyPr/>
        <a:lstStyle/>
        <a:p>
          <a:endParaRPr lang="en-US"/>
        </a:p>
      </dgm:t>
    </dgm:pt>
    <dgm:pt modelId="{11D1F5F3-9893-46EB-B892-AB081879ECBC}">
      <dgm:prSet phldrT="[Text]" custT="1"/>
      <dgm:spPr>
        <a:xfrm>
          <a:off x="5981088" y="540119"/>
          <a:ext cx="2618420" cy="4565280"/>
        </a:xfrm>
        <a:prstGeom prst="rect">
          <a:avLst/>
        </a:prstGeom>
        <a:solidFill>
          <a:srgbClr val="FFFFFF">
            <a:lumMod val="95000"/>
            <a:alpha val="90000"/>
          </a:srgbClr>
        </a:solidFill>
        <a:ln w="9525" cap="flat" cmpd="sng" algn="ctr">
          <a:solidFill>
            <a:srgbClr val="FFC425">
              <a:tint val="40000"/>
              <a:alpha val="90000"/>
              <a:hueOff val="-660478"/>
              <a:satOff val="-67318"/>
              <a:lumOff val="-5154"/>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Balancing client workload across nodes</a:t>
          </a:r>
          <a:endParaRPr lang="en-US" sz="1200" dirty="0">
            <a:solidFill>
              <a:srgbClr val="000000">
                <a:hueOff val="0"/>
                <a:satOff val="0"/>
                <a:lumOff val="0"/>
                <a:alphaOff val="0"/>
              </a:srgbClr>
            </a:solidFill>
            <a:latin typeface="+mn-lt"/>
            <a:ea typeface="+mn-ea"/>
            <a:cs typeface="Arial"/>
          </a:endParaRPr>
        </a:p>
      </dgm:t>
    </dgm:pt>
    <dgm:pt modelId="{5DD1854B-EE9E-4AF7-A2B3-45DFBCDBB9FA}" type="parTrans" cxnId="{4EA284F2-7464-48DB-95D7-98D78BB7E78D}">
      <dgm:prSet/>
      <dgm:spPr/>
      <dgm:t>
        <a:bodyPr/>
        <a:lstStyle/>
        <a:p>
          <a:endParaRPr lang="en-US"/>
        </a:p>
      </dgm:t>
    </dgm:pt>
    <dgm:pt modelId="{B7C13FD8-7B7A-4E41-B814-1FF28E6D57C4}" type="sibTrans" cxnId="{4EA284F2-7464-48DB-95D7-98D78BB7E78D}">
      <dgm:prSet/>
      <dgm:spPr/>
      <dgm:t>
        <a:bodyPr/>
        <a:lstStyle/>
        <a:p>
          <a:endParaRPr lang="en-US"/>
        </a:p>
      </dgm:t>
    </dgm:pt>
    <dgm:pt modelId="{6604C6F3-51EF-4CF2-856D-B64068AC5FBB}">
      <dgm:prSet phldrT="[Text]" custT="1"/>
      <dgm:spPr>
        <a:xfrm>
          <a:off x="5981088" y="540119"/>
          <a:ext cx="2618420" cy="4565280"/>
        </a:xfrm>
        <a:prstGeom prst="rect">
          <a:avLst/>
        </a:prstGeom>
        <a:solidFill>
          <a:srgbClr val="FFFFFF">
            <a:lumMod val="95000"/>
            <a:alpha val="90000"/>
          </a:srgbClr>
        </a:solidFill>
        <a:ln w="9525" cap="flat" cmpd="sng" algn="ctr">
          <a:solidFill>
            <a:srgbClr val="FFC425">
              <a:tint val="40000"/>
              <a:alpha val="90000"/>
              <a:hueOff val="-660478"/>
              <a:satOff val="-67318"/>
              <a:lumOff val="-5154"/>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Network storm control</a:t>
          </a:r>
          <a:endParaRPr lang="en-US" sz="1200" dirty="0">
            <a:solidFill>
              <a:srgbClr val="000000">
                <a:hueOff val="0"/>
                <a:satOff val="0"/>
                <a:lumOff val="0"/>
                <a:alphaOff val="0"/>
              </a:srgbClr>
            </a:solidFill>
            <a:latin typeface="+mn-lt"/>
            <a:ea typeface="+mn-ea"/>
            <a:cs typeface="Arial"/>
          </a:endParaRPr>
        </a:p>
      </dgm:t>
    </dgm:pt>
    <dgm:pt modelId="{5ED498A4-AAA0-455B-A5A8-48B195BF2E58}" type="parTrans" cxnId="{B4A354DA-E20B-47E5-88DA-D95ED8E8C7C7}">
      <dgm:prSet/>
      <dgm:spPr/>
      <dgm:t>
        <a:bodyPr/>
        <a:lstStyle/>
        <a:p>
          <a:endParaRPr lang="en-US"/>
        </a:p>
      </dgm:t>
    </dgm:pt>
    <dgm:pt modelId="{615B33B7-4E19-4F20-A5DC-61291053C0E3}" type="sibTrans" cxnId="{B4A354DA-E20B-47E5-88DA-D95ED8E8C7C7}">
      <dgm:prSet/>
      <dgm:spPr/>
      <dgm:t>
        <a:bodyPr/>
        <a:lstStyle/>
        <a:p>
          <a:endParaRPr lang="en-US"/>
        </a:p>
      </dgm:t>
    </dgm:pt>
    <dgm:pt modelId="{05C5D586-AD33-4DEA-A951-D951BC7C7B94}">
      <dgm:prSet phldrT="[Text]" custT="1"/>
      <dgm:spPr>
        <a:xfrm>
          <a:off x="11090" y="540119"/>
          <a:ext cx="2618420" cy="4565280"/>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Memory page sharing</a:t>
          </a:r>
          <a:endParaRPr lang="en-US" sz="1200" dirty="0">
            <a:solidFill>
              <a:srgbClr val="000000">
                <a:hueOff val="0"/>
                <a:satOff val="0"/>
                <a:lumOff val="0"/>
                <a:alphaOff val="0"/>
              </a:srgbClr>
            </a:solidFill>
            <a:latin typeface="+mn-lt"/>
            <a:ea typeface="+mn-ea"/>
            <a:cs typeface="Arial"/>
          </a:endParaRPr>
        </a:p>
      </dgm:t>
    </dgm:pt>
    <dgm:pt modelId="{D664CE79-EB23-4CA3-9845-6E118B19F2CA}" type="parTrans" cxnId="{629A4692-2DF2-4AF0-8872-FD2675976931}">
      <dgm:prSet/>
      <dgm:spPr/>
      <dgm:t>
        <a:bodyPr/>
        <a:lstStyle/>
        <a:p>
          <a:endParaRPr lang="en-US"/>
        </a:p>
      </dgm:t>
    </dgm:pt>
    <dgm:pt modelId="{4BB90B9D-D373-4100-A1B5-04AC71B155E2}" type="sibTrans" cxnId="{629A4692-2DF2-4AF0-8872-FD2675976931}">
      <dgm:prSet/>
      <dgm:spPr/>
      <dgm:t>
        <a:bodyPr/>
        <a:lstStyle/>
        <a:p>
          <a:endParaRPr lang="en-US"/>
        </a:p>
      </dgm:t>
    </dgm:pt>
    <dgm:pt modelId="{38128A1E-8046-42F4-847E-F0CCB72A0F48}">
      <dgm:prSet phldrT="[Text]" custT="1"/>
      <dgm:spPr>
        <a:xfrm>
          <a:off x="11090" y="540119"/>
          <a:ext cx="2618420" cy="4565280"/>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Dynamic memory allocation</a:t>
          </a:r>
          <a:endParaRPr lang="en-US" sz="1200" dirty="0">
            <a:solidFill>
              <a:srgbClr val="000000">
                <a:hueOff val="0"/>
                <a:satOff val="0"/>
                <a:lumOff val="0"/>
                <a:alphaOff val="0"/>
              </a:srgbClr>
            </a:solidFill>
            <a:latin typeface="+mn-lt"/>
            <a:ea typeface="+mn-ea"/>
            <a:cs typeface="Arial"/>
          </a:endParaRPr>
        </a:p>
      </dgm:t>
    </dgm:pt>
    <dgm:pt modelId="{87E23E5B-CA9E-4503-9FBC-19826D829C8E}" type="parTrans" cxnId="{3F9F8517-8C67-4550-AEA5-ACC233C651B0}">
      <dgm:prSet/>
      <dgm:spPr/>
      <dgm:t>
        <a:bodyPr/>
        <a:lstStyle/>
        <a:p>
          <a:endParaRPr lang="en-US"/>
        </a:p>
      </dgm:t>
    </dgm:pt>
    <dgm:pt modelId="{494E263F-B1A2-4266-9257-FC404E995026}" type="sibTrans" cxnId="{3F9F8517-8C67-4550-AEA5-ACC233C651B0}">
      <dgm:prSet/>
      <dgm:spPr/>
      <dgm:t>
        <a:bodyPr/>
        <a:lstStyle/>
        <a:p>
          <a:endParaRPr lang="en-US"/>
        </a:p>
      </dgm:t>
    </dgm:pt>
    <dgm:pt modelId="{61669E40-3034-4893-8721-940D7BFA8026}">
      <dgm:prSet phldrT="[Text]" custT="1"/>
      <dgm:spPr>
        <a:xfrm>
          <a:off x="11090" y="540119"/>
          <a:ext cx="2618420" cy="4565280"/>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VM load balancing across hypervisors</a:t>
          </a:r>
          <a:endParaRPr lang="en-US" sz="1200" dirty="0">
            <a:solidFill>
              <a:srgbClr val="000000">
                <a:hueOff val="0"/>
                <a:satOff val="0"/>
                <a:lumOff val="0"/>
                <a:alphaOff val="0"/>
              </a:srgbClr>
            </a:solidFill>
            <a:latin typeface="+mn-lt"/>
            <a:ea typeface="+mn-ea"/>
            <a:cs typeface="Arial"/>
          </a:endParaRPr>
        </a:p>
      </dgm:t>
    </dgm:pt>
    <dgm:pt modelId="{850BDC13-8FFD-4A2C-8169-AD503FDBD35E}" type="parTrans" cxnId="{A3C4B47E-F2AE-48C7-946E-A2F337FF9F9C}">
      <dgm:prSet/>
      <dgm:spPr/>
      <dgm:t>
        <a:bodyPr/>
        <a:lstStyle/>
        <a:p>
          <a:endParaRPr lang="en-US"/>
        </a:p>
      </dgm:t>
    </dgm:pt>
    <dgm:pt modelId="{D2B7B116-A6EE-4193-B1B8-184459126BD3}" type="sibTrans" cxnId="{A3C4B47E-F2AE-48C7-946E-A2F337FF9F9C}">
      <dgm:prSet/>
      <dgm:spPr/>
      <dgm:t>
        <a:bodyPr/>
        <a:lstStyle/>
        <a:p>
          <a:endParaRPr lang="en-US"/>
        </a:p>
      </dgm:t>
    </dgm:pt>
    <dgm:pt modelId="{0BC0446A-02F5-4414-8B43-BF8585D19A41}">
      <dgm:prSet phldrT="[Text]" custT="1"/>
      <dgm:spPr>
        <a:xfrm>
          <a:off x="2996089" y="540119"/>
          <a:ext cx="2618420" cy="4565280"/>
        </a:xfrm>
        <a:prstGeom prst="rect">
          <a:avLst/>
        </a:prstGeom>
        <a:solidFill>
          <a:srgbClr val="FFFFFF">
            <a:lumMod val="95000"/>
            <a:alpha val="90000"/>
          </a:srgbClr>
        </a:solidFill>
        <a:ln w="9525" cap="flat" cmpd="sng" algn="ctr">
          <a:solidFill>
            <a:srgbClr val="FFC425">
              <a:tint val="40000"/>
              <a:alpha val="90000"/>
              <a:hueOff val="-330239"/>
              <a:satOff val="-33659"/>
              <a:lumOff val="-2577"/>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Storage space reclamation </a:t>
          </a:r>
          <a:endParaRPr lang="en-US" sz="1200" dirty="0">
            <a:solidFill>
              <a:srgbClr val="000000">
                <a:hueOff val="0"/>
                <a:satOff val="0"/>
                <a:lumOff val="0"/>
                <a:alphaOff val="0"/>
              </a:srgbClr>
            </a:solidFill>
            <a:latin typeface="+mn-lt"/>
            <a:ea typeface="+mn-ea"/>
            <a:cs typeface="Arial"/>
          </a:endParaRPr>
        </a:p>
      </dgm:t>
    </dgm:pt>
    <dgm:pt modelId="{78CB914E-F4CB-4494-8563-61ABC4D4F99D}" type="parTrans" cxnId="{94A65487-946A-4AD9-9969-3E9D9B51BCBF}">
      <dgm:prSet/>
      <dgm:spPr/>
      <dgm:t>
        <a:bodyPr/>
        <a:lstStyle/>
        <a:p>
          <a:endParaRPr lang="en-US"/>
        </a:p>
      </dgm:t>
    </dgm:pt>
    <dgm:pt modelId="{0C6FCA18-CF3B-4CF5-A7C5-D6E05F1ACE0A}" type="sibTrans" cxnId="{94A65487-946A-4AD9-9969-3E9D9B51BCBF}">
      <dgm:prSet/>
      <dgm:spPr/>
      <dgm:t>
        <a:bodyPr/>
        <a:lstStyle/>
        <a:p>
          <a:endParaRPr lang="en-US"/>
        </a:p>
      </dgm:t>
    </dgm:pt>
    <dgm:pt modelId="{0DAADE9A-5104-4C19-9843-35DE885A3AEE}">
      <dgm:prSet phldrT="[Text]" custT="1"/>
      <dgm:spPr>
        <a:xfrm>
          <a:off x="2996089" y="540119"/>
          <a:ext cx="2618420" cy="4565280"/>
        </a:xfrm>
        <a:prstGeom prst="rect">
          <a:avLst/>
        </a:prstGeom>
        <a:solidFill>
          <a:srgbClr val="FFFFFF">
            <a:lumMod val="95000"/>
            <a:alpha val="90000"/>
          </a:srgbClr>
        </a:solidFill>
        <a:ln w="9525" cap="flat" cmpd="sng" algn="ctr">
          <a:solidFill>
            <a:srgbClr val="FFC425">
              <a:tint val="40000"/>
              <a:alpha val="90000"/>
              <a:hueOff val="-330239"/>
              <a:satOff val="-33659"/>
              <a:lumOff val="-2577"/>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Automated storage tiering</a:t>
          </a:r>
          <a:endParaRPr lang="en-US" sz="1200" dirty="0">
            <a:solidFill>
              <a:srgbClr val="000000">
                <a:hueOff val="0"/>
                <a:satOff val="0"/>
                <a:lumOff val="0"/>
                <a:alphaOff val="0"/>
              </a:srgbClr>
            </a:solidFill>
            <a:latin typeface="+mn-lt"/>
            <a:ea typeface="+mn-ea"/>
            <a:cs typeface="Arial"/>
          </a:endParaRPr>
        </a:p>
      </dgm:t>
    </dgm:pt>
    <dgm:pt modelId="{6A4E84F0-67BC-43C9-982A-7599AD8457FD}" type="parTrans" cxnId="{A6401E90-49FB-4552-B9A8-CB0FB66B96A4}">
      <dgm:prSet/>
      <dgm:spPr/>
      <dgm:t>
        <a:bodyPr/>
        <a:lstStyle/>
        <a:p>
          <a:endParaRPr lang="en-US"/>
        </a:p>
      </dgm:t>
    </dgm:pt>
    <dgm:pt modelId="{6F03E3EF-A9DB-44D9-98A9-2C4319C920F4}" type="sibTrans" cxnId="{A6401E90-49FB-4552-B9A8-CB0FB66B96A4}">
      <dgm:prSet/>
      <dgm:spPr/>
      <dgm:t>
        <a:bodyPr/>
        <a:lstStyle/>
        <a:p>
          <a:endParaRPr lang="en-US"/>
        </a:p>
      </dgm:t>
    </dgm:pt>
    <dgm:pt modelId="{61796ACE-5A04-4816-9172-860321173DF5}">
      <dgm:prSet phldrT="[Text]" custT="1"/>
      <dgm:spPr>
        <a:xfrm>
          <a:off x="2996089" y="540119"/>
          <a:ext cx="2618420" cy="4565280"/>
        </a:xfrm>
        <a:prstGeom prst="rect">
          <a:avLst/>
        </a:prstGeom>
        <a:solidFill>
          <a:srgbClr val="FFFFFF">
            <a:lumMod val="95000"/>
            <a:alpha val="90000"/>
          </a:srgbClr>
        </a:solidFill>
        <a:ln w="9525" cap="flat" cmpd="sng" algn="ctr">
          <a:solidFill>
            <a:srgbClr val="FFC425">
              <a:tint val="40000"/>
              <a:alpha val="90000"/>
              <a:hueOff val="-330239"/>
              <a:satOff val="-33659"/>
              <a:lumOff val="-2577"/>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Cache tiering</a:t>
          </a:r>
          <a:endParaRPr lang="en-US" sz="1200" dirty="0">
            <a:solidFill>
              <a:srgbClr val="000000">
                <a:hueOff val="0"/>
                <a:satOff val="0"/>
                <a:lumOff val="0"/>
                <a:alphaOff val="0"/>
              </a:srgbClr>
            </a:solidFill>
            <a:latin typeface="+mn-lt"/>
            <a:ea typeface="+mn-ea"/>
            <a:cs typeface="Arial"/>
          </a:endParaRPr>
        </a:p>
      </dgm:t>
    </dgm:pt>
    <dgm:pt modelId="{F8C2C9AE-341F-4554-A57A-FA56D9B98CB6}" type="parTrans" cxnId="{6EF37579-DD4E-40F1-896F-0A599B0B2B9E}">
      <dgm:prSet/>
      <dgm:spPr/>
      <dgm:t>
        <a:bodyPr/>
        <a:lstStyle/>
        <a:p>
          <a:endParaRPr lang="en-US"/>
        </a:p>
      </dgm:t>
    </dgm:pt>
    <dgm:pt modelId="{EB50E903-D681-4464-87E3-80489D54772F}" type="sibTrans" cxnId="{6EF37579-DD4E-40F1-896F-0A599B0B2B9E}">
      <dgm:prSet/>
      <dgm:spPr/>
      <dgm:t>
        <a:bodyPr/>
        <a:lstStyle/>
        <a:p>
          <a:endParaRPr lang="en-US"/>
        </a:p>
      </dgm:t>
    </dgm:pt>
    <dgm:pt modelId="{BB1FF410-0E79-43AA-A6E1-2069461B39C1}">
      <dgm:prSet phldrT="[Text]" custT="1"/>
      <dgm:spPr>
        <a:xfrm>
          <a:off x="5981088" y="540119"/>
          <a:ext cx="2618420" cy="4565280"/>
        </a:xfrm>
        <a:prstGeom prst="rect">
          <a:avLst/>
        </a:prstGeom>
        <a:solidFill>
          <a:srgbClr val="FFFFFF">
            <a:lumMod val="95000"/>
            <a:alpha val="90000"/>
          </a:srgbClr>
        </a:solidFill>
        <a:ln w="9525" cap="flat" cmpd="sng" algn="ctr">
          <a:solidFill>
            <a:srgbClr val="FFC425">
              <a:tint val="40000"/>
              <a:alpha val="90000"/>
              <a:hueOff val="-660478"/>
              <a:satOff val="-67318"/>
              <a:lumOff val="-5154"/>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Quality of Service (</a:t>
          </a:r>
          <a:r>
            <a:rPr lang="en-US" sz="1200" dirty="0" err="1" smtClean="0">
              <a:solidFill>
                <a:srgbClr val="000000">
                  <a:hueOff val="0"/>
                  <a:satOff val="0"/>
                  <a:lumOff val="0"/>
                  <a:alphaOff val="0"/>
                </a:srgbClr>
              </a:solidFill>
              <a:latin typeface="+mn-lt"/>
              <a:ea typeface="+mn-ea"/>
              <a:cs typeface="Arial"/>
            </a:rPr>
            <a:t>QoS</a:t>
          </a:r>
          <a:r>
            <a:rPr lang="en-US" sz="1200" dirty="0" smtClean="0">
              <a:solidFill>
                <a:srgbClr val="000000">
                  <a:hueOff val="0"/>
                  <a:satOff val="0"/>
                  <a:lumOff val="0"/>
                  <a:alphaOff val="0"/>
                </a:srgbClr>
              </a:solidFill>
              <a:latin typeface="+mn-lt"/>
              <a:ea typeface="+mn-ea"/>
              <a:cs typeface="Arial"/>
            </a:rPr>
            <a:t>)</a:t>
          </a:r>
          <a:endParaRPr lang="en-US" sz="1200" dirty="0">
            <a:solidFill>
              <a:srgbClr val="000000">
                <a:hueOff val="0"/>
                <a:satOff val="0"/>
                <a:lumOff val="0"/>
                <a:alphaOff val="0"/>
              </a:srgbClr>
            </a:solidFill>
            <a:latin typeface="+mn-lt"/>
            <a:ea typeface="+mn-ea"/>
            <a:cs typeface="Arial"/>
          </a:endParaRPr>
        </a:p>
      </dgm:t>
    </dgm:pt>
    <dgm:pt modelId="{4E45892E-18E2-4CD4-963F-BC408C5A46F5}" type="parTrans" cxnId="{DB00439D-DD15-4E2F-BE00-A3B82092E905}">
      <dgm:prSet/>
      <dgm:spPr/>
      <dgm:t>
        <a:bodyPr/>
        <a:lstStyle/>
        <a:p>
          <a:endParaRPr lang="en-US"/>
        </a:p>
      </dgm:t>
    </dgm:pt>
    <dgm:pt modelId="{325E6294-F43D-41BA-81FD-0DD89AA1F449}" type="sibTrans" cxnId="{DB00439D-DD15-4E2F-BE00-A3B82092E905}">
      <dgm:prSet/>
      <dgm:spPr/>
      <dgm:t>
        <a:bodyPr/>
        <a:lstStyle/>
        <a:p>
          <a:endParaRPr lang="en-US"/>
        </a:p>
      </dgm:t>
    </dgm:pt>
    <dgm:pt modelId="{C02D7C22-03E4-454E-AEB4-4ACE2319760B}">
      <dgm:prSet phldrT="[Text]" custT="1"/>
      <dgm:spPr>
        <a:xfrm>
          <a:off x="5981088" y="540119"/>
          <a:ext cx="2618420" cy="4565280"/>
        </a:xfrm>
        <a:prstGeom prst="rect">
          <a:avLst/>
        </a:prstGeom>
        <a:solidFill>
          <a:srgbClr val="FFFFFF">
            <a:lumMod val="95000"/>
            <a:alpha val="90000"/>
          </a:srgbClr>
        </a:solidFill>
        <a:ln w="9525" cap="flat" cmpd="sng" algn="ctr">
          <a:solidFill>
            <a:srgbClr val="FFC425">
              <a:tint val="40000"/>
              <a:alpha val="90000"/>
              <a:hueOff val="-660478"/>
              <a:satOff val="-67318"/>
              <a:lumOff val="-5154"/>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Traffic shaping</a:t>
          </a:r>
          <a:endParaRPr lang="en-US" sz="1200" dirty="0">
            <a:solidFill>
              <a:srgbClr val="000000">
                <a:hueOff val="0"/>
                <a:satOff val="0"/>
                <a:lumOff val="0"/>
                <a:alphaOff val="0"/>
              </a:srgbClr>
            </a:solidFill>
            <a:latin typeface="+mn-lt"/>
            <a:ea typeface="+mn-ea"/>
            <a:cs typeface="Arial"/>
          </a:endParaRPr>
        </a:p>
      </dgm:t>
    </dgm:pt>
    <dgm:pt modelId="{7CE211C4-73A4-412B-95CC-F1A1B9D12F86}" type="parTrans" cxnId="{2F7E0A9A-88F3-4601-A755-FD0E8D862109}">
      <dgm:prSet/>
      <dgm:spPr/>
      <dgm:t>
        <a:bodyPr/>
        <a:lstStyle/>
        <a:p>
          <a:endParaRPr lang="en-US"/>
        </a:p>
      </dgm:t>
    </dgm:pt>
    <dgm:pt modelId="{8EC6972F-E53A-4D89-AB32-8A85AC9A3B12}" type="sibTrans" cxnId="{2F7E0A9A-88F3-4601-A755-FD0E8D862109}">
      <dgm:prSet/>
      <dgm:spPr/>
      <dgm:t>
        <a:bodyPr/>
        <a:lstStyle/>
        <a:p>
          <a:endParaRPr lang="en-US"/>
        </a:p>
      </dgm:t>
    </dgm:pt>
    <dgm:pt modelId="{275B4828-CD81-403A-942A-284FEACD7D19}">
      <dgm:prSet phldrT="[Text]" custT="1"/>
      <dgm:spPr>
        <a:xfrm>
          <a:off x="5981088" y="540119"/>
          <a:ext cx="2618420" cy="4565280"/>
        </a:xfrm>
        <a:prstGeom prst="rect">
          <a:avLst/>
        </a:prstGeom>
        <a:solidFill>
          <a:srgbClr val="FFFFFF">
            <a:lumMod val="95000"/>
            <a:alpha val="90000"/>
          </a:srgbClr>
        </a:solidFill>
        <a:ln w="9525" cap="flat" cmpd="sng" algn="ctr">
          <a:solidFill>
            <a:srgbClr val="FFC425">
              <a:tint val="40000"/>
              <a:alpha val="90000"/>
              <a:hueOff val="-660478"/>
              <a:satOff val="-67318"/>
              <a:lumOff val="-5154"/>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Multipathing</a:t>
          </a:r>
          <a:endParaRPr lang="en-US" sz="1200" dirty="0">
            <a:solidFill>
              <a:srgbClr val="000000">
                <a:hueOff val="0"/>
                <a:satOff val="0"/>
                <a:lumOff val="0"/>
                <a:alphaOff val="0"/>
              </a:srgbClr>
            </a:solidFill>
            <a:latin typeface="+mn-lt"/>
            <a:ea typeface="+mn-ea"/>
            <a:cs typeface="Arial"/>
          </a:endParaRPr>
        </a:p>
      </dgm:t>
    </dgm:pt>
    <dgm:pt modelId="{22AC6CF8-E020-40EC-93A9-5DDB9D112500}" type="parTrans" cxnId="{4274FC01-E288-45BE-B181-6C3B0E7EA80C}">
      <dgm:prSet/>
      <dgm:spPr/>
      <dgm:t>
        <a:bodyPr/>
        <a:lstStyle/>
        <a:p>
          <a:endParaRPr lang="en-US"/>
        </a:p>
      </dgm:t>
    </dgm:pt>
    <dgm:pt modelId="{4CDDE400-8E03-4E57-8317-5623622EA9E7}" type="sibTrans" cxnId="{4274FC01-E288-45BE-B181-6C3B0E7EA80C}">
      <dgm:prSet/>
      <dgm:spPr/>
      <dgm:t>
        <a:bodyPr/>
        <a:lstStyle/>
        <a:p>
          <a:endParaRPr lang="en-US"/>
        </a:p>
      </dgm:t>
    </dgm:pt>
    <dgm:pt modelId="{A1F93B08-71CF-47B6-B89C-F89B538C91A4}">
      <dgm:prSet phldrT="[Text]" custT="1"/>
      <dgm:spPr>
        <a:xfrm>
          <a:off x="11090" y="540119"/>
          <a:ext cx="2618420" cy="4565280"/>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90000"/>
            </a:lnSpc>
          </a:pPr>
          <a:endParaRPr lang="en-US" sz="1200" dirty="0">
            <a:solidFill>
              <a:srgbClr val="000000">
                <a:hueOff val="0"/>
                <a:satOff val="0"/>
                <a:lumOff val="0"/>
                <a:alphaOff val="0"/>
              </a:srgbClr>
            </a:solidFill>
            <a:latin typeface="+mn-lt"/>
            <a:ea typeface="+mn-ea"/>
            <a:cs typeface="Arial"/>
          </a:endParaRPr>
        </a:p>
      </dgm:t>
    </dgm:pt>
    <dgm:pt modelId="{F0969230-074A-485B-A1C2-25F8BC2F0ED3}" type="parTrans" cxnId="{C5FDDE36-7671-4BF1-A393-85ACBFF409BE}">
      <dgm:prSet/>
      <dgm:spPr/>
      <dgm:t>
        <a:bodyPr/>
        <a:lstStyle/>
        <a:p>
          <a:endParaRPr lang="en-US"/>
        </a:p>
      </dgm:t>
    </dgm:pt>
    <dgm:pt modelId="{7E267C2F-24D7-4AD1-9007-5CE7A206CCAC}" type="sibTrans" cxnId="{C5FDDE36-7671-4BF1-A393-85ACBFF409BE}">
      <dgm:prSet/>
      <dgm:spPr/>
      <dgm:t>
        <a:bodyPr/>
        <a:lstStyle/>
        <a:p>
          <a:endParaRPr lang="en-US"/>
        </a:p>
      </dgm:t>
    </dgm:pt>
    <dgm:pt modelId="{58DD89E8-35CE-48B4-8C32-2143E918D175}">
      <dgm:prSet phldrT="[Text]" custT="1"/>
      <dgm:spPr>
        <a:xfrm>
          <a:off x="11090" y="540119"/>
          <a:ext cx="2618420" cy="4565280"/>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Server flash-cache</a:t>
          </a:r>
          <a:endParaRPr lang="en-US" sz="1200" dirty="0">
            <a:solidFill>
              <a:srgbClr val="000000">
                <a:hueOff val="0"/>
                <a:satOff val="0"/>
                <a:lumOff val="0"/>
                <a:alphaOff val="0"/>
              </a:srgbClr>
            </a:solidFill>
            <a:latin typeface="+mn-lt"/>
            <a:ea typeface="+mn-ea"/>
            <a:cs typeface="Arial"/>
          </a:endParaRPr>
        </a:p>
      </dgm:t>
    </dgm:pt>
    <dgm:pt modelId="{D9B729FE-3FDE-4E16-BC20-7DB83DCDD766}" type="parTrans" cxnId="{0EA8FF2C-1218-437B-8A49-C8413A92C904}">
      <dgm:prSet/>
      <dgm:spPr/>
      <dgm:t>
        <a:bodyPr/>
        <a:lstStyle/>
        <a:p>
          <a:endParaRPr lang="en-US"/>
        </a:p>
      </dgm:t>
    </dgm:pt>
    <dgm:pt modelId="{96EE932C-F1CD-446D-B0BE-441D518E4C72}" type="sibTrans" cxnId="{0EA8FF2C-1218-437B-8A49-C8413A92C904}">
      <dgm:prSet/>
      <dgm:spPr/>
      <dgm:t>
        <a:bodyPr/>
        <a:lstStyle/>
        <a:p>
          <a:endParaRPr lang="en-US"/>
        </a:p>
      </dgm:t>
    </dgm:pt>
    <dgm:pt modelId="{E5C31A1A-27A3-4A2F-8EB3-4CCE114C21AA}">
      <dgm:prSet phldrT="[Text]" custT="1"/>
      <dgm:spPr>
        <a:xfrm>
          <a:off x="11090" y="540119"/>
          <a:ext cx="2618420" cy="4565280"/>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90000"/>
            </a:lnSpc>
          </a:pPr>
          <a:endParaRPr lang="en-US" sz="1200" dirty="0">
            <a:solidFill>
              <a:srgbClr val="000000">
                <a:hueOff val="0"/>
                <a:satOff val="0"/>
                <a:lumOff val="0"/>
                <a:alphaOff val="0"/>
              </a:srgbClr>
            </a:solidFill>
            <a:latin typeface="+mn-lt"/>
            <a:ea typeface="+mn-ea"/>
            <a:cs typeface="Arial"/>
          </a:endParaRPr>
        </a:p>
      </dgm:t>
    </dgm:pt>
    <dgm:pt modelId="{FD191D1B-86D7-4928-A4D2-A2F3D82B1092}" type="parTrans" cxnId="{A806ED16-3C0F-45A0-829B-2C4B50E89503}">
      <dgm:prSet/>
      <dgm:spPr/>
      <dgm:t>
        <a:bodyPr/>
        <a:lstStyle/>
        <a:p>
          <a:endParaRPr lang="en-US"/>
        </a:p>
      </dgm:t>
    </dgm:pt>
    <dgm:pt modelId="{193787F4-1C7C-4613-AF83-C4C1C9612527}" type="sibTrans" cxnId="{A806ED16-3C0F-45A0-829B-2C4B50E89503}">
      <dgm:prSet/>
      <dgm:spPr/>
      <dgm:t>
        <a:bodyPr/>
        <a:lstStyle/>
        <a:p>
          <a:endParaRPr lang="en-US"/>
        </a:p>
      </dgm:t>
    </dgm:pt>
    <dgm:pt modelId="{E638D0AA-C633-461A-8593-F11421DECABD}">
      <dgm:prSet phldrT="[Text]" custT="1"/>
      <dgm:spPr>
        <a:xfrm>
          <a:off x="5981088" y="540119"/>
          <a:ext cx="2618420" cy="4565280"/>
        </a:xfrm>
        <a:prstGeom prst="rect">
          <a:avLst/>
        </a:prstGeom>
        <a:solidFill>
          <a:srgbClr val="FFFFFF">
            <a:lumMod val="95000"/>
            <a:alpha val="90000"/>
          </a:srgbClr>
        </a:solidFill>
        <a:ln w="9525" cap="flat" cmpd="sng" algn="ctr">
          <a:solidFill>
            <a:srgbClr val="FFC425">
              <a:tint val="40000"/>
              <a:alpha val="90000"/>
              <a:hueOff val="-660478"/>
              <a:satOff val="-67318"/>
              <a:lumOff val="-5154"/>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Link aggregation</a:t>
          </a:r>
          <a:endParaRPr lang="en-US" sz="1200" dirty="0">
            <a:solidFill>
              <a:srgbClr val="000000">
                <a:hueOff val="0"/>
                <a:satOff val="0"/>
                <a:lumOff val="0"/>
                <a:alphaOff val="0"/>
              </a:srgbClr>
            </a:solidFill>
            <a:latin typeface="+mn-lt"/>
            <a:ea typeface="+mn-ea"/>
            <a:cs typeface="Arial"/>
          </a:endParaRPr>
        </a:p>
      </dgm:t>
    </dgm:pt>
    <dgm:pt modelId="{A0FF2F34-3695-4DAB-90D9-F39A25A90EAB}" type="parTrans" cxnId="{D6D8EBB5-E582-4778-996F-30F54DDF47C6}">
      <dgm:prSet/>
      <dgm:spPr/>
      <dgm:t>
        <a:bodyPr/>
        <a:lstStyle/>
        <a:p>
          <a:endParaRPr lang="en-US"/>
        </a:p>
      </dgm:t>
    </dgm:pt>
    <dgm:pt modelId="{33212602-47BE-4760-A150-1EBD6B630DF8}" type="sibTrans" cxnId="{D6D8EBB5-E582-4778-996F-30F54DDF47C6}">
      <dgm:prSet/>
      <dgm:spPr/>
      <dgm:t>
        <a:bodyPr/>
        <a:lstStyle/>
        <a:p>
          <a:endParaRPr lang="en-US"/>
        </a:p>
      </dgm:t>
    </dgm:pt>
    <dgm:pt modelId="{5151B95C-1A41-4396-BC9F-E9D3A793F5CC}">
      <dgm:prSet phldrT="[Text]" custT="1"/>
      <dgm:spPr>
        <a:xfrm>
          <a:off x="2996089" y="540119"/>
          <a:ext cx="2618420" cy="4565280"/>
        </a:xfrm>
        <a:prstGeom prst="rect">
          <a:avLst/>
        </a:prstGeom>
        <a:solidFill>
          <a:srgbClr val="FFFFFF">
            <a:lumMod val="95000"/>
            <a:alpha val="90000"/>
          </a:srgbClr>
        </a:solidFill>
        <a:ln w="9525" cap="flat" cmpd="sng" algn="ctr">
          <a:solidFill>
            <a:srgbClr val="FFC425">
              <a:tint val="40000"/>
              <a:alpha val="90000"/>
              <a:hueOff val="-330239"/>
              <a:satOff val="-33659"/>
              <a:lumOff val="-2577"/>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Dynamic VM load balancing across storage volumes</a:t>
          </a:r>
          <a:endParaRPr lang="en-US" sz="1200" dirty="0">
            <a:solidFill>
              <a:srgbClr val="000000">
                <a:hueOff val="0"/>
                <a:satOff val="0"/>
                <a:lumOff val="0"/>
                <a:alphaOff val="0"/>
              </a:srgbClr>
            </a:solidFill>
            <a:latin typeface="+mn-lt"/>
            <a:ea typeface="+mn-ea"/>
            <a:cs typeface="Arial"/>
          </a:endParaRPr>
        </a:p>
      </dgm:t>
    </dgm:pt>
    <dgm:pt modelId="{D885AEDA-BE59-40F4-9928-9A6799D1D7DA}" type="parTrans" cxnId="{8F8F11F6-9CBA-47CC-ADC9-621255D28ACF}">
      <dgm:prSet/>
      <dgm:spPr/>
      <dgm:t>
        <a:bodyPr/>
        <a:lstStyle/>
        <a:p>
          <a:endParaRPr lang="en-US"/>
        </a:p>
      </dgm:t>
    </dgm:pt>
    <dgm:pt modelId="{21D4FB78-964D-4A8D-9018-039A6AF4B359}" type="sibTrans" cxnId="{8F8F11F6-9CBA-47CC-ADC9-621255D28ACF}">
      <dgm:prSet/>
      <dgm:spPr/>
      <dgm:t>
        <a:bodyPr/>
        <a:lstStyle/>
        <a:p>
          <a:endParaRPr lang="en-US"/>
        </a:p>
      </dgm:t>
    </dgm:pt>
    <dgm:pt modelId="{39EF929D-5F98-40F4-AB75-82F62878DDEA}">
      <dgm:prSet phldrT="[Text]" custT="1"/>
      <dgm:spPr>
        <a:xfrm>
          <a:off x="2996089" y="540119"/>
          <a:ext cx="2618420" cy="4565280"/>
        </a:xfrm>
        <a:prstGeom prst="rect">
          <a:avLst/>
        </a:prstGeom>
        <a:solidFill>
          <a:srgbClr val="FFFFFF">
            <a:lumMod val="95000"/>
            <a:alpha val="90000"/>
          </a:srgbClr>
        </a:solidFill>
        <a:ln w="9525" cap="flat" cmpd="sng" algn="ctr">
          <a:solidFill>
            <a:srgbClr val="FFC425">
              <a:tint val="40000"/>
              <a:alpha val="90000"/>
              <a:hueOff val="-330239"/>
              <a:satOff val="-33659"/>
              <a:lumOff val="-2577"/>
              <a:alphaOff val="0"/>
            </a:srgbClr>
          </a:solidFill>
          <a:prstDash val="solid"/>
        </a:ln>
        <a:effectLst/>
      </dgm:spPr>
      <dgm:t>
        <a:bodyPr/>
        <a:lstStyle/>
        <a:p>
          <a:pPr>
            <a:lnSpc>
              <a:spcPct val="90000"/>
            </a:lnSpc>
          </a:pPr>
          <a:endParaRPr lang="en-US" sz="2000" dirty="0">
            <a:solidFill>
              <a:srgbClr val="000000">
                <a:hueOff val="0"/>
                <a:satOff val="0"/>
                <a:lumOff val="0"/>
                <a:alphaOff val="0"/>
              </a:srgbClr>
            </a:solidFill>
            <a:latin typeface="MetaNormalLF-Roman"/>
            <a:ea typeface="+mn-ea"/>
            <a:cs typeface="Arial"/>
          </a:endParaRPr>
        </a:p>
      </dgm:t>
    </dgm:pt>
    <dgm:pt modelId="{7A50C4FC-D171-4139-9E9E-1F3B3C04639B}" type="parTrans" cxnId="{E5A9ABDD-C1EA-40C7-A940-149354299F7F}">
      <dgm:prSet/>
      <dgm:spPr/>
      <dgm:t>
        <a:bodyPr/>
        <a:lstStyle/>
        <a:p>
          <a:endParaRPr lang="en-US"/>
        </a:p>
      </dgm:t>
    </dgm:pt>
    <dgm:pt modelId="{F44C493B-C035-4160-8521-FBBCE65D89BB}" type="sibTrans" cxnId="{E5A9ABDD-C1EA-40C7-A940-149354299F7F}">
      <dgm:prSet/>
      <dgm:spPr/>
      <dgm:t>
        <a:bodyPr/>
        <a:lstStyle/>
        <a:p>
          <a:endParaRPr lang="en-US"/>
        </a:p>
      </dgm:t>
    </dgm:pt>
    <dgm:pt modelId="{99222978-7D9C-4D34-A1D4-2FB56E0D8C18}">
      <dgm:prSet phldrT="[Text]" custT="1"/>
      <dgm:spPr>
        <a:xfrm>
          <a:off x="2996089" y="540119"/>
          <a:ext cx="2618420" cy="4565280"/>
        </a:xfrm>
        <a:prstGeom prst="rect">
          <a:avLst/>
        </a:prstGeom>
        <a:solidFill>
          <a:srgbClr val="FFFFFF">
            <a:lumMod val="95000"/>
            <a:alpha val="90000"/>
          </a:srgbClr>
        </a:solidFill>
        <a:ln w="9525" cap="flat" cmpd="sng" algn="ctr">
          <a:solidFill>
            <a:srgbClr val="FFC425">
              <a:tint val="40000"/>
              <a:alpha val="90000"/>
              <a:hueOff val="-330239"/>
              <a:satOff val="-33659"/>
              <a:lumOff val="-2577"/>
              <a:alphaOff val="0"/>
            </a:srgbClr>
          </a:solidFill>
          <a:prstDash val="solid"/>
        </a:ln>
        <a:effectLst/>
      </dgm:spPr>
      <dgm:t>
        <a:bodyPr/>
        <a:lstStyle/>
        <a:p>
          <a:pPr>
            <a:lnSpc>
              <a:spcPct val="90000"/>
            </a:lnSpc>
          </a:pPr>
          <a:endParaRPr lang="en-US" sz="2000" dirty="0">
            <a:solidFill>
              <a:srgbClr val="000000">
                <a:hueOff val="0"/>
                <a:satOff val="0"/>
                <a:lumOff val="0"/>
                <a:alphaOff val="0"/>
              </a:srgbClr>
            </a:solidFill>
            <a:latin typeface="MetaNormalLF-Roman"/>
            <a:ea typeface="+mn-ea"/>
            <a:cs typeface="Arial"/>
          </a:endParaRPr>
        </a:p>
      </dgm:t>
    </dgm:pt>
    <dgm:pt modelId="{6B61BE25-7363-4D4C-85AF-055FF2EC6D71}" type="parTrans" cxnId="{6BA3AFFF-6F48-4F47-A9EA-3FFBEBE42D26}">
      <dgm:prSet/>
      <dgm:spPr/>
      <dgm:t>
        <a:bodyPr/>
        <a:lstStyle/>
        <a:p>
          <a:endParaRPr lang="en-US"/>
        </a:p>
      </dgm:t>
    </dgm:pt>
    <dgm:pt modelId="{6B5938B9-ED1D-4007-BFF1-C31E90275264}" type="sibTrans" cxnId="{6BA3AFFF-6F48-4F47-A9EA-3FFBEBE42D26}">
      <dgm:prSet/>
      <dgm:spPr/>
      <dgm:t>
        <a:bodyPr/>
        <a:lstStyle/>
        <a:p>
          <a:endParaRPr lang="en-US"/>
        </a:p>
      </dgm:t>
    </dgm:pt>
    <dgm:pt modelId="{1F2E67B6-CFC1-4D95-8D4C-375A82D10EF0}">
      <dgm:prSet phldrT="[Text]" custT="1"/>
      <dgm:spPr>
        <a:xfrm>
          <a:off x="5981088" y="540119"/>
          <a:ext cx="2618420" cy="4565280"/>
        </a:xfrm>
        <a:prstGeom prst="rect">
          <a:avLst/>
        </a:prstGeom>
        <a:solidFill>
          <a:srgbClr val="FFFFFF">
            <a:lumMod val="95000"/>
            <a:alpha val="90000"/>
          </a:srgbClr>
        </a:solidFill>
        <a:ln w="9525" cap="flat" cmpd="sng" algn="ctr">
          <a:solidFill>
            <a:srgbClr val="FFC425">
              <a:tint val="40000"/>
              <a:alpha val="90000"/>
              <a:hueOff val="-660478"/>
              <a:satOff val="-67318"/>
              <a:lumOff val="-5154"/>
              <a:alphaOff val="0"/>
            </a:srgbClr>
          </a:solidFill>
          <a:prstDash val="solid"/>
        </a:ln>
        <a:effectLst/>
      </dgm:spPr>
      <dgm:t>
        <a:bodyPr/>
        <a:lstStyle/>
        <a:p>
          <a:pPr>
            <a:lnSpc>
              <a:spcPct val="150000"/>
            </a:lnSpc>
          </a:pPr>
          <a:r>
            <a:rPr lang="en-US" sz="1200" dirty="0" smtClean="0">
              <a:solidFill>
                <a:srgbClr val="000000">
                  <a:hueOff val="0"/>
                  <a:satOff val="0"/>
                  <a:lumOff val="0"/>
                  <a:alphaOff val="0"/>
                </a:srgbClr>
              </a:solidFill>
              <a:latin typeface="+mn-lt"/>
              <a:ea typeface="+mn-ea"/>
              <a:cs typeface="Arial"/>
            </a:rPr>
            <a:t>NIC teaming</a:t>
          </a:r>
          <a:endParaRPr lang="en-US" sz="1200" dirty="0">
            <a:solidFill>
              <a:srgbClr val="000000">
                <a:hueOff val="0"/>
                <a:satOff val="0"/>
                <a:lumOff val="0"/>
                <a:alphaOff val="0"/>
              </a:srgbClr>
            </a:solidFill>
            <a:latin typeface="+mn-lt"/>
            <a:ea typeface="+mn-ea"/>
            <a:cs typeface="Arial"/>
          </a:endParaRPr>
        </a:p>
      </dgm:t>
    </dgm:pt>
    <dgm:pt modelId="{798AC242-C5EB-4289-9B8C-0500CED2E247}" type="parTrans" cxnId="{7141CEE3-65F1-45D0-A12F-181E4A04C53D}">
      <dgm:prSet/>
      <dgm:spPr/>
      <dgm:t>
        <a:bodyPr/>
        <a:lstStyle/>
        <a:p>
          <a:endParaRPr lang="en-US"/>
        </a:p>
      </dgm:t>
    </dgm:pt>
    <dgm:pt modelId="{D0ED7FDE-5974-4B1F-8BFB-F2CB93581F27}" type="sibTrans" cxnId="{7141CEE3-65F1-45D0-A12F-181E4A04C53D}">
      <dgm:prSet/>
      <dgm:spPr/>
      <dgm:t>
        <a:bodyPr/>
        <a:lstStyle/>
        <a:p>
          <a:endParaRPr lang="en-US"/>
        </a:p>
      </dgm:t>
    </dgm:pt>
    <dgm:pt modelId="{165D197B-0838-4D46-BEE2-87C083539158}">
      <dgm:prSet phldrT="[Text]" custT="1"/>
      <dgm:spPr>
        <a:xfrm>
          <a:off x="11090" y="540119"/>
          <a:ext cx="2618420" cy="4565280"/>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90000"/>
            </a:lnSpc>
          </a:pPr>
          <a:endParaRPr lang="en-US" sz="1200" dirty="0">
            <a:solidFill>
              <a:srgbClr val="000000">
                <a:hueOff val="0"/>
                <a:satOff val="0"/>
                <a:lumOff val="0"/>
                <a:alphaOff val="0"/>
              </a:srgbClr>
            </a:solidFill>
            <a:latin typeface="+mn-lt"/>
            <a:ea typeface="+mn-ea"/>
            <a:cs typeface="Arial"/>
          </a:endParaRPr>
        </a:p>
      </dgm:t>
    </dgm:pt>
    <dgm:pt modelId="{4181F69B-51A5-4B89-8A73-99C056DDB901}" type="parTrans" cxnId="{BC47A779-FB3E-40C0-A375-0E5FF97647CA}">
      <dgm:prSet/>
      <dgm:spPr/>
      <dgm:t>
        <a:bodyPr/>
        <a:lstStyle/>
        <a:p>
          <a:endParaRPr lang="en-US"/>
        </a:p>
      </dgm:t>
    </dgm:pt>
    <dgm:pt modelId="{05E027AB-4EB0-4635-A96C-77DAA2D9EAE3}" type="sibTrans" cxnId="{BC47A779-FB3E-40C0-A375-0E5FF97647CA}">
      <dgm:prSet/>
      <dgm:spPr/>
      <dgm:t>
        <a:bodyPr/>
        <a:lstStyle/>
        <a:p>
          <a:endParaRPr lang="en-US"/>
        </a:p>
      </dgm:t>
    </dgm:pt>
    <dgm:pt modelId="{E211E873-D268-48C7-81E3-F4168AC1E824}">
      <dgm:prSet phldrT="[Text]" custT="1"/>
      <dgm:spPr>
        <a:xfrm>
          <a:off x="11090" y="540119"/>
          <a:ext cx="2618420" cy="4565280"/>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90000"/>
            </a:lnSpc>
          </a:pPr>
          <a:endParaRPr lang="en-US" sz="1200" dirty="0">
            <a:solidFill>
              <a:srgbClr val="000000">
                <a:hueOff val="0"/>
                <a:satOff val="0"/>
                <a:lumOff val="0"/>
                <a:alphaOff val="0"/>
              </a:srgbClr>
            </a:solidFill>
            <a:latin typeface="+mn-lt"/>
            <a:ea typeface="+mn-ea"/>
            <a:cs typeface="Arial"/>
          </a:endParaRPr>
        </a:p>
      </dgm:t>
    </dgm:pt>
    <dgm:pt modelId="{383A07C2-AE1D-4A51-813E-40DBC875A94A}" type="parTrans" cxnId="{E90BFA47-1935-4B4C-A358-905CFDC75655}">
      <dgm:prSet/>
      <dgm:spPr/>
      <dgm:t>
        <a:bodyPr/>
        <a:lstStyle/>
        <a:p>
          <a:endParaRPr lang="en-US"/>
        </a:p>
      </dgm:t>
    </dgm:pt>
    <dgm:pt modelId="{840ACF6B-09CA-449E-B7C3-0EE552098065}" type="sibTrans" cxnId="{E90BFA47-1935-4B4C-A358-905CFDC75655}">
      <dgm:prSet/>
      <dgm:spPr/>
      <dgm:t>
        <a:bodyPr/>
        <a:lstStyle/>
        <a:p>
          <a:endParaRPr lang="en-US"/>
        </a:p>
      </dgm:t>
    </dgm:pt>
    <dgm:pt modelId="{D4CEF048-BACB-499C-88EC-F18629ACDECC}">
      <dgm:prSet phldrT="[Text]" custT="1"/>
      <dgm:spPr>
        <a:xfrm>
          <a:off x="11090" y="540119"/>
          <a:ext cx="2618420" cy="4565280"/>
        </a:xfr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90000"/>
            </a:lnSpc>
          </a:pPr>
          <a:endParaRPr lang="en-US" sz="1200" dirty="0">
            <a:solidFill>
              <a:srgbClr val="000000">
                <a:hueOff val="0"/>
                <a:satOff val="0"/>
                <a:lumOff val="0"/>
                <a:alphaOff val="0"/>
              </a:srgbClr>
            </a:solidFill>
            <a:latin typeface="+mn-lt"/>
            <a:ea typeface="+mn-ea"/>
            <a:cs typeface="Arial"/>
          </a:endParaRPr>
        </a:p>
      </dgm:t>
    </dgm:pt>
    <dgm:pt modelId="{510596BD-D525-48D6-BD15-30E0ED417A48}" type="parTrans" cxnId="{98D55B81-4812-4946-A18D-3483BF485F2E}">
      <dgm:prSet/>
      <dgm:spPr/>
      <dgm:t>
        <a:bodyPr/>
        <a:lstStyle/>
        <a:p>
          <a:endParaRPr lang="en-US"/>
        </a:p>
      </dgm:t>
    </dgm:pt>
    <dgm:pt modelId="{88234879-2B2A-49AA-922F-F7B6F4965BBC}" type="sibTrans" cxnId="{98D55B81-4812-4946-A18D-3483BF485F2E}">
      <dgm:prSet/>
      <dgm:spPr/>
      <dgm:t>
        <a:bodyPr/>
        <a:lstStyle/>
        <a:p>
          <a:endParaRPr lang="en-US"/>
        </a:p>
      </dgm:t>
    </dgm:pt>
    <dgm:pt modelId="{96F803BE-0DB8-43E7-ADF6-B99A6DD07333}">
      <dgm:prSet phldrT="[Text]" custT="1"/>
      <dgm:spPr>
        <a:xfrm>
          <a:off x="11090" y="540119"/>
          <a:ext cx="2618420" cy="4565280"/>
        </a:xfr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90000"/>
            </a:lnSpc>
          </a:pPr>
          <a:endParaRPr lang="en-US" sz="1200" dirty="0">
            <a:solidFill>
              <a:srgbClr val="000000">
                <a:hueOff val="0"/>
                <a:satOff val="0"/>
                <a:lumOff val="0"/>
                <a:alphaOff val="0"/>
              </a:srgbClr>
            </a:solidFill>
            <a:latin typeface="+mn-lt"/>
            <a:ea typeface="+mn-ea"/>
            <a:cs typeface="Arial"/>
          </a:endParaRPr>
        </a:p>
      </dgm:t>
    </dgm:pt>
    <dgm:pt modelId="{B583A2CE-8D37-4C54-9D65-B42DA8076928}" type="parTrans" cxnId="{BCD61AAD-D29A-4018-A5AA-62820C23F51E}">
      <dgm:prSet/>
      <dgm:spPr/>
      <dgm:t>
        <a:bodyPr/>
        <a:lstStyle/>
        <a:p>
          <a:endParaRPr lang="en-US"/>
        </a:p>
      </dgm:t>
    </dgm:pt>
    <dgm:pt modelId="{0E154B4C-D04C-45EB-B6D6-36DC43269365}" type="sibTrans" cxnId="{BCD61AAD-D29A-4018-A5AA-62820C23F51E}">
      <dgm:prSet/>
      <dgm:spPr/>
      <dgm:t>
        <a:bodyPr/>
        <a:lstStyle/>
        <a:p>
          <a:endParaRPr lang="en-US"/>
        </a:p>
      </dgm:t>
    </dgm:pt>
    <dgm:pt modelId="{C9B35D58-DABB-4650-9A98-745439889CCC}">
      <dgm:prSet phldrT="[Text]" custT="1"/>
      <dgm:spPr>
        <a:xfrm>
          <a:off x="11090" y="540119"/>
          <a:ext cx="2618420" cy="4565280"/>
        </a:xfr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90000"/>
            </a:lnSpc>
          </a:pPr>
          <a:endParaRPr lang="en-US" sz="1200" dirty="0">
            <a:solidFill>
              <a:srgbClr val="000000">
                <a:hueOff val="0"/>
                <a:satOff val="0"/>
                <a:lumOff val="0"/>
                <a:alphaOff val="0"/>
              </a:srgbClr>
            </a:solidFill>
            <a:latin typeface="+mn-lt"/>
            <a:ea typeface="+mn-ea"/>
            <a:cs typeface="Arial"/>
          </a:endParaRPr>
        </a:p>
      </dgm:t>
    </dgm:pt>
    <dgm:pt modelId="{62EACD51-302B-4453-93B8-1BD5C9D035BF}" type="parTrans" cxnId="{F2EE2AFD-1491-4FEC-9307-609E0E0C7CE9}">
      <dgm:prSet/>
      <dgm:spPr/>
      <dgm:t>
        <a:bodyPr/>
        <a:lstStyle/>
        <a:p>
          <a:endParaRPr lang="en-US"/>
        </a:p>
      </dgm:t>
    </dgm:pt>
    <dgm:pt modelId="{798E639A-7BAC-4B86-ABA3-0C76BA2169D8}" type="sibTrans" cxnId="{F2EE2AFD-1491-4FEC-9307-609E0E0C7CE9}">
      <dgm:prSet/>
      <dgm:spPr/>
      <dgm:t>
        <a:bodyPr/>
        <a:lstStyle/>
        <a:p>
          <a:endParaRPr lang="en-US"/>
        </a:p>
      </dgm:t>
    </dgm:pt>
    <dgm:pt modelId="{CF5EFFED-B93C-4F6C-8C9C-E1331EEA147D}">
      <dgm:prSet phldrT="[Text]" custT="1"/>
      <dgm:spPr>
        <a:xfrm>
          <a:off x="11090" y="540119"/>
          <a:ext cx="2618420" cy="4565280"/>
        </a:xfr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gm:spPr>
      <dgm:t>
        <a:bodyPr/>
        <a:lstStyle/>
        <a:p>
          <a:pPr>
            <a:lnSpc>
              <a:spcPct val="90000"/>
            </a:lnSpc>
          </a:pPr>
          <a:endParaRPr lang="en-US" sz="1200" dirty="0">
            <a:solidFill>
              <a:srgbClr val="000000">
                <a:hueOff val="0"/>
                <a:satOff val="0"/>
                <a:lumOff val="0"/>
                <a:alphaOff val="0"/>
              </a:srgbClr>
            </a:solidFill>
            <a:latin typeface="+mn-lt"/>
            <a:ea typeface="+mn-ea"/>
            <a:cs typeface="Arial"/>
          </a:endParaRPr>
        </a:p>
      </dgm:t>
    </dgm:pt>
    <dgm:pt modelId="{26723B6F-3FB9-4AC0-BA6B-ABE9BE08757A}" type="parTrans" cxnId="{54FFBDD5-AA60-46FB-B17F-24DE74669422}">
      <dgm:prSet/>
      <dgm:spPr/>
      <dgm:t>
        <a:bodyPr/>
        <a:lstStyle/>
        <a:p>
          <a:endParaRPr lang="en-US"/>
        </a:p>
      </dgm:t>
    </dgm:pt>
    <dgm:pt modelId="{A1FBF4A4-7722-473B-934C-073AA2FBDF5D}" type="sibTrans" cxnId="{54FFBDD5-AA60-46FB-B17F-24DE74669422}">
      <dgm:prSet/>
      <dgm:spPr/>
      <dgm:t>
        <a:bodyPr/>
        <a:lstStyle/>
        <a:p>
          <a:endParaRPr lang="en-US"/>
        </a:p>
      </dgm:t>
    </dgm:pt>
    <dgm:pt modelId="{98AE2273-894D-4CB2-92D2-064A84C6F9DE}" type="pres">
      <dgm:prSet presAssocID="{82F95E27-CF46-4B7B-A389-83F7B9D22CDD}" presName="Name0" presStyleCnt="0">
        <dgm:presLayoutVars>
          <dgm:dir/>
          <dgm:animLvl val="lvl"/>
          <dgm:resizeHandles val="exact"/>
        </dgm:presLayoutVars>
      </dgm:prSet>
      <dgm:spPr/>
      <dgm:t>
        <a:bodyPr/>
        <a:lstStyle/>
        <a:p>
          <a:endParaRPr lang="en-US"/>
        </a:p>
      </dgm:t>
    </dgm:pt>
    <dgm:pt modelId="{D0272638-6A81-4922-934A-1AD8B27E9BCE}" type="pres">
      <dgm:prSet presAssocID="{CC24C491-B7D8-43FD-B84D-298CDE086878}" presName="composite" presStyleCnt="0"/>
      <dgm:spPr/>
      <dgm:t>
        <a:bodyPr/>
        <a:lstStyle/>
        <a:p>
          <a:endParaRPr lang="en-US"/>
        </a:p>
      </dgm:t>
    </dgm:pt>
    <dgm:pt modelId="{3F6ECC69-E735-4549-8EB9-2BB8298E5FC0}" type="pres">
      <dgm:prSet presAssocID="{CC24C491-B7D8-43FD-B84D-298CDE086878}" presName="parTx" presStyleLbl="alignNode1" presStyleIdx="0" presStyleCnt="3">
        <dgm:presLayoutVars>
          <dgm:chMax val="0"/>
          <dgm:chPref val="0"/>
          <dgm:bulletEnabled val="1"/>
        </dgm:presLayoutVars>
      </dgm:prSet>
      <dgm:spPr/>
      <dgm:t>
        <a:bodyPr/>
        <a:lstStyle/>
        <a:p>
          <a:endParaRPr lang="en-US"/>
        </a:p>
      </dgm:t>
    </dgm:pt>
    <dgm:pt modelId="{3DD3517C-E46F-429D-846A-4B1A2064C492}" type="pres">
      <dgm:prSet presAssocID="{CC24C491-B7D8-43FD-B84D-298CDE086878}" presName="desTx" presStyleLbl="alignAccFollowNode1" presStyleIdx="0" presStyleCnt="3">
        <dgm:presLayoutVars>
          <dgm:bulletEnabled val="1"/>
        </dgm:presLayoutVars>
      </dgm:prSet>
      <dgm:spPr>
        <a:prstGeom prst="rect">
          <a:avLst/>
        </a:prstGeom>
      </dgm:spPr>
      <dgm:t>
        <a:bodyPr/>
        <a:lstStyle/>
        <a:p>
          <a:endParaRPr lang="en-US"/>
        </a:p>
      </dgm:t>
    </dgm:pt>
    <dgm:pt modelId="{243DDD5D-E72B-4F8A-85B9-860DE8C0560E}" type="pres">
      <dgm:prSet presAssocID="{835E4828-14AC-40E8-92C8-2B23736C4F9A}" presName="space" presStyleCnt="0"/>
      <dgm:spPr/>
      <dgm:t>
        <a:bodyPr/>
        <a:lstStyle/>
        <a:p>
          <a:endParaRPr lang="en-US"/>
        </a:p>
      </dgm:t>
    </dgm:pt>
    <dgm:pt modelId="{EE0FF5EA-CBDC-4375-9881-8261B70A2EE3}" type="pres">
      <dgm:prSet presAssocID="{DC097798-6C92-4687-93FE-F8123FA444DC}" presName="composite" presStyleCnt="0"/>
      <dgm:spPr/>
      <dgm:t>
        <a:bodyPr/>
        <a:lstStyle/>
        <a:p>
          <a:endParaRPr lang="en-US"/>
        </a:p>
      </dgm:t>
    </dgm:pt>
    <dgm:pt modelId="{D2A5E6F4-21E0-4822-B981-63DEDB780244}" type="pres">
      <dgm:prSet presAssocID="{DC097798-6C92-4687-93FE-F8123FA444DC}" presName="parTx" presStyleLbl="alignNode1" presStyleIdx="1" presStyleCnt="3">
        <dgm:presLayoutVars>
          <dgm:chMax val="0"/>
          <dgm:chPref val="0"/>
          <dgm:bulletEnabled val="1"/>
        </dgm:presLayoutVars>
      </dgm:prSet>
      <dgm:spPr/>
      <dgm:t>
        <a:bodyPr/>
        <a:lstStyle/>
        <a:p>
          <a:endParaRPr lang="en-US"/>
        </a:p>
      </dgm:t>
    </dgm:pt>
    <dgm:pt modelId="{F7DE4D77-DF14-4EC3-91D3-DED104D92302}" type="pres">
      <dgm:prSet presAssocID="{DC097798-6C92-4687-93FE-F8123FA444DC}" presName="desTx" presStyleLbl="alignAccFollowNode1" presStyleIdx="1" presStyleCnt="3">
        <dgm:presLayoutVars>
          <dgm:bulletEnabled val="1"/>
        </dgm:presLayoutVars>
      </dgm:prSet>
      <dgm:spPr/>
      <dgm:t>
        <a:bodyPr/>
        <a:lstStyle/>
        <a:p>
          <a:endParaRPr lang="en-US"/>
        </a:p>
      </dgm:t>
    </dgm:pt>
    <dgm:pt modelId="{A090B030-1C91-494F-A11C-53192CA9D37A}" type="pres">
      <dgm:prSet presAssocID="{4EA9EFA7-DB31-4EEB-9E0B-9AD632146C54}" presName="space" presStyleCnt="0"/>
      <dgm:spPr/>
      <dgm:t>
        <a:bodyPr/>
        <a:lstStyle/>
        <a:p>
          <a:endParaRPr lang="en-US"/>
        </a:p>
      </dgm:t>
    </dgm:pt>
    <dgm:pt modelId="{B8C31F6A-6E35-4AB0-9E87-AF2C5E80E476}" type="pres">
      <dgm:prSet presAssocID="{A7A4B140-6F4C-45AB-A294-45B1CA2E0B1D}" presName="composite" presStyleCnt="0"/>
      <dgm:spPr/>
      <dgm:t>
        <a:bodyPr/>
        <a:lstStyle/>
        <a:p>
          <a:endParaRPr lang="en-US"/>
        </a:p>
      </dgm:t>
    </dgm:pt>
    <dgm:pt modelId="{4775DB6A-CF58-4A6D-A090-B32690D01C3D}" type="pres">
      <dgm:prSet presAssocID="{A7A4B140-6F4C-45AB-A294-45B1CA2E0B1D}" presName="parTx" presStyleLbl="alignNode1" presStyleIdx="2" presStyleCnt="3">
        <dgm:presLayoutVars>
          <dgm:chMax val="0"/>
          <dgm:chPref val="0"/>
          <dgm:bulletEnabled val="1"/>
        </dgm:presLayoutVars>
      </dgm:prSet>
      <dgm:spPr/>
      <dgm:t>
        <a:bodyPr/>
        <a:lstStyle/>
        <a:p>
          <a:endParaRPr lang="en-US"/>
        </a:p>
      </dgm:t>
    </dgm:pt>
    <dgm:pt modelId="{31636CC0-CFCB-4575-BF9A-737BC08D94E7}" type="pres">
      <dgm:prSet presAssocID="{A7A4B140-6F4C-45AB-A294-45B1CA2E0B1D}" presName="desTx" presStyleLbl="alignAccFollowNode1" presStyleIdx="2" presStyleCnt="3">
        <dgm:presLayoutVars>
          <dgm:bulletEnabled val="1"/>
        </dgm:presLayoutVars>
      </dgm:prSet>
      <dgm:spPr/>
      <dgm:t>
        <a:bodyPr/>
        <a:lstStyle/>
        <a:p>
          <a:endParaRPr lang="en-US"/>
        </a:p>
      </dgm:t>
    </dgm:pt>
  </dgm:ptLst>
  <dgm:cxnLst>
    <dgm:cxn modelId="{A5B8334E-C554-4C85-AA3E-4201921BF564}" type="presOf" srcId="{E638D0AA-C633-461A-8593-F11421DECABD}" destId="{31636CC0-CFCB-4575-BF9A-737BC08D94E7}" srcOrd="0" destOrd="4" presId="urn:microsoft.com/office/officeart/2005/8/layout/hList1"/>
    <dgm:cxn modelId="{F2EE2AFD-1491-4FEC-9307-609E0E0C7CE9}" srcId="{CC24C491-B7D8-43FD-B84D-298CDE086878}" destId="{C9B35D58-DABB-4650-9A98-745439889CCC}" srcOrd="7" destOrd="0" parTransId="{62EACD51-302B-4453-93B8-1BD5C9D035BF}" sibTransId="{798E639A-7BAC-4B86-ABA3-0C76BA2169D8}"/>
    <dgm:cxn modelId="{7141CEE3-65F1-45D0-A12F-181E4A04C53D}" srcId="{A7A4B140-6F4C-45AB-A294-45B1CA2E0B1D}" destId="{1F2E67B6-CFC1-4D95-8D4C-375A82D10EF0}" srcOrd="5" destOrd="0" parTransId="{798AC242-C5EB-4289-9B8C-0500CED2E247}" sibTransId="{D0ED7FDE-5974-4B1F-8BFB-F2CB93581F27}"/>
    <dgm:cxn modelId="{91E30580-EF49-4B91-A590-7EF6C3F599BE}" type="presOf" srcId="{61669E40-3034-4893-8721-940D7BFA8026}" destId="{3DD3517C-E46F-429D-846A-4B1A2064C492}" srcOrd="0" destOrd="3" presId="urn:microsoft.com/office/officeart/2005/8/layout/hList1"/>
    <dgm:cxn modelId="{A3C4B47E-F2AE-48C7-946E-A2F337FF9F9C}" srcId="{CC24C491-B7D8-43FD-B84D-298CDE086878}" destId="{61669E40-3034-4893-8721-940D7BFA8026}" srcOrd="3" destOrd="0" parTransId="{850BDC13-8FFD-4A2C-8169-AD503FDBD35E}" sibTransId="{D2B7B116-A6EE-4193-B1B8-184459126BD3}"/>
    <dgm:cxn modelId="{3CA2F465-C5B8-4ED2-9BEF-22159019A3BD}" type="presOf" srcId="{05C5D586-AD33-4DEA-A951-D951BC7C7B94}" destId="{3DD3517C-E46F-429D-846A-4B1A2064C492}" srcOrd="0" destOrd="1" presId="urn:microsoft.com/office/officeart/2005/8/layout/hList1"/>
    <dgm:cxn modelId="{5983C036-F9DB-41E6-A66B-9D0C296A6BB4}" type="presOf" srcId="{C02D7C22-03E4-454E-AEB4-4ACE2319760B}" destId="{31636CC0-CFCB-4575-BF9A-737BC08D94E7}" srcOrd="0" destOrd="3" presId="urn:microsoft.com/office/officeart/2005/8/layout/hList1"/>
    <dgm:cxn modelId="{BCD61AAD-D29A-4018-A5AA-62820C23F51E}" srcId="{CC24C491-B7D8-43FD-B84D-298CDE086878}" destId="{96F803BE-0DB8-43E7-ADF6-B99A6DD07333}" srcOrd="6" destOrd="0" parTransId="{B583A2CE-8D37-4C54-9D65-B42DA8076928}" sibTransId="{0E154B4C-D04C-45EB-B6D6-36DC43269365}"/>
    <dgm:cxn modelId="{7DB2F219-7082-4B73-99CC-65D829002F4A}" srcId="{82F95E27-CF46-4B7B-A389-83F7B9D22CDD}" destId="{DC097798-6C92-4687-93FE-F8123FA444DC}" srcOrd="1" destOrd="0" parTransId="{7E474D59-9218-4F72-AB6C-E68C434C177F}" sibTransId="{4EA9EFA7-DB31-4EEB-9E0B-9AD632146C54}"/>
    <dgm:cxn modelId="{C4946999-EAC1-4E01-AF67-C72380A1A98C}" type="presOf" srcId="{E211E873-D268-48C7-81E3-F4168AC1E824}" destId="{3DD3517C-E46F-429D-846A-4B1A2064C492}" srcOrd="0" destOrd="10" presId="urn:microsoft.com/office/officeart/2005/8/layout/hList1"/>
    <dgm:cxn modelId="{7A9384C1-0AA3-4231-BD17-D1159B29AEF6}" type="presOf" srcId="{6661BC81-F909-464F-9CD7-1E3FCF9548CA}" destId="{F7DE4D77-DF14-4EC3-91D3-DED104D92302}" srcOrd="0" destOrd="1" presId="urn:microsoft.com/office/officeart/2005/8/layout/hList1"/>
    <dgm:cxn modelId="{A806ED16-3C0F-45A0-829B-2C4B50E89503}" srcId="{CC24C491-B7D8-43FD-B84D-298CDE086878}" destId="{E5C31A1A-27A3-4A2F-8EB3-4CCE114C21AA}" srcOrd="11" destOrd="0" parTransId="{FD191D1B-86D7-4928-A4D2-A2F3D82B1092}" sibTransId="{193787F4-1C7C-4613-AF83-C4C1C9612527}"/>
    <dgm:cxn modelId="{61F6E421-A7EC-4419-8DD1-4B51D12ABFC4}" type="presOf" srcId="{82F95E27-CF46-4B7B-A389-83F7B9D22CDD}" destId="{98AE2273-894D-4CB2-92D2-064A84C6F9DE}" srcOrd="0" destOrd="0" presId="urn:microsoft.com/office/officeart/2005/8/layout/hList1"/>
    <dgm:cxn modelId="{B4A354DA-E20B-47E5-88DA-D95ED8E8C7C7}" srcId="{A7A4B140-6F4C-45AB-A294-45B1CA2E0B1D}" destId="{6604C6F3-51EF-4CF2-856D-B64068AC5FBB}" srcOrd="1" destOrd="0" parTransId="{5ED498A4-AAA0-455B-A5A8-48B195BF2E58}" sibTransId="{615B33B7-4E19-4F20-A5DC-61291053C0E3}"/>
    <dgm:cxn modelId="{B5C7ED74-83B6-4A84-AEC8-1822DC0F1A09}" type="presOf" srcId="{A7A4B140-6F4C-45AB-A294-45B1CA2E0B1D}" destId="{4775DB6A-CF58-4A6D-A090-B32690D01C3D}" srcOrd="0" destOrd="0" presId="urn:microsoft.com/office/officeart/2005/8/layout/hList1"/>
    <dgm:cxn modelId="{9B267F17-6A05-4C07-957C-D77E21FE3E54}" srcId="{DC097798-6C92-4687-93FE-F8123FA444DC}" destId="{8AB199E6-EA2A-4437-B72F-A29E177379AD}" srcOrd="0" destOrd="0" parTransId="{DA1B68AB-36E2-4EA6-9713-CA28EC5CAB3E}" sibTransId="{D7361425-36D5-4784-B4AF-BB40A7C8056E}"/>
    <dgm:cxn modelId="{8F8F11F6-9CBA-47CC-ADC9-621255D28ACF}" srcId="{DC097798-6C92-4687-93FE-F8123FA444DC}" destId="{5151B95C-1A41-4396-BC9F-E9D3A793F5CC}" srcOrd="5" destOrd="0" parTransId="{D885AEDA-BE59-40F4-9928-9A6799D1D7DA}" sibTransId="{21D4FB78-964D-4A8D-9018-039A6AF4B359}"/>
    <dgm:cxn modelId="{6BA3AFFF-6F48-4F47-A9EA-3FFBEBE42D26}" srcId="{DC097798-6C92-4687-93FE-F8123FA444DC}" destId="{99222978-7D9C-4D34-A1D4-2FB56E0D8C18}" srcOrd="6" destOrd="0" parTransId="{6B61BE25-7363-4D4C-85AF-055FF2EC6D71}" sibTransId="{6B5938B9-ED1D-4007-BFF1-C31E90275264}"/>
    <dgm:cxn modelId="{36A31A49-2A17-4164-8E26-C692955B13F4}" srcId="{DC097798-6C92-4687-93FE-F8123FA444DC}" destId="{6661BC81-F909-464F-9CD7-1E3FCF9548CA}" srcOrd="1" destOrd="0" parTransId="{E5C4116B-240F-4035-A600-C173518FA50D}" sibTransId="{5523CA20-10F2-40F2-A636-7E3B58CC9309}"/>
    <dgm:cxn modelId="{70C03657-3335-44B1-998B-EC2FF1E0D2F0}" type="presOf" srcId="{0BC0446A-02F5-4414-8B43-BF8585D19A41}" destId="{F7DE4D77-DF14-4EC3-91D3-DED104D92302}" srcOrd="0" destOrd="2" presId="urn:microsoft.com/office/officeart/2005/8/layout/hList1"/>
    <dgm:cxn modelId="{6EF37579-DD4E-40F1-896F-0A599B0B2B9E}" srcId="{DC097798-6C92-4687-93FE-F8123FA444DC}" destId="{61796ACE-5A04-4816-9172-860321173DF5}" srcOrd="4" destOrd="0" parTransId="{F8C2C9AE-341F-4554-A57A-FA56D9B98CB6}" sibTransId="{EB50E903-D681-4464-87E3-80489D54772F}"/>
    <dgm:cxn modelId="{CB4C0930-290B-400E-9C4C-109F6EA94B57}" type="presOf" srcId="{99222978-7D9C-4D34-A1D4-2FB56E0D8C18}" destId="{F7DE4D77-DF14-4EC3-91D3-DED104D92302}" srcOrd="0" destOrd="6" presId="urn:microsoft.com/office/officeart/2005/8/layout/hList1"/>
    <dgm:cxn modelId="{47C90BED-4A3E-4255-9A02-F4B99C1F1A6E}" srcId="{82F95E27-CF46-4B7B-A389-83F7B9D22CDD}" destId="{A7A4B140-6F4C-45AB-A294-45B1CA2E0B1D}" srcOrd="2" destOrd="0" parTransId="{668A3709-D5D2-4C68-AF2B-3BFF6FC65059}" sibTransId="{416C9417-2B74-48B4-9B17-CE06F2E444C8}"/>
    <dgm:cxn modelId="{666BAA51-4D58-4D64-99B9-4FFD72469832}" type="presOf" srcId="{C9B35D58-DABB-4650-9A98-745439889CCC}" destId="{3DD3517C-E46F-429D-846A-4B1A2064C492}" srcOrd="0" destOrd="7" presId="urn:microsoft.com/office/officeart/2005/8/layout/hList1"/>
    <dgm:cxn modelId="{4274FC01-E288-45BE-B181-6C3B0E7EA80C}" srcId="{A7A4B140-6F4C-45AB-A294-45B1CA2E0B1D}" destId="{275B4828-CD81-403A-942A-284FEACD7D19}" srcOrd="6" destOrd="0" parTransId="{22AC6CF8-E020-40EC-93A9-5DDB9D112500}" sibTransId="{4CDDE400-8E03-4E57-8317-5623622EA9E7}"/>
    <dgm:cxn modelId="{9B86E4E3-1B2E-4D9E-97B8-4475241F00D1}" type="presOf" srcId="{96F803BE-0DB8-43E7-ADF6-B99A6DD07333}" destId="{3DD3517C-E46F-429D-846A-4B1A2064C492}" srcOrd="0" destOrd="6" presId="urn:microsoft.com/office/officeart/2005/8/layout/hList1"/>
    <dgm:cxn modelId="{A6401E90-49FB-4552-B9A8-CB0FB66B96A4}" srcId="{DC097798-6C92-4687-93FE-F8123FA444DC}" destId="{0DAADE9A-5104-4C19-9843-35DE885A3AEE}" srcOrd="3" destOrd="0" parTransId="{6A4E84F0-67BC-43C9-982A-7599AD8457FD}" sibTransId="{6F03E3EF-A9DB-44D9-98A9-2C4319C920F4}"/>
    <dgm:cxn modelId="{E5A9ABDD-C1EA-40C7-A940-149354299F7F}" srcId="{DC097798-6C92-4687-93FE-F8123FA444DC}" destId="{39EF929D-5F98-40F4-AB75-82F62878DDEA}" srcOrd="7" destOrd="0" parTransId="{7A50C4FC-D171-4139-9E9E-1F3B3C04639B}" sibTransId="{F44C493B-C035-4160-8521-FBBCE65D89BB}"/>
    <dgm:cxn modelId="{BC47A779-FB3E-40C0-A375-0E5FF97647CA}" srcId="{CC24C491-B7D8-43FD-B84D-298CDE086878}" destId="{165D197B-0838-4D46-BEE2-87C083539158}" srcOrd="9" destOrd="0" parTransId="{4181F69B-51A5-4B89-8A73-99C056DDB901}" sibTransId="{05E027AB-4EB0-4635-A96C-77DAA2D9EAE3}"/>
    <dgm:cxn modelId="{92CBAF78-1B63-4632-8C6F-C560B2BE377B}" type="presOf" srcId="{9F50C83F-A512-4558-B282-CD0B7B068CF0}" destId="{3DD3517C-E46F-429D-846A-4B1A2064C492}" srcOrd="0" destOrd="0" presId="urn:microsoft.com/office/officeart/2005/8/layout/hList1"/>
    <dgm:cxn modelId="{C85F5A55-7493-4D7B-ADDA-4BED08E37700}" type="presOf" srcId="{8AB199E6-EA2A-4437-B72F-A29E177379AD}" destId="{F7DE4D77-DF14-4EC3-91D3-DED104D92302}" srcOrd="0" destOrd="0" presId="urn:microsoft.com/office/officeart/2005/8/layout/hList1"/>
    <dgm:cxn modelId="{6C2B60A6-1A61-4A56-9DF4-C45F2A94A23A}" type="presOf" srcId="{0DAADE9A-5104-4C19-9843-35DE885A3AEE}" destId="{F7DE4D77-DF14-4EC3-91D3-DED104D92302}" srcOrd="0" destOrd="3" presId="urn:microsoft.com/office/officeart/2005/8/layout/hList1"/>
    <dgm:cxn modelId="{5893FD44-A088-41F7-A138-4FD319B5B827}" type="presOf" srcId="{1F2E67B6-CFC1-4D95-8D4C-375A82D10EF0}" destId="{31636CC0-CFCB-4575-BF9A-737BC08D94E7}" srcOrd="0" destOrd="5" presId="urn:microsoft.com/office/officeart/2005/8/layout/hList1"/>
    <dgm:cxn modelId="{27AA6BCD-5308-4E50-9F74-6FCE7625D914}" srcId="{CC24C491-B7D8-43FD-B84D-298CDE086878}" destId="{9F50C83F-A512-4558-B282-CD0B7B068CF0}" srcOrd="0" destOrd="0" parTransId="{71D44D84-154A-4A67-B961-0713C67208FC}" sibTransId="{42078D5B-3F4C-4A0B-97F8-89AC0A4474A9}"/>
    <dgm:cxn modelId="{3F9F8517-8C67-4550-AEA5-ACC233C651B0}" srcId="{CC24C491-B7D8-43FD-B84D-298CDE086878}" destId="{38128A1E-8046-42F4-847E-F0CCB72A0F48}" srcOrd="2" destOrd="0" parTransId="{87E23E5B-CA9E-4503-9FBC-19826D829C8E}" sibTransId="{494E263F-B1A2-4266-9257-FC404E995026}"/>
    <dgm:cxn modelId="{C5A08AB2-032D-4894-AE7C-9793F2CED3A4}" type="presOf" srcId="{E5C31A1A-27A3-4A2F-8EB3-4CCE114C21AA}" destId="{3DD3517C-E46F-429D-846A-4B1A2064C492}" srcOrd="0" destOrd="11" presId="urn:microsoft.com/office/officeart/2005/8/layout/hList1"/>
    <dgm:cxn modelId="{8CD1009C-C6D5-4671-856A-603A22ECE060}" type="presOf" srcId="{165D197B-0838-4D46-BEE2-87C083539158}" destId="{3DD3517C-E46F-429D-846A-4B1A2064C492}" srcOrd="0" destOrd="9" presId="urn:microsoft.com/office/officeart/2005/8/layout/hList1"/>
    <dgm:cxn modelId="{C5FDDE36-7671-4BF1-A393-85ACBFF409BE}" srcId="{CC24C491-B7D8-43FD-B84D-298CDE086878}" destId="{A1F93B08-71CF-47B6-B89C-F89B538C91A4}" srcOrd="12" destOrd="0" parTransId="{F0969230-074A-485B-A1C2-25F8BC2F0ED3}" sibTransId="{7E267C2F-24D7-4AD1-9007-5CE7A206CCAC}"/>
    <dgm:cxn modelId="{4B2790F7-B07D-442A-B347-13E352B44C35}" srcId="{82F95E27-CF46-4B7B-A389-83F7B9D22CDD}" destId="{CC24C491-B7D8-43FD-B84D-298CDE086878}" srcOrd="0" destOrd="0" parTransId="{3FF992CE-3339-4AC8-9A40-3AC675957BE5}" sibTransId="{835E4828-14AC-40E8-92C8-2B23736C4F9A}"/>
    <dgm:cxn modelId="{0BE3B0B8-0F98-42D8-B91F-3CAF36D5ABCE}" type="presOf" srcId="{CF5EFFED-B93C-4F6C-8C9C-E1331EEA147D}" destId="{3DD3517C-E46F-429D-846A-4B1A2064C492}" srcOrd="0" destOrd="8" presId="urn:microsoft.com/office/officeart/2005/8/layout/hList1"/>
    <dgm:cxn modelId="{D2426B82-2DFA-4C40-A87A-957A05389FB3}" type="presOf" srcId="{DC097798-6C92-4687-93FE-F8123FA444DC}" destId="{D2A5E6F4-21E0-4822-B981-63DEDB780244}" srcOrd="0" destOrd="0" presId="urn:microsoft.com/office/officeart/2005/8/layout/hList1"/>
    <dgm:cxn modelId="{54FFBDD5-AA60-46FB-B17F-24DE74669422}" srcId="{CC24C491-B7D8-43FD-B84D-298CDE086878}" destId="{CF5EFFED-B93C-4F6C-8C9C-E1331EEA147D}" srcOrd="8" destOrd="0" parTransId="{26723B6F-3FB9-4AC0-BA6B-ABE9BE08757A}" sibTransId="{A1FBF4A4-7722-473B-934C-073AA2FBDF5D}"/>
    <dgm:cxn modelId="{DFA01568-83FD-4794-8CAB-ADDAF4218A91}" type="presOf" srcId="{275B4828-CD81-403A-942A-284FEACD7D19}" destId="{31636CC0-CFCB-4575-BF9A-737BC08D94E7}" srcOrd="0" destOrd="6" presId="urn:microsoft.com/office/officeart/2005/8/layout/hList1"/>
    <dgm:cxn modelId="{6E69FA89-05D6-4A4E-BED7-3E60E2735367}" type="presOf" srcId="{A1F93B08-71CF-47B6-B89C-F89B538C91A4}" destId="{3DD3517C-E46F-429D-846A-4B1A2064C492}" srcOrd="0" destOrd="12" presId="urn:microsoft.com/office/officeart/2005/8/layout/hList1"/>
    <dgm:cxn modelId="{94A65487-946A-4AD9-9969-3E9D9B51BCBF}" srcId="{DC097798-6C92-4687-93FE-F8123FA444DC}" destId="{0BC0446A-02F5-4414-8B43-BF8585D19A41}" srcOrd="2" destOrd="0" parTransId="{78CB914E-F4CB-4494-8563-61ABC4D4F99D}" sibTransId="{0C6FCA18-CF3B-4CF5-A7C5-D6E05F1ACE0A}"/>
    <dgm:cxn modelId="{CDF4D6CD-E4EB-4402-A811-6015D8BE7B08}" type="presOf" srcId="{5151B95C-1A41-4396-BC9F-E9D3A793F5CC}" destId="{F7DE4D77-DF14-4EC3-91D3-DED104D92302}" srcOrd="0" destOrd="5" presId="urn:microsoft.com/office/officeart/2005/8/layout/hList1"/>
    <dgm:cxn modelId="{5F3212FF-CE59-455F-A438-3D236A6F5815}" type="presOf" srcId="{D4CEF048-BACB-499C-88EC-F18629ACDECC}" destId="{3DD3517C-E46F-429D-846A-4B1A2064C492}" srcOrd="0" destOrd="5" presId="urn:microsoft.com/office/officeart/2005/8/layout/hList1"/>
    <dgm:cxn modelId="{DB00439D-DD15-4E2F-BE00-A3B82092E905}" srcId="{A7A4B140-6F4C-45AB-A294-45B1CA2E0B1D}" destId="{BB1FF410-0E79-43AA-A6E1-2069461B39C1}" srcOrd="2" destOrd="0" parTransId="{4E45892E-18E2-4CD4-963F-BC408C5A46F5}" sibTransId="{325E6294-F43D-41BA-81FD-0DD89AA1F449}"/>
    <dgm:cxn modelId="{758FD909-A0DA-4F38-99C4-720F6EA85383}" type="presOf" srcId="{BB1FF410-0E79-43AA-A6E1-2069461B39C1}" destId="{31636CC0-CFCB-4575-BF9A-737BC08D94E7}" srcOrd="0" destOrd="2" presId="urn:microsoft.com/office/officeart/2005/8/layout/hList1"/>
    <dgm:cxn modelId="{4EA284F2-7464-48DB-95D7-98D78BB7E78D}" srcId="{A7A4B140-6F4C-45AB-A294-45B1CA2E0B1D}" destId="{11D1F5F3-9893-46EB-B892-AB081879ECBC}" srcOrd="0" destOrd="0" parTransId="{5DD1854B-EE9E-4AF7-A2B3-45DFBCDBB9FA}" sibTransId="{B7C13FD8-7B7A-4E41-B814-1FF28E6D57C4}"/>
    <dgm:cxn modelId="{878F71A3-A8B3-47AC-85CE-69EC291CD5E0}" type="presOf" srcId="{CC24C491-B7D8-43FD-B84D-298CDE086878}" destId="{3F6ECC69-E735-4549-8EB9-2BB8298E5FC0}" srcOrd="0" destOrd="0" presId="urn:microsoft.com/office/officeart/2005/8/layout/hList1"/>
    <dgm:cxn modelId="{D09FFFD6-1A33-4BD1-A08E-B58F3A3D83FF}" type="presOf" srcId="{38128A1E-8046-42F4-847E-F0CCB72A0F48}" destId="{3DD3517C-E46F-429D-846A-4B1A2064C492}" srcOrd="0" destOrd="2" presId="urn:microsoft.com/office/officeart/2005/8/layout/hList1"/>
    <dgm:cxn modelId="{0EA8FF2C-1218-437B-8A49-C8413A92C904}" srcId="{CC24C491-B7D8-43FD-B84D-298CDE086878}" destId="{58DD89E8-35CE-48B4-8C32-2143E918D175}" srcOrd="4" destOrd="0" parTransId="{D9B729FE-3FDE-4E16-BC20-7DB83DCDD766}" sibTransId="{96EE932C-F1CD-446D-B0BE-441D518E4C72}"/>
    <dgm:cxn modelId="{D6D8EBB5-E582-4778-996F-30F54DDF47C6}" srcId="{A7A4B140-6F4C-45AB-A294-45B1CA2E0B1D}" destId="{E638D0AA-C633-461A-8593-F11421DECABD}" srcOrd="4" destOrd="0" parTransId="{A0FF2F34-3695-4DAB-90D9-F39A25A90EAB}" sibTransId="{33212602-47BE-4760-A150-1EBD6B630DF8}"/>
    <dgm:cxn modelId="{22A250C0-79C1-4C4B-9764-87CF12B2DB05}" type="presOf" srcId="{11D1F5F3-9893-46EB-B892-AB081879ECBC}" destId="{31636CC0-CFCB-4575-BF9A-737BC08D94E7}" srcOrd="0" destOrd="0" presId="urn:microsoft.com/office/officeart/2005/8/layout/hList1"/>
    <dgm:cxn modelId="{2F7E0A9A-88F3-4601-A755-FD0E8D862109}" srcId="{A7A4B140-6F4C-45AB-A294-45B1CA2E0B1D}" destId="{C02D7C22-03E4-454E-AEB4-4ACE2319760B}" srcOrd="3" destOrd="0" parTransId="{7CE211C4-73A4-412B-95CC-F1A1B9D12F86}" sibTransId="{8EC6972F-E53A-4D89-AB32-8A85AC9A3B12}"/>
    <dgm:cxn modelId="{98D55B81-4812-4946-A18D-3483BF485F2E}" srcId="{CC24C491-B7D8-43FD-B84D-298CDE086878}" destId="{D4CEF048-BACB-499C-88EC-F18629ACDECC}" srcOrd="5" destOrd="0" parTransId="{510596BD-D525-48D6-BD15-30E0ED417A48}" sibTransId="{88234879-2B2A-49AA-922F-F7B6F4965BBC}"/>
    <dgm:cxn modelId="{E90BFA47-1935-4B4C-A358-905CFDC75655}" srcId="{CC24C491-B7D8-43FD-B84D-298CDE086878}" destId="{E211E873-D268-48C7-81E3-F4168AC1E824}" srcOrd="10" destOrd="0" parTransId="{383A07C2-AE1D-4A51-813E-40DBC875A94A}" sibTransId="{840ACF6B-09CA-449E-B7C3-0EE552098065}"/>
    <dgm:cxn modelId="{25156635-8D91-4F60-B013-F2428ACE0E91}" type="presOf" srcId="{39EF929D-5F98-40F4-AB75-82F62878DDEA}" destId="{F7DE4D77-DF14-4EC3-91D3-DED104D92302}" srcOrd="0" destOrd="7" presId="urn:microsoft.com/office/officeart/2005/8/layout/hList1"/>
    <dgm:cxn modelId="{DE511DCD-35C8-4405-9C90-DF13CB8764B5}" type="presOf" srcId="{61796ACE-5A04-4816-9172-860321173DF5}" destId="{F7DE4D77-DF14-4EC3-91D3-DED104D92302}" srcOrd="0" destOrd="4" presId="urn:microsoft.com/office/officeart/2005/8/layout/hList1"/>
    <dgm:cxn modelId="{8F9AB1C6-4437-422E-8F37-72BE3199C3EF}" type="presOf" srcId="{6604C6F3-51EF-4CF2-856D-B64068AC5FBB}" destId="{31636CC0-CFCB-4575-BF9A-737BC08D94E7}" srcOrd="0" destOrd="1" presId="urn:microsoft.com/office/officeart/2005/8/layout/hList1"/>
    <dgm:cxn modelId="{629A4692-2DF2-4AF0-8872-FD2675976931}" srcId="{CC24C491-B7D8-43FD-B84D-298CDE086878}" destId="{05C5D586-AD33-4DEA-A951-D951BC7C7B94}" srcOrd="1" destOrd="0" parTransId="{D664CE79-EB23-4CA3-9845-6E118B19F2CA}" sibTransId="{4BB90B9D-D373-4100-A1B5-04AC71B155E2}"/>
    <dgm:cxn modelId="{B4C9BBCA-C8F4-47A4-994C-36C7007A4AED}" type="presOf" srcId="{58DD89E8-35CE-48B4-8C32-2143E918D175}" destId="{3DD3517C-E46F-429D-846A-4B1A2064C492}" srcOrd="0" destOrd="4" presId="urn:microsoft.com/office/officeart/2005/8/layout/hList1"/>
    <dgm:cxn modelId="{A500B2E2-BBDA-443C-B882-72F169D81080}" type="presParOf" srcId="{98AE2273-894D-4CB2-92D2-064A84C6F9DE}" destId="{D0272638-6A81-4922-934A-1AD8B27E9BCE}" srcOrd="0" destOrd="0" presId="urn:microsoft.com/office/officeart/2005/8/layout/hList1"/>
    <dgm:cxn modelId="{366418A4-F86A-46B5-8809-98730F11CC4C}" type="presParOf" srcId="{D0272638-6A81-4922-934A-1AD8B27E9BCE}" destId="{3F6ECC69-E735-4549-8EB9-2BB8298E5FC0}" srcOrd="0" destOrd="0" presId="urn:microsoft.com/office/officeart/2005/8/layout/hList1"/>
    <dgm:cxn modelId="{138CD5C9-30A5-41D9-B7CE-8399081FEC21}" type="presParOf" srcId="{D0272638-6A81-4922-934A-1AD8B27E9BCE}" destId="{3DD3517C-E46F-429D-846A-4B1A2064C492}" srcOrd="1" destOrd="0" presId="urn:microsoft.com/office/officeart/2005/8/layout/hList1"/>
    <dgm:cxn modelId="{9C2D0879-8066-4788-8B0D-0A6E4D028B11}" type="presParOf" srcId="{98AE2273-894D-4CB2-92D2-064A84C6F9DE}" destId="{243DDD5D-E72B-4F8A-85B9-860DE8C0560E}" srcOrd="1" destOrd="0" presId="urn:microsoft.com/office/officeart/2005/8/layout/hList1"/>
    <dgm:cxn modelId="{20E56358-C3BC-41F6-B74C-855F5A14E352}" type="presParOf" srcId="{98AE2273-894D-4CB2-92D2-064A84C6F9DE}" destId="{EE0FF5EA-CBDC-4375-9881-8261B70A2EE3}" srcOrd="2" destOrd="0" presId="urn:microsoft.com/office/officeart/2005/8/layout/hList1"/>
    <dgm:cxn modelId="{54432855-0D5D-465C-ACDF-DF5A1EB408D0}" type="presParOf" srcId="{EE0FF5EA-CBDC-4375-9881-8261B70A2EE3}" destId="{D2A5E6F4-21E0-4822-B981-63DEDB780244}" srcOrd="0" destOrd="0" presId="urn:microsoft.com/office/officeart/2005/8/layout/hList1"/>
    <dgm:cxn modelId="{CD8A1518-32E4-48ED-97A6-2933C8F1DFE4}" type="presParOf" srcId="{EE0FF5EA-CBDC-4375-9881-8261B70A2EE3}" destId="{F7DE4D77-DF14-4EC3-91D3-DED104D92302}" srcOrd="1" destOrd="0" presId="urn:microsoft.com/office/officeart/2005/8/layout/hList1"/>
    <dgm:cxn modelId="{4700355F-06D8-43FC-B90C-02AF0E9EF898}" type="presParOf" srcId="{98AE2273-894D-4CB2-92D2-064A84C6F9DE}" destId="{A090B030-1C91-494F-A11C-53192CA9D37A}" srcOrd="3" destOrd="0" presId="urn:microsoft.com/office/officeart/2005/8/layout/hList1"/>
    <dgm:cxn modelId="{2EC1820A-78B4-4381-B226-8EDEA962C49E}" type="presParOf" srcId="{98AE2273-894D-4CB2-92D2-064A84C6F9DE}" destId="{B8C31F6A-6E35-4AB0-9E87-AF2C5E80E476}" srcOrd="4" destOrd="0" presId="urn:microsoft.com/office/officeart/2005/8/layout/hList1"/>
    <dgm:cxn modelId="{92908A0D-5ACD-424A-95ED-B54AE5F2814F}" type="presParOf" srcId="{B8C31F6A-6E35-4AB0-9E87-AF2C5E80E476}" destId="{4775DB6A-CF58-4A6D-A090-B32690D01C3D}" srcOrd="0" destOrd="0" presId="urn:microsoft.com/office/officeart/2005/8/layout/hList1"/>
    <dgm:cxn modelId="{644F4A7D-4109-497D-BF9D-CDCA36160717}" type="presParOf" srcId="{B8C31F6A-6E35-4AB0-9E87-AF2C5E80E476}" destId="{31636CC0-CFCB-4575-BF9A-737BC08D94E7}" srcOrd="1" destOrd="0" presId="urn:microsoft.com/office/officeart/2005/8/layout/hList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BE5F0-0676-4063-A87C-F3C897901C53}">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rgbClr val="B5761B">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A6EE0AD7-F0F1-47A8-8422-BF5F2831BC64}">
      <dsp:nvSpPr>
        <dsp:cNvPr id="0" name=""/>
        <dsp:cNvSpPr/>
      </dsp:nvSpPr>
      <dsp:spPr>
        <a:xfrm>
          <a:off x="564979" y="406400"/>
          <a:ext cx="4485233" cy="812800"/>
        </a:xfrm>
        <a:prstGeom prst="rect">
          <a:avLst/>
        </a:prstGeom>
        <a:solidFill>
          <a:srgbClr val="FFC425">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latin typeface="+mj-lt"/>
              <a:ea typeface="+mn-ea"/>
              <a:cs typeface="Arial"/>
            </a:rPr>
            <a:t>Resource Discovery</a:t>
          </a:r>
          <a:endParaRPr lang="en-US" sz="2000" kern="1200" dirty="0">
            <a:solidFill>
              <a:srgbClr val="FFFFFF"/>
            </a:solidFill>
            <a:latin typeface="+mj-lt"/>
            <a:ea typeface="+mn-ea"/>
            <a:cs typeface="Arial"/>
          </a:endParaRPr>
        </a:p>
      </dsp:txBody>
      <dsp:txXfrm>
        <a:off x="564979" y="406400"/>
        <a:ext cx="4485233" cy="812800"/>
      </dsp:txXfrm>
    </dsp:sp>
    <dsp:sp modelId="{663AFDC3-8504-452D-B547-EAF8F8E1C262}">
      <dsp:nvSpPr>
        <dsp:cNvPr id="0" name=""/>
        <dsp:cNvSpPr/>
      </dsp:nvSpPr>
      <dsp:spPr>
        <a:xfrm>
          <a:off x="56979" y="304800"/>
          <a:ext cx="1016000" cy="1016000"/>
        </a:xfrm>
        <a:prstGeom prst="ellipse">
          <a:avLst/>
        </a:prstGeom>
        <a:solidFill>
          <a:srgbClr val="FFFFFF">
            <a:hueOff val="0"/>
            <a:satOff val="0"/>
            <a:lumOff val="0"/>
            <a:alphaOff val="0"/>
          </a:srgbClr>
        </a:solidFill>
        <a:ln w="25400" cap="flat" cmpd="sng" algn="ctr">
          <a:solidFill>
            <a:srgbClr val="FFC425">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E4E1AE49-640B-463B-80F3-368ADF045A33}">
      <dsp:nvSpPr>
        <dsp:cNvPr id="0" name=""/>
        <dsp:cNvSpPr/>
      </dsp:nvSpPr>
      <dsp:spPr>
        <a:xfrm>
          <a:off x="860432" y="1625599"/>
          <a:ext cx="4189780" cy="812800"/>
        </a:xfrm>
        <a:prstGeom prst="rect">
          <a:avLst/>
        </a:prstGeom>
        <a:solidFill>
          <a:srgbClr val="FFC425">
            <a:hueOff val="-249225"/>
            <a:satOff val="-12980"/>
            <a:lumOff val="-8235"/>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latin typeface="+mj-lt"/>
              <a:ea typeface="+mn-ea"/>
              <a:cs typeface="Arial"/>
            </a:rPr>
            <a:t>Resource Pool Management</a:t>
          </a:r>
          <a:endParaRPr lang="en-US" sz="2000" kern="1200" dirty="0">
            <a:solidFill>
              <a:srgbClr val="FFFFFF"/>
            </a:solidFill>
            <a:latin typeface="+mj-lt"/>
            <a:ea typeface="+mn-ea"/>
            <a:cs typeface="Arial"/>
          </a:endParaRPr>
        </a:p>
      </dsp:txBody>
      <dsp:txXfrm>
        <a:off x="860432" y="1625599"/>
        <a:ext cx="4189780" cy="812800"/>
      </dsp:txXfrm>
    </dsp:sp>
    <dsp:sp modelId="{62DC861F-9E42-46A1-BF43-7151BCA41449}">
      <dsp:nvSpPr>
        <dsp:cNvPr id="0" name=""/>
        <dsp:cNvSpPr/>
      </dsp:nvSpPr>
      <dsp:spPr>
        <a:xfrm>
          <a:off x="352432" y="1523999"/>
          <a:ext cx="1016000" cy="1016000"/>
        </a:xfrm>
        <a:prstGeom prst="ellipse">
          <a:avLst/>
        </a:prstGeom>
        <a:solidFill>
          <a:srgbClr val="FFFFFF">
            <a:hueOff val="0"/>
            <a:satOff val="0"/>
            <a:lumOff val="0"/>
            <a:alphaOff val="0"/>
          </a:srgbClr>
        </a:solidFill>
        <a:ln w="25400" cap="flat" cmpd="sng" algn="ctr">
          <a:solidFill>
            <a:srgbClr val="FFC425">
              <a:hueOff val="-249225"/>
              <a:satOff val="-12980"/>
              <a:lumOff val="-8235"/>
              <a:alphaOff val="0"/>
            </a:srgbClr>
          </a:solidFill>
          <a:prstDash val="solid"/>
        </a:ln>
        <a:effectLst/>
      </dsp:spPr>
      <dsp:style>
        <a:lnRef idx="2">
          <a:scrgbClr r="0" g="0" b="0"/>
        </a:lnRef>
        <a:fillRef idx="1">
          <a:scrgbClr r="0" g="0" b="0"/>
        </a:fillRef>
        <a:effectRef idx="0">
          <a:scrgbClr r="0" g="0" b="0"/>
        </a:effectRef>
        <a:fontRef idx="minor"/>
      </dsp:style>
    </dsp:sp>
    <dsp:sp modelId="{BF9DA6DD-71B1-4A42-9260-17A2EFBF7755}">
      <dsp:nvSpPr>
        <dsp:cNvPr id="0" name=""/>
        <dsp:cNvSpPr/>
      </dsp:nvSpPr>
      <dsp:spPr>
        <a:xfrm>
          <a:off x="564979" y="2844800"/>
          <a:ext cx="4485233" cy="812800"/>
        </a:xfrm>
        <a:prstGeom prst="rect">
          <a:avLst/>
        </a:prstGeom>
        <a:solidFill>
          <a:srgbClr val="FFC425">
            <a:hueOff val="-498449"/>
            <a:satOff val="-25961"/>
            <a:lumOff val="-16471"/>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latin typeface="+mj-lt"/>
              <a:ea typeface="+mn-ea"/>
              <a:cs typeface="Arial"/>
            </a:rPr>
            <a:t>Resource Provisioning</a:t>
          </a:r>
          <a:endParaRPr lang="en-US" sz="2000" kern="1200" dirty="0">
            <a:solidFill>
              <a:srgbClr val="FFFFFF"/>
            </a:solidFill>
            <a:latin typeface="+mj-lt"/>
            <a:ea typeface="+mn-ea"/>
            <a:cs typeface="Arial"/>
          </a:endParaRPr>
        </a:p>
      </dsp:txBody>
      <dsp:txXfrm>
        <a:off x="564979" y="2844800"/>
        <a:ext cx="4485233" cy="812800"/>
      </dsp:txXfrm>
    </dsp:sp>
    <dsp:sp modelId="{CF1CDDBC-8B02-4429-B095-FA83D2F20CB9}">
      <dsp:nvSpPr>
        <dsp:cNvPr id="0" name=""/>
        <dsp:cNvSpPr/>
      </dsp:nvSpPr>
      <dsp:spPr>
        <a:xfrm>
          <a:off x="56979" y="2743200"/>
          <a:ext cx="1016000" cy="1016000"/>
        </a:xfrm>
        <a:prstGeom prst="ellipse">
          <a:avLst/>
        </a:prstGeom>
        <a:solidFill>
          <a:srgbClr val="FFFFFF">
            <a:hueOff val="0"/>
            <a:satOff val="0"/>
            <a:lumOff val="0"/>
            <a:alphaOff val="0"/>
          </a:srgbClr>
        </a:solidFill>
        <a:ln w="25400" cap="flat" cmpd="sng" algn="ctr">
          <a:solidFill>
            <a:srgbClr val="FFC425">
              <a:hueOff val="-498449"/>
              <a:satOff val="-25961"/>
              <a:lumOff val="-16471"/>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ECC69-E735-4549-8EB9-2BB8298E5FC0}">
      <dsp:nvSpPr>
        <dsp:cNvPr id="0" name=""/>
        <dsp:cNvSpPr/>
      </dsp:nvSpPr>
      <dsp:spPr>
        <a:xfrm>
          <a:off x="11090" y="0"/>
          <a:ext cx="2618420" cy="313765"/>
        </a:xfrm>
        <a:prstGeom prst="rect">
          <a:avLst/>
        </a:prstGeom>
        <a:solidFill>
          <a:srgbClr val="DEA400"/>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FFFFFF"/>
              </a:solidFill>
              <a:latin typeface="+mj-lt"/>
              <a:ea typeface="+mn-ea"/>
              <a:cs typeface="Arial"/>
            </a:rPr>
            <a:t>Compute</a:t>
          </a:r>
          <a:endParaRPr lang="en-US" sz="1400" b="1" kern="1200" dirty="0">
            <a:solidFill>
              <a:srgbClr val="FFFFFF"/>
            </a:solidFill>
            <a:latin typeface="+mj-lt"/>
            <a:ea typeface="+mn-ea"/>
            <a:cs typeface="Arial"/>
          </a:endParaRPr>
        </a:p>
      </dsp:txBody>
      <dsp:txXfrm>
        <a:off x="11090" y="0"/>
        <a:ext cx="2618420" cy="313765"/>
      </dsp:txXfrm>
    </dsp:sp>
    <dsp:sp modelId="{3DD3517C-E46F-429D-846A-4B1A2064C492}">
      <dsp:nvSpPr>
        <dsp:cNvPr id="0" name=""/>
        <dsp:cNvSpPr/>
      </dsp:nvSpPr>
      <dsp:spPr>
        <a:xfrm>
          <a:off x="11090" y="313765"/>
          <a:ext cx="2618420" cy="3172384"/>
        </a:xfrm>
        <a:prstGeom prst="rect">
          <a:avLst/>
        </a:prstGeom>
        <a:solidFill>
          <a:srgbClr val="FFFFFF">
            <a:lumMod val="95000"/>
            <a:alpha val="90000"/>
          </a:srgbClr>
        </a:solidFill>
        <a:ln w="9525" cap="flat" cmpd="sng" algn="ctr">
          <a:solidFill>
            <a:srgbClr val="FFC425">
              <a:tint val="40000"/>
              <a:alpha val="9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Hyper-threading</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Memory page sharing</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Dynamic memory allocation</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VM load balancing across hypervisors</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Server flash-cache</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90000"/>
            </a:lnSpc>
            <a:spcBef>
              <a:spcPct val="0"/>
            </a:spcBef>
            <a:spcAft>
              <a:spcPct val="15000"/>
            </a:spcAft>
            <a:buChar char="••"/>
          </a:pP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90000"/>
            </a:lnSpc>
            <a:spcBef>
              <a:spcPct val="0"/>
            </a:spcBef>
            <a:spcAft>
              <a:spcPct val="15000"/>
            </a:spcAft>
            <a:buChar char="••"/>
          </a:pP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90000"/>
            </a:lnSpc>
            <a:spcBef>
              <a:spcPct val="0"/>
            </a:spcBef>
            <a:spcAft>
              <a:spcPct val="15000"/>
            </a:spcAft>
            <a:buChar char="••"/>
          </a:pP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90000"/>
            </a:lnSpc>
            <a:spcBef>
              <a:spcPct val="0"/>
            </a:spcBef>
            <a:spcAft>
              <a:spcPct val="15000"/>
            </a:spcAft>
            <a:buChar char="••"/>
          </a:pP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90000"/>
            </a:lnSpc>
            <a:spcBef>
              <a:spcPct val="0"/>
            </a:spcBef>
            <a:spcAft>
              <a:spcPct val="15000"/>
            </a:spcAft>
            <a:buChar char="••"/>
          </a:pP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90000"/>
            </a:lnSpc>
            <a:spcBef>
              <a:spcPct val="0"/>
            </a:spcBef>
            <a:spcAft>
              <a:spcPct val="15000"/>
            </a:spcAft>
            <a:buChar char="••"/>
          </a:pP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90000"/>
            </a:lnSpc>
            <a:spcBef>
              <a:spcPct val="0"/>
            </a:spcBef>
            <a:spcAft>
              <a:spcPct val="15000"/>
            </a:spcAft>
            <a:buChar char="••"/>
          </a:pP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90000"/>
            </a:lnSpc>
            <a:spcBef>
              <a:spcPct val="0"/>
            </a:spcBef>
            <a:spcAft>
              <a:spcPct val="15000"/>
            </a:spcAft>
            <a:buChar char="••"/>
          </a:pPr>
          <a:endParaRPr lang="en-US" sz="1200" kern="1200" dirty="0">
            <a:solidFill>
              <a:srgbClr val="000000">
                <a:hueOff val="0"/>
                <a:satOff val="0"/>
                <a:lumOff val="0"/>
                <a:alphaOff val="0"/>
              </a:srgbClr>
            </a:solidFill>
            <a:latin typeface="+mn-lt"/>
            <a:ea typeface="+mn-ea"/>
            <a:cs typeface="Arial"/>
          </a:endParaRPr>
        </a:p>
      </dsp:txBody>
      <dsp:txXfrm>
        <a:off x="11090" y="313765"/>
        <a:ext cx="2618420" cy="3172384"/>
      </dsp:txXfrm>
    </dsp:sp>
    <dsp:sp modelId="{D2A5E6F4-21E0-4822-B981-63DEDB780244}">
      <dsp:nvSpPr>
        <dsp:cNvPr id="0" name=""/>
        <dsp:cNvSpPr/>
      </dsp:nvSpPr>
      <dsp:spPr>
        <a:xfrm>
          <a:off x="2996089" y="0"/>
          <a:ext cx="2618420" cy="313765"/>
        </a:xfrm>
        <a:prstGeom prst="rect">
          <a:avLst/>
        </a:prstGeom>
        <a:solidFill>
          <a:srgbClr val="DEA400"/>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FFFFFF"/>
              </a:solidFill>
              <a:latin typeface="+mj-lt"/>
              <a:ea typeface="+mn-ea"/>
              <a:cs typeface="Arial"/>
            </a:rPr>
            <a:t>Storage</a:t>
          </a:r>
          <a:endParaRPr lang="en-US" sz="1400" b="1" kern="1200" dirty="0">
            <a:solidFill>
              <a:srgbClr val="FFFFFF"/>
            </a:solidFill>
            <a:latin typeface="+mj-lt"/>
            <a:ea typeface="+mn-ea"/>
            <a:cs typeface="Arial"/>
          </a:endParaRPr>
        </a:p>
      </dsp:txBody>
      <dsp:txXfrm>
        <a:off x="2996089" y="0"/>
        <a:ext cx="2618420" cy="313765"/>
      </dsp:txXfrm>
    </dsp:sp>
    <dsp:sp modelId="{F7DE4D77-DF14-4EC3-91D3-DED104D92302}">
      <dsp:nvSpPr>
        <dsp:cNvPr id="0" name=""/>
        <dsp:cNvSpPr/>
      </dsp:nvSpPr>
      <dsp:spPr>
        <a:xfrm>
          <a:off x="2996089" y="313765"/>
          <a:ext cx="2618420" cy="3172384"/>
        </a:xfrm>
        <a:prstGeom prst="rect">
          <a:avLst/>
        </a:prstGeom>
        <a:solidFill>
          <a:srgbClr val="FFFFFF">
            <a:lumMod val="95000"/>
            <a:alpha val="90000"/>
          </a:srgbClr>
        </a:solidFill>
        <a:ln w="9525" cap="flat" cmpd="sng" algn="ctr">
          <a:solidFill>
            <a:srgbClr val="FFC425">
              <a:tint val="40000"/>
              <a:alpha val="90000"/>
              <a:hueOff val="-330239"/>
              <a:satOff val="-33659"/>
              <a:lumOff val="-2577"/>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Virtual storage provisioning</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Storage pool rebalancing</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Storage space reclamation </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Automated storage tiering</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Cache tiering</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Dynamic VM load balancing across storage volumes</a:t>
          </a:r>
          <a:endParaRPr lang="en-US" sz="1200" kern="1200" dirty="0">
            <a:solidFill>
              <a:srgbClr val="000000">
                <a:hueOff val="0"/>
                <a:satOff val="0"/>
                <a:lumOff val="0"/>
                <a:alphaOff val="0"/>
              </a:srgbClr>
            </a:solidFill>
            <a:latin typeface="+mn-lt"/>
            <a:ea typeface="+mn-ea"/>
            <a:cs typeface="Arial"/>
          </a:endParaRPr>
        </a:p>
        <a:p>
          <a:pPr marL="228600" lvl="1" indent="-228600" algn="l" defTabSz="889000">
            <a:lnSpc>
              <a:spcPct val="90000"/>
            </a:lnSpc>
            <a:spcBef>
              <a:spcPct val="0"/>
            </a:spcBef>
            <a:spcAft>
              <a:spcPct val="15000"/>
            </a:spcAft>
            <a:buChar char="••"/>
          </a:pPr>
          <a:endParaRPr lang="en-US" sz="2000" kern="1200" dirty="0">
            <a:solidFill>
              <a:srgbClr val="000000">
                <a:hueOff val="0"/>
                <a:satOff val="0"/>
                <a:lumOff val="0"/>
                <a:alphaOff val="0"/>
              </a:srgbClr>
            </a:solidFill>
            <a:latin typeface="MetaNormalLF-Roman"/>
            <a:ea typeface="+mn-ea"/>
            <a:cs typeface="Arial"/>
          </a:endParaRPr>
        </a:p>
        <a:p>
          <a:pPr marL="228600" lvl="1" indent="-228600" algn="l" defTabSz="889000">
            <a:lnSpc>
              <a:spcPct val="90000"/>
            </a:lnSpc>
            <a:spcBef>
              <a:spcPct val="0"/>
            </a:spcBef>
            <a:spcAft>
              <a:spcPct val="15000"/>
            </a:spcAft>
            <a:buChar char="••"/>
          </a:pPr>
          <a:endParaRPr lang="en-US" sz="2000" kern="1200" dirty="0">
            <a:solidFill>
              <a:srgbClr val="000000">
                <a:hueOff val="0"/>
                <a:satOff val="0"/>
                <a:lumOff val="0"/>
                <a:alphaOff val="0"/>
              </a:srgbClr>
            </a:solidFill>
            <a:latin typeface="MetaNormalLF-Roman"/>
            <a:ea typeface="+mn-ea"/>
            <a:cs typeface="Arial"/>
          </a:endParaRPr>
        </a:p>
      </dsp:txBody>
      <dsp:txXfrm>
        <a:off x="2996089" y="313765"/>
        <a:ext cx="2618420" cy="3172384"/>
      </dsp:txXfrm>
    </dsp:sp>
    <dsp:sp modelId="{4775DB6A-CF58-4A6D-A090-B32690D01C3D}">
      <dsp:nvSpPr>
        <dsp:cNvPr id="0" name=""/>
        <dsp:cNvSpPr/>
      </dsp:nvSpPr>
      <dsp:spPr>
        <a:xfrm>
          <a:off x="5981088" y="0"/>
          <a:ext cx="2618420" cy="313765"/>
        </a:xfrm>
        <a:prstGeom prst="rect">
          <a:avLst/>
        </a:prstGeom>
        <a:solidFill>
          <a:srgbClr val="DEA400"/>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FFFFFF"/>
              </a:solidFill>
              <a:latin typeface="+mj-lt"/>
              <a:ea typeface="+mn-ea"/>
              <a:cs typeface="Arial"/>
            </a:rPr>
            <a:t>Network</a:t>
          </a:r>
          <a:endParaRPr lang="en-US" sz="1400" b="1" kern="1200" dirty="0">
            <a:solidFill>
              <a:srgbClr val="FFFFFF"/>
            </a:solidFill>
            <a:latin typeface="+mj-lt"/>
            <a:ea typeface="+mn-ea"/>
            <a:cs typeface="Arial"/>
          </a:endParaRPr>
        </a:p>
      </dsp:txBody>
      <dsp:txXfrm>
        <a:off x="5981088" y="0"/>
        <a:ext cx="2618420" cy="313765"/>
      </dsp:txXfrm>
    </dsp:sp>
    <dsp:sp modelId="{31636CC0-CFCB-4575-BF9A-737BC08D94E7}">
      <dsp:nvSpPr>
        <dsp:cNvPr id="0" name=""/>
        <dsp:cNvSpPr/>
      </dsp:nvSpPr>
      <dsp:spPr>
        <a:xfrm>
          <a:off x="5981088" y="313765"/>
          <a:ext cx="2618420" cy="3172384"/>
        </a:xfrm>
        <a:prstGeom prst="rect">
          <a:avLst/>
        </a:prstGeom>
        <a:solidFill>
          <a:srgbClr val="FFFFFF">
            <a:lumMod val="95000"/>
            <a:alpha val="90000"/>
          </a:srgbClr>
        </a:solidFill>
        <a:ln w="9525" cap="flat" cmpd="sng" algn="ctr">
          <a:solidFill>
            <a:srgbClr val="FFC425">
              <a:tint val="40000"/>
              <a:alpha val="90000"/>
              <a:hueOff val="-660478"/>
              <a:satOff val="-67318"/>
              <a:lumOff val="-5154"/>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Balancing client workload across nodes</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Network storm control</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Quality of Service (</a:t>
          </a:r>
          <a:r>
            <a:rPr lang="en-US" sz="1200" kern="1200" dirty="0" err="1" smtClean="0">
              <a:solidFill>
                <a:srgbClr val="000000">
                  <a:hueOff val="0"/>
                  <a:satOff val="0"/>
                  <a:lumOff val="0"/>
                  <a:alphaOff val="0"/>
                </a:srgbClr>
              </a:solidFill>
              <a:latin typeface="+mn-lt"/>
              <a:ea typeface="+mn-ea"/>
              <a:cs typeface="Arial"/>
            </a:rPr>
            <a:t>QoS</a:t>
          </a:r>
          <a:r>
            <a:rPr lang="en-US" sz="1200" kern="1200" dirty="0" smtClean="0">
              <a:solidFill>
                <a:srgbClr val="000000">
                  <a:hueOff val="0"/>
                  <a:satOff val="0"/>
                  <a:lumOff val="0"/>
                  <a:alphaOff val="0"/>
                </a:srgbClr>
              </a:solidFill>
              <a:latin typeface="+mn-lt"/>
              <a:ea typeface="+mn-ea"/>
              <a:cs typeface="Arial"/>
            </a:rPr>
            <a:t>)</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Traffic shaping</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Link aggregation</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NIC teaming</a:t>
          </a:r>
          <a:endParaRPr lang="en-US" sz="1200" kern="1200" dirty="0">
            <a:solidFill>
              <a:srgbClr val="000000">
                <a:hueOff val="0"/>
                <a:satOff val="0"/>
                <a:lumOff val="0"/>
                <a:alphaOff val="0"/>
              </a:srgbClr>
            </a:solidFill>
            <a:latin typeface="+mn-lt"/>
            <a:ea typeface="+mn-ea"/>
            <a:cs typeface="Arial"/>
          </a:endParaRPr>
        </a:p>
        <a:p>
          <a:pPr marL="114300" lvl="1" indent="-114300" algn="l" defTabSz="533400">
            <a:lnSpc>
              <a:spcPct val="150000"/>
            </a:lnSpc>
            <a:spcBef>
              <a:spcPct val="0"/>
            </a:spcBef>
            <a:spcAft>
              <a:spcPct val="15000"/>
            </a:spcAft>
            <a:buChar char="••"/>
          </a:pPr>
          <a:r>
            <a:rPr lang="en-US" sz="1200" kern="1200" dirty="0" smtClean="0">
              <a:solidFill>
                <a:srgbClr val="000000">
                  <a:hueOff val="0"/>
                  <a:satOff val="0"/>
                  <a:lumOff val="0"/>
                  <a:alphaOff val="0"/>
                </a:srgbClr>
              </a:solidFill>
              <a:latin typeface="+mn-lt"/>
              <a:ea typeface="+mn-ea"/>
              <a:cs typeface="Arial"/>
            </a:rPr>
            <a:t>Multipathing</a:t>
          </a:r>
          <a:endParaRPr lang="en-US" sz="1200" kern="1200" dirty="0">
            <a:solidFill>
              <a:srgbClr val="000000">
                <a:hueOff val="0"/>
                <a:satOff val="0"/>
                <a:lumOff val="0"/>
                <a:alphaOff val="0"/>
              </a:srgbClr>
            </a:solidFill>
            <a:latin typeface="+mn-lt"/>
            <a:ea typeface="+mn-ea"/>
            <a:cs typeface="Arial"/>
          </a:endParaRPr>
        </a:p>
      </dsp:txBody>
      <dsp:txXfrm>
        <a:off x="5981088" y="313765"/>
        <a:ext cx="2618420" cy="317238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Copyright 2014 EMC Corporation. All rights reserved.</a:t>
            </a:r>
          </a:p>
        </p:txBody>
      </p:sp>
      <p:sp>
        <p:nvSpPr>
          <p:cNvPr id="9" name="Footer Placeholder 5"/>
          <p:cNvSpPr>
            <a:spLocks noGrp="1"/>
          </p:cNvSpPr>
          <p:nvPr>
            <p:ph type="ftr" sz="quarter" idx="4"/>
          </p:nvPr>
        </p:nvSpPr>
        <p:spPr>
          <a:xfrm>
            <a:off x="3124200" y="8980820"/>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smtClean="0"/>
              <a:t>Module: Control Layer</a:t>
            </a:r>
            <a:endParaRPr lang="en-US" dirty="0"/>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6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6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6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6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module focuses on the control layer of the cloud</a:t>
            </a:r>
            <a:r>
              <a:rPr lang="en-US" baseline="0" dirty="0" smtClean="0"/>
              <a:t> computing reference </a:t>
            </a:r>
            <a:r>
              <a:rPr lang="en-US" baseline="0" smtClean="0"/>
              <a:t>model </a:t>
            </a:r>
            <a:r>
              <a:rPr lang="en-US" smtClean="0"/>
              <a:t>and </a:t>
            </a:r>
            <a:r>
              <a:rPr lang="en-US" dirty="0" smtClean="0"/>
              <a:t>its key functions. This module also focuses on types of control software and software-defined approach for managing IT resources. It further focuses on the key resource management techniques that enable organizations to effectively optimize and utilize IT resources to meet </a:t>
            </a:r>
            <a:r>
              <a:rPr lang="en-US" dirty="0"/>
              <a:t>the</a:t>
            </a:r>
            <a:r>
              <a:rPr lang="en-US" dirty="0">
                <a:solidFill>
                  <a:srgbClr val="FFC000"/>
                </a:solidFill>
              </a:rPr>
              <a:t> </a:t>
            </a:r>
            <a:r>
              <a:rPr lang="en-US" dirty="0" smtClean="0"/>
              <a:t>required service levels. </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71098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key phases for provisioning infrastructure resources to cloud services using unified manager </a:t>
            </a:r>
            <a:r>
              <a:rPr lang="en-US" dirty="0"/>
              <a:t>are</a:t>
            </a:r>
            <a:r>
              <a:rPr lang="en-US" dirty="0" smtClean="0"/>
              <a:t> resource discovery, resource pool management, and resource provisioning.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30575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Discovery operations create an inventory of the infrastructure resources, so that unified manager can learn what resources are available for cloud service deployment. Discovery also provides information about the assets including their configuration, connectivity, capacity, availability, utilization, and physical-to-virtual dependencies. Discovery provides cloud administrators with visibility into each resource and enables monitoring cloud infrastructure resources centrally. Typically, the unified manager interacts with element managers through APIs to discover resources in the environment. Discovery is usually scheduled by setting an interval for its periodic occurrence. Depending on </a:t>
            </a:r>
            <a:r>
              <a:rPr lang="en-US" dirty="0"/>
              <a:t>the </a:t>
            </a:r>
            <a:r>
              <a:rPr lang="en-US" dirty="0" smtClean="0"/>
              <a:t>provider’s business requirements, a cloud administrator can change how often discovery runs. Discovery may also be initiated by a cloud administrator when a change occurs in the cloud infrastructure. During discovery, the unified manager captures information about the infrastructure resources such as:</a:t>
            </a:r>
          </a:p>
          <a:p>
            <a:pPr marL="171450" indent="-171450">
              <a:buFont typeface="Arial" panose="020B0604020202020204" pitchFamily="34" charset="0"/>
              <a:buChar char="•"/>
            </a:pPr>
            <a:r>
              <a:rPr lang="en-US" dirty="0" smtClean="0"/>
              <a:t>Compute systems (number of blade servers, CPU speed, memory capacity, CPU and memory pools, mapping between virtual and physical compute systems)</a:t>
            </a:r>
          </a:p>
          <a:p>
            <a:pPr marL="171450" indent="-171450">
              <a:buFont typeface="Arial" panose="020B0604020202020204" pitchFamily="34" charset="0"/>
              <a:buChar char="•"/>
            </a:pPr>
            <a:r>
              <a:rPr lang="en-US" dirty="0" smtClean="0"/>
              <a:t>Network components (switch model, network adapters, VLAN IDs, VSAN IDs, physical-to-virtual network mapping, </a:t>
            </a:r>
            <a:r>
              <a:rPr lang="en-US" dirty="0" err="1" smtClean="0"/>
              <a:t>QoS</a:t>
            </a:r>
            <a:r>
              <a:rPr lang="en-US" dirty="0" smtClean="0"/>
              <a:t>, network topology, zones)</a:t>
            </a:r>
          </a:p>
          <a:p>
            <a:pPr marL="171450" indent="-171450">
              <a:buFont typeface="Arial" panose="020B0604020202020204" pitchFamily="34" charset="0"/>
              <a:buChar char="•"/>
            </a:pPr>
            <a:r>
              <a:rPr lang="en-US" dirty="0" smtClean="0"/>
              <a:t>Storage systems (type of storage system, drive type, total capacity, free capacity, used capacity, RAID level, storage pools, physical-to-virtual storage mapping)</a:t>
            </a:r>
          </a:p>
          <a:p>
            <a:pPr marL="171450" indent="-171450">
              <a:buFont typeface="Arial" panose="020B0604020202020204" pitchFamily="34" charset="0"/>
              <a:buChar char="•"/>
            </a:pPr>
            <a:endParaRPr lang="en-US" dirty="0" smtClean="0"/>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390063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Resource provisioning involves allocating resources from graded resource pools to the service instances. Resource provisioning starts when consumers select cloud services from the service catalog. A service template (will be discussed in detail in the ‘Service </a:t>
            </a:r>
            <a:r>
              <a:rPr lang="en-US" dirty="0"/>
              <a:t>and Orchestration </a:t>
            </a:r>
            <a:r>
              <a:rPr lang="en-US" dirty="0" smtClean="0"/>
              <a:t>Layers’ </a:t>
            </a:r>
            <a:r>
              <a:rPr lang="en-US" dirty="0"/>
              <a:t>module</a:t>
            </a:r>
            <a:r>
              <a:rPr lang="en-US" dirty="0" smtClean="0"/>
              <a:t>) defined in a service catalog facilitates consumers to understand service capabilities and provides guidelines to create workflows for service orchestration. </a:t>
            </a:r>
            <a:r>
              <a:rPr lang="en-US" dirty="0"/>
              <a:t>The unified manager on receiving a provisioning request, allocates the resources and integrates as per the service template to create an instance of the service.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4076502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 the control layer which includes the key functions of the layer. This lesson also covered control software and </a:t>
            </a:r>
            <a:r>
              <a:rPr lang="en-US" dirty="0"/>
              <a:t>the</a:t>
            </a:r>
            <a:r>
              <a:rPr lang="en-US" dirty="0">
                <a:solidFill>
                  <a:srgbClr val="FFC000"/>
                </a:solidFill>
              </a:rPr>
              <a:t> </a:t>
            </a:r>
            <a:r>
              <a:rPr lang="en-US" dirty="0" smtClean="0"/>
              <a:t>key phases for provisioning resources using unified manager.</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 the functionalities of software-defined approach, and </a:t>
            </a:r>
            <a:r>
              <a:rPr lang="en-US" dirty="0"/>
              <a:t>the</a:t>
            </a:r>
            <a:r>
              <a:rPr lang="en-US" dirty="0">
                <a:solidFill>
                  <a:srgbClr val="FFC000"/>
                </a:solidFill>
              </a:rPr>
              <a:t> </a:t>
            </a:r>
            <a:r>
              <a:rPr lang="en-US" dirty="0" smtClean="0"/>
              <a:t>key functions of software-defined controller. This lesson also covers the key benefits of software-defined approach.</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For any organization, it is becoming important to support its growth through virtualization, so that it can quickly and efficiently deliver cloud, big data and analytics, mobile, and social business services. Software-defined approach is the mechanism that helps in creating and implementing an optimized IT infrastructure that can help organizations achieve competitive advantage and higher value through speed and efficiency in delivering the services. </a:t>
            </a:r>
          </a:p>
          <a:p>
            <a:r>
              <a:rPr lang="en-US" dirty="0" smtClean="0"/>
              <a:t>Software-defined approach abstracts all the infrastructure components (compute, storage, and network), and pools them into aggregated capacity. It separates the control or management functions from the underlying components to the external software, which takes over the control operations to manage the multi-vendor infrastructure components centrally. Principally, a physical infrastructure component (compute, network, and storage) has control path and data path. In simple terms, control path sets and manages the policies for the resources and the data path performs the actual transmission of data. Software-defined approach decouples the control path from the data path. By abstracting the control path, resource management operates at the control layer, which gives the ability to partition the resource pool and manage them uniquely by policy. This decoupling of the control path and data path enable to centralize all data provisioning and management tasks through software, external to the infrastructure components. </a:t>
            </a:r>
          </a:p>
          <a:p>
            <a:r>
              <a:rPr lang="en-US" dirty="0" smtClean="0"/>
              <a:t>The software runs on a centralized compute system or a standalone device, called the software-defined controller. The figure on the slide shows an illustration of software-defined approach, where the management function is abstracted from the underlying infrastructure components using controller. From a data center aspect of software-defined approach, there is a software-defined compute, software-defined storage, and software-defined network.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264744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defRPr/>
            </a:pPr>
            <a:r>
              <a:rPr lang="en-US" dirty="0" smtClean="0"/>
              <a:t>A software-defined controller has built-in intelligence that automates provisioning and configuration based on </a:t>
            </a:r>
            <a:r>
              <a:rPr lang="en-US" dirty="0"/>
              <a:t>the </a:t>
            </a:r>
            <a:r>
              <a:rPr lang="en-US" dirty="0" smtClean="0"/>
              <a:t>defined policies. It enables organizations to dynamically, uniformly, and easily modify and manage their infrastructure. The controller </a:t>
            </a:r>
            <a:r>
              <a:rPr lang="en-US" sz="1000" kern="1200" dirty="0" smtClean="0">
                <a:effectLst/>
              </a:rPr>
              <a:t>discovers the available underlying resources and provides an aggregated view of resources. It </a:t>
            </a:r>
            <a:r>
              <a:rPr lang="en-US" dirty="0" smtClean="0"/>
              <a:t>abstracts the underlying hardware resources (compute, storage,</a:t>
            </a:r>
            <a:r>
              <a:rPr lang="en-US" baseline="0" dirty="0" smtClean="0"/>
              <a:t> and network)</a:t>
            </a:r>
            <a:r>
              <a:rPr lang="en-US" dirty="0" smtClean="0"/>
              <a:t> and pools them. This enables the rapid provisioning</a:t>
            </a:r>
            <a:r>
              <a:rPr lang="en-US" baseline="0" dirty="0" smtClean="0"/>
              <a:t> of resources from the pool based on pre-defined policies that align to </a:t>
            </a:r>
            <a:r>
              <a:rPr lang="en-US" dirty="0"/>
              <a:t>the </a:t>
            </a:r>
            <a:r>
              <a:rPr lang="en-US" baseline="0" dirty="0" smtClean="0"/>
              <a:t>service level agreements for different consumers.</a:t>
            </a:r>
            <a:r>
              <a:rPr lang="en-US" sz="1000" kern="1200" dirty="0" smtClean="0">
                <a:solidFill>
                  <a:schemeClr val="tx1"/>
                </a:solidFill>
                <a:effectLst/>
              </a:rPr>
              <a:t> The controller enables a cloud administrator to manage the resources, node connectivity, traffic flow, control behavior of underlying components, apply policies uniformly across the infrastructure components, and enforce security, all from a software interface. The controller also provides interfaces that enable applications external to the controller to request resources and access these resources as services. </a:t>
            </a:r>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778217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67000"/>
          </a:xfrm>
        </p:spPr>
      </p:sp>
      <p:sp>
        <p:nvSpPr>
          <p:cNvPr id="3" name="Notes Placeholder 2"/>
          <p:cNvSpPr>
            <a:spLocks noGrp="1"/>
          </p:cNvSpPr>
          <p:nvPr>
            <p:ph type="body" idx="1"/>
          </p:nvPr>
        </p:nvSpPr>
        <p:spPr/>
        <p:txBody>
          <a:bodyPr/>
          <a:lstStyle/>
          <a:p>
            <a:r>
              <a:rPr lang="en-US" dirty="0" smtClean="0"/>
              <a:t>Software-defined approach enables to provision resources </a:t>
            </a:r>
            <a:r>
              <a:rPr lang="en-US" dirty="0"/>
              <a:t>for cloud services based on </a:t>
            </a:r>
            <a:r>
              <a:rPr lang="en-US" dirty="0" smtClean="0"/>
              <a:t>policies and applications as needed by the business in a very short time. It enables to deliver infrastructure resources to consumers via service catalog and provide on-demand self-service access to </a:t>
            </a:r>
            <a:r>
              <a:rPr lang="en-US" dirty="0"/>
              <a:t>the </a:t>
            </a:r>
            <a:r>
              <a:rPr lang="en-US" dirty="0" smtClean="0"/>
              <a:t>consumers. This in turn will dramatically improve business agility. A software-defined approach increases </a:t>
            </a:r>
            <a:r>
              <a:rPr lang="en-US" dirty="0"/>
              <a:t>the </a:t>
            </a:r>
            <a:r>
              <a:rPr lang="en-US" dirty="0" smtClean="0"/>
              <a:t>flexibility by abstracting the underlying IT resources to enable service providers to use low cost non-proprietary standard hardware and, in many cases, leverage </a:t>
            </a:r>
            <a:r>
              <a:rPr lang="en-US" dirty="0"/>
              <a:t>the </a:t>
            </a:r>
            <a:r>
              <a:rPr lang="en-US" dirty="0" smtClean="0"/>
              <a:t>existing investment on infrastructure to dramatically lower capital expenditure (CAPEX). Abstracting</a:t>
            </a:r>
            <a:r>
              <a:rPr lang="en-US" baseline="0" dirty="0" smtClean="0"/>
              <a:t> </a:t>
            </a:r>
            <a:r>
              <a:rPr lang="en-US" dirty="0" smtClean="0"/>
              <a:t>the entire infrastructure through software-defined approach further enables to save CAPEX and operating expenditure by improving the utilization of resources. By abstracting physical resources into a virtual pool, service provider can achieve massive scale by aggregating an existing and new heterogeneous hardware components into limitless capacity available to </a:t>
            </a:r>
            <a:r>
              <a:rPr lang="en-US" dirty="0"/>
              <a:t>the </a:t>
            </a:r>
            <a:r>
              <a:rPr lang="en-US" dirty="0" smtClean="0"/>
              <a:t>consumers. The software-defined approach provides a centralized management of heterogeneous resources to ensure service levels and monitor resource utilization. It allows to create new innovative services that span </a:t>
            </a:r>
            <a:r>
              <a:rPr lang="en-US" dirty="0"/>
              <a:t>the </a:t>
            </a:r>
            <a:r>
              <a:rPr lang="en-US" dirty="0" smtClean="0"/>
              <a:t>underlying resources. For example, a new service called “object data service” can be created that provides the ability to store, access, and manipulate unstructured data (e.g. images, videos, audio</a:t>
            </a:r>
            <a:r>
              <a:rPr lang="en-US" dirty="0"/>
              <a:t>s</a:t>
            </a:r>
            <a:r>
              <a:rPr lang="en-US" dirty="0" smtClean="0"/>
              <a:t>, online documents) as objects on file-based storage system and exploiting the performance capabilities of that system. </a:t>
            </a:r>
          </a:p>
          <a:p>
            <a:r>
              <a:rPr lang="en-US" dirty="0" smtClean="0"/>
              <a:t>Software-defined approach helps cloud service providers to provide the most efficient and scalable cloud solutions. Combining the transformational power of cloud computing with the benefits of software-defined approach enables cloud-based workloads to achieve their highest levels of performance, reliability, and scalability.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003492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 the functions of software-defined controller and </a:t>
            </a:r>
            <a:r>
              <a:rPr lang="en-US" dirty="0"/>
              <a:t>the</a:t>
            </a:r>
            <a:r>
              <a:rPr lang="en-US" dirty="0">
                <a:solidFill>
                  <a:srgbClr val="FFC000"/>
                </a:solidFill>
              </a:rPr>
              <a:t> </a:t>
            </a:r>
            <a:r>
              <a:rPr lang="en-US" dirty="0" smtClean="0"/>
              <a:t>key benefits of software-defined approach.</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 the introduction to resource management aspect of cloud infrastructure and resource allocation model. This lesson also covers </a:t>
            </a:r>
            <a:r>
              <a:rPr lang="en-US" dirty="0"/>
              <a:t>the</a:t>
            </a:r>
            <a:r>
              <a:rPr lang="en-US" dirty="0">
                <a:solidFill>
                  <a:srgbClr val="FFC000"/>
                </a:solidFill>
              </a:rPr>
              <a:t> </a:t>
            </a:r>
            <a:r>
              <a:rPr lang="en-US" dirty="0" smtClean="0"/>
              <a:t>various key compute resource management techniques: hyper-threading, memory page sharing, dynamic memory allocation, VM load balancing across hypervisors, and server flash-cache.</a:t>
            </a:r>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The control </a:t>
            </a:r>
            <a:r>
              <a:rPr lang="en-US" dirty="0" smtClean="0"/>
              <a:t>layer—highlighted </a:t>
            </a:r>
            <a:r>
              <a:rPr lang="en-US" dirty="0"/>
              <a:t>in the figure on the </a:t>
            </a:r>
            <a:r>
              <a:rPr lang="en-US" dirty="0" smtClean="0"/>
              <a:t>slide—enables </a:t>
            </a:r>
            <a:r>
              <a:rPr lang="en-US" dirty="0"/>
              <a:t>to manage and control the cloud infrastructure. </a:t>
            </a:r>
          </a:p>
          <a:p>
            <a:endParaRPr lang="en-US" dirty="0"/>
          </a:p>
        </p:txBody>
      </p:sp>
      <p:sp>
        <p:nvSpPr>
          <p:cNvPr id="4" name="Footer Placeholder 3"/>
          <p:cNvSpPr>
            <a:spLocks noGrp="1"/>
          </p:cNvSpPr>
          <p:nvPr>
            <p:ph type="ftr" sz="quarter" idx="10"/>
          </p:nvPr>
        </p:nvSpPr>
        <p:spPr>
          <a:xfrm>
            <a:off x="3149958" y="8954037"/>
            <a:ext cx="3276600" cy="189708"/>
          </a:xfrm>
        </p:spPr>
        <p:txBody>
          <a:bodyPr/>
          <a:lstStyle/>
          <a:p>
            <a:pPr>
              <a:defRPr/>
            </a:pPr>
            <a:r>
              <a:rPr lang="en-US" smtClean="0"/>
              <a:t>Module: Control Layer</a:t>
            </a:r>
            <a:endParaRPr lang="en-US" dirty="0"/>
          </a:p>
        </p:txBody>
      </p:sp>
    </p:spTree>
    <p:extLst>
      <p:ext uri="{BB962C8B-B14F-4D97-AF65-F5344CB8AC3E}">
        <p14:creationId xmlns:p14="http://schemas.microsoft.com/office/powerpoint/2010/main" val="867562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Typically in a cloud environment, multiple consumers share the same underlying hardware resources. So it is important to effectively manage and monitor these resources to meet the required service level. Resource management includes allocation of resources effectively to a service instance from a pool of resources. The key goals of resource management are controlling utilization of resources and preventing service instances from monopolizing the resources. Monopolizing the resources can be avoided by controlling the allocation of resources to the service instance. The resources are managed from a centralized management server, which enables to define policies and configure resources. This management server also provides the ability to pool the resources, allocate, and optimize their utilization. </a:t>
            </a:r>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3975282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Resources that are allocated to a service instance can be controlled based on one of </a:t>
            </a:r>
            <a:r>
              <a:rPr lang="en-US" dirty="0"/>
              <a:t>the </a:t>
            </a:r>
            <a:r>
              <a:rPr lang="en-US" dirty="0" smtClean="0"/>
              <a:t>two models: relative resource allocation and absolute resource allocation. </a:t>
            </a:r>
          </a:p>
          <a:p>
            <a:r>
              <a:rPr lang="en-US" dirty="0" smtClean="0"/>
              <a:t>In a relative resource allocation model, resource allocation for a service instance is not defined quantitatively. Instead, resource allocation to a service instance is defined proportionally relative to the resource allocated to other service instances. For example, consider two service instances with two different service levels: service instance 1 has “Platinum” service level with 2X priority and service instance 2 has “Gold” service level with X priority. When a resource contention occurs, the service instance 1 is allocated twice as much resource as service instance 2.</a:t>
            </a:r>
          </a:p>
          <a:p>
            <a:r>
              <a:rPr lang="en-US" dirty="0" smtClean="0"/>
              <a:t>An absolute resource allocation model is based on defining a quantitative bound for the resources for each service instance. In this model, a lower and upper bound is defined. A lower bound guarantees </a:t>
            </a:r>
            <a:r>
              <a:rPr lang="en-US" dirty="0"/>
              <a:t>the </a:t>
            </a:r>
            <a:r>
              <a:rPr lang="en-US" dirty="0" smtClean="0"/>
              <a:t>minimum amount of resources to a service instance. The upper bound limits a service instance from consuming resources beyond the defined maximum level. For example, consider a service instance (VM) that is configured with 2 GB memory capacity and 1200 MHz processing power as its lower bounds. The same VM is configured with 4 GB memory capacity and 2400 MHz processing power as its upper bounds. In this case, if the available memory capacity or processing power is less than 2 GB and 1200 MHz respectively, then the VM will not power on. On the other hand, even if </a:t>
            </a:r>
            <a:r>
              <a:rPr lang="en-US" dirty="0"/>
              <a:t>the </a:t>
            </a:r>
            <a:r>
              <a:rPr lang="en-US" dirty="0" smtClean="0"/>
              <a:t>capacity greater than its specified upper bounds is available, the maximum amount of memory capacity and processing power this VM can consume is 4 GB and 2400 MHz, respectively. </a:t>
            </a:r>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921034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slide listed some of the key resource (compute, storage, and network) management techniques that enable to optimize resource utilization, improve performance, and ensure meeting the service levels. Most of these techniques allow cloud administrators to set policies for managing resources effectively based on the requirements. Some of the techniques provide the capability to overcommit (more capacity is allocated than is actually available) CPU, memory, and storage resources to avoid frequent provisioning of resources, or to reduce disruption to application availability when adding new resources. This over-commitment enables to create more service instances but requires proper monitoring in place to avoid any downtime. The following slides will discuss these techniques in detail.</a:t>
            </a:r>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664953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Hyper-threading makes a single processor core appear as two logical processor cores, allowing the hyper-threading enabled operating system (or hypervisor) to schedule two threads simultaneously to avoid idle time on processor. However, the two threads cannot be executed at the same time because the two logical cores share the resources of a single physical core. When core resources are not in use by the current thread, especially when the processor is </a:t>
            </a:r>
            <a:r>
              <a:rPr lang="en-US" dirty="0"/>
              <a:t>stalled</a:t>
            </a:r>
            <a:r>
              <a:rPr lang="en-US" dirty="0" smtClean="0"/>
              <a:t> (for example due to data dependency), resources of the core are used to execute the next scheduled thread. When a service provider builds compute infrastructure using hyper-threading enabled processors and operating systems, the overall performance of the services running on these infrastructure can be improved.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909062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In a cloud environment, it is common that multiple VMs are running on a compute system, and this may increase the probability of having identical content in multiple memory pages. For example, VMs may run the same guest OS and have the same applications. This may create redundant copies of memory pages, and result in an increased consumption of memory resources. Memory page sharing is a technique by which the hypervisor scans the memory pages to identify </a:t>
            </a:r>
            <a:r>
              <a:rPr lang="en-US" dirty="0"/>
              <a:t>the </a:t>
            </a:r>
            <a:r>
              <a:rPr lang="en-US" dirty="0" smtClean="0"/>
              <a:t>redundant pages, regardless of which VM created it. After the candidate memory page is identified, the VM memory pointer is updated to point to the shared location, and the redundant memory pages are reclaimed. Removing these redundant memory pages will enable to utilize the memory resources effectively and at the same time more memory can be assigned to the required VM instances to meet the demand. </a:t>
            </a:r>
          </a:p>
          <a:p>
            <a:r>
              <a:rPr lang="en-US" dirty="0" smtClean="0"/>
              <a:t>The figure on the slide illustrates the process of reclaiming memory pages using the memory page sharing technique. Consider a physical compute system running three VMs namely VM 1, VM 2, and VM 3. In this scenario, the hypervisor scans the physical memory location and identifies that </a:t>
            </a:r>
            <a:r>
              <a:rPr lang="en-US" dirty="0"/>
              <a:t>the </a:t>
            </a:r>
            <a:r>
              <a:rPr lang="en-US" dirty="0" smtClean="0"/>
              <a:t>contents of memory page 1 of VM 1, VM2, and VM3 are identical. In this situation, the hypervisor updates the memory map for the virtual memory page 1 for the three VMs to point to memory page 1 of </a:t>
            </a:r>
            <a:r>
              <a:rPr lang="en-US" dirty="0"/>
              <a:t>the </a:t>
            </a:r>
            <a:r>
              <a:rPr lang="en-US" dirty="0" smtClean="0"/>
              <a:t>physical memory. In the absence of this technique, three physical memory pages would be consumed to store these three redundant memory pages. Similarly, virtual memory page 2 of VM 2 and VM 3 have identical pages and point to physical memory page 5. When VM 3 updates its virtual memory page 2, which points to the shared physical memory page 5, Copy-on-Write (</a:t>
            </a:r>
            <a:r>
              <a:rPr lang="en-US" dirty="0" err="1" smtClean="0"/>
              <a:t>CoW</a:t>
            </a:r>
            <a:r>
              <a:rPr lang="en-US" dirty="0" smtClean="0"/>
              <a:t>) is invoked to handle </a:t>
            </a:r>
            <a:r>
              <a:rPr lang="en-US" dirty="0"/>
              <a:t>the </a:t>
            </a:r>
            <a:r>
              <a:rPr lang="en-US" dirty="0" smtClean="0"/>
              <a:t>updates. In </a:t>
            </a:r>
            <a:r>
              <a:rPr lang="en-US" dirty="0" err="1" smtClean="0"/>
              <a:t>CoW</a:t>
            </a:r>
            <a:r>
              <a:rPr lang="en-US" dirty="0" smtClean="0"/>
              <a:t> mechanism, when a shared page is updated, the hypervisor will transparently create a private copy of the physical memory page 5 to page 6 for that VM. The pointer map is updated to point to this private copy of the virtual memory page. In this way, </a:t>
            </a:r>
            <a:r>
              <a:rPr lang="en-US" dirty="0"/>
              <a:t>the </a:t>
            </a:r>
            <a:r>
              <a:rPr lang="en-US" dirty="0" smtClean="0"/>
              <a:t>shared virtual memory pages can be modified non-disruptively.</a:t>
            </a:r>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4220212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2" y="685800"/>
            <a:ext cx="4736592" cy="2667000"/>
          </a:xfrm>
        </p:spPr>
      </p:sp>
      <p:sp>
        <p:nvSpPr>
          <p:cNvPr id="3" name="Notes Placeholder 2"/>
          <p:cNvSpPr>
            <a:spLocks noGrp="1"/>
          </p:cNvSpPr>
          <p:nvPr>
            <p:ph type="body" idx="1"/>
          </p:nvPr>
        </p:nvSpPr>
        <p:spPr/>
        <p:txBody>
          <a:bodyPr/>
          <a:lstStyle/>
          <a:p>
            <a:r>
              <a:rPr lang="en-US" dirty="0" smtClean="0"/>
              <a:t>Dynamic memory allocation is a technique to reclaim memory pages. When a VM must free up memory, it is best to let the guest OS of the VM to select the memory pages to give up. The guest OS of the VM knows which pages have been least recently used and can be freed up. In this technique, each VM has an agent installed in the guest OS that communicates with the hypervisor. The agent’s function is to demand </a:t>
            </a:r>
            <a:r>
              <a:rPr lang="en-US" dirty="0"/>
              <a:t>the </a:t>
            </a:r>
            <a:r>
              <a:rPr lang="en-US" dirty="0" smtClean="0"/>
              <a:t>memory from the guest OS and to relinquish it to the control of the hypervisor. When a compute system is not under memory pressure, no action is taken by the agent running within each VM. However, when memory becomes scarce, the hypervisor chooses VMs and instructs the agents in the VMs to demand memory from their guest OS. After the memory is reclaimed by the agent, the agent reserves the memory and puts it back into the memory pool. The hypervisor then assigns the relinquished memory pages from the pool to other VMs that require more memory. Consider a scenario in which an application running on a VM instance faces a sudden increase in the load. The VM would require additional processing power and memory to handle this increase in </a:t>
            </a:r>
            <a:r>
              <a:rPr lang="en-US" dirty="0"/>
              <a:t>the </a:t>
            </a:r>
            <a:r>
              <a:rPr lang="en-US" dirty="0" smtClean="0"/>
              <a:t>workload, without impacting the service level. The dynamic memory allocation technique enables more memory resources to be assigned to the VM by reclaiming memory from other VMs in the environment.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163721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67000"/>
          </a:xfrm>
        </p:spPr>
      </p:sp>
      <p:sp>
        <p:nvSpPr>
          <p:cNvPr id="3" name="Notes Placeholder 2"/>
          <p:cNvSpPr>
            <a:spLocks noGrp="1"/>
          </p:cNvSpPr>
          <p:nvPr>
            <p:ph type="body" idx="1"/>
          </p:nvPr>
        </p:nvSpPr>
        <p:spPr/>
        <p:txBody>
          <a:bodyPr/>
          <a:lstStyle/>
          <a:p>
            <a:r>
              <a:rPr lang="en-US" dirty="0" smtClean="0"/>
              <a:t>To provide redundancy and load balancing, many hypervisors are clustered. In such environment, when a new VM is powered-on, the management server checks the availability of resources on all the hypervisors. It places the VM on a hypervisor where resources are sufficiently available and ensures that the load is balanced across hypervisors. Although the management server performs initial placements so that load is balanced across the clustered hypervisors, changes in </a:t>
            </a:r>
            <a:r>
              <a:rPr lang="en-US" dirty="0"/>
              <a:t>the </a:t>
            </a:r>
            <a:r>
              <a:rPr lang="en-US" dirty="0" smtClean="0"/>
              <a:t>VM load and resource availability may cause the cluster to become imbalanced. To overcome such imbalance in load, the management server monitors all the hypervisors for resources and makes a balancing decision. The management server executes the load balancing decision by migrating VM from over-utilized hypervisors to underutilized hypervisors to avoid performance bottleneck. The management server makes its load balancing decision based on </a:t>
            </a:r>
            <a:r>
              <a:rPr lang="en-US" dirty="0"/>
              <a:t>the </a:t>
            </a:r>
            <a:r>
              <a:rPr lang="en-US" dirty="0" smtClean="0"/>
              <a:t>configured threshold values. Threshold value is a measure of how much imbalance on a hypervisor’s resources (processor cycles and memory) is acceptable. </a:t>
            </a:r>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421477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In server flash-caching, a flash memory cache card is installed in the compute system to enhance </a:t>
            </a:r>
            <a:r>
              <a:rPr lang="en-US" dirty="0"/>
              <a:t>the </a:t>
            </a:r>
            <a:r>
              <a:rPr lang="en-US" dirty="0" smtClean="0"/>
              <a:t>application performance. Server flash-caching technology uses intelligent caching software and a flash card on the compute system. The cache software places the most frequently referenced data on the flash card, thereby putting the data closer to the application. This dramatically improves </a:t>
            </a:r>
            <a:r>
              <a:rPr lang="en-US" dirty="0"/>
              <a:t>the </a:t>
            </a:r>
            <a:r>
              <a:rPr lang="en-US" dirty="0" smtClean="0"/>
              <a:t>application performance and avoids the latencies associated with I/O access over the network to the storage system. Server flash-caching technology provides performance acceleration for read-intensive workloads. As a result of server flash-caching implementation, a copy of the hottest data automatically resides on the flash card in the compute system for improving </a:t>
            </a:r>
            <a:r>
              <a:rPr lang="en-US" dirty="0"/>
              <a:t>the </a:t>
            </a:r>
            <a:r>
              <a:rPr lang="en-US" dirty="0" smtClean="0"/>
              <a:t>performance. Server flash-caching needs “warm-up” time before significant performance improvement is realized. Warm-up time is the time required to move significant amount of data into server flash-cache. Typically this happens when the server flash-cache has been installed and is empty.</a:t>
            </a:r>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3976244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 </a:t>
            </a:r>
            <a:r>
              <a:rPr lang="en-US" dirty="0"/>
              <a:t>the </a:t>
            </a:r>
            <a:r>
              <a:rPr lang="en-US" dirty="0" smtClean="0"/>
              <a:t>resource management aspect of cloud infrastructure and resource allocation model. This lesson also covered </a:t>
            </a:r>
            <a:r>
              <a:rPr lang="en-US" dirty="0"/>
              <a:t>the </a:t>
            </a:r>
            <a:r>
              <a:rPr lang="en-US" dirty="0" smtClean="0"/>
              <a:t>various key compute resource management techniques including hyper-threading, memory page sharing, dynamic memory allocation,  VM load balancing across hypervisors and server flash-cache.</a:t>
            </a:r>
          </a:p>
          <a:p>
            <a:endParaRPr lang="en-US" dirty="0" smtClean="0"/>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 the key storage resource management techniques: virtual storage provisioning, storage pool rebalancing, thin LUN storage space reclamation, automated storage tiering, cache tiering, and dynamic VM load balancing across storage volumes.</a:t>
            </a:r>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 the control layer and its key functions. This lesson also covers </a:t>
            </a:r>
            <a:r>
              <a:rPr lang="en-US" dirty="0"/>
              <a:t>the</a:t>
            </a:r>
            <a:r>
              <a:rPr lang="en-US" dirty="0">
                <a:solidFill>
                  <a:srgbClr val="FFC000"/>
                </a:solidFill>
              </a:rPr>
              <a:t> </a:t>
            </a:r>
            <a:r>
              <a:rPr lang="en-US" dirty="0" smtClean="0"/>
              <a:t>control software and its types.</a:t>
            </a:r>
            <a:r>
              <a:rPr lang="en-US" baseline="0" dirty="0" smtClean="0"/>
              <a:t> This lesson further covers </a:t>
            </a:r>
            <a:r>
              <a:rPr lang="en-US" dirty="0"/>
              <a:t>the</a:t>
            </a:r>
            <a:r>
              <a:rPr lang="en-US" dirty="0">
                <a:solidFill>
                  <a:srgbClr val="FFC000"/>
                </a:solidFill>
              </a:rPr>
              <a:t> </a:t>
            </a:r>
            <a:r>
              <a:rPr lang="en-US" dirty="0" smtClean="0"/>
              <a:t>key phases for provisioning resources using unified manager. </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One of the biggest challenges for administrators is allocating the storage space required by various applications (or services) running in their IT infrastructure. With traditional storage provisioning, administrators typically allocate storage capacity to applications based on anticipated storage requirements. Administrators often over-provision storage to an application, either to avoid frequent provisioning of storage if the LUN capacity is exhausted, or to reduce disruption to application availability when adding new storage. Over allocation results in unused storage space, and lower capacity utilization. Also, results in acquisition of excess storage capacity, which leads to higher costs, increased power consumption, cooling, and floor space requirements. </a:t>
            </a:r>
          </a:p>
          <a:p>
            <a:r>
              <a:rPr lang="en-US" dirty="0" smtClean="0"/>
              <a:t>Virtual storage provisioning enables to present a LUN to an application with more capacity than is physically allocated to it on the storage system. Physical storage is allocated to the application “on-demand” from a storage pool of physical capacity. This provides more efficient utilization of storage by reducing the amount of allocated-but-unused physical storage. The storage pool enables rapid elasticity of storage resources to adapt to the variations in workload by quickly and dynamically expanding (scaling outward) or reducing (scaling inward), </a:t>
            </a:r>
            <a:r>
              <a:rPr lang="en-US" dirty="0"/>
              <a:t>and</a:t>
            </a:r>
            <a:r>
              <a:rPr lang="en-US" dirty="0" smtClean="0">
                <a:solidFill>
                  <a:srgbClr val="FF0000"/>
                </a:solidFill>
              </a:rPr>
              <a:t> </a:t>
            </a:r>
            <a:r>
              <a:rPr lang="en-US" dirty="0" smtClean="0"/>
              <a:t>maintaining the required service level.    </a:t>
            </a:r>
          </a:p>
          <a:p>
            <a:r>
              <a:rPr lang="en-US" dirty="0" smtClean="0"/>
              <a:t>Virtual storage provisioning enables service providers to reduce storage costs by increasing capacity utilization and simplifying storage management. It also helps to reduce power and cooling, and floor space requirements. As a result, virtual storage provisioning has become a part of green computing. </a:t>
            </a:r>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3979366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When a storage pool is expanded, the sudden introduction of new empty drives combined with relatively full existing drives causes a data imbalance. It also may cause performance impact due to the fact that the new data would be added mostly to the newly added drives. Storage pool rebalancing is a technique that provides the ability to automatically rebalance allocated extents on physical disk drives over the entire pool when new disk drives are added to the pool. Rebalancing restripes data across all the disk drives (both existing and new disk drives) in the shared storage pool. This enables spreading out the data equally on all the physical disk drives within the shared pool, ensuring that the used capacity of each disk drive is uniform across the pool and helps in achieving </a:t>
            </a:r>
            <a:r>
              <a:rPr lang="en-US" dirty="0"/>
              <a:t>the</a:t>
            </a:r>
            <a:r>
              <a:rPr lang="en-US" dirty="0">
                <a:solidFill>
                  <a:srgbClr val="FFC000"/>
                </a:solidFill>
              </a:rPr>
              <a:t> </a:t>
            </a:r>
            <a:r>
              <a:rPr lang="en-US" dirty="0" smtClean="0"/>
              <a:t>higher overall pool performance. </a:t>
            </a:r>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070842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Virtual storage provisioning provides the cloud administrator a way to substantially reduce over-allocating storage to applications and manage the capacity based on usage instead of allocated size. This allows the administrator to maintain a common, unallocated storage space that is readily available to other applications or services on an as-needed basis. But even with virtual storage provisioning, there can be unused storage in a thin LUN, if space from deleted blocks is not reclaimed. Consider a scenario where large file deletions are common and  significant numbers of unused storage blocks are not reclaimed to the storage pool from the thin LUN. In such cases, reclaiming the unused space from thin LUNs would be beneficial to the overall physical storage space availability. Thin LUN storage space reclamation technique identifies </a:t>
            </a:r>
            <a:r>
              <a:rPr lang="en-US" dirty="0"/>
              <a:t>the </a:t>
            </a:r>
            <a:r>
              <a:rPr lang="en-US" dirty="0" smtClean="0"/>
              <a:t>unused space in thin LUNs and re-assigns it to the storage pool. There are multiple options available to reclaim the unused space on a thin LUN, such as zero extent reclamation and API-based reclamation. Zero extent reclamation is a method commonly implemented at the storage system that provides the ability to free or de-allocate storage extents found to contain all zeroes in a thin LUN. These de-allocated extents are added back to the pool, making them available for other applications. Another approach is to use a thin LUN storage space reclamation API, which can efficiently communicate the location of all the identified unused space on the LUN (where the</a:t>
            </a:r>
            <a:r>
              <a:rPr lang="en-US" baseline="0" dirty="0" smtClean="0"/>
              <a:t> VM files reside) </a:t>
            </a:r>
            <a:r>
              <a:rPr lang="en-US" dirty="0" smtClean="0"/>
              <a:t>to the storage system. This enables the storage system to reclaim all unused physical storage to the pool, making it available for other thin LUNs.</a:t>
            </a:r>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3440951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Automated storage tiering is a technique of establishing a hierarchy of different storage types for different categories of data that enables storing the right data automatically to the right tier, to meet the service level requirements. Many applications have predictable spikes in activity, with much lower activity at other times. Ideally, an automated storage tiering solution addresses these cyclical fluctuations as well as unpredictable spikes that can also occur. Automated storage tiering has the potential to replace tedious manual storage management and to significantly benefit cloud environments. Tiers are differentiated on the basis of protection, performance, and cost. For example, high performance solid-state drives (SSDs) can be configured as tier 0 storage to keep frequently accessed data (hot data), and low cost SATA drives as tier 1 storage to keep the less frequently accessed data (cold data). Keeping frequently used data in SSD improves application performance. Moving less-frequently accessed data to more economical, higher capacity SATA drives can free up storage capacity in high performance drives and reduce the overall cost of storage. For example, if the focus of a cloud service is providing low- or no-cost capabilities that do not need a large amount of performance, then high-capacity, energy-efficient HDDs are an option. On the other hand, if the service requires low response time while supporting a large number of active users, SSDs are a good fit. This clearly tells that different tiers of storage media are aligned and used to meet different service requirements. The data is moved between tiers based on </a:t>
            </a:r>
            <a:r>
              <a:rPr lang="en-US" dirty="0"/>
              <a:t>the </a:t>
            </a:r>
            <a:r>
              <a:rPr lang="en-US" dirty="0" smtClean="0"/>
              <a:t>defined tiering policies. The tiering policy is usually based on parameters such as file type, frequency of access, and so on. For example, if a policy states, “Move the files that are not accessed for the last 30 days to the lower tier,” then all the files matching this condition are moved to the lower tier. Data movement between various tiers can happen within (intra-array) or between (inter-array) storage arrays.</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08262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Tiering may also be implemented at the cache level. A large cache in a storage system improves performance by retaining large amounts of frequently accessed data, so that a high proportion of reads are served directly from the cache. However, configuring a large cache in the storage system can be costly. An alternative way to increase the size of the cache is by utilizing the SSDs on the storage system to create a large capacity secondary cache positioned between the storage processor’s DRAM primary cache and the storage system’s disk drives. This enables tiering between DRAM primary cache and SSDs (secondary cache). Cache tiering also enables the storage system to store large amounts of frequently accessed data on the cache tier. Most reads may now be served directly from cache tiering, which provides excellent performance benefits during peak workload.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891860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67000"/>
          </a:xfrm>
        </p:spPr>
      </p:sp>
      <p:sp>
        <p:nvSpPr>
          <p:cNvPr id="3" name="Notes Placeholder 2"/>
          <p:cNvSpPr>
            <a:spLocks noGrp="1"/>
          </p:cNvSpPr>
          <p:nvPr>
            <p:ph type="body" idx="1"/>
          </p:nvPr>
        </p:nvSpPr>
        <p:spPr/>
        <p:txBody>
          <a:bodyPr/>
          <a:lstStyle/>
          <a:p>
            <a:r>
              <a:rPr lang="en-US" dirty="0" smtClean="0"/>
              <a:t>During the storage provisioning process for VMs, the volumes are often randomly selected, and virtual disks are created for VMs on these volumes. This may lead to over or underutilized volumes. Dynamic VM load balancing across storage volumes enables intelligent placement of VMs during creation, based on the I/O load and available storage capacity on the hypervisor’s native FS volume or the NAS FS volume. This technique is implemented in a centralized management server that manages the virtualized environment. A management server performs ongoing dynamic VM load balancing within a cluster of volumes. A cluster volume is a collection or pool of a hypervisor’s native FS or NAS FS volumes that are aggregated as a single volume to enable efficient and rapid placement of new virtual machines and load balancing on existing workloads. User-configurable space utilization or I/O latency thresholds are defined to ensure space efficiency, and I/O bottlenecks are avoided. These thresholds are typically defined during the configuration of the clustering volumes to avoid resource bottlenecks and to meet application service levels.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825126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the key storage resource management techniques including virtual storage provisioning, storage pool rebalancing, thin LUN storage space reclamation, automated storage tiering, cache tiering, and dynamic VM load balancing across storage volumes. </a:t>
            </a:r>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a:t>
            </a:r>
            <a:r>
              <a:rPr lang="en-US" baseline="0" dirty="0" smtClean="0"/>
              <a:t> the key network resource management techniques including balancing client workload across nodes, network storm control, Quality of Service, traffic shaping, link aggregation, NIC teaming, and </a:t>
            </a:r>
            <a:r>
              <a:rPr lang="en-US" baseline="0" dirty="0" err="1" smtClean="0"/>
              <a:t>multipathing</a:t>
            </a:r>
            <a:r>
              <a:rPr lang="en-US" baseline="0" dirty="0" smtClean="0"/>
              <a:t>.</a:t>
            </a:r>
          </a:p>
          <a:p>
            <a:endParaRPr lang="en-US" baseline="0" dirty="0" smtClean="0"/>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Network traffic flow in a cloud network infrastructure is controlled to optimize both performance and availability of cloud services. Administrators may use several traffic management techniques supported by different vendors of network resources. Some of these techniques enable distribution of traffic load across nodes or parallel network links to prevent overutilization or underutilization of these resources. Other techniques enable automatic failover of network traffic from a failed network component to another available component. Some techniques also ensure guaranteed service levels for a class of traffic contending with other classes for network bandwidth. The key network traffic management techniques, listed on the slide, are described in the subsequent slides.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253777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333" y="685800"/>
            <a:ext cx="4736592" cy="2667000"/>
          </a:xfrm>
        </p:spPr>
      </p:sp>
      <p:sp>
        <p:nvSpPr>
          <p:cNvPr id="3" name="Notes Placeholder 2"/>
          <p:cNvSpPr>
            <a:spLocks noGrp="1"/>
          </p:cNvSpPr>
          <p:nvPr>
            <p:ph type="body" idx="1"/>
          </p:nvPr>
        </p:nvSpPr>
        <p:spPr/>
        <p:txBody>
          <a:bodyPr/>
          <a:lstStyle/>
          <a:p>
            <a:r>
              <a:rPr lang="en-US" dirty="0" smtClean="0"/>
              <a:t>Client (consumer) connections are typically balanced across a group of nodes such as a cluster of application servers that process clients’ requests simultaneously. The client workload balancing service is usually provided by a purpose-built device called load balancer. The load balancer splits client traffic across multiple nodes. The working principle of a load balancer may vary based on vendor implementation. A common load balancing method is to place the load balancer between the node cluster and the Internet. This allows all client traffic to pass through the load balancer. Clients use the IP address of the load balancer to send requests. This IP address is called a public IP address because it is accessible for general use. The public IP address abstracts the real (private) IP addresses of all nodes in the cluster. The private IP addresses of the nodes are known only to the load balancer, which decides where to forward each request. This slide shows an example of load balancing. In this example, there are three application servers, each with a private IP address. A load balancer is placed in the network, before the application servers, and provides a publicly accessible IP address and a domain name webapp.sample.com. When a cloud consumer accesses the application located at webapp.sample.com, they are directed to the load balancer, and are then redirected to one of the application servers.</a:t>
            </a:r>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351638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control layer includes control software that are responsible for managing and controlling  the underlying cloud infrastructure resources and enable provisioning of IT resources for creating cloud services. Control layer can be deployed on top of the virtual layer or on top of the physical layer. This layer receives request from the service and orchestration layers, and interacts with the underlying virtual and physical resources for provisioning IT resources. For example, when a consumer initiates a service request (a VM instance with 4 GB RAM and 500 GB storage), based on the workflow defined by the orchestration layer for this service, the control layer provisions the required resources from the resource pool to fulfill the service request. This layer also exposes </a:t>
            </a:r>
            <a:r>
              <a:rPr lang="en-US" dirty="0"/>
              <a:t>the </a:t>
            </a:r>
            <a:r>
              <a:rPr lang="en-US" dirty="0" smtClean="0"/>
              <a:t>resources (physical and/or virtual) to and supports the service layer where cloud services interfaces are exposed to </a:t>
            </a:r>
            <a:r>
              <a:rPr lang="en-US" dirty="0"/>
              <a:t>the </a:t>
            </a:r>
            <a:r>
              <a:rPr lang="en-US" dirty="0" smtClean="0"/>
              <a:t>consumers. The key functions of </a:t>
            </a:r>
            <a:r>
              <a:rPr lang="en-US" dirty="0"/>
              <a:t>the </a:t>
            </a:r>
            <a:r>
              <a:rPr lang="en-US" dirty="0" smtClean="0"/>
              <a:t>control layer includes resource configuration, resource provisioning, and monitoring resources. </a:t>
            </a:r>
          </a:p>
          <a:p>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 network storm occurs due to flooding of frames on a LAN or a VLAN, creating excessive traffic and resulting in degraded network performance. A storm could happen due to errors in the network configuration, or a denial-of-service (</a:t>
            </a:r>
            <a:r>
              <a:rPr lang="en-US" dirty="0" err="1" smtClean="0"/>
              <a:t>DoS</a:t>
            </a:r>
            <a:r>
              <a:rPr lang="en-US" dirty="0" smtClean="0"/>
              <a:t>) attack.</a:t>
            </a:r>
          </a:p>
          <a:p>
            <a:r>
              <a:rPr lang="en-US" dirty="0" smtClean="0"/>
              <a:t>Network storm control is a technique to prevent regular network traffic on a LAN or VLAN from being disrupted by a network storm and thereby avoiding degraded network performance. If storm control is enabled on a supported LAN switch, it monitors all incoming frames to switch ports over specific time interval. The switch calculates the total number of frames of a specific type (unicast, multicast, or broadcast) that arrive at a switch port over the interval. The switch then compares the sum with a pre-configured storm control threshold. The switch port blocks the traffic when the threshold is reached and filters out subsequent frames until the interval ends. </a:t>
            </a:r>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156649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Quality of service (</a:t>
            </a:r>
            <a:r>
              <a:rPr lang="en-US" dirty="0" err="1" smtClean="0"/>
              <a:t>QoS</a:t>
            </a:r>
            <a:r>
              <a:rPr lang="en-US" dirty="0" smtClean="0"/>
              <a:t>) refers to the capability of a network to prioritize business critical and latency-sensitive network traffic and to provide better service to such traffic over less critical traffic. </a:t>
            </a:r>
            <a:r>
              <a:rPr lang="en-US" dirty="0" err="1" smtClean="0"/>
              <a:t>QoS</a:t>
            </a:r>
            <a:r>
              <a:rPr lang="en-US" dirty="0" smtClean="0"/>
              <a:t> uses a collection of technologies that allows applications to obtain consistent service levels in terms of network bandwidth, latency variations, and delay. This is performed by raising the priority of critical classes of network traffic over other classes. For example,</a:t>
            </a:r>
            <a:r>
              <a:rPr lang="en-US" baseline="0" dirty="0" smtClean="0"/>
              <a:t> i</a:t>
            </a:r>
            <a:r>
              <a:rPr lang="en-US" dirty="0" smtClean="0"/>
              <a:t>f an organization uses their network to route voice calls they would want to assign a higher priority to this data compared to web or email traffic. Milliseconds of delay have little if any effect on web or mail traffic while it can make live voice unintelligible.</a:t>
            </a:r>
          </a:p>
          <a:p>
            <a:r>
              <a:rPr lang="en-US" dirty="0" smtClean="0"/>
              <a:t>The Internet Engineering Task Force (IETF) defines two approaches for </a:t>
            </a:r>
            <a:r>
              <a:rPr lang="en-US" dirty="0" err="1" smtClean="0"/>
              <a:t>QoS</a:t>
            </a:r>
            <a:r>
              <a:rPr lang="en-US" dirty="0" smtClean="0"/>
              <a:t>: integrated services and differentiated services. In integrated service, an application signals the network to inform the network components about required </a:t>
            </a:r>
            <a:r>
              <a:rPr lang="en-US" dirty="0" err="1" smtClean="0"/>
              <a:t>QoS</a:t>
            </a:r>
            <a:r>
              <a:rPr lang="en-US" dirty="0" smtClean="0"/>
              <a:t>. The signal carries a request about the network bandwidth and permissible delay for the application’s network traffic. If every network component along the data path can reserve the necessary bandwidth, the originating application can begin transmitting. The application can transmit data through the network only after receiving confirmation from the network. </a:t>
            </a:r>
          </a:p>
          <a:p>
            <a:r>
              <a:rPr lang="en-US" dirty="0" smtClean="0"/>
              <a:t>For differentiated service, different network traffic get different </a:t>
            </a:r>
            <a:r>
              <a:rPr lang="en-US" dirty="0" err="1" smtClean="0"/>
              <a:t>QoS</a:t>
            </a:r>
            <a:r>
              <a:rPr lang="en-US" dirty="0" smtClean="0"/>
              <a:t> based on the priority specified by each packet. The network uses the priority specification to classify traffic and then manage network bandwidth based on the traffic class. The priority specification to the packets can be inserted by applications or by switches or routers. There are different ways to specify the priority. For example, three precedence bits in the type of service (</a:t>
            </a:r>
            <a:r>
              <a:rPr lang="en-US" dirty="0" err="1" smtClean="0"/>
              <a:t>ToS</a:t>
            </a:r>
            <a:r>
              <a:rPr lang="en-US" dirty="0" smtClean="0"/>
              <a:t>) field of the IP packet header are used as a priority specification. In Ethernet network, the class of service (</a:t>
            </a:r>
            <a:r>
              <a:rPr lang="en-US" dirty="0" err="1" smtClean="0"/>
              <a:t>CoS</a:t>
            </a:r>
            <a:r>
              <a:rPr lang="en-US" dirty="0" smtClean="0"/>
              <a:t>) field specifies the priority.</a:t>
            </a:r>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338215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Traffic shaping limits the traffic rate at a network interface such as a node port or a router port. This helps to limit the rate of low priority network traffic, which improves latency and increases available network bandwidth for higher priority traffic. </a:t>
            </a:r>
            <a:r>
              <a:rPr lang="en-US" dirty="0"/>
              <a:t>In addition to ensuring the required service level are met for business-critical applications, it also helps to control the traffic rate per client or tenant, avoiding network </a:t>
            </a:r>
            <a:r>
              <a:rPr lang="en-US" dirty="0" smtClean="0"/>
              <a:t>congestion. Traffic shaping can be performed by a node or an interconnecting device.</a:t>
            </a:r>
          </a:p>
          <a:p>
            <a:r>
              <a:rPr lang="en-US" dirty="0" smtClean="0"/>
              <a:t>Traffic shaping allows an administrator to set a limit on the traffic rate on a network interface. In the event of a traffic burst that exceeds the limit, traffic shaping retains excess packets in a queue and then schedules the excess packets for later transmission. In this way it ensures consistent traffic rate at a network interface and meets </a:t>
            </a:r>
            <a:r>
              <a:rPr lang="en-US" dirty="0"/>
              <a:t>the</a:t>
            </a:r>
            <a:r>
              <a:rPr lang="en-US" dirty="0">
                <a:solidFill>
                  <a:srgbClr val="FFC000"/>
                </a:solidFill>
              </a:rPr>
              <a:t> </a:t>
            </a:r>
            <a:r>
              <a:rPr lang="en-US" dirty="0" smtClean="0"/>
              <a:t>required service level.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31798752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Link aggregation combines two or more parallel network links into a single logical link, called port-channel, yielding higher bandwidth than a single link could provide. Link aggregation enables distribution of network traffic across the links and traffic failover in the event of a link failure. If a link in the aggregation is lost, all network traffic on that link is redistributed across the remaining links. Link aggregation can be performed for links between two switches and between a switch and a node. </a:t>
            </a:r>
          </a:p>
          <a:p>
            <a:r>
              <a:rPr lang="en-US" dirty="0" smtClean="0"/>
              <a:t>NIC teaming is a link aggregation technique that logically groups NICs (to create a NIC team) so that they appear as a logical NIC. It distributes network traffic across NICs and provides traffic failover in the event of a NIC/link failure. </a:t>
            </a:r>
          </a:p>
          <a:p>
            <a:r>
              <a:rPr lang="en-US" dirty="0" smtClean="0"/>
              <a:t>Multipathing can perform load balancing by distributing I/O across all active paths. Standby paths become active if one or more active paths fail. If an active path fails, the </a:t>
            </a:r>
            <a:r>
              <a:rPr lang="en-US" dirty="0" err="1" smtClean="0"/>
              <a:t>multipathing</a:t>
            </a:r>
            <a:r>
              <a:rPr lang="en-US" dirty="0" smtClean="0"/>
              <a:t> process detects the failed path and then redirects I/</a:t>
            </a:r>
            <a:r>
              <a:rPr lang="en-US" dirty="0" err="1" smtClean="0"/>
              <a:t>Os</a:t>
            </a:r>
            <a:r>
              <a:rPr lang="en-US" dirty="0" smtClean="0"/>
              <a:t> of the failed path to another active path.</a:t>
            </a:r>
          </a:p>
          <a:p>
            <a:r>
              <a:rPr lang="en-US" dirty="0" smtClean="0"/>
              <a:t>Link aggregation, NIC teaming, and </a:t>
            </a:r>
            <a:r>
              <a:rPr lang="en-US" dirty="0" err="1" smtClean="0"/>
              <a:t>multipathing</a:t>
            </a:r>
            <a:r>
              <a:rPr lang="en-US" dirty="0" smtClean="0"/>
              <a:t> techniques are detailed in the ‘Business Continuity’ </a:t>
            </a:r>
            <a:r>
              <a:rPr lang="en-US" dirty="0"/>
              <a:t>module.</a:t>
            </a:r>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386721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 the key network resource management techniques: balancing client workload across nodes, network storm control, Quality of Service, traffic shaping, link aggregation, NIC teaming, and </a:t>
            </a:r>
            <a:r>
              <a:rPr lang="en-US" dirty="0" err="1" smtClean="0"/>
              <a:t>multipathing</a:t>
            </a:r>
            <a:r>
              <a:rPr lang="en-US" dirty="0" smtClean="0"/>
              <a:t>.</a:t>
            </a:r>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Concepts </a:t>
            </a:r>
            <a:r>
              <a:rPr lang="en-US" smtClean="0"/>
              <a:t>in Practice </a:t>
            </a:r>
            <a:r>
              <a:rPr lang="en-US" dirty="0" smtClean="0"/>
              <a:t>section covers EMC products such as </a:t>
            </a:r>
            <a:r>
              <a:rPr lang="en-US" dirty="0" err="1" smtClean="0"/>
              <a:t>Unisphere</a:t>
            </a:r>
            <a:r>
              <a:rPr lang="en-US" dirty="0" smtClean="0"/>
              <a:t>, Unified Infrastructure Manager, </a:t>
            </a:r>
            <a:r>
              <a:rPr lang="en-US" dirty="0" err="1" smtClean="0"/>
              <a:t>ViPR</a:t>
            </a:r>
            <a:r>
              <a:rPr lang="en-US" dirty="0" smtClean="0"/>
              <a:t>, </a:t>
            </a:r>
            <a:r>
              <a:rPr lang="en-US" dirty="0" err="1" smtClean="0"/>
              <a:t>ViPR</a:t>
            </a:r>
            <a:r>
              <a:rPr lang="en-US" baseline="0" dirty="0" smtClean="0"/>
              <a:t> SRM, </a:t>
            </a:r>
            <a:r>
              <a:rPr lang="en-US" dirty="0" smtClean="0"/>
              <a:t>FAST VP, </a:t>
            </a:r>
            <a:r>
              <a:rPr lang="en-US" dirty="0" err="1" smtClean="0"/>
              <a:t>XtremSF</a:t>
            </a:r>
            <a:r>
              <a:rPr lang="en-US" dirty="0" smtClean="0"/>
              <a:t>, and </a:t>
            </a:r>
            <a:r>
              <a:rPr lang="en-US" dirty="0" err="1" smtClean="0"/>
              <a:t>PowerPath</a:t>
            </a:r>
            <a:r>
              <a:rPr lang="en-US" dirty="0" smtClean="0"/>
              <a:t>/VE.</a:t>
            </a:r>
          </a:p>
          <a:p>
            <a:endParaRPr lang="en-US" dirty="0" smtClean="0"/>
          </a:p>
          <a:p>
            <a:r>
              <a:rPr lang="en-US" i="1" dirty="0" smtClean="0"/>
              <a:t>Note:</a:t>
            </a:r>
          </a:p>
          <a:p>
            <a:r>
              <a:rPr lang="en-US" i="1" dirty="0" smtClean="0"/>
              <a:t>For the latest information on EMC products, visit www.emc.com.</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EMC </a:t>
            </a:r>
            <a:r>
              <a:rPr lang="en-US" b="1" dirty="0" err="1" smtClean="0"/>
              <a:t>Unisphere</a:t>
            </a:r>
            <a:r>
              <a:rPr lang="en-US" b="1" dirty="0" smtClean="0"/>
              <a:t> </a:t>
            </a:r>
            <a:r>
              <a:rPr lang="en-US" dirty="0" smtClean="0"/>
              <a:t>is a unified storage management platform (element manager) that provides intuitive user interfaces for managing EMC VNX and </a:t>
            </a:r>
            <a:r>
              <a:rPr lang="en-US" dirty="0" err="1" smtClean="0"/>
              <a:t>VNXe</a:t>
            </a:r>
            <a:r>
              <a:rPr lang="en-US" dirty="0" smtClean="0"/>
              <a:t> storage arrays, and EMC </a:t>
            </a:r>
            <a:r>
              <a:rPr lang="en-US" dirty="0" err="1" smtClean="0"/>
              <a:t>RecoverPoint</a:t>
            </a:r>
            <a:r>
              <a:rPr lang="en-US" dirty="0" smtClean="0"/>
              <a:t>. </a:t>
            </a:r>
            <a:r>
              <a:rPr lang="en-US" dirty="0" err="1" smtClean="0"/>
              <a:t>Unisphere</a:t>
            </a:r>
            <a:r>
              <a:rPr lang="en-US" dirty="0" smtClean="0"/>
              <a:t> is web-enabled and supports remote management of storage arrays. </a:t>
            </a:r>
            <a:r>
              <a:rPr lang="en-US" dirty="0" err="1" smtClean="0"/>
              <a:t>Unisphere</a:t>
            </a:r>
            <a:r>
              <a:rPr lang="en-US" dirty="0" smtClean="0"/>
              <a:t> allows VNX administrators to monitor health, alerts, and performance of large numbers of VNX storage systems across a central location. It provides easy-to-use customizable dashboard that aggregates system information like capacity, CPU utilization, health, and alerts. Some of the key capabilities offered by </a:t>
            </a:r>
            <a:r>
              <a:rPr lang="en-US" dirty="0" err="1" smtClean="0"/>
              <a:t>Unisphere</a:t>
            </a:r>
            <a:r>
              <a:rPr lang="en-US" dirty="0" smtClean="0"/>
              <a:t> are as follows:</a:t>
            </a:r>
          </a:p>
          <a:p>
            <a:pPr marL="171450" indent="-171450">
              <a:buFont typeface="Arial" panose="020B0604020202020204" pitchFamily="34" charset="0"/>
              <a:buChar char="•"/>
            </a:pPr>
            <a:r>
              <a:rPr lang="en-US" dirty="0" smtClean="0"/>
              <a:t>Provides unified management for file, block, and object storage</a:t>
            </a:r>
          </a:p>
          <a:p>
            <a:pPr marL="171450" indent="-171450">
              <a:buFont typeface="Arial" panose="020B0604020202020204" pitchFamily="34" charset="0"/>
              <a:buChar char="•"/>
            </a:pPr>
            <a:r>
              <a:rPr lang="en-US" dirty="0" smtClean="0"/>
              <a:t>Provides single sign-on for all devices in a management domain</a:t>
            </a:r>
          </a:p>
          <a:p>
            <a:pPr marL="171450" indent="-171450">
              <a:buFont typeface="Arial" panose="020B0604020202020204" pitchFamily="34" charset="0"/>
              <a:buChar char="•"/>
            </a:pPr>
            <a:r>
              <a:rPr lang="en-US" dirty="0" smtClean="0"/>
              <a:t>Supports automated storage tiering and ensures that data is stored in the right tier to meet performance and cost</a:t>
            </a:r>
          </a:p>
          <a:p>
            <a:pPr marL="171450" indent="-171450">
              <a:buFont typeface="Arial" panose="020B0604020202020204" pitchFamily="34" charset="0"/>
              <a:buChar char="•"/>
            </a:pPr>
            <a:r>
              <a:rPr lang="en-US" dirty="0" smtClean="0"/>
              <a:t>Provides management of both physical and virtual components</a:t>
            </a:r>
          </a:p>
          <a:p>
            <a:pPr algn="r"/>
            <a:r>
              <a:rPr lang="en-US" dirty="0" smtClean="0"/>
              <a:t>(Cont'd)</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32179532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r>
              <a:rPr lang="en-US" b="1" dirty="0" smtClean="0"/>
              <a:t>EMC Unified Infrastructure Manager (UIM) </a:t>
            </a:r>
            <a:r>
              <a:rPr lang="en-US" dirty="0" smtClean="0"/>
              <a:t>is the unified management solution for </a:t>
            </a:r>
            <a:r>
              <a:rPr lang="en-US" dirty="0" err="1" smtClean="0"/>
              <a:t>Vblocks</a:t>
            </a:r>
            <a:r>
              <a:rPr lang="en-US" dirty="0" smtClean="0"/>
              <a:t> and VSPEX systems and provides a single point of management. With UIM, cloud infrastructure services can be provisioned automatically and according to corporate best practices. UIM discovers service elements, tracks changes to the elements, and checks compliance with configuration best practices. UIM captures alerts and displays them for an administrator to view. Alerts are notifications to the administrators about adverse events and impending threats in the IT infrastructure such as component failure and configuration error. It also provides a topological map of the </a:t>
            </a:r>
            <a:r>
              <a:rPr lang="en-US" dirty="0" err="1" smtClean="0"/>
              <a:t>Vblock</a:t>
            </a:r>
            <a:r>
              <a:rPr lang="en-US" dirty="0" smtClean="0"/>
              <a:t> and VSPEX infrastructure. This allows the administrator to drill down through the map to view the physical and virtual elements affected by a fault. In addition, UIM exposes APIs that can be utilized by external tools for service automation and orchestration.</a:t>
            </a:r>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32179532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EMC </a:t>
            </a:r>
            <a:r>
              <a:rPr lang="en-US" b="1" dirty="0" err="1" smtClean="0"/>
              <a:t>ViPR</a:t>
            </a:r>
            <a:r>
              <a:rPr lang="en-US" b="1" dirty="0" smtClean="0"/>
              <a:t> </a:t>
            </a:r>
            <a:r>
              <a:rPr lang="en-US" dirty="0" smtClean="0"/>
              <a:t>is a software-defined storage solution that abstracts storage with all its unique capabilities from physical arrays into a single pool of virtual storage. Storage administrators then create virtual storage arrays that they can manage at the virtualization layer according to automated policies. </a:t>
            </a:r>
            <a:r>
              <a:rPr lang="en-US" dirty="0" err="1" smtClean="0"/>
              <a:t>ViPR</a:t>
            </a:r>
            <a:r>
              <a:rPr lang="en-US" dirty="0" smtClean="0"/>
              <a:t> decouples the storage control path from the data path, which enables it to centralize all the provisioning and management tasks. </a:t>
            </a:r>
            <a:r>
              <a:rPr lang="en-US" dirty="0" err="1" smtClean="0"/>
              <a:t>ViPR</a:t>
            </a:r>
            <a:r>
              <a:rPr lang="en-US" dirty="0" smtClean="0"/>
              <a:t> automates provisioning by creating pre-defined, policy-driven, virtual storage arrays and delivering self-service access. It centralizes storage management and monitors utilization, performance, and health through a single management interface across physical and virtual storage. </a:t>
            </a:r>
            <a:r>
              <a:rPr lang="en-US" dirty="0" err="1" smtClean="0"/>
              <a:t>ViPR</a:t>
            </a:r>
            <a:r>
              <a:rPr lang="en-US" dirty="0" smtClean="0"/>
              <a:t> provides a hyper-scale, cloud architecture built with standard APIs, so any customer or service provider can extend it to support non-EMC storage and integrate with cloud stacks such as VMware and </a:t>
            </a:r>
            <a:r>
              <a:rPr lang="en-US" dirty="0" err="1" smtClean="0"/>
              <a:t>OpenStack</a:t>
            </a:r>
            <a:r>
              <a:rPr lang="en-US" dirty="0" smtClean="0"/>
              <a:t>. </a:t>
            </a:r>
            <a:r>
              <a:rPr lang="en-US" dirty="0" err="1" smtClean="0"/>
              <a:t>ViPR</a:t>
            </a:r>
            <a:r>
              <a:rPr lang="en-US" dirty="0" smtClean="0"/>
              <a:t> ships with a </a:t>
            </a:r>
            <a:r>
              <a:rPr lang="en-US" dirty="0" err="1" smtClean="0"/>
              <a:t>SolutionPack</a:t>
            </a:r>
            <a:r>
              <a:rPr lang="en-US" dirty="0" smtClean="0"/>
              <a:t> called </a:t>
            </a:r>
            <a:r>
              <a:rPr lang="en-US" dirty="0" err="1" smtClean="0"/>
              <a:t>ViPR</a:t>
            </a:r>
            <a:r>
              <a:rPr lang="en-US" dirty="0" smtClean="0"/>
              <a:t> Monitoring and Reporting which is designed to help storage administrators manage the software-defined resources in their </a:t>
            </a:r>
            <a:r>
              <a:rPr lang="en-US" dirty="0" err="1" smtClean="0"/>
              <a:t>ViPR</a:t>
            </a:r>
            <a:r>
              <a:rPr lang="en-US" dirty="0" smtClean="0"/>
              <a:t> environment. It offers capacity reporting for software-defined storage resources presented to </a:t>
            </a:r>
            <a:r>
              <a:rPr lang="en-US" dirty="0" err="1" smtClean="0"/>
              <a:t>ViPR</a:t>
            </a:r>
            <a:r>
              <a:rPr lang="en-US" dirty="0" smtClean="0"/>
              <a:t>  tenants. And, it discovers capacity available from underlying physical arrays to support the provisioning of storage to </a:t>
            </a:r>
            <a:r>
              <a:rPr lang="en-US" dirty="0" err="1" smtClean="0"/>
              <a:t>ViPR</a:t>
            </a:r>
            <a:r>
              <a:rPr lang="en-US" dirty="0" smtClean="0"/>
              <a:t>. </a:t>
            </a:r>
          </a:p>
          <a:p>
            <a:r>
              <a:rPr lang="en-US" b="1" dirty="0" smtClean="0"/>
              <a:t>EMC </a:t>
            </a:r>
            <a:r>
              <a:rPr lang="en-US" b="1" dirty="0" err="1" smtClean="0"/>
              <a:t>ViPR</a:t>
            </a:r>
            <a:r>
              <a:rPr lang="en-US" b="1" dirty="0" smtClean="0"/>
              <a:t> SRM </a:t>
            </a:r>
            <a:r>
              <a:rPr lang="en-US" dirty="0" smtClean="0"/>
              <a:t>enables organizations to visualize application to storage dependencies, analyze configurations and capacity growth, and optimize their environment. It provides detailed relationship and topology views from the application, to the virtual or physical compute</a:t>
            </a:r>
            <a:r>
              <a:rPr lang="en-US" baseline="0" dirty="0" smtClean="0"/>
              <a:t> system, down to the LUN to identify service dependencies. It also provides a view on performance trends across the data path and identifies compute systems competing for resources. </a:t>
            </a:r>
            <a:r>
              <a:rPr lang="en-US" baseline="0" dirty="0" err="1" smtClean="0"/>
              <a:t>ViPR</a:t>
            </a:r>
            <a:r>
              <a:rPr lang="en-US" baseline="0" dirty="0" smtClean="0"/>
              <a:t> SRM helps in analyzing configurations and capacity growth. It also helps to optimize the capacity to get the most out of the storage investment. It provides detailed capacity reporting that improves planning to enhance purchasing processes and reduce costs. It shows historical workloads and response times to determine that the administrator has selected the right storage tier.  </a:t>
            </a:r>
            <a:endParaRPr lang="en-US" b="1" dirty="0" smtClean="0"/>
          </a:p>
          <a:p>
            <a:r>
              <a:rPr lang="en-US" b="1" dirty="0" smtClean="0"/>
              <a:t>EMC FAST VP </a:t>
            </a:r>
            <a:r>
              <a:rPr lang="en-US" dirty="0" smtClean="0"/>
              <a:t>performs storage tiering at a sub-LUN level in a virtual provisioned environment. FAST VP automatically moves more active data (data that is more frequently accessed) to the best performing storage tier, and it moves less active data to a lower performance and less expensive tier. Data movement between the tiers is based on user-defined policies, and is executed automatically and non-disruptively by FAST VP.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9789814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EMC </a:t>
            </a:r>
            <a:r>
              <a:rPr lang="en-US" b="1" dirty="0" err="1" smtClean="0"/>
              <a:t>XtremSF</a:t>
            </a:r>
            <a:r>
              <a:rPr lang="en-US" b="1" dirty="0" smtClean="0"/>
              <a:t> </a:t>
            </a:r>
            <a:r>
              <a:rPr lang="en-US" dirty="0" smtClean="0"/>
              <a:t>is a </a:t>
            </a:r>
            <a:r>
              <a:rPr lang="en-US" dirty="0" err="1" smtClean="0"/>
              <a:t>PCIe</a:t>
            </a:r>
            <a:r>
              <a:rPr lang="en-US" dirty="0" smtClean="0"/>
              <a:t> flash card deployed in the compute system to dynamically improve application performance by reducing latency and accelerating throughput. It can also be used as a caching device in conjunction with server flash caching software EMC </a:t>
            </a:r>
            <a:r>
              <a:rPr lang="en-US" dirty="0" err="1" smtClean="0"/>
              <a:t>XtremSW</a:t>
            </a:r>
            <a:r>
              <a:rPr lang="en-US" dirty="0" smtClean="0"/>
              <a:t> Cache. The </a:t>
            </a:r>
            <a:r>
              <a:rPr lang="en-US" dirty="0" err="1" smtClean="0"/>
              <a:t>XtremSW</a:t>
            </a:r>
            <a:r>
              <a:rPr lang="en-US" dirty="0" smtClean="0"/>
              <a:t> Cache accelerates reads and protects data using write-through cache to the networked storage. It extends EMC FAST VP into the compute system, adding another tier of intelligence and performance to the I/O stack. </a:t>
            </a:r>
          </a:p>
          <a:p>
            <a:r>
              <a:rPr lang="en-US" b="1" dirty="0" smtClean="0"/>
              <a:t>EMC </a:t>
            </a:r>
            <a:r>
              <a:rPr lang="en-US" b="1" dirty="0" err="1" smtClean="0"/>
              <a:t>PowerPath</a:t>
            </a:r>
            <a:r>
              <a:rPr lang="en-US" b="1" dirty="0" smtClean="0"/>
              <a:t>/VE </a:t>
            </a:r>
            <a:r>
              <a:rPr lang="en-US" dirty="0" smtClean="0"/>
              <a:t>provides </a:t>
            </a:r>
            <a:r>
              <a:rPr lang="en-US" dirty="0" err="1" smtClean="0"/>
              <a:t>multipathing</a:t>
            </a:r>
            <a:r>
              <a:rPr lang="en-US" dirty="0" smtClean="0"/>
              <a:t> solutions for physical compute systems running VMware ESX/</a:t>
            </a:r>
            <a:r>
              <a:rPr lang="en-US" dirty="0" err="1" smtClean="0"/>
              <a:t>ESXi</a:t>
            </a:r>
            <a:r>
              <a:rPr lang="en-US" dirty="0" smtClean="0"/>
              <a:t> and Microsoft Hyper-V hypervisors. It provides path failover and load-balancing across FC, iSCSI, or </a:t>
            </a:r>
            <a:r>
              <a:rPr lang="en-US" dirty="0" err="1" smtClean="0"/>
              <a:t>FCoE</a:t>
            </a:r>
            <a:r>
              <a:rPr lang="en-US" dirty="0" smtClean="0"/>
              <a:t> I/O paths. All I/</a:t>
            </a:r>
            <a:r>
              <a:rPr lang="en-US" dirty="0" err="1" smtClean="0"/>
              <a:t>Os</a:t>
            </a:r>
            <a:r>
              <a:rPr lang="en-US" dirty="0" smtClean="0"/>
              <a:t> to storage systems run through </a:t>
            </a:r>
            <a:r>
              <a:rPr lang="en-US" dirty="0" err="1" smtClean="0"/>
              <a:t>PowerPath</a:t>
            </a:r>
            <a:r>
              <a:rPr lang="en-US" dirty="0" smtClean="0"/>
              <a:t>/VE, which distributes I/O requests to a LUN across all the available paths. </a:t>
            </a:r>
            <a:r>
              <a:rPr lang="en-US" dirty="0" err="1" smtClean="0"/>
              <a:t>PowerPath</a:t>
            </a:r>
            <a:r>
              <a:rPr lang="en-US" dirty="0" smtClean="0"/>
              <a:t>/VE may be added to the hypervisor and used in place of the hypervisor’s native </a:t>
            </a:r>
            <a:r>
              <a:rPr lang="en-US" dirty="0" err="1" smtClean="0"/>
              <a:t>multipathing</a:t>
            </a:r>
            <a:r>
              <a:rPr lang="en-US" dirty="0" smtClean="0"/>
              <a:t> functionality to deliver advanced </a:t>
            </a:r>
            <a:r>
              <a:rPr lang="en-US" dirty="0" err="1" smtClean="0"/>
              <a:t>multipathing</a:t>
            </a:r>
            <a:r>
              <a:rPr lang="en-US" dirty="0" smtClean="0"/>
              <a:t> capabilities.</a:t>
            </a:r>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01210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control software ties together the underlying physical resources and their software abstraction to enable resource pooling and dynamic allocation of resources. It provisions resources for services and provides information about provisioned or consumed resources by service instances to the cloud portal and billing system. Before configuring the cloud resources, the control software should discover all the underlying resources in order to know the total available resources in the environment for service provisioning. This also provides a complete view of all the resources in the cloud environment and enables to centralize management of</a:t>
            </a:r>
            <a:r>
              <a:rPr lang="en-US" baseline="0" dirty="0" smtClean="0"/>
              <a:t> IT resources</a:t>
            </a:r>
            <a:r>
              <a:rPr lang="en-US" dirty="0" smtClean="0"/>
              <a:t>. The two types of control software are element manager and unified manager. The following slides will discuss the various key tasks performed by </a:t>
            </a:r>
            <a:r>
              <a:rPr lang="en-US" dirty="0"/>
              <a:t>the </a:t>
            </a:r>
            <a:r>
              <a:rPr lang="en-US" dirty="0" smtClean="0"/>
              <a:t>element and </a:t>
            </a:r>
            <a:r>
              <a:rPr lang="en-US" dirty="0"/>
              <a:t>the </a:t>
            </a:r>
            <a:r>
              <a:rPr lang="en-US" dirty="0" smtClean="0"/>
              <a:t>unified manager. </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726460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module covered control layer and its key functions. This module also covered element and unified manager, and software-defined approach for managing IT resources. It further covered </a:t>
            </a:r>
            <a:r>
              <a:rPr lang="en-US" dirty="0"/>
              <a:t>the</a:t>
            </a:r>
            <a:r>
              <a:rPr lang="en-US" dirty="0">
                <a:solidFill>
                  <a:srgbClr val="FFC000"/>
                </a:solidFill>
              </a:rPr>
              <a:t> </a:t>
            </a:r>
            <a:r>
              <a:rPr lang="en-US" dirty="0" smtClean="0"/>
              <a:t>key resource management techniques to effectively utilize the IT resources for meeting the required service levels. </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1993070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012102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Infrastructure component vendors may provide the element managers as built-in or external software to configure those components or elements. For example, storage vendors offer element manager along with the storage system to configure and make the storage resources available for the applications or services. Similarly, network and compute systems are managed using network and compute management software, respectively. The figure on the slide depicts how various element managers are involved in managing the infrastructure components independently. Typically the underlying infrastructure is managed from element manager through either graphical user interface (GUI) or command line interface (CLI).</a:t>
            </a:r>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8348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Element managers are required to support initial component configuration such as zoning, RAID levels, LUN masking, and firmware updates. They are also required when resource capacity need to be expanded for meeting the demands. For example, a storage element manager can be used by an administrator to detect the newly added drives and add them to an existing storage pool. Troubleshooting and monitoring capabilities may also be supported by element managers. Additionally, many security settings and policy configurations are managed through the element managers like Role-Based Access </a:t>
            </a:r>
            <a:r>
              <a:rPr lang="en-US" dirty="0"/>
              <a:t>Controls (</a:t>
            </a:r>
            <a:r>
              <a:rPr lang="en-US" dirty="0" smtClean="0"/>
              <a:t>RBAC) type settings. </a:t>
            </a:r>
          </a:p>
          <a:p>
            <a:r>
              <a:rPr lang="en-US" dirty="0" smtClean="0"/>
              <a:t>For a cloud infrastructure of significant size, especially where a variety of physical and virtual components exist, using these element managers alone to perform routine management tasks can become complex.</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242025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Most vendors today include native APIs with their management software packages so that administrators can integrate them with other supporting tools. In a cloud environment where compute, storage, network, and other infrastructure elements work together, having a software solution that permits unified management and configuration provides simplification and improved efficiencies. </a:t>
            </a:r>
          </a:p>
          <a:p>
            <a:r>
              <a:rPr lang="en-US" dirty="0" smtClean="0"/>
              <a:t>Unified manager provides a single management interface to manage cloud infrastructure resources and provisioning resources for services. Unified manager interacts with all standalone infrastructure elements through the elements’ native APIs. It discovers and collects information on configurations, connectivity, and utilization of cloud infrastructure elements. Unified manager compiles this information and provides a consolidated view of infrastructure resources wherever they reside. In addition, unified manager identifies the relationships between virtual and physical elements for easy management. It provides a topology or a map view of infrastructure, which enables an administrator to quickly locate and understand the interconnections of infrastructure components and services.</a:t>
            </a:r>
          </a:p>
          <a:p>
            <a:r>
              <a:rPr lang="en-US" dirty="0" smtClean="0"/>
              <a:t> </a:t>
            </a:r>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4145369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Unified manager exposes APIs that enable to integrate with orchestration layer to automate resource provisioning for cloud services. After provision a service, there may be a need to add or remove resources (compute, storage, and network) to meet </a:t>
            </a:r>
            <a:r>
              <a:rPr lang="en-US" dirty="0"/>
              <a:t>the </a:t>
            </a:r>
            <a:r>
              <a:rPr lang="en-US" dirty="0" smtClean="0"/>
              <a:t>changing business requirements. Unified manager allows to dynamically add or remove resources from a service without impacting the availability. It provides a dashboard that shows how the infrastructure is configured and how the resources are used. This enables an administrator to monitor the configuration and utilization of the infrastructure resources and to plan for capacity requirements. Unified manager also provides a topology or a map view of the infrastructure, which enables an administrator to quickly locate and understand the interconnections of the infrastructure components and services. It enables to enforce compliance by creating configuration policies which are applied to the resources consumed by a service instance. It helps to track the configuration changes and performs compliance checking to ensure that the resources are in a known configuration. It also prevents conflicting resource identity assignments, for example, accidentally assigning a MAC address to more than one virtual NIC. It provides an alerts console which allows an administrator to see alerts against the infrastructure resources and the associated services affected by </a:t>
            </a:r>
            <a:r>
              <a:rPr lang="en-US" dirty="0"/>
              <a:t>the </a:t>
            </a:r>
            <a:r>
              <a:rPr lang="en-US" dirty="0" smtClean="0"/>
              <a:t>problems. The alert console facilitates identifying the services affected due to problems and the root causes of the problems. Knowing the root cause of a problem early enough helps to resolve problems faster. </a:t>
            </a:r>
          </a:p>
          <a:p>
            <a:endParaRPr lang="en-US"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Control Layer</a:t>
            </a:r>
            <a:endParaRPr lang="en-US" dirty="0"/>
          </a:p>
        </p:txBody>
      </p:sp>
    </p:spTree>
    <p:extLst>
      <p:ext uri="{BB962C8B-B14F-4D97-AF65-F5344CB8AC3E}">
        <p14:creationId xmlns:p14="http://schemas.microsoft.com/office/powerpoint/2010/main" val="10348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4"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1028805" y="3105150"/>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Box 78"/>
          <p:cNvSpPr txBox="1">
            <a:spLocks noChangeArrowheads="1"/>
          </p:cNvSpPr>
          <p:nvPr userDrawn="1"/>
        </p:nvSpPr>
        <p:spPr bwMode="auto">
          <a:xfrm>
            <a:off x="5257800"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86675" y="4086561"/>
            <a:ext cx="923925" cy="108064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18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2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24199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25232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89513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smtClean="0"/>
              <a:t> Click icon to add table</a:t>
            </a:r>
          </a:p>
          <a:p>
            <a:pPr lvl="0"/>
            <a:endParaRPr lang="en-US" noProof="0" dirty="0"/>
          </a:p>
        </p:txBody>
      </p:sp>
    </p:spTree>
    <p:custDataLst>
      <p:tags r:id="rId1"/>
    </p:custDataLst>
    <p:extLst>
      <p:ext uri="{BB962C8B-B14F-4D97-AF65-F5344CB8AC3E}">
        <p14:creationId xmlns:p14="http://schemas.microsoft.com/office/powerpoint/2010/main" val="53950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Control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custDataLst>
      <p:tags r:id="rId18"/>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1" r:id="rId15"/>
    <p:sldLayoutId id="2147483768" r:id="rId16"/>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0.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2.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4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5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0.x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6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Module:</a:t>
            </a:r>
            <a:r>
              <a:rPr lang="en-US" dirty="0" smtClean="0">
                <a:solidFill>
                  <a:srgbClr val="FFC000"/>
                </a:solidFill>
              </a:rPr>
              <a:t> </a:t>
            </a:r>
            <a:r>
              <a:rPr lang="en-US" dirty="0" smtClean="0"/>
              <a:t>Control Layer</a:t>
            </a:r>
            <a:endParaRPr lang="en-US" dirty="0"/>
          </a:p>
        </p:txBody>
      </p:sp>
      <p:sp>
        <p:nvSpPr>
          <p:cNvPr id="5" name="Content Placeholder 4"/>
          <p:cNvSpPr>
            <a:spLocks noGrp="1"/>
          </p:cNvSpPr>
          <p:nvPr>
            <p:ph sz="quarter" idx="10"/>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a:defRPr/>
            </a:pPr>
            <a:r>
              <a:rPr lang="en-US" dirty="0"/>
              <a:t>Describe </a:t>
            </a:r>
            <a:r>
              <a:rPr lang="en-US" dirty="0" smtClean="0"/>
              <a:t>the control </a:t>
            </a:r>
            <a:r>
              <a:rPr lang="en-US" dirty="0"/>
              <a:t>layer and its key functions</a:t>
            </a:r>
          </a:p>
          <a:p>
            <a:pPr>
              <a:defRPr/>
            </a:pPr>
            <a:r>
              <a:rPr lang="en-US" dirty="0" smtClean="0"/>
              <a:t>Describe control software and its types</a:t>
            </a:r>
            <a:endParaRPr lang="en-US" dirty="0"/>
          </a:p>
          <a:p>
            <a:pPr>
              <a:defRPr/>
            </a:pPr>
            <a:r>
              <a:rPr lang="en-US" dirty="0" smtClean="0"/>
              <a:t>Describe the software-defined </a:t>
            </a:r>
            <a:r>
              <a:rPr lang="en-US" dirty="0"/>
              <a:t>approach for managing IT resources</a:t>
            </a:r>
          </a:p>
          <a:p>
            <a:pPr>
              <a:defRPr/>
            </a:pPr>
            <a:r>
              <a:rPr lang="en-US" dirty="0"/>
              <a:t>Describe the</a:t>
            </a:r>
            <a:r>
              <a:rPr lang="en-US" dirty="0" smtClean="0"/>
              <a:t> key </a:t>
            </a:r>
            <a:r>
              <a:rPr lang="en-US" dirty="0"/>
              <a:t>resource management techniques</a:t>
            </a:r>
          </a:p>
        </p:txBody>
      </p:sp>
      <p:sp>
        <p:nvSpPr>
          <p:cNvPr id="2" name="Footer Placeholder 1"/>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3776540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Phases for Provisioning Resources</a:t>
            </a:r>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graphicFrame>
        <p:nvGraphicFramePr>
          <p:cNvPr id="7" name="Diagram 6"/>
          <p:cNvGraphicFramePr/>
          <p:nvPr>
            <p:extLst>
              <p:ext uri="{D42A27DB-BD31-4B8C-83A1-F6EECF244321}">
                <p14:modId xmlns:p14="http://schemas.microsoft.com/office/powerpoint/2010/main" val="3098119597"/>
              </p:ext>
            </p:extLst>
          </p:nvPr>
        </p:nvGraphicFramePr>
        <p:xfrm>
          <a:off x="3429000" y="666750"/>
          <a:ext cx="51054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Oval 7"/>
          <p:cNvSpPr/>
          <p:nvPr/>
        </p:nvSpPr>
        <p:spPr>
          <a:xfrm>
            <a:off x="533400" y="1047750"/>
            <a:ext cx="3124200" cy="3124200"/>
          </a:xfrm>
          <a:prstGeom prst="ellipse">
            <a:avLst/>
          </a:prstGeom>
          <a:solidFill>
            <a:srgbClr val="FFC425">
              <a:lumMod val="75000"/>
            </a:srgbClr>
          </a:solidFill>
          <a:ln w="25400" cap="flat" cmpd="sng" algn="ctr">
            <a:solidFill>
              <a:srgbClr val="FFC425">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FFFFFF"/>
                </a:solidFill>
                <a:effectLst/>
                <a:uLnTx/>
                <a:uFillTx/>
                <a:latin typeface="+mj-lt"/>
                <a:cs typeface="Arial"/>
              </a:rPr>
              <a:t>Key Phases in Provisioning Resources using Unified Manager</a:t>
            </a:r>
            <a:endParaRPr kumimoji="0" lang="en-US" b="1" i="0" u="none" strike="noStrike" kern="0" cap="none" spc="0" normalizeH="0" baseline="0" noProof="0" dirty="0">
              <a:ln>
                <a:noFill/>
              </a:ln>
              <a:solidFill>
                <a:srgbClr val="FFFFFF"/>
              </a:solidFill>
              <a:effectLst/>
              <a:uLnTx/>
              <a:uFillTx/>
              <a:latin typeface="+mj-lt"/>
              <a:cs typeface="Arial"/>
            </a:endParaRPr>
          </a:p>
        </p:txBody>
      </p:sp>
    </p:spTree>
    <p:custDataLst>
      <p:tags r:id="rId1"/>
    </p:custDataLst>
    <p:extLst>
      <p:ext uri="{BB962C8B-B14F-4D97-AF65-F5344CB8AC3E}">
        <p14:creationId xmlns:p14="http://schemas.microsoft.com/office/powerpoint/2010/main" val="3156688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 Discovery</a:t>
            </a:r>
            <a:endParaRPr lang="en-US" dirty="0"/>
          </a:p>
        </p:txBody>
      </p:sp>
      <p:sp>
        <p:nvSpPr>
          <p:cNvPr id="3" name="Content Placeholder 2"/>
          <p:cNvSpPr>
            <a:spLocks noGrp="1"/>
          </p:cNvSpPr>
          <p:nvPr>
            <p:ph sz="quarter" idx="10"/>
          </p:nvPr>
        </p:nvSpPr>
        <p:spPr/>
        <p:txBody>
          <a:bodyPr/>
          <a:lstStyle/>
          <a:p>
            <a:r>
              <a:rPr lang="en-US" dirty="0"/>
              <a:t>Enables unified manager to learn about resources that are available for service deployment</a:t>
            </a:r>
          </a:p>
          <a:p>
            <a:pPr lvl="1"/>
            <a:r>
              <a:rPr lang="en-US" dirty="0" smtClean="0"/>
              <a:t>Provides </a:t>
            </a:r>
            <a:r>
              <a:rPr lang="en-US" dirty="0"/>
              <a:t>visibility to each resource</a:t>
            </a:r>
          </a:p>
          <a:p>
            <a:pPr lvl="1"/>
            <a:r>
              <a:rPr lang="en-US" dirty="0" smtClean="0"/>
              <a:t>Enables </a:t>
            </a:r>
            <a:r>
              <a:rPr lang="en-US" dirty="0"/>
              <a:t>to manage cloud infrastructure resources centrally</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60491134"/>
              </p:ext>
            </p:extLst>
          </p:nvPr>
        </p:nvGraphicFramePr>
        <p:xfrm>
          <a:off x="404035" y="2520950"/>
          <a:ext cx="2590800" cy="1803400"/>
        </p:xfrm>
        <a:graphic>
          <a:graphicData uri="http://schemas.openxmlformats.org/drawingml/2006/table">
            <a:tbl>
              <a:tblPr firstRow="1" bandRow="1">
                <a:gradFill rotWithShape="1">
                  <a:gsLst>
                    <a:gs pos="0">
                      <a:srgbClr val="FFC425">
                        <a:shade val="51000"/>
                        <a:satMod val="130000"/>
                      </a:srgbClr>
                    </a:gs>
                    <a:gs pos="80000">
                      <a:srgbClr val="FFC425">
                        <a:shade val="93000"/>
                        <a:satMod val="130000"/>
                      </a:srgbClr>
                    </a:gs>
                    <a:gs pos="100000">
                      <a:srgbClr val="FFC425">
                        <a:shade val="94000"/>
                        <a:satMod val="135000"/>
                      </a:srgbClr>
                    </a:gs>
                  </a:gsLst>
                  <a:lin ang="16200000" scaled="0"/>
                </a:gradFill>
                <a:effectLst>
                  <a:outerShdw blurRad="40000" dist="23000" dir="5400000" rotWithShape="0">
                    <a:srgbClr val="000000">
                      <a:alpha val="35000"/>
                    </a:srgbClr>
                  </a:outerShdw>
                </a:effectLst>
              </a:tblPr>
              <a:tblGrid>
                <a:gridCol w="2590800"/>
              </a:tblGrid>
              <a:tr h="370840">
                <a:tc>
                  <a:txBody>
                    <a:bodyPr/>
                    <a:lstStyle>
                      <a:lvl1pPr marL="0" algn="l" defTabSz="457200" rtl="0" eaLnBrk="1" latinLnBrk="0" hangingPunct="1">
                        <a:defRPr sz="1800" b="1" kern="1200">
                          <a:solidFill>
                            <a:schemeClr val="lt1"/>
                          </a:solidFill>
                          <a:latin typeface="MetaNormalLF-Roman"/>
                          <a:ea typeface=""/>
                          <a:cs typeface="Arial"/>
                        </a:defRPr>
                      </a:lvl1pPr>
                      <a:lvl2pPr marL="457200" algn="l" defTabSz="457200" rtl="0" eaLnBrk="1" latinLnBrk="0" hangingPunct="1">
                        <a:defRPr sz="1800" b="1" kern="1200">
                          <a:solidFill>
                            <a:schemeClr val="lt1"/>
                          </a:solidFill>
                          <a:latin typeface="MetaNormalLF-Roman"/>
                          <a:ea typeface=""/>
                          <a:cs typeface="Arial"/>
                        </a:defRPr>
                      </a:lvl2pPr>
                      <a:lvl3pPr marL="914400" algn="l" defTabSz="457200" rtl="0" eaLnBrk="1" latinLnBrk="0" hangingPunct="1">
                        <a:defRPr sz="1800" b="1" kern="1200">
                          <a:solidFill>
                            <a:schemeClr val="lt1"/>
                          </a:solidFill>
                          <a:latin typeface="MetaNormalLF-Roman"/>
                          <a:ea typeface=""/>
                          <a:cs typeface="Arial"/>
                        </a:defRPr>
                      </a:lvl3pPr>
                      <a:lvl4pPr marL="1371600" algn="l" defTabSz="457200" rtl="0" eaLnBrk="1" latinLnBrk="0" hangingPunct="1">
                        <a:defRPr sz="1800" b="1" kern="1200">
                          <a:solidFill>
                            <a:schemeClr val="lt1"/>
                          </a:solidFill>
                          <a:latin typeface="MetaNormalLF-Roman"/>
                          <a:ea typeface=""/>
                          <a:cs typeface="Arial"/>
                        </a:defRPr>
                      </a:lvl4pPr>
                      <a:lvl5pPr marL="1828800" algn="l" defTabSz="457200" rtl="0" eaLnBrk="1" latinLnBrk="0" hangingPunct="1">
                        <a:defRPr sz="1800" b="1" kern="1200">
                          <a:solidFill>
                            <a:schemeClr val="lt1"/>
                          </a:solidFill>
                          <a:latin typeface="MetaNormalLF-Roman"/>
                          <a:ea typeface=""/>
                          <a:cs typeface="Arial"/>
                        </a:defRPr>
                      </a:lvl5pPr>
                      <a:lvl6pPr marL="2286000" algn="l" defTabSz="457200" rtl="0" eaLnBrk="1" latinLnBrk="0" hangingPunct="1">
                        <a:defRPr sz="1800" b="1" kern="1200">
                          <a:solidFill>
                            <a:schemeClr val="lt1"/>
                          </a:solidFill>
                          <a:latin typeface="MetaNormalLF-Roman"/>
                          <a:ea typeface=""/>
                          <a:cs typeface="Arial"/>
                        </a:defRPr>
                      </a:lvl6pPr>
                      <a:lvl7pPr marL="2743200" algn="l" defTabSz="457200" rtl="0" eaLnBrk="1" latinLnBrk="0" hangingPunct="1">
                        <a:defRPr sz="1800" b="1" kern="1200">
                          <a:solidFill>
                            <a:schemeClr val="lt1"/>
                          </a:solidFill>
                          <a:latin typeface="MetaNormalLF-Roman"/>
                          <a:ea typeface=""/>
                          <a:cs typeface="Arial"/>
                        </a:defRPr>
                      </a:lvl7pPr>
                      <a:lvl8pPr marL="3200400" algn="l" defTabSz="457200" rtl="0" eaLnBrk="1" latinLnBrk="0" hangingPunct="1">
                        <a:defRPr sz="1800" b="1" kern="1200">
                          <a:solidFill>
                            <a:schemeClr val="lt1"/>
                          </a:solidFill>
                          <a:latin typeface="MetaNormalLF-Roman"/>
                          <a:ea typeface=""/>
                          <a:cs typeface="Arial"/>
                        </a:defRPr>
                      </a:lvl8pPr>
                      <a:lvl9pPr marL="3657600" algn="l" defTabSz="457200" rtl="0" eaLnBrk="1" latinLnBrk="0" hangingPunct="1">
                        <a:defRPr sz="1800" b="1" kern="1200">
                          <a:solidFill>
                            <a:schemeClr val="lt1"/>
                          </a:solidFill>
                          <a:latin typeface="MetaNormalLF-Roman"/>
                          <a:ea typeface=""/>
                          <a:cs typeface="Arial"/>
                        </a:defRPr>
                      </a:lvl9pPr>
                    </a:lstStyle>
                    <a:p>
                      <a:pPr algn="ctr"/>
                      <a:r>
                        <a:rPr lang="en-US" sz="1100" dirty="0" smtClean="0">
                          <a:solidFill>
                            <a:schemeClr val="tx1"/>
                          </a:solidFill>
                          <a:effectLst/>
                          <a:latin typeface="+mj-lt"/>
                        </a:rPr>
                        <a:t>Compute Systems</a:t>
                      </a:r>
                      <a:endParaRPr lang="en-US" sz="1100" dirty="0">
                        <a:solidFill>
                          <a:schemeClr val="tx1"/>
                        </a:solidFill>
                        <a:effectLst/>
                        <a:latin typeface="+mj-lt"/>
                      </a:endParaRPr>
                    </a:p>
                  </a:txBody>
                  <a:tcPr anchor="ctr">
                    <a:lnL w="9525" cap="flat" cmpd="sng" algn="ctr">
                      <a:solidFill>
                        <a:srgbClr val="FFC425">
                          <a:tint val="50000"/>
                          <a:shade val="95000"/>
                          <a:satMod val="105000"/>
                        </a:srgbClr>
                      </a:solidFill>
                      <a:prstDash val="solid"/>
                    </a:lnL>
                    <a:lnR w="9525" cap="flat" cmpd="sng" algn="ctr">
                      <a:solidFill>
                        <a:srgbClr val="FFC425">
                          <a:tint val="50000"/>
                          <a:shade val="95000"/>
                          <a:satMod val="105000"/>
                        </a:srgbClr>
                      </a:solidFill>
                      <a:prstDash val="solid"/>
                    </a:lnR>
                    <a:lnT w="9525" cap="flat" cmpd="sng" algn="ctr">
                      <a:solidFill>
                        <a:srgbClr val="FFC425">
                          <a:tint val="50000"/>
                          <a:shade val="95000"/>
                          <a:satMod val="105000"/>
                        </a:srgbClr>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DEA400"/>
                    </a:solidFill>
                  </a:tcPr>
                </a:tc>
              </a:tr>
              <a:tr h="370840">
                <a:tc>
                  <a:txBody>
                    <a:bodyPr/>
                    <a:lstStyle>
                      <a:lvl1pPr marL="0" algn="l" defTabSz="457200" rtl="0" eaLnBrk="1" latinLnBrk="0" hangingPunct="1">
                        <a:defRPr sz="1800" kern="1200">
                          <a:solidFill>
                            <a:schemeClr val="lt1"/>
                          </a:solidFill>
                          <a:latin typeface="MetaNormalLF-Roman"/>
                          <a:ea typeface=""/>
                          <a:cs typeface="Arial"/>
                        </a:defRPr>
                      </a:lvl1pPr>
                      <a:lvl2pPr marL="457200" algn="l" defTabSz="457200" rtl="0" eaLnBrk="1" latinLnBrk="0" hangingPunct="1">
                        <a:defRPr sz="1800" kern="1200">
                          <a:solidFill>
                            <a:schemeClr val="lt1"/>
                          </a:solidFill>
                          <a:latin typeface="MetaNormalLF-Roman"/>
                          <a:ea typeface=""/>
                          <a:cs typeface="Arial"/>
                        </a:defRPr>
                      </a:lvl2pPr>
                      <a:lvl3pPr marL="914400" algn="l" defTabSz="457200" rtl="0" eaLnBrk="1" latinLnBrk="0" hangingPunct="1">
                        <a:defRPr sz="1800" kern="1200">
                          <a:solidFill>
                            <a:schemeClr val="lt1"/>
                          </a:solidFill>
                          <a:latin typeface="MetaNormalLF-Roman"/>
                          <a:ea typeface=""/>
                          <a:cs typeface="Arial"/>
                        </a:defRPr>
                      </a:lvl3pPr>
                      <a:lvl4pPr marL="1371600" algn="l" defTabSz="457200" rtl="0" eaLnBrk="1" latinLnBrk="0" hangingPunct="1">
                        <a:defRPr sz="1800" kern="1200">
                          <a:solidFill>
                            <a:schemeClr val="lt1"/>
                          </a:solidFill>
                          <a:latin typeface="MetaNormalLF-Roman"/>
                          <a:ea typeface=""/>
                          <a:cs typeface="Arial"/>
                        </a:defRPr>
                      </a:lvl4pPr>
                      <a:lvl5pPr marL="1828800" algn="l" defTabSz="457200" rtl="0" eaLnBrk="1" latinLnBrk="0" hangingPunct="1">
                        <a:defRPr sz="1800" kern="1200">
                          <a:solidFill>
                            <a:schemeClr val="lt1"/>
                          </a:solidFill>
                          <a:latin typeface="MetaNormalLF-Roman"/>
                          <a:ea typeface=""/>
                          <a:cs typeface="Arial"/>
                        </a:defRPr>
                      </a:lvl5pPr>
                      <a:lvl6pPr marL="2286000" algn="l" defTabSz="457200" rtl="0" eaLnBrk="1" latinLnBrk="0" hangingPunct="1">
                        <a:defRPr sz="1800" kern="1200">
                          <a:solidFill>
                            <a:schemeClr val="lt1"/>
                          </a:solidFill>
                          <a:latin typeface="MetaNormalLF-Roman"/>
                          <a:ea typeface=""/>
                          <a:cs typeface="Arial"/>
                        </a:defRPr>
                      </a:lvl6pPr>
                      <a:lvl7pPr marL="2743200" algn="l" defTabSz="457200" rtl="0" eaLnBrk="1" latinLnBrk="0" hangingPunct="1">
                        <a:defRPr sz="1800" kern="1200">
                          <a:solidFill>
                            <a:schemeClr val="lt1"/>
                          </a:solidFill>
                          <a:latin typeface="MetaNormalLF-Roman"/>
                          <a:ea typeface=""/>
                          <a:cs typeface="Arial"/>
                        </a:defRPr>
                      </a:lvl7pPr>
                      <a:lvl8pPr marL="3200400" algn="l" defTabSz="457200" rtl="0" eaLnBrk="1" latinLnBrk="0" hangingPunct="1">
                        <a:defRPr sz="1800" kern="1200">
                          <a:solidFill>
                            <a:schemeClr val="lt1"/>
                          </a:solidFill>
                          <a:latin typeface="MetaNormalLF-Roman"/>
                          <a:ea typeface=""/>
                          <a:cs typeface="Arial"/>
                        </a:defRPr>
                      </a:lvl8pPr>
                      <a:lvl9pPr marL="3657600" algn="l" defTabSz="457200" rtl="0" eaLnBrk="1" latinLnBrk="0" hangingPunct="1">
                        <a:defRPr sz="1800" kern="1200">
                          <a:solidFill>
                            <a:schemeClr val="lt1"/>
                          </a:solidFill>
                          <a:latin typeface="MetaNormalLF-Roman"/>
                          <a:ea typeface=""/>
                          <a:cs typeface="Arial"/>
                        </a:defRPr>
                      </a:lvl9pPr>
                    </a:lstStyle>
                    <a:p>
                      <a:pPr marL="285750" indent="-285750">
                        <a:buFont typeface="Arial" pitchFamily="34" charset="0"/>
                        <a:buChar char="•"/>
                      </a:pPr>
                      <a:r>
                        <a:rPr lang="en-US" sz="1100" dirty="0" smtClean="0">
                          <a:solidFill>
                            <a:schemeClr val="tx1"/>
                          </a:solidFill>
                          <a:latin typeface="+mn-lt"/>
                        </a:rPr>
                        <a:t>Number of blade servers </a:t>
                      </a:r>
                    </a:p>
                    <a:p>
                      <a:pPr marL="285750" indent="-285750">
                        <a:buFont typeface="Arial" pitchFamily="34" charset="0"/>
                        <a:buChar char="•"/>
                      </a:pPr>
                      <a:r>
                        <a:rPr lang="en-US" sz="1100" dirty="0" smtClean="0">
                          <a:solidFill>
                            <a:schemeClr val="tx1"/>
                          </a:solidFill>
                          <a:latin typeface="+mn-lt"/>
                        </a:rPr>
                        <a:t>Slot location</a:t>
                      </a:r>
                    </a:p>
                    <a:p>
                      <a:pPr marL="285750" indent="-285750">
                        <a:buFont typeface="Arial" pitchFamily="34" charset="0"/>
                        <a:buChar char="•"/>
                      </a:pPr>
                      <a:r>
                        <a:rPr lang="en-US" sz="1100" dirty="0" smtClean="0">
                          <a:solidFill>
                            <a:schemeClr val="tx1"/>
                          </a:solidFill>
                          <a:latin typeface="+mn-lt"/>
                        </a:rPr>
                        <a:t>Blade model</a:t>
                      </a:r>
                    </a:p>
                    <a:p>
                      <a:pPr marL="285750" indent="-285750">
                        <a:buFont typeface="Arial" pitchFamily="34" charset="0"/>
                        <a:buChar char="•"/>
                      </a:pPr>
                      <a:r>
                        <a:rPr lang="en-US" sz="1100" dirty="0" smtClean="0">
                          <a:solidFill>
                            <a:schemeClr val="tx1"/>
                          </a:solidFill>
                          <a:latin typeface="+mn-lt"/>
                        </a:rPr>
                        <a:t>CPU speed, memory capacity, CPU, and memory pools</a:t>
                      </a:r>
                    </a:p>
                    <a:p>
                      <a:pPr marL="285750" indent="-285750">
                        <a:buFont typeface="Arial" pitchFamily="34" charset="0"/>
                        <a:buChar char="•"/>
                      </a:pPr>
                      <a:r>
                        <a:rPr lang="en-US" sz="1100" dirty="0" smtClean="0">
                          <a:solidFill>
                            <a:schemeClr val="tx1"/>
                          </a:solidFill>
                          <a:latin typeface="+mn-lt"/>
                        </a:rPr>
                        <a:t>Physical-to-virtual compute mapping</a:t>
                      </a:r>
                    </a:p>
                    <a:p>
                      <a:pPr marL="0" indent="0">
                        <a:buFont typeface="Arial" pitchFamily="34" charset="0"/>
                        <a:buNone/>
                      </a:pPr>
                      <a:endParaRPr lang="en-US" sz="1100" dirty="0">
                        <a:latin typeface="+mn-lt"/>
                      </a:endParaRPr>
                    </a:p>
                  </a:txBody>
                  <a:tcPr>
                    <a:lnL w="9525" cap="flat" cmpd="sng" algn="ctr">
                      <a:solidFill>
                        <a:srgbClr val="FFC425">
                          <a:tint val="50000"/>
                          <a:shade val="95000"/>
                          <a:satMod val="105000"/>
                        </a:srgbClr>
                      </a:solidFill>
                      <a:prstDash val="solid"/>
                    </a:lnL>
                    <a:lnR w="9525" cap="flat" cmpd="sng" algn="ctr">
                      <a:solidFill>
                        <a:srgbClr val="FFC425">
                          <a:tint val="50000"/>
                          <a:shade val="95000"/>
                          <a:satMod val="105000"/>
                        </a:srgbClr>
                      </a:solidFill>
                      <a:prstDash val="solid"/>
                    </a:lnR>
                    <a:lnT w="38100" cap="flat" cmpd="sng" algn="ctr">
                      <a:solidFill>
                        <a:srgbClr val="FFFFFF"/>
                      </a:solidFill>
                      <a:prstDash val="solid"/>
                    </a:lnT>
                    <a:lnB w="9525" cap="flat" cmpd="sng" algn="ctr">
                      <a:solidFill>
                        <a:srgbClr val="FFC425">
                          <a:tint val="50000"/>
                          <a:shade val="95000"/>
                          <a:satMod val="105000"/>
                        </a:srgbClr>
                      </a:solidFill>
                      <a:prstDash val="solid"/>
                    </a:lnB>
                    <a:lnTlToBr w="12700" cmpd="sng">
                      <a:noFill/>
                      <a:prstDash val="solid"/>
                    </a:lnTlToBr>
                    <a:lnBlToTr w="12700" cmpd="sng">
                      <a:noFill/>
                      <a:prstDash val="solid"/>
                    </a:lnBlToTr>
                    <a:solidFill>
                      <a:srgbClr val="DEA400"/>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32780992"/>
              </p:ext>
            </p:extLst>
          </p:nvPr>
        </p:nvGraphicFramePr>
        <p:xfrm>
          <a:off x="3299635" y="2495550"/>
          <a:ext cx="2590800" cy="1803400"/>
        </p:xfrm>
        <a:graphic>
          <a:graphicData uri="http://schemas.openxmlformats.org/drawingml/2006/table">
            <a:tbl>
              <a:tblPr firstRow="1" bandRow="1">
                <a:gradFill rotWithShape="1">
                  <a:gsLst>
                    <a:gs pos="0">
                      <a:srgbClr val="FFC425">
                        <a:shade val="51000"/>
                        <a:satMod val="130000"/>
                      </a:srgbClr>
                    </a:gs>
                    <a:gs pos="80000">
                      <a:srgbClr val="FFC425">
                        <a:shade val="93000"/>
                        <a:satMod val="130000"/>
                      </a:srgbClr>
                    </a:gs>
                    <a:gs pos="100000">
                      <a:srgbClr val="FFC425">
                        <a:shade val="94000"/>
                        <a:satMod val="135000"/>
                      </a:srgbClr>
                    </a:gs>
                  </a:gsLst>
                  <a:lin ang="16200000" scaled="0"/>
                </a:gradFill>
                <a:effectLst>
                  <a:outerShdw blurRad="40000" dist="23000" dir="5400000" rotWithShape="0">
                    <a:srgbClr val="000000">
                      <a:alpha val="35000"/>
                    </a:srgbClr>
                  </a:outerShdw>
                </a:effectLst>
              </a:tblPr>
              <a:tblGrid>
                <a:gridCol w="2590800"/>
              </a:tblGrid>
              <a:tr h="370840">
                <a:tc>
                  <a:txBody>
                    <a:bodyPr/>
                    <a:lstStyle>
                      <a:lvl1pPr marL="0" algn="l" defTabSz="457200" rtl="0" eaLnBrk="1" latinLnBrk="0" hangingPunct="1">
                        <a:defRPr sz="1800" b="1" kern="1200">
                          <a:solidFill>
                            <a:schemeClr val="lt1"/>
                          </a:solidFill>
                          <a:latin typeface="MetaNormalLF-Roman"/>
                          <a:ea typeface=""/>
                          <a:cs typeface="Arial"/>
                        </a:defRPr>
                      </a:lvl1pPr>
                      <a:lvl2pPr marL="457200" algn="l" defTabSz="457200" rtl="0" eaLnBrk="1" latinLnBrk="0" hangingPunct="1">
                        <a:defRPr sz="1800" b="1" kern="1200">
                          <a:solidFill>
                            <a:schemeClr val="lt1"/>
                          </a:solidFill>
                          <a:latin typeface="MetaNormalLF-Roman"/>
                          <a:ea typeface=""/>
                          <a:cs typeface="Arial"/>
                        </a:defRPr>
                      </a:lvl2pPr>
                      <a:lvl3pPr marL="914400" algn="l" defTabSz="457200" rtl="0" eaLnBrk="1" latinLnBrk="0" hangingPunct="1">
                        <a:defRPr sz="1800" b="1" kern="1200">
                          <a:solidFill>
                            <a:schemeClr val="lt1"/>
                          </a:solidFill>
                          <a:latin typeface="MetaNormalLF-Roman"/>
                          <a:ea typeface=""/>
                          <a:cs typeface="Arial"/>
                        </a:defRPr>
                      </a:lvl3pPr>
                      <a:lvl4pPr marL="1371600" algn="l" defTabSz="457200" rtl="0" eaLnBrk="1" latinLnBrk="0" hangingPunct="1">
                        <a:defRPr sz="1800" b="1" kern="1200">
                          <a:solidFill>
                            <a:schemeClr val="lt1"/>
                          </a:solidFill>
                          <a:latin typeface="MetaNormalLF-Roman"/>
                          <a:ea typeface=""/>
                          <a:cs typeface="Arial"/>
                        </a:defRPr>
                      </a:lvl4pPr>
                      <a:lvl5pPr marL="1828800" algn="l" defTabSz="457200" rtl="0" eaLnBrk="1" latinLnBrk="0" hangingPunct="1">
                        <a:defRPr sz="1800" b="1" kern="1200">
                          <a:solidFill>
                            <a:schemeClr val="lt1"/>
                          </a:solidFill>
                          <a:latin typeface="MetaNormalLF-Roman"/>
                          <a:ea typeface=""/>
                          <a:cs typeface="Arial"/>
                        </a:defRPr>
                      </a:lvl5pPr>
                      <a:lvl6pPr marL="2286000" algn="l" defTabSz="457200" rtl="0" eaLnBrk="1" latinLnBrk="0" hangingPunct="1">
                        <a:defRPr sz="1800" b="1" kern="1200">
                          <a:solidFill>
                            <a:schemeClr val="lt1"/>
                          </a:solidFill>
                          <a:latin typeface="MetaNormalLF-Roman"/>
                          <a:ea typeface=""/>
                          <a:cs typeface="Arial"/>
                        </a:defRPr>
                      </a:lvl6pPr>
                      <a:lvl7pPr marL="2743200" algn="l" defTabSz="457200" rtl="0" eaLnBrk="1" latinLnBrk="0" hangingPunct="1">
                        <a:defRPr sz="1800" b="1" kern="1200">
                          <a:solidFill>
                            <a:schemeClr val="lt1"/>
                          </a:solidFill>
                          <a:latin typeface="MetaNormalLF-Roman"/>
                          <a:ea typeface=""/>
                          <a:cs typeface="Arial"/>
                        </a:defRPr>
                      </a:lvl7pPr>
                      <a:lvl8pPr marL="3200400" algn="l" defTabSz="457200" rtl="0" eaLnBrk="1" latinLnBrk="0" hangingPunct="1">
                        <a:defRPr sz="1800" b="1" kern="1200">
                          <a:solidFill>
                            <a:schemeClr val="lt1"/>
                          </a:solidFill>
                          <a:latin typeface="MetaNormalLF-Roman"/>
                          <a:ea typeface=""/>
                          <a:cs typeface="Arial"/>
                        </a:defRPr>
                      </a:lvl8pPr>
                      <a:lvl9pPr marL="3657600" algn="l" defTabSz="457200" rtl="0" eaLnBrk="1" latinLnBrk="0" hangingPunct="1">
                        <a:defRPr sz="1800" b="1" kern="1200">
                          <a:solidFill>
                            <a:schemeClr val="lt1"/>
                          </a:solidFill>
                          <a:latin typeface="MetaNormalLF-Roman"/>
                          <a:ea typeface=""/>
                          <a:cs typeface="Arial"/>
                        </a:defRPr>
                      </a:lvl9pPr>
                    </a:lstStyle>
                    <a:p>
                      <a:pPr algn="ctr"/>
                      <a:r>
                        <a:rPr lang="en-US" sz="1100" dirty="0" smtClean="0">
                          <a:solidFill>
                            <a:schemeClr val="tx1"/>
                          </a:solidFill>
                          <a:effectLst/>
                          <a:latin typeface="+mj-lt"/>
                        </a:rPr>
                        <a:t>Network Components</a:t>
                      </a:r>
                      <a:endParaRPr lang="en-US" sz="1100" dirty="0">
                        <a:solidFill>
                          <a:schemeClr val="tx1"/>
                        </a:solidFill>
                        <a:effectLst/>
                        <a:latin typeface="+mj-lt"/>
                      </a:endParaRPr>
                    </a:p>
                  </a:txBody>
                  <a:tcPr anchor="ctr">
                    <a:lnL w="9525" cap="flat" cmpd="sng" algn="ctr">
                      <a:solidFill>
                        <a:srgbClr val="FFC425">
                          <a:tint val="50000"/>
                          <a:shade val="95000"/>
                          <a:satMod val="105000"/>
                        </a:srgbClr>
                      </a:solidFill>
                      <a:prstDash val="solid"/>
                    </a:lnL>
                    <a:lnR w="9525" cap="flat" cmpd="sng" algn="ctr">
                      <a:solidFill>
                        <a:srgbClr val="FFC425">
                          <a:tint val="50000"/>
                          <a:shade val="95000"/>
                          <a:satMod val="105000"/>
                        </a:srgbClr>
                      </a:solidFill>
                      <a:prstDash val="solid"/>
                    </a:lnR>
                    <a:lnT w="9525" cap="flat" cmpd="sng" algn="ctr">
                      <a:solidFill>
                        <a:srgbClr val="FFC425">
                          <a:tint val="50000"/>
                          <a:shade val="95000"/>
                          <a:satMod val="105000"/>
                        </a:srgbClr>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DEA400"/>
                    </a:solidFill>
                  </a:tcPr>
                </a:tc>
              </a:tr>
              <a:tr h="370840">
                <a:tc>
                  <a:txBody>
                    <a:bodyPr/>
                    <a:lstStyle>
                      <a:lvl1pPr marL="0" algn="l" defTabSz="457200" rtl="0" eaLnBrk="1" latinLnBrk="0" hangingPunct="1">
                        <a:defRPr sz="1800" kern="1200">
                          <a:solidFill>
                            <a:schemeClr val="lt1"/>
                          </a:solidFill>
                          <a:latin typeface="MetaNormalLF-Roman"/>
                          <a:ea typeface=""/>
                          <a:cs typeface="Arial"/>
                        </a:defRPr>
                      </a:lvl1pPr>
                      <a:lvl2pPr marL="457200" algn="l" defTabSz="457200" rtl="0" eaLnBrk="1" latinLnBrk="0" hangingPunct="1">
                        <a:defRPr sz="1800" kern="1200">
                          <a:solidFill>
                            <a:schemeClr val="lt1"/>
                          </a:solidFill>
                          <a:latin typeface="MetaNormalLF-Roman"/>
                          <a:ea typeface=""/>
                          <a:cs typeface="Arial"/>
                        </a:defRPr>
                      </a:lvl2pPr>
                      <a:lvl3pPr marL="914400" algn="l" defTabSz="457200" rtl="0" eaLnBrk="1" latinLnBrk="0" hangingPunct="1">
                        <a:defRPr sz="1800" kern="1200">
                          <a:solidFill>
                            <a:schemeClr val="lt1"/>
                          </a:solidFill>
                          <a:latin typeface="MetaNormalLF-Roman"/>
                          <a:ea typeface=""/>
                          <a:cs typeface="Arial"/>
                        </a:defRPr>
                      </a:lvl3pPr>
                      <a:lvl4pPr marL="1371600" algn="l" defTabSz="457200" rtl="0" eaLnBrk="1" latinLnBrk="0" hangingPunct="1">
                        <a:defRPr sz="1800" kern="1200">
                          <a:solidFill>
                            <a:schemeClr val="lt1"/>
                          </a:solidFill>
                          <a:latin typeface="MetaNormalLF-Roman"/>
                          <a:ea typeface=""/>
                          <a:cs typeface="Arial"/>
                        </a:defRPr>
                      </a:lvl4pPr>
                      <a:lvl5pPr marL="1828800" algn="l" defTabSz="457200" rtl="0" eaLnBrk="1" latinLnBrk="0" hangingPunct="1">
                        <a:defRPr sz="1800" kern="1200">
                          <a:solidFill>
                            <a:schemeClr val="lt1"/>
                          </a:solidFill>
                          <a:latin typeface="MetaNormalLF-Roman"/>
                          <a:ea typeface=""/>
                          <a:cs typeface="Arial"/>
                        </a:defRPr>
                      </a:lvl5pPr>
                      <a:lvl6pPr marL="2286000" algn="l" defTabSz="457200" rtl="0" eaLnBrk="1" latinLnBrk="0" hangingPunct="1">
                        <a:defRPr sz="1800" kern="1200">
                          <a:solidFill>
                            <a:schemeClr val="lt1"/>
                          </a:solidFill>
                          <a:latin typeface="MetaNormalLF-Roman"/>
                          <a:ea typeface=""/>
                          <a:cs typeface="Arial"/>
                        </a:defRPr>
                      </a:lvl6pPr>
                      <a:lvl7pPr marL="2743200" algn="l" defTabSz="457200" rtl="0" eaLnBrk="1" latinLnBrk="0" hangingPunct="1">
                        <a:defRPr sz="1800" kern="1200">
                          <a:solidFill>
                            <a:schemeClr val="lt1"/>
                          </a:solidFill>
                          <a:latin typeface="MetaNormalLF-Roman"/>
                          <a:ea typeface=""/>
                          <a:cs typeface="Arial"/>
                        </a:defRPr>
                      </a:lvl7pPr>
                      <a:lvl8pPr marL="3200400" algn="l" defTabSz="457200" rtl="0" eaLnBrk="1" latinLnBrk="0" hangingPunct="1">
                        <a:defRPr sz="1800" kern="1200">
                          <a:solidFill>
                            <a:schemeClr val="lt1"/>
                          </a:solidFill>
                          <a:latin typeface="MetaNormalLF-Roman"/>
                          <a:ea typeface=""/>
                          <a:cs typeface="Arial"/>
                        </a:defRPr>
                      </a:lvl8pPr>
                      <a:lvl9pPr marL="3657600" algn="l" defTabSz="457200" rtl="0" eaLnBrk="1" latinLnBrk="0" hangingPunct="1">
                        <a:defRPr sz="1800" kern="1200">
                          <a:solidFill>
                            <a:schemeClr val="lt1"/>
                          </a:solidFill>
                          <a:latin typeface="MetaNormalLF-Roman"/>
                          <a:ea typeface=""/>
                          <a:cs typeface="Arial"/>
                        </a:defRPr>
                      </a:lvl9pPr>
                    </a:lstStyle>
                    <a:p>
                      <a:pPr marL="285750" indent="-285750">
                        <a:buFont typeface="Arial" pitchFamily="34" charset="0"/>
                        <a:buChar char="•"/>
                      </a:pPr>
                      <a:r>
                        <a:rPr lang="en-US" sz="1100" dirty="0" smtClean="0">
                          <a:solidFill>
                            <a:schemeClr val="tx1"/>
                          </a:solidFill>
                          <a:latin typeface="+mn-lt"/>
                        </a:rPr>
                        <a:t>Switch model</a:t>
                      </a:r>
                    </a:p>
                    <a:p>
                      <a:pPr marL="285750" indent="-285750">
                        <a:buFont typeface="Arial" pitchFamily="34" charset="0"/>
                        <a:buChar char="•"/>
                      </a:pPr>
                      <a:r>
                        <a:rPr lang="en-US" sz="1100" dirty="0" smtClean="0">
                          <a:solidFill>
                            <a:schemeClr val="tx1"/>
                          </a:solidFill>
                          <a:latin typeface="+mn-lt"/>
                        </a:rPr>
                        <a:t>Network adapters</a:t>
                      </a:r>
                    </a:p>
                    <a:p>
                      <a:pPr marL="285750" indent="-285750">
                        <a:buFont typeface="Arial" pitchFamily="34" charset="0"/>
                        <a:buChar char="•"/>
                      </a:pPr>
                      <a:r>
                        <a:rPr lang="en-US" sz="1100" dirty="0" smtClean="0">
                          <a:solidFill>
                            <a:schemeClr val="tx1"/>
                          </a:solidFill>
                          <a:latin typeface="+mn-lt"/>
                        </a:rPr>
                        <a:t>VLAN IDs</a:t>
                      </a:r>
                    </a:p>
                    <a:p>
                      <a:pPr marL="285750" indent="-285750">
                        <a:buFont typeface="Arial" pitchFamily="34" charset="0"/>
                        <a:buChar char="•"/>
                      </a:pPr>
                      <a:r>
                        <a:rPr lang="en-US" sz="1100" dirty="0" smtClean="0">
                          <a:solidFill>
                            <a:schemeClr val="tx1"/>
                          </a:solidFill>
                          <a:latin typeface="+mn-lt"/>
                        </a:rPr>
                        <a:t>VSAN IDs</a:t>
                      </a:r>
                    </a:p>
                    <a:p>
                      <a:pPr marL="285750" indent="-285750">
                        <a:buFont typeface="Arial" pitchFamily="34" charset="0"/>
                        <a:buChar char="•"/>
                      </a:pPr>
                      <a:r>
                        <a:rPr lang="en-US" sz="1100" dirty="0" smtClean="0">
                          <a:solidFill>
                            <a:schemeClr val="tx1"/>
                          </a:solidFill>
                          <a:latin typeface="+mn-lt"/>
                        </a:rPr>
                        <a:t>Physical-to-virtual network mapping</a:t>
                      </a:r>
                    </a:p>
                    <a:p>
                      <a:pPr marL="285750" indent="-285750">
                        <a:buFont typeface="Arial" pitchFamily="34" charset="0"/>
                        <a:buChar char="•"/>
                      </a:pPr>
                      <a:r>
                        <a:rPr lang="en-US" sz="1100" dirty="0" err="1" smtClean="0">
                          <a:solidFill>
                            <a:schemeClr val="tx1"/>
                          </a:solidFill>
                          <a:latin typeface="+mn-lt"/>
                        </a:rPr>
                        <a:t>QoS</a:t>
                      </a:r>
                      <a:endParaRPr lang="en-US" sz="1100" dirty="0" smtClean="0">
                        <a:solidFill>
                          <a:schemeClr val="tx1"/>
                        </a:solidFill>
                        <a:latin typeface="+mn-lt"/>
                      </a:endParaRPr>
                    </a:p>
                    <a:p>
                      <a:pPr marL="285750" indent="-285750">
                        <a:buFont typeface="Arial" pitchFamily="34" charset="0"/>
                        <a:buChar char="•"/>
                      </a:pPr>
                      <a:r>
                        <a:rPr lang="en-US" sz="1100" dirty="0" smtClean="0">
                          <a:solidFill>
                            <a:schemeClr val="tx1"/>
                          </a:solidFill>
                          <a:latin typeface="+mn-lt"/>
                        </a:rPr>
                        <a:t>Zones</a:t>
                      </a:r>
                      <a:endParaRPr lang="en-US" sz="1100" dirty="0">
                        <a:solidFill>
                          <a:schemeClr val="tx1"/>
                        </a:solidFill>
                        <a:latin typeface="+mn-lt"/>
                      </a:endParaRPr>
                    </a:p>
                  </a:txBody>
                  <a:tcPr>
                    <a:lnL w="9525" cap="flat" cmpd="sng" algn="ctr">
                      <a:solidFill>
                        <a:srgbClr val="FFC425">
                          <a:tint val="50000"/>
                          <a:shade val="95000"/>
                          <a:satMod val="105000"/>
                        </a:srgbClr>
                      </a:solidFill>
                      <a:prstDash val="solid"/>
                    </a:lnL>
                    <a:lnR w="9525" cap="flat" cmpd="sng" algn="ctr">
                      <a:solidFill>
                        <a:srgbClr val="FFC425">
                          <a:tint val="50000"/>
                          <a:shade val="95000"/>
                          <a:satMod val="105000"/>
                        </a:srgbClr>
                      </a:solidFill>
                      <a:prstDash val="solid"/>
                    </a:lnR>
                    <a:lnT w="38100" cap="flat" cmpd="sng" algn="ctr">
                      <a:solidFill>
                        <a:srgbClr val="FFFFFF"/>
                      </a:solidFill>
                      <a:prstDash val="solid"/>
                    </a:lnT>
                    <a:lnB w="9525" cap="flat" cmpd="sng" algn="ctr">
                      <a:solidFill>
                        <a:srgbClr val="FFC425">
                          <a:tint val="50000"/>
                          <a:shade val="95000"/>
                          <a:satMod val="105000"/>
                        </a:srgbClr>
                      </a:solidFill>
                      <a:prstDash val="solid"/>
                    </a:lnB>
                    <a:lnTlToBr w="12700" cmpd="sng">
                      <a:noFill/>
                      <a:prstDash val="solid"/>
                    </a:lnTlToBr>
                    <a:lnBlToTr w="12700" cmpd="sng">
                      <a:noFill/>
                      <a:prstDash val="solid"/>
                    </a:lnBlToTr>
                    <a:solidFill>
                      <a:srgbClr val="DEA40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92580663"/>
              </p:ext>
            </p:extLst>
          </p:nvPr>
        </p:nvGraphicFramePr>
        <p:xfrm>
          <a:off x="6195235" y="2495550"/>
          <a:ext cx="2590800" cy="1828800"/>
        </p:xfrm>
        <a:graphic>
          <a:graphicData uri="http://schemas.openxmlformats.org/drawingml/2006/table">
            <a:tbl>
              <a:tblPr firstRow="1" bandRow="1">
                <a:gradFill rotWithShape="1">
                  <a:gsLst>
                    <a:gs pos="0">
                      <a:srgbClr val="FFC425">
                        <a:shade val="51000"/>
                        <a:satMod val="130000"/>
                      </a:srgbClr>
                    </a:gs>
                    <a:gs pos="80000">
                      <a:srgbClr val="FFC425">
                        <a:shade val="93000"/>
                        <a:satMod val="130000"/>
                      </a:srgbClr>
                    </a:gs>
                    <a:gs pos="100000">
                      <a:srgbClr val="FFC425">
                        <a:shade val="94000"/>
                        <a:satMod val="135000"/>
                      </a:srgbClr>
                    </a:gs>
                  </a:gsLst>
                  <a:lin ang="16200000" scaled="0"/>
                </a:gradFill>
                <a:effectLst>
                  <a:outerShdw blurRad="40000" dist="23000" dir="5400000" rotWithShape="0">
                    <a:srgbClr val="000000">
                      <a:alpha val="35000"/>
                    </a:srgbClr>
                  </a:outerShdw>
                </a:effectLst>
              </a:tblPr>
              <a:tblGrid>
                <a:gridCol w="2590800"/>
              </a:tblGrid>
              <a:tr h="281057">
                <a:tc>
                  <a:txBody>
                    <a:bodyPr/>
                    <a:lstStyle>
                      <a:lvl1pPr marL="0" algn="l" defTabSz="457200" rtl="0" eaLnBrk="1" latinLnBrk="0" hangingPunct="1">
                        <a:defRPr sz="1800" b="1" kern="1200">
                          <a:solidFill>
                            <a:schemeClr val="lt1"/>
                          </a:solidFill>
                          <a:latin typeface="MetaNormalLF-Roman"/>
                          <a:ea typeface=""/>
                          <a:cs typeface="Arial"/>
                        </a:defRPr>
                      </a:lvl1pPr>
                      <a:lvl2pPr marL="457200" algn="l" defTabSz="457200" rtl="0" eaLnBrk="1" latinLnBrk="0" hangingPunct="1">
                        <a:defRPr sz="1800" b="1" kern="1200">
                          <a:solidFill>
                            <a:schemeClr val="lt1"/>
                          </a:solidFill>
                          <a:latin typeface="MetaNormalLF-Roman"/>
                          <a:ea typeface=""/>
                          <a:cs typeface="Arial"/>
                        </a:defRPr>
                      </a:lvl2pPr>
                      <a:lvl3pPr marL="914400" algn="l" defTabSz="457200" rtl="0" eaLnBrk="1" latinLnBrk="0" hangingPunct="1">
                        <a:defRPr sz="1800" b="1" kern="1200">
                          <a:solidFill>
                            <a:schemeClr val="lt1"/>
                          </a:solidFill>
                          <a:latin typeface="MetaNormalLF-Roman"/>
                          <a:ea typeface=""/>
                          <a:cs typeface="Arial"/>
                        </a:defRPr>
                      </a:lvl3pPr>
                      <a:lvl4pPr marL="1371600" algn="l" defTabSz="457200" rtl="0" eaLnBrk="1" latinLnBrk="0" hangingPunct="1">
                        <a:defRPr sz="1800" b="1" kern="1200">
                          <a:solidFill>
                            <a:schemeClr val="lt1"/>
                          </a:solidFill>
                          <a:latin typeface="MetaNormalLF-Roman"/>
                          <a:ea typeface=""/>
                          <a:cs typeface="Arial"/>
                        </a:defRPr>
                      </a:lvl4pPr>
                      <a:lvl5pPr marL="1828800" algn="l" defTabSz="457200" rtl="0" eaLnBrk="1" latinLnBrk="0" hangingPunct="1">
                        <a:defRPr sz="1800" b="1" kern="1200">
                          <a:solidFill>
                            <a:schemeClr val="lt1"/>
                          </a:solidFill>
                          <a:latin typeface="MetaNormalLF-Roman"/>
                          <a:ea typeface=""/>
                          <a:cs typeface="Arial"/>
                        </a:defRPr>
                      </a:lvl5pPr>
                      <a:lvl6pPr marL="2286000" algn="l" defTabSz="457200" rtl="0" eaLnBrk="1" latinLnBrk="0" hangingPunct="1">
                        <a:defRPr sz="1800" b="1" kern="1200">
                          <a:solidFill>
                            <a:schemeClr val="lt1"/>
                          </a:solidFill>
                          <a:latin typeface="MetaNormalLF-Roman"/>
                          <a:ea typeface=""/>
                          <a:cs typeface="Arial"/>
                        </a:defRPr>
                      </a:lvl6pPr>
                      <a:lvl7pPr marL="2743200" algn="l" defTabSz="457200" rtl="0" eaLnBrk="1" latinLnBrk="0" hangingPunct="1">
                        <a:defRPr sz="1800" b="1" kern="1200">
                          <a:solidFill>
                            <a:schemeClr val="lt1"/>
                          </a:solidFill>
                          <a:latin typeface="MetaNormalLF-Roman"/>
                          <a:ea typeface=""/>
                          <a:cs typeface="Arial"/>
                        </a:defRPr>
                      </a:lvl7pPr>
                      <a:lvl8pPr marL="3200400" algn="l" defTabSz="457200" rtl="0" eaLnBrk="1" latinLnBrk="0" hangingPunct="1">
                        <a:defRPr sz="1800" b="1" kern="1200">
                          <a:solidFill>
                            <a:schemeClr val="lt1"/>
                          </a:solidFill>
                          <a:latin typeface="MetaNormalLF-Roman"/>
                          <a:ea typeface=""/>
                          <a:cs typeface="Arial"/>
                        </a:defRPr>
                      </a:lvl8pPr>
                      <a:lvl9pPr marL="3657600" algn="l" defTabSz="457200" rtl="0" eaLnBrk="1" latinLnBrk="0" hangingPunct="1">
                        <a:defRPr sz="1800" b="1" kern="1200">
                          <a:solidFill>
                            <a:schemeClr val="lt1"/>
                          </a:solidFill>
                          <a:latin typeface="MetaNormalLF-Roman"/>
                          <a:ea typeface=""/>
                          <a:cs typeface="Arial"/>
                        </a:defRPr>
                      </a:lvl9pPr>
                    </a:lstStyle>
                    <a:p>
                      <a:pPr algn="ctr"/>
                      <a:r>
                        <a:rPr lang="en-US" sz="1100" dirty="0" smtClean="0">
                          <a:solidFill>
                            <a:schemeClr val="tx1"/>
                          </a:solidFill>
                          <a:effectLst/>
                          <a:latin typeface="+mj-lt"/>
                        </a:rPr>
                        <a:t>Storage Systems</a:t>
                      </a:r>
                      <a:endParaRPr lang="en-US" sz="1100" dirty="0">
                        <a:solidFill>
                          <a:schemeClr val="tx1"/>
                        </a:solidFill>
                        <a:effectLst/>
                        <a:latin typeface="+mj-lt"/>
                      </a:endParaRPr>
                    </a:p>
                  </a:txBody>
                  <a:tcPr anchor="ctr">
                    <a:lnL w="9525" cap="flat" cmpd="sng" algn="ctr">
                      <a:solidFill>
                        <a:srgbClr val="FFC425">
                          <a:tint val="50000"/>
                          <a:shade val="95000"/>
                          <a:satMod val="105000"/>
                        </a:srgbClr>
                      </a:solidFill>
                      <a:prstDash val="solid"/>
                    </a:lnL>
                    <a:lnR w="9525" cap="flat" cmpd="sng" algn="ctr">
                      <a:solidFill>
                        <a:srgbClr val="FFC425">
                          <a:tint val="50000"/>
                          <a:shade val="95000"/>
                          <a:satMod val="105000"/>
                        </a:srgbClr>
                      </a:solidFill>
                      <a:prstDash val="solid"/>
                    </a:lnR>
                    <a:lnT w="9525" cap="flat" cmpd="sng" algn="ctr">
                      <a:solidFill>
                        <a:srgbClr val="FFC425">
                          <a:tint val="50000"/>
                          <a:shade val="95000"/>
                          <a:satMod val="105000"/>
                        </a:srgbClr>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DEA400"/>
                    </a:solidFill>
                  </a:tcPr>
                </a:tc>
              </a:tr>
              <a:tr h="1547743">
                <a:tc>
                  <a:txBody>
                    <a:bodyPr/>
                    <a:lstStyle>
                      <a:lvl1pPr marL="0" algn="l" defTabSz="457200" rtl="0" eaLnBrk="1" latinLnBrk="0" hangingPunct="1">
                        <a:defRPr sz="1800" kern="1200">
                          <a:solidFill>
                            <a:schemeClr val="lt1"/>
                          </a:solidFill>
                          <a:latin typeface="MetaNormalLF-Roman"/>
                          <a:ea typeface=""/>
                          <a:cs typeface="Arial"/>
                        </a:defRPr>
                      </a:lvl1pPr>
                      <a:lvl2pPr marL="457200" algn="l" defTabSz="457200" rtl="0" eaLnBrk="1" latinLnBrk="0" hangingPunct="1">
                        <a:defRPr sz="1800" kern="1200">
                          <a:solidFill>
                            <a:schemeClr val="lt1"/>
                          </a:solidFill>
                          <a:latin typeface="MetaNormalLF-Roman"/>
                          <a:ea typeface=""/>
                          <a:cs typeface="Arial"/>
                        </a:defRPr>
                      </a:lvl2pPr>
                      <a:lvl3pPr marL="914400" algn="l" defTabSz="457200" rtl="0" eaLnBrk="1" latinLnBrk="0" hangingPunct="1">
                        <a:defRPr sz="1800" kern="1200">
                          <a:solidFill>
                            <a:schemeClr val="lt1"/>
                          </a:solidFill>
                          <a:latin typeface="MetaNormalLF-Roman"/>
                          <a:ea typeface=""/>
                          <a:cs typeface="Arial"/>
                        </a:defRPr>
                      </a:lvl3pPr>
                      <a:lvl4pPr marL="1371600" algn="l" defTabSz="457200" rtl="0" eaLnBrk="1" latinLnBrk="0" hangingPunct="1">
                        <a:defRPr sz="1800" kern="1200">
                          <a:solidFill>
                            <a:schemeClr val="lt1"/>
                          </a:solidFill>
                          <a:latin typeface="MetaNormalLF-Roman"/>
                          <a:ea typeface=""/>
                          <a:cs typeface="Arial"/>
                        </a:defRPr>
                      </a:lvl4pPr>
                      <a:lvl5pPr marL="1828800" algn="l" defTabSz="457200" rtl="0" eaLnBrk="1" latinLnBrk="0" hangingPunct="1">
                        <a:defRPr sz="1800" kern="1200">
                          <a:solidFill>
                            <a:schemeClr val="lt1"/>
                          </a:solidFill>
                          <a:latin typeface="MetaNormalLF-Roman"/>
                          <a:ea typeface=""/>
                          <a:cs typeface="Arial"/>
                        </a:defRPr>
                      </a:lvl5pPr>
                      <a:lvl6pPr marL="2286000" algn="l" defTabSz="457200" rtl="0" eaLnBrk="1" latinLnBrk="0" hangingPunct="1">
                        <a:defRPr sz="1800" kern="1200">
                          <a:solidFill>
                            <a:schemeClr val="lt1"/>
                          </a:solidFill>
                          <a:latin typeface="MetaNormalLF-Roman"/>
                          <a:ea typeface=""/>
                          <a:cs typeface="Arial"/>
                        </a:defRPr>
                      </a:lvl6pPr>
                      <a:lvl7pPr marL="2743200" algn="l" defTabSz="457200" rtl="0" eaLnBrk="1" latinLnBrk="0" hangingPunct="1">
                        <a:defRPr sz="1800" kern="1200">
                          <a:solidFill>
                            <a:schemeClr val="lt1"/>
                          </a:solidFill>
                          <a:latin typeface="MetaNormalLF-Roman"/>
                          <a:ea typeface=""/>
                          <a:cs typeface="Arial"/>
                        </a:defRPr>
                      </a:lvl7pPr>
                      <a:lvl8pPr marL="3200400" algn="l" defTabSz="457200" rtl="0" eaLnBrk="1" latinLnBrk="0" hangingPunct="1">
                        <a:defRPr sz="1800" kern="1200">
                          <a:solidFill>
                            <a:schemeClr val="lt1"/>
                          </a:solidFill>
                          <a:latin typeface="MetaNormalLF-Roman"/>
                          <a:ea typeface=""/>
                          <a:cs typeface="Arial"/>
                        </a:defRPr>
                      </a:lvl8pPr>
                      <a:lvl9pPr marL="3657600" algn="l" defTabSz="457200" rtl="0" eaLnBrk="1" latinLnBrk="0" hangingPunct="1">
                        <a:defRPr sz="1800" kern="1200">
                          <a:solidFill>
                            <a:schemeClr val="lt1"/>
                          </a:solidFill>
                          <a:latin typeface="MetaNormalLF-Roman"/>
                          <a:ea typeface=""/>
                          <a:cs typeface="Arial"/>
                        </a:defRPr>
                      </a:lvl9pPr>
                    </a:lstStyle>
                    <a:p>
                      <a:pPr marL="285750" indent="-285750">
                        <a:buFont typeface="Arial" pitchFamily="34" charset="0"/>
                        <a:buChar char="•"/>
                      </a:pPr>
                      <a:r>
                        <a:rPr lang="en-US" sz="1100" dirty="0" smtClean="0">
                          <a:solidFill>
                            <a:schemeClr val="tx1"/>
                          </a:solidFill>
                          <a:latin typeface="+mn-lt"/>
                        </a:rPr>
                        <a:t>Type of storage system, drive type</a:t>
                      </a:r>
                    </a:p>
                    <a:p>
                      <a:pPr marL="285750" indent="-285750">
                        <a:buFont typeface="Arial" pitchFamily="34" charset="0"/>
                        <a:buChar char="•"/>
                      </a:pPr>
                      <a:r>
                        <a:rPr lang="en-US" sz="1100" dirty="0" smtClean="0">
                          <a:solidFill>
                            <a:schemeClr val="tx1"/>
                          </a:solidFill>
                          <a:latin typeface="+mn-lt"/>
                        </a:rPr>
                        <a:t>Total capacity, free capacity, used capacity</a:t>
                      </a:r>
                    </a:p>
                    <a:p>
                      <a:pPr marL="285750" indent="-285750">
                        <a:buFont typeface="Arial" pitchFamily="34" charset="0"/>
                        <a:buChar char="•"/>
                      </a:pPr>
                      <a:r>
                        <a:rPr lang="en-US" sz="1100" dirty="0" smtClean="0">
                          <a:solidFill>
                            <a:schemeClr val="tx1"/>
                          </a:solidFill>
                          <a:latin typeface="+mn-lt"/>
                        </a:rPr>
                        <a:t>RAID level, storage pools</a:t>
                      </a:r>
                    </a:p>
                    <a:p>
                      <a:pPr marL="285750" indent="-285750">
                        <a:buFont typeface="Arial" pitchFamily="34" charset="0"/>
                        <a:buChar char="•"/>
                      </a:pPr>
                      <a:r>
                        <a:rPr lang="en-US" sz="1100" dirty="0" smtClean="0">
                          <a:solidFill>
                            <a:schemeClr val="tx1"/>
                          </a:solidFill>
                          <a:latin typeface="+mn-lt"/>
                        </a:rPr>
                        <a:t>Physical-to-virtual storage mapping</a:t>
                      </a:r>
                      <a:endParaRPr lang="en-US" sz="1100" dirty="0">
                        <a:solidFill>
                          <a:schemeClr val="tx1"/>
                        </a:solidFill>
                        <a:latin typeface="+mn-lt"/>
                      </a:endParaRPr>
                    </a:p>
                  </a:txBody>
                  <a:tcPr>
                    <a:lnL w="9525" cap="flat" cmpd="sng" algn="ctr">
                      <a:solidFill>
                        <a:srgbClr val="FFC425">
                          <a:tint val="50000"/>
                          <a:shade val="95000"/>
                          <a:satMod val="105000"/>
                        </a:srgbClr>
                      </a:solidFill>
                      <a:prstDash val="solid"/>
                    </a:lnL>
                    <a:lnR w="9525" cap="flat" cmpd="sng" algn="ctr">
                      <a:solidFill>
                        <a:srgbClr val="FFC425">
                          <a:tint val="50000"/>
                          <a:shade val="95000"/>
                          <a:satMod val="105000"/>
                        </a:srgbClr>
                      </a:solidFill>
                      <a:prstDash val="solid"/>
                    </a:lnR>
                    <a:lnT w="38100" cap="flat" cmpd="sng" algn="ctr">
                      <a:solidFill>
                        <a:srgbClr val="FFFFFF"/>
                      </a:solidFill>
                      <a:prstDash val="solid"/>
                    </a:lnT>
                    <a:lnB w="9525" cap="flat" cmpd="sng" algn="ctr">
                      <a:solidFill>
                        <a:srgbClr val="FFC425">
                          <a:tint val="50000"/>
                          <a:shade val="95000"/>
                          <a:satMod val="105000"/>
                        </a:srgbClr>
                      </a:solidFill>
                      <a:prstDash val="solid"/>
                    </a:lnB>
                    <a:lnTlToBr w="12700" cmpd="sng">
                      <a:noFill/>
                      <a:prstDash val="solid"/>
                    </a:lnTlToBr>
                    <a:lnBlToTr w="12700" cmpd="sng">
                      <a:noFill/>
                      <a:prstDash val="solid"/>
                    </a:lnBlToTr>
                    <a:solidFill>
                      <a:srgbClr val="DEA400"/>
                    </a:solidFill>
                  </a:tcPr>
                </a:tc>
              </a:tr>
            </a:tbl>
          </a:graphicData>
        </a:graphic>
      </p:graphicFrame>
    </p:spTree>
    <p:custDataLst>
      <p:tags r:id="rId1"/>
    </p:custDataLst>
    <p:extLst>
      <p:ext uri="{BB962C8B-B14F-4D97-AF65-F5344CB8AC3E}">
        <p14:creationId xmlns:p14="http://schemas.microsoft.com/office/powerpoint/2010/main" val="2019866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 Provisioning</a:t>
            </a:r>
            <a:endParaRPr lang="en-US" dirty="0"/>
          </a:p>
        </p:txBody>
      </p:sp>
      <p:sp>
        <p:nvSpPr>
          <p:cNvPr id="3" name="Content Placeholder 2"/>
          <p:cNvSpPr>
            <a:spLocks noGrp="1"/>
          </p:cNvSpPr>
          <p:nvPr>
            <p:ph sz="quarter" idx="10"/>
          </p:nvPr>
        </p:nvSpPr>
        <p:spPr>
          <a:xfrm>
            <a:off x="379413" y="2019300"/>
            <a:ext cx="8458200" cy="2533650"/>
          </a:xfrm>
        </p:spPr>
        <p:txBody>
          <a:bodyPr/>
          <a:lstStyle/>
          <a:p>
            <a:r>
              <a:rPr lang="en-US" dirty="0"/>
              <a:t>Provisioning commences when consumers select cloud services from the service catalog</a:t>
            </a:r>
          </a:p>
          <a:p>
            <a:r>
              <a:rPr lang="en-US" dirty="0"/>
              <a:t>A service template defined in a service catalog facilitates consumers to understand service capabilities</a:t>
            </a:r>
          </a:p>
          <a:p>
            <a:pPr lvl="1"/>
            <a:r>
              <a:rPr lang="en-US" dirty="0"/>
              <a:t>Resources are allocated and configured as per service template to create an instance of a service</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
        <p:nvSpPr>
          <p:cNvPr id="5" name="Rectangle 4"/>
          <p:cNvSpPr/>
          <p:nvPr/>
        </p:nvSpPr>
        <p:spPr>
          <a:xfrm>
            <a:off x="125970" y="887908"/>
            <a:ext cx="365905" cy="315468"/>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41552" y="946314"/>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Involves </a:t>
            </a:r>
            <a:r>
              <a:rPr lang="en-US" sz="1400" dirty="0" smtClean="0">
                <a:solidFill>
                  <a:schemeClr val="tx1"/>
                </a:solidFill>
              </a:rPr>
              <a:t>allocating resources </a:t>
            </a:r>
            <a:r>
              <a:rPr lang="en-US" sz="1400" dirty="0">
                <a:solidFill>
                  <a:schemeClr val="tx1"/>
                </a:solidFill>
              </a:rPr>
              <a:t>from graded resource pools </a:t>
            </a:r>
            <a:r>
              <a:rPr lang="en-US" sz="1400" dirty="0" smtClean="0">
                <a:solidFill>
                  <a:schemeClr val="tx1"/>
                </a:solidFill>
              </a:rPr>
              <a:t>to the service instances.</a:t>
            </a:r>
            <a:endParaRPr lang="en-US" sz="1400" dirty="0">
              <a:solidFill>
                <a:schemeClr val="tx1"/>
              </a:solidFill>
            </a:endParaRPr>
          </a:p>
        </p:txBody>
      </p:sp>
      <p:sp>
        <p:nvSpPr>
          <p:cNvPr id="7" name="Rectangle 6"/>
          <p:cNvSpPr/>
          <p:nvPr/>
        </p:nvSpPr>
        <p:spPr>
          <a:xfrm>
            <a:off x="175740" y="777409"/>
            <a:ext cx="4015260" cy="337809"/>
          </a:xfrm>
          <a:prstGeom prst="rect">
            <a:avLst/>
          </a:prstGeom>
          <a:solidFill>
            <a:srgbClr val="DEA4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kern="0" dirty="0" smtClean="0">
                <a:solidFill>
                  <a:schemeClr val="bg1"/>
                </a:solidFill>
                <a:latin typeface="+mj-lt"/>
                <a:ea typeface="Verdana" panose="020B0604030504040204" pitchFamily="34" charset="0"/>
                <a:cs typeface="Calibri" panose="020F0502020204030204" pitchFamily="34" charset="0"/>
              </a:rPr>
              <a:t>Resource Provisioning</a:t>
            </a:r>
            <a:endParaRPr lang="en-US" sz="1400" b="1" kern="0" dirty="0">
              <a:solidFill>
                <a:schemeClr val="bg1"/>
              </a:solidFill>
              <a:latin typeface="+mj-lt"/>
              <a:ea typeface="Verdana" panose="020B060403050404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16109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Control layer and its functions</a:t>
            </a:r>
          </a:p>
          <a:p>
            <a:r>
              <a:rPr lang="en-US" dirty="0"/>
              <a:t>Control </a:t>
            </a:r>
            <a:r>
              <a:rPr lang="en-US" dirty="0" smtClean="0"/>
              <a:t>software and its types</a:t>
            </a:r>
            <a:endParaRPr lang="en-US" dirty="0"/>
          </a:p>
          <a:p>
            <a:r>
              <a:rPr lang="en-US" dirty="0"/>
              <a:t>Key phases for provisioning resources using unified manager</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440260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a:t>
            </a:r>
            <a:r>
              <a:rPr lang="en-US" dirty="0" smtClean="0"/>
              <a:t>Software-defined Approach</a:t>
            </a: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Introduction to software-defined approach</a:t>
            </a:r>
          </a:p>
          <a:p>
            <a:pPr>
              <a:defRPr/>
            </a:pPr>
            <a:r>
              <a:rPr lang="en-US" dirty="0"/>
              <a:t>Key </a:t>
            </a:r>
            <a:r>
              <a:rPr lang="en-US" dirty="0" smtClean="0"/>
              <a:t>functions </a:t>
            </a:r>
            <a:r>
              <a:rPr lang="en-US" dirty="0"/>
              <a:t>of software-defined controller</a:t>
            </a:r>
          </a:p>
          <a:p>
            <a:pPr>
              <a:defRPr/>
            </a:pPr>
            <a:r>
              <a:rPr lang="en-US" dirty="0"/>
              <a:t>Benefits of software-defined approach</a:t>
            </a:r>
          </a:p>
        </p:txBody>
      </p:sp>
      <p:sp>
        <p:nvSpPr>
          <p:cNvPr id="2" name="Footer Placeholder 1"/>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415811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Software-defined </a:t>
            </a:r>
            <a:r>
              <a:rPr lang="en-US"/>
              <a:t>Approach – </a:t>
            </a:r>
            <a:r>
              <a:rPr lang="en-US" dirty="0"/>
              <a:t>A New Model For Managing Resources</a:t>
            </a:r>
          </a:p>
        </p:txBody>
      </p:sp>
      <p:sp>
        <p:nvSpPr>
          <p:cNvPr id="3" name="Content Placeholder 2"/>
          <p:cNvSpPr>
            <a:spLocks noGrp="1"/>
          </p:cNvSpPr>
          <p:nvPr>
            <p:ph sz="quarter" idx="10"/>
          </p:nvPr>
        </p:nvSpPr>
        <p:spPr>
          <a:xfrm>
            <a:off x="379413" y="990600"/>
            <a:ext cx="8458200" cy="1352550"/>
          </a:xfrm>
        </p:spPr>
        <p:txBody>
          <a:bodyPr/>
          <a:lstStyle/>
          <a:p>
            <a:r>
              <a:rPr lang="en-US" dirty="0" smtClean="0"/>
              <a:t>Abstracts </a:t>
            </a:r>
            <a:r>
              <a:rPr lang="en-US" dirty="0"/>
              <a:t>the underlying infrastructure </a:t>
            </a:r>
            <a:r>
              <a:rPr lang="en-US" dirty="0" smtClean="0"/>
              <a:t>components</a:t>
            </a:r>
          </a:p>
          <a:p>
            <a:r>
              <a:rPr lang="en-US" dirty="0" smtClean="0"/>
              <a:t>Separates the management functions from the infrastructure components to the external software that runs on a controller  </a:t>
            </a:r>
          </a:p>
          <a:p>
            <a:pPr lvl="1"/>
            <a:r>
              <a:rPr lang="en-US" dirty="0" smtClean="0"/>
              <a:t>Enables controlling </a:t>
            </a:r>
            <a:r>
              <a:rPr lang="en-US" dirty="0"/>
              <a:t>IT infrastructures centrally</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726" y="2419350"/>
            <a:ext cx="7100010" cy="265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113019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Functions of Software-defined Controller</a:t>
            </a:r>
            <a:endParaRPr lang="en-US" dirty="0"/>
          </a:p>
        </p:txBody>
      </p:sp>
      <p:sp>
        <p:nvSpPr>
          <p:cNvPr id="3" name="Content Placeholder 2"/>
          <p:cNvSpPr>
            <a:spLocks noGrp="1"/>
          </p:cNvSpPr>
          <p:nvPr>
            <p:ph sz="quarter" idx="10"/>
          </p:nvPr>
        </p:nvSpPr>
        <p:spPr/>
        <p:txBody>
          <a:bodyPr/>
          <a:lstStyle/>
          <a:p>
            <a:r>
              <a:rPr lang="en-US" dirty="0"/>
              <a:t>Discovers underlying resources and provides an aggregated view of resources</a:t>
            </a:r>
          </a:p>
          <a:p>
            <a:pPr lvl="1"/>
            <a:r>
              <a:rPr lang="en-US" dirty="0"/>
              <a:t>Abstracts the underlying hardware resources (compute, storage, and network) and pools them</a:t>
            </a:r>
          </a:p>
          <a:p>
            <a:r>
              <a:rPr lang="en-US" dirty="0"/>
              <a:t>Enables the rapid provisioning of resources based on pre-defined policies</a:t>
            </a:r>
          </a:p>
          <a:p>
            <a:r>
              <a:rPr lang="en-US" dirty="0"/>
              <a:t>Enables to apply policies uniformly across the infrastructure </a:t>
            </a:r>
            <a:r>
              <a:rPr lang="en-US" dirty="0" smtClean="0"/>
              <a:t>components, </a:t>
            </a:r>
            <a:r>
              <a:rPr lang="en-US" dirty="0"/>
              <a:t>all from a software interface</a:t>
            </a:r>
          </a:p>
          <a:p>
            <a:r>
              <a:rPr lang="en-US" dirty="0"/>
              <a:t>Provides interfaces that enable applications external to the controller to request resources and access them as services</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933131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Benefits of Software-defined Approach </a:t>
            </a:r>
          </a:p>
        </p:txBody>
      </p:sp>
      <p:sp>
        <p:nvSpPr>
          <p:cNvPr id="3" name="Content Placeholder 2"/>
          <p:cNvSpPr>
            <a:spLocks noGrp="1"/>
          </p:cNvSpPr>
          <p:nvPr>
            <p:ph sz="quarter" idx="10"/>
          </p:nvPr>
        </p:nvSpPr>
        <p:spPr/>
        <p:txBody>
          <a:bodyPr/>
          <a:lstStyle/>
          <a:p>
            <a:r>
              <a:rPr lang="en-US" dirty="0"/>
              <a:t>Improves business agility</a:t>
            </a:r>
          </a:p>
          <a:p>
            <a:pPr lvl="1"/>
            <a:r>
              <a:rPr lang="en-US" dirty="0"/>
              <a:t>Minimizes </a:t>
            </a:r>
            <a:r>
              <a:rPr lang="en-US" dirty="0" smtClean="0"/>
              <a:t>resource provisioning time to </a:t>
            </a:r>
            <a:r>
              <a:rPr lang="en-US" dirty="0"/>
              <a:t>get new services up and running</a:t>
            </a:r>
          </a:p>
          <a:p>
            <a:r>
              <a:rPr lang="en-US" dirty="0" smtClean="0"/>
              <a:t>Provides </a:t>
            </a:r>
            <a:r>
              <a:rPr lang="en-US" dirty="0"/>
              <a:t>cost efficiency</a:t>
            </a:r>
          </a:p>
          <a:p>
            <a:pPr lvl="1"/>
            <a:r>
              <a:rPr lang="en-US" dirty="0"/>
              <a:t>Enables to effectively use the existing infrastructure and low-cost commodity hardware to lower CAPEX</a:t>
            </a:r>
          </a:p>
          <a:p>
            <a:r>
              <a:rPr lang="en-US" dirty="0"/>
              <a:t>Enables to achieve scale-out architecture </a:t>
            </a:r>
            <a:endParaRPr lang="en-US" dirty="0" smtClean="0"/>
          </a:p>
          <a:p>
            <a:r>
              <a:rPr lang="en-US" dirty="0" smtClean="0"/>
              <a:t>Provides </a:t>
            </a:r>
            <a:r>
              <a:rPr lang="en-US" dirty="0"/>
              <a:t>a central point of access to all management functions</a:t>
            </a:r>
          </a:p>
          <a:p>
            <a:r>
              <a:rPr lang="en-US" dirty="0"/>
              <a:t>Allows to create new innovative services using the </a:t>
            </a:r>
            <a:r>
              <a:rPr lang="en-US" dirty="0" smtClean="0"/>
              <a:t>      underlying </a:t>
            </a:r>
            <a:r>
              <a:rPr lang="en-US" dirty="0"/>
              <a:t>resources</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845038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Functions of software-defined controller</a:t>
            </a:r>
          </a:p>
          <a:p>
            <a:r>
              <a:rPr lang="en-US" dirty="0"/>
              <a:t>Benefits of software-defined approach</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046595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14350"/>
            <a:ext cx="8229599" cy="457200"/>
          </a:xfrm>
        </p:spPr>
        <p:txBody>
          <a:bodyPr/>
          <a:lstStyle/>
          <a:p>
            <a:r>
              <a:rPr lang="en-US" dirty="0"/>
              <a:t>Lesson: Resource Management Technique – 1</a:t>
            </a:r>
            <a:br>
              <a:rPr lang="en-US" dirty="0"/>
            </a:b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Resource management aspect of cloud infrastructure</a:t>
            </a:r>
          </a:p>
          <a:p>
            <a:pPr>
              <a:defRPr/>
            </a:pPr>
            <a:r>
              <a:rPr lang="en-US" dirty="0"/>
              <a:t>Resource allocation model</a:t>
            </a:r>
          </a:p>
          <a:p>
            <a:pPr>
              <a:defRPr/>
            </a:pPr>
            <a:r>
              <a:rPr lang="en-US" dirty="0"/>
              <a:t>Key compute resource management techniques</a:t>
            </a:r>
          </a:p>
        </p:txBody>
      </p:sp>
      <p:sp>
        <p:nvSpPr>
          <p:cNvPr id="2" name="Footer Placeholder 1"/>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3408636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lgn="r"/>
            <a:r>
              <a:rPr lang="en-US" smtClean="0"/>
              <a:t>Module: Control Layer</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320" y="1280160"/>
            <a:ext cx="6309360" cy="356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a:t>Cloud Computing Reference Model</a:t>
            </a:r>
          </a:p>
        </p:txBody>
      </p:sp>
      <p:sp>
        <p:nvSpPr>
          <p:cNvPr id="6" name="Subtitle 2"/>
          <p:cNvSpPr txBox="1">
            <a:spLocks/>
          </p:cNvSpPr>
          <p:nvPr/>
        </p:nvSpPr>
        <p:spPr>
          <a:xfrm>
            <a:off x="379413" y="703000"/>
            <a:ext cx="8449733" cy="302417"/>
          </a:xfrm>
          <a:prstGeom prst="rect">
            <a:avLst/>
          </a:prstGeom>
        </p:spPr>
        <p:txBody>
          <a:bodyPr lIns="0" tIns="0" rIns="0" bIns="0"/>
          <a:lstStyle>
            <a:lvl1pPr marL="0" indent="0" algn="l" defTabSz="457200" rtl="0" eaLnBrk="1" latinLnBrk="0" hangingPunct="1">
              <a:spcBef>
                <a:spcPct val="20000"/>
              </a:spcBef>
              <a:buFont typeface="Arial"/>
              <a:buNone/>
              <a:defRPr sz="2000" kern="1200">
                <a:solidFill>
                  <a:schemeClr val="tx1"/>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Control Layer</a:t>
            </a:r>
          </a:p>
        </p:txBody>
      </p:sp>
    </p:spTree>
    <p:custDataLst>
      <p:tags r:id="rId1"/>
    </p:custDataLst>
    <p:extLst>
      <p:ext uri="{BB962C8B-B14F-4D97-AF65-F5344CB8AC3E}">
        <p14:creationId xmlns:p14="http://schemas.microsoft.com/office/powerpoint/2010/main" val="834013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Resource Management</a:t>
            </a:r>
          </a:p>
        </p:txBody>
      </p:sp>
      <p:sp>
        <p:nvSpPr>
          <p:cNvPr id="3" name="Content Placeholder 2"/>
          <p:cNvSpPr>
            <a:spLocks noGrp="1"/>
          </p:cNvSpPr>
          <p:nvPr>
            <p:ph sz="quarter" idx="10"/>
          </p:nvPr>
        </p:nvSpPr>
        <p:spPr>
          <a:xfrm>
            <a:off x="379413" y="2019300"/>
            <a:ext cx="8458200" cy="2533650"/>
          </a:xfrm>
        </p:spPr>
        <p:txBody>
          <a:bodyPr/>
          <a:lstStyle/>
          <a:p>
            <a:r>
              <a:rPr lang="en-US" dirty="0"/>
              <a:t>Key goals of resource management</a:t>
            </a:r>
          </a:p>
          <a:p>
            <a:pPr lvl="1"/>
            <a:r>
              <a:rPr lang="en-US" dirty="0"/>
              <a:t>Controls utilization of resources</a:t>
            </a:r>
          </a:p>
          <a:p>
            <a:pPr lvl="1"/>
            <a:r>
              <a:rPr lang="en-US" dirty="0"/>
              <a:t>Prevents service instances from monopolizing resources</a:t>
            </a:r>
          </a:p>
          <a:p>
            <a:r>
              <a:rPr lang="en-US" dirty="0"/>
              <a:t>Management server is used to centrally manage the resources </a:t>
            </a:r>
          </a:p>
          <a:p>
            <a:pPr lvl="1"/>
            <a:r>
              <a:rPr lang="en-US" dirty="0"/>
              <a:t>Enables defining policies</a:t>
            </a:r>
          </a:p>
          <a:p>
            <a:pPr lvl="1"/>
            <a:r>
              <a:rPr lang="en-US" dirty="0"/>
              <a:t>Configures and monitors the resources</a:t>
            </a:r>
          </a:p>
          <a:p>
            <a:pPr lvl="1"/>
            <a:r>
              <a:rPr lang="en-US" dirty="0" smtClean="0"/>
              <a:t>Provides the ability to pool the resources</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
        <p:nvSpPr>
          <p:cNvPr id="5" name="Rectangle 4"/>
          <p:cNvSpPr/>
          <p:nvPr/>
        </p:nvSpPr>
        <p:spPr>
          <a:xfrm>
            <a:off x="125970" y="887908"/>
            <a:ext cx="365905" cy="315468"/>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41552" y="946314"/>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smtClean="0">
                <a:solidFill>
                  <a:schemeClr val="tx1"/>
                </a:solidFill>
                <a:cs typeface="Calibri" panose="020F0502020204030204" pitchFamily="34" charset="0"/>
              </a:rPr>
              <a:t>Process </a:t>
            </a:r>
            <a:r>
              <a:rPr lang="en-US" sz="1400" dirty="0">
                <a:solidFill>
                  <a:schemeClr val="tx1"/>
                </a:solidFill>
                <a:cs typeface="Calibri" panose="020F0502020204030204" pitchFamily="34" charset="0"/>
              </a:rPr>
              <a:t>of allocating resources </a:t>
            </a:r>
            <a:r>
              <a:rPr lang="en-US" sz="1400" dirty="0" smtClean="0">
                <a:solidFill>
                  <a:schemeClr val="tx1"/>
                </a:solidFill>
                <a:cs typeface="Calibri" panose="020F0502020204030204" pitchFamily="34" charset="0"/>
              </a:rPr>
              <a:t>effectively to </a:t>
            </a:r>
            <a:r>
              <a:rPr lang="en-US" sz="1400" dirty="0">
                <a:solidFill>
                  <a:schemeClr val="tx1"/>
                </a:solidFill>
                <a:cs typeface="Calibri" panose="020F0502020204030204" pitchFamily="34" charset="0"/>
              </a:rPr>
              <a:t>a service instance from a pool of resources </a:t>
            </a:r>
            <a:r>
              <a:rPr lang="en-US" sz="1400" dirty="0" smtClean="0">
                <a:solidFill>
                  <a:schemeClr val="tx1"/>
                </a:solidFill>
                <a:cs typeface="Calibri" panose="020F0502020204030204" pitchFamily="34" charset="0"/>
              </a:rPr>
              <a:t>and monitoring the resources that help </a:t>
            </a:r>
            <a:r>
              <a:rPr lang="en-US" sz="1400" dirty="0">
                <a:solidFill>
                  <a:schemeClr val="tx1"/>
                </a:solidFill>
                <a:cs typeface="Calibri" panose="020F0502020204030204" pitchFamily="34" charset="0"/>
              </a:rPr>
              <a:t>in maintaining service </a:t>
            </a:r>
            <a:r>
              <a:rPr lang="en-US" sz="1400" dirty="0" smtClean="0">
                <a:solidFill>
                  <a:schemeClr val="tx1"/>
                </a:solidFill>
                <a:cs typeface="Calibri" panose="020F0502020204030204" pitchFamily="34" charset="0"/>
              </a:rPr>
              <a:t>levels.</a:t>
            </a:r>
            <a:endParaRPr lang="en-US" sz="1400" dirty="0">
              <a:solidFill>
                <a:schemeClr val="tx1"/>
              </a:solidFill>
              <a:cs typeface="Calibri" panose="020F0502020204030204" pitchFamily="34" charset="0"/>
            </a:endParaRPr>
          </a:p>
          <a:p>
            <a:endParaRPr lang="en-US" sz="1200" dirty="0">
              <a:solidFill>
                <a:schemeClr val="tx1"/>
              </a:solidFill>
              <a:cs typeface="Calibri" panose="020F0502020204030204" pitchFamily="34" charset="0"/>
            </a:endParaRPr>
          </a:p>
        </p:txBody>
      </p:sp>
      <p:sp>
        <p:nvSpPr>
          <p:cNvPr id="7" name="Rectangle 6"/>
          <p:cNvSpPr/>
          <p:nvPr/>
        </p:nvSpPr>
        <p:spPr>
          <a:xfrm>
            <a:off x="175740" y="777409"/>
            <a:ext cx="4015260" cy="337809"/>
          </a:xfrm>
          <a:prstGeom prst="rect">
            <a:avLst/>
          </a:prstGeom>
          <a:solidFill>
            <a:srgbClr val="DEA4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kern="0" dirty="0">
                <a:solidFill>
                  <a:schemeClr val="bg1"/>
                </a:solidFill>
                <a:latin typeface="+mj-lt"/>
                <a:ea typeface="Verdana" panose="020B0604030504040204" pitchFamily="34" charset="0"/>
                <a:cs typeface="Calibri" panose="020F0502020204030204" pitchFamily="34" charset="0"/>
              </a:rPr>
              <a:t>Resource Management</a:t>
            </a:r>
          </a:p>
        </p:txBody>
      </p:sp>
    </p:spTree>
    <p:custDataLst>
      <p:tags r:id="rId1"/>
    </p:custDataLst>
    <p:extLst>
      <p:ext uri="{BB962C8B-B14F-4D97-AF65-F5344CB8AC3E}">
        <p14:creationId xmlns:p14="http://schemas.microsoft.com/office/powerpoint/2010/main" val="255471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Resource Allocation Models</a:t>
            </a:r>
          </a:p>
        </p:txBody>
      </p:sp>
      <p:sp>
        <p:nvSpPr>
          <p:cNvPr id="3" name="Content Placeholder 2"/>
          <p:cNvSpPr>
            <a:spLocks noGrp="1"/>
          </p:cNvSpPr>
          <p:nvPr>
            <p:ph sz="quarter" idx="10"/>
          </p:nvPr>
        </p:nvSpPr>
        <p:spPr/>
        <p:txBody>
          <a:bodyPr/>
          <a:lstStyle/>
          <a:p>
            <a:r>
              <a:rPr lang="en-US" dirty="0"/>
              <a:t>Relative resource allocation </a:t>
            </a:r>
          </a:p>
          <a:p>
            <a:pPr lvl="1"/>
            <a:r>
              <a:rPr lang="en-US" dirty="0"/>
              <a:t>Resource allocation to a service instance is defined proportionally relative to the resource allocated to other service </a:t>
            </a:r>
            <a:r>
              <a:rPr lang="en-US" dirty="0" smtClean="0"/>
              <a:t>instances</a:t>
            </a:r>
            <a:endParaRPr lang="en-US" dirty="0"/>
          </a:p>
          <a:p>
            <a:r>
              <a:rPr lang="en-US" dirty="0"/>
              <a:t>Absolute resource allocation</a:t>
            </a:r>
          </a:p>
          <a:p>
            <a:pPr lvl="1"/>
            <a:r>
              <a:rPr lang="en-US" dirty="0"/>
              <a:t>Resource allocation for a service instance is based on defining a quantitative bound</a:t>
            </a:r>
          </a:p>
          <a:p>
            <a:pPr lvl="2"/>
            <a:r>
              <a:rPr lang="en-US" dirty="0"/>
              <a:t>Lower bound guarantees minimum amount of resources</a:t>
            </a:r>
          </a:p>
          <a:p>
            <a:pPr lvl="2"/>
            <a:r>
              <a:rPr lang="en-US" dirty="0"/>
              <a:t>Upper bound limits a service instance from consuming resources beyond the defined maximum level</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2871403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Resource Management Techniques</a:t>
            </a:r>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graphicFrame>
        <p:nvGraphicFramePr>
          <p:cNvPr id="5" name="Diagram 4"/>
          <p:cNvGraphicFramePr/>
          <p:nvPr>
            <p:extLst>
              <p:ext uri="{D42A27DB-BD31-4B8C-83A1-F6EECF244321}">
                <p14:modId xmlns:p14="http://schemas.microsoft.com/office/powerpoint/2010/main" val="3177153503"/>
              </p:ext>
            </p:extLst>
          </p:nvPr>
        </p:nvGraphicFramePr>
        <p:xfrm>
          <a:off x="262268" y="838200"/>
          <a:ext cx="8610599" cy="3486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60882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Hyper-threading </a:t>
            </a:r>
            <a:endParaRPr lang="en-US" dirty="0"/>
          </a:p>
        </p:txBody>
      </p:sp>
      <p:sp>
        <p:nvSpPr>
          <p:cNvPr id="5" name="Content Placeholder 4"/>
          <p:cNvSpPr>
            <a:spLocks noGrp="1"/>
          </p:cNvSpPr>
          <p:nvPr>
            <p:ph sz="quarter" idx="10"/>
          </p:nvPr>
        </p:nvSpPr>
        <p:spPr>
          <a:xfrm>
            <a:off x="379412" y="990600"/>
            <a:ext cx="5411787" cy="3429000"/>
          </a:xfrm>
        </p:spPr>
        <p:txBody>
          <a:bodyPr/>
          <a:lstStyle/>
          <a:p>
            <a:r>
              <a:rPr lang="en-US" dirty="0"/>
              <a:t>Makes a processor appear as two logical processor </a:t>
            </a:r>
            <a:r>
              <a:rPr lang="en-US" dirty="0" smtClean="0"/>
              <a:t>cores</a:t>
            </a:r>
            <a:endParaRPr lang="en-US" dirty="0"/>
          </a:p>
          <a:p>
            <a:pPr lvl="1"/>
            <a:r>
              <a:rPr lang="en-US" dirty="0"/>
              <a:t>Enables an OS to schedule two threads simultaneously</a:t>
            </a:r>
          </a:p>
          <a:p>
            <a:r>
              <a:rPr lang="en-US" dirty="0"/>
              <a:t>Two logical processor cores share the same physical resources</a:t>
            </a:r>
          </a:p>
          <a:p>
            <a:pPr lvl="1"/>
            <a:r>
              <a:rPr lang="en-US" dirty="0"/>
              <a:t>While </a:t>
            </a:r>
            <a:r>
              <a:rPr lang="en-US" dirty="0" smtClean="0"/>
              <a:t>the current </a:t>
            </a:r>
            <a:r>
              <a:rPr lang="en-US" dirty="0"/>
              <a:t>thread is stalled, processor can execute another thread</a:t>
            </a:r>
          </a:p>
          <a:p>
            <a:r>
              <a:rPr lang="en-US" dirty="0"/>
              <a:t>Provides improved performance and utilization</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85750"/>
            <a:ext cx="2895600" cy="389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11104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Page Sharing</a:t>
            </a:r>
            <a:endParaRPr lang="en-US" dirty="0"/>
          </a:p>
        </p:txBody>
      </p:sp>
      <p:sp>
        <p:nvSpPr>
          <p:cNvPr id="3" name="Content Placeholder 2"/>
          <p:cNvSpPr>
            <a:spLocks noGrp="1"/>
          </p:cNvSpPr>
          <p:nvPr>
            <p:ph sz="quarter" idx="10"/>
          </p:nvPr>
        </p:nvSpPr>
        <p:spPr>
          <a:xfrm>
            <a:off x="379413" y="990600"/>
            <a:ext cx="4725987" cy="3429000"/>
          </a:xfrm>
        </p:spPr>
        <p:txBody>
          <a:bodyPr/>
          <a:lstStyle/>
          <a:p>
            <a:r>
              <a:rPr lang="en-US" dirty="0"/>
              <a:t>Eliminates redundant copies of memory pages </a:t>
            </a:r>
            <a:endParaRPr lang="en-US" dirty="0" smtClean="0"/>
          </a:p>
          <a:p>
            <a:r>
              <a:rPr lang="en-US" dirty="0" smtClean="0"/>
              <a:t>Allows </a:t>
            </a:r>
            <a:r>
              <a:rPr lang="en-US" dirty="0"/>
              <a:t>a greater degree of memory </a:t>
            </a:r>
            <a:r>
              <a:rPr lang="en-US" dirty="0" smtClean="0"/>
              <a:t>over-commitment</a:t>
            </a:r>
            <a:endParaRPr lang="en-US" dirty="0"/>
          </a:p>
          <a:p>
            <a:r>
              <a:rPr lang="en-US" dirty="0"/>
              <a:t>Hypervisor </a:t>
            </a:r>
            <a:r>
              <a:rPr lang="en-US" dirty="0" smtClean="0"/>
              <a:t>identifies </a:t>
            </a:r>
            <a:r>
              <a:rPr lang="en-US" dirty="0"/>
              <a:t>redundant pages </a:t>
            </a:r>
            <a:endParaRPr lang="en-US" dirty="0" smtClean="0"/>
          </a:p>
          <a:p>
            <a:pPr lvl="1"/>
            <a:r>
              <a:rPr lang="en-US" dirty="0" smtClean="0"/>
              <a:t>VM </a:t>
            </a:r>
            <a:r>
              <a:rPr lang="en-US" dirty="0"/>
              <a:t>memory pointer is updated to point to shared location </a:t>
            </a:r>
          </a:p>
          <a:p>
            <a:pPr lvl="1"/>
            <a:r>
              <a:rPr lang="en-US" dirty="0"/>
              <a:t>Redundant memory pages are reclaimed</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grpSp>
        <p:nvGrpSpPr>
          <p:cNvPr id="6" name="Group 5"/>
          <p:cNvGrpSpPr/>
          <p:nvPr/>
        </p:nvGrpSpPr>
        <p:grpSpPr>
          <a:xfrm>
            <a:off x="5105400" y="176714"/>
            <a:ext cx="3588585" cy="4528636"/>
            <a:chOff x="5105400" y="176714"/>
            <a:chExt cx="3588585" cy="4528636"/>
          </a:xfrm>
        </p:grpSpPr>
        <p:sp>
          <p:nvSpPr>
            <p:cNvPr id="292" name="TextBox 291"/>
            <p:cNvSpPr txBox="1"/>
            <p:nvPr/>
          </p:nvSpPr>
          <p:spPr>
            <a:xfrm>
              <a:off x="5417651" y="176714"/>
              <a:ext cx="444352" cy="215444"/>
            </a:xfrm>
            <a:prstGeom prst="rect">
              <a:avLst/>
            </a:prstGeom>
            <a:noFill/>
          </p:spPr>
          <p:txBody>
            <a:bodyPr wrap="none" rtlCol="0">
              <a:spAutoFit/>
            </a:bodyPr>
            <a:lstStyle/>
            <a:p>
              <a:r>
                <a:rPr lang="en-US" sz="800" dirty="0" smtClean="0">
                  <a:latin typeface="+mj-lt"/>
                </a:rPr>
                <a:t>VM 1</a:t>
              </a:r>
              <a:endParaRPr lang="en-US" sz="800" dirty="0">
                <a:latin typeface="+mj-lt"/>
              </a:endParaRPr>
            </a:p>
          </p:txBody>
        </p:sp>
        <p:sp>
          <p:nvSpPr>
            <p:cNvPr id="293" name="TextBox 292"/>
            <p:cNvSpPr txBox="1"/>
            <p:nvPr/>
          </p:nvSpPr>
          <p:spPr>
            <a:xfrm>
              <a:off x="6602681" y="184878"/>
              <a:ext cx="444352" cy="215444"/>
            </a:xfrm>
            <a:prstGeom prst="rect">
              <a:avLst/>
            </a:prstGeom>
            <a:noFill/>
          </p:spPr>
          <p:txBody>
            <a:bodyPr wrap="none" rtlCol="0">
              <a:spAutoFit/>
            </a:bodyPr>
            <a:lstStyle/>
            <a:p>
              <a:r>
                <a:rPr lang="en-US" sz="800" dirty="0" smtClean="0">
                  <a:latin typeface="+mj-lt"/>
                </a:rPr>
                <a:t>VM 2</a:t>
              </a:r>
              <a:endParaRPr lang="en-US" sz="800" dirty="0">
                <a:latin typeface="+mj-lt"/>
              </a:endParaRPr>
            </a:p>
          </p:txBody>
        </p:sp>
        <p:sp>
          <p:nvSpPr>
            <p:cNvPr id="294" name="TextBox 293"/>
            <p:cNvSpPr txBox="1"/>
            <p:nvPr/>
          </p:nvSpPr>
          <p:spPr>
            <a:xfrm>
              <a:off x="7804039" y="184878"/>
              <a:ext cx="444352" cy="215444"/>
            </a:xfrm>
            <a:prstGeom prst="rect">
              <a:avLst/>
            </a:prstGeom>
            <a:noFill/>
          </p:spPr>
          <p:txBody>
            <a:bodyPr wrap="none" rtlCol="0">
              <a:spAutoFit/>
            </a:bodyPr>
            <a:lstStyle/>
            <a:p>
              <a:r>
                <a:rPr lang="en-US" sz="800" dirty="0" smtClean="0">
                  <a:latin typeface="+mj-lt"/>
                </a:rPr>
                <a:t>VM 3</a:t>
              </a:r>
              <a:endParaRPr lang="en-US" sz="800" dirty="0">
                <a:latin typeface="+mj-lt"/>
              </a:endParaRPr>
            </a:p>
          </p:txBody>
        </p:sp>
        <p:grpSp>
          <p:nvGrpSpPr>
            <p:cNvPr id="5" name="Group 4"/>
            <p:cNvGrpSpPr/>
            <p:nvPr/>
          </p:nvGrpSpPr>
          <p:grpSpPr>
            <a:xfrm>
              <a:off x="5105400" y="372793"/>
              <a:ext cx="3588585" cy="4332557"/>
              <a:chOff x="5105400" y="372793"/>
              <a:chExt cx="3588585" cy="4332557"/>
            </a:xfrm>
          </p:grpSpPr>
          <p:sp>
            <p:nvSpPr>
              <p:cNvPr id="201" name="Freeform 12"/>
              <p:cNvSpPr>
                <a:spLocks/>
              </p:cNvSpPr>
              <p:nvPr/>
            </p:nvSpPr>
            <p:spPr bwMode="auto">
              <a:xfrm>
                <a:off x="5867949" y="3031848"/>
                <a:ext cx="195965" cy="222706"/>
              </a:xfrm>
              <a:custGeom>
                <a:avLst/>
                <a:gdLst>
                  <a:gd name="T0" fmla="*/ 0 w 453"/>
                  <a:gd name="T1" fmla="*/ 0 h 491"/>
                  <a:gd name="T2" fmla="*/ 0 w 453"/>
                  <a:gd name="T3" fmla="*/ 30 h 491"/>
                  <a:gd name="T4" fmla="*/ 0 w 453"/>
                  <a:gd name="T5" fmla="*/ 480 h 491"/>
                  <a:gd name="T6" fmla="*/ 0 w 453"/>
                  <a:gd name="T7" fmla="*/ 491 h 491"/>
                  <a:gd name="T8" fmla="*/ 453 w 453"/>
                  <a:gd name="T9" fmla="*/ 491 h 491"/>
                  <a:gd name="T10" fmla="*/ 453 w 453"/>
                  <a:gd name="T11" fmla="*/ 0 h 491"/>
                  <a:gd name="T12" fmla="*/ 0 w 453"/>
                  <a:gd name="T13" fmla="*/ 0 h 491"/>
                </a:gdLst>
                <a:ahLst/>
                <a:cxnLst>
                  <a:cxn ang="0">
                    <a:pos x="T0" y="T1"/>
                  </a:cxn>
                  <a:cxn ang="0">
                    <a:pos x="T2" y="T3"/>
                  </a:cxn>
                  <a:cxn ang="0">
                    <a:pos x="T4" y="T5"/>
                  </a:cxn>
                  <a:cxn ang="0">
                    <a:pos x="T6" y="T7"/>
                  </a:cxn>
                  <a:cxn ang="0">
                    <a:pos x="T8" y="T9"/>
                  </a:cxn>
                  <a:cxn ang="0">
                    <a:pos x="T10" y="T11"/>
                  </a:cxn>
                  <a:cxn ang="0">
                    <a:pos x="T12" y="T13"/>
                  </a:cxn>
                </a:cxnLst>
                <a:rect l="0" t="0" r="r" b="b"/>
                <a:pathLst>
                  <a:path w="453" h="491">
                    <a:moveTo>
                      <a:pt x="0" y="0"/>
                    </a:moveTo>
                    <a:lnTo>
                      <a:pt x="0" y="30"/>
                    </a:lnTo>
                    <a:lnTo>
                      <a:pt x="0" y="480"/>
                    </a:lnTo>
                    <a:lnTo>
                      <a:pt x="0" y="491"/>
                    </a:lnTo>
                    <a:lnTo>
                      <a:pt x="453" y="491"/>
                    </a:lnTo>
                    <a:lnTo>
                      <a:pt x="453" y="0"/>
                    </a:lnTo>
                    <a:lnTo>
                      <a:pt x="0" y="0"/>
                    </a:lnTo>
                    <a:close/>
                  </a:path>
                </a:pathLst>
              </a:custGeom>
              <a:gradFill rotWithShape="1">
                <a:gsLst>
                  <a:gs pos="0">
                    <a:srgbClr val="A80000">
                      <a:shade val="51000"/>
                      <a:satMod val="130000"/>
                    </a:srgbClr>
                  </a:gs>
                  <a:gs pos="80000">
                    <a:srgbClr val="A80000">
                      <a:shade val="93000"/>
                      <a:satMod val="130000"/>
                    </a:srgbClr>
                  </a:gs>
                  <a:gs pos="100000">
                    <a:srgbClr val="A80000">
                      <a:shade val="94000"/>
                      <a:satMod val="135000"/>
                    </a:srgbClr>
                  </a:gs>
                </a:gsLst>
                <a:lin ang="16200000" scaled="0"/>
              </a:gra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mj-lt"/>
                    <a:cs typeface="Arial"/>
                  </a:rPr>
                  <a:t>1</a:t>
                </a:r>
                <a:endParaRPr kumimoji="0" lang="en-US" sz="800" b="0" i="0" u="none" strike="noStrike" kern="0" cap="none" spc="0" normalizeH="0" baseline="0" noProof="0" dirty="0">
                  <a:ln>
                    <a:noFill/>
                  </a:ln>
                  <a:solidFill>
                    <a:srgbClr val="FFFFFF"/>
                  </a:solidFill>
                  <a:effectLst/>
                  <a:uLnTx/>
                  <a:uFillTx/>
                  <a:latin typeface="+mj-lt"/>
                  <a:cs typeface="Arial"/>
                </a:endParaRPr>
              </a:p>
            </p:txBody>
          </p:sp>
          <p:sp>
            <p:nvSpPr>
              <p:cNvPr id="202" name="Rectangle 23"/>
              <p:cNvSpPr>
                <a:spLocks noChangeArrowheads="1"/>
              </p:cNvSpPr>
              <p:nvPr/>
            </p:nvSpPr>
            <p:spPr bwMode="auto">
              <a:xfrm>
                <a:off x="6063914" y="3031848"/>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2</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03" name="Rectangle 28"/>
              <p:cNvSpPr>
                <a:spLocks noChangeArrowheads="1"/>
              </p:cNvSpPr>
              <p:nvPr/>
            </p:nvSpPr>
            <p:spPr bwMode="auto">
              <a:xfrm>
                <a:off x="6488286" y="3031848"/>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4</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04" name="Rectangle 31"/>
              <p:cNvSpPr>
                <a:spLocks noChangeArrowheads="1"/>
              </p:cNvSpPr>
              <p:nvPr/>
            </p:nvSpPr>
            <p:spPr bwMode="auto">
              <a:xfrm>
                <a:off x="6275450" y="3031848"/>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3</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05" name="Rectangle 41"/>
              <p:cNvSpPr>
                <a:spLocks noChangeArrowheads="1"/>
              </p:cNvSpPr>
              <p:nvPr/>
            </p:nvSpPr>
            <p:spPr bwMode="auto">
              <a:xfrm>
                <a:off x="6912658" y="3031848"/>
                <a:ext cx="211538" cy="222706"/>
              </a:xfrm>
              <a:prstGeom prst="rect">
                <a:avLst/>
              </a:prstGeom>
              <a:gradFill rotWithShape="1">
                <a:gsLst>
                  <a:gs pos="0">
                    <a:srgbClr val="2C95DD">
                      <a:shade val="51000"/>
                      <a:satMod val="130000"/>
                    </a:srgbClr>
                  </a:gs>
                  <a:gs pos="80000">
                    <a:srgbClr val="2C95DD">
                      <a:shade val="93000"/>
                      <a:satMod val="130000"/>
                    </a:srgbClr>
                  </a:gs>
                  <a:gs pos="100000">
                    <a:srgbClr val="2C95DD">
                      <a:shade val="94000"/>
                      <a:satMod val="135000"/>
                    </a:srgbClr>
                  </a:gs>
                </a:gsLst>
                <a:lin ang="16200000" scaled="0"/>
              </a:gra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6</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06" name="Rectangle 45"/>
              <p:cNvSpPr>
                <a:spLocks noChangeArrowheads="1"/>
              </p:cNvSpPr>
              <p:nvPr/>
            </p:nvSpPr>
            <p:spPr bwMode="auto">
              <a:xfrm>
                <a:off x="7337029" y="3031848"/>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8</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07" name="Rectangle 47"/>
              <p:cNvSpPr>
                <a:spLocks noChangeArrowheads="1"/>
              </p:cNvSpPr>
              <p:nvPr/>
            </p:nvSpPr>
            <p:spPr bwMode="auto">
              <a:xfrm>
                <a:off x="7124195" y="3031848"/>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7</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08" name="Rectangle 49"/>
              <p:cNvSpPr>
                <a:spLocks noChangeArrowheads="1"/>
              </p:cNvSpPr>
              <p:nvPr/>
            </p:nvSpPr>
            <p:spPr bwMode="auto">
              <a:xfrm>
                <a:off x="6699823" y="3031848"/>
                <a:ext cx="212835" cy="222706"/>
              </a:xfrm>
              <a:prstGeom prst="rect">
                <a:avLst/>
              </a:prstGeom>
              <a:solidFill>
                <a:srgbClr val="0000FF"/>
              </a:soli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mj-lt"/>
                    <a:cs typeface="Arial"/>
                  </a:rPr>
                  <a:t>5</a:t>
                </a:r>
              </a:p>
            </p:txBody>
          </p:sp>
          <p:sp>
            <p:nvSpPr>
              <p:cNvPr id="209" name="Rectangle 50"/>
              <p:cNvSpPr>
                <a:spLocks noChangeArrowheads="1"/>
              </p:cNvSpPr>
              <p:nvPr/>
            </p:nvSpPr>
            <p:spPr bwMode="auto">
              <a:xfrm>
                <a:off x="7337029" y="3254554"/>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10" name="Rectangle 52"/>
              <p:cNvSpPr>
                <a:spLocks noChangeArrowheads="1"/>
              </p:cNvSpPr>
              <p:nvPr/>
            </p:nvSpPr>
            <p:spPr bwMode="auto">
              <a:xfrm>
                <a:off x="7124195" y="3254554"/>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11" name="Rectangle 53"/>
              <p:cNvSpPr>
                <a:spLocks noChangeArrowheads="1"/>
              </p:cNvSpPr>
              <p:nvPr/>
            </p:nvSpPr>
            <p:spPr bwMode="auto">
              <a:xfrm>
                <a:off x="6912658" y="3254554"/>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12" name="Rectangle 55"/>
              <p:cNvSpPr>
                <a:spLocks noChangeArrowheads="1"/>
              </p:cNvSpPr>
              <p:nvPr/>
            </p:nvSpPr>
            <p:spPr bwMode="auto">
              <a:xfrm>
                <a:off x="6699823" y="3254554"/>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13" name="Rectangle 58"/>
              <p:cNvSpPr>
                <a:spLocks noChangeArrowheads="1"/>
              </p:cNvSpPr>
              <p:nvPr/>
            </p:nvSpPr>
            <p:spPr bwMode="auto">
              <a:xfrm>
                <a:off x="6488286" y="3254554"/>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14" name="Rectangle 59"/>
              <p:cNvSpPr>
                <a:spLocks noChangeArrowheads="1"/>
              </p:cNvSpPr>
              <p:nvPr/>
            </p:nvSpPr>
            <p:spPr bwMode="auto">
              <a:xfrm>
                <a:off x="6275450" y="3254554"/>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15" name="Rectangle 61"/>
              <p:cNvSpPr>
                <a:spLocks noChangeArrowheads="1"/>
              </p:cNvSpPr>
              <p:nvPr/>
            </p:nvSpPr>
            <p:spPr bwMode="auto">
              <a:xfrm>
                <a:off x="6063914" y="3254554"/>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16" name="Freeform 63"/>
              <p:cNvSpPr>
                <a:spLocks/>
              </p:cNvSpPr>
              <p:nvPr/>
            </p:nvSpPr>
            <p:spPr bwMode="auto">
              <a:xfrm>
                <a:off x="5867949" y="3254554"/>
                <a:ext cx="195965" cy="221348"/>
              </a:xfrm>
              <a:custGeom>
                <a:avLst/>
                <a:gdLst>
                  <a:gd name="T0" fmla="*/ 453 w 453"/>
                  <a:gd name="T1" fmla="*/ 489 h 489"/>
                  <a:gd name="T2" fmla="*/ 453 w 453"/>
                  <a:gd name="T3" fmla="*/ 0 h 489"/>
                  <a:gd name="T4" fmla="*/ 0 w 453"/>
                  <a:gd name="T5" fmla="*/ 0 h 489"/>
                  <a:gd name="T6" fmla="*/ 0 w 453"/>
                  <a:gd name="T7" fmla="*/ 31 h 489"/>
                  <a:gd name="T8" fmla="*/ 0 w 453"/>
                  <a:gd name="T9" fmla="*/ 489 h 489"/>
                  <a:gd name="T10" fmla="*/ 453 w 453"/>
                  <a:gd name="T11" fmla="*/ 489 h 489"/>
                </a:gdLst>
                <a:ahLst/>
                <a:cxnLst>
                  <a:cxn ang="0">
                    <a:pos x="T0" y="T1"/>
                  </a:cxn>
                  <a:cxn ang="0">
                    <a:pos x="T2" y="T3"/>
                  </a:cxn>
                  <a:cxn ang="0">
                    <a:pos x="T4" y="T5"/>
                  </a:cxn>
                  <a:cxn ang="0">
                    <a:pos x="T6" y="T7"/>
                  </a:cxn>
                  <a:cxn ang="0">
                    <a:pos x="T8" y="T9"/>
                  </a:cxn>
                  <a:cxn ang="0">
                    <a:pos x="T10" y="T11"/>
                  </a:cxn>
                </a:cxnLst>
                <a:rect l="0" t="0" r="r" b="b"/>
                <a:pathLst>
                  <a:path w="453" h="489">
                    <a:moveTo>
                      <a:pt x="453" y="489"/>
                    </a:moveTo>
                    <a:lnTo>
                      <a:pt x="453" y="0"/>
                    </a:lnTo>
                    <a:lnTo>
                      <a:pt x="0" y="0"/>
                    </a:lnTo>
                    <a:lnTo>
                      <a:pt x="0" y="31"/>
                    </a:lnTo>
                    <a:lnTo>
                      <a:pt x="0" y="489"/>
                    </a:lnTo>
                    <a:lnTo>
                      <a:pt x="453" y="489"/>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latin typeface="+mj-lt"/>
                    <a:cs typeface="Arial"/>
                  </a:rPr>
                  <a:t>…</a:t>
                </a:r>
                <a:endParaRPr kumimoji="0" lang="en-US" sz="800" b="1" i="0" u="none" strike="noStrike" kern="0" cap="none" spc="0" normalizeH="0" baseline="0" noProof="0" dirty="0">
                  <a:ln>
                    <a:noFill/>
                  </a:ln>
                  <a:solidFill>
                    <a:srgbClr val="000000"/>
                  </a:solidFill>
                  <a:effectLst/>
                  <a:uLnTx/>
                  <a:uFillTx/>
                  <a:latin typeface="+mj-lt"/>
                  <a:cs typeface="Arial"/>
                </a:endParaRPr>
              </a:p>
            </p:txBody>
          </p:sp>
          <p:sp>
            <p:nvSpPr>
              <p:cNvPr id="217" name="Freeform 66"/>
              <p:cNvSpPr>
                <a:spLocks/>
              </p:cNvSpPr>
              <p:nvPr/>
            </p:nvSpPr>
            <p:spPr bwMode="auto">
              <a:xfrm>
                <a:off x="5867949" y="3254554"/>
                <a:ext cx="0" cy="13580"/>
              </a:xfrm>
              <a:custGeom>
                <a:avLst/>
                <a:gdLst>
                  <a:gd name="T0" fmla="*/ 31 h 31"/>
                  <a:gd name="T1" fmla="*/ 0 h 31"/>
                  <a:gd name="T2" fmla="*/ 31 h 31"/>
                </a:gdLst>
                <a:ahLst/>
                <a:cxnLst>
                  <a:cxn ang="0">
                    <a:pos x="0" y="T0"/>
                  </a:cxn>
                  <a:cxn ang="0">
                    <a:pos x="0" y="T1"/>
                  </a:cxn>
                  <a:cxn ang="0">
                    <a:pos x="0" y="T2"/>
                  </a:cxn>
                </a:cxnLst>
                <a:rect l="0" t="0" r="r" b="b"/>
                <a:pathLst>
                  <a:path h="31">
                    <a:moveTo>
                      <a:pt x="0" y="31"/>
                    </a:moveTo>
                    <a:lnTo>
                      <a:pt x="0" y="0"/>
                    </a:lnTo>
                    <a:lnTo>
                      <a:pt x="0" y="31"/>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18" name="Freeform 12"/>
              <p:cNvSpPr>
                <a:spLocks/>
              </p:cNvSpPr>
              <p:nvPr/>
            </p:nvSpPr>
            <p:spPr bwMode="auto">
              <a:xfrm>
                <a:off x="5867949" y="3469162"/>
                <a:ext cx="195965" cy="222706"/>
              </a:xfrm>
              <a:custGeom>
                <a:avLst/>
                <a:gdLst>
                  <a:gd name="T0" fmla="*/ 0 w 453"/>
                  <a:gd name="T1" fmla="*/ 0 h 491"/>
                  <a:gd name="T2" fmla="*/ 0 w 453"/>
                  <a:gd name="T3" fmla="*/ 30 h 491"/>
                  <a:gd name="T4" fmla="*/ 0 w 453"/>
                  <a:gd name="T5" fmla="*/ 480 h 491"/>
                  <a:gd name="T6" fmla="*/ 0 w 453"/>
                  <a:gd name="T7" fmla="*/ 491 h 491"/>
                  <a:gd name="T8" fmla="*/ 453 w 453"/>
                  <a:gd name="T9" fmla="*/ 491 h 491"/>
                  <a:gd name="T10" fmla="*/ 453 w 453"/>
                  <a:gd name="T11" fmla="*/ 0 h 491"/>
                  <a:gd name="T12" fmla="*/ 0 w 453"/>
                  <a:gd name="T13" fmla="*/ 0 h 491"/>
                </a:gdLst>
                <a:ahLst/>
                <a:cxnLst>
                  <a:cxn ang="0">
                    <a:pos x="T0" y="T1"/>
                  </a:cxn>
                  <a:cxn ang="0">
                    <a:pos x="T2" y="T3"/>
                  </a:cxn>
                  <a:cxn ang="0">
                    <a:pos x="T4" y="T5"/>
                  </a:cxn>
                  <a:cxn ang="0">
                    <a:pos x="T6" y="T7"/>
                  </a:cxn>
                  <a:cxn ang="0">
                    <a:pos x="T8" y="T9"/>
                  </a:cxn>
                  <a:cxn ang="0">
                    <a:pos x="T10" y="T11"/>
                  </a:cxn>
                  <a:cxn ang="0">
                    <a:pos x="T12" y="T13"/>
                  </a:cxn>
                </a:cxnLst>
                <a:rect l="0" t="0" r="r" b="b"/>
                <a:pathLst>
                  <a:path w="453" h="491">
                    <a:moveTo>
                      <a:pt x="0" y="0"/>
                    </a:moveTo>
                    <a:lnTo>
                      <a:pt x="0" y="30"/>
                    </a:lnTo>
                    <a:lnTo>
                      <a:pt x="0" y="480"/>
                    </a:lnTo>
                    <a:lnTo>
                      <a:pt x="0" y="491"/>
                    </a:lnTo>
                    <a:lnTo>
                      <a:pt x="453" y="491"/>
                    </a:lnTo>
                    <a:lnTo>
                      <a:pt x="453" y="0"/>
                    </a:lnTo>
                    <a:lnTo>
                      <a:pt x="0" y="0"/>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19" name="Rectangle 23"/>
              <p:cNvSpPr>
                <a:spLocks noChangeArrowheads="1"/>
              </p:cNvSpPr>
              <p:nvPr/>
            </p:nvSpPr>
            <p:spPr bwMode="auto">
              <a:xfrm>
                <a:off x="6063914" y="3469162"/>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0" name="Rectangle 28"/>
              <p:cNvSpPr>
                <a:spLocks noChangeArrowheads="1"/>
              </p:cNvSpPr>
              <p:nvPr/>
            </p:nvSpPr>
            <p:spPr bwMode="auto">
              <a:xfrm>
                <a:off x="6488286" y="3469162"/>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1" name="Rectangle 31"/>
              <p:cNvSpPr>
                <a:spLocks noChangeArrowheads="1"/>
              </p:cNvSpPr>
              <p:nvPr/>
            </p:nvSpPr>
            <p:spPr bwMode="auto">
              <a:xfrm>
                <a:off x="6275450" y="3469162"/>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2" name="Rectangle 41"/>
              <p:cNvSpPr>
                <a:spLocks noChangeArrowheads="1"/>
              </p:cNvSpPr>
              <p:nvPr/>
            </p:nvSpPr>
            <p:spPr bwMode="auto">
              <a:xfrm>
                <a:off x="6912658" y="3469162"/>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3" name="Rectangle 45"/>
              <p:cNvSpPr>
                <a:spLocks noChangeArrowheads="1"/>
              </p:cNvSpPr>
              <p:nvPr/>
            </p:nvSpPr>
            <p:spPr bwMode="auto">
              <a:xfrm>
                <a:off x="7337029" y="3469162"/>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4" name="Rectangle 47"/>
              <p:cNvSpPr>
                <a:spLocks noChangeArrowheads="1"/>
              </p:cNvSpPr>
              <p:nvPr/>
            </p:nvSpPr>
            <p:spPr bwMode="auto">
              <a:xfrm>
                <a:off x="7124195" y="3469162"/>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5" name="Rectangle 49"/>
              <p:cNvSpPr>
                <a:spLocks noChangeArrowheads="1"/>
              </p:cNvSpPr>
              <p:nvPr/>
            </p:nvSpPr>
            <p:spPr bwMode="auto">
              <a:xfrm>
                <a:off x="6699823" y="3469162"/>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6" name="Rectangle 50"/>
              <p:cNvSpPr>
                <a:spLocks noChangeArrowheads="1"/>
              </p:cNvSpPr>
              <p:nvPr/>
            </p:nvSpPr>
            <p:spPr bwMode="auto">
              <a:xfrm>
                <a:off x="7292915" y="3655905"/>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7" name="Rectangle 52"/>
              <p:cNvSpPr>
                <a:spLocks noChangeArrowheads="1"/>
              </p:cNvSpPr>
              <p:nvPr/>
            </p:nvSpPr>
            <p:spPr bwMode="auto">
              <a:xfrm>
                <a:off x="7080081" y="3655905"/>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8" name="Rectangle 53"/>
              <p:cNvSpPr>
                <a:spLocks noChangeArrowheads="1"/>
              </p:cNvSpPr>
              <p:nvPr/>
            </p:nvSpPr>
            <p:spPr bwMode="auto">
              <a:xfrm>
                <a:off x="6868544" y="3655905"/>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29" name="Rectangle 55"/>
              <p:cNvSpPr>
                <a:spLocks noChangeArrowheads="1"/>
              </p:cNvSpPr>
              <p:nvPr/>
            </p:nvSpPr>
            <p:spPr bwMode="auto">
              <a:xfrm>
                <a:off x="6655709" y="3655905"/>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0" name="Rectangle 58"/>
              <p:cNvSpPr>
                <a:spLocks noChangeArrowheads="1"/>
              </p:cNvSpPr>
              <p:nvPr/>
            </p:nvSpPr>
            <p:spPr bwMode="auto">
              <a:xfrm>
                <a:off x="6444172" y="3655905"/>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1" name="Rectangle 59"/>
              <p:cNvSpPr>
                <a:spLocks noChangeArrowheads="1"/>
              </p:cNvSpPr>
              <p:nvPr/>
            </p:nvSpPr>
            <p:spPr bwMode="auto">
              <a:xfrm>
                <a:off x="6231336" y="3655905"/>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2" name="Rectangle 61"/>
              <p:cNvSpPr>
                <a:spLocks noChangeArrowheads="1"/>
              </p:cNvSpPr>
              <p:nvPr/>
            </p:nvSpPr>
            <p:spPr bwMode="auto">
              <a:xfrm>
                <a:off x="6019800" y="3655905"/>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3" name="Freeform 63"/>
              <p:cNvSpPr>
                <a:spLocks/>
              </p:cNvSpPr>
              <p:nvPr/>
            </p:nvSpPr>
            <p:spPr bwMode="auto">
              <a:xfrm>
                <a:off x="5867949" y="3691868"/>
                <a:ext cx="195965" cy="221348"/>
              </a:xfrm>
              <a:custGeom>
                <a:avLst/>
                <a:gdLst>
                  <a:gd name="T0" fmla="*/ 453 w 453"/>
                  <a:gd name="T1" fmla="*/ 489 h 489"/>
                  <a:gd name="T2" fmla="*/ 453 w 453"/>
                  <a:gd name="T3" fmla="*/ 0 h 489"/>
                  <a:gd name="T4" fmla="*/ 0 w 453"/>
                  <a:gd name="T5" fmla="*/ 0 h 489"/>
                  <a:gd name="T6" fmla="*/ 0 w 453"/>
                  <a:gd name="T7" fmla="*/ 31 h 489"/>
                  <a:gd name="T8" fmla="*/ 0 w 453"/>
                  <a:gd name="T9" fmla="*/ 489 h 489"/>
                  <a:gd name="T10" fmla="*/ 453 w 453"/>
                  <a:gd name="T11" fmla="*/ 489 h 489"/>
                </a:gdLst>
                <a:ahLst/>
                <a:cxnLst>
                  <a:cxn ang="0">
                    <a:pos x="T0" y="T1"/>
                  </a:cxn>
                  <a:cxn ang="0">
                    <a:pos x="T2" y="T3"/>
                  </a:cxn>
                  <a:cxn ang="0">
                    <a:pos x="T4" y="T5"/>
                  </a:cxn>
                  <a:cxn ang="0">
                    <a:pos x="T6" y="T7"/>
                  </a:cxn>
                  <a:cxn ang="0">
                    <a:pos x="T8" y="T9"/>
                  </a:cxn>
                  <a:cxn ang="0">
                    <a:pos x="T10" y="T11"/>
                  </a:cxn>
                </a:cxnLst>
                <a:rect l="0" t="0" r="r" b="b"/>
                <a:pathLst>
                  <a:path w="453" h="489">
                    <a:moveTo>
                      <a:pt x="453" y="489"/>
                    </a:moveTo>
                    <a:lnTo>
                      <a:pt x="453" y="0"/>
                    </a:lnTo>
                    <a:lnTo>
                      <a:pt x="0" y="0"/>
                    </a:lnTo>
                    <a:lnTo>
                      <a:pt x="0" y="31"/>
                    </a:lnTo>
                    <a:lnTo>
                      <a:pt x="0" y="489"/>
                    </a:lnTo>
                    <a:lnTo>
                      <a:pt x="453" y="489"/>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4" name="Freeform 66"/>
              <p:cNvSpPr>
                <a:spLocks/>
              </p:cNvSpPr>
              <p:nvPr/>
            </p:nvSpPr>
            <p:spPr bwMode="auto">
              <a:xfrm>
                <a:off x="5867949" y="3691868"/>
                <a:ext cx="0" cy="13580"/>
              </a:xfrm>
              <a:custGeom>
                <a:avLst/>
                <a:gdLst>
                  <a:gd name="T0" fmla="*/ 31 h 31"/>
                  <a:gd name="T1" fmla="*/ 0 h 31"/>
                  <a:gd name="T2" fmla="*/ 31 h 31"/>
                </a:gdLst>
                <a:ahLst/>
                <a:cxnLst>
                  <a:cxn ang="0">
                    <a:pos x="0" y="T0"/>
                  </a:cxn>
                  <a:cxn ang="0">
                    <a:pos x="0" y="T1"/>
                  </a:cxn>
                  <a:cxn ang="0">
                    <a:pos x="0" y="T2"/>
                  </a:cxn>
                </a:cxnLst>
                <a:rect l="0" t="0" r="r" b="b"/>
                <a:pathLst>
                  <a:path h="31">
                    <a:moveTo>
                      <a:pt x="0" y="31"/>
                    </a:moveTo>
                    <a:lnTo>
                      <a:pt x="0" y="0"/>
                    </a:lnTo>
                    <a:lnTo>
                      <a:pt x="0" y="31"/>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5" name="Freeform 12"/>
              <p:cNvSpPr>
                <a:spLocks/>
              </p:cNvSpPr>
              <p:nvPr/>
            </p:nvSpPr>
            <p:spPr bwMode="auto">
              <a:xfrm>
                <a:off x="5867949" y="3901799"/>
                <a:ext cx="195965" cy="222706"/>
              </a:xfrm>
              <a:custGeom>
                <a:avLst/>
                <a:gdLst>
                  <a:gd name="T0" fmla="*/ 0 w 453"/>
                  <a:gd name="T1" fmla="*/ 0 h 491"/>
                  <a:gd name="T2" fmla="*/ 0 w 453"/>
                  <a:gd name="T3" fmla="*/ 30 h 491"/>
                  <a:gd name="T4" fmla="*/ 0 w 453"/>
                  <a:gd name="T5" fmla="*/ 480 h 491"/>
                  <a:gd name="T6" fmla="*/ 0 w 453"/>
                  <a:gd name="T7" fmla="*/ 491 h 491"/>
                  <a:gd name="T8" fmla="*/ 453 w 453"/>
                  <a:gd name="T9" fmla="*/ 491 h 491"/>
                  <a:gd name="T10" fmla="*/ 453 w 453"/>
                  <a:gd name="T11" fmla="*/ 0 h 491"/>
                  <a:gd name="T12" fmla="*/ 0 w 453"/>
                  <a:gd name="T13" fmla="*/ 0 h 491"/>
                </a:gdLst>
                <a:ahLst/>
                <a:cxnLst>
                  <a:cxn ang="0">
                    <a:pos x="T0" y="T1"/>
                  </a:cxn>
                  <a:cxn ang="0">
                    <a:pos x="T2" y="T3"/>
                  </a:cxn>
                  <a:cxn ang="0">
                    <a:pos x="T4" y="T5"/>
                  </a:cxn>
                  <a:cxn ang="0">
                    <a:pos x="T6" y="T7"/>
                  </a:cxn>
                  <a:cxn ang="0">
                    <a:pos x="T8" y="T9"/>
                  </a:cxn>
                  <a:cxn ang="0">
                    <a:pos x="T10" y="T11"/>
                  </a:cxn>
                  <a:cxn ang="0">
                    <a:pos x="T12" y="T13"/>
                  </a:cxn>
                </a:cxnLst>
                <a:rect l="0" t="0" r="r" b="b"/>
                <a:pathLst>
                  <a:path w="453" h="491">
                    <a:moveTo>
                      <a:pt x="0" y="0"/>
                    </a:moveTo>
                    <a:lnTo>
                      <a:pt x="0" y="30"/>
                    </a:lnTo>
                    <a:lnTo>
                      <a:pt x="0" y="480"/>
                    </a:lnTo>
                    <a:lnTo>
                      <a:pt x="0" y="491"/>
                    </a:lnTo>
                    <a:lnTo>
                      <a:pt x="453" y="491"/>
                    </a:lnTo>
                    <a:lnTo>
                      <a:pt x="453" y="0"/>
                    </a:lnTo>
                    <a:lnTo>
                      <a:pt x="0" y="0"/>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6" name="Rectangle 23"/>
              <p:cNvSpPr>
                <a:spLocks noChangeArrowheads="1"/>
              </p:cNvSpPr>
              <p:nvPr/>
            </p:nvSpPr>
            <p:spPr bwMode="auto">
              <a:xfrm>
                <a:off x="6019800" y="3865836"/>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7" name="Rectangle 28"/>
              <p:cNvSpPr>
                <a:spLocks noChangeArrowheads="1"/>
              </p:cNvSpPr>
              <p:nvPr/>
            </p:nvSpPr>
            <p:spPr bwMode="auto">
              <a:xfrm>
                <a:off x="6444172" y="3865836"/>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8" name="Rectangle 31"/>
              <p:cNvSpPr>
                <a:spLocks noChangeArrowheads="1"/>
              </p:cNvSpPr>
              <p:nvPr/>
            </p:nvSpPr>
            <p:spPr bwMode="auto">
              <a:xfrm>
                <a:off x="6231336" y="3865836"/>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39" name="Rectangle 41"/>
              <p:cNvSpPr>
                <a:spLocks noChangeArrowheads="1"/>
              </p:cNvSpPr>
              <p:nvPr/>
            </p:nvSpPr>
            <p:spPr bwMode="auto">
              <a:xfrm>
                <a:off x="6868544" y="3865836"/>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0" name="Rectangle 45"/>
              <p:cNvSpPr>
                <a:spLocks noChangeArrowheads="1"/>
              </p:cNvSpPr>
              <p:nvPr/>
            </p:nvSpPr>
            <p:spPr bwMode="auto">
              <a:xfrm>
                <a:off x="7292915" y="3865836"/>
                <a:ext cx="211538"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1" name="Rectangle 47"/>
              <p:cNvSpPr>
                <a:spLocks noChangeArrowheads="1"/>
              </p:cNvSpPr>
              <p:nvPr/>
            </p:nvSpPr>
            <p:spPr bwMode="auto">
              <a:xfrm>
                <a:off x="7080081" y="3865836"/>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2" name="Rectangle 49"/>
              <p:cNvSpPr>
                <a:spLocks noChangeArrowheads="1"/>
              </p:cNvSpPr>
              <p:nvPr/>
            </p:nvSpPr>
            <p:spPr bwMode="auto">
              <a:xfrm>
                <a:off x="6655709" y="3865836"/>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3" name="Rectangle 50"/>
              <p:cNvSpPr>
                <a:spLocks noChangeArrowheads="1"/>
              </p:cNvSpPr>
              <p:nvPr/>
            </p:nvSpPr>
            <p:spPr bwMode="auto">
              <a:xfrm>
                <a:off x="7292915" y="4088542"/>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4" name="Rectangle 52"/>
              <p:cNvSpPr>
                <a:spLocks noChangeArrowheads="1"/>
              </p:cNvSpPr>
              <p:nvPr/>
            </p:nvSpPr>
            <p:spPr bwMode="auto">
              <a:xfrm>
                <a:off x="7080081" y="4088542"/>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5" name="Rectangle 53"/>
              <p:cNvSpPr>
                <a:spLocks noChangeArrowheads="1"/>
              </p:cNvSpPr>
              <p:nvPr/>
            </p:nvSpPr>
            <p:spPr bwMode="auto">
              <a:xfrm>
                <a:off x="6868544" y="4088542"/>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6" name="Rectangle 245"/>
              <p:cNvSpPr>
                <a:spLocks noChangeArrowheads="1"/>
              </p:cNvSpPr>
              <p:nvPr/>
            </p:nvSpPr>
            <p:spPr bwMode="auto">
              <a:xfrm>
                <a:off x="6655709" y="4088542"/>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7" name="Rectangle 58"/>
              <p:cNvSpPr>
                <a:spLocks noChangeArrowheads="1"/>
              </p:cNvSpPr>
              <p:nvPr/>
            </p:nvSpPr>
            <p:spPr bwMode="auto">
              <a:xfrm>
                <a:off x="6444172" y="4088542"/>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8" name="Rectangle 59"/>
              <p:cNvSpPr>
                <a:spLocks noChangeArrowheads="1"/>
              </p:cNvSpPr>
              <p:nvPr/>
            </p:nvSpPr>
            <p:spPr bwMode="auto">
              <a:xfrm>
                <a:off x="6231336" y="4088542"/>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49" name="Rectangle 61"/>
              <p:cNvSpPr>
                <a:spLocks noChangeArrowheads="1"/>
              </p:cNvSpPr>
              <p:nvPr/>
            </p:nvSpPr>
            <p:spPr bwMode="auto">
              <a:xfrm>
                <a:off x="6019800" y="4088542"/>
                <a:ext cx="211538"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50" name="Freeform 63"/>
              <p:cNvSpPr>
                <a:spLocks/>
              </p:cNvSpPr>
              <p:nvPr/>
            </p:nvSpPr>
            <p:spPr bwMode="auto">
              <a:xfrm>
                <a:off x="5867949" y="4124505"/>
                <a:ext cx="195965" cy="221348"/>
              </a:xfrm>
              <a:custGeom>
                <a:avLst/>
                <a:gdLst>
                  <a:gd name="T0" fmla="*/ 453 w 453"/>
                  <a:gd name="T1" fmla="*/ 489 h 489"/>
                  <a:gd name="T2" fmla="*/ 453 w 453"/>
                  <a:gd name="T3" fmla="*/ 0 h 489"/>
                  <a:gd name="T4" fmla="*/ 0 w 453"/>
                  <a:gd name="T5" fmla="*/ 0 h 489"/>
                  <a:gd name="T6" fmla="*/ 0 w 453"/>
                  <a:gd name="T7" fmla="*/ 31 h 489"/>
                  <a:gd name="T8" fmla="*/ 0 w 453"/>
                  <a:gd name="T9" fmla="*/ 489 h 489"/>
                  <a:gd name="T10" fmla="*/ 453 w 453"/>
                  <a:gd name="T11" fmla="*/ 489 h 489"/>
                </a:gdLst>
                <a:ahLst/>
                <a:cxnLst>
                  <a:cxn ang="0">
                    <a:pos x="T0" y="T1"/>
                  </a:cxn>
                  <a:cxn ang="0">
                    <a:pos x="T2" y="T3"/>
                  </a:cxn>
                  <a:cxn ang="0">
                    <a:pos x="T4" y="T5"/>
                  </a:cxn>
                  <a:cxn ang="0">
                    <a:pos x="T6" y="T7"/>
                  </a:cxn>
                  <a:cxn ang="0">
                    <a:pos x="T8" y="T9"/>
                  </a:cxn>
                  <a:cxn ang="0">
                    <a:pos x="T10" y="T11"/>
                  </a:cxn>
                </a:cxnLst>
                <a:rect l="0" t="0" r="r" b="b"/>
                <a:pathLst>
                  <a:path w="453" h="489">
                    <a:moveTo>
                      <a:pt x="453" y="489"/>
                    </a:moveTo>
                    <a:lnTo>
                      <a:pt x="453" y="0"/>
                    </a:lnTo>
                    <a:lnTo>
                      <a:pt x="0" y="0"/>
                    </a:lnTo>
                    <a:lnTo>
                      <a:pt x="0" y="31"/>
                    </a:lnTo>
                    <a:lnTo>
                      <a:pt x="0" y="489"/>
                    </a:lnTo>
                    <a:lnTo>
                      <a:pt x="453" y="489"/>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51" name="Freeform 66"/>
              <p:cNvSpPr>
                <a:spLocks/>
              </p:cNvSpPr>
              <p:nvPr/>
            </p:nvSpPr>
            <p:spPr bwMode="auto">
              <a:xfrm>
                <a:off x="5867949" y="4124505"/>
                <a:ext cx="0" cy="13580"/>
              </a:xfrm>
              <a:custGeom>
                <a:avLst/>
                <a:gdLst>
                  <a:gd name="T0" fmla="*/ 31 h 31"/>
                  <a:gd name="T1" fmla="*/ 0 h 31"/>
                  <a:gd name="T2" fmla="*/ 31 h 31"/>
                </a:gdLst>
                <a:ahLst/>
                <a:cxnLst>
                  <a:cxn ang="0">
                    <a:pos x="0" y="T0"/>
                  </a:cxn>
                  <a:cxn ang="0">
                    <a:pos x="0" y="T1"/>
                  </a:cxn>
                  <a:cxn ang="0">
                    <a:pos x="0" y="T2"/>
                  </a:cxn>
                </a:cxnLst>
                <a:rect l="0" t="0" r="r" b="b"/>
                <a:pathLst>
                  <a:path h="31">
                    <a:moveTo>
                      <a:pt x="0" y="31"/>
                    </a:moveTo>
                    <a:lnTo>
                      <a:pt x="0" y="0"/>
                    </a:lnTo>
                    <a:lnTo>
                      <a:pt x="0" y="31"/>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52" name="Rectangle 47"/>
              <p:cNvSpPr>
                <a:spLocks noChangeArrowheads="1"/>
              </p:cNvSpPr>
              <p:nvPr/>
            </p:nvSpPr>
            <p:spPr bwMode="auto">
              <a:xfrm>
                <a:off x="7548162" y="3032472"/>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9</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53" name="Rectangle 52"/>
              <p:cNvSpPr>
                <a:spLocks noChangeArrowheads="1"/>
              </p:cNvSpPr>
              <p:nvPr/>
            </p:nvSpPr>
            <p:spPr bwMode="auto">
              <a:xfrm>
                <a:off x="7548162" y="3253273"/>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54" name="Rectangle 47"/>
              <p:cNvSpPr>
                <a:spLocks noChangeArrowheads="1"/>
              </p:cNvSpPr>
              <p:nvPr/>
            </p:nvSpPr>
            <p:spPr bwMode="auto">
              <a:xfrm>
                <a:off x="7548162" y="3475501"/>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55" name="Rectangle 52"/>
              <p:cNvSpPr>
                <a:spLocks noChangeArrowheads="1"/>
              </p:cNvSpPr>
              <p:nvPr/>
            </p:nvSpPr>
            <p:spPr bwMode="auto">
              <a:xfrm>
                <a:off x="7504048" y="3654624"/>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56" name="Rectangle 47"/>
              <p:cNvSpPr>
                <a:spLocks noChangeArrowheads="1"/>
              </p:cNvSpPr>
              <p:nvPr/>
            </p:nvSpPr>
            <p:spPr bwMode="auto">
              <a:xfrm>
                <a:off x="7504048" y="3867412"/>
                <a:ext cx="21283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57" name="Rectangle 52"/>
              <p:cNvSpPr>
                <a:spLocks noChangeArrowheads="1"/>
              </p:cNvSpPr>
              <p:nvPr/>
            </p:nvSpPr>
            <p:spPr bwMode="auto">
              <a:xfrm>
                <a:off x="7504048" y="4090118"/>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pic>
            <p:nvPicPr>
              <p:cNvPr id="258"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685" y="372793"/>
                <a:ext cx="679528" cy="719500"/>
              </a:xfrm>
              <a:prstGeom prst="rect">
                <a:avLst/>
              </a:prstGeom>
              <a:noFill/>
              <a:extLst>
                <a:ext uri="{909E8E84-426E-40DD-AFC4-6F175D3DCCD1}">
                  <a14:hiddenFill xmlns:a14="http://schemas.microsoft.com/office/drawing/2010/main">
                    <a:solidFill>
                      <a:srgbClr val="FFFFFF"/>
                    </a:solidFill>
                  </a14:hiddenFill>
                </a:ext>
              </a:extLst>
            </p:spPr>
          </p:pic>
          <p:sp>
            <p:nvSpPr>
              <p:cNvPr id="259" name="Freeform 12"/>
              <p:cNvSpPr>
                <a:spLocks/>
              </p:cNvSpPr>
              <p:nvPr/>
            </p:nvSpPr>
            <p:spPr bwMode="auto">
              <a:xfrm>
                <a:off x="5105400" y="1138063"/>
                <a:ext cx="193599" cy="222706"/>
              </a:xfrm>
              <a:custGeom>
                <a:avLst/>
                <a:gdLst>
                  <a:gd name="T0" fmla="*/ 0 w 453"/>
                  <a:gd name="T1" fmla="*/ 0 h 491"/>
                  <a:gd name="T2" fmla="*/ 0 w 453"/>
                  <a:gd name="T3" fmla="*/ 30 h 491"/>
                  <a:gd name="T4" fmla="*/ 0 w 453"/>
                  <a:gd name="T5" fmla="*/ 480 h 491"/>
                  <a:gd name="T6" fmla="*/ 0 w 453"/>
                  <a:gd name="T7" fmla="*/ 491 h 491"/>
                  <a:gd name="T8" fmla="*/ 453 w 453"/>
                  <a:gd name="T9" fmla="*/ 491 h 491"/>
                  <a:gd name="T10" fmla="*/ 453 w 453"/>
                  <a:gd name="T11" fmla="*/ 0 h 491"/>
                  <a:gd name="T12" fmla="*/ 0 w 453"/>
                  <a:gd name="T13" fmla="*/ 0 h 491"/>
                </a:gdLst>
                <a:ahLst/>
                <a:cxnLst>
                  <a:cxn ang="0">
                    <a:pos x="T0" y="T1"/>
                  </a:cxn>
                  <a:cxn ang="0">
                    <a:pos x="T2" y="T3"/>
                  </a:cxn>
                  <a:cxn ang="0">
                    <a:pos x="T4" y="T5"/>
                  </a:cxn>
                  <a:cxn ang="0">
                    <a:pos x="T6" y="T7"/>
                  </a:cxn>
                  <a:cxn ang="0">
                    <a:pos x="T8" y="T9"/>
                  </a:cxn>
                  <a:cxn ang="0">
                    <a:pos x="T10" y="T11"/>
                  </a:cxn>
                  <a:cxn ang="0">
                    <a:pos x="T12" y="T13"/>
                  </a:cxn>
                </a:cxnLst>
                <a:rect l="0" t="0" r="r" b="b"/>
                <a:pathLst>
                  <a:path w="453" h="491">
                    <a:moveTo>
                      <a:pt x="0" y="0"/>
                    </a:moveTo>
                    <a:lnTo>
                      <a:pt x="0" y="30"/>
                    </a:lnTo>
                    <a:lnTo>
                      <a:pt x="0" y="480"/>
                    </a:lnTo>
                    <a:lnTo>
                      <a:pt x="0" y="491"/>
                    </a:lnTo>
                    <a:lnTo>
                      <a:pt x="453" y="491"/>
                    </a:lnTo>
                    <a:lnTo>
                      <a:pt x="453" y="0"/>
                    </a:lnTo>
                    <a:lnTo>
                      <a:pt x="0" y="0"/>
                    </a:lnTo>
                    <a:close/>
                  </a:path>
                </a:pathLst>
              </a:custGeom>
              <a:gradFill rotWithShape="1">
                <a:gsLst>
                  <a:gs pos="0">
                    <a:srgbClr val="A80000">
                      <a:shade val="51000"/>
                      <a:satMod val="130000"/>
                    </a:srgbClr>
                  </a:gs>
                  <a:gs pos="80000">
                    <a:srgbClr val="A80000">
                      <a:shade val="93000"/>
                      <a:satMod val="130000"/>
                    </a:srgbClr>
                  </a:gs>
                  <a:gs pos="100000">
                    <a:srgbClr val="A80000">
                      <a:shade val="94000"/>
                      <a:satMod val="135000"/>
                    </a:srgbClr>
                  </a:gs>
                </a:gsLst>
                <a:lin ang="16200000" scaled="0"/>
              </a:gra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mj-lt"/>
                    <a:cs typeface="Arial"/>
                  </a:rPr>
                  <a:t>1</a:t>
                </a:r>
              </a:p>
            </p:txBody>
          </p:sp>
          <p:sp>
            <p:nvSpPr>
              <p:cNvPr id="260" name="Rectangle 23"/>
              <p:cNvSpPr>
                <a:spLocks noChangeArrowheads="1"/>
              </p:cNvSpPr>
              <p:nvPr/>
            </p:nvSpPr>
            <p:spPr bwMode="auto">
              <a:xfrm>
                <a:off x="5298999" y="1138063"/>
                <a:ext cx="20898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2</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61" name="Rectangle 28"/>
              <p:cNvSpPr>
                <a:spLocks noChangeArrowheads="1"/>
              </p:cNvSpPr>
              <p:nvPr/>
            </p:nvSpPr>
            <p:spPr bwMode="auto">
              <a:xfrm>
                <a:off x="5718249" y="1138063"/>
                <a:ext cx="20898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latin typeface="+mj-lt"/>
                    <a:cs typeface="Arial"/>
                  </a:rPr>
                  <a:t>…</a:t>
                </a:r>
                <a:endParaRPr kumimoji="0" lang="en-US" sz="800" b="1" i="0" u="none" strike="noStrike" kern="0" cap="none" spc="0" normalizeH="0" baseline="0" noProof="0" dirty="0">
                  <a:ln>
                    <a:noFill/>
                  </a:ln>
                  <a:solidFill>
                    <a:srgbClr val="000000"/>
                  </a:solidFill>
                  <a:effectLst/>
                  <a:uLnTx/>
                  <a:uFillTx/>
                  <a:latin typeface="+mj-lt"/>
                  <a:cs typeface="Arial"/>
                </a:endParaRPr>
              </a:p>
            </p:txBody>
          </p:sp>
          <p:sp>
            <p:nvSpPr>
              <p:cNvPr id="262" name="Rectangle 31"/>
              <p:cNvSpPr>
                <a:spLocks noChangeArrowheads="1"/>
              </p:cNvSpPr>
              <p:nvPr/>
            </p:nvSpPr>
            <p:spPr bwMode="auto">
              <a:xfrm>
                <a:off x="5507982" y="1138063"/>
                <a:ext cx="210266"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3</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63" name="Rectangle 49"/>
              <p:cNvSpPr>
                <a:spLocks noChangeArrowheads="1"/>
              </p:cNvSpPr>
              <p:nvPr/>
            </p:nvSpPr>
            <p:spPr bwMode="auto">
              <a:xfrm>
                <a:off x="5927233" y="1138063"/>
                <a:ext cx="210266"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n</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64" name="Freeform 66"/>
              <p:cNvSpPr>
                <a:spLocks/>
              </p:cNvSpPr>
              <p:nvPr/>
            </p:nvSpPr>
            <p:spPr bwMode="auto">
              <a:xfrm>
                <a:off x="5105400" y="1360769"/>
                <a:ext cx="0" cy="13580"/>
              </a:xfrm>
              <a:custGeom>
                <a:avLst/>
                <a:gdLst>
                  <a:gd name="T0" fmla="*/ 31 h 31"/>
                  <a:gd name="T1" fmla="*/ 0 h 31"/>
                  <a:gd name="T2" fmla="*/ 31 h 31"/>
                </a:gdLst>
                <a:ahLst/>
                <a:cxnLst>
                  <a:cxn ang="0">
                    <a:pos x="0" y="T0"/>
                  </a:cxn>
                  <a:cxn ang="0">
                    <a:pos x="0" y="T1"/>
                  </a:cxn>
                  <a:cxn ang="0">
                    <a:pos x="0" y="T2"/>
                  </a:cxn>
                </a:cxnLst>
                <a:rect l="0" t="0" r="r" b="b"/>
                <a:pathLst>
                  <a:path h="31">
                    <a:moveTo>
                      <a:pt x="0" y="31"/>
                    </a:moveTo>
                    <a:lnTo>
                      <a:pt x="0" y="0"/>
                    </a:lnTo>
                    <a:lnTo>
                      <a:pt x="0" y="31"/>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pic>
            <p:nvPicPr>
              <p:cNvPr id="265"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3043" y="372793"/>
                <a:ext cx="679528" cy="719500"/>
              </a:xfrm>
              <a:prstGeom prst="rect">
                <a:avLst/>
              </a:prstGeom>
              <a:noFill/>
              <a:extLst>
                <a:ext uri="{909E8E84-426E-40DD-AFC4-6F175D3DCCD1}">
                  <a14:hiddenFill xmlns:a14="http://schemas.microsoft.com/office/drawing/2010/main">
                    <a:solidFill>
                      <a:srgbClr val="FFFFFF"/>
                    </a:solidFill>
                  </a14:hiddenFill>
                </a:ext>
              </a:extLst>
            </p:spPr>
          </p:pic>
          <p:sp>
            <p:nvSpPr>
              <p:cNvPr id="266" name="Freeform 12"/>
              <p:cNvSpPr>
                <a:spLocks/>
              </p:cNvSpPr>
              <p:nvPr/>
            </p:nvSpPr>
            <p:spPr bwMode="auto">
              <a:xfrm>
                <a:off x="6306758" y="1138063"/>
                <a:ext cx="193599" cy="222706"/>
              </a:xfrm>
              <a:custGeom>
                <a:avLst/>
                <a:gdLst>
                  <a:gd name="T0" fmla="*/ 0 w 453"/>
                  <a:gd name="T1" fmla="*/ 0 h 491"/>
                  <a:gd name="T2" fmla="*/ 0 w 453"/>
                  <a:gd name="T3" fmla="*/ 30 h 491"/>
                  <a:gd name="T4" fmla="*/ 0 w 453"/>
                  <a:gd name="T5" fmla="*/ 480 h 491"/>
                  <a:gd name="T6" fmla="*/ 0 w 453"/>
                  <a:gd name="T7" fmla="*/ 491 h 491"/>
                  <a:gd name="T8" fmla="*/ 453 w 453"/>
                  <a:gd name="T9" fmla="*/ 491 h 491"/>
                  <a:gd name="T10" fmla="*/ 453 w 453"/>
                  <a:gd name="T11" fmla="*/ 0 h 491"/>
                  <a:gd name="T12" fmla="*/ 0 w 453"/>
                  <a:gd name="T13" fmla="*/ 0 h 491"/>
                </a:gdLst>
                <a:ahLst/>
                <a:cxnLst>
                  <a:cxn ang="0">
                    <a:pos x="T0" y="T1"/>
                  </a:cxn>
                  <a:cxn ang="0">
                    <a:pos x="T2" y="T3"/>
                  </a:cxn>
                  <a:cxn ang="0">
                    <a:pos x="T4" y="T5"/>
                  </a:cxn>
                  <a:cxn ang="0">
                    <a:pos x="T6" y="T7"/>
                  </a:cxn>
                  <a:cxn ang="0">
                    <a:pos x="T8" y="T9"/>
                  </a:cxn>
                  <a:cxn ang="0">
                    <a:pos x="T10" y="T11"/>
                  </a:cxn>
                  <a:cxn ang="0">
                    <a:pos x="T12" y="T13"/>
                  </a:cxn>
                </a:cxnLst>
                <a:rect l="0" t="0" r="r" b="b"/>
                <a:pathLst>
                  <a:path w="453" h="491">
                    <a:moveTo>
                      <a:pt x="0" y="0"/>
                    </a:moveTo>
                    <a:lnTo>
                      <a:pt x="0" y="30"/>
                    </a:lnTo>
                    <a:lnTo>
                      <a:pt x="0" y="480"/>
                    </a:lnTo>
                    <a:lnTo>
                      <a:pt x="0" y="491"/>
                    </a:lnTo>
                    <a:lnTo>
                      <a:pt x="453" y="491"/>
                    </a:lnTo>
                    <a:lnTo>
                      <a:pt x="453" y="0"/>
                    </a:lnTo>
                    <a:lnTo>
                      <a:pt x="0" y="0"/>
                    </a:lnTo>
                    <a:close/>
                  </a:path>
                </a:pathLst>
              </a:custGeom>
              <a:gradFill rotWithShape="1">
                <a:gsLst>
                  <a:gs pos="0">
                    <a:srgbClr val="A80000">
                      <a:shade val="51000"/>
                      <a:satMod val="130000"/>
                    </a:srgbClr>
                  </a:gs>
                  <a:gs pos="80000">
                    <a:srgbClr val="A80000">
                      <a:shade val="93000"/>
                      <a:satMod val="130000"/>
                    </a:srgbClr>
                  </a:gs>
                  <a:gs pos="100000">
                    <a:srgbClr val="A80000">
                      <a:shade val="94000"/>
                      <a:satMod val="135000"/>
                    </a:srgbClr>
                  </a:gs>
                </a:gsLst>
                <a:lin ang="16200000" scaled="0"/>
              </a:gra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mj-lt"/>
                    <a:cs typeface="Arial"/>
                  </a:rPr>
                  <a:t>1</a:t>
                </a:r>
              </a:p>
            </p:txBody>
          </p:sp>
          <p:sp>
            <p:nvSpPr>
              <p:cNvPr id="267" name="Rectangle 23"/>
              <p:cNvSpPr>
                <a:spLocks noChangeArrowheads="1"/>
              </p:cNvSpPr>
              <p:nvPr/>
            </p:nvSpPr>
            <p:spPr bwMode="auto">
              <a:xfrm>
                <a:off x="6500357" y="1138063"/>
                <a:ext cx="208985" cy="222706"/>
              </a:xfrm>
              <a:prstGeom prst="rect">
                <a:avLst/>
              </a:prstGeom>
              <a:solidFill>
                <a:srgbClr val="0000FF"/>
              </a:soli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mj-lt"/>
                    <a:cs typeface="Arial"/>
                  </a:rPr>
                  <a:t>2</a:t>
                </a:r>
                <a:endParaRPr kumimoji="0" lang="en-US" sz="800" b="0" i="0" u="none" strike="noStrike" kern="0" cap="none" spc="0" normalizeH="0" baseline="0" noProof="0" dirty="0">
                  <a:ln>
                    <a:noFill/>
                  </a:ln>
                  <a:solidFill>
                    <a:srgbClr val="FFFFFF"/>
                  </a:solidFill>
                  <a:effectLst/>
                  <a:uLnTx/>
                  <a:uFillTx/>
                  <a:latin typeface="+mj-lt"/>
                  <a:cs typeface="Arial"/>
                </a:endParaRPr>
              </a:p>
            </p:txBody>
          </p:sp>
          <p:sp>
            <p:nvSpPr>
              <p:cNvPr id="268" name="Rectangle 28"/>
              <p:cNvSpPr>
                <a:spLocks noChangeArrowheads="1"/>
              </p:cNvSpPr>
              <p:nvPr/>
            </p:nvSpPr>
            <p:spPr bwMode="auto">
              <a:xfrm>
                <a:off x="6919607" y="1138063"/>
                <a:ext cx="20898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latin typeface="+mj-lt"/>
                    <a:cs typeface="Arial"/>
                  </a:rPr>
                  <a:t>…</a:t>
                </a:r>
                <a:endParaRPr kumimoji="0" lang="en-US" sz="800" b="1" i="0" u="none" strike="noStrike" kern="0" cap="none" spc="0" normalizeH="0" baseline="0" noProof="0" dirty="0">
                  <a:ln>
                    <a:noFill/>
                  </a:ln>
                  <a:solidFill>
                    <a:srgbClr val="000000"/>
                  </a:solidFill>
                  <a:effectLst/>
                  <a:uLnTx/>
                  <a:uFillTx/>
                  <a:latin typeface="+mj-lt"/>
                  <a:cs typeface="Arial"/>
                </a:endParaRPr>
              </a:p>
            </p:txBody>
          </p:sp>
          <p:sp>
            <p:nvSpPr>
              <p:cNvPr id="269" name="Rectangle 31"/>
              <p:cNvSpPr>
                <a:spLocks noChangeArrowheads="1"/>
              </p:cNvSpPr>
              <p:nvPr/>
            </p:nvSpPr>
            <p:spPr bwMode="auto">
              <a:xfrm>
                <a:off x="6709340" y="1138063"/>
                <a:ext cx="210266"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3</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70" name="Rectangle 49"/>
              <p:cNvSpPr>
                <a:spLocks noChangeArrowheads="1"/>
              </p:cNvSpPr>
              <p:nvPr/>
            </p:nvSpPr>
            <p:spPr bwMode="auto">
              <a:xfrm>
                <a:off x="7128591" y="1138063"/>
                <a:ext cx="210266"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n</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71" name="Freeform 66"/>
              <p:cNvSpPr>
                <a:spLocks/>
              </p:cNvSpPr>
              <p:nvPr/>
            </p:nvSpPr>
            <p:spPr bwMode="auto">
              <a:xfrm>
                <a:off x="6306758" y="1360769"/>
                <a:ext cx="0" cy="13580"/>
              </a:xfrm>
              <a:custGeom>
                <a:avLst/>
                <a:gdLst>
                  <a:gd name="T0" fmla="*/ 31 h 31"/>
                  <a:gd name="T1" fmla="*/ 0 h 31"/>
                  <a:gd name="T2" fmla="*/ 31 h 31"/>
                </a:gdLst>
                <a:ahLst/>
                <a:cxnLst>
                  <a:cxn ang="0">
                    <a:pos x="0" y="T0"/>
                  </a:cxn>
                  <a:cxn ang="0">
                    <a:pos x="0" y="T1"/>
                  </a:cxn>
                  <a:cxn ang="0">
                    <a:pos x="0" y="T2"/>
                  </a:cxn>
                </a:cxnLst>
                <a:rect l="0" t="0" r="r" b="b"/>
                <a:pathLst>
                  <a:path h="31">
                    <a:moveTo>
                      <a:pt x="0" y="31"/>
                    </a:moveTo>
                    <a:lnTo>
                      <a:pt x="0" y="0"/>
                    </a:lnTo>
                    <a:lnTo>
                      <a:pt x="0" y="31"/>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pic>
            <p:nvPicPr>
              <p:cNvPr id="272"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4401" y="372793"/>
                <a:ext cx="679528" cy="719500"/>
              </a:xfrm>
              <a:prstGeom prst="rect">
                <a:avLst/>
              </a:prstGeom>
              <a:noFill/>
              <a:extLst>
                <a:ext uri="{909E8E84-426E-40DD-AFC4-6F175D3DCCD1}">
                  <a14:hiddenFill xmlns:a14="http://schemas.microsoft.com/office/drawing/2010/main">
                    <a:solidFill>
                      <a:srgbClr val="FFFFFF"/>
                    </a:solidFill>
                  </a14:hiddenFill>
                </a:ext>
              </a:extLst>
            </p:spPr>
          </p:pic>
          <p:sp>
            <p:nvSpPr>
              <p:cNvPr id="273" name="Freeform 12"/>
              <p:cNvSpPr>
                <a:spLocks/>
              </p:cNvSpPr>
              <p:nvPr/>
            </p:nvSpPr>
            <p:spPr bwMode="auto">
              <a:xfrm>
                <a:off x="7508116" y="1138063"/>
                <a:ext cx="193599" cy="222706"/>
              </a:xfrm>
              <a:custGeom>
                <a:avLst/>
                <a:gdLst>
                  <a:gd name="T0" fmla="*/ 0 w 453"/>
                  <a:gd name="T1" fmla="*/ 0 h 491"/>
                  <a:gd name="T2" fmla="*/ 0 w 453"/>
                  <a:gd name="T3" fmla="*/ 30 h 491"/>
                  <a:gd name="T4" fmla="*/ 0 w 453"/>
                  <a:gd name="T5" fmla="*/ 480 h 491"/>
                  <a:gd name="T6" fmla="*/ 0 w 453"/>
                  <a:gd name="T7" fmla="*/ 491 h 491"/>
                  <a:gd name="T8" fmla="*/ 453 w 453"/>
                  <a:gd name="T9" fmla="*/ 491 h 491"/>
                  <a:gd name="T10" fmla="*/ 453 w 453"/>
                  <a:gd name="T11" fmla="*/ 0 h 491"/>
                  <a:gd name="T12" fmla="*/ 0 w 453"/>
                  <a:gd name="T13" fmla="*/ 0 h 491"/>
                </a:gdLst>
                <a:ahLst/>
                <a:cxnLst>
                  <a:cxn ang="0">
                    <a:pos x="T0" y="T1"/>
                  </a:cxn>
                  <a:cxn ang="0">
                    <a:pos x="T2" y="T3"/>
                  </a:cxn>
                  <a:cxn ang="0">
                    <a:pos x="T4" y="T5"/>
                  </a:cxn>
                  <a:cxn ang="0">
                    <a:pos x="T6" y="T7"/>
                  </a:cxn>
                  <a:cxn ang="0">
                    <a:pos x="T8" y="T9"/>
                  </a:cxn>
                  <a:cxn ang="0">
                    <a:pos x="T10" y="T11"/>
                  </a:cxn>
                  <a:cxn ang="0">
                    <a:pos x="T12" y="T13"/>
                  </a:cxn>
                </a:cxnLst>
                <a:rect l="0" t="0" r="r" b="b"/>
                <a:pathLst>
                  <a:path w="453" h="491">
                    <a:moveTo>
                      <a:pt x="0" y="0"/>
                    </a:moveTo>
                    <a:lnTo>
                      <a:pt x="0" y="30"/>
                    </a:lnTo>
                    <a:lnTo>
                      <a:pt x="0" y="480"/>
                    </a:lnTo>
                    <a:lnTo>
                      <a:pt x="0" y="491"/>
                    </a:lnTo>
                    <a:lnTo>
                      <a:pt x="453" y="491"/>
                    </a:lnTo>
                    <a:lnTo>
                      <a:pt x="453" y="0"/>
                    </a:lnTo>
                    <a:lnTo>
                      <a:pt x="0" y="0"/>
                    </a:lnTo>
                    <a:close/>
                  </a:path>
                </a:pathLst>
              </a:custGeom>
              <a:gradFill rotWithShape="1">
                <a:gsLst>
                  <a:gs pos="0">
                    <a:srgbClr val="A80000">
                      <a:shade val="51000"/>
                      <a:satMod val="130000"/>
                    </a:srgbClr>
                  </a:gs>
                  <a:gs pos="80000">
                    <a:srgbClr val="A80000">
                      <a:shade val="93000"/>
                      <a:satMod val="130000"/>
                    </a:srgbClr>
                  </a:gs>
                  <a:gs pos="100000">
                    <a:srgbClr val="A80000">
                      <a:shade val="94000"/>
                      <a:satMod val="135000"/>
                    </a:srgbClr>
                  </a:gs>
                </a:gsLst>
                <a:lin ang="16200000" scaled="0"/>
              </a:gra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mj-lt"/>
                    <a:cs typeface="Arial"/>
                  </a:rPr>
                  <a:t>1</a:t>
                </a:r>
              </a:p>
            </p:txBody>
          </p:sp>
          <p:sp>
            <p:nvSpPr>
              <p:cNvPr id="274" name="Rectangle 23"/>
              <p:cNvSpPr>
                <a:spLocks noChangeArrowheads="1"/>
              </p:cNvSpPr>
              <p:nvPr/>
            </p:nvSpPr>
            <p:spPr bwMode="auto">
              <a:xfrm>
                <a:off x="7701715" y="1138063"/>
                <a:ext cx="208985" cy="222706"/>
              </a:xfrm>
              <a:prstGeom prst="rect">
                <a:avLst/>
              </a:prstGeom>
              <a:solidFill>
                <a:srgbClr val="0000FF"/>
              </a:soli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mj-lt"/>
                    <a:cs typeface="Arial"/>
                  </a:rPr>
                  <a:t>2</a:t>
                </a:r>
              </a:p>
            </p:txBody>
          </p:sp>
          <p:sp>
            <p:nvSpPr>
              <p:cNvPr id="275" name="Rectangle 28"/>
              <p:cNvSpPr>
                <a:spLocks noChangeArrowheads="1"/>
              </p:cNvSpPr>
              <p:nvPr/>
            </p:nvSpPr>
            <p:spPr bwMode="auto">
              <a:xfrm>
                <a:off x="8120965" y="1138063"/>
                <a:ext cx="208985"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latin typeface="+mj-lt"/>
                    <a:cs typeface="Arial"/>
                  </a:rPr>
                  <a:t>…</a:t>
                </a:r>
                <a:endParaRPr kumimoji="0" lang="en-US" sz="800" b="1" i="0" u="none" strike="noStrike" kern="0" cap="none" spc="0" normalizeH="0" baseline="0" noProof="0" dirty="0">
                  <a:ln>
                    <a:noFill/>
                  </a:ln>
                  <a:solidFill>
                    <a:srgbClr val="000000"/>
                  </a:solidFill>
                  <a:effectLst/>
                  <a:uLnTx/>
                  <a:uFillTx/>
                  <a:latin typeface="+mj-lt"/>
                  <a:cs typeface="Arial"/>
                </a:endParaRPr>
              </a:p>
            </p:txBody>
          </p:sp>
          <p:sp>
            <p:nvSpPr>
              <p:cNvPr id="276" name="Rectangle 31"/>
              <p:cNvSpPr>
                <a:spLocks noChangeArrowheads="1"/>
              </p:cNvSpPr>
              <p:nvPr/>
            </p:nvSpPr>
            <p:spPr bwMode="auto">
              <a:xfrm>
                <a:off x="7910698" y="1138063"/>
                <a:ext cx="210266"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3</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77" name="Rectangle 49"/>
              <p:cNvSpPr>
                <a:spLocks noChangeArrowheads="1"/>
              </p:cNvSpPr>
              <p:nvPr/>
            </p:nvSpPr>
            <p:spPr bwMode="auto">
              <a:xfrm>
                <a:off x="8329949" y="1138063"/>
                <a:ext cx="210266" cy="22270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mj-lt"/>
                    <a:cs typeface="Arial"/>
                  </a:rPr>
                  <a:t>n</a:t>
                </a:r>
                <a:endParaRPr kumimoji="0" lang="en-US" sz="800" b="0" i="0" u="none" strike="noStrike" kern="0" cap="none" spc="0" normalizeH="0" baseline="0" noProof="0" dirty="0">
                  <a:ln>
                    <a:noFill/>
                  </a:ln>
                  <a:solidFill>
                    <a:srgbClr val="000000"/>
                  </a:solidFill>
                  <a:effectLst/>
                  <a:uLnTx/>
                  <a:uFillTx/>
                  <a:latin typeface="+mj-lt"/>
                  <a:cs typeface="Arial"/>
                </a:endParaRPr>
              </a:p>
            </p:txBody>
          </p:sp>
          <p:sp>
            <p:nvSpPr>
              <p:cNvPr id="278" name="Freeform 66"/>
              <p:cNvSpPr>
                <a:spLocks/>
              </p:cNvSpPr>
              <p:nvPr/>
            </p:nvSpPr>
            <p:spPr bwMode="auto">
              <a:xfrm>
                <a:off x="7508116" y="1360769"/>
                <a:ext cx="0" cy="13580"/>
              </a:xfrm>
              <a:custGeom>
                <a:avLst/>
                <a:gdLst>
                  <a:gd name="T0" fmla="*/ 31 h 31"/>
                  <a:gd name="T1" fmla="*/ 0 h 31"/>
                  <a:gd name="T2" fmla="*/ 31 h 31"/>
                </a:gdLst>
                <a:ahLst/>
                <a:cxnLst>
                  <a:cxn ang="0">
                    <a:pos x="0" y="T0"/>
                  </a:cxn>
                  <a:cxn ang="0">
                    <a:pos x="0" y="T1"/>
                  </a:cxn>
                  <a:cxn ang="0">
                    <a:pos x="0" y="T2"/>
                  </a:cxn>
                </a:cxnLst>
                <a:rect l="0" t="0" r="r" b="b"/>
                <a:pathLst>
                  <a:path h="31">
                    <a:moveTo>
                      <a:pt x="0" y="31"/>
                    </a:moveTo>
                    <a:lnTo>
                      <a:pt x="0" y="0"/>
                    </a:lnTo>
                    <a:lnTo>
                      <a:pt x="0" y="31"/>
                    </a:lnTo>
                    <a:close/>
                  </a:path>
                </a:pathLst>
              </a:cu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cxnSp>
            <p:nvCxnSpPr>
              <p:cNvPr id="279" name="Elbow Connector 278"/>
              <p:cNvCxnSpPr/>
              <p:nvPr/>
            </p:nvCxnSpPr>
            <p:spPr>
              <a:xfrm rot="16200000" flipH="1">
                <a:off x="4628045" y="1948503"/>
                <a:ext cx="1768851" cy="620542"/>
              </a:xfrm>
              <a:prstGeom prst="bentConnector3">
                <a:avLst>
                  <a:gd name="adj1" fmla="val 100079"/>
                </a:avLst>
              </a:prstGeom>
              <a:noFill/>
              <a:ln w="9525" cap="flat" cmpd="sng" algn="ctr">
                <a:solidFill>
                  <a:srgbClr val="FFFFFF">
                    <a:lumMod val="50000"/>
                  </a:srgbClr>
                </a:solidFill>
                <a:prstDash val="solid"/>
                <a:tailEnd type="stealth" w="lg" len="lg"/>
              </a:ln>
              <a:effectLst/>
            </p:spPr>
          </p:cxnSp>
          <p:cxnSp>
            <p:nvCxnSpPr>
              <p:cNvPr id="280" name="Elbow Connector 279"/>
              <p:cNvCxnSpPr/>
              <p:nvPr/>
            </p:nvCxnSpPr>
            <p:spPr>
              <a:xfrm rot="5400000">
                <a:off x="5288343" y="1975141"/>
                <a:ext cx="1656217" cy="454633"/>
              </a:xfrm>
              <a:prstGeom prst="bentConnector3">
                <a:avLst>
                  <a:gd name="adj1" fmla="val 50000"/>
                </a:avLst>
              </a:prstGeom>
              <a:noFill/>
              <a:ln w="9525" cap="flat" cmpd="sng" algn="ctr">
                <a:solidFill>
                  <a:srgbClr val="FFFFFF">
                    <a:lumMod val="50000"/>
                  </a:srgbClr>
                </a:solidFill>
                <a:prstDash val="solid"/>
                <a:tailEnd type="stealth" w="lg" len="lg"/>
              </a:ln>
              <a:effectLst/>
            </p:spPr>
          </p:cxnSp>
          <p:cxnSp>
            <p:nvCxnSpPr>
              <p:cNvPr id="281" name="Elbow Connector 280"/>
              <p:cNvCxnSpPr/>
              <p:nvPr/>
            </p:nvCxnSpPr>
            <p:spPr>
              <a:xfrm rot="5400000">
                <a:off x="5990533" y="1416183"/>
                <a:ext cx="1656217" cy="1572549"/>
              </a:xfrm>
              <a:prstGeom prst="bentConnector3">
                <a:avLst>
                  <a:gd name="adj1" fmla="val 59202"/>
                </a:avLst>
              </a:prstGeom>
              <a:noFill/>
              <a:ln w="9525" cap="flat" cmpd="sng" algn="ctr">
                <a:solidFill>
                  <a:srgbClr val="FFFFFF">
                    <a:lumMod val="50000"/>
                  </a:srgbClr>
                </a:solidFill>
                <a:prstDash val="solid"/>
                <a:tailEnd type="stealth" w="lg" len="lg"/>
              </a:ln>
              <a:effectLst/>
            </p:spPr>
          </p:cxnSp>
          <p:cxnSp>
            <p:nvCxnSpPr>
              <p:cNvPr id="282" name="Elbow Connector 281"/>
              <p:cNvCxnSpPr>
                <a:stCxn id="267" idx="2"/>
              </p:cNvCxnSpPr>
              <p:nvPr/>
            </p:nvCxnSpPr>
            <p:spPr>
              <a:xfrm rot="16200000" flipH="1">
                <a:off x="5832855" y="2132764"/>
                <a:ext cx="1685257" cy="141266"/>
              </a:xfrm>
              <a:prstGeom prst="bentConnector3">
                <a:avLst>
                  <a:gd name="adj1" fmla="val 71704"/>
                </a:avLst>
              </a:prstGeom>
              <a:noFill/>
              <a:ln w="9525" cap="flat" cmpd="sng" algn="ctr">
                <a:solidFill>
                  <a:srgbClr val="FFFFFF">
                    <a:lumMod val="50000"/>
                  </a:srgbClr>
                </a:solidFill>
                <a:prstDash val="solid"/>
                <a:tailEnd type="stealth" w="lg" len="lg"/>
              </a:ln>
              <a:effectLst/>
            </p:spPr>
          </p:cxnSp>
          <p:cxnSp>
            <p:nvCxnSpPr>
              <p:cNvPr id="283" name="Elbow Connector 282"/>
              <p:cNvCxnSpPr/>
              <p:nvPr/>
            </p:nvCxnSpPr>
            <p:spPr>
              <a:xfrm rot="5400000">
                <a:off x="6471321" y="1735500"/>
                <a:ext cx="1662222" cy="930475"/>
              </a:xfrm>
              <a:prstGeom prst="bentConnector3">
                <a:avLst>
                  <a:gd name="adj1" fmla="val 71918"/>
                </a:avLst>
              </a:prstGeom>
              <a:noFill/>
              <a:ln w="9525" cap="flat" cmpd="sng" algn="ctr">
                <a:solidFill>
                  <a:srgbClr val="FFFFFF">
                    <a:lumMod val="50000"/>
                  </a:srgbClr>
                </a:solidFill>
                <a:prstDash val="solid"/>
                <a:tailEnd type="stealth" w="lg" len="lg"/>
              </a:ln>
              <a:effectLst/>
            </p:spPr>
          </p:cxnSp>
          <p:cxnSp>
            <p:nvCxnSpPr>
              <p:cNvPr id="284" name="Elbow Connector 283"/>
              <p:cNvCxnSpPr>
                <a:endCxn id="205" idx="0"/>
              </p:cNvCxnSpPr>
              <p:nvPr/>
            </p:nvCxnSpPr>
            <p:spPr>
              <a:xfrm rot="5400000">
                <a:off x="6604883" y="1783173"/>
                <a:ext cx="1662219" cy="835130"/>
              </a:xfrm>
              <a:prstGeom prst="bentConnector3">
                <a:avLst>
                  <a:gd name="adj1" fmla="val 79798"/>
                </a:avLst>
              </a:prstGeom>
              <a:noFill/>
              <a:ln w="9525" cap="flat" cmpd="sng" algn="ctr">
                <a:solidFill>
                  <a:srgbClr val="FFFFFF">
                    <a:lumMod val="50000"/>
                  </a:srgbClr>
                </a:solidFill>
                <a:prstDash val="solid"/>
                <a:tailEnd type="stealth" w="lg" len="lg"/>
              </a:ln>
              <a:effectLst/>
            </p:spPr>
          </p:cxnSp>
          <p:sp>
            <p:nvSpPr>
              <p:cNvPr id="285" name="Flowchart: Document 284"/>
              <p:cNvSpPr/>
              <p:nvPr/>
            </p:nvSpPr>
            <p:spPr>
              <a:xfrm rot="10800000">
                <a:off x="5839204" y="3365228"/>
                <a:ext cx="1971712" cy="1088520"/>
              </a:xfrm>
              <a:prstGeom prst="flowChartDocument">
                <a:avLst/>
              </a:prstGeom>
              <a:solidFill>
                <a:srgbClr val="FFFFFF"/>
              </a:solidFill>
              <a:ln w="25400" cap="flat" cmpd="sng" algn="ctr">
                <a:solidFill>
                  <a:srgbClr val="FFFFFF">
                    <a:alpha val="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FFFFFF"/>
                  </a:solidFill>
                  <a:effectLst/>
                  <a:uLnTx/>
                  <a:uFillTx/>
                  <a:latin typeface="+mj-lt"/>
                  <a:cs typeface="Arial"/>
                </a:endParaRPr>
              </a:p>
            </p:txBody>
          </p:sp>
          <p:sp>
            <p:nvSpPr>
              <p:cNvPr id="286" name="Rectangle 52"/>
              <p:cNvSpPr>
                <a:spLocks noChangeArrowheads="1"/>
              </p:cNvSpPr>
              <p:nvPr/>
            </p:nvSpPr>
            <p:spPr bwMode="auto">
              <a:xfrm>
                <a:off x="6565858" y="4484002"/>
                <a:ext cx="212835" cy="221348"/>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latin typeface="+mj-lt"/>
                  <a:cs typeface="Arial"/>
                </a:endParaRPr>
              </a:p>
            </p:txBody>
          </p:sp>
          <p:sp>
            <p:nvSpPr>
              <p:cNvPr id="287" name="TextBox 286"/>
              <p:cNvSpPr txBox="1"/>
              <p:nvPr/>
            </p:nvSpPr>
            <p:spPr>
              <a:xfrm>
                <a:off x="6823560" y="4440787"/>
                <a:ext cx="883575" cy="215444"/>
              </a:xfrm>
              <a:prstGeom prst="rect">
                <a:avLst/>
              </a:prstGeom>
              <a:noFill/>
            </p:spPr>
            <p:txBody>
              <a:bodyPr wrap="none" rtlCol="0">
                <a:spAutoFit/>
              </a:bodyPr>
              <a:lstStyle/>
              <a:p>
                <a:r>
                  <a:rPr lang="en-US" sz="800" dirty="0" smtClean="0">
                    <a:latin typeface="+mj-lt"/>
                  </a:rPr>
                  <a:t>Memory Page</a:t>
                </a:r>
                <a:endParaRPr lang="en-US" sz="800" dirty="0">
                  <a:latin typeface="+mj-lt"/>
                </a:endParaRPr>
              </a:p>
            </p:txBody>
          </p:sp>
          <p:sp>
            <p:nvSpPr>
              <p:cNvPr id="288" name="Rectangle 52"/>
              <p:cNvSpPr>
                <a:spLocks noChangeArrowheads="1"/>
              </p:cNvSpPr>
              <p:nvPr/>
            </p:nvSpPr>
            <p:spPr bwMode="auto">
              <a:xfrm>
                <a:off x="6567890" y="4190045"/>
                <a:ext cx="212835" cy="221348"/>
              </a:xfrm>
              <a:prstGeom prst="rect">
                <a:avLst/>
              </a:prstGeom>
              <a:gradFill rotWithShape="1">
                <a:gsLst>
                  <a:gs pos="0">
                    <a:srgbClr val="2C95DD">
                      <a:shade val="51000"/>
                      <a:satMod val="130000"/>
                    </a:srgbClr>
                  </a:gs>
                  <a:gs pos="80000">
                    <a:srgbClr val="2C95DD">
                      <a:shade val="93000"/>
                      <a:satMod val="130000"/>
                    </a:srgbClr>
                  </a:gs>
                  <a:gs pos="100000">
                    <a:srgbClr val="2C95DD">
                      <a:shade val="94000"/>
                      <a:satMod val="135000"/>
                    </a:srgbClr>
                  </a:gs>
                </a:gsLst>
                <a:lin ang="16200000" scaled="0"/>
              </a:gra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FFFFFF"/>
                  </a:solidFill>
                  <a:effectLst/>
                  <a:uLnTx/>
                  <a:uFillTx/>
                  <a:latin typeface="+mj-lt"/>
                  <a:cs typeface="Arial"/>
                </a:endParaRPr>
              </a:p>
            </p:txBody>
          </p:sp>
          <p:sp>
            <p:nvSpPr>
              <p:cNvPr id="289" name="TextBox 288"/>
              <p:cNvSpPr txBox="1"/>
              <p:nvPr/>
            </p:nvSpPr>
            <p:spPr>
              <a:xfrm>
                <a:off x="6825592" y="4146830"/>
                <a:ext cx="838691" cy="215444"/>
              </a:xfrm>
              <a:prstGeom prst="rect">
                <a:avLst/>
              </a:prstGeom>
              <a:noFill/>
            </p:spPr>
            <p:txBody>
              <a:bodyPr wrap="none" rtlCol="0">
                <a:spAutoFit/>
              </a:bodyPr>
              <a:lstStyle/>
              <a:p>
                <a:r>
                  <a:rPr lang="en-US" sz="800" dirty="0" smtClean="0">
                    <a:latin typeface="+mj-lt"/>
                  </a:rPr>
                  <a:t>Private Copy</a:t>
                </a:r>
                <a:endParaRPr lang="en-US" sz="800" dirty="0">
                  <a:latin typeface="+mj-lt"/>
                </a:endParaRPr>
              </a:p>
            </p:txBody>
          </p:sp>
          <p:sp>
            <p:nvSpPr>
              <p:cNvPr id="290" name="Rectangle 52"/>
              <p:cNvSpPr>
                <a:spLocks noChangeArrowheads="1"/>
              </p:cNvSpPr>
              <p:nvPr/>
            </p:nvSpPr>
            <p:spPr bwMode="auto">
              <a:xfrm>
                <a:off x="6567890" y="3885245"/>
                <a:ext cx="212835" cy="221348"/>
              </a:xfrm>
              <a:prstGeom prst="rect">
                <a:avLst/>
              </a:prstGeom>
              <a:solidFill>
                <a:srgbClr val="0000FF"/>
              </a:soli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FFFFFF"/>
                  </a:solidFill>
                  <a:effectLst/>
                  <a:uLnTx/>
                  <a:uFillTx/>
                  <a:latin typeface="+mj-lt"/>
                  <a:cs typeface="Arial"/>
                </a:endParaRPr>
              </a:p>
            </p:txBody>
          </p:sp>
          <p:sp>
            <p:nvSpPr>
              <p:cNvPr id="291" name="TextBox 290"/>
              <p:cNvSpPr txBox="1"/>
              <p:nvPr/>
            </p:nvSpPr>
            <p:spPr>
              <a:xfrm>
                <a:off x="6825592" y="3842030"/>
                <a:ext cx="1285929" cy="215444"/>
              </a:xfrm>
              <a:prstGeom prst="rect">
                <a:avLst/>
              </a:prstGeom>
              <a:noFill/>
            </p:spPr>
            <p:txBody>
              <a:bodyPr wrap="none" rtlCol="0">
                <a:spAutoFit/>
              </a:bodyPr>
              <a:lstStyle/>
              <a:p>
                <a:r>
                  <a:rPr lang="en-US" sz="800" dirty="0" smtClean="0">
                    <a:latin typeface="+mj-lt"/>
                  </a:rPr>
                  <a:t>Shared Memory Page</a:t>
                </a:r>
                <a:endParaRPr lang="en-US" sz="800" dirty="0">
                  <a:latin typeface="+mj-lt"/>
                </a:endParaRPr>
              </a:p>
            </p:txBody>
          </p:sp>
          <p:sp>
            <p:nvSpPr>
              <p:cNvPr id="295" name="TextBox 294"/>
              <p:cNvSpPr txBox="1"/>
              <p:nvPr/>
            </p:nvSpPr>
            <p:spPr>
              <a:xfrm>
                <a:off x="5149039" y="1355527"/>
                <a:ext cx="894797" cy="215444"/>
              </a:xfrm>
              <a:prstGeom prst="rect">
                <a:avLst/>
              </a:prstGeom>
              <a:noFill/>
            </p:spPr>
            <p:txBody>
              <a:bodyPr wrap="none" rtlCol="0">
                <a:spAutoFit/>
              </a:bodyPr>
              <a:lstStyle/>
              <a:p>
                <a:r>
                  <a:rPr lang="en-US" sz="800" dirty="0" smtClean="0">
                    <a:latin typeface="+mj-lt"/>
                  </a:rPr>
                  <a:t>VM 1 Memory</a:t>
                </a:r>
                <a:endParaRPr lang="en-US" sz="800" dirty="0">
                  <a:latin typeface="+mj-lt"/>
                </a:endParaRPr>
              </a:p>
            </p:txBody>
          </p:sp>
          <p:sp>
            <p:nvSpPr>
              <p:cNvPr id="296" name="TextBox 295"/>
              <p:cNvSpPr txBox="1"/>
              <p:nvPr/>
            </p:nvSpPr>
            <p:spPr>
              <a:xfrm>
                <a:off x="6555887" y="1345865"/>
                <a:ext cx="894797" cy="215444"/>
              </a:xfrm>
              <a:prstGeom prst="rect">
                <a:avLst/>
              </a:prstGeom>
              <a:noFill/>
            </p:spPr>
            <p:txBody>
              <a:bodyPr wrap="none" rtlCol="0">
                <a:spAutoFit/>
              </a:bodyPr>
              <a:lstStyle/>
              <a:p>
                <a:r>
                  <a:rPr lang="en-US" sz="800" dirty="0" smtClean="0">
                    <a:latin typeface="+mj-lt"/>
                  </a:rPr>
                  <a:t>VM 2 Memory</a:t>
                </a:r>
                <a:endParaRPr lang="en-US" sz="800" dirty="0">
                  <a:latin typeface="+mj-lt"/>
                </a:endParaRPr>
              </a:p>
            </p:txBody>
          </p:sp>
          <p:sp>
            <p:nvSpPr>
              <p:cNvPr id="297" name="TextBox 296"/>
              <p:cNvSpPr txBox="1"/>
              <p:nvPr/>
            </p:nvSpPr>
            <p:spPr>
              <a:xfrm>
                <a:off x="7799188" y="1345865"/>
                <a:ext cx="894797" cy="215444"/>
              </a:xfrm>
              <a:prstGeom prst="rect">
                <a:avLst/>
              </a:prstGeom>
              <a:noFill/>
            </p:spPr>
            <p:txBody>
              <a:bodyPr wrap="none" rtlCol="0">
                <a:spAutoFit/>
              </a:bodyPr>
              <a:lstStyle/>
              <a:p>
                <a:r>
                  <a:rPr lang="en-US" sz="800" dirty="0" smtClean="0">
                    <a:latin typeface="+mj-lt"/>
                  </a:rPr>
                  <a:t>VM 3 Memory</a:t>
                </a:r>
                <a:endParaRPr lang="en-US" sz="800" dirty="0">
                  <a:latin typeface="+mj-lt"/>
                </a:endParaRPr>
              </a:p>
            </p:txBody>
          </p:sp>
          <p:sp>
            <p:nvSpPr>
              <p:cNvPr id="298" name="Rectangle 52"/>
              <p:cNvSpPr>
                <a:spLocks noChangeArrowheads="1"/>
              </p:cNvSpPr>
              <p:nvPr/>
            </p:nvSpPr>
            <p:spPr bwMode="auto">
              <a:xfrm>
                <a:off x="6316552" y="3884927"/>
                <a:ext cx="212835" cy="221348"/>
              </a:xfrm>
              <a:prstGeom prst="rect">
                <a:avLst/>
              </a:prstGeom>
              <a:gradFill rotWithShape="1">
                <a:gsLst>
                  <a:gs pos="0">
                    <a:srgbClr val="A80000">
                      <a:shade val="51000"/>
                      <a:satMod val="130000"/>
                    </a:srgbClr>
                  </a:gs>
                  <a:gs pos="80000">
                    <a:srgbClr val="A80000">
                      <a:shade val="93000"/>
                      <a:satMod val="130000"/>
                    </a:srgbClr>
                  </a:gs>
                  <a:gs pos="100000">
                    <a:srgbClr val="A80000">
                      <a:shade val="94000"/>
                      <a:satMod val="135000"/>
                    </a:srgbClr>
                  </a:gs>
                </a:gsLst>
                <a:lin ang="16200000" scaled="0"/>
              </a:gradFill>
              <a:ln w="9525" cap="flat" cmpd="sng" algn="ctr">
                <a:solidFill>
                  <a:srgbClr val="000000"/>
                </a:solidFill>
                <a:prstDash val="solid"/>
              </a:ln>
              <a:effectLst>
                <a:outerShdw blurRad="40000" dist="23000" dir="5400000" rotWithShape="0">
                  <a:srgbClr val="000000">
                    <a:alpha val="35000"/>
                  </a:srgbClr>
                </a:outerShdw>
              </a:effectLst>
              <a:ex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FFFFFF"/>
                  </a:solidFill>
                  <a:effectLst/>
                  <a:uLnTx/>
                  <a:uFillTx/>
                  <a:latin typeface="+mj-lt"/>
                  <a:cs typeface="Arial"/>
                </a:endParaRPr>
              </a:p>
            </p:txBody>
          </p:sp>
        </p:grpSp>
      </p:grpSp>
    </p:spTree>
    <p:custDataLst>
      <p:tags r:id="rId1"/>
    </p:custDataLst>
    <p:extLst>
      <p:ext uri="{BB962C8B-B14F-4D97-AF65-F5344CB8AC3E}">
        <p14:creationId xmlns:p14="http://schemas.microsoft.com/office/powerpoint/2010/main" val="1555969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Memory Allocation</a:t>
            </a:r>
          </a:p>
        </p:txBody>
      </p:sp>
      <p:sp>
        <p:nvSpPr>
          <p:cNvPr id="3" name="Content Placeholder 2"/>
          <p:cNvSpPr>
            <a:spLocks noGrp="1"/>
          </p:cNvSpPr>
          <p:nvPr>
            <p:ph sz="quarter" idx="10"/>
          </p:nvPr>
        </p:nvSpPr>
        <p:spPr/>
        <p:txBody>
          <a:bodyPr/>
          <a:lstStyle/>
          <a:p>
            <a:r>
              <a:rPr lang="en-US" dirty="0"/>
              <a:t>A memory optimization technique that reclaims memory pages</a:t>
            </a:r>
          </a:p>
          <a:p>
            <a:r>
              <a:rPr lang="en-US" dirty="0"/>
              <a:t>VMs have agent installed in guest OS that communicates with hypervisor</a:t>
            </a:r>
          </a:p>
          <a:p>
            <a:r>
              <a:rPr lang="en-US" dirty="0"/>
              <a:t>When memory become scarce:</a:t>
            </a:r>
          </a:p>
          <a:p>
            <a:pPr lvl="1"/>
            <a:r>
              <a:rPr lang="en-US" dirty="0"/>
              <a:t>Agent in a VM demands memory from their guest OS</a:t>
            </a:r>
          </a:p>
          <a:p>
            <a:pPr lvl="1"/>
            <a:r>
              <a:rPr lang="en-US" dirty="0"/>
              <a:t>Guest OS allocates memory pages to the agent</a:t>
            </a:r>
          </a:p>
          <a:p>
            <a:pPr lvl="1"/>
            <a:r>
              <a:rPr lang="en-US" dirty="0"/>
              <a:t>Agent reserves the memory and puts it back into memory pool</a:t>
            </a:r>
          </a:p>
          <a:p>
            <a:pPr lvl="1"/>
            <a:r>
              <a:rPr lang="en-US" dirty="0"/>
              <a:t>Hypervisor then assigns the relinquished memory pages to other VMs that require memory</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512528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 Load Balancing Across Hypervisors</a:t>
            </a:r>
          </a:p>
        </p:txBody>
      </p:sp>
      <p:sp>
        <p:nvSpPr>
          <p:cNvPr id="3" name="Content Placeholder 2"/>
          <p:cNvSpPr>
            <a:spLocks noGrp="1"/>
          </p:cNvSpPr>
          <p:nvPr>
            <p:ph sz="quarter" idx="10"/>
          </p:nvPr>
        </p:nvSpPr>
        <p:spPr/>
        <p:txBody>
          <a:bodyPr/>
          <a:lstStyle/>
          <a:p>
            <a:r>
              <a:rPr lang="en-US" dirty="0"/>
              <a:t>Provides uniform distribution of load across hypervisors</a:t>
            </a:r>
          </a:p>
          <a:p>
            <a:r>
              <a:rPr lang="en-US" dirty="0"/>
              <a:t>Key process involved in balancing load of VMs:</a:t>
            </a:r>
          </a:p>
          <a:p>
            <a:pPr lvl="1"/>
            <a:r>
              <a:rPr lang="en-US" dirty="0"/>
              <a:t>Management server checks the availability of resources on all hypervisors when a new VM is powered-on</a:t>
            </a:r>
          </a:p>
          <a:p>
            <a:pPr lvl="1"/>
            <a:r>
              <a:rPr lang="en-US" dirty="0"/>
              <a:t>Management server places the VM on a hypervisor with sufficient resources and ensures that the load is balanced</a:t>
            </a:r>
          </a:p>
          <a:p>
            <a:pPr lvl="1"/>
            <a:r>
              <a:rPr lang="en-US" dirty="0"/>
              <a:t>Management server monitors the load across hypervisors</a:t>
            </a:r>
          </a:p>
          <a:p>
            <a:pPr lvl="2"/>
            <a:r>
              <a:rPr lang="en-US" dirty="0"/>
              <a:t>If there is any imbalance, then the server balances the load by migrating the VMs from over-utilized to underutilized hypervisors</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562055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Server Flash-cache Technology</a:t>
            </a:r>
          </a:p>
        </p:txBody>
      </p:sp>
      <p:sp>
        <p:nvSpPr>
          <p:cNvPr id="3" name="Content Placeholder 2"/>
          <p:cNvSpPr>
            <a:spLocks noGrp="1"/>
          </p:cNvSpPr>
          <p:nvPr>
            <p:ph sz="quarter" idx="10"/>
          </p:nvPr>
        </p:nvSpPr>
        <p:spPr/>
        <p:txBody>
          <a:bodyPr/>
          <a:lstStyle/>
          <a:p>
            <a:r>
              <a:rPr lang="en-US" dirty="0"/>
              <a:t>Uses intelligent caching software and a flash card on the compute system</a:t>
            </a:r>
          </a:p>
          <a:p>
            <a:pPr lvl="1"/>
            <a:r>
              <a:rPr lang="en-US" dirty="0"/>
              <a:t>Cache software places the most frequently referenced data on the flash card</a:t>
            </a:r>
          </a:p>
          <a:p>
            <a:r>
              <a:rPr lang="en-US" dirty="0"/>
              <a:t>Dramatically improves the</a:t>
            </a:r>
            <a:r>
              <a:rPr lang="en-US" dirty="0">
                <a:solidFill>
                  <a:srgbClr val="FFC000"/>
                </a:solidFill>
              </a:rPr>
              <a:t> </a:t>
            </a:r>
            <a:r>
              <a:rPr lang="en-US" dirty="0" smtClean="0"/>
              <a:t>application </a:t>
            </a:r>
            <a:r>
              <a:rPr lang="en-US" dirty="0"/>
              <a:t>performance</a:t>
            </a:r>
          </a:p>
          <a:p>
            <a:pPr lvl="1"/>
            <a:r>
              <a:rPr lang="en-US" dirty="0"/>
              <a:t>Provides performance acceleration for read-intensive workloads</a:t>
            </a:r>
          </a:p>
          <a:p>
            <a:pPr lvl="1"/>
            <a:r>
              <a:rPr lang="en-US" dirty="0"/>
              <a:t>Avoids network latencies associated with I/O access to the storage system</a:t>
            </a:r>
          </a:p>
          <a:p>
            <a:r>
              <a:rPr lang="en-US" dirty="0"/>
              <a:t>Requires “warm-up” time before significant performance improvement is realized</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2322324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Resource allocation models</a:t>
            </a:r>
          </a:p>
          <a:p>
            <a:r>
              <a:rPr lang="en-US" dirty="0"/>
              <a:t>Hyper-threading</a:t>
            </a:r>
          </a:p>
          <a:p>
            <a:r>
              <a:rPr lang="en-US" dirty="0"/>
              <a:t>Memory page sharing</a:t>
            </a:r>
          </a:p>
          <a:p>
            <a:r>
              <a:rPr lang="en-US" dirty="0"/>
              <a:t>Dynamic memory allocation</a:t>
            </a:r>
          </a:p>
          <a:p>
            <a:r>
              <a:rPr lang="en-US" dirty="0"/>
              <a:t>VM load balancing across hypervisors</a:t>
            </a:r>
          </a:p>
          <a:p>
            <a:r>
              <a:rPr lang="en-US" dirty="0"/>
              <a:t>Server flash-cache</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936740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14350"/>
            <a:ext cx="8229599" cy="457200"/>
          </a:xfrm>
        </p:spPr>
        <p:txBody>
          <a:bodyPr/>
          <a:lstStyle/>
          <a:p>
            <a:r>
              <a:rPr lang="en-US" dirty="0"/>
              <a:t>Lesson: Resource Management </a:t>
            </a:r>
            <a:r>
              <a:rPr lang="en-US" dirty="0" smtClean="0"/>
              <a:t>Technique – 2</a:t>
            </a:r>
            <a:r>
              <a:rPr lang="en-US" dirty="0"/>
              <a:t/>
            </a:r>
            <a:br>
              <a:rPr lang="en-US" dirty="0"/>
            </a:b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Virtual storage provisioning</a:t>
            </a:r>
          </a:p>
          <a:p>
            <a:pPr>
              <a:defRPr/>
            </a:pPr>
            <a:r>
              <a:rPr lang="en-US" dirty="0"/>
              <a:t>Storage pool rebalancing  </a:t>
            </a:r>
          </a:p>
          <a:p>
            <a:pPr>
              <a:defRPr/>
            </a:pPr>
            <a:r>
              <a:rPr lang="en-US" dirty="0"/>
              <a:t>Thin LUN storage space reclamation </a:t>
            </a:r>
          </a:p>
          <a:p>
            <a:pPr>
              <a:defRPr/>
            </a:pPr>
            <a:r>
              <a:rPr lang="en-US" dirty="0"/>
              <a:t>Automated storage tiering</a:t>
            </a:r>
          </a:p>
          <a:p>
            <a:pPr>
              <a:defRPr/>
            </a:pPr>
            <a:r>
              <a:rPr lang="en-US" dirty="0"/>
              <a:t>Cache tiering</a:t>
            </a:r>
          </a:p>
          <a:p>
            <a:pPr>
              <a:defRPr/>
            </a:pPr>
            <a:r>
              <a:rPr lang="en-US" dirty="0"/>
              <a:t>Dynamic VM load balancing across storage volumes</a:t>
            </a:r>
          </a:p>
        </p:txBody>
      </p:sp>
      <p:sp>
        <p:nvSpPr>
          <p:cNvPr id="2" name="Footer Placeholder 1"/>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3994442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a:t>
            </a:r>
            <a:r>
              <a:rPr lang="en-US" dirty="0" smtClean="0"/>
              <a:t>Control Layer Overview</a:t>
            </a: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Control layer and its functions</a:t>
            </a:r>
          </a:p>
          <a:p>
            <a:pPr>
              <a:defRPr/>
            </a:pPr>
            <a:r>
              <a:rPr lang="en-US" dirty="0"/>
              <a:t>Control </a:t>
            </a:r>
            <a:r>
              <a:rPr lang="en-US" dirty="0" smtClean="0"/>
              <a:t>software and its types</a:t>
            </a:r>
            <a:endParaRPr lang="en-US" dirty="0"/>
          </a:p>
          <a:p>
            <a:pPr>
              <a:defRPr/>
            </a:pPr>
            <a:r>
              <a:rPr lang="en-US" dirty="0"/>
              <a:t>Key phases for provisioning </a:t>
            </a:r>
            <a:r>
              <a:rPr lang="en-US" dirty="0" smtClean="0"/>
              <a:t>resources using unified manager</a:t>
            </a:r>
            <a:endParaRPr lang="en-US" dirty="0"/>
          </a:p>
        </p:txBody>
      </p:sp>
      <p:sp>
        <p:nvSpPr>
          <p:cNvPr id="2" name="Footer Placeholder 1"/>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3755615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Storage Provisioning</a:t>
            </a:r>
          </a:p>
        </p:txBody>
      </p:sp>
      <p:sp>
        <p:nvSpPr>
          <p:cNvPr id="3" name="Content Placeholder 2"/>
          <p:cNvSpPr>
            <a:spLocks noGrp="1"/>
          </p:cNvSpPr>
          <p:nvPr>
            <p:ph sz="quarter" idx="10"/>
          </p:nvPr>
        </p:nvSpPr>
        <p:spPr>
          <a:xfrm>
            <a:off x="379413" y="2019300"/>
            <a:ext cx="5716587" cy="2381250"/>
          </a:xfrm>
        </p:spPr>
        <p:txBody>
          <a:bodyPr/>
          <a:lstStyle/>
          <a:p>
            <a:r>
              <a:rPr lang="en-US" dirty="0"/>
              <a:t>Physical storage is allocated to the application on-demand </a:t>
            </a:r>
          </a:p>
          <a:p>
            <a:pPr lvl="1"/>
            <a:r>
              <a:rPr lang="en-US" dirty="0"/>
              <a:t>Provides more efficient utilization of storage </a:t>
            </a:r>
            <a:r>
              <a:rPr lang="en-US" dirty="0" smtClean="0"/>
              <a:t>and reduces </a:t>
            </a:r>
            <a:r>
              <a:rPr lang="en-US" dirty="0"/>
              <a:t>storage </a:t>
            </a:r>
            <a:r>
              <a:rPr lang="en-US" dirty="0" smtClean="0"/>
              <a:t>cost</a:t>
            </a:r>
          </a:p>
          <a:p>
            <a:pPr lvl="1"/>
            <a:r>
              <a:rPr lang="en-US" dirty="0" smtClean="0"/>
              <a:t>Simplified storage management</a:t>
            </a:r>
            <a:endParaRPr lang="en-US" dirty="0"/>
          </a:p>
          <a:p>
            <a:r>
              <a:rPr lang="en-US" dirty="0"/>
              <a:t>Two types of LUNs can be </a:t>
            </a:r>
            <a:r>
              <a:rPr lang="en-US" dirty="0" smtClean="0"/>
              <a:t>created:</a:t>
            </a:r>
            <a:endParaRPr lang="en-US" dirty="0"/>
          </a:p>
          <a:p>
            <a:pPr lvl="1"/>
            <a:r>
              <a:rPr lang="en-US" dirty="0"/>
              <a:t>Thin LUN</a:t>
            </a:r>
          </a:p>
          <a:p>
            <a:pPr lvl="1"/>
            <a:r>
              <a:rPr lang="en-US" dirty="0"/>
              <a:t>Thick LUN</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
        <p:nvSpPr>
          <p:cNvPr id="5" name="Rectangle 4"/>
          <p:cNvSpPr/>
          <p:nvPr/>
        </p:nvSpPr>
        <p:spPr>
          <a:xfrm>
            <a:off x="125970" y="887908"/>
            <a:ext cx="365905" cy="315468"/>
          </a:xfrm>
          <a:prstGeom prst="rect">
            <a:avLst/>
          </a:prstGeom>
          <a:solidFill>
            <a:srgbClr val="FFFFFF">
              <a:lumMod val="50000"/>
            </a:srgbClr>
          </a:solidFill>
          <a:ln w="9525" cap="flat" cmpd="sng" algn="ctr">
            <a:noFill/>
            <a:prstDash val="solid"/>
          </a:ln>
          <a:effectLst/>
          <a:scene3d>
            <a:camera prst="isometricLeftDown"/>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etaNormalLF-Roman"/>
              <a:cs typeface="Arial"/>
            </a:endParaRPr>
          </a:p>
        </p:txBody>
      </p:sp>
      <p:sp>
        <p:nvSpPr>
          <p:cNvPr id="6" name="Rectangle 5"/>
          <p:cNvSpPr/>
          <p:nvPr/>
        </p:nvSpPr>
        <p:spPr>
          <a:xfrm>
            <a:off x="441552" y="946314"/>
            <a:ext cx="54864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cap="flat" cmpd="sng" algn="ctr">
            <a:solidFill>
              <a:srgbClr val="717074"/>
            </a:solidFill>
            <a:prstDash val="solid"/>
          </a:ln>
          <a:effectLst/>
        </p:spPr>
        <p:txBody>
          <a:bodyPr lIns="182880" tIns="274320" rIns="18288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cs typeface="Arial"/>
              </a:rPr>
              <a:t>It </a:t>
            </a:r>
            <a:r>
              <a:rPr kumimoji="0" lang="en-US" sz="1400" b="0" i="0" u="none" strike="noStrike" kern="0" cap="none" spc="0" normalizeH="0" baseline="0" noProof="0" dirty="0" smtClean="0">
                <a:ln>
                  <a:noFill/>
                </a:ln>
                <a:solidFill>
                  <a:srgbClr val="000000"/>
                </a:solidFill>
                <a:effectLst/>
                <a:uLnTx/>
                <a:uFillTx/>
                <a:cs typeface="Arial"/>
              </a:rPr>
              <a:t>enables to </a:t>
            </a:r>
            <a:r>
              <a:rPr kumimoji="0" lang="en-US" sz="1400" b="0" i="0" u="none" strike="noStrike" kern="0" cap="none" spc="0" normalizeH="0" baseline="0" noProof="0" dirty="0">
                <a:ln>
                  <a:noFill/>
                </a:ln>
                <a:solidFill>
                  <a:srgbClr val="000000"/>
                </a:solidFill>
                <a:effectLst/>
                <a:uLnTx/>
                <a:uFillTx/>
                <a:cs typeface="Arial"/>
              </a:rPr>
              <a:t>present a LUN to an application with more capacity than is physically allocated to it on the storage system. </a:t>
            </a:r>
          </a:p>
        </p:txBody>
      </p:sp>
      <p:sp>
        <p:nvSpPr>
          <p:cNvPr id="7" name="Rectangle 6"/>
          <p:cNvSpPr/>
          <p:nvPr/>
        </p:nvSpPr>
        <p:spPr>
          <a:xfrm>
            <a:off x="175740" y="777409"/>
            <a:ext cx="4343400" cy="337809"/>
          </a:xfrm>
          <a:prstGeom prst="rect">
            <a:avLst/>
          </a:prstGeom>
          <a:solidFill>
            <a:srgbClr val="DEA400"/>
          </a:solidFill>
          <a:ln w="25400" cap="flat" cmpd="sng" algn="ctr">
            <a:noFill/>
            <a:prstDash val="solid"/>
          </a:ln>
          <a:effectLst>
            <a:outerShdw blurRad="50800" dist="38100" dir="5400000" algn="t" rotWithShape="0">
              <a:prstClr val="black">
                <a:alpha val="40000"/>
              </a:prst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mj-lt"/>
                <a:ea typeface="Verdana" panose="020B0604030504040204" pitchFamily="34" charset="0"/>
                <a:cs typeface="Calibri" panose="020F0502020204030204" pitchFamily="34" charset="0"/>
              </a:rPr>
              <a:t>Virtual Storage Provisioning</a:t>
            </a:r>
            <a:endParaRPr kumimoji="0" lang="en-US" sz="1400" b="1" i="0" u="none" strike="noStrike" kern="0" cap="none" spc="0" normalizeH="0" baseline="0" noProof="0" dirty="0">
              <a:ln>
                <a:noFill/>
              </a:ln>
              <a:solidFill>
                <a:srgbClr val="FFFFFF"/>
              </a:solidFill>
              <a:effectLst/>
              <a:uLnTx/>
              <a:uFillTx/>
              <a:latin typeface="+mj-lt"/>
              <a:ea typeface="Verdana" panose="020B0604030504040204" pitchFamily="34" charset="0"/>
              <a:cs typeface="Calibri" panose="020F050202020403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7028" y="184893"/>
            <a:ext cx="3178372" cy="431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3815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Storage Pool Rebalancing</a:t>
            </a:r>
          </a:p>
        </p:txBody>
      </p:sp>
      <p:sp>
        <p:nvSpPr>
          <p:cNvPr id="3" name="Content Placeholder 2"/>
          <p:cNvSpPr>
            <a:spLocks noGrp="1"/>
          </p:cNvSpPr>
          <p:nvPr>
            <p:ph sz="quarter" idx="10"/>
          </p:nvPr>
        </p:nvSpPr>
        <p:spPr/>
        <p:txBody>
          <a:bodyPr/>
          <a:lstStyle/>
          <a:p>
            <a:r>
              <a:rPr lang="en-US" dirty="0"/>
              <a:t>Provides the ability to rebalance allocated extents on physical disk drives over the pool when new drives are added</a:t>
            </a:r>
          </a:p>
          <a:p>
            <a:r>
              <a:rPr lang="en-US" dirty="0"/>
              <a:t>Restripes data across all disk drives in the shared storage pool</a:t>
            </a:r>
          </a:p>
          <a:p>
            <a:pPr lvl="1"/>
            <a:r>
              <a:rPr lang="en-US" dirty="0"/>
              <a:t>Helps in achieving higher overall pool performance</a:t>
            </a:r>
          </a:p>
          <a:p>
            <a:r>
              <a:rPr lang="en-US" dirty="0"/>
              <a:t>Enables spreading out the data equally on all the drives within the pool</a:t>
            </a:r>
          </a:p>
          <a:p>
            <a:pPr lvl="1"/>
            <a:r>
              <a:rPr lang="en-US" dirty="0"/>
              <a:t>Ensures that the</a:t>
            </a:r>
            <a:r>
              <a:rPr lang="en-US" dirty="0">
                <a:solidFill>
                  <a:srgbClr val="FFC000"/>
                </a:solidFill>
              </a:rPr>
              <a:t> </a:t>
            </a:r>
            <a:r>
              <a:rPr lang="en-US" dirty="0" smtClean="0"/>
              <a:t>used </a:t>
            </a:r>
            <a:r>
              <a:rPr lang="en-US" dirty="0"/>
              <a:t>capacity of each drive is uniform across the pool</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2891342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Storage Space Reclamation</a:t>
            </a:r>
          </a:p>
        </p:txBody>
      </p:sp>
      <p:sp>
        <p:nvSpPr>
          <p:cNvPr id="3" name="Content Placeholder 2"/>
          <p:cNvSpPr>
            <a:spLocks noGrp="1"/>
          </p:cNvSpPr>
          <p:nvPr>
            <p:ph sz="quarter" idx="10"/>
          </p:nvPr>
        </p:nvSpPr>
        <p:spPr/>
        <p:txBody>
          <a:bodyPr/>
          <a:lstStyle/>
          <a:p>
            <a:r>
              <a:rPr lang="en-US" dirty="0"/>
              <a:t>Identifies unused space in thin LUNs and </a:t>
            </a:r>
            <a:r>
              <a:rPr lang="en-US" dirty="0" smtClean="0"/>
              <a:t>re-assign</a:t>
            </a:r>
            <a:r>
              <a:rPr lang="en-US" dirty="0"/>
              <a:t>s</a:t>
            </a:r>
            <a:r>
              <a:rPr lang="en-US" dirty="0" smtClean="0"/>
              <a:t> </a:t>
            </a:r>
            <a:r>
              <a:rPr lang="en-US" dirty="0"/>
              <a:t>it to the storage pool</a:t>
            </a:r>
          </a:p>
          <a:p>
            <a:pPr lvl="1"/>
            <a:r>
              <a:rPr lang="en-US" dirty="0"/>
              <a:t>Provides cost savings</a:t>
            </a:r>
          </a:p>
          <a:p>
            <a:r>
              <a:rPr lang="en-US" dirty="0"/>
              <a:t>Options to reclaim the unused space on a thin LUN</a:t>
            </a:r>
          </a:p>
          <a:p>
            <a:pPr lvl="1"/>
            <a:r>
              <a:rPr lang="en-US" dirty="0"/>
              <a:t>Zero extent reclamation </a:t>
            </a:r>
          </a:p>
          <a:p>
            <a:pPr lvl="2"/>
            <a:r>
              <a:rPr lang="en-US" dirty="0"/>
              <a:t>De-allocate storage extents that contain all </a:t>
            </a:r>
            <a:r>
              <a:rPr lang="en-US" dirty="0" smtClean="0"/>
              <a:t>zeroes </a:t>
            </a:r>
            <a:r>
              <a:rPr lang="en-US" dirty="0"/>
              <a:t>in a thin LUN</a:t>
            </a:r>
          </a:p>
          <a:p>
            <a:pPr lvl="2"/>
            <a:r>
              <a:rPr lang="en-US" dirty="0"/>
              <a:t>De-allocated extents are added back to the pool</a:t>
            </a:r>
          </a:p>
          <a:p>
            <a:pPr lvl="1"/>
            <a:r>
              <a:rPr lang="en-US" dirty="0"/>
              <a:t>API-based reclamation</a:t>
            </a:r>
          </a:p>
          <a:p>
            <a:pPr lvl="2"/>
            <a:r>
              <a:rPr lang="en-US" dirty="0" smtClean="0"/>
              <a:t>API </a:t>
            </a:r>
            <a:r>
              <a:rPr lang="en-US" dirty="0"/>
              <a:t>communicate the location of all the identified unused space on the LUN to the storage </a:t>
            </a:r>
            <a:r>
              <a:rPr lang="en-US" dirty="0" smtClean="0"/>
              <a:t>system to </a:t>
            </a:r>
            <a:r>
              <a:rPr lang="en-US" dirty="0"/>
              <a:t>reclaim all unused space to the pool </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3279985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Automated Storage Tiering</a:t>
            </a:r>
          </a:p>
        </p:txBody>
      </p:sp>
      <p:sp>
        <p:nvSpPr>
          <p:cNvPr id="3" name="Content Placeholder 2"/>
          <p:cNvSpPr>
            <a:spLocks noGrp="1"/>
          </p:cNvSpPr>
          <p:nvPr>
            <p:ph sz="quarter" idx="10"/>
          </p:nvPr>
        </p:nvSpPr>
        <p:spPr>
          <a:xfrm>
            <a:off x="379413" y="2019300"/>
            <a:ext cx="8458200" cy="2381250"/>
          </a:xfrm>
        </p:spPr>
        <p:txBody>
          <a:bodyPr/>
          <a:lstStyle/>
          <a:p>
            <a:r>
              <a:rPr lang="en-US" dirty="0"/>
              <a:t>Each tier has different levels of protection, performance, and cost</a:t>
            </a:r>
          </a:p>
          <a:p>
            <a:r>
              <a:rPr lang="en-US" dirty="0"/>
              <a:t>Data is moved between tiers based on defined tiering policies</a:t>
            </a:r>
          </a:p>
          <a:p>
            <a:pPr lvl="1"/>
            <a:r>
              <a:rPr lang="en-US" dirty="0"/>
              <a:t>Tiering policy is usually based on parameters such as file type, frequency of access, and so on </a:t>
            </a:r>
          </a:p>
          <a:p>
            <a:r>
              <a:rPr lang="en-US" dirty="0"/>
              <a:t>Data movement occurs between tiers</a:t>
            </a:r>
          </a:p>
          <a:p>
            <a:pPr lvl="1"/>
            <a:r>
              <a:rPr lang="en-US" dirty="0"/>
              <a:t>Within a storage array (Intra-array)</a:t>
            </a:r>
          </a:p>
          <a:p>
            <a:pPr lvl="1"/>
            <a:r>
              <a:rPr lang="en-US" dirty="0"/>
              <a:t>Between storage arrays (Inter-array)</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
        <p:nvSpPr>
          <p:cNvPr id="5" name="Rectangle 4"/>
          <p:cNvSpPr/>
          <p:nvPr/>
        </p:nvSpPr>
        <p:spPr>
          <a:xfrm>
            <a:off x="125970" y="887908"/>
            <a:ext cx="365905" cy="315468"/>
          </a:xfrm>
          <a:prstGeom prst="rect">
            <a:avLst/>
          </a:prstGeom>
          <a:solidFill>
            <a:srgbClr val="FFFFFF">
              <a:lumMod val="50000"/>
            </a:srgbClr>
          </a:solidFill>
          <a:ln w="9525" cap="flat" cmpd="sng" algn="ctr">
            <a:noFill/>
            <a:prstDash val="solid"/>
          </a:ln>
          <a:effectLst/>
          <a:scene3d>
            <a:camera prst="isometricLeftDown"/>
            <a:lightRig rig="threePt" dir="t"/>
          </a:scene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etaNormalLF-Roman"/>
              <a:cs typeface="Arial"/>
            </a:endParaRPr>
          </a:p>
        </p:txBody>
      </p:sp>
      <p:sp>
        <p:nvSpPr>
          <p:cNvPr id="6" name="Rectangle 5"/>
          <p:cNvSpPr/>
          <p:nvPr/>
        </p:nvSpPr>
        <p:spPr>
          <a:xfrm>
            <a:off x="441553" y="946314"/>
            <a:ext cx="8229600" cy="9144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cap="flat" cmpd="sng" algn="ctr">
            <a:solidFill>
              <a:srgbClr val="717074"/>
            </a:solidFill>
            <a:prstDash val="solid"/>
          </a:ln>
          <a:effectLst/>
        </p:spPr>
        <p:txBody>
          <a:bodyPr lIns="182880" tIns="274320" rIns="18288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cs typeface="Arial"/>
              </a:rPr>
              <a:t>A </a:t>
            </a:r>
            <a:r>
              <a:rPr kumimoji="0" lang="en-US" sz="1400" b="0" i="0" u="none" strike="noStrike" kern="0" cap="none" spc="0" normalizeH="0" baseline="0" noProof="0" dirty="0">
                <a:ln>
                  <a:noFill/>
                </a:ln>
                <a:solidFill>
                  <a:srgbClr val="000000"/>
                </a:solidFill>
                <a:effectLst/>
                <a:uLnTx/>
                <a:uFillTx/>
                <a:cs typeface="Arial"/>
              </a:rPr>
              <a:t>technique of establishing a hierarchy of different storage types for different categories of data that enables storing the </a:t>
            </a:r>
            <a:r>
              <a:rPr kumimoji="0" lang="en-US" sz="1400" b="0" i="0" u="none" strike="noStrike" kern="0" cap="none" spc="0" normalizeH="0" baseline="0" noProof="0" dirty="0" smtClean="0">
                <a:ln>
                  <a:noFill/>
                </a:ln>
                <a:solidFill>
                  <a:srgbClr val="000000"/>
                </a:solidFill>
                <a:effectLst/>
                <a:uLnTx/>
                <a:uFillTx/>
                <a:cs typeface="Arial"/>
              </a:rPr>
              <a:t>right </a:t>
            </a:r>
            <a:r>
              <a:rPr kumimoji="0" lang="en-US" sz="1400" b="0" i="0" u="none" strike="noStrike" kern="0" cap="none" spc="0" normalizeH="0" baseline="0" noProof="0" dirty="0">
                <a:ln>
                  <a:noFill/>
                </a:ln>
                <a:solidFill>
                  <a:srgbClr val="000000"/>
                </a:solidFill>
                <a:effectLst/>
                <a:uLnTx/>
                <a:uFillTx/>
                <a:cs typeface="Arial"/>
              </a:rPr>
              <a:t>data automatically to the </a:t>
            </a:r>
            <a:r>
              <a:rPr kumimoji="0" lang="en-US" sz="1400" b="0" i="0" u="none" strike="noStrike" kern="0" cap="none" spc="0" normalizeH="0" baseline="0" noProof="0" dirty="0" smtClean="0">
                <a:ln>
                  <a:noFill/>
                </a:ln>
                <a:solidFill>
                  <a:srgbClr val="000000"/>
                </a:solidFill>
                <a:effectLst/>
                <a:uLnTx/>
                <a:uFillTx/>
                <a:cs typeface="Arial"/>
              </a:rPr>
              <a:t>right </a:t>
            </a:r>
            <a:r>
              <a:rPr kumimoji="0" lang="en-US" sz="1400" b="0" i="0" u="none" strike="noStrike" kern="0" cap="none" spc="0" normalizeH="0" baseline="0" noProof="0" dirty="0">
                <a:ln>
                  <a:noFill/>
                </a:ln>
                <a:solidFill>
                  <a:srgbClr val="000000"/>
                </a:solidFill>
                <a:effectLst/>
                <a:uLnTx/>
                <a:uFillTx/>
                <a:cs typeface="Arial"/>
              </a:rPr>
              <a:t>tier, </a:t>
            </a:r>
            <a:r>
              <a:rPr kumimoji="0" lang="en-US" sz="1400" b="0" i="0" u="none" strike="noStrike" kern="0" cap="none" spc="0" normalizeH="0" baseline="0" noProof="0" dirty="0" smtClean="0">
                <a:ln>
                  <a:noFill/>
                </a:ln>
                <a:solidFill>
                  <a:srgbClr val="000000"/>
                </a:solidFill>
                <a:effectLst/>
                <a:uLnTx/>
                <a:uFillTx/>
                <a:cs typeface="Arial"/>
              </a:rPr>
              <a:t>to meet the service </a:t>
            </a:r>
            <a:r>
              <a:rPr kumimoji="0" lang="en-US" sz="1400" b="0" i="0" u="none" strike="noStrike" kern="0" cap="none" spc="0" normalizeH="0" baseline="0" noProof="0" dirty="0">
                <a:ln>
                  <a:noFill/>
                </a:ln>
                <a:solidFill>
                  <a:srgbClr val="000000"/>
                </a:solidFill>
                <a:effectLst/>
                <a:uLnTx/>
                <a:uFillTx/>
                <a:cs typeface="Arial"/>
              </a:rPr>
              <a:t>level </a:t>
            </a:r>
            <a:r>
              <a:rPr kumimoji="0" lang="en-US" sz="1400" b="0" i="0" u="none" strike="noStrike" kern="0" cap="none" spc="0" normalizeH="0" baseline="0" noProof="0" dirty="0" smtClean="0">
                <a:ln>
                  <a:noFill/>
                </a:ln>
                <a:solidFill>
                  <a:srgbClr val="000000"/>
                </a:solidFill>
                <a:effectLst/>
                <a:uLnTx/>
                <a:uFillTx/>
                <a:cs typeface="Arial"/>
              </a:rPr>
              <a:t>requirements.</a:t>
            </a:r>
            <a:endParaRPr kumimoji="0" lang="en-US" sz="1400" b="0" i="0" u="none" strike="noStrike" kern="0" cap="none" spc="0" normalizeH="0" baseline="0" noProof="0" dirty="0">
              <a:ln>
                <a:noFill/>
              </a:ln>
              <a:solidFill>
                <a:srgbClr val="000000"/>
              </a:solidFill>
              <a:effectLst/>
              <a:uLnTx/>
              <a:uFillTx/>
              <a:cs typeface="Arial"/>
            </a:endParaRPr>
          </a:p>
        </p:txBody>
      </p:sp>
      <p:sp>
        <p:nvSpPr>
          <p:cNvPr id="7" name="Rectangle 6"/>
          <p:cNvSpPr/>
          <p:nvPr/>
        </p:nvSpPr>
        <p:spPr>
          <a:xfrm>
            <a:off x="175740" y="777409"/>
            <a:ext cx="4343400" cy="337809"/>
          </a:xfrm>
          <a:prstGeom prst="rect">
            <a:avLst/>
          </a:prstGeom>
          <a:solidFill>
            <a:srgbClr val="DEA400"/>
          </a:solidFill>
          <a:ln w="25400" cap="flat" cmpd="sng" algn="ctr">
            <a:noFill/>
            <a:prstDash val="solid"/>
          </a:ln>
          <a:effectLst>
            <a:outerShdw blurRad="50800" dist="38100" dir="5400000" algn="t" rotWithShape="0">
              <a:prstClr val="black">
                <a:alpha val="40000"/>
              </a:prst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mj-lt"/>
                <a:ea typeface="Verdana" panose="020B0604030504040204" pitchFamily="34" charset="0"/>
                <a:cs typeface="Calibri" panose="020F0502020204030204" pitchFamily="34" charset="0"/>
              </a:rPr>
              <a:t>Automated Storage Tiering</a:t>
            </a:r>
            <a:endParaRPr kumimoji="0" lang="en-US" sz="1400" b="1" i="0" u="none" strike="noStrike" kern="0" cap="none" spc="0" normalizeH="0" baseline="0" noProof="0" dirty="0">
              <a:ln>
                <a:noFill/>
              </a:ln>
              <a:solidFill>
                <a:srgbClr val="FFFFFF"/>
              </a:solidFill>
              <a:effectLst/>
              <a:uLnTx/>
              <a:uFillTx/>
              <a:latin typeface="+mj-lt"/>
              <a:ea typeface="Verdana" panose="020B060403050404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055394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Cache Tiering</a:t>
            </a:r>
          </a:p>
        </p:txBody>
      </p:sp>
      <p:sp>
        <p:nvSpPr>
          <p:cNvPr id="3" name="Content Placeholder 2"/>
          <p:cNvSpPr>
            <a:spLocks noGrp="1"/>
          </p:cNvSpPr>
          <p:nvPr>
            <p:ph sz="quarter" idx="10"/>
          </p:nvPr>
        </p:nvSpPr>
        <p:spPr>
          <a:xfrm>
            <a:off x="379413" y="990600"/>
            <a:ext cx="5411787" cy="3429000"/>
          </a:xfrm>
        </p:spPr>
        <p:txBody>
          <a:bodyPr/>
          <a:lstStyle/>
          <a:p>
            <a:r>
              <a:rPr lang="en-US" dirty="0"/>
              <a:t>Enables creation of a large capacity secondary cache using SSDs</a:t>
            </a:r>
          </a:p>
          <a:p>
            <a:r>
              <a:rPr lang="en-US" dirty="0"/>
              <a:t>Enables tiering between DRAM cache and SSDs (secondary cache)</a:t>
            </a:r>
          </a:p>
          <a:p>
            <a:r>
              <a:rPr lang="en-US" dirty="0"/>
              <a:t>Most reads are served directly from high performance tiered cache</a:t>
            </a:r>
          </a:p>
          <a:p>
            <a:r>
              <a:rPr lang="en-US" dirty="0"/>
              <a:t>Key benefits:</a:t>
            </a:r>
          </a:p>
          <a:p>
            <a:pPr lvl="1"/>
            <a:r>
              <a:rPr lang="en-US" dirty="0"/>
              <a:t>Enhances performance during peak workload</a:t>
            </a:r>
          </a:p>
          <a:p>
            <a:pPr lvl="1"/>
            <a:r>
              <a:rPr lang="en-US" dirty="0"/>
              <a:t>Non-disruptive and transparent to applications</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pic>
        <p:nvPicPr>
          <p:cNvPr id="5"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440744" y="2209800"/>
            <a:ext cx="893298" cy="893298"/>
          </a:xfrm>
          <a:prstGeom prst="rect">
            <a:avLst/>
          </a:prstGeom>
          <a:noFill/>
        </p:spPr>
      </p:pic>
      <p:sp>
        <p:nvSpPr>
          <p:cNvPr id="6" name="Rounded Rectangle 5"/>
          <p:cNvSpPr/>
          <p:nvPr/>
        </p:nvSpPr>
        <p:spPr>
          <a:xfrm>
            <a:off x="5965373" y="1295400"/>
            <a:ext cx="1905000" cy="609600"/>
          </a:xfrm>
          <a:prstGeom prst="roundRect">
            <a:avLst/>
          </a:prstGeom>
          <a:solidFill>
            <a:srgbClr val="DE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cs typeface="Calibri" pitchFamily="34" charset="0"/>
              </a:rPr>
              <a:t>DRAM Cache</a:t>
            </a:r>
            <a:endParaRPr kumimoji="0" lang="en-US" sz="1100" b="0" i="0" u="none" strike="noStrike" kern="0" cap="none" spc="0" normalizeH="0" baseline="0" noProof="0" dirty="0">
              <a:ln>
                <a:noFill/>
              </a:ln>
              <a:solidFill>
                <a:srgbClr val="FFFFFF"/>
              </a:solidFill>
              <a:effectLst/>
              <a:uLnTx/>
              <a:uFillTx/>
              <a:cs typeface="Calibri" pitchFamily="34" charset="0"/>
            </a:endParaRPr>
          </a:p>
        </p:txBody>
      </p:sp>
      <p:sp>
        <p:nvSpPr>
          <p:cNvPr id="7" name="Rounded Rectangle 6"/>
          <p:cNvSpPr/>
          <p:nvPr/>
        </p:nvSpPr>
        <p:spPr>
          <a:xfrm>
            <a:off x="5812973" y="1143000"/>
            <a:ext cx="2209800" cy="2133600"/>
          </a:xfrm>
          <a:prstGeom prst="roundRect">
            <a:avLst/>
          </a:prstGeom>
          <a:noFill/>
          <a:ln w="25400" cap="flat" cmpd="sng" algn="ctr">
            <a:solidFill>
              <a:srgbClr val="0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000000"/>
              </a:solidFill>
              <a:effectLst/>
              <a:uLnTx/>
              <a:uFillTx/>
              <a:cs typeface="Arial"/>
            </a:endParaRPr>
          </a:p>
        </p:txBody>
      </p:sp>
      <p:sp>
        <p:nvSpPr>
          <p:cNvPr id="8" name="TextBox 7"/>
          <p:cNvSpPr txBox="1"/>
          <p:nvPr/>
        </p:nvSpPr>
        <p:spPr>
          <a:xfrm>
            <a:off x="6641013" y="2580640"/>
            <a:ext cx="486030" cy="261610"/>
          </a:xfrm>
          <a:prstGeom prst="rect">
            <a:avLst/>
          </a:prstGeom>
          <a:noFill/>
        </p:spPr>
        <p:txBody>
          <a:bodyPr wrap="none" rtlCol="0">
            <a:spAutoFit/>
          </a:bodyPr>
          <a:lstStyle/>
          <a:p>
            <a:r>
              <a:rPr lang="en-US" sz="1100" dirty="0" smtClean="0">
                <a:cs typeface="Calibri" pitchFamily="34" charset="0"/>
              </a:rPr>
              <a:t>SSD</a:t>
            </a:r>
            <a:endParaRPr lang="en-US" sz="1100" dirty="0">
              <a:cs typeface="Calibri" pitchFamily="34" charset="0"/>
            </a:endParaRPr>
          </a:p>
        </p:txBody>
      </p:sp>
      <p:sp>
        <p:nvSpPr>
          <p:cNvPr id="9" name="TextBox 8"/>
          <p:cNvSpPr txBox="1"/>
          <p:nvPr/>
        </p:nvSpPr>
        <p:spPr>
          <a:xfrm>
            <a:off x="6376848" y="3131879"/>
            <a:ext cx="1082051" cy="289441"/>
          </a:xfrm>
          <a:prstGeom prst="roundRect">
            <a:avLst/>
          </a:prstGeom>
          <a:solidFill>
            <a:srgbClr val="FFFFFF"/>
          </a:solidFill>
          <a:ln>
            <a:solidFill>
              <a:srgbClr val="FFFFFF"/>
            </a:solid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cs typeface="Calibri" pitchFamily="34" charset="0"/>
              </a:rPr>
              <a:t> Cache Tier</a:t>
            </a:r>
            <a:endParaRPr kumimoji="0" lang="en-US" sz="1100" b="0" i="0" u="none" strike="noStrike" kern="0" cap="none" spc="0" normalizeH="0" baseline="0" noProof="0" dirty="0">
              <a:ln>
                <a:noFill/>
              </a:ln>
              <a:solidFill>
                <a:sysClr val="windowText" lastClr="000000"/>
              </a:solidFill>
              <a:effectLst/>
              <a:uLnTx/>
              <a:uFillTx/>
              <a:cs typeface="Calibri" pitchFamily="34" charset="0"/>
            </a:endParaRPr>
          </a:p>
        </p:txBody>
      </p:sp>
      <p:sp>
        <p:nvSpPr>
          <p:cNvPr id="10" name="Rounded Rectangle 9"/>
          <p:cNvSpPr/>
          <p:nvPr/>
        </p:nvSpPr>
        <p:spPr>
          <a:xfrm>
            <a:off x="5660573" y="990600"/>
            <a:ext cx="2514600" cy="2743200"/>
          </a:xfrm>
          <a:prstGeom prst="roundRect">
            <a:avLst/>
          </a:prstGeom>
          <a:no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000000"/>
              </a:solidFill>
              <a:effectLst/>
              <a:uLnTx/>
              <a:uFillTx/>
              <a:cs typeface="Arial"/>
            </a:endParaRPr>
          </a:p>
        </p:txBody>
      </p:sp>
      <p:sp>
        <p:nvSpPr>
          <p:cNvPr id="11" name="TextBox 10"/>
          <p:cNvSpPr txBox="1"/>
          <p:nvPr/>
        </p:nvSpPr>
        <p:spPr>
          <a:xfrm>
            <a:off x="8305799" y="1451567"/>
            <a:ext cx="685801" cy="289441"/>
          </a:xfrm>
          <a:prstGeom prst="roundRect">
            <a:avLst/>
          </a:prstGeom>
          <a:solidFill>
            <a:srgbClr val="FFFFFF"/>
          </a:solidFill>
          <a:ln>
            <a:solidFill>
              <a:srgbClr val="FFFFFF"/>
            </a:solid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cs typeface="Calibri" pitchFamily="34" charset="0"/>
              </a:rPr>
              <a:t>Tier 0</a:t>
            </a:r>
            <a:endParaRPr kumimoji="0" lang="en-US" sz="1100" b="0" i="0" u="none" strike="noStrike" kern="0" cap="none" spc="0" normalizeH="0" baseline="0" noProof="0" dirty="0">
              <a:ln>
                <a:noFill/>
              </a:ln>
              <a:solidFill>
                <a:sysClr val="windowText" lastClr="000000"/>
              </a:solidFill>
              <a:effectLst/>
              <a:uLnTx/>
              <a:uFillTx/>
              <a:cs typeface="Calibri" pitchFamily="34" charset="0"/>
            </a:endParaRPr>
          </a:p>
        </p:txBody>
      </p:sp>
      <p:cxnSp>
        <p:nvCxnSpPr>
          <p:cNvPr id="12" name="Straight Arrow Connector 11"/>
          <p:cNvCxnSpPr/>
          <p:nvPr/>
        </p:nvCxnSpPr>
        <p:spPr>
          <a:xfrm flipH="1">
            <a:off x="7860213" y="1600200"/>
            <a:ext cx="533400" cy="0"/>
          </a:xfrm>
          <a:prstGeom prst="straightConnector1">
            <a:avLst/>
          </a:prstGeom>
          <a:noFill/>
          <a:ln w="28575" cap="flat" cmpd="sng" algn="ctr">
            <a:solidFill>
              <a:srgbClr val="000000"/>
            </a:solidFill>
            <a:prstDash val="solid"/>
            <a:tailEnd type="arrow"/>
          </a:ln>
          <a:effectLst/>
        </p:spPr>
      </p:cxnSp>
      <p:sp>
        <p:nvSpPr>
          <p:cNvPr id="13" name="TextBox 12"/>
          <p:cNvSpPr txBox="1"/>
          <p:nvPr/>
        </p:nvSpPr>
        <p:spPr>
          <a:xfrm>
            <a:off x="6318314" y="3589078"/>
            <a:ext cx="1377886" cy="289441"/>
          </a:xfrm>
          <a:prstGeom prst="roundRect">
            <a:avLst/>
          </a:prstGeom>
          <a:solidFill>
            <a:srgbClr val="FFFFFF"/>
          </a:solidFill>
          <a:ln>
            <a:solidFill>
              <a:srgbClr val="FFFFFF"/>
            </a:solid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cs typeface="Calibri" pitchFamily="34" charset="0"/>
              </a:rPr>
              <a:t>Storage System</a:t>
            </a:r>
            <a:endParaRPr kumimoji="0" lang="en-US" sz="1100" b="0" i="0" u="none" strike="noStrike" kern="0" cap="none" spc="0" normalizeH="0" baseline="0" noProof="0" dirty="0">
              <a:ln>
                <a:noFill/>
              </a:ln>
              <a:solidFill>
                <a:sysClr val="windowText" lastClr="000000"/>
              </a:solidFill>
              <a:effectLst/>
              <a:uLnTx/>
              <a:uFillTx/>
              <a:cs typeface="Calibri" pitchFamily="34" charset="0"/>
            </a:endParaRPr>
          </a:p>
        </p:txBody>
      </p:sp>
      <p:sp>
        <p:nvSpPr>
          <p:cNvPr id="14" name="TextBox 13"/>
          <p:cNvSpPr txBox="1"/>
          <p:nvPr/>
        </p:nvSpPr>
        <p:spPr>
          <a:xfrm>
            <a:off x="8305799" y="2540139"/>
            <a:ext cx="685801" cy="289441"/>
          </a:xfrm>
          <a:prstGeom prst="roundRect">
            <a:avLst/>
          </a:prstGeom>
          <a:solidFill>
            <a:srgbClr val="FFFFFF"/>
          </a:solidFill>
          <a:ln>
            <a:solidFill>
              <a:srgbClr val="FFFFFF"/>
            </a:solid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cs typeface="Calibri" pitchFamily="34" charset="0"/>
              </a:rPr>
              <a:t>Tier 1</a:t>
            </a:r>
            <a:endParaRPr kumimoji="0" lang="en-US" sz="1100" b="0" i="0" u="none" strike="noStrike" kern="0" cap="none" spc="0" normalizeH="0" baseline="0" noProof="0" dirty="0">
              <a:ln>
                <a:noFill/>
              </a:ln>
              <a:solidFill>
                <a:sysClr val="windowText" lastClr="000000"/>
              </a:solidFill>
              <a:effectLst/>
              <a:uLnTx/>
              <a:uFillTx/>
              <a:cs typeface="Calibri" pitchFamily="34" charset="0"/>
            </a:endParaRPr>
          </a:p>
        </p:txBody>
      </p:sp>
      <p:cxnSp>
        <p:nvCxnSpPr>
          <p:cNvPr id="15" name="Straight Arrow Connector 14"/>
          <p:cNvCxnSpPr/>
          <p:nvPr/>
        </p:nvCxnSpPr>
        <p:spPr>
          <a:xfrm flipH="1" flipV="1">
            <a:off x="7301413" y="2676932"/>
            <a:ext cx="1092200" cy="11840"/>
          </a:xfrm>
          <a:prstGeom prst="straightConnector1">
            <a:avLst/>
          </a:prstGeom>
          <a:noFill/>
          <a:ln w="28575" cap="flat" cmpd="sng" algn="ctr">
            <a:solidFill>
              <a:srgbClr val="000000"/>
            </a:solidFill>
            <a:prstDash val="solid"/>
            <a:tailEnd type="arrow"/>
          </a:ln>
          <a:effectLst/>
        </p:spPr>
      </p:cxnSp>
    </p:spTree>
    <p:custDataLst>
      <p:tags r:id="rId1"/>
    </p:custDataLst>
    <p:extLst>
      <p:ext uri="{BB962C8B-B14F-4D97-AF65-F5344CB8AC3E}">
        <p14:creationId xmlns:p14="http://schemas.microsoft.com/office/powerpoint/2010/main" val="1148576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VM Load Balancing Across Storage Volumes</a:t>
            </a:r>
          </a:p>
        </p:txBody>
      </p:sp>
      <p:sp>
        <p:nvSpPr>
          <p:cNvPr id="3" name="Content Placeholder 2"/>
          <p:cNvSpPr>
            <a:spLocks noGrp="1"/>
          </p:cNvSpPr>
          <p:nvPr>
            <p:ph sz="quarter" idx="10"/>
          </p:nvPr>
        </p:nvSpPr>
        <p:spPr/>
        <p:txBody>
          <a:bodyPr/>
          <a:lstStyle/>
          <a:p>
            <a:r>
              <a:rPr lang="en-US" dirty="0"/>
              <a:t>Enables intelligent placement of VMs during creation, based on the I/O load and available storage capacity on the volume</a:t>
            </a:r>
          </a:p>
          <a:p>
            <a:pPr lvl="1"/>
            <a:r>
              <a:rPr lang="en-US" dirty="0"/>
              <a:t>Improves the performance </a:t>
            </a:r>
          </a:p>
          <a:p>
            <a:r>
              <a:rPr lang="en-US" dirty="0"/>
              <a:t>Management server performs ongoing load balancing within a cluster of volumes</a:t>
            </a:r>
          </a:p>
          <a:p>
            <a:pPr lvl="1"/>
            <a:r>
              <a:rPr lang="en-US" dirty="0"/>
              <a:t>Cluster volume is a collection or pool of volumes that are aggregated as a single volume</a:t>
            </a:r>
          </a:p>
          <a:p>
            <a:pPr lvl="2"/>
            <a:r>
              <a:rPr lang="en-US" dirty="0"/>
              <a:t>Enables efficient and rapid placement of new VMs</a:t>
            </a:r>
          </a:p>
          <a:p>
            <a:r>
              <a:rPr lang="en-US" dirty="0" smtClean="0"/>
              <a:t>User-configurable </a:t>
            </a:r>
            <a:r>
              <a:rPr lang="en-US" dirty="0"/>
              <a:t>space utilization or I/O latency thresholds are defined to ensure space efficiency</a:t>
            </a:r>
          </a:p>
          <a:p>
            <a:pPr marL="0" indent="0">
              <a:buNone/>
            </a:pPr>
            <a:endParaRPr lang="en-US" dirty="0"/>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4217278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Virtual storage provisioning</a:t>
            </a:r>
          </a:p>
          <a:p>
            <a:r>
              <a:rPr lang="en-US" dirty="0"/>
              <a:t>Storage pool rebalancing</a:t>
            </a:r>
          </a:p>
          <a:p>
            <a:r>
              <a:rPr lang="en-US" dirty="0"/>
              <a:t>Storage space reclamation</a:t>
            </a:r>
          </a:p>
          <a:p>
            <a:r>
              <a:rPr lang="en-US" dirty="0"/>
              <a:t>Automated storage tiering</a:t>
            </a:r>
          </a:p>
          <a:p>
            <a:r>
              <a:rPr lang="en-US" dirty="0"/>
              <a:t>Cache tiering</a:t>
            </a:r>
          </a:p>
          <a:p>
            <a:r>
              <a:rPr lang="en-US" dirty="0" smtClean="0"/>
              <a:t>Dynamic </a:t>
            </a:r>
            <a:r>
              <a:rPr lang="en-US" dirty="0"/>
              <a:t>VM </a:t>
            </a:r>
            <a:r>
              <a:rPr lang="en-US" dirty="0" smtClean="0"/>
              <a:t>load balancing across </a:t>
            </a:r>
            <a:r>
              <a:rPr lang="en-US" dirty="0"/>
              <a:t>s</a:t>
            </a:r>
            <a:r>
              <a:rPr lang="en-US" dirty="0" smtClean="0"/>
              <a:t>torage </a:t>
            </a:r>
            <a:r>
              <a:rPr lang="en-US" dirty="0"/>
              <a:t>v</a:t>
            </a:r>
            <a:r>
              <a:rPr lang="en-US" dirty="0" smtClean="0"/>
              <a:t>olumes</a:t>
            </a:r>
            <a:endParaRPr lang="en-US" dirty="0"/>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423656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14350"/>
            <a:ext cx="8229599" cy="457200"/>
          </a:xfrm>
        </p:spPr>
        <p:txBody>
          <a:bodyPr/>
          <a:lstStyle/>
          <a:p>
            <a:r>
              <a:rPr lang="en-US" dirty="0"/>
              <a:t>Lesson: Resource Management </a:t>
            </a:r>
            <a:r>
              <a:rPr lang="en-US" dirty="0" smtClean="0"/>
              <a:t>Technique </a:t>
            </a:r>
            <a:r>
              <a:rPr lang="en-US" dirty="0"/>
              <a:t>– </a:t>
            </a:r>
            <a:r>
              <a:rPr lang="en-US" dirty="0" smtClean="0"/>
              <a:t>3</a:t>
            </a:r>
            <a:r>
              <a:rPr lang="en-US" dirty="0"/>
              <a:t/>
            </a:r>
            <a:br>
              <a:rPr lang="en-US" dirty="0"/>
            </a:b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Balancing client workload across nodes</a:t>
            </a:r>
          </a:p>
          <a:p>
            <a:pPr>
              <a:defRPr/>
            </a:pPr>
            <a:r>
              <a:rPr lang="en-US" dirty="0"/>
              <a:t>Network storm control</a:t>
            </a:r>
          </a:p>
          <a:p>
            <a:pPr>
              <a:defRPr/>
            </a:pPr>
            <a:r>
              <a:rPr lang="en-US" dirty="0"/>
              <a:t>Quality of Service</a:t>
            </a:r>
          </a:p>
          <a:p>
            <a:pPr>
              <a:defRPr/>
            </a:pPr>
            <a:r>
              <a:rPr lang="en-US" dirty="0"/>
              <a:t>Traffic shaping </a:t>
            </a:r>
          </a:p>
          <a:p>
            <a:pPr>
              <a:defRPr/>
            </a:pPr>
            <a:r>
              <a:rPr lang="en-US" dirty="0"/>
              <a:t>Link </a:t>
            </a:r>
            <a:r>
              <a:rPr lang="en-US" dirty="0" smtClean="0"/>
              <a:t>aggregation, NIC teaming, and </a:t>
            </a:r>
            <a:r>
              <a:rPr lang="en-US" dirty="0" err="1" smtClean="0"/>
              <a:t>multipathing</a:t>
            </a:r>
            <a:endParaRPr lang="en-US" dirty="0"/>
          </a:p>
        </p:txBody>
      </p:sp>
      <p:sp>
        <p:nvSpPr>
          <p:cNvPr id="2" name="Footer Placeholder 1"/>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032736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Network Traffic Management</a:t>
            </a:r>
          </a:p>
        </p:txBody>
      </p:sp>
      <p:sp>
        <p:nvSpPr>
          <p:cNvPr id="3" name="Content Placeholder 2"/>
          <p:cNvSpPr>
            <a:spLocks noGrp="1"/>
          </p:cNvSpPr>
          <p:nvPr>
            <p:ph sz="quarter" idx="10"/>
          </p:nvPr>
        </p:nvSpPr>
        <p:spPr/>
        <p:txBody>
          <a:bodyPr/>
          <a:lstStyle/>
          <a:p>
            <a:r>
              <a:rPr lang="en-US" dirty="0"/>
              <a:t>Network traffic flow is controlled and managed to </a:t>
            </a:r>
            <a:r>
              <a:rPr lang="en-US" dirty="0" smtClean="0"/>
              <a:t>optimize </a:t>
            </a:r>
            <a:r>
              <a:rPr lang="en-US" dirty="0"/>
              <a:t>the</a:t>
            </a:r>
            <a:r>
              <a:rPr lang="en-US" dirty="0" smtClean="0"/>
              <a:t> </a:t>
            </a:r>
            <a:r>
              <a:rPr lang="en-US" dirty="0"/>
              <a:t>performance and availability of cloud services</a:t>
            </a:r>
          </a:p>
          <a:p>
            <a:r>
              <a:rPr lang="en-US" dirty="0"/>
              <a:t>Key network traffic management techniques are:</a:t>
            </a:r>
          </a:p>
          <a:p>
            <a:pPr lvl="1"/>
            <a:r>
              <a:rPr lang="en-US" dirty="0"/>
              <a:t>Balancing client workload across nodes</a:t>
            </a:r>
          </a:p>
          <a:p>
            <a:pPr lvl="1"/>
            <a:r>
              <a:rPr lang="en-US" dirty="0"/>
              <a:t>Network storm control</a:t>
            </a:r>
          </a:p>
          <a:p>
            <a:pPr lvl="1"/>
            <a:r>
              <a:rPr lang="en-US" dirty="0"/>
              <a:t>Quality of Service (</a:t>
            </a:r>
            <a:r>
              <a:rPr lang="en-US" dirty="0" err="1"/>
              <a:t>QoS</a:t>
            </a:r>
            <a:r>
              <a:rPr lang="en-US" dirty="0"/>
              <a:t>)</a:t>
            </a:r>
          </a:p>
          <a:p>
            <a:pPr lvl="1"/>
            <a:r>
              <a:rPr lang="en-US" dirty="0"/>
              <a:t>Traffic shaping</a:t>
            </a:r>
          </a:p>
          <a:p>
            <a:pPr lvl="1"/>
            <a:r>
              <a:rPr lang="en-US" dirty="0"/>
              <a:t>Link aggregation</a:t>
            </a:r>
          </a:p>
          <a:p>
            <a:pPr lvl="1"/>
            <a:r>
              <a:rPr lang="en-US" dirty="0"/>
              <a:t>NIC teaming</a:t>
            </a:r>
          </a:p>
          <a:p>
            <a:pPr lvl="1"/>
            <a:r>
              <a:rPr lang="en-US" dirty="0"/>
              <a:t>Multipathing</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742952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Balancing Client Workload across Nodes</a:t>
            </a:r>
          </a:p>
        </p:txBody>
      </p:sp>
      <p:sp>
        <p:nvSpPr>
          <p:cNvPr id="3" name="Content Placeholder 2"/>
          <p:cNvSpPr>
            <a:spLocks noGrp="1"/>
          </p:cNvSpPr>
          <p:nvPr>
            <p:ph sz="quarter" idx="10"/>
          </p:nvPr>
        </p:nvSpPr>
        <p:spPr/>
        <p:txBody>
          <a:bodyPr/>
          <a:lstStyle/>
          <a:p>
            <a:r>
              <a:rPr lang="en-US" dirty="0" smtClean="0"/>
              <a:t>Splits </a:t>
            </a:r>
            <a:r>
              <a:rPr lang="en-US" dirty="0"/>
              <a:t>client workload across multiple </a:t>
            </a:r>
            <a:r>
              <a:rPr lang="en-US" dirty="0" smtClean="0"/>
              <a:t>nodes</a:t>
            </a:r>
          </a:p>
          <a:p>
            <a:pPr lvl="1"/>
            <a:r>
              <a:rPr lang="en-US" dirty="0" smtClean="0"/>
              <a:t>Usually </a:t>
            </a:r>
            <a:r>
              <a:rPr lang="en-US" dirty="0"/>
              <a:t>performed by a purpose-built device called load </a:t>
            </a:r>
            <a:r>
              <a:rPr lang="en-US" dirty="0" smtClean="0"/>
              <a:t>balancer</a:t>
            </a:r>
            <a:endParaRPr lang="en-US" dirty="0"/>
          </a:p>
          <a:p>
            <a:r>
              <a:rPr lang="en-US" dirty="0"/>
              <a:t>Load balancer is placed between node cluster and Internet</a:t>
            </a:r>
          </a:p>
          <a:p>
            <a:pPr lvl="1"/>
            <a:r>
              <a:rPr lang="en-US" dirty="0" smtClean="0"/>
              <a:t>Load </a:t>
            </a:r>
            <a:r>
              <a:rPr lang="en-US" dirty="0"/>
              <a:t>balancer decides where to forward each request</a:t>
            </a:r>
          </a:p>
          <a:p>
            <a:endParaRPr lang="en-US" dirty="0" smtClean="0"/>
          </a:p>
          <a:p>
            <a:pPr lvl="1"/>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cxnSp>
        <p:nvCxnSpPr>
          <p:cNvPr id="5" name="Straight Connector 4"/>
          <p:cNvCxnSpPr/>
          <p:nvPr/>
        </p:nvCxnSpPr>
        <p:spPr>
          <a:xfrm flipH="1">
            <a:off x="2566229" y="3083108"/>
            <a:ext cx="1046841" cy="123655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490265" y="4203776"/>
            <a:ext cx="1147518" cy="20901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2542990" y="3512370"/>
            <a:ext cx="1070080" cy="75608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465552" y="3116744"/>
            <a:ext cx="1088030" cy="39687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2542990" y="2707892"/>
            <a:ext cx="1070081" cy="152796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582705" y="2707892"/>
            <a:ext cx="1146517" cy="35508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6" idx="1"/>
          </p:cNvCxnSpPr>
          <p:nvPr/>
        </p:nvCxnSpPr>
        <p:spPr>
          <a:xfrm flipH="1">
            <a:off x="5665375" y="3719656"/>
            <a:ext cx="1505445"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179829" y="3701386"/>
            <a:ext cx="896915" cy="48049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4055644" y="3071217"/>
            <a:ext cx="1021100" cy="56403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14" name="Picture 13" descr="C:\Users\patils1\Desktop\2013 Projects\CIS v2\CIS Slide Deck_Based on Book\Colored Graphics\Ethernet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4905" y="3859434"/>
            <a:ext cx="762000" cy="475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9" descr="C:\Users\patils1\Desktop\2013 Projects\CIS v2\CIS Slide Deck_Based on Book\Colored Graphics\Physical Comput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7564" y="2597979"/>
            <a:ext cx="934518" cy="21031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patils1\Desktop\2013 Projects\CIS v2\CIS Slide Deck_Based on Book\Colored Graphics\LAN-W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70820" y="3468196"/>
            <a:ext cx="779870" cy="5029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Users\patils1\Desktop\2013 Projects\CIS v2\CIS Slide Deck_Based on Book\Colored Graphics\Load Balanc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9368" y="3295703"/>
            <a:ext cx="768436" cy="475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Users\patils1\Desktop\2013 Projects\CIS v2\CIS Slide Deck_Based on Book\Colored Graphics\Ethernet Swi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4905" y="2689418"/>
            <a:ext cx="762000" cy="475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9" descr="C:\Users\patils1\Desktop\2013 Projects\CIS v2\CIS Slide Deck_Based on Book\Colored Graphics\Physical Comput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7564" y="3424941"/>
            <a:ext cx="934518" cy="2103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9" descr="C:\Users\patils1\Desktop\2013 Projects\CIS v2\CIS Slide Deck_Based on Book\Colored Graphics\Physical Comput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7564" y="4251902"/>
            <a:ext cx="934518" cy="210312"/>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5388523" y="3860214"/>
            <a:ext cx="1410141" cy="644302"/>
            <a:chOff x="4514332" y="4633982"/>
            <a:chExt cx="1154935" cy="644302"/>
          </a:xfrm>
        </p:grpSpPr>
        <p:sp>
          <p:nvSpPr>
            <p:cNvPr id="22" name="Up Arrow 21"/>
            <p:cNvSpPr/>
            <p:nvPr/>
          </p:nvSpPr>
          <p:spPr>
            <a:xfrm rot="13740000">
              <a:off x="4755498" y="5027516"/>
              <a:ext cx="182880" cy="316848"/>
            </a:xfrm>
            <a:prstGeom prst="upArrow">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cs typeface="Calibri" pitchFamily="34" charset="0"/>
              </a:endParaRPr>
            </a:p>
          </p:txBody>
        </p:sp>
        <p:sp>
          <p:nvSpPr>
            <p:cNvPr id="23" name="Up Arrow 22"/>
            <p:cNvSpPr/>
            <p:nvPr/>
          </p:nvSpPr>
          <p:spPr>
            <a:xfrm rot="18749552">
              <a:off x="4743166" y="4566998"/>
              <a:ext cx="182880" cy="316848"/>
            </a:xfrm>
            <a:prstGeom prst="upArrow">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cs typeface="Calibri" pitchFamily="34" charset="0"/>
              </a:endParaRPr>
            </a:p>
          </p:txBody>
        </p:sp>
        <p:sp>
          <p:nvSpPr>
            <p:cNvPr id="24" name="Round Single Corner Rectangle 23"/>
            <p:cNvSpPr/>
            <p:nvPr/>
          </p:nvSpPr>
          <p:spPr>
            <a:xfrm flipH="1">
              <a:off x="4514332" y="4783259"/>
              <a:ext cx="1154935" cy="329581"/>
            </a:xfrm>
            <a:prstGeom prst="round1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cs typeface="Calibri" pitchFamily="34" charset="0"/>
              </a:endParaRPr>
            </a:p>
          </p:txBody>
        </p:sp>
        <p:sp>
          <p:nvSpPr>
            <p:cNvPr id="25" name="Up Arrow 24"/>
            <p:cNvSpPr/>
            <p:nvPr/>
          </p:nvSpPr>
          <p:spPr>
            <a:xfrm rot="18749552">
              <a:off x="4744407" y="4567902"/>
              <a:ext cx="182880" cy="316848"/>
            </a:xfrm>
            <a:prstGeom prst="upArrow">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cs typeface="Calibri" pitchFamily="34" charset="0"/>
              </a:endParaRPr>
            </a:p>
          </p:txBody>
        </p:sp>
        <p:sp>
          <p:nvSpPr>
            <p:cNvPr id="26" name="Up Arrow 25"/>
            <p:cNvSpPr/>
            <p:nvPr/>
          </p:nvSpPr>
          <p:spPr>
            <a:xfrm rot="13740000">
              <a:off x="4756739" y="5028420"/>
              <a:ext cx="182880" cy="316848"/>
            </a:xfrm>
            <a:prstGeom prst="upArrow">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cs typeface="Calibri" pitchFamily="34" charset="0"/>
              </a:endParaRPr>
            </a:p>
          </p:txBody>
        </p:sp>
      </p:grpSp>
      <p:sp>
        <p:nvSpPr>
          <p:cNvPr id="27" name="Text Box 75"/>
          <p:cNvSpPr txBox="1">
            <a:spLocks noChangeArrowheads="1"/>
          </p:cNvSpPr>
          <p:nvPr/>
        </p:nvSpPr>
        <p:spPr bwMode="auto">
          <a:xfrm>
            <a:off x="3242117" y="2419350"/>
            <a:ext cx="1202277" cy="215444"/>
          </a:xfrm>
          <a:prstGeom prst="rect">
            <a:avLst/>
          </a:prstGeom>
          <a:noFill/>
          <a:ln w="9525">
            <a:noFill/>
            <a:miter lim="800000"/>
            <a:headEnd/>
            <a:tailEnd/>
          </a:ln>
          <a:effectLst/>
        </p:spPr>
        <p:txBody>
          <a:bodyPr wrap="square">
            <a:spAutoFit/>
          </a:bodyPr>
          <a:lstStyle/>
          <a:p>
            <a:pPr algn="ctr"/>
            <a:r>
              <a:rPr lang="en-US" sz="800" b="1" dirty="0" smtClean="0">
                <a:cs typeface="Calibri" pitchFamily="34" charset="0"/>
              </a:rPr>
              <a:t>Ethernet Switch</a:t>
            </a:r>
            <a:endParaRPr lang="en-US" sz="800" b="1" dirty="0">
              <a:cs typeface="Calibri" pitchFamily="34" charset="0"/>
            </a:endParaRPr>
          </a:p>
        </p:txBody>
      </p:sp>
      <p:sp>
        <p:nvSpPr>
          <p:cNvPr id="28" name="Text Box 75"/>
          <p:cNvSpPr txBox="1">
            <a:spLocks noChangeArrowheads="1"/>
          </p:cNvSpPr>
          <p:nvPr/>
        </p:nvSpPr>
        <p:spPr bwMode="auto">
          <a:xfrm>
            <a:off x="3238254" y="4344019"/>
            <a:ext cx="1202277" cy="215444"/>
          </a:xfrm>
          <a:prstGeom prst="rect">
            <a:avLst/>
          </a:prstGeom>
          <a:noFill/>
          <a:ln w="9525">
            <a:noFill/>
            <a:miter lim="800000"/>
            <a:headEnd/>
            <a:tailEnd/>
          </a:ln>
          <a:effectLst/>
        </p:spPr>
        <p:txBody>
          <a:bodyPr wrap="square">
            <a:spAutoFit/>
          </a:bodyPr>
          <a:lstStyle/>
          <a:p>
            <a:pPr algn="ctr"/>
            <a:r>
              <a:rPr lang="en-US" sz="800" b="1" dirty="0" smtClean="0">
                <a:cs typeface="Calibri" pitchFamily="34" charset="0"/>
              </a:rPr>
              <a:t>Ethernet Switch</a:t>
            </a:r>
            <a:endParaRPr lang="en-US" sz="800" b="1" dirty="0">
              <a:cs typeface="Calibri" pitchFamily="34" charset="0"/>
            </a:endParaRPr>
          </a:p>
        </p:txBody>
      </p:sp>
      <p:sp>
        <p:nvSpPr>
          <p:cNvPr id="29" name="Text Box 75"/>
          <p:cNvSpPr txBox="1">
            <a:spLocks noChangeArrowheads="1"/>
          </p:cNvSpPr>
          <p:nvPr/>
        </p:nvSpPr>
        <p:spPr bwMode="auto">
          <a:xfrm>
            <a:off x="4787385" y="3063337"/>
            <a:ext cx="1202277" cy="215444"/>
          </a:xfrm>
          <a:prstGeom prst="rect">
            <a:avLst/>
          </a:prstGeom>
          <a:noFill/>
          <a:ln w="9525">
            <a:noFill/>
            <a:miter lim="800000"/>
            <a:headEnd/>
            <a:tailEnd/>
          </a:ln>
          <a:effectLst/>
        </p:spPr>
        <p:txBody>
          <a:bodyPr wrap="square">
            <a:spAutoFit/>
          </a:bodyPr>
          <a:lstStyle/>
          <a:p>
            <a:pPr algn="ctr"/>
            <a:r>
              <a:rPr lang="en-US" sz="800" b="1" dirty="0" smtClean="0">
                <a:cs typeface="Calibri" pitchFamily="34" charset="0"/>
              </a:rPr>
              <a:t>Load Balancer</a:t>
            </a:r>
            <a:endParaRPr lang="en-US" sz="800" b="1" dirty="0">
              <a:cs typeface="Calibri" pitchFamily="34" charset="0"/>
            </a:endParaRPr>
          </a:p>
        </p:txBody>
      </p:sp>
      <p:sp>
        <p:nvSpPr>
          <p:cNvPr id="30" name="Text Box 75"/>
          <p:cNvSpPr txBox="1">
            <a:spLocks noChangeArrowheads="1"/>
          </p:cNvSpPr>
          <p:nvPr/>
        </p:nvSpPr>
        <p:spPr bwMode="auto">
          <a:xfrm>
            <a:off x="7181310" y="3624175"/>
            <a:ext cx="746519" cy="215444"/>
          </a:xfrm>
          <a:prstGeom prst="rect">
            <a:avLst/>
          </a:prstGeom>
          <a:noFill/>
          <a:ln w="9525">
            <a:noFill/>
            <a:miter lim="800000"/>
            <a:headEnd/>
            <a:tailEnd/>
          </a:ln>
          <a:effectLst/>
        </p:spPr>
        <p:txBody>
          <a:bodyPr wrap="square">
            <a:spAutoFit/>
          </a:bodyPr>
          <a:lstStyle/>
          <a:p>
            <a:pPr algn="ctr"/>
            <a:r>
              <a:rPr lang="en-US" sz="800" b="1" dirty="0" smtClean="0">
                <a:cs typeface="Calibri" pitchFamily="34" charset="0"/>
              </a:rPr>
              <a:t>Internet</a:t>
            </a:r>
            <a:endParaRPr lang="en-US" sz="800" b="1" dirty="0">
              <a:cs typeface="Calibri" pitchFamily="34" charset="0"/>
            </a:endParaRPr>
          </a:p>
        </p:txBody>
      </p:sp>
      <p:sp>
        <p:nvSpPr>
          <p:cNvPr id="31" name="Text Box 75"/>
          <p:cNvSpPr txBox="1">
            <a:spLocks noChangeArrowheads="1"/>
          </p:cNvSpPr>
          <p:nvPr/>
        </p:nvSpPr>
        <p:spPr bwMode="auto">
          <a:xfrm>
            <a:off x="1524821" y="2774859"/>
            <a:ext cx="1322505" cy="338554"/>
          </a:xfrm>
          <a:prstGeom prst="rect">
            <a:avLst/>
          </a:prstGeom>
          <a:noFill/>
          <a:ln w="9525">
            <a:noFill/>
            <a:miter lim="800000"/>
            <a:headEnd/>
            <a:tailEnd/>
          </a:ln>
          <a:effectLst/>
        </p:spPr>
        <p:txBody>
          <a:bodyPr wrap="square">
            <a:spAutoFit/>
          </a:bodyPr>
          <a:lstStyle/>
          <a:p>
            <a:pPr algn="ctr"/>
            <a:r>
              <a:rPr lang="en-US" sz="800" b="1" dirty="0" smtClean="0">
                <a:cs typeface="Calibri" pitchFamily="34" charset="0"/>
              </a:rPr>
              <a:t>Server 1              Private IP A.A.A.A</a:t>
            </a:r>
            <a:endParaRPr lang="en-US" sz="800" b="1" dirty="0">
              <a:cs typeface="Calibri" pitchFamily="34" charset="0"/>
            </a:endParaRPr>
          </a:p>
        </p:txBody>
      </p:sp>
      <p:sp>
        <p:nvSpPr>
          <p:cNvPr id="32" name="Text Box 75"/>
          <p:cNvSpPr txBox="1">
            <a:spLocks noChangeArrowheads="1"/>
          </p:cNvSpPr>
          <p:nvPr/>
        </p:nvSpPr>
        <p:spPr bwMode="auto">
          <a:xfrm>
            <a:off x="1524000" y="3612046"/>
            <a:ext cx="1322505" cy="338554"/>
          </a:xfrm>
          <a:prstGeom prst="rect">
            <a:avLst/>
          </a:prstGeom>
          <a:noFill/>
          <a:ln w="9525">
            <a:noFill/>
            <a:miter lim="800000"/>
            <a:headEnd/>
            <a:tailEnd/>
          </a:ln>
          <a:effectLst/>
        </p:spPr>
        <p:txBody>
          <a:bodyPr wrap="square">
            <a:spAutoFit/>
          </a:bodyPr>
          <a:lstStyle/>
          <a:p>
            <a:pPr algn="ctr"/>
            <a:r>
              <a:rPr lang="en-US" sz="800" b="1" dirty="0" smtClean="0">
                <a:cs typeface="Calibri" pitchFamily="34" charset="0"/>
              </a:rPr>
              <a:t>Server 2              Private IP B.B.B.B</a:t>
            </a:r>
            <a:endParaRPr lang="en-US" sz="800" b="1" dirty="0">
              <a:cs typeface="Calibri" pitchFamily="34" charset="0"/>
            </a:endParaRPr>
          </a:p>
        </p:txBody>
      </p:sp>
      <p:sp>
        <p:nvSpPr>
          <p:cNvPr id="33" name="Text Box 75"/>
          <p:cNvSpPr txBox="1">
            <a:spLocks noChangeArrowheads="1"/>
          </p:cNvSpPr>
          <p:nvPr/>
        </p:nvSpPr>
        <p:spPr bwMode="auto">
          <a:xfrm>
            <a:off x="1524000" y="4425357"/>
            <a:ext cx="1322505" cy="338554"/>
          </a:xfrm>
          <a:prstGeom prst="rect">
            <a:avLst/>
          </a:prstGeom>
          <a:noFill/>
          <a:ln w="9525">
            <a:noFill/>
            <a:miter lim="800000"/>
            <a:headEnd/>
            <a:tailEnd/>
          </a:ln>
          <a:effectLst/>
        </p:spPr>
        <p:txBody>
          <a:bodyPr wrap="square">
            <a:spAutoFit/>
          </a:bodyPr>
          <a:lstStyle/>
          <a:p>
            <a:pPr algn="ctr"/>
            <a:r>
              <a:rPr lang="en-US" sz="800" b="1" dirty="0" smtClean="0">
                <a:cs typeface="Calibri" pitchFamily="34" charset="0"/>
              </a:rPr>
              <a:t>Server 3              Private IP C.C.C.C</a:t>
            </a:r>
            <a:endParaRPr lang="en-US" sz="800" b="1" dirty="0">
              <a:cs typeface="Calibri" pitchFamily="34" charset="0"/>
            </a:endParaRPr>
          </a:p>
        </p:txBody>
      </p:sp>
      <p:sp>
        <p:nvSpPr>
          <p:cNvPr id="34" name="Text Box 75"/>
          <p:cNvSpPr txBox="1">
            <a:spLocks noChangeArrowheads="1"/>
          </p:cNvSpPr>
          <p:nvPr/>
        </p:nvSpPr>
        <p:spPr bwMode="auto">
          <a:xfrm>
            <a:off x="5397279" y="3973272"/>
            <a:ext cx="1401386" cy="338554"/>
          </a:xfrm>
          <a:prstGeom prst="rect">
            <a:avLst/>
          </a:prstGeom>
          <a:noFill/>
          <a:ln w="9525">
            <a:noFill/>
            <a:miter lim="800000"/>
            <a:headEnd/>
            <a:tailEnd/>
          </a:ln>
          <a:effectLst/>
        </p:spPr>
        <p:txBody>
          <a:bodyPr wrap="square">
            <a:spAutoFit/>
          </a:bodyPr>
          <a:lstStyle/>
          <a:p>
            <a:pPr algn="ctr"/>
            <a:r>
              <a:rPr lang="en-US" sz="800" b="1" dirty="0">
                <a:cs typeface="Calibri" pitchFamily="34" charset="0"/>
              </a:rPr>
              <a:t>w</a:t>
            </a:r>
            <a:r>
              <a:rPr lang="en-US" sz="800" b="1" dirty="0" smtClean="0">
                <a:cs typeface="Calibri" pitchFamily="34" charset="0"/>
              </a:rPr>
              <a:t>ebapp.sample.com    public IP Z.Z.Z.Z</a:t>
            </a:r>
            <a:endParaRPr lang="en-US" sz="800" b="1" dirty="0">
              <a:cs typeface="Calibri" pitchFamily="34" charset="0"/>
            </a:endParaRPr>
          </a:p>
        </p:txBody>
      </p:sp>
    </p:spTree>
    <p:custDataLst>
      <p:tags r:id="rId1"/>
    </p:custDataLst>
    <p:extLst>
      <p:ext uri="{BB962C8B-B14F-4D97-AF65-F5344CB8AC3E}">
        <p14:creationId xmlns:p14="http://schemas.microsoft.com/office/powerpoint/2010/main" val="2286787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Control Layer</a:t>
            </a:r>
            <a:endParaRPr lang="en-US" dirty="0"/>
          </a:p>
        </p:txBody>
      </p:sp>
      <p:sp>
        <p:nvSpPr>
          <p:cNvPr id="5" name="Content Placeholder 4"/>
          <p:cNvSpPr>
            <a:spLocks noGrp="1"/>
          </p:cNvSpPr>
          <p:nvPr>
            <p:ph sz="quarter" idx="10"/>
          </p:nvPr>
        </p:nvSpPr>
        <p:spPr>
          <a:xfrm>
            <a:off x="379413" y="2247900"/>
            <a:ext cx="8458200" cy="2305050"/>
          </a:xfrm>
        </p:spPr>
        <p:txBody>
          <a:bodyPr/>
          <a:lstStyle/>
          <a:p>
            <a:r>
              <a:rPr lang="en-US" dirty="0"/>
              <a:t>Control layer can be deployed </a:t>
            </a:r>
            <a:r>
              <a:rPr lang="en-US" dirty="0" smtClean="0"/>
              <a:t>on top of the virtual </a:t>
            </a:r>
            <a:r>
              <a:rPr lang="en-US" dirty="0"/>
              <a:t>layer or </a:t>
            </a:r>
            <a:r>
              <a:rPr lang="en-US" dirty="0" smtClean="0"/>
              <a:t>on top of the physical </a:t>
            </a:r>
            <a:r>
              <a:rPr lang="en-US" dirty="0"/>
              <a:t>layer</a:t>
            </a:r>
          </a:p>
          <a:p>
            <a:r>
              <a:rPr lang="en-US" dirty="0"/>
              <a:t>Receives request from the service and orchestration layers</a:t>
            </a:r>
          </a:p>
          <a:p>
            <a:pPr lvl="1"/>
            <a:r>
              <a:rPr lang="en-US" dirty="0"/>
              <a:t>Provisions the required resources to fulfill the service request </a:t>
            </a:r>
          </a:p>
          <a:p>
            <a:r>
              <a:rPr lang="en-US" dirty="0"/>
              <a:t>Key functions of the control </a:t>
            </a:r>
            <a:r>
              <a:rPr lang="en-US" dirty="0" smtClean="0"/>
              <a:t>layer are resource configuration, resource provisioning, and monitoring resources</a:t>
            </a:r>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Control Layer</a:t>
            </a:r>
            <a:endParaRPr lang="en-US" dirty="0"/>
          </a:p>
        </p:txBody>
      </p:sp>
      <p:sp>
        <p:nvSpPr>
          <p:cNvPr id="6" name="Rectangle 5"/>
          <p:cNvSpPr/>
          <p:nvPr/>
        </p:nvSpPr>
        <p:spPr>
          <a:xfrm>
            <a:off x="441553" y="946314"/>
            <a:ext cx="8229600" cy="11430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smtClean="0">
                <a:solidFill>
                  <a:schemeClr val="tx1"/>
                </a:solidFill>
              </a:rPr>
              <a:t>Includes software </a:t>
            </a:r>
            <a:r>
              <a:rPr lang="en-US" sz="1400" dirty="0">
                <a:solidFill>
                  <a:schemeClr val="tx1"/>
                </a:solidFill>
              </a:rPr>
              <a:t>tools </a:t>
            </a:r>
            <a:r>
              <a:rPr lang="en-US" sz="1400" dirty="0" smtClean="0">
                <a:solidFill>
                  <a:schemeClr val="tx1"/>
                </a:solidFill>
              </a:rPr>
              <a:t>that are responsible for managing and controlling the </a:t>
            </a:r>
            <a:r>
              <a:rPr lang="en-US" sz="1400" dirty="0">
                <a:solidFill>
                  <a:schemeClr val="tx1"/>
                </a:solidFill>
              </a:rPr>
              <a:t>underlying cloud infrastructure and </a:t>
            </a:r>
            <a:r>
              <a:rPr lang="en-US" sz="1400" dirty="0" smtClean="0">
                <a:solidFill>
                  <a:schemeClr val="tx1"/>
                </a:solidFill>
              </a:rPr>
              <a:t>enable</a:t>
            </a:r>
            <a:r>
              <a:rPr lang="en-US" sz="1400" dirty="0">
                <a:solidFill>
                  <a:schemeClr val="tx1"/>
                </a:solidFill>
              </a:rPr>
              <a:t>s</a:t>
            </a:r>
            <a:r>
              <a:rPr lang="en-US" sz="1400" dirty="0" smtClean="0">
                <a:solidFill>
                  <a:schemeClr val="tx1"/>
                </a:solidFill>
              </a:rPr>
              <a:t> provisioning of IT resources for creating cloud services.</a:t>
            </a:r>
            <a:endParaRPr lang="en-US" sz="1400" dirty="0">
              <a:solidFill>
                <a:schemeClr val="tx1"/>
              </a:solidFill>
            </a:endParaRPr>
          </a:p>
          <a:p>
            <a:endParaRPr lang="en-US" sz="1400" dirty="0">
              <a:solidFill>
                <a:schemeClr val="tx1"/>
              </a:solidFill>
            </a:endParaRPr>
          </a:p>
        </p:txBody>
      </p:sp>
      <p:sp>
        <p:nvSpPr>
          <p:cNvPr id="7" name="Rectangle 6"/>
          <p:cNvSpPr/>
          <p:nvPr/>
        </p:nvSpPr>
        <p:spPr>
          <a:xfrm>
            <a:off x="175740" y="777409"/>
            <a:ext cx="4015260" cy="337809"/>
          </a:xfrm>
          <a:prstGeom prst="rect">
            <a:avLst/>
          </a:prstGeom>
          <a:solidFill>
            <a:srgbClr val="DEA4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kern="0" dirty="0" smtClean="0">
                <a:solidFill>
                  <a:schemeClr val="bg1"/>
                </a:solidFill>
                <a:latin typeface="+mj-lt"/>
                <a:ea typeface="Verdana" panose="020B0604030504040204" pitchFamily="34" charset="0"/>
                <a:cs typeface="Calibri" panose="020F0502020204030204" pitchFamily="34" charset="0"/>
              </a:rPr>
              <a:t>Control Layer</a:t>
            </a:r>
            <a:endParaRPr lang="en-US" sz="1400" b="1" kern="0" dirty="0">
              <a:solidFill>
                <a:schemeClr val="bg1"/>
              </a:solidFill>
              <a:latin typeface="+mj-lt"/>
              <a:ea typeface="Verdana" panose="020B060403050404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693646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Storm Control</a:t>
            </a:r>
          </a:p>
        </p:txBody>
      </p:sp>
      <p:sp>
        <p:nvSpPr>
          <p:cNvPr id="3" name="Content Placeholder 2"/>
          <p:cNvSpPr>
            <a:spLocks noGrp="1"/>
          </p:cNvSpPr>
          <p:nvPr>
            <p:ph sz="quarter" idx="10"/>
          </p:nvPr>
        </p:nvSpPr>
        <p:spPr>
          <a:xfrm>
            <a:off x="379413" y="2247900"/>
            <a:ext cx="8458200" cy="2381250"/>
          </a:xfrm>
        </p:spPr>
        <p:txBody>
          <a:bodyPr/>
          <a:lstStyle/>
          <a:p>
            <a:r>
              <a:rPr lang="en-US" dirty="0"/>
              <a:t>Switch monitors incoming frames to switch ports over specific time interval</a:t>
            </a:r>
          </a:p>
          <a:p>
            <a:r>
              <a:rPr lang="en-US" dirty="0"/>
              <a:t>Switch counts frames of specific type over the interval</a:t>
            </a:r>
          </a:p>
          <a:p>
            <a:r>
              <a:rPr lang="en-US" dirty="0"/>
              <a:t>Switch compares the count with pre-configured threshold</a:t>
            </a:r>
          </a:p>
          <a:p>
            <a:pPr lvl="1"/>
            <a:r>
              <a:rPr lang="en-US" dirty="0"/>
              <a:t>Switch port blocks traffic when threshold is reached and filters out subsequent frames until the interval ends</a:t>
            </a:r>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
        <p:nvSpPr>
          <p:cNvPr id="5" name="Rectangle 4"/>
          <p:cNvSpPr/>
          <p:nvPr/>
        </p:nvSpPr>
        <p:spPr>
          <a:xfrm>
            <a:off x="125970" y="887908"/>
            <a:ext cx="365905" cy="315468"/>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41553" y="946314"/>
            <a:ext cx="8229600" cy="11430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A networking technique that prevents regular network traffic on a LAN or VLAN from being disrupted by a network storm. A network storm occurs due to flooding of frames on a LAN or VLAN, creating excessive traffic and resulting in degraded network performance.</a:t>
            </a:r>
          </a:p>
        </p:txBody>
      </p:sp>
      <p:sp>
        <p:nvSpPr>
          <p:cNvPr id="7" name="Rectangle 6"/>
          <p:cNvSpPr/>
          <p:nvPr/>
        </p:nvSpPr>
        <p:spPr>
          <a:xfrm>
            <a:off x="175740" y="777409"/>
            <a:ext cx="4343400" cy="337809"/>
          </a:xfrm>
          <a:prstGeom prst="rect">
            <a:avLst/>
          </a:prstGeom>
          <a:solidFill>
            <a:srgbClr val="DEA4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kern="0" dirty="0" smtClean="0">
                <a:solidFill>
                  <a:schemeClr val="bg1"/>
                </a:solidFill>
                <a:latin typeface="+mj-lt"/>
                <a:ea typeface="Verdana" panose="020B0604030504040204" pitchFamily="34" charset="0"/>
                <a:cs typeface="Calibri" panose="020F0502020204030204" pitchFamily="34" charset="0"/>
              </a:rPr>
              <a:t>Storm Control</a:t>
            </a:r>
            <a:endParaRPr lang="en-US" sz="1400" b="1" kern="0" dirty="0">
              <a:solidFill>
                <a:schemeClr val="bg1"/>
              </a:solidFill>
              <a:latin typeface="+mj-lt"/>
              <a:ea typeface="Verdana" panose="020B060403050404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069065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of Service (</a:t>
            </a:r>
            <a:r>
              <a:rPr lang="en-US" dirty="0" err="1"/>
              <a:t>QoS</a:t>
            </a:r>
            <a:r>
              <a:rPr lang="en-US" dirty="0"/>
              <a:t>)</a:t>
            </a:r>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
        <p:nvSpPr>
          <p:cNvPr id="5" name="Rectangle 4"/>
          <p:cNvSpPr/>
          <p:nvPr/>
        </p:nvSpPr>
        <p:spPr>
          <a:xfrm>
            <a:off x="125970" y="887908"/>
            <a:ext cx="365905" cy="315468"/>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41553" y="946314"/>
            <a:ext cx="8229600" cy="114300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cs typeface="Calibri" panose="020F0502020204030204" pitchFamily="34" charset="0"/>
              </a:rPr>
              <a:t>Capability of a network to prioritize business critical and latency-sensitive network traffic and to provide better service to such traffic over less critical traffic. </a:t>
            </a:r>
            <a:r>
              <a:rPr lang="en-US" sz="1400" dirty="0" err="1">
                <a:solidFill>
                  <a:schemeClr val="tx1"/>
                </a:solidFill>
                <a:cs typeface="Calibri" panose="020F0502020204030204" pitchFamily="34" charset="0"/>
              </a:rPr>
              <a:t>QoS</a:t>
            </a:r>
            <a:r>
              <a:rPr lang="en-US" sz="1400" dirty="0">
                <a:solidFill>
                  <a:schemeClr val="tx1"/>
                </a:solidFill>
                <a:cs typeface="Calibri" panose="020F0502020204030204" pitchFamily="34" charset="0"/>
              </a:rPr>
              <a:t> enables applications to obtain consistent service levels in terms of network bandwidth, latency variations, and delay. </a:t>
            </a:r>
          </a:p>
        </p:txBody>
      </p:sp>
      <p:sp>
        <p:nvSpPr>
          <p:cNvPr id="7" name="Rectangle 6"/>
          <p:cNvSpPr/>
          <p:nvPr/>
        </p:nvSpPr>
        <p:spPr>
          <a:xfrm>
            <a:off x="175740" y="777409"/>
            <a:ext cx="4343400" cy="337809"/>
          </a:xfrm>
          <a:prstGeom prst="rect">
            <a:avLst/>
          </a:prstGeom>
          <a:solidFill>
            <a:srgbClr val="DEA4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kern="0" dirty="0" smtClean="0">
                <a:solidFill>
                  <a:schemeClr val="bg1"/>
                </a:solidFill>
                <a:latin typeface="+mj-lt"/>
                <a:ea typeface="Verdana" panose="020B0604030504040204" pitchFamily="34" charset="0"/>
                <a:cs typeface="Calibri" panose="020F0502020204030204" pitchFamily="34" charset="0"/>
              </a:rPr>
              <a:t>Quality of Service</a:t>
            </a:r>
            <a:endParaRPr lang="en-US" sz="1400" b="1" kern="0" dirty="0">
              <a:solidFill>
                <a:schemeClr val="bg1"/>
              </a:solidFill>
              <a:latin typeface="+mj-lt"/>
              <a:ea typeface="Verdana" panose="020B0604030504040204" pitchFamily="34" charset="0"/>
              <a:cs typeface="Calibri" panose="020F0502020204030204" pitchFamily="34" charset="0"/>
            </a:endParaRPr>
          </a:p>
        </p:txBody>
      </p:sp>
      <p:graphicFrame>
        <p:nvGraphicFramePr>
          <p:cNvPr id="8" name="Content Placeholder 3"/>
          <p:cNvGraphicFramePr>
            <a:graphicFrameLocks noGrp="1"/>
          </p:cNvGraphicFramePr>
          <p:nvPr>
            <p:ph sz="quarter" idx="10"/>
            <p:extLst>
              <p:ext uri="{D42A27DB-BD31-4B8C-83A1-F6EECF244321}">
                <p14:modId xmlns:p14="http://schemas.microsoft.com/office/powerpoint/2010/main" val="1070201296"/>
              </p:ext>
            </p:extLst>
          </p:nvPr>
        </p:nvGraphicFramePr>
        <p:xfrm>
          <a:off x="337386" y="2175524"/>
          <a:ext cx="8458200" cy="2199640"/>
        </p:xfrm>
        <a:graphic>
          <a:graphicData uri="http://schemas.openxmlformats.org/drawingml/2006/table">
            <a:tbl>
              <a:tblPr firstRow="1" bandRow="1">
                <a:tableStyleId>{5C22544A-7EE6-4342-B048-85BDC9FD1C3A}</a:tableStyleId>
              </a:tblPr>
              <a:tblGrid>
                <a:gridCol w="2744787"/>
                <a:gridCol w="5713413"/>
              </a:tblGrid>
              <a:tr h="370840">
                <a:tc>
                  <a:txBody>
                    <a:bodyPr/>
                    <a:lstStyle/>
                    <a:p>
                      <a:pPr algn="l"/>
                      <a:r>
                        <a:rPr lang="en-US" sz="1200" dirty="0" smtClean="0">
                          <a:effectLst/>
                        </a:rPr>
                        <a:t>Approach</a:t>
                      </a:r>
                      <a:endParaRPr lang="en-US" sz="1200" dirty="0">
                        <a:effectLst/>
                      </a:endParaRPr>
                    </a:p>
                  </a:txBody>
                  <a:tcPr/>
                </a:tc>
                <a:tc>
                  <a:txBody>
                    <a:bodyPr/>
                    <a:lstStyle/>
                    <a:p>
                      <a:pPr algn="l"/>
                      <a:r>
                        <a:rPr lang="en-US" sz="1200" dirty="0" smtClean="0">
                          <a:effectLst/>
                        </a:rPr>
                        <a:t>Description</a:t>
                      </a:r>
                      <a:endParaRPr lang="en-US" sz="1200" dirty="0">
                        <a:effectLst/>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Integrated Services </a:t>
                      </a:r>
                    </a:p>
                  </a:txBody>
                  <a:tcPr/>
                </a:tc>
                <a:tc>
                  <a:txBody>
                    <a:bodyPr/>
                    <a:lstStyle/>
                    <a:p>
                      <a:pPr marL="285750" indent="-285750" algn="l">
                        <a:buFont typeface="Arial" pitchFamily="34" charset="0"/>
                        <a:buChar char="•"/>
                      </a:pPr>
                      <a:r>
                        <a:rPr lang="en-US" sz="1200" dirty="0" smtClean="0"/>
                        <a:t>Application signals </a:t>
                      </a:r>
                      <a:r>
                        <a:rPr lang="en-US" sz="1200" kern="1200" dirty="0" smtClean="0">
                          <a:solidFill>
                            <a:schemeClr val="dk1"/>
                          </a:solidFill>
                          <a:latin typeface="+mn-lt"/>
                          <a:ea typeface="+mn-ea"/>
                          <a:cs typeface="+mn-cs"/>
                        </a:rPr>
                        <a:t>the</a:t>
                      </a:r>
                      <a:r>
                        <a:rPr lang="en-US" sz="1200" dirty="0" smtClean="0">
                          <a:solidFill>
                            <a:srgbClr val="FFC000"/>
                          </a:solidFill>
                        </a:rPr>
                        <a:t> </a:t>
                      </a:r>
                      <a:r>
                        <a:rPr lang="en-US" sz="1200" dirty="0" smtClean="0"/>
                        <a:t>network to inform network components about required </a:t>
                      </a:r>
                      <a:r>
                        <a:rPr lang="en-US" sz="1200" dirty="0" err="1" smtClean="0"/>
                        <a:t>QoS</a:t>
                      </a:r>
                      <a:endParaRPr lang="en-US" sz="1200" dirty="0" smtClean="0"/>
                    </a:p>
                    <a:p>
                      <a:pPr marL="285750" indent="-285750" algn="l">
                        <a:buFont typeface="Arial" pitchFamily="34" charset="0"/>
                        <a:buChar char="•"/>
                      </a:pPr>
                      <a:r>
                        <a:rPr lang="en-US" sz="1200" dirty="0" smtClean="0"/>
                        <a:t>Application can transmit data through network only after receiving confirmation from the network</a:t>
                      </a:r>
                    </a:p>
                    <a:p>
                      <a:pPr algn="l"/>
                      <a:endParaRPr lang="en-US"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Differentiated Services</a:t>
                      </a:r>
                    </a:p>
                  </a:txBody>
                  <a:tcPr/>
                </a:tc>
                <a:tc>
                  <a:txBody>
                    <a:bodyPr/>
                    <a:lstStyle/>
                    <a:p>
                      <a:pPr marL="285750" indent="-285750" algn="l">
                        <a:buFont typeface="Arial" pitchFamily="34" charset="0"/>
                        <a:buChar char="•"/>
                      </a:pPr>
                      <a:r>
                        <a:rPr lang="en-US" sz="1200" dirty="0" smtClean="0"/>
                        <a:t>Priority specification to network packets are inserted by applications or by switches or routers</a:t>
                      </a:r>
                    </a:p>
                    <a:p>
                      <a:pPr marL="285750" indent="-285750" algn="l">
                        <a:buFont typeface="Arial" pitchFamily="34" charset="0"/>
                        <a:buChar char="•"/>
                      </a:pPr>
                      <a:r>
                        <a:rPr lang="en-US" sz="1200" dirty="0" smtClean="0"/>
                        <a:t>Network uses priority specification to classify traffic and then manage network bandwidth based on the traffic class</a:t>
                      </a:r>
                    </a:p>
                  </a:txBody>
                  <a:tcPr/>
                </a:tc>
              </a:tr>
            </a:tbl>
          </a:graphicData>
        </a:graphic>
      </p:graphicFrame>
    </p:spTree>
    <p:custDataLst>
      <p:tags r:id="rId1"/>
    </p:custDataLst>
    <p:extLst>
      <p:ext uri="{BB962C8B-B14F-4D97-AF65-F5344CB8AC3E}">
        <p14:creationId xmlns:p14="http://schemas.microsoft.com/office/powerpoint/2010/main" val="48908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Traffic Shaping</a:t>
            </a:r>
          </a:p>
        </p:txBody>
      </p:sp>
      <p:sp>
        <p:nvSpPr>
          <p:cNvPr id="3" name="Content Placeholder 2"/>
          <p:cNvSpPr>
            <a:spLocks noGrp="1"/>
          </p:cNvSpPr>
          <p:nvPr>
            <p:ph sz="quarter" idx="10"/>
          </p:nvPr>
        </p:nvSpPr>
        <p:spPr/>
        <p:txBody>
          <a:bodyPr/>
          <a:lstStyle/>
          <a:p>
            <a:r>
              <a:rPr lang="en-US" dirty="0" smtClean="0"/>
              <a:t>Limits </a:t>
            </a:r>
            <a:r>
              <a:rPr lang="en-US" dirty="0"/>
              <a:t>the traffic rate at a network interface such as a node port or a router </a:t>
            </a:r>
            <a:r>
              <a:rPr lang="en-US" dirty="0" smtClean="0"/>
              <a:t>port</a:t>
            </a:r>
          </a:p>
          <a:p>
            <a:r>
              <a:rPr lang="en-US" dirty="0"/>
              <a:t>If traffic rate exceeds the</a:t>
            </a:r>
            <a:r>
              <a:rPr lang="en-US" dirty="0">
                <a:solidFill>
                  <a:srgbClr val="FFC000"/>
                </a:solidFill>
              </a:rPr>
              <a:t> </a:t>
            </a:r>
            <a:r>
              <a:rPr lang="en-US" dirty="0" smtClean="0"/>
              <a:t>pre-configured </a:t>
            </a:r>
            <a:r>
              <a:rPr lang="en-US" dirty="0"/>
              <a:t>limit, traffic shaping queues excess packets for later transmission</a:t>
            </a:r>
          </a:p>
          <a:p>
            <a:pPr lvl="1"/>
            <a:r>
              <a:rPr lang="en-US" dirty="0"/>
              <a:t>Ensures required service level for business-critical applications</a:t>
            </a:r>
          </a:p>
          <a:p>
            <a:pPr lvl="1"/>
            <a:r>
              <a:rPr lang="en-US" dirty="0"/>
              <a:t>Controls traffic rate per client/tenant to avoid network congestion</a:t>
            </a:r>
          </a:p>
          <a:p>
            <a:endParaRPr lang="en-US" dirty="0" smtClean="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3688" y="3028950"/>
            <a:ext cx="3571863" cy="1786453"/>
          </a:xfrm>
          <a:prstGeom prst="rect">
            <a:avLst/>
          </a:prstGeom>
        </p:spPr>
      </p:pic>
      <p:sp>
        <p:nvSpPr>
          <p:cNvPr id="6" name="TextBox 5"/>
          <p:cNvSpPr txBox="1"/>
          <p:nvPr/>
        </p:nvSpPr>
        <p:spPr>
          <a:xfrm>
            <a:off x="2507035" y="3264206"/>
            <a:ext cx="581885" cy="338554"/>
          </a:xfrm>
          <a:prstGeom prst="rect">
            <a:avLst/>
          </a:prstGeom>
          <a:solidFill>
            <a:schemeClr val="bg1"/>
          </a:solidFill>
        </p:spPr>
        <p:txBody>
          <a:bodyPr wrap="square" rtlCol="0">
            <a:spAutoFit/>
          </a:bodyPr>
          <a:lstStyle/>
          <a:p>
            <a:pPr algn="ctr"/>
            <a:r>
              <a:rPr lang="en-US" sz="800" b="1" dirty="0" smtClean="0">
                <a:cs typeface="Calibri" pitchFamily="34" charset="0"/>
              </a:rPr>
              <a:t>Traffic Rate</a:t>
            </a:r>
            <a:endParaRPr lang="en-US" sz="800" b="1" dirty="0">
              <a:cs typeface="Calibri" pitchFamily="34" charset="0"/>
            </a:endParaRPr>
          </a:p>
        </p:txBody>
      </p:sp>
      <p:sp>
        <p:nvSpPr>
          <p:cNvPr id="7" name="TextBox 6"/>
          <p:cNvSpPr txBox="1"/>
          <p:nvPr/>
        </p:nvSpPr>
        <p:spPr>
          <a:xfrm>
            <a:off x="4286851" y="3260998"/>
            <a:ext cx="581885" cy="338554"/>
          </a:xfrm>
          <a:prstGeom prst="rect">
            <a:avLst/>
          </a:prstGeom>
          <a:solidFill>
            <a:schemeClr val="bg1"/>
          </a:solidFill>
        </p:spPr>
        <p:txBody>
          <a:bodyPr wrap="square" rtlCol="0">
            <a:spAutoFit/>
          </a:bodyPr>
          <a:lstStyle/>
          <a:p>
            <a:pPr algn="ctr"/>
            <a:r>
              <a:rPr lang="en-US" sz="800" b="1" dirty="0" smtClean="0">
                <a:cs typeface="Calibri" pitchFamily="34" charset="0"/>
              </a:rPr>
              <a:t>Traffic Rate</a:t>
            </a:r>
            <a:endParaRPr lang="en-US" sz="800" b="1" dirty="0">
              <a:cs typeface="Calibri" pitchFamily="34" charset="0"/>
            </a:endParaRPr>
          </a:p>
        </p:txBody>
      </p:sp>
      <p:sp>
        <p:nvSpPr>
          <p:cNvPr id="8" name="TextBox 7"/>
          <p:cNvSpPr txBox="1"/>
          <p:nvPr/>
        </p:nvSpPr>
        <p:spPr>
          <a:xfrm>
            <a:off x="5349137" y="3552825"/>
            <a:ext cx="822951" cy="215444"/>
          </a:xfrm>
          <a:prstGeom prst="rect">
            <a:avLst/>
          </a:prstGeom>
          <a:solidFill>
            <a:schemeClr val="bg1"/>
          </a:solidFill>
        </p:spPr>
        <p:txBody>
          <a:bodyPr wrap="square" rtlCol="0">
            <a:spAutoFit/>
          </a:bodyPr>
          <a:lstStyle/>
          <a:p>
            <a:pPr algn="ctr"/>
            <a:r>
              <a:rPr lang="en-US" sz="800" b="1" dirty="0" smtClean="0">
                <a:cs typeface="Calibri" pitchFamily="34" charset="0"/>
              </a:rPr>
              <a:t>Rate Limit</a:t>
            </a:r>
            <a:endParaRPr lang="en-US" sz="800" b="1" dirty="0">
              <a:cs typeface="Calibri" pitchFamily="34" charset="0"/>
            </a:endParaRPr>
          </a:p>
        </p:txBody>
      </p:sp>
      <p:sp>
        <p:nvSpPr>
          <p:cNvPr id="9" name="TextBox 8"/>
          <p:cNvSpPr txBox="1"/>
          <p:nvPr/>
        </p:nvSpPr>
        <p:spPr>
          <a:xfrm>
            <a:off x="5440952" y="4507128"/>
            <a:ext cx="510987" cy="169277"/>
          </a:xfrm>
          <a:prstGeom prst="rect">
            <a:avLst/>
          </a:prstGeom>
          <a:solidFill>
            <a:schemeClr val="bg1"/>
          </a:solidFill>
        </p:spPr>
        <p:txBody>
          <a:bodyPr wrap="square" tIns="0" rtlCol="0">
            <a:spAutoFit/>
          </a:bodyPr>
          <a:lstStyle/>
          <a:p>
            <a:pPr algn="ctr"/>
            <a:r>
              <a:rPr lang="en-US" sz="800" b="1" dirty="0" smtClean="0">
                <a:cs typeface="Calibri" pitchFamily="34" charset="0"/>
              </a:rPr>
              <a:t>Time</a:t>
            </a:r>
            <a:endParaRPr lang="en-US" sz="800" b="1" dirty="0">
              <a:cs typeface="Calibri" pitchFamily="34" charset="0"/>
            </a:endParaRPr>
          </a:p>
        </p:txBody>
      </p:sp>
      <p:sp>
        <p:nvSpPr>
          <p:cNvPr id="10" name="TextBox 9"/>
          <p:cNvSpPr txBox="1"/>
          <p:nvPr/>
        </p:nvSpPr>
        <p:spPr>
          <a:xfrm>
            <a:off x="3600483" y="4508770"/>
            <a:ext cx="510987" cy="169277"/>
          </a:xfrm>
          <a:prstGeom prst="rect">
            <a:avLst/>
          </a:prstGeom>
          <a:solidFill>
            <a:schemeClr val="bg1"/>
          </a:solidFill>
        </p:spPr>
        <p:txBody>
          <a:bodyPr wrap="square" tIns="0" rtlCol="0">
            <a:spAutoFit/>
          </a:bodyPr>
          <a:lstStyle/>
          <a:p>
            <a:pPr algn="ctr"/>
            <a:r>
              <a:rPr lang="en-US" sz="800" b="1" dirty="0" smtClean="0">
                <a:cs typeface="Calibri" pitchFamily="34" charset="0"/>
              </a:rPr>
              <a:t>Time</a:t>
            </a:r>
            <a:endParaRPr lang="en-US" sz="800" b="1" dirty="0">
              <a:cs typeface="Calibri" pitchFamily="34" charset="0"/>
            </a:endParaRPr>
          </a:p>
        </p:txBody>
      </p:sp>
      <p:sp>
        <p:nvSpPr>
          <p:cNvPr id="11" name="TextBox 10"/>
          <p:cNvSpPr txBox="1"/>
          <p:nvPr/>
        </p:nvSpPr>
        <p:spPr>
          <a:xfrm>
            <a:off x="2876043" y="4712597"/>
            <a:ext cx="1940477" cy="200055"/>
          </a:xfrm>
          <a:prstGeom prst="rect">
            <a:avLst/>
          </a:prstGeom>
          <a:solidFill>
            <a:schemeClr val="bg1"/>
          </a:solidFill>
        </p:spPr>
        <p:txBody>
          <a:bodyPr wrap="square" tIns="0" rtlCol="0">
            <a:spAutoFit/>
          </a:bodyPr>
          <a:lstStyle/>
          <a:p>
            <a:pPr algn="ctr"/>
            <a:r>
              <a:rPr lang="en-US" sz="1000" b="1" dirty="0" smtClean="0">
                <a:cs typeface="Calibri" pitchFamily="34" charset="0"/>
              </a:rPr>
              <a:t>Without Traffic Shaping</a:t>
            </a:r>
            <a:endParaRPr lang="en-US" sz="1000" b="1" dirty="0">
              <a:cs typeface="Calibri" pitchFamily="34" charset="0"/>
            </a:endParaRPr>
          </a:p>
        </p:txBody>
      </p:sp>
      <p:sp>
        <p:nvSpPr>
          <p:cNvPr id="12" name="TextBox 11"/>
          <p:cNvSpPr txBox="1"/>
          <p:nvPr/>
        </p:nvSpPr>
        <p:spPr>
          <a:xfrm>
            <a:off x="4789130" y="4712597"/>
            <a:ext cx="1764070" cy="200055"/>
          </a:xfrm>
          <a:prstGeom prst="rect">
            <a:avLst/>
          </a:prstGeom>
          <a:solidFill>
            <a:schemeClr val="bg1"/>
          </a:solidFill>
        </p:spPr>
        <p:txBody>
          <a:bodyPr wrap="square" tIns="0" rtlCol="0">
            <a:spAutoFit/>
          </a:bodyPr>
          <a:lstStyle/>
          <a:p>
            <a:pPr algn="ctr"/>
            <a:r>
              <a:rPr lang="en-US" sz="1000" b="1" dirty="0" smtClean="0">
                <a:cs typeface="Calibri" pitchFamily="34" charset="0"/>
              </a:rPr>
              <a:t>With Traffic Shaping</a:t>
            </a:r>
            <a:endParaRPr lang="en-US" sz="1000" b="1" dirty="0">
              <a:cs typeface="Calibri" pitchFamily="34" charset="0"/>
            </a:endParaRPr>
          </a:p>
        </p:txBody>
      </p:sp>
    </p:spTree>
    <p:custDataLst>
      <p:tags r:id="rId1"/>
    </p:custDataLst>
    <p:extLst>
      <p:ext uri="{BB962C8B-B14F-4D97-AF65-F5344CB8AC3E}">
        <p14:creationId xmlns:p14="http://schemas.microsoft.com/office/powerpoint/2010/main" val="3469489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 Aggregation, NIC Teaming, and Multipathing</a:t>
            </a:r>
          </a:p>
        </p:txBody>
      </p:sp>
      <p:sp>
        <p:nvSpPr>
          <p:cNvPr id="3" name="Content Placeholder 2"/>
          <p:cNvSpPr>
            <a:spLocks noGrp="1"/>
          </p:cNvSpPr>
          <p:nvPr>
            <p:ph sz="quarter" idx="10"/>
          </p:nvPr>
        </p:nvSpPr>
        <p:spPr/>
        <p:txBody>
          <a:bodyPr/>
          <a:lstStyle/>
          <a:p>
            <a:r>
              <a:rPr lang="en-US" dirty="0"/>
              <a:t>Link aggregation </a:t>
            </a:r>
          </a:p>
          <a:p>
            <a:pPr lvl="1"/>
            <a:r>
              <a:rPr lang="en-US" dirty="0"/>
              <a:t>Combines links between two switches and between a switch and a </a:t>
            </a:r>
            <a:r>
              <a:rPr lang="en-US" dirty="0" smtClean="0"/>
              <a:t>node</a:t>
            </a:r>
          </a:p>
          <a:p>
            <a:pPr lvl="1"/>
            <a:r>
              <a:rPr lang="en-US" dirty="0" smtClean="0"/>
              <a:t>Enables distribution of network traffic across links in the aggregation</a:t>
            </a:r>
          </a:p>
          <a:p>
            <a:r>
              <a:rPr lang="en-US" dirty="0" smtClean="0"/>
              <a:t>NIC Teaming</a:t>
            </a:r>
          </a:p>
          <a:p>
            <a:pPr lvl="1"/>
            <a:r>
              <a:rPr lang="en-US" dirty="0" smtClean="0"/>
              <a:t>Distributes </a:t>
            </a:r>
            <a:r>
              <a:rPr lang="en-US" dirty="0"/>
              <a:t>network traffic across NICs</a:t>
            </a:r>
          </a:p>
          <a:p>
            <a:pPr lvl="1"/>
            <a:r>
              <a:rPr lang="en-US" dirty="0"/>
              <a:t>Provides network traffic failover in the event of a NIC/link failure</a:t>
            </a:r>
          </a:p>
          <a:p>
            <a:r>
              <a:rPr lang="en-US" dirty="0"/>
              <a:t>Multipathing</a:t>
            </a:r>
          </a:p>
          <a:p>
            <a:pPr lvl="1"/>
            <a:r>
              <a:rPr lang="en-US" dirty="0"/>
              <a:t>Provides load balancing </a:t>
            </a:r>
            <a:r>
              <a:rPr lang="en-US" dirty="0" smtClean="0"/>
              <a:t>and path failover</a:t>
            </a:r>
            <a:endParaRPr lang="en-US" dirty="0"/>
          </a:p>
          <a:p>
            <a:pPr lvl="1"/>
            <a:r>
              <a:rPr lang="en-US" dirty="0"/>
              <a:t>Improves I/O performance and data path utilization</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599450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smtClean="0"/>
              <a:t>Balancing </a:t>
            </a:r>
            <a:r>
              <a:rPr lang="en-US" dirty="0"/>
              <a:t>client workload across nodes</a:t>
            </a:r>
          </a:p>
          <a:p>
            <a:r>
              <a:rPr lang="en-US" dirty="0"/>
              <a:t>Network storm control</a:t>
            </a:r>
          </a:p>
          <a:p>
            <a:r>
              <a:rPr lang="en-US" dirty="0"/>
              <a:t>Quality of Service</a:t>
            </a:r>
          </a:p>
          <a:p>
            <a:r>
              <a:rPr lang="en-US" dirty="0"/>
              <a:t>Traffic shaping </a:t>
            </a:r>
          </a:p>
          <a:p>
            <a:r>
              <a:rPr lang="en-US" dirty="0"/>
              <a:t>Link </a:t>
            </a:r>
            <a:r>
              <a:rPr lang="en-US" dirty="0" smtClean="0"/>
              <a:t>aggregation, NIC teaming, and </a:t>
            </a:r>
            <a:r>
              <a:rPr lang="en-US" dirty="0" err="1" smtClean="0"/>
              <a:t>multipathing</a:t>
            </a:r>
            <a:endParaRPr lang="en-US" dirty="0"/>
          </a:p>
          <a:p>
            <a:endParaRPr lang="en-US" dirty="0"/>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949533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Concepts in Practice</a:t>
            </a:r>
            <a:endParaRPr lang="en-US" dirty="0"/>
          </a:p>
        </p:txBody>
      </p:sp>
      <p:sp>
        <p:nvSpPr>
          <p:cNvPr id="5" name="Content Placeholder 4"/>
          <p:cNvSpPr>
            <a:spLocks noGrp="1"/>
          </p:cNvSpPr>
          <p:nvPr>
            <p:ph sz="quarter" idx="10"/>
          </p:nvPr>
        </p:nvSpPr>
        <p:spPr/>
        <p:txBody>
          <a:bodyPr/>
          <a:lstStyle/>
          <a:p>
            <a:pPr>
              <a:defRPr/>
            </a:pPr>
            <a:r>
              <a:rPr lang="en-US" dirty="0" smtClean="0"/>
              <a:t>EMC </a:t>
            </a:r>
            <a:r>
              <a:rPr lang="en-US" dirty="0" err="1"/>
              <a:t>Unisphere</a:t>
            </a:r>
            <a:endParaRPr lang="en-US" dirty="0"/>
          </a:p>
          <a:p>
            <a:pPr>
              <a:defRPr/>
            </a:pPr>
            <a:r>
              <a:rPr lang="en-US" dirty="0"/>
              <a:t>EMC Unified Infrastructure Manager (UIM)</a:t>
            </a:r>
          </a:p>
          <a:p>
            <a:pPr>
              <a:defRPr/>
            </a:pPr>
            <a:r>
              <a:rPr lang="en-US" dirty="0"/>
              <a:t>EMC </a:t>
            </a:r>
            <a:r>
              <a:rPr lang="en-US" dirty="0" err="1"/>
              <a:t>ViPR</a:t>
            </a:r>
            <a:r>
              <a:rPr lang="en-US" dirty="0"/>
              <a:t> </a:t>
            </a:r>
            <a:r>
              <a:rPr lang="en-US" dirty="0" smtClean="0"/>
              <a:t>and </a:t>
            </a:r>
            <a:r>
              <a:rPr lang="en-US" dirty="0" err="1" smtClean="0"/>
              <a:t>ViPR</a:t>
            </a:r>
            <a:r>
              <a:rPr lang="en-US" dirty="0" smtClean="0"/>
              <a:t> SRM</a:t>
            </a:r>
            <a:endParaRPr lang="en-US" dirty="0"/>
          </a:p>
          <a:p>
            <a:pPr>
              <a:defRPr/>
            </a:pPr>
            <a:r>
              <a:rPr lang="en-US" dirty="0"/>
              <a:t>EMC FAST VP</a:t>
            </a:r>
          </a:p>
          <a:p>
            <a:pPr>
              <a:defRPr/>
            </a:pPr>
            <a:r>
              <a:rPr lang="en-US" dirty="0"/>
              <a:t>EMC </a:t>
            </a:r>
            <a:r>
              <a:rPr lang="en-US" dirty="0" err="1"/>
              <a:t>XtremSF</a:t>
            </a:r>
            <a:endParaRPr lang="en-US" dirty="0"/>
          </a:p>
          <a:p>
            <a:pPr>
              <a:defRPr/>
            </a:pPr>
            <a:r>
              <a:rPr lang="en-US" dirty="0"/>
              <a:t>EMC </a:t>
            </a:r>
            <a:r>
              <a:rPr lang="en-US" dirty="0" err="1"/>
              <a:t>PowerPath</a:t>
            </a:r>
            <a:r>
              <a:rPr lang="en-US" dirty="0"/>
              <a:t>/VE</a:t>
            </a:r>
          </a:p>
        </p:txBody>
      </p:sp>
      <p:sp>
        <p:nvSpPr>
          <p:cNvPr id="2" name="Footer Placeholder 1"/>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856923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EMC </a:t>
            </a:r>
            <a:r>
              <a:rPr lang="en-US" dirty="0" err="1"/>
              <a:t>Unisphere</a:t>
            </a:r>
            <a:r>
              <a:rPr lang="en-US" dirty="0"/>
              <a:t> and </a:t>
            </a:r>
            <a:r>
              <a:rPr lang="en-US" dirty="0" smtClean="0"/>
              <a:t>EMC UIM</a:t>
            </a:r>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graphicFrame>
        <p:nvGraphicFramePr>
          <p:cNvPr id="10" name="Content Placeholder 4"/>
          <p:cNvGraphicFramePr>
            <a:graphicFrameLocks noGrp="1"/>
          </p:cNvGraphicFramePr>
          <p:nvPr>
            <p:ph sz="quarter" idx="10"/>
            <p:extLst>
              <p:ext uri="{D42A27DB-BD31-4B8C-83A1-F6EECF244321}">
                <p14:modId xmlns:p14="http://schemas.microsoft.com/office/powerpoint/2010/main" val="3420240448"/>
              </p:ext>
            </p:extLst>
          </p:nvPr>
        </p:nvGraphicFramePr>
        <p:xfrm>
          <a:off x="379413" y="990600"/>
          <a:ext cx="8458200" cy="3333496"/>
        </p:xfrm>
        <a:graphic>
          <a:graphicData uri="http://schemas.openxmlformats.org/drawingml/2006/table">
            <a:tbl>
              <a:tblPr firstRow="1" bandRow="1">
                <a:tableStyleId>{5C22544A-7EE6-4342-B048-85BDC9FD1C3A}</a:tableStyleId>
              </a:tblPr>
              <a:tblGrid>
                <a:gridCol w="4120579"/>
                <a:gridCol w="216024"/>
                <a:gridCol w="4121597"/>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err="1" smtClean="0"/>
                        <a:t>Unisphere</a:t>
                      </a:r>
                      <a:r>
                        <a:rPr lang="en-US" sz="1400" b="1" kern="1200" dirty="0" smtClean="0"/>
                        <a:t> </a:t>
                      </a:r>
                    </a:p>
                  </a:txBody>
                  <a:tcPr anchor="ctr">
                    <a:solidFill>
                      <a:srgbClr val="DEA400"/>
                    </a:solidFill>
                  </a:tcPr>
                </a:tc>
                <a:tc>
                  <a:txBody>
                    <a:bodyPr/>
                    <a:lstStyle/>
                    <a:p>
                      <a:endParaRPr lang="en-US" sz="14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UIM</a:t>
                      </a:r>
                    </a:p>
                  </a:txBody>
                  <a:tcPr anchor="ctr">
                    <a:solidFill>
                      <a:srgbClr val="DEA400"/>
                    </a:solidFill>
                  </a:tcPr>
                </a:tc>
              </a:tr>
              <a:tr h="370840">
                <a:tc>
                  <a:txBody>
                    <a:bodyPr/>
                    <a:lstStyle/>
                    <a:p>
                      <a:pPr marL="171450" lvl="1" indent="-171450" algn="l" defTabSz="800100">
                        <a:lnSpc>
                          <a:spcPct val="100000"/>
                        </a:lnSpc>
                        <a:spcBef>
                          <a:spcPts val="1200"/>
                        </a:spcBef>
                        <a:spcAft>
                          <a:spcPct val="15000"/>
                        </a:spcAft>
                        <a:buChar char="••"/>
                      </a:pPr>
                      <a:r>
                        <a:rPr lang="en-US" sz="1400" kern="1200" dirty="0" smtClean="0"/>
                        <a:t>Provides unified management for file-based, block-based, and object-based storage</a:t>
                      </a:r>
                    </a:p>
                    <a:p>
                      <a:pPr marL="171450" lvl="1" indent="-171450" algn="l" defTabSz="800100">
                        <a:lnSpc>
                          <a:spcPct val="100000"/>
                        </a:lnSpc>
                        <a:spcBef>
                          <a:spcPts val="1200"/>
                        </a:spcBef>
                        <a:spcAft>
                          <a:spcPct val="15000"/>
                        </a:spcAft>
                        <a:buChar char="••"/>
                      </a:pPr>
                      <a:r>
                        <a:rPr lang="en-US" sz="1400" kern="1200" dirty="0" smtClean="0"/>
                        <a:t>Enables to monitor health, alerts, and performance of large numbers of VNX storage systems</a:t>
                      </a:r>
                    </a:p>
                    <a:p>
                      <a:pPr marL="171450" lvl="1" indent="-171450" algn="l" defTabSz="800100">
                        <a:lnSpc>
                          <a:spcPct val="100000"/>
                        </a:lnSpc>
                        <a:spcBef>
                          <a:spcPts val="1200"/>
                        </a:spcBef>
                        <a:spcAft>
                          <a:spcPct val="15000"/>
                        </a:spcAft>
                        <a:buChar char="••"/>
                      </a:pPr>
                      <a:r>
                        <a:rPr lang="en-US" sz="1400" kern="1200" dirty="0" smtClean="0"/>
                        <a:t>Enables to create storage pool and to configure </a:t>
                      </a:r>
                      <a:r>
                        <a:rPr lang="en-US" sz="1400" kern="1200" dirty="0" err="1" smtClean="0"/>
                        <a:t>tiering</a:t>
                      </a:r>
                      <a:endParaRPr lang="en-US" sz="1400" kern="1200" dirty="0" smtClean="0"/>
                    </a:p>
                    <a:p>
                      <a:pPr marL="171450" lvl="1" indent="-171450" algn="l" defTabSz="800100">
                        <a:lnSpc>
                          <a:spcPct val="100000"/>
                        </a:lnSpc>
                        <a:spcBef>
                          <a:spcPts val="1200"/>
                        </a:spcBef>
                        <a:spcAft>
                          <a:spcPct val="15000"/>
                        </a:spcAft>
                        <a:buChar char="••"/>
                      </a:pPr>
                      <a:r>
                        <a:rPr lang="en-US" sz="1400" kern="1200" dirty="0" smtClean="0"/>
                        <a:t>Enables administrators to drill down and troubleshoot the issues</a:t>
                      </a:r>
                    </a:p>
                  </a:txBody>
                  <a:tcPr>
                    <a:solidFill>
                      <a:srgbClr val="BABCBE"/>
                    </a:solidFill>
                  </a:tcPr>
                </a:tc>
                <a:tc>
                  <a:txBody>
                    <a:bodyPr/>
                    <a:lstStyle/>
                    <a:p>
                      <a:endParaRPr lang="en-US" sz="1400" dirty="0"/>
                    </a:p>
                  </a:txBody>
                  <a:tcPr>
                    <a:noFill/>
                  </a:tcPr>
                </a:tc>
                <a:tc>
                  <a:txBody>
                    <a:bodyPr/>
                    <a:lstStyle/>
                    <a:p>
                      <a:pPr marL="171450" lvl="1" indent="-171450" algn="l" defTabSz="800100">
                        <a:lnSpc>
                          <a:spcPct val="100000"/>
                        </a:lnSpc>
                        <a:spcBef>
                          <a:spcPts val="1200"/>
                        </a:spcBef>
                        <a:spcAft>
                          <a:spcPct val="15000"/>
                        </a:spcAft>
                        <a:buChar char="••"/>
                      </a:pPr>
                      <a:r>
                        <a:rPr lang="en-US" sz="1400" kern="1200" dirty="0" smtClean="0"/>
                        <a:t>Unified management solution for </a:t>
                      </a:r>
                      <a:r>
                        <a:rPr lang="en-US" sz="1400" kern="1200" dirty="0" err="1" smtClean="0"/>
                        <a:t>Vblock</a:t>
                      </a:r>
                      <a:r>
                        <a:rPr lang="en-US" sz="1400" kern="1200" dirty="0" smtClean="0"/>
                        <a:t> and VSPEX systems</a:t>
                      </a:r>
                    </a:p>
                    <a:p>
                      <a:pPr marL="171450" lvl="1" indent="-171450" algn="l" defTabSz="800100">
                        <a:lnSpc>
                          <a:spcPct val="100000"/>
                        </a:lnSpc>
                        <a:spcBef>
                          <a:spcPts val="1200"/>
                        </a:spcBef>
                        <a:spcAft>
                          <a:spcPct val="15000"/>
                        </a:spcAft>
                        <a:buChar char="••"/>
                      </a:pPr>
                      <a:r>
                        <a:rPr lang="en-US" sz="1400" kern="1200" dirty="0" smtClean="0"/>
                        <a:t>Enables configuring and provisioning resources for services</a:t>
                      </a:r>
                    </a:p>
                    <a:p>
                      <a:pPr marL="171450" lvl="1" indent="-171450" algn="l" defTabSz="800100">
                        <a:lnSpc>
                          <a:spcPct val="100000"/>
                        </a:lnSpc>
                        <a:spcBef>
                          <a:spcPts val="1200"/>
                        </a:spcBef>
                        <a:spcAft>
                          <a:spcPct val="15000"/>
                        </a:spcAft>
                        <a:buChar char="••"/>
                      </a:pPr>
                      <a:r>
                        <a:rPr lang="en-US" sz="1400" kern="1200" dirty="0" smtClean="0"/>
                        <a:t>Provides a dashboard showing infrastructure configurations and utilization</a:t>
                      </a:r>
                    </a:p>
                    <a:p>
                      <a:pPr marL="171450" lvl="1" indent="-171450" algn="l" defTabSz="800100">
                        <a:lnSpc>
                          <a:spcPct val="100000"/>
                        </a:lnSpc>
                        <a:spcBef>
                          <a:spcPts val="1200"/>
                        </a:spcBef>
                        <a:spcAft>
                          <a:spcPct val="15000"/>
                        </a:spcAft>
                        <a:buChar char="••"/>
                      </a:pPr>
                      <a:r>
                        <a:rPr lang="en-US" sz="1400" kern="1200" dirty="0" smtClean="0"/>
                        <a:t>Performs compliance check during resource configurations</a:t>
                      </a:r>
                    </a:p>
                    <a:p>
                      <a:pPr marL="171450" lvl="1" indent="-171450" algn="l" defTabSz="800100">
                        <a:lnSpc>
                          <a:spcPct val="100000"/>
                        </a:lnSpc>
                        <a:spcBef>
                          <a:spcPts val="1200"/>
                        </a:spcBef>
                        <a:spcAft>
                          <a:spcPct val="15000"/>
                        </a:spcAft>
                        <a:buChar char="••"/>
                      </a:pPr>
                      <a:r>
                        <a:rPr lang="en-US" sz="1400" kern="1200" dirty="0" smtClean="0"/>
                        <a:t>Rapidly performs root cause analysis</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1193863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EMC </a:t>
            </a:r>
            <a:r>
              <a:rPr lang="en-US" dirty="0" err="1"/>
              <a:t>Unisphere</a:t>
            </a:r>
            <a:r>
              <a:rPr lang="en-US" dirty="0"/>
              <a:t> and </a:t>
            </a:r>
            <a:r>
              <a:rPr lang="en-US" dirty="0" smtClean="0"/>
              <a:t>EMC UIM</a:t>
            </a:r>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graphicFrame>
        <p:nvGraphicFramePr>
          <p:cNvPr id="8" name="Content Placeholder 4"/>
          <p:cNvGraphicFramePr>
            <a:graphicFrameLocks noGrp="1"/>
          </p:cNvGraphicFramePr>
          <p:nvPr>
            <p:ph sz="quarter" idx="10"/>
            <p:extLst>
              <p:ext uri="{D42A27DB-BD31-4B8C-83A1-F6EECF244321}">
                <p14:modId xmlns:p14="http://schemas.microsoft.com/office/powerpoint/2010/main" val="1060685983"/>
              </p:ext>
            </p:extLst>
          </p:nvPr>
        </p:nvGraphicFramePr>
        <p:xfrm>
          <a:off x="379413" y="990600"/>
          <a:ext cx="8458200" cy="3333496"/>
        </p:xfrm>
        <a:graphic>
          <a:graphicData uri="http://schemas.openxmlformats.org/drawingml/2006/table">
            <a:tbl>
              <a:tblPr firstRow="1" bandRow="1">
                <a:tableStyleId>{5C22544A-7EE6-4342-B048-85BDC9FD1C3A}</a:tableStyleId>
              </a:tblPr>
              <a:tblGrid>
                <a:gridCol w="4120579"/>
                <a:gridCol w="216024"/>
                <a:gridCol w="4121597"/>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err="1" smtClean="0"/>
                        <a:t>Unisphere</a:t>
                      </a:r>
                      <a:r>
                        <a:rPr lang="en-US" sz="1400" b="1" kern="1200" dirty="0" smtClean="0"/>
                        <a:t> </a:t>
                      </a:r>
                    </a:p>
                  </a:txBody>
                  <a:tcPr anchor="ctr">
                    <a:solidFill>
                      <a:srgbClr val="DEA400"/>
                    </a:solidFill>
                  </a:tcPr>
                </a:tc>
                <a:tc>
                  <a:txBody>
                    <a:bodyPr/>
                    <a:lstStyle/>
                    <a:p>
                      <a:endParaRPr lang="en-US" sz="14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UIM</a:t>
                      </a:r>
                    </a:p>
                  </a:txBody>
                  <a:tcPr anchor="ctr">
                    <a:solidFill>
                      <a:srgbClr val="DEA400"/>
                    </a:solidFill>
                  </a:tcPr>
                </a:tc>
              </a:tr>
              <a:tr h="370840">
                <a:tc>
                  <a:txBody>
                    <a:bodyPr/>
                    <a:lstStyle/>
                    <a:p>
                      <a:pPr marL="171450" lvl="1" indent="-171450" algn="l" defTabSz="800100">
                        <a:lnSpc>
                          <a:spcPct val="100000"/>
                        </a:lnSpc>
                        <a:spcBef>
                          <a:spcPts val="1200"/>
                        </a:spcBef>
                        <a:spcAft>
                          <a:spcPct val="15000"/>
                        </a:spcAft>
                        <a:buChar char="••"/>
                      </a:pPr>
                      <a:r>
                        <a:rPr lang="en-US" sz="1400" kern="1200" dirty="0" smtClean="0"/>
                        <a:t>Provides unified management for file-based, block-based, and object-based storage</a:t>
                      </a:r>
                    </a:p>
                    <a:p>
                      <a:pPr marL="171450" lvl="1" indent="-171450" algn="l" defTabSz="800100">
                        <a:lnSpc>
                          <a:spcPct val="100000"/>
                        </a:lnSpc>
                        <a:spcBef>
                          <a:spcPts val="1200"/>
                        </a:spcBef>
                        <a:spcAft>
                          <a:spcPct val="15000"/>
                        </a:spcAft>
                        <a:buChar char="••"/>
                      </a:pPr>
                      <a:r>
                        <a:rPr lang="en-US" sz="1400" kern="1200" dirty="0" smtClean="0"/>
                        <a:t>Enables to monitor health, alerts, and performance of large numbers of VNX storage systems</a:t>
                      </a:r>
                    </a:p>
                    <a:p>
                      <a:pPr marL="171450" lvl="1" indent="-171450" algn="l" defTabSz="800100">
                        <a:lnSpc>
                          <a:spcPct val="100000"/>
                        </a:lnSpc>
                        <a:spcBef>
                          <a:spcPts val="1200"/>
                        </a:spcBef>
                        <a:spcAft>
                          <a:spcPct val="15000"/>
                        </a:spcAft>
                        <a:buChar char="••"/>
                      </a:pPr>
                      <a:r>
                        <a:rPr lang="en-US" sz="1400" kern="1200" dirty="0" smtClean="0"/>
                        <a:t>Enables to create storage pool and to configure </a:t>
                      </a:r>
                      <a:r>
                        <a:rPr lang="en-US" sz="1400" kern="1200" dirty="0" err="1" smtClean="0"/>
                        <a:t>tiering</a:t>
                      </a:r>
                      <a:endParaRPr lang="en-US" sz="1400" kern="1200" dirty="0" smtClean="0"/>
                    </a:p>
                    <a:p>
                      <a:pPr marL="171450" lvl="1" indent="-171450" algn="l" defTabSz="800100">
                        <a:lnSpc>
                          <a:spcPct val="100000"/>
                        </a:lnSpc>
                        <a:spcBef>
                          <a:spcPts val="1200"/>
                        </a:spcBef>
                        <a:spcAft>
                          <a:spcPct val="15000"/>
                        </a:spcAft>
                        <a:buChar char="••"/>
                      </a:pPr>
                      <a:r>
                        <a:rPr lang="en-US" sz="1400" kern="1200" dirty="0" smtClean="0"/>
                        <a:t>Enables administrators to drill down and troubleshoot the issues</a:t>
                      </a:r>
                    </a:p>
                  </a:txBody>
                  <a:tcPr>
                    <a:solidFill>
                      <a:srgbClr val="BABCBE"/>
                    </a:solidFill>
                  </a:tcPr>
                </a:tc>
                <a:tc>
                  <a:txBody>
                    <a:bodyPr/>
                    <a:lstStyle/>
                    <a:p>
                      <a:endParaRPr lang="en-US" sz="1400" dirty="0"/>
                    </a:p>
                  </a:txBody>
                  <a:tcPr>
                    <a:noFill/>
                  </a:tcPr>
                </a:tc>
                <a:tc>
                  <a:txBody>
                    <a:bodyPr/>
                    <a:lstStyle/>
                    <a:p>
                      <a:pPr marL="171450" lvl="1" indent="-171450" algn="l" defTabSz="800100">
                        <a:lnSpc>
                          <a:spcPct val="100000"/>
                        </a:lnSpc>
                        <a:spcBef>
                          <a:spcPts val="1200"/>
                        </a:spcBef>
                        <a:spcAft>
                          <a:spcPct val="15000"/>
                        </a:spcAft>
                        <a:buChar char="••"/>
                      </a:pPr>
                      <a:r>
                        <a:rPr lang="en-US" sz="1400" kern="1200" dirty="0" smtClean="0"/>
                        <a:t>Unified management solution for </a:t>
                      </a:r>
                      <a:r>
                        <a:rPr lang="en-US" sz="1400" kern="1200" dirty="0" err="1" smtClean="0"/>
                        <a:t>Vblock</a:t>
                      </a:r>
                      <a:r>
                        <a:rPr lang="en-US" sz="1400" kern="1200" dirty="0" smtClean="0"/>
                        <a:t> and VSPEX systems</a:t>
                      </a:r>
                    </a:p>
                    <a:p>
                      <a:pPr marL="171450" lvl="1" indent="-171450" algn="l" defTabSz="800100">
                        <a:lnSpc>
                          <a:spcPct val="100000"/>
                        </a:lnSpc>
                        <a:spcBef>
                          <a:spcPts val="1200"/>
                        </a:spcBef>
                        <a:spcAft>
                          <a:spcPct val="15000"/>
                        </a:spcAft>
                        <a:buChar char="••"/>
                      </a:pPr>
                      <a:r>
                        <a:rPr lang="en-US" sz="1400" kern="1200" dirty="0" smtClean="0"/>
                        <a:t>Enables configuring and provisioning resources for services</a:t>
                      </a:r>
                    </a:p>
                    <a:p>
                      <a:pPr marL="171450" lvl="1" indent="-171450" algn="l" defTabSz="800100">
                        <a:lnSpc>
                          <a:spcPct val="100000"/>
                        </a:lnSpc>
                        <a:spcBef>
                          <a:spcPts val="1200"/>
                        </a:spcBef>
                        <a:spcAft>
                          <a:spcPct val="15000"/>
                        </a:spcAft>
                        <a:buChar char="••"/>
                      </a:pPr>
                      <a:r>
                        <a:rPr lang="en-US" sz="1400" kern="1200" dirty="0" smtClean="0"/>
                        <a:t>Provides a dashboard showing infrastructure configurations and utilization</a:t>
                      </a:r>
                    </a:p>
                    <a:p>
                      <a:pPr marL="171450" lvl="1" indent="-171450" algn="l" defTabSz="800100">
                        <a:lnSpc>
                          <a:spcPct val="100000"/>
                        </a:lnSpc>
                        <a:spcBef>
                          <a:spcPts val="1200"/>
                        </a:spcBef>
                        <a:spcAft>
                          <a:spcPct val="15000"/>
                        </a:spcAft>
                        <a:buChar char="••"/>
                      </a:pPr>
                      <a:r>
                        <a:rPr lang="en-US" sz="1400" kern="1200" dirty="0" smtClean="0"/>
                        <a:t>Performs compliance check during resource configurations</a:t>
                      </a:r>
                    </a:p>
                    <a:p>
                      <a:pPr marL="171450" lvl="1" indent="-171450" algn="l" defTabSz="800100">
                        <a:lnSpc>
                          <a:spcPct val="100000"/>
                        </a:lnSpc>
                        <a:spcBef>
                          <a:spcPts val="1200"/>
                        </a:spcBef>
                        <a:spcAft>
                          <a:spcPct val="15000"/>
                        </a:spcAft>
                        <a:buChar char="••"/>
                      </a:pPr>
                      <a:r>
                        <a:rPr lang="en-US" sz="1400" kern="1200" dirty="0" smtClean="0"/>
                        <a:t>Rapidly performs root cause analysis</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3710403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EMC </a:t>
            </a:r>
            <a:r>
              <a:rPr lang="en-US" dirty="0" err="1"/>
              <a:t>ViPR</a:t>
            </a:r>
            <a:r>
              <a:rPr lang="en-US" dirty="0"/>
              <a:t> and </a:t>
            </a:r>
            <a:r>
              <a:rPr lang="en-US" dirty="0" smtClean="0"/>
              <a:t>EMC FAST </a:t>
            </a:r>
            <a:r>
              <a:rPr lang="en-US" dirty="0"/>
              <a:t>VP</a:t>
            </a:r>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graphicFrame>
        <p:nvGraphicFramePr>
          <p:cNvPr id="11" name="Content Placeholder 4"/>
          <p:cNvGraphicFramePr>
            <a:graphicFrameLocks noGrp="1"/>
          </p:cNvGraphicFramePr>
          <p:nvPr>
            <p:ph sz="quarter" idx="10"/>
            <p:extLst>
              <p:ext uri="{D42A27DB-BD31-4B8C-83A1-F6EECF244321}">
                <p14:modId xmlns:p14="http://schemas.microsoft.com/office/powerpoint/2010/main" val="1064490427"/>
              </p:ext>
            </p:extLst>
          </p:nvPr>
        </p:nvGraphicFramePr>
        <p:xfrm>
          <a:off x="379413" y="990600"/>
          <a:ext cx="8458200" cy="3138424"/>
        </p:xfrm>
        <a:graphic>
          <a:graphicData uri="http://schemas.openxmlformats.org/drawingml/2006/table">
            <a:tbl>
              <a:tblPr firstRow="1" bandRow="1">
                <a:tableStyleId>{5C22544A-7EE6-4342-B048-85BDC9FD1C3A}</a:tableStyleId>
              </a:tblPr>
              <a:tblGrid>
                <a:gridCol w="4120579"/>
                <a:gridCol w="216024"/>
                <a:gridCol w="4121597"/>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err="1" smtClean="0"/>
                        <a:t>ViPR</a:t>
                      </a:r>
                      <a:r>
                        <a:rPr lang="en-US" sz="1400" b="1" kern="1200" dirty="0" smtClean="0"/>
                        <a:t>/</a:t>
                      </a:r>
                      <a:r>
                        <a:rPr lang="en-US" sz="1400" b="1" kern="1200" dirty="0" err="1" smtClean="0"/>
                        <a:t>ViPR</a:t>
                      </a:r>
                      <a:r>
                        <a:rPr lang="en-US" sz="1400" b="1" kern="1200" dirty="0" smtClean="0"/>
                        <a:t> SRM</a:t>
                      </a:r>
                    </a:p>
                  </a:txBody>
                  <a:tcPr anchor="ctr">
                    <a:solidFill>
                      <a:srgbClr val="DEA400"/>
                    </a:solidFill>
                  </a:tcPr>
                </a:tc>
                <a:tc>
                  <a:txBody>
                    <a:bodyPr/>
                    <a:lstStyle/>
                    <a:p>
                      <a:endParaRPr lang="en-US" sz="14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t>FAST VP</a:t>
                      </a:r>
                    </a:p>
                  </a:txBody>
                  <a:tcPr anchor="ctr">
                    <a:solidFill>
                      <a:srgbClr val="DEA400"/>
                    </a:solidFill>
                  </a:tcPr>
                </a:tc>
              </a:tr>
              <a:tr h="370840">
                <a:tc>
                  <a:txBody>
                    <a:bodyPr/>
                    <a:lstStyle/>
                    <a:p>
                      <a:pPr marL="171450" lvl="1" indent="-171450" algn="l" defTabSz="800100">
                        <a:lnSpc>
                          <a:spcPct val="100000"/>
                        </a:lnSpc>
                        <a:spcBef>
                          <a:spcPts val="1200"/>
                        </a:spcBef>
                        <a:spcAft>
                          <a:spcPct val="15000"/>
                        </a:spcAft>
                        <a:buChar char="••"/>
                      </a:pPr>
                      <a:r>
                        <a:rPr lang="en-US" sz="1400" kern="1200" dirty="0" smtClean="0"/>
                        <a:t>EMC </a:t>
                      </a:r>
                      <a:r>
                        <a:rPr lang="en-US" sz="1400" kern="1200" dirty="0" err="1" smtClean="0"/>
                        <a:t>ViPR</a:t>
                      </a:r>
                      <a:endParaRPr lang="en-US" sz="1400" kern="1200" dirty="0" smtClean="0"/>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A software-defined storage solution </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Separates the management functions from the storage </a:t>
                      </a:r>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Centralizes storage management  centrally through software</a:t>
                      </a:r>
                    </a:p>
                    <a:p>
                      <a:pPr marL="171450" lvl="1" indent="-171450" algn="l" defTabSz="800100">
                        <a:lnSpc>
                          <a:spcPct val="100000"/>
                        </a:lnSpc>
                        <a:spcBef>
                          <a:spcPts val="1200"/>
                        </a:spcBef>
                        <a:spcAft>
                          <a:spcPct val="15000"/>
                        </a:spcAft>
                        <a:buChar char="••"/>
                      </a:pPr>
                      <a:r>
                        <a:rPr lang="en-US" sz="1400" dirty="0" smtClean="0"/>
                        <a:t>EMC</a:t>
                      </a:r>
                      <a:r>
                        <a:rPr lang="en-US" sz="1400" baseline="0" dirty="0" smtClean="0"/>
                        <a:t> </a:t>
                      </a:r>
                      <a:r>
                        <a:rPr lang="en-US" sz="1400" baseline="0" dirty="0" err="1" smtClean="0"/>
                        <a:t>ViPR</a:t>
                      </a:r>
                      <a:r>
                        <a:rPr lang="en-US" sz="1400" baseline="0" dirty="0" smtClean="0"/>
                        <a:t> SRM</a:t>
                      </a:r>
                      <a:endParaRPr lang="en-US" sz="1400" dirty="0" smtClean="0"/>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200" kern="1200" dirty="0" smtClean="0">
                          <a:solidFill>
                            <a:schemeClr val="dk1"/>
                          </a:solidFill>
                          <a:latin typeface="+mn-lt"/>
                          <a:ea typeface="+mn-ea"/>
                          <a:cs typeface="+mn-cs"/>
                        </a:rPr>
                        <a:t>Enables management of physical infrastructure under </a:t>
                      </a:r>
                      <a:r>
                        <a:rPr lang="en-US" sz="1200" kern="1200" dirty="0" err="1" smtClean="0">
                          <a:solidFill>
                            <a:schemeClr val="dk1"/>
                          </a:solidFill>
                          <a:latin typeface="+mn-lt"/>
                          <a:ea typeface="+mn-ea"/>
                          <a:cs typeface="+mn-cs"/>
                        </a:rPr>
                        <a:t>ViPR</a:t>
                      </a:r>
                      <a:r>
                        <a:rPr lang="en-US" sz="1200" kern="1200" dirty="0" smtClean="0">
                          <a:solidFill>
                            <a:schemeClr val="dk1"/>
                          </a:solidFill>
                          <a:latin typeface="+mn-lt"/>
                          <a:ea typeface="+mn-ea"/>
                          <a:cs typeface="+mn-cs"/>
                        </a:rPr>
                        <a:t> control and helps associate relationships between physical and software-defined resources</a:t>
                      </a:r>
                    </a:p>
                  </a:txBody>
                  <a:tcPr>
                    <a:solidFill>
                      <a:srgbClr val="BABCBE"/>
                    </a:solidFill>
                  </a:tcPr>
                </a:tc>
                <a:tc>
                  <a:txBody>
                    <a:bodyPr/>
                    <a:lstStyle/>
                    <a:p>
                      <a:endParaRPr lang="en-US" sz="1400" dirty="0"/>
                    </a:p>
                  </a:txBody>
                  <a:tcPr>
                    <a:noFill/>
                  </a:tcPr>
                </a:tc>
                <a:tc>
                  <a:txBody>
                    <a:bodyPr/>
                    <a:lstStyle/>
                    <a:p>
                      <a:pPr marL="171450" lvl="1" indent="-171450" algn="l" defTabSz="800100">
                        <a:lnSpc>
                          <a:spcPct val="100000"/>
                        </a:lnSpc>
                        <a:spcBef>
                          <a:spcPts val="1200"/>
                        </a:spcBef>
                        <a:spcAft>
                          <a:spcPct val="15000"/>
                        </a:spcAft>
                        <a:buChar char="••"/>
                      </a:pPr>
                      <a:r>
                        <a:rPr lang="en-US" sz="1400" kern="1200" dirty="0" smtClean="0"/>
                        <a:t>Performs storage </a:t>
                      </a:r>
                      <a:r>
                        <a:rPr lang="en-US" sz="1400" kern="1200" dirty="0" err="1" smtClean="0"/>
                        <a:t>tiering</a:t>
                      </a:r>
                      <a:r>
                        <a:rPr lang="en-US" sz="1400" kern="1200" dirty="0" smtClean="0"/>
                        <a:t> at sub-LUN level</a:t>
                      </a:r>
                    </a:p>
                    <a:p>
                      <a:pPr marL="171450" lvl="1" indent="-171450" algn="l" defTabSz="800100">
                        <a:lnSpc>
                          <a:spcPct val="100000"/>
                        </a:lnSpc>
                        <a:spcBef>
                          <a:spcPts val="1200"/>
                        </a:spcBef>
                        <a:spcAft>
                          <a:spcPct val="15000"/>
                        </a:spcAft>
                        <a:buChar char="••"/>
                      </a:pPr>
                      <a:r>
                        <a:rPr lang="en-US" sz="1400" kern="1200" dirty="0" smtClean="0"/>
                        <a:t>Data movement between tiers are based on user-defined policies</a:t>
                      </a:r>
                    </a:p>
                    <a:p>
                      <a:pPr marL="171450" lvl="1" indent="-171450" algn="l" defTabSz="800100">
                        <a:lnSpc>
                          <a:spcPct val="100000"/>
                        </a:lnSpc>
                        <a:spcBef>
                          <a:spcPts val="1200"/>
                        </a:spcBef>
                        <a:spcAft>
                          <a:spcPct val="15000"/>
                        </a:spcAft>
                        <a:buChar char="••"/>
                      </a:pPr>
                      <a:r>
                        <a:rPr lang="en-US" sz="1400" kern="1200" dirty="0" smtClean="0"/>
                        <a:t>Optimizes performance and cost</a:t>
                      </a:r>
                    </a:p>
                    <a:p>
                      <a:pPr marL="171450" lvl="1" indent="-171450" algn="l" defTabSz="800100">
                        <a:lnSpc>
                          <a:spcPct val="100000"/>
                        </a:lnSpc>
                        <a:spcBef>
                          <a:spcPts val="1200"/>
                        </a:spcBef>
                        <a:spcAft>
                          <a:spcPct val="15000"/>
                        </a:spcAft>
                        <a:buChar char="••"/>
                      </a:pPr>
                      <a:r>
                        <a:rPr lang="en-US" sz="1400" kern="1200" dirty="0" smtClean="0"/>
                        <a:t>Increases storage efficiency </a:t>
                      </a:r>
                    </a:p>
                    <a:p>
                      <a:pPr marL="171450" lvl="1" indent="-171450" algn="l" defTabSz="800100">
                        <a:lnSpc>
                          <a:spcPct val="100000"/>
                        </a:lnSpc>
                        <a:spcBef>
                          <a:spcPts val="1200"/>
                        </a:spcBef>
                        <a:spcAft>
                          <a:spcPct val="15000"/>
                        </a:spcAft>
                        <a:buChar char="••"/>
                      </a:pPr>
                      <a:r>
                        <a:rPr lang="en-US" sz="1400" kern="1200" dirty="0" smtClean="0"/>
                        <a:t>Supported on both VMAX and VNX storage arrays</a:t>
                      </a:r>
                      <a:endParaRPr lang="en-US" sz="1400" dirty="0" smtClean="0"/>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3745755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EMC </a:t>
            </a:r>
            <a:r>
              <a:rPr lang="en-US" dirty="0" err="1"/>
              <a:t>XtremSF</a:t>
            </a:r>
            <a:r>
              <a:rPr lang="en-US" dirty="0"/>
              <a:t> and </a:t>
            </a:r>
            <a:r>
              <a:rPr lang="en-US" dirty="0" err="1"/>
              <a:t>PowerPath</a:t>
            </a:r>
            <a:r>
              <a:rPr lang="en-US" dirty="0"/>
              <a:t>/VE</a:t>
            </a:r>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graphicFrame>
        <p:nvGraphicFramePr>
          <p:cNvPr id="10" name="Content Placeholder 4"/>
          <p:cNvGraphicFramePr>
            <a:graphicFrameLocks noGrp="1"/>
          </p:cNvGraphicFramePr>
          <p:nvPr>
            <p:ph sz="quarter" idx="10"/>
            <p:extLst>
              <p:ext uri="{D42A27DB-BD31-4B8C-83A1-F6EECF244321}">
                <p14:modId xmlns:p14="http://schemas.microsoft.com/office/powerpoint/2010/main" val="3151793358"/>
              </p:ext>
            </p:extLst>
          </p:nvPr>
        </p:nvGraphicFramePr>
        <p:xfrm>
          <a:off x="379413" y="990600"/>
          <a:ext cx="8458200" cy="2547112"/>
        </p:xfrm>
        <a:graphic>
          <a:graphicData uri="http://schemas.openxmlformats.org/drawingml/2006/table">
            <a:tbl>
              <a:tblPr firstRow="1" bandRow="1">
                <a:tableStyleId>{5C22544A-7EE6-4342-B048-85BDC9FD1C3A}</a:tableStyleId>
              </a:tblPr>
              <a:tblGrid>
                <a:gridCol w="4120579"/>
                <a:gridCol w="216024"/>
                <a:gridCol w="4121597"/>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err="1" smtClean="0"/>
                        <a:t>XtremSF</a:t>
                      </a:r>
                      <a:endParaRPr lang="en-US" sz="1600" b="1" kern="1200" dirty="0" smtClean="0"/>
                    </a:p>
                  </a:txBody>
                  <a:tcPr anchor="ctr">
                    <a:solidFill>
                      <a:srgbClr val="DEA400"/>
                    </a:solidFill>
                  </a:tcPr>
                </a:tc>
                <a:tc>
                  <a:txBody>
                    <a:bodyPr/>
                    <a:lstStyle/>
                    <a:p>
                      <a:endParaRPr lang="en-US" sz="16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err="1" smtClean="0"/>
                        <a:t>PowerPath</a:t>
                      </a:r>
                      <a:r>
                        <a:rPr lang="en-US" sz="1600" b="1" kern="1200" dirty="0" smtClean="0"/>
                        <a:t>/VE</a:t>
                      </a:r>
                    </a:p>
                  </a:txBody>
                  <a:tcPr anchor="ctr">
                    <a:solidFill>
                      <a:srgbClr val="DEA400"/>
                    </a:solidFill>
                  </a:tcPr>
                </a:tc>
              </a:tr>
              <a:tr h="370840">
                <a:tc>
                  <a:txBody>
                    <a:bodyPr/>
                    <a:lstStyle/>
                    <a:p>
                      <a:pPr marL="171450" lvl="1" indent="-171450" algn="l" defTabSz="800100">
                        <a:lnSpc>
                          <a:spcPct val="100000"/>
                        </a:lnSpc>
                        <a:spcBef>
                          <a:spcPts val="1200"/>
                        </a:spcBef>
                        <a:spcAft>
                          <a:spcPct val="15000"/>
                        </a:spcAft>
                        <a:buChar char="••"/>
                      </a:pPr>
                      <a:r>
                        <a:rPr lang="en-US" sz="1600" kern="1200" dirty="0" smtClean="0"/>
                        <a:t>A server-flash cache solution</a:t>
                      </a:r>
                    </a:p>
                    <a:p>
                      <a:pPr marL="171450" lvl="1" indent="-171450" algn="l" defTabSz="800100">
                        <a:lnSpc>
                          <a:spcPct val="100000"/>
                        </a:lnSpc>
                        <a:spcBef>
                          <a:spcPts val="1200"/>
                        </a:spcBef>
                        <a:spcAft>
                          <a:spcPct val="15000"/>
                        </a:spcAft>
                        <a:buChar char="••"/>
                      </a:pPr>
                      <a:r>
                        <a:rPr lang="en-US" sz="1600" kern="1200" dirty="0" smtClean="0"/>
                        <a:t>A </a:t>
                      </a:r>
                      <a:r>
                        <a:rPr lang="en-US" sz="1600" kern="1200" dirty="0" err="1" smtClean="0"/>
                        <a:t>PCIe</a:t>
                      </a:r>
                      <a:r>
                        <a:rPr lang="en-US" sz="1600" kern="1200" dirty="0" smtClean="0"/>
                        <a:t> flash card deployed in the compute system, which improves performance</a:t>
                      </a:r>
                    </a:p>
                    <a:p>
                      <a:pPr marL="171450" lvl="1" indent="-171450" algn="l" defTabSz="800100">
                        <a:lnSpc>
                          <a:spcPct val="100000"/>
                        </a:lnSpc>
                        <a:spcBef>
                          <a:spcPts val="1200"/>
                        </a:spcBef>
                        <a:spcAft>
                          <a:spcPct val="15000"/>
                        </a:spcAft>
                        <a:buChar char="••"/>
                      </a:pPr>
                      <a:r>
                        <a:rPr lang="en-US" sz="1600" kern="1200" dirty="0" err="1" smtClean="0"/>
                        <a:t>XtremSW</a:t>
                      </a:r>
                      <a:r>
                        <a:rPr lang="en-US" sz="1600" kern="1200" dirty="0" smtClean="0"/>
                        <a:t> Cache accelerates reads and protects data using write-through cache</a:t>
                      </a:r>
                    </a:p>
                  </a:txBody>
                  <a:tcPr>
                    <a:solidFill>
                      <a:srgbClr val="BABCBE"/>
                    </a:solidFill>
                  </a:tcPr>
                </a:tc>
                <a:tc>
                  <a:txBody>
                    <a:bodyPr/>
                    <a:lstStyle/>
                    <a:p>
                      <a:endParaRPr lang="en-US" sz="1600" dirty="0"/>
                    </a:p>
                  </a:txBody>
                  <a:tcPr>
                    <a:noFill/>
                  </a:tcPr>
                </a:tc>
                <a:tc>
                  <a:txBody>
                    <a:bodyPr/>
                    <a:lstStyle/>
                    <a:p>
                      <a:pPr marL="171450" lvl="1" indent="-171450" algn="l" defTabSz="800100">
                        <a:lnSpc>
                          <a:spcPct val="100000"/>
                        </a:lnSpc>
                        <a:spcBef>
                          <a:spcPts val="1200"/>
                        </a:spcBef>
                        <a:spcAft>
                          <a:spcPct val="15000"/>
                        </a:spcAft>
                        <a:buChar char="••"/>
                      </a:pPr>
                      <a:r>
                        <a:rPr lang="en-US" sz="1600" kern="1200" dirty="0" smtClean="0"/>
                        <a:t>Provides </a:t>
                      </a:r>
                      <a:r>
                        <a:rPr lang="en-US" sz="1600" kern="1200" dirty="0" err="1" smtClean="0"/>
                        <a:t>multipathing</a:t>
                      </a:r>
                      <a:r>
                        <a:rPr lang="en-US" sz="1600" kern="1200" dirty="0" smtClean="0"/>
                        <a:t> solution for VMware ESX/</a:t>
                      </a:r>
                      <a:r>
                        <a:rPr lang="en-US" sz="1600" kern="1200" dirty="0" err="1" smtClean="0"/>
                        <a:t>ESXi</a:t>
                      </a:r>
                      <a:r>
                        <a:rPr lang="en-US" sz="1600" kern="1200" dirty="0" smtClean="0"/>
                        <a:t> and Microsoft Hyper-V</a:t>
                      </a:r>
                    </a:p>
                    <a:p>
                      <a:pPr marL="171450" lvl="1" indent="-171450" algn="l" defTabSz="800100">
                        <a:lnSpc>
                          <a:spcPct val="100000"/>
                        </a:lnSpc>
                        <a:spcBef>
                          <a:spcPts val="1200"/>
                        </a:spcBef>
                        <a:spcAft>
                          <a:spcPct val="15000"/>
                        </a:spcAft>
                        <a:buChar char="••"/>
                      </a:pPr>
                      <a:r>
                        <a:rPr lang="en-US" sz="1600" kern="1200" dirty="0" smtClean="0"/>
                        <a:t>Provides advanced </a:t>
                      </a:r>
                      <a:r>
                        <a:rPr lang="en-US" sz="1600" kern="1200" dirty="0" err="1" smtClean="0"/>
                        <a:t>multipathing</a:t>
                      </a:r>
                      <a:r>
                        <a:rPr lang="en-US" sz="1600" kern="1200" dirty="0" smtClean="0"/>
                        <a:t> with path failover and load balancing across FC, iSCSI, or </a:t>
                      </a:r>
                      <a:r>
                        <a:rPr lang="en-US" sz="1600" kern="1200" dirty="0" err="1" smtClean="0"/>
                        <a:t>FCoE</a:t>
                      </a:r>
                      <a:r>
                        <a:rPr lang="en-US" sz="1600" kern="1200" dirty="0" smtClean="0"/>
                        <a:t> I/O paths</a:t>
                      </a:r>
                      <a:endParaRPr lang="en-US" sz="1600" dirty="0" smtClean="0"/>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1911841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Software</a:t>
            </a:r>
            <a:endParaRPr lang="en-US" dirty="0"/>
          </a:p>
        </p:txBody>
      </p:sp>
      <p:sp>
        <p:nvSpPr>
          <p:cNvPr id="3" name="Content Placeholder 2"/>
          <p:cNvSpPr>
            <a:spLocks noGrp="1"/>
          </p:cNvSpPr>
          <p:nvPr>
            <p:ph sz="quarter" idx="10"/>
          </p:nvPr>
        </p:nvSpPr>
        <p:spPr/>
        <p:txBody>
          <a:bodyPr/>
          <a:lstStyle/>
          <a:p>
            <a:r>
              <a:rPr lang="en-US" dirty="0"/>
              <a:t>Ties together the underlying resources and </a:t>
            </a:r>
            <a:r>
              <a:rPr lang="en-US" dirty="0" smtClean="0"/>
              <a:t>works in conjunction </a:t>
            </a:r>
            <a:r>
              <a:rPr lang="en-US" dirty="0"/>
              <a:t>with virtualization software to enable</a:t>
            </a:r>
          </a:p>
          <a:p>
            <a:pPr lvl="1"/>
            <a:r>
              <a:rPr lang="en-US" dirty="0"/>
              <a:t>Resource pooling</a:t>
            </a:r>
          </a:p>
          <a:p>
            <a:pPr lvl="1"/>
            <a:r>
              <a:rPr lang="en-US" dirty="0"/>
              <a:t>Dynamic allocation of resources for services</a:t>
            </a:r>
          </a:p>
          <a:p>
            <a:pPr lvl="1"/>
            <a:r>
              <a:rPr lang="en-US" dirty="0"/>
              <a:t>Optimizing utilization of resources</a:t>
            </a:r>
          </a:p>
          <a:p>
            <a:r>
              <a:rPr lang="en-US" dirty="0"/>
              <a:t>Provides a complete view of all the resources in the cloud </a:t>
            </a:r>
            <a:r>
              <a:rPr lang="en-US" dirty="0" smtClean="0"/>
              <a:t>environment</a:t>
            </a:r>
          </a:p>
          <a:p>
            <a:pPr lvl="1"/>
            <a:r>
              <a:rPr lang="en-US" dirty="0" smtClean="0"/>
              <a:t>Enables to centralize management of IT resources</a:t>
            </a:r>
          </a:p>
          <a:p>
            <a:r>
              <a:rPr lang="en-US" dirty="0" smtClean="0"/>
              <a:t>Two </a:t>
            </a:r>
            <a:r>
              <a:rPr lang="en-US" dirty="0"/>
              <a:t>types of control </a:t>
            </a:r>
            <a:r>
              <a:rPr lang="en-US" dirty="0" smtClean="0"/>
              <a:t>software</a:t>
            </a:r>
            <a:r>
              <a:rPr lang="en-US" dirty="0"/>
              <a:t>:</a:t>
            </a:r>
            <a:r>
              <a:rPr lang="en-US" dirty="0" smtClean="0"/>
              <a:t> </a:t>
            </a:r>
            <a:endParaRPr lang="en-US" dirty="0"/>
          </a:p>
          <a:p>
            <a:pPr lvl="1"/>
            <a:r>
              <a:rPr lang="en-US" dirty="0"/>
              <a:t>Element manager</a:t>
            </a:r>
          </a:p>
          <a:p>
            <a:pPr lvl="1"/>
            <a:r>
              <a:rPr lang="en-US" dirty="0"/>
              <a:t>Unified manager</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2960452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2C95DD"/>
                </a:solidFill>
              </a:rPr>
              <a:t>Module 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Key points covered in this module:</a:t>
            </a:r>
          </a:p>
          <a:p>
            <a:r>
              <a:rPr lang="en-US" dirty="0"/>
              <a:t>Control layer and its key functions</a:t>
            </a:r>
          </a:p>
          <a:p>
            <a:r>
              <a:rPr lang="en-US" dirty="0" smtClean="0"/>
              <a:t>Element manager and unified manager</a:t>
            </a:r>
            <a:endParaRPr lang="en-US" dirty="0"/>
          </a:p>
          <a:p>
            <a:r>
              <a:rPr lang="en-US" dirty="0"/>
              <a:t>Software-defined approach for managing IT resources</a:t>
            </a:r>
          </a:p>
          <a:p>
            <a:r>
              <a:rPr lang="en-US" dirty="0"/>
              <a:t>Key resource management techniques</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45271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lgn="r"/>
            <a:r>
              <a:rPr lang="en-US" smtClean="0"/>
              <a:t>Module: Control Layer</a:t>
            </a:r>
            <a:endParaRPr lang="en-US" dirty="0"/>
          </a:p>
        </p:txBody>
      </p:sp>
      <p:sp>
        <p:nvSpPr>
          <p:cNvPr id="7" name="TextBox 6"/>
          <p:cNvSpPr txBox="1"/>
          <p:nvPr/>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4224422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Element Manager</a:t>
            </a:r>
            <a:endParaRPr lang="en-US" dirty="0"/>
          </a:p>
        </p:txBody>
      </p:sp>
      <p:sp>
        <p:nvSpPr>
          <p:cNvPr id="3" name="Content Placeholder 2"/>
          <p:cNvSpPr>
            <a:spLocks noGrp="1"/>
          </p:cNvSpPr>
          <p:nvPr>
            <p:ph sz="quarter" idx="10"/>
          </p:nvPr>
        </p:nvSpPr>
        <p:spPr>
          <a:xfrm>
            <a:off x="379413" y="990600"/>
            <a:ext cx="8458200" cy="1123950"/>
          </a:xfrm>
        </p:spPr>
        <p:txBody>
          <a:bodyPr/>
          <a:lstStyle/>
          <a:p>
            <a:r>
              <a:rPr lang="en-US" dirty="0"/>
              <a:t>Infrastructure component vendors may provide the element managers as built-in or external software</a:t>
            </a:r>
          </a:p>
          <a:p>
            <a:r>
              <a:rPr lang="en-US" dirty="0"/>
              <a:t>Required to manage infrastructure components independently</a:t>
            </a:r>
          </a:p>
          <a:p>
            <a:endParaRPr lang="en-US" dirty="0"/>
          </a:p>
        </p:txBody>
      </p:sp>
      <p:sp>
        <p:nvSpPr>
          <p:cNvPr id="6" name="Footer Placeholder 3"/>
          <p:cNvSpPr>
            <a:spLocks noGrp="1"/>
          </p:cNvSpPr>
          <p:nvPr>
            <p:ph type="ftr" sz="quarter" idx="3"/>
          </p:nvPr>
        </p:nvSpPr>
        <p:spPr>
          <a:xfrm>
            <a:off x="2590800" y="4953000"/>
            <a:ext cx="5181600" cy="133350"/>
          </a:xfrm>
        </p:spPr>
        <p:txBody>
          <a:bodyPr/>
          <a:lstStyle/>
          <a:p>
            <a:pPr algn="r"/>
            <a:r>
              <a:rPr lang="en-US" smtClean="0"/>
              <a:t>Module: Control Layer</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190750"/>
            <a:ext cx="7343096"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889103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Tasks Performed by Element Manager</a:t>
            </a:r>
            <a:endParaRPr lang="en-US" dirty="0"/>
          </a:p>
        </p:txBody>
      </p:sp>
      <p:sp>
        <p:nvSpPr>
          <p:cNvPr id="3" name="Content Placeholder 2"/>
          <p:cNvSpPr>
            <a:spLocks noGrp="1"/>
          </p:cNvSpPr>
          <p:nvPr>
            <p:ph sz="quarter" idx="10"/>
          </p:nvPr>
        </p:nvSpPr>
        <p:spPr/>
        <p:txBody>
          <a:bodyPr/>
          <a:lstStyle/>
          <a:p>
            <a:r>
              <a:rPr lang="en-US" dirty="0" smtClean="0"/>
              <a:t>Enables to perform initial </a:t>
            </a:r>
            <a:r>
              <a:rPr lang="en-US" dirty="0"/>
              <a:t>component configurations and allows to modify it</a:t>
            </a:r>
          </a:p>
          <a:p>
            <a:pPr lvl="1"/>
            <a:r>
              <a:rPr lang="en-US" dirty="0" smtClean="0"/>
              <a:t>Installing guest OS, configuring zoning</a:t>
            </a:r>
            <a:r>
              <a:rPr lang="en-US" dirty="0"/>
              <a:t>, security settings, VLANs, RAID, and LUN masking</a:t>
            </a:r>
          </a:p>
          <a:p>
            <a:r>
              <a:rPr lang="en-US" dirty="0"/>
              <a:t>Allows to expand resource capacity </a:t>
            </a:r>
          </a:p>
          <a:p>
            <a:pPr lvl="1"/>
            <a:r>
              <a:rPr lang="en-US" dirty="0"/>
              <a:t>Detects the newly added resources and </a:t>
            </a:r>
            <a:r>
              <a:rPr lang="en-US" dirty="0" smtClean="0"/>
              <a:t>add</a:t>
            </a:r>
            <a:r>
              <a:rPr lang="en-US" dirty="0"/>
              <a:t>s</a:t>
            </a:r>
            <a:r>
              <a:rPr lang="en-US" dirty="0" smtClean="0"/>
              <a:t> </a:t>
            </a:r>
            <a:r>
              <a:rPr lang="en-US" dirty="0"/>
              <a:t>them to an existing  pool</a:t>
            </a:r>
          </a:p>
          <a:p>
            <a:r>
              <a:rPr lang="en-US" dirty="0"/>
              <a:t>Enables to identify the problem and performs troubleshooting</a:t>
            </a:r>
          </a:p>
          <a:p>
            <a:r>
              <a:rPr lang="en-US" dirty="0"/>
              <a:t>Monitors the infrastructure component for performance, availability, capacity, and security </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2169639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Unified Manager</a:t>
            </a:r>
            <a:endParaRPr lang="en-US" dirty="0"/>
          </a:p>
        </p:txBody>
      </p:sp>
      <p:sp>
        <p:nvSpPr>
          <p:cNvPr id="3" name="Content Placeholder 2"/>
          <p:cNvSpPr>
            <a:spLocks noGrp="1"/>
          </p:cNvSpPr>
          <p:nvPr>
            <p:ph sz="quarter" idx="10"/>
          </p:nvPr>
        </p:nvSpPr>
        <p:spPr/>
        <p:txBody>
          <a:bodyPr/>
          <a:lstStyle/>
          <a:p>
            <a:r>
              <a:rPr lang="en-US" dirty="0"/>
              <a:t>Provides a single management interface for configuring and provisioning resources for applications and services</a:t>
            </a:r>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01574"/>
            <a:ext cx="7315200" cy="330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85955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Unified Manager (Cont'd)</a:t>
            </a:r>
            <a:endParaRPr lang="en-US" dirty="0"/>
          </a:p>
        </p:txBody>
      </p:sp>
      <p:sp>
        <p:nvSpPr>
          <p:cNvPr id="3" name="Content Placeholder 2"/>
          <p:cNvSpPr>
            <a:spLocks noGrp="1"/>
          </p:cNvSpPr>
          <p:nvPr>
            <p:ph sz="quarter" idx="10"/>
          </p:nvPr>
        </p:nvSpPr>
        <p:spPr/>
        <p:txBody>
          <a:bodyPr/>
          <a:lstStyle/>
          <a:p>
            <a:r>
              <a:rPr lang="en-US" dirty="0"/>
              <a:t>Exposes APIs that can be integrated with the</a:t>
            </a:r>
            <a:r>
              <a:rPr lang="en-US" dirty="0" smtClean="0"/>
              <a:t> orchestration </a:t>
            </a:r>
            <a:r>
              <a:rPr lang="en-US" dirty="0"/>
              <a:t>layer to  automate service provisioning</a:t>
            </a:r>
          </a:p>
          <a:p>
            <a:r>
              <a:rPr lang="en-US" dirty="0"/>
              <a:t>Enables adding or removing infrastructure resources to an already provisioned service</a:t>
            </a:r>
          </a:p>
          <a:p>
            <a:r>
              <a:rPr lang="en-US" dirty="0" smtClean="0"/>
              <a:t>Performs </a:t>
            </a:r>
            <a:r>
              <a:rPr lang="en-US" dirty="0"/>
              <a:t>compliance check during resource configuration</a:t>
            </a:r>
          </a:p>
          <a:p>
            <a:r>
              <a:rPr lang="en-US" dirty="0"/>
              <a:t>Provides a dashboard showing resource configurations and utilization</a:t>
            </a:r>
          </a:p>
          <a:p>
            <a:pPr lvl="1"/>
            <a:r>
              <a:rPr lang="en-US" dirty="0" smtClean="0"/>
              <a:t>Allows </a:t>
            </a:r>
            <a:r>
              <a:rPr lang="en-US" dirty="0"/>
              <a:t>administrator to perform monitoring, reporting, and root cause </a:t>
            </a:r>
            <a:r>
              <a:rPr lang="en-US" dirty="0" smtClean="0"/>
              <a:t>analysis</a:t>
            </a:r>
          </a:p>
          <a:p>
            <a:pPr marL="457200" lvl="1" indent="0">
              <a:buNone/>
            </a:pPr>
            <a:endParaRPr lang="en-US" dirty="0" smtClean="0"/>
          </a:p>
          <a:p>
            <a:endParaRPr lang="en-US" dirty="0"/>
          </a:p>
        </p:txBody>
      </p:sp>
      <p:sp>
        <p:nvSpPr>
          <p:cNvPr id="4" name="Footer Placeholder 3"/>
          <p:cNvSpPr>
            <a:spLocks noGrp="1"/>
          </p:cNvSpPr>
          <p:nvPr>
            <p:ph type="ftr" sz="quarter" idx="3"/>
          </p:nvPr>
        </p:nvSpPr>
        <p:spPr/>
        <p:txBody>
          <a:bodyPr/>
          <a:lstStyle/>
          <a:p>
            <a:pPr algn="r"/>
            <a:r>
              <a:rPr lang="en-US" smtClean="0"/>
              <a:t>Module: Control Layer</a:t>
            </a:r>
            <a:endParaRPr lang="en-US" dirty="0"/>
          </a:p>
        </p:txBody>
      </p:sp>
    </p:spTree>
    <p:custDataLst>
      <p:tags r:id="rId1"/>
    </p:custDataLst>
    <p:extLst>
      <p:ext uri="{BB962C8B-B14F-4D97-AF65-F5344CB8AC3E}">
        <p14:creationId xmlns:p14="http://schemas.microsoft.com/office/powerpoint/2010/main" val="1441507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311-16x9_ILT OILT VILT Template_Open Curriculum-20140630">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D311-16x9_ILT OILT VILT Template_Open Curriculum-20140630</Template>
  <TotalTime>3699</TotalTime>
  <Words>10950</Words>
  <Application>Microsoft Office PowerPoint</Application>
  <PresentationFormat>On-screen Show (16:9)</PresentationFormat>
  <Paragraphs>645</Paragraphs>
  <Slides>51</Slides>
  <Notes>51</Notes>
  <HiddenSlides>2</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D311-16x9_ILT OILT VILT Template_Open Curriculum-20140630</vt:lpstr>
      <vt:lpstr>Module: Control Layer</vt:lpstr>
      <vt:lpstr>Cloud Computing Reference Model</vt:lpstr>
      <vt:lpstr>Lesson: Control Layer Overview</vt:lpstr>
      <vt:lpstr>Introduction to Control Layer</vt:lpstr>
      <vt:lpstr>Control Software</vt:lpstr>
      <vt:lpstr>Element Manager</vt:lpstr>
      <vt:lpstr>Key Tasks Performed by Element Manager</vt:lpstr>
      <vt:lpstr>Unified Manager</vt:lpstr>
      <vt:lpstr>Unified Manager (Cont'd)</vt:lpstr>
      <vt:lpstr>Key Phases for Provisioning Resources</vt:lpstr>
      <vt:lpstr>Resource Discovery</vt:lpstr>
      <vt:lpstr>Resource Provisioning</vt:lpstr>
      <vt:lpstr>Lesson Summary</vt:lpstr>
      <vt:lpstr>Lesson: Software-defined Approach</vt:lpstr>
      <vt:lpstr>Software-defined Approach – A New Model For Managing Resources</vt:lpstr>
      <vt:lpstr>Key Functions of Software-defined Controller</vt:lpstr>
      <vt:lpstr>Benefits of Software-defined Approach </vt:lpstr>
      <vt:lpstr>Lesson Summary</vt:lpstr>
      <vt:lpstr>Lesson: Resource Management Technique – 1 </vt:lpstr>
      <vt:lpstr>Introduction to Resource Management</vt:lpstr>
      <vt:lpstr>Resource Allocation Models</vt:lpstr>
      <vt:lpstr>Key Resource Management Techniques</vt:lpstr>
      <vt:lpstr>Hyper-threading </vt:lpstr>
      <vt:lpstr>Memory Page Sharing</vt:lpstr>
      <vt:lpstr>Dynamic Memory Allocation</vt:lpstr>
      <vt:lpstr>VM Load Balancing Across Hypervisors</vt:lpstr>
      <vt:lpstr>Server Flash-cache Technology</vt:lpstr>
      <vt:lpstr>Lesson Summary</vt:lpstr>
      <vt:lpstr>Lesson: Resource Management Technique – 2 </vt:lpstr>
      <vt:lpstr>Virtual Storage Provisioning</vt:lpstr>
      <vt:lpstr>Storage Pool Rebalancing</vt:lpstr>
      <vt:lpstr>Storage Space Reclamation</vt:lpstr>
      <vt:lpstr>Automated Storage Tiering</vt:lpstr>
      <vt:lpstr>Cache Tiering</vt:lpstr>
      <vt:lpstr>Dynamic VM Load Balancing Across Storage Volumes</vt:lpstr>
      <vt:lpstr>Lesson Summary</vt:lpstr>
      <vt:lpstr>Lesson: Resource Management Technique – 3 </vt:lpstr>
      <vt:lpstr>Introduction to Network Traffic Management</vt:lpstr>
      <vt:lpstr>Balancing Client Workload across Nodes</vt:lpstr>
      <vt:lpstr>Network Storm Control</vt:lpstr>
      <vt:lpstr>Quality of Service (QoS)</vt:lpstr>
      <vt:lpstr>Traffic Shaping</vt:lpstr>
      <vt:lpstr>Link Aggregation, NIC Teaming, and Multipathing</vt:lpstr>
      <vt:lpstr>Lesson Summary</vt:lpstr>
      <vt:lpstr>Concepts in Practice</vt:lpstr>
      <vt:lpstr>EMC Unisphere and EMC UIM</vt:lpstr>
      <vt:lpstr>EMC Unisphere and EMC UIM</vt:lpstr>
      <vt:lpstr>EMC ViPR and EMC FAST VP</vt:lpstr>
      <vt:lpstr>EMC XtremSF and PowerPath/VE</vt:lpstr>
      <vt:lpstr>Module Summary</vt:lpstr>
      <vt:lpstr>PowerPoint Presentation</vt:lpstr>
    </vt:vector>
  </TitlesOfParts>
  <Company>EMC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EMC</dc:creator>
  <cp:lastModifiedBy>SG6</cp:lastModifiedBy>
  <cp:revision>473</cp:revision>
  <cp:lastPrinted>2013-12-05T19:23:46Z</cp:lastPrinted>
  <dcterms:created xsi:type="dcterms:W3CDTF">2014-07-10T05:40:00Z</dcterms:created>
  <dcterms:modified xsi:type="dcterms:W3CDTF">2016-12-14T08:03:52Z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CAF1FF04-999F-4E95-9F8F-8B3DA587C448</vt:lpwstr>
  </property>
  <property fmtid="{D5CDD505-2E9C-101B-9397-08002B2CF9AE}" pid="3" name="ArticulatePath">
    <vt:lpwstr>2014 Template</vt:lpwstr>
  </property>
</Properties>
</file>