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tags/tag57.xml" ContentType="application/vnd.openxmlformats-officedocument.presentationml.tags+xml"/>
  <Override PartName="/ppt/notesSlides/notesSlide39.xml" ContentType="application/vnd.openxmlformats-officedocument.presentationml.notesSlide+xml"/>
  <Override PartName="/ppt/tags/tag58.xml" ContentType="application/vnd.openxmlformats-officedocument.presentationml.tags+xml"/>
  <Override PartName="/ppt/notesSlides/notesSlide40.xml" ContentType="application/vnd.openxmlformats-officedocument.presentationml.notesSlide+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notesSlides/notesSlide42.xml" ContentType="application/vnd.openxmlformats-officedocument.presentationml.notesSlide+xml"/>
  <Override PartName="/ppt/tags/tag61.xml" ContentType="application/vnd.openxmlformats-officedocument.presentationml.tags+xml"/>
  <Override PartName="/ppt/notesSlides/notesSlide43.xml" ContentType="application/vnd.openxmlformats-officedocument.presentationml.notesSlide+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notesSlides/notesSlide45.xml" ContentType="application/vnd.openxmlformats-officedocument.presentationml.notesSlide+xml"/>
  <Override PartName="/ppt/tags/tag64.xml" ContentType="application/vnd.openxmlformats-officedocument.presentationml.tags+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notesSlides/notesSlide48.xml" ContentType="application/vnd.openxmlformats-officedocument.presentationml.notesSlide+xml"/>
  <Override PartName="/ppt/tags/tag67.xml" ContentType="application/vnd.openxmlformats-officedocument.presentationml.tags+xml"/>
  <Override PartName="/ppt/notesSlides/notesSlide49.xml" ContentType="application/vnd.openxmlformats-officedocument.presentationml.notesSlide+xml"/>
  <Override PartName="/ppt/tags/tag68.xml" ContentType="application/vnd.openxmlformats-officedocument.presentationml.tags+xml"/>
  <Override PartName="/ppt/notesSlides/notesSlide50.xml" ContentType="application/vnd.openxmlformats-officedocument.presentationml.notesSlide+xml"/>
  <Override PartName="/ppt/tags/tag69.xml" ContentType="application/vnd.openxmlformats-officedocument.presentationml.tags+xml"/>
  <Override PartName="/ppt/notesSlides/notesSlide51.xml" ContentType="application/vnd.openxmlformats-officedocument.presentationml.notesSlide+xml"/>
  <Override PartName="/ppt/tags/tag70.xml" ContentType="application/vnd.openxmlformats-officedocument.presentationml.tags+xml"/>
  <Override PartName="/ppt/notesSlides/notesSlide52.xml" ContentType="application/vnd.openxmlformats-officedocument.presentationml.notesSlide+xml"/>
  <Override PartName="/ppt/tags/tag71.xml" ContentType="application/vnd.openxmlformats-officedocument.presentationml.tags+xml"/>
  <Override PartName="/ppt/notesSlides/notesSlide53.xml" ContentType="application/vnd.openxmlformats-officedocument.presentationml.notesSlide+xml"/>
  <Override PartName="/ppt/tags/tag72.xml" ContentType="application/vnd.openxmlformats-officedocument.presentationml.tags+xml"/>
  <Override PartName="/ppt/notesSlides/notesSlide54.xml" ContentType="application/vnd.openxmlformats-officedocument.presentationml.notesSlide+xml"/>
  <Override PartName="/ppt/tags/tag73.xml" ContentType="application/vnd.openxmlformats-officedocument.presentationml.tags+xml"/>
  <Override PartName="/ppt/notesSlides/notesSlide55.xml" ContentType="application/vnd.openxmlformats-officedocument.presentationml.notesSlide+xml"/>
  <Override PartName="/ppt/tags/tag74.xml" ContentType="application/vnd.openxmlformats-officedocument.presentationml.tags+xml"/>
  <Override PartName="/ppt/notesSlides/notesSlide56.xml" ContentType="application/vnd.openxmlformats-officedocument.presentationml.notesSlide+xml"/>
  <Override PartName="/ppt/tags/tag75.xml" ContentType="application/vnd.openxmlformats-officedocument.presentationml.tags+xml"/>
  <Override PartName="/ppt/notesSlides/notesSlide57.xml" ContentType="application/vnd.openxmlformats-officedocument.presentationml.notesSlide+xml"/>
  <Override PartName="/ppt/tags/tag76.xml" ContentType="application/vnd.openxmlformats-officedocument.presentationml.tags+xml"/>
  <Override PartName="/ppt/notesSlides/notesSlide58.xml" ContentType="application/vnd.openxmlformats-officedocument.presentationml.notesSlide+xml"/>
  <Override PartName="/ppt/tags/tag77.xml" ContentType="application/vnd.openxmlformats-officedocument.presentationml.tags+xml"/>
  <Override PartName="/ppt/notesSlides/notesSlide59.xml" ContentType="application/vnd.openxmlformats-officedocument.presentationml.notesSlide+xml"/>
  <Override PartName="/ppt/tags/tag78.xml" ContentType="application/vnd.openxmlformats-officedocument.presentationml.tags+xml"/>
  <Override PartName="/ppt/notesSlides/notesSlide60.xml" ContentType="application/vnd.openxmlformats-officedocument.presentationml.notesSlide+xml"/>
  <Override PartName="/ppt/tags/tag79.xml" ContentType="application/vnd.openxmlformats-officedocument.presentationml.tags+xml"/>
  <Override PartName="/ppt/notesSlides/notesSlide61.xml" ContentType="application/vnd.openxmlformats-officedocument.presentationml.notesSlide+xml"/>
  <Override PartName="/ppt/tags/tag80.xml" ContentType="application/vnd.openxmlformats-officedocument.presentationml.tags+xml"/>
  <Override PartName="/ppt/notesSlides/notesSlide62.xml" ContentType="application/vnd.openxmlformats-officedocument.presentationml.notesSlide+xml"/>
  <Override PartName="/ppt/tags/tag81.xml" ContentType="application/vnd.openxmlformats-officedocument.presentationml.tags+xml"/>
  <Override PartName="/ppt/notesSlides/notesSlide63.xml" ContentType="application/vnd.openxmlformats-officedocument.presentationml.notesSlide+xml"/>
  <Override PartName="/ppt/tags/tag82.xml" ContentType="application/vnd.openxmlformats-officedocument.presentationml.tags+xml"/>
  <Override PartName="/ppt/notesSlides/notesSlide64.xml" ContentType="application/vnd.openxmlformats-officedocument.presentationml.notesSlide+xml"/>
  <Override PartName="/ppt/tags/tag83.xml" ContentType="application/vnd.openxmlformats-officedocument.presentationml.tags+xml"/>
  <Override PartName="/ppt/notesSlides/notesSlide65.xml" ContentType="application/vnd.openxmlformats-officedocument.presentationml.notesSlide+xml"/>
  <Override PartName="/ppt/tags/tag84.xml" ContentType="application/vnd.openxmlformats-officedocument.presentationml.tags+xml"/>
  <Override PartName="/ppt/notesSlides/notesSlide66.xml" ContentType="application/vnd.openxmlformats-officedocument.presentationml.notesSlide+xml"/>
  <Override PartName="/ppt/tags/tag85.xml" ContentType="application/vnd.openxmlformats-officedocument.presentationml.tags+xml"/>
  <Override PartName="/ppt/notesSlides/notesSlide67.xml" ContentType="application/vnd.openxmlformats-officedocument.presentationml.notesSlide+xml"/>
  <Override PartName="/ppt/tags/tag86.xml" ContentType="application/vnd.openxmlformats-officedocument.presentationml.tags+xml"/>
  <Override PartName="/ppt/notesSlides/notesSlide68.xml" ContentType="application/vnd.openxmlformats-officedocument.presentationml.notesSlide+xml"/>
  <Override PartName="/ppt/tags/tag87.xml" ContentType="application/vnd.openxmlformats-officedocument.presentationml.tags+xml"/>
  <Override PartName="/ppt/notesSlides/notesSlide69.xml" ContentType="application/vnd.openxmlformats-officedocument.presentationml.notesSlide+xml"/>
  <Override PartName="/ppt/tags/tag88.xml" ContentType="application/vnd.openxmlformats-officedocument.presentationml.tags+xml"/>
  <Override PartName="/ppt/notesSlides/notesSlide70.xml" ContentType="application/vnd.openxmlformats-officedocument.presentationml.notesSlide+xml"/>
  <Override PartName="/ppt/tags/tag89.xml" ContentType="application/vnd.openxmlformats-officedocument.presentationml.tags+xml"/>
  <Override PartName="/ppt/notesSlides/notesSlide71.xml" ContentType="application/vnd.openxmlformats-officedocument.presentationml.notesSlide+xml"/>
  <Override PartName="/ppt/tags/tag90.xml" ContentType="application/vnd.openxmlformats-officedocument.presentationml.tags+xml"/>
  <Override PartName="/ppt/notesSlides/notesSlide72.xml" ContentType="application/vnd.openxmlformats-officedocument.presentationml.notesSlide+xml"/>
  <Override PartName="/ppt/tags/tag91.xml" ContentType="application/vnd.openxmlformats-officedocument.presentationml.tags+xml"/>
  <Override PartName="/ppt/notesSlides/notesSlide73.xml" ContentType="application/vnd.openxmlformats-officedocument.presentationml.notesSlide+xml"/>
  <Override PartName="/ppt/tags/tag92.xml" ContentType="application/vnd.openxmlformats-officedocument.presentationml.tags+xml"/>
  <Override PartName="/ppt/notesSlides/notesSlide74.xml" ContentType="application/vnd.openxmlformats-officedocument.presentationml.notesSlide+xml"/>
  <Override PartName="/ppt/tags/tag93.xml" ContentType="application/vnd.openxmlformats-officedocument.presentationml.tags+xml"/>
  <Override PartName="/ppt/notesSlides/notesSlide75.xml" ContentType="application/vnd.openxmlformats-officedocument.presentationml.notesSlide+xml"/>
  <Override PartName="/ppt/tags/tag94.xml" ContentType="application/vnd.openxmlformats-officedocument.presentationml.tags+xml"/>
  <Override PartName="/ppt/notesSlides/notesSlide76.xml" ContentType="application/vnd.openxmlformats-officedocument.presentationml.notesSlide+xml"/>
  <Override PartName="/ppt/tags/tag95.xml" ContentType="application/vnd.openxmlformats-officedocument.presentationml.tags+xml"/>
  <Override PartName="/ppt/notesSlides/notesSlide77.xml" ContentType="application/vnd.openxmlformats-officedocument.presentationml.notesSlide+xml"/>
  <Override PartName="/ppt/tags/tag96.xml" ContentType="application/vnd.openxmlformats-officedocument.presentationml.tags+xml"/>
  <Override PartName="/ppt/notesSlides/notesSlide78.xml" ContentType="application/vnd.openxmlformats-officedocument.presentationml.notesSlide+xml"/>
  <Override PartName="/ppt/tags/tag97.xml" ContentType="application/vnd.openxmlformats-officedocument.presentationml.tags+xml"/>
  <Override PartName="/ppt/notesSlides/notesSlide79.xml" ContentType="application/vnd.openxmlformats-officedocument.presentationml.notesSlide+xml"/>
  <Override PartName="/ppt/tags/tag98.xml" ContentType="application/vnd.openxmlformats-officedocument.presentationml.tags+xml"/>
  <Override PartName="/ppt/notesSlides/notesSlide80.xml" ContentType="application/vnd.openxmlformats-officedocument.presentationml.notesSlide+xml"/>
  <Override PartName="/ppt/tags/tag99.xml" ContentType="application/vnd.openxmlformats-officedocument.presentationml.tags+xml"/>
  <Override PartName="/ppt/notesSlides/notesSlide81.xml" ContentType="application/vnd.openxmlformats-officedocument.presentationml.notesSlide+xml"/>
  <Override PartName="/ppt/tags/tag100.xml" ContentType="application/vnd.openxmlformats-officedocument.presentationml.tags+xml"/>
  <Override PartName="/ppt/notesSlides/notesSlide82.xml" ContentType="application/vnd.openxmlformats-officedocument.presentationml.notesSlide+xml"/>
  <Override PartName="/ppt/tags/tag101.xml" ContentType="application/vnd.openxmlformats-officedocument.presentationml.tags+xml"/>
  <Override PartName="/ppt/notesSlides/notesSlide83.xml" ContentType="application/vnd.openxmlformats-officedocument.presentationml.notesSlide+xml"/>
  <Override PartName="/ppt/tags/tag102.xml" ContentType="application/vnd.openxmlformats-officedocument.presentationml.tags+xml"/>
  <Override PartName="/ppt/notesSlides/notesSlide84.xml" ContentType="application/vnd.openxmlformats-officedocument.presentationml.notesSlide+xml"/>
  <Override PartName="/ppt/tags/tag103.xml" ContentType="application/vnd.openxmlformats-officedocument.presentationml.tags+xml"/>
  <Override PartName="/ppt/notesSlides/notesSlide85.xml" ContentType="application/vnd.openxmlformats-officedocument.presentationml.notesSlide+xml"/>
  <Override PartName="/ppt/tags/tag104.xml" ContentType="application/vnd.openxmlformats-officedocument.presentationml.tags+xml"/>
  <Override PartName="/ppt/notesSlides/notesSlide86.xml" ContentType="application/vnd.openxmlformats-officedocument.presentationml.notesSlide+xml"/>
  <Override PartName="/ppt/tags/tag105.xml" ContentType="application/vnd.openxmlformats-officedocument.presentationml.tags+xml"/>
  <Override PartName="/ppt/notesSlides/notesSlide87.xml" ContentType="application/vnd.openxmlformats-officedocument.presentationml.notesSlide+xml"/>
  <Override PartName="/ppt/tags/tag106.xml" ContentType="application/vnd.openxmlformats-officedocument.presentationml.tags+xml"/>
  <Override PartName="/ppt/notesSlides/notesSlide88.xml" ContentType="application/vnd.openxmlformats-officedocument.presentationml.notesSlide+xml"/>
  <Override PartName="/ppt/tags/tag107.xml" ContentType="application/vnd.openxmlformats-officedocument.presentationml.tags+xml"/>
  <Override PartName="/ppt/notesSlides/notesSlide89.xml" ContentType="application/vnd.openxmlformats-officedocument.presentationml.notesSlide+xml"/>
  <Override PartName="/ppt/tags/tag108.xml" ContentType="application/vnd.openxmlformats-officedocument.presentationml.tags+xml"/>
  <Override PartName="/ppt/notesSlides/notesSlide90.xml" ContentType="application/vnd.openxmlformats-officedocument.presentationml.notesSlide+xml"/>
  <Override PartName="/ppt/tags/tag109.xml" ContentType="application/vnd.openxmlformats-officedocument.presentationml.tags+xml"/>
  <Override PartName="/ppt/notesSlides/notesSlide91.xml" ContentType="application/vnd.openxmlformats-officedocument.presentationml.notesSlide+xml"/>
  <Override PartName="/ppt/tags/tag110.xml" ContentType="application/vnd.openxmlformats-officedocument.presentationml.tags+xml"/>
  <Override PartName="/ppt/notesSlides/notesSlide92.xml" ContentType="application/vnd.openxmlformats-officedocument.presentationml.notesSlide+xml"/>
  <Override PartName="/ppt/tags/tag111.xml" ContentType="application/vnd.openxmlformats-officedocument.presentationml.tags+xml"/>
  <Override PartName="/ppt/notesSlides/notesSlide93.xml" ContentType="application/vnd.openxmlformats-officedocument.presentationml.notesSlide+xml"/>
  <Override PartName="/ppt/tags/tag112.xml" ContentType="application/vnd.openxmlformats-officedocument.presentationml.tags+xml"/>
  <Override PartName="/ppt/notesSlides/notesSlide94.xml" ContentType="application/vnd.openxmlformats-officedocument.presentationml.notesSlide+xml"/>
  <Override PartName="/ppt/tags/tag113.xml" ContentType="application/vnd.openxmlformats-officedocument.presentationml.tags+xml"/>
  <Override PartName="/ppt/notesSlides/notesSlide95.xml" ContentType="application/vnd.openxmlformats-officedocument.presentationml.notesSlide+xml"/>
  <Override PartName="/ppt/tags/tag114.xml" ContentType="application/vnd.openxmlformats-officedocument.presentationml.tags+xml"/>
  <Override PartName="/ppt/notesSlides/notesSlide96.xml" ContentType="application/vnd.openxmlformats-officedocument.presentationml.notesSlide+xml"/>
  <Override PartName="/ppt/tags/tag115.xml" ContentType="application/vnd.openxmlformats-officedocument.presentationml.tags+xml"/>
  <Override PartName="/ppt/notesSlides/notesSlide97.xml" ContentType="application/vnd.openxmlformats-officedocument.presentationml.notesSlide+xml"/>
  <Override PartName="/ppt/tags/tag116.xml" ContentType="application/vnd.openxmlformats-officedocument.presentationml.tags+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00"/>
  </p:notesMasterIdLst>
  <p:handoutMasterIdLst>
    <p:handoutMasterId r:id="rId101"/>
  </p:handoutMasterIdLst>
  <p:sldIdLst>
    <p:sldId id="312" r:id="rId2"/>
    <p:sldId id="327" r:id="rId3"/>
    <p:sldId id="313" r:id="rId4"/>
    <p:sldId id="314"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70" r:id="rId19"/>
    <p:sldId id="371" r:id="rId20"/>
    <p:sldId id="341" r:id="rId21"/>
    <p:sldId id="342" r:id="rId22"/>
    <p:sldId id="372" r:id="rId23"/>
    <p:sldId id="343" r:id="rId24"/>
    <p:sldId id="344" r:id="rId25"/>
    <p:sldId id="345" r:id="rId26"/>
    <p:sldId id="346" r:id="rId27"/>
    <p:sldId id="347" r:id="rId28"/>
    <p:sldId id="348" r:id="rId29"/>
    <p:sldId id="349" r:id="rId30"/>
    <p:sldId id="350" r:id="rId31"/>
    <p:sldId id="351" r:id="rId32"/>
    <p:sldId id="352" r:id="rId33"/>
    <p:sldId id="353" r:id="rId34"/>
    <p:sldId id="373" r:id="rId35"/>
    <p:sldId id="374" r:id="rId36"/>
    <p:sldId id="354" r:id="rId37"/>
    <p:sldId id="355" r:id="rId38"/>
    <p:sldId id="356" r:id="rId39"/>
    <p:sldId id="357" r:id="rId40"/>
    <p:sldId id="358" r:id="rId41"/>
    <p:sldId id="375" r:id="rId42"/>
    <p:sldId id="359" r:id="rId43"/>
    <p:sldId id="376" r:id="rId44"/>
    <p:sldId id="360" r:id="rId45"/>
    <p:sldId id="361" r:id="rId46"/>
    <p:sldId id="377" r:id="rId47"/>
    <p:sldId id="362" r:id="rId48"/>
    <p:sldId id="363" r:id="rId49"/>
    <p:sldId id="378" r:id="rId50"/>
    <p:sldId id="379" r:id="rId51"/>
    <p:sldId id="364" r:id="rId52"/>
    <p:sldId id="365" r:id="rId53"/>
    <p:sldId id="366" r:id="rId54"/>
    <p:sldId id="367" r:id="rId55"/>
    <p:sldId id="431" r:id="rId56"/>
    <p:sldId id="368" r:id="rId57"/>
    <p:sldId id="369" r:id="rId58"/>
    <p:sldId id="381" r:id="rId59"/>
    <p:sldId id="383" r:id="rId60"/>
    <p:sldId id="384" r:id="rId61"/>
    <p:sldId id="385" r:id="rId62"/>
    <p:sldId id="433" r:id="rId63"/>
    <p:sldId id="434" r:id="rId64"/>
    <p:sldId id="435" r:id="rId65"/>
    <p:sldId id="422" r:id="rId66"/>
    <p:sldId id="423" r:id="rId67"/>
    <p:sldId id="386" r:id="rId68"/>
    <p:sldId id="387" r:id="rId69"/>
    <p:sldId id="388" r:id="rId70"/>
    <p:sldId id="389" r:id="rId71"/>
    <p:sldId id="390" r:id="rId72"/>
    <p:sldId id="391" r:id="rId73"/>
    <p:sldId id="436" r:id="rId74"/>
    <p:sldId id="392" r:id="rId75"/>
    <p:sldId id="393" r:id="rId76"/>
    <p:sldId id="394" r:id="rId77"/>
    <p:sldId id="395" r:id="rId78"/>
    <p:sldId id="396" r:id="rId79"/>
    <p:sldId id="424" r:id="rId80"/>
    <p:sldId id="425" r:id="rId81"/>
    <p:sldId id="397" r:id="rId82"/>
    <p:sldId id="398" r:id="rId83"/>
    <p:sldId id="399" r:id="rId84"/>
    <p:sldId id="437" r:id="rId85"/>
    <p:sldId id="400" r:id="rId86"/>
    <p:sldId id="426" r:id="rId87"/>
    <p:sldId id="401" r:id="rId88"/>
    <p:sldId id="402" r:id="rId89"/>
    <p:sldId id="403" r:id="rId90"/>
    <p:sldId id="404" r:id="rId91"/>
    <p:sldId id="427" r:id="rId92"/>
    <p:sldId id="428" r:id="rId93"/>
    <p:sldId id="438" r:id="rId94"/>
    <p:sldId id="429" r:id="rId95"/>
    <p:sldId id="439" r:id="rId96"/>
    <p:sldId id="430" r:id="rId97"/>
    <p:sldId id="320" r:id="rId98"/>
    <p:sldId id="440" r:id="rId99"/>
  </p:sldIdLst>
  <p:sldSz cx="9144000" cy="5143500" type="screen16x9"/>
  <p:notesSz cx="6858000" cy="9144000"/>
  <p:custDataLst>
    <p:tags r:id="rId10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3131"/>
    <a:srgbClr val="CDDDF2"/>
    <a:srgbClr val="E8EFF9"/>
    <a:srgbClr val="339933"/>
    <a:srgbClr val="BA3030"/>
    <a:srgbClr val="8E908F"/>
    <a:srgbClr val="9D9FA2"/>
    <a:srgbClr val="828381"/>
    <a:srgbClr val="A5A6A5"/>
    <a:srgbClr val="7170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607" autoAdjust="0"/>
    <p:restoredTop sz="66906" autoAdjust="0"/>
  </p:normalViewPr>
  <p:slideViewPr>
    <p:cSldViewPr showGuides="1">
      <p:cViewPr varScale="1">
        <p:scale>
          <a:sx n="63" d="100"/>
          <a:sy n="63" d="100"/>
        </p:scale>
        <p:origin x="-1482" y="-9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45876"/>
    </p:cViewPr>
  </p:sorterViewPr>
  <p:notesViewPr>
    <p:cSldViewPr snapToObjects="1" showGuides="1">
      <p:cViewPr varScale="1">
        <p:scale>
          <a:sx n="56" d="100"/>
          <a:sy n="56" d="100"/>
        </p:scale>
        <p:origin x="-2496"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Security</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0" dirty="0" smtClean="0"/>
              <a:t>This</a:t>
            </a:r>
            <a:r>
              <a:rPr lang="en-US" b="0" baseline="0" dirty="0" smtClean="0"/>
              <a:t> module focuses security cross-layer function of </a:t>
            </a:r>
            <a:r>
              <a:rPr lang="en-US" baseline="0" dirty="0" smtClean="0"/>
              <a:t>the cloud computing reference model. </a:t>
            </a:r>
            <a:r>
              <a:rPr lang="en-US" b="0" dirty="0" smtClean="0"/>
              <a:t>This</a:t>
            </a:r>
            <a:r>
              <a:rPr lang="en-US" b="0" baseline="0" dirty="0" smtClean="0"/>
              <a:t> module focuses on key</a:t>
            </a:r>
            <a:r>
              <a:rPr lang="en-US" b="0" dirty="0" smtClean="0"/>
              <a:t> </a:t>
            </a:r>
            <a:r>
              <a:rPr lang="en-US" b="0" baseline="0" dirty="0" smtClean="0"/>
              <a:t>security threats to a cloud</a:t>
            </a:r>
            <a:r>
              <a:rPr lang="en-US" b="0" dirty="0" smtClean="0"/>
              <a:t> infrastructure</a:t>
            </a:r>
            <a:r>
              <a:rPr lang="en-US" b="0" baseline="0" dirty="0" smtClean="0"/>
              <a:t>. It focuses on the various security mechanisms that enables the cloud service providers to mitigate these threats. Finally, this module focuses on the governance, risk, and compliance (GRC) aspect in a cloud environment.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While developing a defense-in-depth strategy, the set of hardware and software components that are critical to the security of the cloud </a:t>
            </a:r>
            <a:r>
              <a:rPr lang="en-US" sz="1000" kern="1200" dirty="0" smtClean="0">
                <a:effectLst/>
              </a:rPr>
              <a:t>infrastructure—termed as </a:t>
            </a:r>
            <a:r>
              <a:rPr lang="en-US" sz="1000" i="1" kern="1200" dirty="0" smtClean="0">
                <a:effectLst/>
              </a:rPr>
              <a:t>trusted computing base (TCB)—</a:t>
            </a:r>
            <a:r>
              <a:rPr lang="en-US" sz="1000" kern="1200" dirty="0" smtClean="0">
                <a:effectLst/>
              </a:rPr>
              <a:t>must be considered. Vulnerabilities occurring inside the TCB might jeopardize the security of the entire system. TCB essentially defines a boundary for security-critical and non-critical parts of an information system. Understanding the security concerns and threats associated with the cloud environment, and a specific environment’s TCB requires an understanding of the relationships and dependencies between the cloud computing entities. </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20923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As multi-tenancy enables multiple consumers to share the same set of resources, this consequently increases the concern about security risk to</a:t>
            </a:r>
            <a:r>
              <a:rPr lang="en-US" dirty="0" smtClean="0">
                <a:solidFill>
                  <a:srgbClr val="FF0000"/>
                </a:solidFill>
              </a:rPr>
              <a:t> </a:t>
            </a:r>
            <a:r>
              <a:rPr lang="en-US" dirty="0" smtClean="0"/>
              <a:t>data confidentiality, integrity, and availability. This gives rise to a potential security concern about data leakage for the consumers because it makes their private data vulnerable to theft, manipulation, or destruction. Also, if a virtual machine in a multi-tenant environment is compromised, then it could increase the security risk to other virtual machines running on same compute systems. Secure multi-tenancy must be deployed to mitigate these concerns. </a:t>
            </a:r>
            <a:endParaRPr lang="en-US" sz="1000" i="1" kern="1200" dirty="0" smtClean="0">
              <a:solidFill>
                <a:schemeClr val="tx1"/>
              </a:solidFill>
              <a:effectLst/>
            </a:endParaRPr>
          </a:p>
          <a:p>
            <a:r>
              <a:rPr lang="en-US" sz="1000" i="1" kern="1200" dirty="0" smtClean="0">
                <a:effectLst/>
              </a:rPr>
              <a:t>Secure multi-tenancy</a:t>
            </a:r>
            <a:r>
              <a:rPr lang="en-US" sz="1000" kern="1200" dirty="0" smtClean="0">
                <a:effectLst/>
              </a:rPr>
              <a:t> </a:t>
            </a:r>
            <a:r>
              <a:rPr lang="en-US" sz="1000" kern="1200" dirty="0" smtClean="0">
                <a:solidFill>
                  <a:schemeClr val="tx1"/>
                </a:solidFill>
                <a:effectLst/>
              </a:rPr>
              <a:t>requires mechanisms that prevent any tenant from accessing another tenant’s information. It also requires mechanisms that prevent one tenant’s process from affecting another tenant’s process. Cloud service providers need to understand and address the security implications of multi-tenancy to ensure that the relevant security mechanisms are in place. Some examples of such security mechanisms </a:t>
            </a:r>
            <a:r>
              <a:rPr lang="en-US" sz="1000" kern="1200" dirty="0" smtClean="0">
                <a:effectLst/>
              </a:rPr>
              <a:t>are</a:t>
            </a:r>
            <a:r>
              <a:rPr lang="en-US" sz="1000" kern="1200" dirty="0" smtClean="0">
                <a:solidFill>
                  <a:schemeClr val="tx1"/>
                </a:solidFill>
                <a:effectLst/>
              </a:rPr>
              <a:t> discussed later in this module are LUN masking, VLAN, and VSAN. </a:t>
            </a:r>
            <a:r>
              <a:rPr lang="en-US" dirty="0"/>
              <a:t>Among the many issues to be handled when planning for security in a multi-tenant environment, four key areas must be considered: secure separation, availability, service assurance, and management. </a:t>
            </a:r>
          </a:p>
          <a:p>
            <a:pPr marL="228600" lvl="0" indent="-228600">
              <a:buFont typeface="Arial" panose="020B0604020202020204" pitchFamily="34" charset="0"/>
              <a:buChar char="•"/>
            </a:pPr>
            <a:r>
              <a:rPr lang="en-US" sz="1000" kern="1200" dirty="0" smtClean="0">
                <a:effectLst/>
              </a:rPr>
              <a:t>Secure separation enables isolation of resources and services across various consumers in a multi-tenant environment. For example, at the storage layer, secure separation provides basic requirements such as separation of data at-rest (data that is stored on a storage device), address space separation, and separation of data access. </a:t>
            </a:r>
          </a:p>
          <a:p>
            <a:pPr marL="228600" lvl="0" indent="-228600">
              <a:buFont typeface="Arial" panose="020B0604020202020204" pitchFamily="34" charset="0"/>
              <a:buChar char="•"/>
            </a:pPr>
            <a:r>
              <a:rPr lang="en-US" dirty="0"/>
              <a:t>Availability ensures </a:t>
            </a:r>
            <a:r>
              <a:rPr lang="en-US" dirty="0" smtClean="0"/>
              <a:t>that resources </a:t>
            </a:r>
            <a:r>
              <a:rPr lang="en-US" dirty="0"/>
              <a:t>are accessible to all consumers utilizing the provider’s infrastructure by adhering to business continuity practices </a:t>
            </a:r>
            <a:r>
              <a:rPr lang="en-US" dirty="0" smtClean="0"/>
              <a:t>as </a:t>
            </a:r>
            <a:r>
              <a:rPr lang="en-US" dirty="0"/>
              <a:t>discussed in </a:t>
            </a:r>
            <a:r>
              <a:rPr lang="en-US" dirty="0" smtClean="0"/>
              <a:t>‘Business Continuity’ module.  </a:t>
            </a:r>
            <a:endParaRPr lang="en-US" dirty="0"/>
          </a:p>
          <a:p>
            <a:pPr marL="228600" lvl="0" indent="-228600">
              <a:buFont typeface="Arial" panose="020B0604020202020204" pitchFamily="34" charset="0"/>
              <a:buChar char="•"/>
            </a:pPr>
            <a:r>
              <a:rPr lang="en-US" dirty="0"/>
              <a:t>Service assurance provides service-level objectives (SLOs) that can be unique to each consumer. It ensures that SLOs are met at appropriate levels through the dedication of runtime resources and quality-of-service (</a:t>
            </a:r>
            <a:r>
              <a:rPr lang="en-US" dirty="0" err="1"/>
              <a:t>QoS</a:t>
            </a:r>
            <a:r>
              <a:rPr lang="en-US" dirty="0"/>
              <a:t>) control.</a:t>
            </a:r>
            <a:r>
              <a:rPr lang="en-US" dirty="0">
                <a:solidFill>
                  <a:srgbClr val="FF0000"/>
                </a:solidFill>
              </a:rPr>
              <a:t> </a:t>
            </a:r>
            <a:r>
              <a:rPr lang="en-US" dirty="0"/>
              <a:t>The parameter of availability goes </a:t>
            </a:r>
            <a:r>
              <a:rPr lang="en-US" dirty="0" smtClean="0"/>
              <a:t>along with </a:t>
            </a:r>
            <a:r>
              <a:rPr lang="en-US" dirty="0"/>
              <a:t>service assurance</a:t>
            </a:r>
            <a:r>
              <a:rPr lang="en-US" dirty="0">
                <a:solidFill>
                  <a:srgbClr val="FF0000"/>
                </a:solidFill>
              </a:rPr>
              <a:t>. </a:t>
            </a:r>
            <a:r>
              <a:rPr lang="en-US" dirty="0"/>
              <a:t>While service assurance directs resources at the consumers’ level, availability secures resources at the providers’ level. </a:t>
            </a:r>
            <a:endParaRPr lang="en-US" sz="1000" kern="1200" dirty="0" smtClean="0">
              <a:effectLst/>
            </a:endParaRPr>
          </a:p>
          <a:p>
            <a:pPr lvl="0" algn="r"/>
            <a:r>
              <a:rPr lang="en-US" dirty="0" smtClean="0"/>
              <a:t>(Cont'd)</a:t>
            </a:r>
            <a:endParaRPr lang="en-US" sz="1000"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618480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marL="228600" lvl="0" indent="-228600">
              <a:buFont typeface="Arial" panose="020B0604020202020204" pitchFamily="34" charset="0"/>
              <a:buChar char="•"/>
            </a:pPr>
            <a:r>
              <a:rPr lang="en-US" dirty="0"/>
              <a:t>Management enables coherent end-to-end infrastructure and service management for the service </a:t>
            </a:r>
            <a:r>
              <a:rPr lang="en-US" dirty="0" smtClean="0"/>
              <a:t>provider. It </a:t>
            </a:r>
            <a:r>
              <a:rPr lang="en-US" dirty="0"/>
              <a:t>also provides the ability to delegate day-to-day management activities, such as resource provisioning and </a:t>
            </a:r>
            <a:r>
              <a:rPr lang="en-US" dirty="0" smtClean="0"/>
              <a:t>monitoring </a:t>
            </a:r>
            <a:r>
              <a:rPr lang="en-US" dirty="0"/>
              <a:t>to consumers. Managing a multi-tenant environment requires mechanisms that </a:t>
            </a:r>
            <a:r>
              <a:rPr lang="en-US" dirty="0" smtClean="0"/>
              <a:t>enable consumers </a:t>
            </a:r>
            <a:r>
              <a:rPr lang="en-US" dirty="0"/>
              <a:t>to control the operation and provisioning of resources allocated to them.  </a:t>
            </a:r>
          </a:p>
          <a:p>
            <a:r>
              <a:rPr lang="en-US" dirty="0"/>
              <a:t>Providers are responsible for ensuring that mechanisms are in place to provide secure multi-tenancy, preventing unauthorized access to each consumer’s data. Today, many providers typically enforce uniform security controls and counter measures for all the tenants in a multi-tenant environment. In such an environment providers may disallow consumers from specifying contract clauses around security. The providers typically provide one set of controls, which is attested by a </a:t>
            </a:r>
            <a:r>
              <a:rPr lang="en-US" dirty="0" smtClean="0"/>
              <a:t>third </a:t>
            </a:r>
            <a:r>
              <a:rPr lang="en-US" dirty="0"/>
              <a:t>party that all customers must accept.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10630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i="1" kern="1200" dirty="0" smtClean="0">
                <a:effectLst/>
              </a:rPr>
              <a:t>Velocity-of-attack</a:t>
            </a:r>
            <a:r>
              <a:rPr lang="en-US" sz="1000" kern="1200" dirty="0" smtClean="0">
                <a:effectLst/>
              </a:rPr>
              <a:t> </a:t>
            </a:r>
            <a:r>
              <a:rPr lang="en-US" sz="1000" kern="1200" dirty="0" smtClean="0">
                <a:solidFill>
                  <a:schemeClr val="tx1"/>
                </a:solidFill>
                <a:effectLst/>
              </a:rPr>
              <a:t>refers to a situation where an existing security threat in a cloud may spread rapidly and have large impact. A cloud infrastructure typically has a large number of compute, storage, and network infrastructure components spanning geographic boundaries. The typical cloud environment also features homogeneity and standardization in the platforms and components, such as hypervisors, </a:t>
            </a:r>
            <a:r>
              <a:rPr lang="en-US" sz="1000" kern="1200" dirty="0" smtClean="0">
                <a:effectLst/>
              </a:rPr>
              <a:t>virtual machines file formats</a:t>
            </a:r>
            <a:r>
              <a:rPr lang="en-US" sz="1000" kern="1200" dirty="0" smtClean="0">
                <a:solidFill>
                  <a:schemeClr val="tx1"/>
                </a:solidFill>
                <a:effectLst/>
              </a:rPr>
              <a:t>, and guest operating systems. These factors can amplify security threats and allow them to spread quickly. Mitigating velocity-of-attack is difficult in a cloud environment. Due to </a:t>
            </a:r>
            <a:r>
              <a:rPr lang="en-US" sz="1000" kern="1200" dirty="0" smtClean="0">
                <a:effectLst/>
              </a:rPr>
              <a:t>potentially </a:t>
            </a:r>
            <a:r>
              <a:rPr lang="en-US" sz="1000" kern="1200" dirty="0" smtClean="0">
                <a:solidFill>
                  <a:schemeClr val="tx1"/>
                </a:solidFill>
                <a:effectLst/>
              </a:rPr>
              <a:t>high velocity-of-attack, providers must employ strong and robust security enforcement and containment mechanisms</a:t>
            </a:r>
            <a:r>
              <a:rPr lang="en-US" dirty="0" smtClean="0"/>
              <a:t>.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20922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i="1" kern="1200" dirty="0" smtClean="0">
                <a:effectLst/>
              </a:rPr>
              <a:t>Information assurance</a:t>
            </a:r>
            <a:r>
              <a:rPr lang="en-US" sz="1000" kern="1200" dirty="0" smtClean="0">
                <a:effectLst/>
              </a:rPr>
              <a:t> </a:t>
            </a:r>
            <a:r>
              <a:rPr lang="en-US" sz="1000" kern="1200" dirty="0" smtClean="0">
                <a:solidFill>
                  <a:schemeClr val="tx1"/>
                </a:solidFill>
                <a:effectLst/>
              </a:rPr>
              <a:t>ensures confidentiality, integrity, and availability of </a:t>
            </a:r>
            <a:r>
              <a:rPr lang="en-US" sz="1000" kern="1200" dirty="0" smtClean="0">
                <a:effectLst/>
              </a:rPr>
              <a:t>consumers’</a:t>
            </a:r>
            <a:r>
              <a:rPr lang="en-US" sz="1000" kern="1200" dirty="0" smtClean="0">
                <a:solidFill>
                  <a:schemeClr val="tx1"/>
                </a:solidFill>
                <a:effectLst/>
              </a:rPr>
              <a:t> data in the cloud. In particular, cloud consumers need assurance that all the consumers operating on the cloud </a:t>
            </a:r>
            <a:r>
              <a:rPr lang="en-US" sz="1000" kern="1200" dirty="0" smtClean="0">
                <a:effectLst/>
              </a:rPr>
              <a:t>do so </a:t>
            </a:r>
            <a:r>
              <a:rPr lang="en-US" sz="1000" kern="1200" dirty="0" smtClean="0">
                <a:solidFill>
                  <a:schemeClr val="tx1"/>
                </a:solidFill>
                <a:effectLst/>
              </a:rPr>
              <a:t>legitimately, accessing only data to which </a:t>
            </a:r>
            <a:r>
              <a:rPr lang="en-US" sz="1000" kern="1200" dirty="0" smtClean="0">
                <a:effectLst/>
              </a:rPr>
              <a:t>they have rights and only to the degree that policies and their roles permit. Although, information assurance is  primarily a consumer’s concern, cloud providers should deploy strong authentication and authorization mechanisms to validate that all consumers</a:t>
            </a:r>
            <a:r>
              <a:rPr lang="en-US" sz="1000" kern="1200" dirty="0" smtClean="0">
                <a:solidFill>
                  <a:srgbClr val="FF0000"/>
                </a:solidFill>
                <a:effectLst/>
              </a:rPr>
              <a:t> </a:t>
            </a:r>
            <a:r>
              <a:rPr lang="en-US" sz="1000" kern="1200" dirty="0" smtClean="0">
                <a:effectLst/>
              </a:rPr>
              <a:t>operating in cloud are genuine</a:t>
            </a:r>
            <a:r>
              <a:rPr lang="en-US" sz="1000" kern="1200" dirty="0" smtClean="0">
                <a:solidFill>
                  <a:srgbClr val="FF0000"/>
                </a:solidFill>
                <a:effectLst/>
              </a:rPr>
              <a:t> </a:t>
            </a:r>
            <a:r>
              <a:rPr lang="en-US" sz="1000" kern="1200" dirty="0" smtClean="0">
                <a:effectLst/>
              </a:rPr>
              <a:t>and have right level of access to resources.</a:t>
            </a:r>
            <a:r>
              <a:rPr lang="en-US" sz="1000" kern="1200" dirty="0" smtClean="0">
                <a:solidFill>
                  <a:srgbClr val="FF0000"/>
                </a:solidFill>
                <a:effectLst/>
              </a:rPr>
              <a:t> </a:t>
            </a:r>
            <a:r>
              <a:rPr lang="en-US" sz="1000" kern="1200" dirty="0" smtClean="0">
                <a:solidFill>
                  <a:schemeClr val="tx1"/>
                </a:solidFill>
                <a:effectLst/>
              </a:rPr>
              <a:t>Further, providers should build a resilient cloud infrastructure to ensure service availability</a:t>
            </a:r>
            <a:r>
              <a:rPr lang="en-US" sz="1000" kern="1200" dirty="0" smtClean="0">
                <a:effectLst/>
              </a:rPr>
              <a:t>,</a:t>
            </a:r>
            <a:r>
              <a:rPr lang="en-US" sz="1000" kern="1200" dirty="0" smtClean="0">
                <a:solidFill>
                  <a:schemeClr val="tx1"/>
                </a:solidFill>
                <a:effectLst/>
              </a:rPr>
              <a:t> </a:t>
            </a:r>
            <a:r>
              <a:rPr lang="en-US" sz="1000" kern="1200" dirty="0" smtClean="0">
                <a:effectLst/>
              </a:rPr>
              <a:t>an infrastructure that has the ability to withstand certain types of failure and yet remain fully functional. </a:t>
            </a:r>
            <a:r>
              <a:rPr lang="en-US" sz="1000" kern="1200" dirty="0" smtClean="0">
                <a:solidFill>
                  <a:schemeClr val="tx1"/>
                </a:solidFill>
                <a:effectLst/>
              </a:rPr>
              <a:t>Resilient cloud infrastructure is usually built by deploying business continuity.</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052781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70048"/>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A provider needs to ensure that any sensitive data, which includes personally identifiable information (PII) about its consumers </a:t>
            </a:r>
            <a:r>
              <a:rPr lang="en-US" sz="1000" kern="1200" dirty="0" smtClean="0">
                <a:effectLst/>
              </a:rPr>
              <a:t>(or their customers or users), is </a:t>
            </a:r>
            <a:r>
              <a:rPr lang="en-US" sz="1000" kern="1200" dirty="0" smtClean="0">
                <a:solidFill>
                  <a:schemeClr val="tx1"/>
                </a:solidFill>
                <a:effectLst/>
              </a:rPr>
              <a:t>legally protected from any unauthorized disclosure. Consumers must verify </a:t>
            </a:r>
            <a:r>
              <a:rPr lang="en-US" sz="1000" kern="1200" dirty="0" smtClean="0">
                <a:effectLst/>
              </a:rPr>
              <a:t>that providers should  deploy robust mechanisms to ensure privacy of their data. Some of the mechanisms that can be deployed by providers to ensure data privacy that include encryption of data at-rest </a:t>
            </a:r>
            <a:r>
              <a:rPr lang="en-US" dirty="0" smtClean="0"/>
              <a:t>(data residing on a primary storage, backup media, or in the archives),</a:t>
            </a:r>
            <a:r>
              <a:rPr lang="en-US" sz="1000" kern="1200" dirty="0" smtClean="0">
                <a:effectLst/>
              </a:rPr>
              <a:t> data in-transit </a:t>
            </a:r>
            <a:r>
              <a:rPr lang="en-US" dirty="0" smtClean="0"/>
              <a:t>(data transmitted over cables)</a:t>
            </a:r>
            <a:r>
              <a:rPr lang="en-US" sz="1000" kern="1200" dirty="0" smtClean="0">
                <a:effectLst/>
              </a:rPr>
              <a:t>, and data shredding. </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08193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The ownership of data is influenced by factors such as copyright and contract, and may depend on the jurisdiction in which the data is created and stored. There are two basic scenarios. </a:t>
            </a:r>
            <a:r>
              <a:rPr lang="en-US" sz="1000" kern="1200" dirty="0" smtClean="0">
                <a:effectLst/>
              </a:rPr>
              <a:t>In the case of data that is created </a:t>
            </a:r>
            <a:r>
              <a:rPr lang="en-US" sz="1000" kern="1200" dirty="0" err="1" smtClean="0">
                <a:effectLst/>
              </a:rPr>
              <a:t>on-premise</a:t>
            </a:r>
            <a:r>
              <a:rPr lang="en-US" sz="1000" kern="1200" dirty="0" smtClean="0">
                <a:effectLst/>
              </a:rPr>
              <a:t> and then stored in the cloud, </a:t>
            </a:r>
            <a:r>
              <a:rPr lang="en-US" sz="1000" kern="1200" dirty="0" smtClean="0">
                <a:solidFill>
                  <a:schemeClr val="tx1"/>
                </a:solidFill>
                <a:effectLst/>
              </a:rPr>
              <a:t>data ownership clearly remains with the creator based on various factors such as contractual ownership, data privacy, copyright law, trade secret, and intellectual property. However, when data is actually created in the cloud environment, </a:t>
            </a:r>
            <a:r>
              <a:rPr lang="en-US" sz="1000" kern="1200" dirty="0" smtClean="0">
                <a:effectLst/>
              </a:rPr>
              <a:t>the determination </a:t>
            </a:r>
            <a:r>
              <a:rPr lang="en-US" sz="1000" kern="1200" dirty="0" smtClean="0">
                <a:solidFill>
                  <a:schemeClr val="tx1"/>
                </a:solidFill>
                <a:effectLst/>
              </a:rPr>
              <a:t>of who owns the data primarily depends on terms of services </a:t>
            </a:r>
            <a:r>
              <a:rPr lang="en-US" sz="1000" kern="1200" dirty="0" smtClean="0">
                <a:effectLst/>
              </a:rPr>
              <a:t>(defined in the service contract</a:t>
            </a:r>
            <a:r>
              <a:rPr lang="en-US" sz="1000" kern="1200" dirty="0" smtClean="0">
                <a:solidFill>
                  <a:schemeClr val="tx1"/>
                </a:solidFill>
                <a:effectLst/>
              </a:rPr>
              <a:t>). There are other factors that may govern the ownership of data, such as the type of information and the country in which it is generated and stored. This can become even more complex if a provider has outsourced the infrastructure. In all cases, the cloud service provider must ensure that </a:t>
            </a:r>
            <a:r>
              <a:rPr lang="en-US" sz="1000" kern="1200" dirty="0" smtClean="0">
                <a:effectLst/>
              </a:rPr>
              <a:t>consumer always own the data. Further</a:t>
            </a:r>
            <a:r>
              <a:rPr lang="en-US" sz="1000" kern="1200" dirty="0" smtClean="0">
                <a:solidFill>
                  <a:schemeClr val="tx1"/>
                </a:solidFill>
                <a:effectLst/>
              </a:rPr>
              <a:t>, there needs to be complete assurance that all regulated information and Intellectual Property (IP) generated by </a:t>
            </a:r>
            <a:r>
              <a:rPr lang="en-US" sz="1000" kern="1200" dirty="0" smtClean="0">
                <a:effectLst/>
              </a:rPr>
              <a:t>the consumer is solely owned by the consumer – whether it is created in the cloud or migrated there later. </a:t>
            </a:r>
            <a:r>
              <a:rPr lang="en-US" dirty="0" smtClean="0"/>
              <a:t>Cloud service provider </a:t>
            </a:r>
            <a:r>
              <a:rPr lang="en-US" sz="1000" kern="1200" dirty="0" smtClean="0">
                <a:effectLst/>
              </a:rPr>
              <a:t>also need to ensure that the contract specifies the country in which data will be stored and that ownership is still retained by consumers.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998323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70048"/>
          </a:xfrm>
        </p:spPr>
      </p:sp>
      <p:sp>
        <p:nvSpPr>
          <p:cNvPr id="3" name="Notes Placeholder 2"/>
          <p:cNvSpPr>
            <a:spLocks noGrp="1"/>
          </p:cNvSpPr>
          <p:nvPr>
            <p:ph type="body" idx="1"/>
          </p:nvPr>
        </p:nvSpPr>
        <p:spPr/>
        <p:txBody>
          <a:bodyPr/>
          <a:lstStyle/>
          <a:p>
            <a:r>
              <a:rPr lang="en-US" dirty="0" smtClean="0"/>
              <a:t>The </a:t>
            </a:r>
            <a:r>
              <a:rPr lang="en-US" dirty="0"/>
              <a:t>slide illustrates relationship among various security concepts in a cloud environment. Cloud service providers and consumers want to safeguard the asset from threat agents (attackers) who seek to abuse the assets. Risk arises when the likelihood of a threat agent (an attacker) to exploit the vulnerability arises. Therefore, the cloud service providers and consumers deploy various countermeasures to minimize risk by reducing the vulnerabilities. </a:t>
            </a:r>
          </a:p>
          <a:p>
            <a:r>
              <a:rPr lang="en-US" dirty="0" smtClean="0"/>
              <a:t>Risk assessment is the first step to determine the extent of potential threats and risks in a cloud infrastructure. The process assesses risk and helps to identify appropriate controls to mitigate or eliminate risks. Cloud service providers must apply their normal information security and risk-management policies and standards to their cloud infrastructure, which is possible</a:t>
            </a:r>
            <a:r>
              <a:rPr lang="en-US" dirty="0" smtClean="0">
                <a:solidFill>
                  <a:srgbClr val="FF0000"/>
                </a:solidFill>
              </a:rPr>
              <a:t> </a:t>
            </a:r>
            <a:r>
              <a:rPr lang="en-US" dirty="0" smtClean="0"/>
              <a:t> Some of the key security areas that cloud service providers must focus on while building the infrastructure are: authentication, identity and access management, data loss prevention and data breach notification, governance, risk, and compliance (GRC), privacy,  network monitoring and analysis, security information and event logging, incident management, and security management. These security areas are</a:t>
            </a:r>
            <a:r>
              <a:rPr lang="en-US" baseline="0" dirty="0" smtClean="0"/>
              <a:t> covered later in this module.</a:t>
            </a:r>
            <a:endParaRPr lang="en-US" b="1"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379710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the key information security terminologies, such as confidentiality, integrity, availability, authentication, authorization, auditing, defense-in-depth, trusted computing base, multi-tenancy, velocity of attack, information assurance, and data ownership and privacy.</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dirty="0" smtClean="0"/>
              <a:t>This lesson covers</a:t>
            </a:r>
            <a:r>
              <a:rPr lang="en-US" baseline="0" dirty="0" smtClean="0"/>
              <a:t> the </a:t>
            </a:r>
            <a:r>
              <a:rPr lang="en-US" sz="1000" kern="1200" dirty="0" smtClean="0">
                <a:effectLst/>
              </a:rPr>
              <a:t>key </a:t>
            </a:r>
            <a:r>
              <a:rPr lang="en-US" sz="1000" kern="1200" dirty="0" smtClean="0">
                <a:solidFill>
                  <a:schemeClr val="tx1"/>
                </a:solidFill>
                <a:effectLst/>
              </a:rPr>
              <a:t>threats in a cloud environment. </a:t>
            </a:r>
            <a:endParaRPr lang="en-US" i="0"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Although, cloud computing offers several benefits, such as flexibility, scalability, and agility, </a:t>
            </a:r>
            <a:r>
              <a:rPr lang="en-US" dirty="0" smtClean="0">
                <a:solidFill>
                  <a:srgbClr val="FF0000"/>
                </a:solidFill>
              </a:rPr>
              <a:t> </a:t>
            </a:r>
            <a:r>
              <a:rPr lang="en-US" dirty="0" smtClean="0"/>
              <a:t>security is one of the key factors that consumers are concerned about while adopting cloud. Therefore, it is important for a service provider to deploy the required security tools and mechanisms to offer a secure cloud environment to their consumers. The fundamental requirements of information security and compliance pertain to both non-cloud and cloud infrastructure management. In both the environments, there are some common security requirements. </a:t>
            </a:r>
            <a:r>
              <a:rPr lang="en-US" dirty="0"/>
              <a:t>However, in a cloud environment there are important additional factors, which a service provider must consider, that arise from information ownership, responsibility and accountability for information security, and the cloud infrastructure’s </a:t>
            </a:r>
            <a:r>
              <a:rPr lang="en-US" i="1" dirty="0"/>
              <a:t>multi-tenancy</a:t>
            </a:r>
            <a:r>
              <a:rPr lang="en-US" dirty="0"/>
              <a:t> characteristic.</a:t>
            </a:r>
            <a:r>
              <a:rPr lang="en-US" dirty="0" smtClean="0">
                <a:solidFill>
                  <a:srgbClr val="FF0000"/>
                </a:solidFill>
              </a:rPr>
              <a:t> </a:t>
            </a:r>
            <a:r>
              <a:rPr lang="en-US" dirty="0" smtClean="0"/>
              <a:t>Therefore, providing secure multi-tenancy is a key requirement for building a cloud infrastructure. </a:t>
            </a:r>
          </a:p>
          <a:p>
            <a:r>
              <a:rPr lang="en-US" dirty="0" smtClean="0"/>
              <a:t>Apart from multi-tenancy, cloud infrastructure provides rapid elasticity, a feature rarely found in traditional data centers. Therefore, tools used to provide information security must have the ability to detect newly provisioned resources and integrate with these scaled resources to provide security. Without these capabilities, it is difficult to monitor and manage the security of such an environment. </a:t>
            </a:r>
          </a:p>
          <a:p>
            <a:r>
              <a:rPr lang="en-US" dirty="0"/>
              <a:t>The security mechanisms deployed in the cloud environment not only provide protection to the five layers (physical, virtual, control, service orchestration, and service layers), but it also provides protection to the two cross layer functions (service management and business continuity). </a:t>
            </a:r>
          </a:p>
          <a:p>
            <a:r>
              <a:rPr lang="en-US" dirty="0" smtClean="0"/>
              <a:t>Apart from security mechanisms, service providers also require to adopt governance, risk and compliance (GRC) processes that enables the cloud provider to ensure that their acts are ethically correct and in accordance with their risk appetite (the risk level a service provider chooses to accept), internal policies, and external regulations. This also enables the service provider to meet the GRC requirement of their consumers.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872142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According to the </a:t>
            </a:r>
            <a:r>
              <a:rPr lang="en-US" i="1" dirty="0" smtClean="0"/>
              <a:t>Cloud Security Alliance (CSA)</a:t>
            </a:r>
            <a:r>
              <a:rPr lang="en-US" dirty="0" smtClean="0"/>
              <a:t> and </a:t>
            </a:r>
            <a:r>
              <a:rPr lang="en-US" i="1" dirty="0" smtClean="0"/>
              <a:t>European Network and Information Security Agency (ENISA)</a:t>
            </a:r>
            <a:r>
              <a:rPr lang="en-US" dirty="0" smtClean="0"/>
              <a:t>, the key threats in a cloud environment are: data leakage, data loss, account hijacking, insecure APIs, denial of service, malicious insiders, abuse of cloud services, insufficient due diligence, shared technology vulnerabilities, and loss of governance and compliance. Apart from describing these threats, this lesson also recommends various control mechanisms that a cloud service provider must consider while building cloud infrastructure to mitigate the threats.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291739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Data leakage</a:t>
            </a:r>
            <a:r>
              <a:rPr lang="en-US" dirty="0" smtClean="0"/>
              <a:t> occurs when an unauthorized entity (an attacker) gains access to a cloud consumer’s confidential data stored on the cloud infrastructure. An attacker may gain unauthorized access to consumers’ confidential data in a variety of ways, such as a compromised password database, poor application design, poor segregation of network traffic, poor encryption implementation, or through a malicious insider. Consider an example in which an attacker compromises the database that stores consumers’ passwords. It allows the attacker to impersonate </a:t>
            </a:r>
            <a:r>
              <a:rPr lang="en-US" dirty="0"/>
              <a:t>a</a:t>
            </a:r>
            <a:r>
              <a:rPr lang="en-US" dirty="0" smtClean="0"/>
              <a:t> consumer or other legitimate user, thus exposing the consumer’s data. To mitigate the risk of such data leakage, providers may deploy a multi-factor authentication technique. When multi-factor authentication is used, a compromised password database will expose only a part of the authorization credential set, thus reducing the likelihood of a breach or attack. </a:t>
            </a:r>
          </a:p>
          <a:p>
            <a:r>
              <a:rPr lang="en-US" dirty="0" smtClean="0"/>
              <a:t>Consider the example of </a:t>
            </a:r>
            <a:r>
              <a:rPr lang="en-US" i="1" dirty="0" smtClean="0"/>
              <a:t>cross-VM side channel attack</a:t>
            </a:r>
            <a:r>
              <a:rPr lang="en-US" dirty="0" smtClean="0"/>
              <a:t> to gain access to the consumer’s information. This attack is carried out in two steps: VM placement and information extraction. </a:t>
            </a:r>
          </a:p>
          <a:p>
            <a:pPr marL="228600" lvl="0" indent="-228600">
              <a:buFont typeface="+mj-lt"/>
              <a:buAutoNum type="arabicPeriod"/>
            </a:pPr>
            <a:r>
              <a:rPr lang="en-US" dirty="0" smtClean="0"/>
              <a:t>In the VM placement step, a malicious VM is placed on a compute system on which the target virtual machine is running. One of the ways to accomplish that is by creating multiple virtual machines. Due to load balancing techniques employed by the hypervisor, new virtual machines may be placed on different compute systems. The attacker then probes each virtual machine created to identify its neighbors. The process is repeated until the target virtual machine is identified, allowing for the second step to be carried out. </a:t>
            </a:r>
          </a:p>
          <a:p>
            <a:pPr algn="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142865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marL="228600" lvl="0" indent="-228600">
              <a:buFont typeface="+mj-lt"/>
              <a:buAutoNum type="arabicPeriod" startAt="2"/>
            </a:pPr>
            <a:r>
              <a:rPr lang="en-US" dirty="0"/>
              <a:t>In the information extraction step, information about the target virtual machine is extracted by monitoring </a:t>
            </a:r>
            <a:r>
              <a:rPr lang="en-US" dirty="0" smtClean="0"/>
              <a:t>activity, </a:t>
            </a:r>
            <a:r>
              <a:rPr lang="en-US" dirty="0"/>
              <a:t>such as keystrokes, cache data, and network traffic. This type of attack could reveal information related to a </a:t>
            </a:r>
            <a:r>
              <a:rPr lang="en-US" dirty="0" smtClean="0"/>
              <a:t>consumers’ </a:t>
            </a:r>
            <a:r>
              <a:rPr lang="en-US" dirty="0"/>
              <a:t>critical business activity. The risks associated with this form of attack can be minimized by encrypting data, which reduces the exposure of confidential data of the consumers. </a:t>
            </a:r>
          </a:p>
          <a:p>
            <a:r>
              <a:rPr lang="en-US" dirty="0"/>
              <a:t>Additionally, an attacker may exploit multi-tenancy to gain visibility to the residual data or traces of operations of a consumer. This kind of attack may also provide access to </a:t>
            </a:r>
            <a:r>
              <a:rPr lang="en-US" dirty="0" smtClean="0"/>
              <a:t>consumer’s </a:t>
            </a:r>
            <a:r>
              <a:rPr lang="en-US" dirty="0"/>
              <a:t>confidential information. Further, providers may also use data shredding capability to delete the residual data after a consumer has discontinued a cloud service. Encrypting and shredding data helps to prevent exposure of </a:t>
            </a:r>
            <a:r>
              <a:rPr lang="en-US" dirty="0" smtClean="0"/>
              <a:t>consumers’ </a:t>
            </a:r>
            <a:r>
              <a:rPr lang="en-US" dirty="0"/>
              <a:t>confidential data to an attacker.</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142865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lvl="1" indent="0">
              <a:spcBef>
                <a:spcPts val="1200"/>
              </a:spcBef>
              <a:buFontTx/>
              <a:buNone/>
              <a:defRPr/>
            </a:pPr>
            <a:r>
              <a:rPr lang="en-US" i="1" dirty="0" smtClean="0"/>
              <a:t>Data loss</a:t>
            </a:r>
            <a:r>
              <a:rPr lang="en-US" dirty="0" smtClean="0"/>
              <a:t> can occur in the cloud due to various reasons other than malicious attacks. Some of the causes of data loss may include accidental deletion by the provider or destruction resulting from natural disasters. The provider is often responsible for data loss resulting from these causes and appropriate measures such as data backup can reduce the impact of such events. Providers must publish the protection mechanisms deployed to protect the data stored in cloud. Also, providers must ensure appropriate terms and conditions related to data loss and the associated penalties as part of the service contract. The service contract should also include various BC/DR options, such as backup and replication, offered to the consumers.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018387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Account hijacking refers to a scenario in which an attacker gains access to consumers’ accounts using methods such as phishing or installing keystroke-logging malware on consumers’ virtual machines. </a:t>
            </a:r>
          </a:p>
          <a:p>
            <a:r>
              <a:rPr lang="en-US" i="1" dirty="0" smtClean="0"/>
              <a:t>Phishing</a:t>
            </a:r>
            <a:r>
              <a:rPr lang="en-US" dirty="0" smtClean="0"/>
              <a:t> is an example of a social engineering attack that is used to deceive users. Phishing attacks are typically carried out by spoofing email – an email with a fake but </a:t>
            </a:r>
            <a:r>
              <a:rPr lang="en-US" dirty="0"/>
              <a:t>genuine-appearing </a:t>
            </a:r>
            <a:r>
              <a:rPr lang="en-US" dirty="0" smtClean="0"/>
              <a:t>address, which provides a link to a website that masquerades as a legitimate website. After opening the website, users are asked to enter details such as their login credentials. These details are then captured by the attacker to take over the user’s account. For example, a consumer may receive an email that is designed to appear as if the provider has sent it. This email may ask the consumer to click the link provided in the email and update their details. After clicking the email, the user is directed to a malicious website where their details are captured.  </a:t>
            </a:r>
          </a:p>
          <a:p>
            <a:r>
              <a:rPr lang="en-US" dirty="0" smtClean="0"/>
              <a:t>Another way to gain access to a user’s credentials is by installing keystroke-logging malware. In this attack, the attacker installs malware in the consumer’s virtual machine which captures user credentials and sends them to the attacker. After capturing the credentials, an attacker can use them to gain access to the consumer’s account. The attacker may then eavesdrop on the user’s activities and transactions, manipulate data, return falsified information, and redirect the clients to illegitimate sites. The attacker may also use the identity of the stolen account to launch subsequent attacks. </a:t>
            </a:r>
          </a:p>
          <a:p>
            <a:r>
              <a:rPr lang="en-US" dirty="0"/>
              <a:t>A “man-in-the-middle” attack is another way to hack </a:t>
            </a:r>
            <a:r>
              <a:rPr lang="en-US" dirty="0" smtClean="0"/>
              <a:t>users’ </a:t>
            </a:r>
            <a:r>
              <a:rPr lang="en-US" dirty="0"/>
              <a:t>credentials. In this attack, the attacker </a:t>
            </a:r>
            <a:r>
              <a:rPr lang="en-US" dirty="0" smtClean="0"/>
              <a:t>eavesdrops—overhears </a:t>
            </a:r>
            <a:r>
              <a:rPr lang="en-US" dirty="0"/>
              <a:t>the </a:t>
            </a:r>
            <a:r>
              <a:rPr lang="en-US" dirty="0" smtClean="0"/>
              <a:t>conversation—on </a:t>
            </a:r>
            <a:r>
              <a:rPr lang="en-US" dirty="0"/>
              <a:t>the network channel between the consumer and the VM, and captures the credentials transmitted over the network. Use of multi-factor authentication and </a:t>
            </a:r>
            <a:r>
              <a:rPr lang="en-US" dirty="0" err="1"/>
              <a:t>IPSec</a:t>
            </a:r>
            <a:r>
              <a:rPr lang="en-US" dirty="0"/>
              <a:t> </a:t>
            </a:r>
            <a:r>
              <a:rPr lang="en-US" dirty="0" smtClean="0"/>
              <a:t> (</a:t>
            </a:r>
            <a:r>
              <a:rPr lang="en-US" dirty="0"/>
              <a:t>a suite of algorithms, protocols, and procedures used for securing IP communications by authenticating and/or encrypting each packet in a data stream) can prevent this type of attack. </a:t>
            </a:r>
          </a:p>
          <a:p>
            <a:r>
              <a:rPr lang="en-US" dirty="0"/>
              <a:t>Intrusion detection and prevention systems and firewalls, which will be discussed later in this </a:t>
            </a:r>
            <a:r>
              <a:rPr lang="en-US" dirty="0" smtClean="0"/>
              <a:t>module </a:t>
            </a:r>
            <a:r>
              <a:rPr lang="en-US" dirty="0"/>
              <a:t>are additional controls that may reduce the risk of such attacks.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375288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70048"/>
          </a:xfrm>
        </p:spPr>
      </p:sp>
      <p:sp>
        <p:nvSpPr>
          <p:cNvPr id="3" name="Notes Placeholder 2"/>
          <p:cNvSpPr>
            <a:spLocks noGrp="1"/>
          </p:cNvSpPr>
          <p:nvPr>
            <p:ph type="body" idx="1"/>
          </p:nvPr>
        </p:nvSpPr>
        <p:spPr/>
        <p:txBody>
          <a:bodyPr/>
          <a:lstStyle/>
          <a:p>
            <a:r>
              <a:rPr lang="en-US" dirty="0" smtClean="0"/>
              <a:t>Application programming interfaces (APIs) are used extensively in cloud infrastructures to perform activities such as resource provisioning, configuration, monitoring, management, and orchestration. These APIs may be open or proprietary. The security of cloud services depends upon the security of these APIs. An attacker may exploit vulnerability in an API to breach a cloud infrastructure’s perimeter and carry out an attack. Therefore, APIs must be designed and developed following security best practices such as requiring authentication and authorization, and avoiding buffer overflows. Security review of the APIs must be performed by providers. Also, access to the APIs must be restricted to authorized users. These practices provide protection against both accidental and malicious attempts to bypass security. </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199547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rPr>
              <a:t>A </a:t>
            </a:r>
            <a:r>
              <a:rPr lang="en-US" sz="1000" i="1" kern="1200" dirty="0" smtClean="0">
                <a:effectLst/>
              </a:rPr>
              <a:t>Denial of Service (</a:t>
            </a:r>
            <a:r>
              <a:rPr lang="en-US" sz="1000" i="1" kern="1200" dirty="0" err="1" smtClean="0">
                <a:effectLst/>
              </a:rPr>
              <a:t>DoS</a:t>
            </a:r>
            <a:r>
              <a:rPr lang="en-US" sz="1000" i="1" kern="1200" dirty="0" smtClean="0">
                <a:effectLst/>
              </a:rPr>
              <a:t>) </a:t>
            </a:r>
            <a:r>
              <a:rPr lang="en-US" sz="1000" kern="1200" dirty="0" smtClean="0">
                <a:solidFill>
                  <a:schemeClr val="tx1"/>
                </a:solidFill>
                <a:effectLst/>
              </a:rPr>
              <a:t>attack prevents legitimate users from accessing resources or services. </a:t>
            </a:r>
            <a:r>
              <a:rPr lang="en-IN" sz="1000" kern="1200" dirty="0" err="1" smtClean="0">
                <a:solidFill>
                  <a:schemeClr val="tx1"/>
                </a:solidFill>
                <a:effectLst/>
              </a:rPr>
              <a:t>DoS</a:t>
            </a:r>
            <a:r>
              <a:rPr lang="en-IN" sz="1000" kern="1200" dirty="0" smtClean="0">
                <a:solidFill>
                  <a:schemeClr val="tx1"/>
                </a:solidFill>
                <a:effectLst/>
              </a:rPr>
              <a:t> attacks can be targeted against compute systems, networks, or storage resources.  In all cases, the intent of </a:t>
            </a:r>
            <a:r>
              <a:rPr lang="en-IN" sz="1000" kern="1200" dirty="0" err="1" smtClean="0">
                <a:solidFill>
                  <a:schemeClr val="tx1"/>
                </a:solidFill>
                <a:effectLst/>
              </a:rPr>
              <a:t>DoS</a:t>
            </a:r>
            <a:r>
              <a:rPr lang="en-IN" sz="1000" kern="1200" dirty="0" smtClean="0">
                <a:solidFill>
                  <a:schemeClr val="tx1"/>
                </a:solidFill>
                <a:effectLst/>
              </a:rPr>
              <a:t> is to exhaust key resources, such as network bandwidth or CPU cycles, thereby preventing production use. For example, an attacker may send massive quantities of data to the target with the intention of consuming bandwidth. This prevents legitimate consumers from using the bandwidth. Such an attack may also be carried out by </a:t>
            </a:r>
            <a:r>
              <a:rPr lang="en-IN" sz="1000" kern="1200" dirty="0" smtClean="0">
                <a:effectLst/>
              </a:rPr>
              <a:t>exploiting weaknesses of a communications protocol. For example, an attacker may cause </a:t>
            </a:r>
            <a:r>
              <a:rPr lang="en-IN" sz="1000" kern="1200" dirty="0" err="1" smtClean="0">
                <a:effectLst/>
              </a:rPr>
              <a:t>DoS</a:t>
            </a:r>
            <a:r>
              <a:rPr lang="en-IN" sz="1000" kern="1200" dirty="0" smtClean="0">
                <a:effectLst/>
              </a:rPr>
              <a:t> to a legitimate consumer by resetting TCP sessions or corrupting the DNS server cache. </a:t>
            </a:r>
            <a:endParaRPr lang="en-US" sz="1000" kern="1200" dirty="0" smtClean="0">
              <a:effectLst/>
            </a:endParaRPr>
          </a:p>
          <a:p>
            <a:r>
              <a:rPr lang="en-IN" sz="1000" kern="1200" dirty="0" smtClean="0">
                <a:solidFill>
                  <a:schemeClr val="tx1"/>
                </a:solidFill>
                <a:effectLst/>
              </a:rPr>
              <a:t>Consider another example of </a:t>
            </a:r>
            <a:r>
              <a:rPr lang="en-IN" sz="1000" kern="1200" dirty="0" err="1" smtClean="0">
                <a:solidFill>
                  <a:schemeClr val="tx1"/>
                </a:solidFill>
                <a:effectLst/>
              </a:rPr>
              <a:t>DoS</a:t>
            </a:r>
            <a:r>
              <a:rPr lang="en-IN" sz="1000" kern="1200" dirty="0" smtClean="0">
                <a:solidFill>
                  <a:schemeClr val="tx1"/>
                </a:solidFill>
                <a:effectLst/>
              </a:rPr>
              <a:t> attack specific to cloud environments where consumers are billed based on resource utilization.  </a:t>
            </a:r>
            <a:r>
              <a:rPr lang="en-IN" sz="1000" kern="1200" dirty="0" smtClean="0">
                <a:effectLst/>
              </a:rPr>
              <a:t>While conducting a network based </a:t>
            </a:r>
            <a:r>
              <a:rPr lang="en-IN" sz="1000" kern="1200" dirty="0" err="1" smtClean="0">
                <a:effectLst/>
              </a:rPr>
              <a:t>DoS</a:t>
            </a:r>
            <a:r>
              <a:rPr lang="en-IN" sz="1000" kern="1200" dirty="0" smtClean="0">
                <a:effectLst/>
              </a:rPr>
              <a:t> attack to prevent the consumer from using cloud services, the </a:t>
            </a:r>
            <a:r>
              <a:rPr lang="en-US" sz="1000" kern="1200" dirty="0" smtClean="0">
                <a:effectLst/>
              </a:rPr>
              <a:t>attacker can consume CPU cycles and storage capacity, resulting in non-productive expenses for the legitimate consumer. Apart from </a:t>
            </a:r>
            <a:r>
              <a:rPr lang="en-US" sz="1000" kern="1200" dirty="0" err="1" smtClean="0">
                <a:effectLst/>
              </a:rPr>
              <a:t>DoS</a:t>
            </a:r>
            <a:r>
              <a:rPr lang="en-US" sz="1000" kern="1200" dirty="0" smtClean="0">
                <a:effectLst/>
              </a:rPr>
              <a:t> attack, an attacker may also carry out Distributed </a:t>
            </a:r>
            <a:r>
              <a:rPr lang="en-US" sz="1000" kern="1200" dirty="0" err="1" smtClean="0">
                <a:effectLst/>
              </a:rPr>
              <a:t>DoS</a:t>
            </a:r>
            <a:r>
              <a:rPr lang="en-US" sz="1000" kern="1200" dirty="0" smtClean="0">
                <a:effectLst/>
              </a:rPr>
              <a:t> attack.</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661587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Distributed </a:t>
            </a:r>
            <a:r>
              <a:rPr lang="en-US" dirty="0" err="1" smtClean="0"/>
              <a:t>DoS</a:t>
            </a:r>
            <a:r>
              <a:rPr lang="en-US" dirty="0" smtClean="0"/>
              <a:t> (</a:t>
            </a:r>
            <a:r>
              <a:rPr lang="en-US" dirty="0" err="1" smtClean="0"/>
              <a:t>DDoS</a:t>
            </a:r>
            <a:r>
              <a:rPr lang="en-US" dirty="0" smtClean="0"/>
              <a:t>) attack is a variant of </a:t>
            </a:r>
            <a:r>
              <a:rPr lang="en-US" dirty="0" err="1" smtClean="0"/>
              <a:t>DoS</a:t>
            </a:r>
            <a:r>
              <a:rPr lang="en-US" dirty="0" smtClean="0"/>
              <a:t> attack in which several systems launch a coordinated, simultaneous </a:t>
            </a:r>
            <a:r>
              <a:rPr lang="en-US" dirty="0" err="1" smtClean="0"/>
              <a:t>DoS</a:t>
            </a:r>
            <a:r>
              <a:rPr lang="en-US" dirty="0" smtClean="0"/>
              <a:t> attack on their target(s), thereby causing denial of service to the users of the targeted system(s). In a </a:t>
            </a:r>
            <a:r>
              <a:rPr lang="en-US" dirty="0" err="1" smtClean="0"/>
              <a:t>DDoS</a:t>
            </a:r>
            <a:r>
              <a:rPr lang="en-US" dirty="0" smtClean="0"/>
              <a:t> attack, the attacker is able to multiply the effectiveness of the </a:t>
            </a:r>
            <a:r>
              <a:rPr lang="en-US" dirty="0" err="1" smtClean="0"/>
              <a:t>DoS</a:t>
            </a:r>
            <a:r>
              <a:rPr lang="en-US" dirty="0" smtClean="0"/>
              <a:t> attack by harnessing the resources of multiple collaborating systems which serve as attack platforms. Typically, a </a:t>
            </a:r>
            <a:r>
              <a:rPr lang="en-US" dirty="0" err="1" smtClean="0"/>
              <a:t>DDoS</a:t>
            </a:r>
            <a:r>
              <a:rPr lang="en-US" dirty="0" smtClean="0"/>
              <a:t> master program is installed on one compute system. Then, at a designated time, the master program communicates to a number of "agent" programs installed on compute systems. When the agents receive the command, they initiate the attack. </a:t>
            </a:r>
          </a:p>
          <a:p>
            <a:r>
              <a:rPr lang="en-US" dirty="0" smtClean="0"/>
              <a:t>The principal control mechanism that can minimize the impact of </a:t>
            </a:r>
            <a:r>
              <a:rPr lang="en-US" dirty="0" err="1" smtClean="0"/>
              <a:t>DoS</a:t>
            </a:r>
            <a:r>
              <a:rPr lang="en-US" dirty="0" smtClean="0"/>
              <a:t> and </a:t>
            </a:r>
            <a:r>
              <a:rPr lang="en-US" dirty="0" err="1" smtClean="0"/>
              <a:t>DDoS</a:t>
            </a:r>
            <a:r>
              <a:rPr lang="en-US" dirty="0" smtClean="0"/>
              <a:t> attack is to impose restrictions and limits on network resource consumption. For example, when it is identified that the amount of data being sent from a given IP address exceeds the configured limits, the traffic from that IP address may be blocked. This provides a first line of defense. Further, restrictions and limits may be imposed on resources consumed by each compute system, providing an additional line of defense.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92072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ea typeface="+mn-ea"/>
                <a:cs typeface="Calibri" panose="020F0502020204030204" pitchFamily="34" charset="0"/>
              </a:rPr>
              <a:t>Today, most cloud service providers are aware of the security threats posed by outsiders. Countermeasures such as firewalls, malware protection software, and intrusion detection systems can minimize the risk of attacks from outsiders. However, these measures do not reduce the risk of attacks from malicious insiders. According to Computer Emergency Response Team (CERT), a </a:t>
            </a:r>
            <a:r>
              <a:rPr lang="en-US" sz="1000" i="1" kern="1200" dirty="0" smtClean="0">
                <a:effectLst/>
                <a:ea typeface="+mn-ea"/>
                <a:cs typeface="Calibri" panose="020F0502020204030204" pitchFamily="34" charset="0"/>
              </a:rPr>
              <a:t>malicious insider</a:t>
            </a:r>
            <a:r>
              <a:rPr lang="en-US" sz="1000" kern="1200" dirty="0" smtClean="0">
                <a:effectLst/>
                <a:ea typeface="+mn-ea"/>
                <a:cs typeface="Calibri" panose="020F0502020204030204" pitchFamily="34" charset="0"/>
              </a:rPr>
              <a:t> could be a organization’s (cloud service provider’s) current or former employee, contractor, or other business partner who has or had authorized access to a cloud service provider's compute systems, network, or storage. These malicious insiders may intentionally misuse that access in ways that negatively impact the confidentiality (data leakage), integrity, or availability of the cloud service provider’s information or resources.</a:t>
            </a:r>
          </a:p>
          <a:p>
            <a:r>
              <a:rPr lang="en-US" sz="1000" kern="1200" dirty="0" smtClean="0">
                <a:effectLst/>
                <a:ea typeface="+mn-ea"/>
                <a:cs typeface="Calibri" panose="020F0502020204030204" pitchFamily="34" charset="0"/>
              </a:rPr>
              <a:t>For example, consider a former employee of a cloud service provider who had access to the cloud resources. This malicious insider may be aware of security weaknesses in that cloud infrastructure. This is a serious threat because the malicious insider may exploit the security weakness and can impact confidentiality, integrity, and availability. Control measures that can minimize the risk due to malicious insiders include strict access control policies, disabling employee accounts immediately after separation from the company, security audit, encryption, and segregation of duties (role-based access control, which is discussed later in this module). Also, a background investigation of a candidate before hiring is another key measure that can reduce the risk due to malicious insiders.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00228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70048"/>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As discussed throughout this course, cloud computing offers several advantages to service providers and consumers. However, these cloud resources can be misused to perform unauthorized or illicit activities. For example, an attacker might require years to crack an encryption key using a personal compute system. However, the same key might be cracked in minutes or hours by using the extensive computing resources available from a cloud-based infrastructure. Alternately, an attacker may use cloud computing resources to perform illegal activities such as distributing pirated software. This could place providers and consumers in legal jeopardy. These types of threats are difficult to mitigate merely with the help of tools. However, service providers can establish an agreement with consumers that have guidelines for acceptable use of cloud resources.</a:t>
            </a:r>
            <a:endParaRPr lang="en-US" sz="1000" kern="1200" dirty="0" smtClean="0">
              <a:effectLst/>
              <a:latin typeface="Calibri" pitchFamily="34" charset="0"/>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25632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the key information security terminologies.</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Cloud service provider</a:t>
            </a:r>
            <a:r>
              <a:rPr lang="en-US" baseline="0" dirty="0" smtClean="0"/>
              <a:t> should pay due diligence towards u</a:t>
            </a:r>
            <a:r>
              <a:rPr lang="en-US" dirty="0" smtClean="0"/>
              <a:t>nderstanding full scope of the undertaking while offering cloud services.</a:t>
            </a:r>
            <a:r>
              <a:rPr lang="en-US" baseline="0" dirty="0" smtClean="0"/>
              <a:t> For example, in a hybrid cloud environment, where</a:t>
            </a:r>
            <a:r>
              <a:rPr lang="en-US" dirty="0" smtClean="0"/>
              <a:t> cloud service provider connects to one or more cloud infrastructure(s) to leverage their capabilities, complete understanding of operational responsibilities is required. These responsibilities include incident response, encryption, governance, compliance, and security monitoring. Insufficient due diligence towards understanding these responsibilities may increase risk levels. </a:t>
            </a:r>
          </a:p>
          <a:p>
            <a:r>
              <a:rPr lang="en-US" dirty="0" smtClean="0"/>
              <a:t>Similarly, understanding operational responsibilities are essential when a service provider may act as a broker by connecting to multiple cloud service providers to integrate their capabilities and offer services to the consumers. For example, if a cloud service broker offers services using resources from multiple cloud service providers that do not meet the security requirements of the consumers may expose consumers’ data to increased risk. This risk can be minimized by thoroughly understanding and evaluating the cloud providers’ services and their terms, ensuring that they provide security controls that can meet the consumer’s security requirements. Further, it is important to understand the consumers’ risk profile to ensure that the risks involved are within acceptable levels. </a:t>
            </a:r>
          </a:p>
          <a:p>
            <a:endParaRPr lang="en-US" dirty="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244251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Technologies that are used to build a cloud infrastructure provide a multi-tenant environment enabling the sharing of resources. Multi-tenancy is achieved by using mechanisms that provide separation of computing resources such as memory and storage for each consumer. Failure of these mechanisms may expose consumer’s data to other consumers, raising security risks. Compromising a hypervisor is a serious event because it exposes the entire environment to potential attacks.  </a:t>
            </a:r>
            <a:r>
              <a:rPr lang="en-US" i="1" dirty="0" err="1" smtClean="0"/>
              <a:t>Hyperjacking</a:t>
            </a:r>
            <a:r>
              <a:rPr lang="en-US" dirty="0" smtClean="0"/>
              <a:t> is an example of this type of attack in which the attacker installs a rogue hypervisor that takes control of the compute system. The attacker now can use this hypervisor to run unauthorized virtual machines in the cloud and carry out further attacks.  Detecting this attack is difficult and involves examining components such as program memory and the processor core registers for anomalies. It may be possible to prevent </a:t>
            </a:r>
            <a:r>
              <a:rPr lang="en-US" dirty="0" err="1" smtClean="0"/>
              <a:t>hyperjacking</a:t>
            </a:r>
            <a:r>
              <a:rPr lang="en-US" dirty="0" smtClean="0"/>
              <a:t> by securing components that are part of the trusted computing base.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876730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Loss of compliance may occur when a cloud service provider or cloud broker does not adhere to, and demonstrating adherence to, external laws and regulations as well as corporate policies and procedures. </a:t>
            </a:r>
          </a:p>
          <a:p>
            <a:r>
              <a:rPr lang="en-US" dirty="0" smtClean="0"/>
              <a:t>For example, t</a:t>
            </a:r>
            <a:r>
              <a:rPr lang="en-US" sz="1000" kern="1200" dirty="0" smtClean="0">
                <a:solidFill>
                  <a:schemeClr val="tx1"/>
                </a:solidFill>
                <a:effectLst/>
              </a:rPr>
              <a:t>here are regulations </a:t>
            </a:r>
            <a:r>
              <a:rPr lang="en-US" sz="1000" kern="1200" dirty="0" smtClean="0">
                <a:effectLst/>
              </a:rPr>
              <a:t>that mandate businesses to </a:t>
            </a:r>
            <a:r>
              <a:rPr lang="en-US" sz="1000" kern="1200" dirty="0" smtClean="0">
                <a:solidFill>
                  <a:schemeClr val="tx1"/>
                </a:solidFill>
                <a:effectLst/>
              </a:rPr>
              <a:t>perform vulnerability assessment when dealing with certain types of data. Vulnerability assessment is aimed at discovering potential security vulnerabilities in the environment by “scanning” the compute, storage, and network resources. Payment Card Industry (PCI) compliance is an example that governs the guidelines for handling credit card data. A </a:t>
            </a:r>
            <a:r>
              <a:rPr lang="en-US" dirty="0" smtClean="0"/>
              <a:t>cloud broker offers services using resources from multiple cloud service providers may not allow a consumer to perform vulnerability assessment. </a:t>
            </a:r>
            <a:r>
              <a:rPr lang="en-US" dirty="0"/>
              <a:t>This is because performing vulnerability assessment may be prohibited by the cloud providers, participating in the broker service, through their contract terms, since any scan employed has the potential to disrupt services to other consumers. </a:t>
            </a:r>
            <a:r>
              <a:rPr lang="en-US" sz="1000" kern="1200" dirty="0" smtClean="0">
                <a:solidFill>
                  <a:schemeClr val="tx1"/>
                </a:solidFill>
                <a:effectLst/>
              </a:rPr>
              <a:t>In such a scenario</a:t>
            </a:r>
            <a:r>
              <a:rPr lang="en-US" sz="1000" kern="1200" dirty="0" smtClean="0">
                <a:effectLst/>
              </a:rPr>
              <a:t>, the </a:t>
            </a:r>
            <a:r>
              <a:rPr lang="en-US" dirty="0" smtClean="0"/>
              <a:t>cloud broker</a:t>
            </a:r>
            <a:r>
              <a:rPr lang="en-US" sz="1000" kern="1200" dirty="0" smtClean="0">
                <a:effectLst/>
              </a:rPr>
              <a:t> and consumers have to rely on the results of the vulnerability assessment </a:t>
            </a:r>
            <a:r>
              <a:rPr lang="en-US" sz="1000" kern="1200" dirty="0" smtClean="0">
                <a:solidFill>
                  <a:schemeClr val="tx1"/>
                </a:solidFill>
                <a:effectLst/>
              </a:rPr>
              <a:t>performed by the cloud service providers.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43015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effectiveness of governance processes (which determines the purpose, strategy and operational rules by which companies are directed and managed) may be diminished when the cloud provider outsources some or all of its services to third-parties</a:t>
            </a:r>
            <a:r>
              <a:rPr lang="en-US" dirty="0" smtClean="0">
                <a:solidFill>
                  <a:srgbClr val="FF0000"/>
                </a:solidFill>
              </a:rPr>
              <a:t>, </a:t>
            </a:r>
            <a:r>
              <a:rPr lang="en-US" dirty="0" smtClean="0"/>
              <a:t>including cloud brokers. In such a scenario, provider may not have control over many aspect that have been outsourced and therefore may impact the commitments given by the provider. Also, the security controls of the third-party may change, which may impact the terms and conditions of the provider. Further, if a third party is unable to supply the evidence of meeting the providers' compliance requirements, this may put the provider at risk. </a:t>
            </a:r>
          </a:p>
          <a:p>
            <a:r>
              <a:rPr lang="en-US" dirty="0" smtClean="0"/>
              <a:t>To better prepare for the threats discussed in this lesson, cloud service providers deploy various security mechanisms. These security mechanisms are discussed in the following lessons.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887144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key security threats</a:t>
            </a:r>
            <a:r>
              <a:rPr lang="en-US" baseline="0" dirty="0" smtClean="0"/>
              <a:t> in a cloud environment</a:t>
            </a:r>
            <a:r>
              <a:rPr lang="en-US" dirty="0" smtClean="0"/>
              <a:t>. These threats are d</a:t>
            </a:r>
            <a:r>
              <a:rPr lang="en-US" baseline="0" dirty="0" smtClean="0"/>
              <a:t>ata leakage, data loss, account hijacking, insecure APIs, malicious insiders, denial of service, abuse of cloud services, shared technology vulnerabilities, insufficient due diligence, loss of compliance, and loss of governance.</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physical security and identity and access management deployed in cloud environment.</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Any security mechanism should account for three aspects: people, process, and technology, and the relationships among them. Security mechanisms can be administrative or technical. Administrative mechanisms include security and personnel policies or standard procedures to direct the safe execution of various operations. Technical mechanisms are usually implemented through tools or devices deployed on the IT infrastructure.</a:t>
            </a:r>
            <a:endParaRPr lang="en-US" sz="1000" kern="1200" dirty="0" smtClean="0">
              <a:solidFill>
                <a:schemeClr val="tx1"/>
              </a:solidFill>
              <a:effectLst/>
            </a:endParaRPr>
          </a:p>
          <a:p>
            <a:r>
              <a:rPr lang="en-US" dirty="0" smtClean="0"/>
              <a:t>To protect cloud infrastructure, various technical security mechanisms must be deployed at the compute, network, and storage levels.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87187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At the compute system </a:t>
            </a:r>
            <a:r>
              <a:rPr lang="en-US" sz="1000" kern="1200" dirty="0" smtClean="0">
                <a:effectLst/>
              </a:rPr>
              <a:t>level,</a:t>
            </a:r>
            <a:r>
              <a:rPr lang="en-US" sz="1000" kern="1200" dirty="0" smtClean="0">
                <a:solidFill>
                  <a:schemeClr val="tx1"/>
                </a:solidFill>
                <a:effectLst/>
              </a:rPr>
              <a:t> security mechanisms are </a:t>
            </a:r>
            <a:r>
              <a:rPr lang="en-US" dirty="0" smtClean="0"/>
              <a:t>deployed to secure hypervisors and hypervisor management systems, virtual machines, guest operating systems and applications. Security at the network level commonly includes firewalls, demilitarized zones, intrusion detection systems, virtual private networks, zoning and </a:t>
            </a:r>
            <a:r>
              <a:rPr lang="en-US" dirty="0" err="1" smtClean="0"/>
              <a:t>iSNS</a:t>
            </a:r>
            <a:r>
              <a:rPr lang="en-US" dirty="0" smtClean="0"/>
              <a:t> discovery domains, port binding and fabric binding configurations, and VLAN and VSAN. At the storage level, security mechanisms include LUN masking, data shredding, and data encryption. Apart from these security controls, cloud also requires identity and access management, role based access control, and physical security arrangements.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568837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46752" cy="2670048"/>
          </a:xfrm>
        </p:spPr>
      </p:sp>
      <p:sp>
        <p:nvSpPr>
          <p:cNvPr id="3" name="Notes Placeholder 2"/>
          <p:cNvSpPr>
            <a:spLocks noGrp="1"/>
          </p:cNvSpPr>
          <p:nvPr>
            <p:ph type="body" idx="1"/>
          </p:nvPr>
        </p:nvSpPr>
        <p:spPr/>
        <p:txBody>
          <a:bodyPr/>
          <a:lstStyle/>
          <a:p>
            <a:r>
              <a:rPr lang="en-US" dirty="0" smtClean="0"/>
              <a:t>Physical security is the foundation of any overall IT security strategy. Strict enforcement of policies, processes, and procedures by cloud service providers are critical elements of successful physical security. To secure the cloud infrastructure, the following physical security measures may be deployed: </a:t>
            </a:r>
          </a:p>
          <a:p>
            <a:pPr marL="171450" lvl="0" indent="-171450">
              <a:buFont typeface="Arial" panose="020B0604020202020204" pitchFamily="34" charset="0"/>
              <a:buChar char="•"/>
            </a:pPr>
            <a:r>
              <a:rPr lang="en-US" dirty="0" smtClean="0"/>
              <a:t>Disable all unused IT infrastructure devices and ports</a:t>
            </a:r>
          </a:p>
          <a:p>
            <a:pPr marL="171450" lvl="0" indent="-171450">
              <a:buFont typeface="Arial" panose="020B0604020202020204" pitchFamily="34" charset="0"/>
              <a:buChar char="•"/>
            </a:pPr>
            <a:r>
              <a:rPr lang="en-US" dirty="0" smtClean="0"/>
              <a:t>24/7/365 onsite security </a:t>
            </a:r>
          </a:p>
          <a:p>
            <a:pPr marL="171450" lvl="0" indent="-171450">
              <a:buFont typeface="Arial" panose="020B0604020202020204" pitchFamily="34" charset="0"/>
              <a:buChar char="•"/>
            </a:pPr>
            <a:r>
              <a:rPr lang="en-US" dirty="0" smtClean="0"/>
              <a:t>Biometric or security badge-based authentication to grant access to the facilities</a:t>
            </a:r>
          </a:p>
          <a:p>
            <a:pPr marL="171450" lvl="0" indent="-171450">
              <a:buFont typeface="Arial" panose="020B0604020202020204" pitchFamily="34" charset="0"/>
              <a:buChar char="•"/>
            </a:pPr>
            <a:r>
              <a:rPr lang="en-US" dirty="0" smtClean="0"/>
              <a:t>Surveillance cameras [CCTV] to monitor activity throughout the  facility</a:t>
            </a:r>
          </a:p>
          <a:p>
            <a:pPr marL="171450" marR="0" lvl="0" indent="-171450" algn="l" defTabSz="914400" rtl="0" eaLnBrk="0" fontAlgn="base" latinLnBrk="0" hangingPunct="0">
              <a:lnSpc>
                <a:spcPct val="100000"/>
              </a:lnSpc>
              <a:spcAft>
                <a:spcPct val="0"/>
              </a:spcAft>
              <a:buClrTx/>
              <a:buSzTx/>
              <a:buFont typeface="Arial" panose="020B0604020202020204" pitchFamily="34" charset="0"/>
              <a:buChar char="•"/>
              <a:tabLst/>
              <a:defRPr/>
            </a:pPr>
            <a:r>
              <a:rPr lang="en-US" dirty="0" smtClean="0"/>
              <a:t>Sensors and alarms to detect motion and fire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05892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Identity and access management</a:t>
            </a:r>
            <a:r>
              <a:rPr lang="en-US" dirty="0" smtClean="0"/>
              <a:t> is the process of managing consumers’ identifiers and their authentication and authorization to access cloud resources. It also controls access to resources by placing restrictions based on consumer identities. In today’s cloud environment, an organization may collaborate with multiple cloud service providers to access various cloud-based applications. This requires deploying multiple authentication systems to enable the organization to authenticate employees and provide access to cloud-based applications. </a:t>
            </a:r>
          </a:p>
          <a:p>
            <a:r>
              <a:rPr lang="en-US" dirty="0" smtClean="0"/>
              <a:t>The cloud environment uses both traditional and new authentication and authorization mechanisms to provide identity and access management. The key traditional authentication and authorization mechanisms deployed in an environment are Windows ACLs, UNIX permissions, Kerberos, and Challenge-Handshake Authentication Protocol (CHAP). Alternatively, the organization can use </a:t>
            </a:r>
            <a:r>
              <a:rPr lang="en-US" i="1" dirty="0" smtClean="0"/>
              <a:t>Federated Identity Management (FIM) </a:t>
            </a:r>
            <a:r>
              <a:rPr lang="en-US" dirty="0" smtClean="0"/>
              <a:t>for authentication. A federation is an association of organizations and cloud service providers (referred to as trusted parties) that come together to exchange information about their users and resources to enable collaboration. Federation includes the process of managing the trust relationships among the trusted parties beyond internal networks or administrative boundaries.  FIM enables the service providers to offer services without implementing their own authentication system. The organization can choose an identity provider to authenticate their users. This involves exchanging identity attributes between the cloud service provider and the identity provider in a secure way. New identity and access management mechanisms used in cloud include </a:t>
            </a:r>
            <a:r>
              <a:rPr lang="en-US" dirty="0" err="1" smtClean="0"/>
              <a:t>OpenID</a:t>
            </a:r>
            <a:r>
              <a:rPr lang="en-US" dirty="0" smtClean="0"/>
              <a:t> and </a:t>
            </a:r>
            <a:r>
              <a:rPr lang="en-US" dirty="0" err="1" smtClean="0"/>
              <a:t>OAuth</a:t>
            </a:r>
            <a:r>
              <a:rPr lang="en-US" dirty="0" smtClean="0"/>
              <a:t>.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01658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dirty="0" smtClean="0"/>
              <a:t>Today, many organizations (consumers) run their applications in a cloud environment to take advantage of the capabilities discussed throughout this course. As organizations (consumers) adopt cloud, one of the key concerns they have is trust. </a:t>
            </a:r>
            <a:r>
              <a:rPr lang="en-US" dirty="0"/>
              <a:t>Trust depends on the degree of control and visibility available to the information’s owner. </a:t>
            </a:r>
          </a:p>
          <a:p>
            <a:pPr>
              <a:defRPr/>
            </a:pPr>
            <a:r>
              <a:rPr lang="en-US" kern="1200" dirty="0" smtClean="0">
                <a:effectLst/>
              </a:rPr>
              <a:t>Information is an organization’s most valuable asset. Traditionally, organizations deploy various tools within their infrastructure to protect the asset. These tools must be deployed on various infrastructure assets, such as compute (processes information), storage (stores information), and network (carries information) to protect the information. In a cloud environment, s</a:t>
            </a:r>
            <a:r>
              <a:rPr lang="en-US" dirty="0" smtClean="0"/>
              <a:t>ecurity management enables cloud service providers to protect vital information of the consumers stored in the cloud. M</a:t>
            </a:r>
            <a:r>
              <a:rPr lang="en-US" kern="1200" dirty="0" smtClean="0">
                <a:effectLst/>
              </a:rPr>
              <a:t>anaging the security of the infrastructure, which is an on-going effort that has become increasingly important for cloud service providers. </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i="1" kern="1200" dirty="0" smtClean="0">
                <a:effectLst/>
              </a:rPr>
              <a:t>Windows ACLs</a:t>
            </a:r>
            <a:r>
              <a:rPr lang="en-US" sz="1000" kern="1200" dirty="0" smtClean="0">
                <a:effectLst/>
              </a:rPr>
              <a:t> and </a:t>
            </a:r>
            <a:r>
              <a:rPr lang="en-US" sz="1000" i="1" kern="1200" dirty="0" smtClean="0">
                <a:effectLst/>
              </a:rPr>
              <a:t>UNIX Permissions</a:t>
            </a:r>
            <a:r>
              <a:rPr lang="en-US" sz="1000" kern="1200" dirty="0" smtClean="0">
                <a:effectLst/>
              </a:rPr>
              <a:t> </a:t>
            </a:r>
            <a:r>
              <a:rPr lang="en-US" sz="1000" kern="1200" dirty="0" smtClean="0">
                <a:solidFill>
                  <a:schemeClr val="tx1"/>
                </a:solidFill>
                <a:effectLst/>
              </a:rPr>
              <a:t>form the first level of protection to compute resources (application servers, file servers, and file sharing environment such as NAS) by restricting accessibility and sharing. These permissions are deployed over and above the default behaviors and attributes associated with files and folders. In addition, various other authentication and authorization mechanisms, such as Kerberos and directory services </a:t>
            </a:r>
            <a:r>
              <a:rPr lang="en-US" sz="1000" kern="1200" dirty="0" smtClean="0">
                <a:effectLst/>
              </a:rPr>
              <a:t>are </a:t>
            </a:r>
            <a:r>
              <a:rPr lang="en-US" sz="1000" kern="1200" dirty="0" smtClean="0">
                <a:solidFill>
                  <a:schemeClr val="tx1"/>
                </a:solidFill>
                <a:effectLst/>
              </a:rPr>
              <a:t>implemented to verify the identity of network users and define their privileges. </a:t>
            </a:r>
          </a:p>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Windows supports two types of ACLs: discretionary access control lists (DACLs) and system access control lists (SACLs). The DACL, commonly referred to as the ACL</a:t>
            </a:r>
            <a:r>
              <a:rPr lang="en-US" sz="1000" kern="1200" dirty="0" smtClean="0">
                <a:effectLst/>
              </a:rPr>
              <a:t>, is </a:t>
            </a:r>
            <a:r>
              <a:rPr lang="en-US" sz="1000" kern="1200" dirty="0" smtClean="0">
                <a:solidFill>
                  <a:schemeClr val="tx1"/>
                </a:solidFill>
                <a:effectLst/>
              </a:rPr>
              <a:t>used to determine access control. The SACL determines what accesses need to be audited if auditing is enabled. In addition to these ACLs, Windows also supports the concept of object ownership. The owner of an object has hard-coded rights to that object, and these rights do not need to be explicitly granted in the SACL. The owner, SACL, and DACL are all statically held as attributes of each object. Windows also offers the functionality to inherit permissions, which allows the child objects existing within a parent object to automatically inherit the ACLs of the parent object. ACLs are also applied to directory objects known as security identifiers (SIDs). These are automatically generated by a Windows server or domain when a user or group is created, and they are abstracted from the user. In this way, though a user may identify his login ID as “User1,” it is simply a textual representation of the true SID, which is used by the underlying operating system. Internal processes in Windows refer to an account’s SID rather than the account’s username or group name while granting access to an object. ACLs are set by using the standard Windows Explorer GUI but can also be configured with CLI commands or other third-party tools.</a:t>
            </a:r>
          </a:p>
          <a:p>
            <a:pPr marL="0" marR="0" indent="0" algn="r" defTabSz="914400" rtl="0" eaLnBrk="0" fontAlgn="base" latinLnBrk="0" hangingPunct="0">
              <a:lnSpc>
                <a:spcPct val="100000"/>
              </a:lnSpc>
              <a:spcAft>
                <a:spcPct val="0"/>
              </a:spcAft>
              <a:buClrTx/>
              <a:buSzTx/>
              <a:buFontTx/>
              <a:buNone/>
              <a:tabLst/>
              <a:defRPr/>
            </a:pP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47222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dirty="0"/>
              <a:t>For the UNIX operating system, a user is an abstraction that denotes a logical entity for assignment of ownership and operation privileges for the system. A user can be either a person or a system operation. A UNIX system is only aware of the privileges of the user to perform specific operations on the system and identifies each user by a user ID (UID) and a username, regardless of whether it is a person</a:t>
            </a:r>
            <a:r>
              <a:rPr lang="en-US" dirty="0" smtClean="0"/>
              <a:t>, </a:t>
            </a:r>
            <a:r>
              <a:rPr lang="en-US" dirty="0"/>
              <a:t>a system operation, or a device. In UNIX, users can be organized into one or more groups. The concept of group serves the purpose of assigning sets of privileges for a given resource and sharing them among many users that need them. For example, a group of people working on one project may need the same permissions for a set of files. UNIX permissions specify the operations that can be performed by any ownership relation with respect to a file. In simpler terms, these permissions specify what the owner can do, what the owner group can do, and what everyone else can do with the file. </a:t>
            </a:r>
          </a:p>
          <a:p>
            <a:pPr defTabSz="914400" eaLnBrk="0" fontAlgn="base" hangingPunct="0">
              <a:spcAft>
                <a:spcPct val="0"/>
              </a:spcAft>
              <a:defRPr/>
            </a:pPr>
            <a:r>
              <a:rPr lang="en-US" dirty="0"/>
              <a:t>Consider an example of a file-sharing environment, in which NAS devices use standard file-sharing </a:t>
            </a:r>
            <a:r>
              <a:rPr lang="en-US" dirty="0" smtClean="0"/>
              <a:t>protocols such as </a:t>
            </a:r>
            <a:r>
              <a:rPr lang="en-US" dirty="0"/>
              <a:t>NFS and CIFS. Authentication and authorization are implemented and supported on NAS devices in the same way as in a UNIX or Windows file sharing environment. Authentication requires verifying the identity of a network user and involves a login credential lookup on a Network Information System (NIS) server in a UNIX environment. Similarly, a Windows client is authenticated by a Windows domain controller that houses the Active Directory. The Active Directory uses a construct called </a:t>
            </a:r>
            <a:r>
              <a:rPr lang="en-US" dirty="0" smtClean="0"/>
              <a:t>Lightweight </a:t>
            </a:r>
            <a:r>
              <a:rPr lang="en-US" dirty="0"/>
              <a:t>Directory Access Protocol (LDAP) to access information about network objects in the directory and Kerberos for network security. NAS devices use the same authentication techniques to validate network user credentials.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47222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err="1" smtClean="0"/>
              <a:t>OAuth</a:t>
            </a:r>
            <a:r>
              <a:rPr lang="en-US" i="1" dirty="0" smtClean="0"/>
              <a:t> </a:t>
            </a:r>
            <a:r>
              <a:rPr lang="en-US" dirty="0" smtClean="0"/>
              <a:t>is an open authorization mechanism that allows a client to access protected resources from a resource server on behalf of a resource owner. There are four entities involved in the authorization mechanism: resource owner, resource server, client, and authorization server. A resource owner is an entity capable of granting access to a protected resource. A resource server is the compute system hosting the protected resources, capable of accepting and responding to protected resource requests using access tokens. A client is an application making protected resource requests on behalf of the resource owner with the resource owner’s authorization. An authorization server is the compute system issuing access tokens to the client after successfully authenticating the resource owner and obtaining authorization. The authorization server may be the same server as the resource server or a separate entity. </a:t>
            </a:r>
          </a:p>
          <a:p>
            <a:r>
              <a:rPr lang="en-US" dirty="0" smtClean="0"/>
              <a:t>The </a:t>
            </a:r>
            <a:r>
              <a:rPr lang="en-US" dirty="0"/>
              <a:t>figure on the slide illustrates the steps involved in </a:t>
            </a:r>
            <a:r>
              <a:rPr lang="en-US" dirty="0" err="1"/>
              <a:t>OAuth</a:t>
            </a:r>
            <a:r>
              <a:rPr lang="en-US" dirty="0"/>
              <a:t> process as described in Request for Comments (RFC) 6749 published by Internet Engineering Task Force (IETF</a:t>
            </a:r>
            <a:r>
              <a:rPr lang="en-US" dirty="0" smtClean="0"/>
              <a:t>): </a:t>
            </a:r>
            <a:endParaRPr lang="en-US" dirty="0"/>
          </a:p>
          <a:p>
            <a:pPr marL="228600" indent="-228600">
              <a:buFont typeface="+mj-lt"/>
              <a:buAutoNum type="arabicPeriod"/>
            </a:pPr>
            <a:r>
              <a:rPr lang="en-US" dirty="0"/>
              <a:t>The client requests authorization from the resource owner. The authorization request can be made directly to the resource owner, or indirectly via the authorization server.</a:t>
            </a:r>
          </a:p>
          <a:p>
            <a:pPr marL="228600" indent="-228600">
              <a:buFont typeface="+mj-lt"/>
              <a:buAutoNum type="arabicPeriod"/>
              <a:defRPr/>
            </a:pPr>
            <a:r>
              <a:rPr lang="en-US" dirty="0"/>
              <a:t>The client receives an authorization grant, which is a credential representing the resource owner's authorization to access its protected resources. It is used by the client to obtain an access token. Access tokens are credentials used to access protected resources.  An access token is a string representing an authorization issued to the client.  The string is usually opaque to the client. </a:t>
            </a:r>
            <a:r>
              <a:rPr lang="en-US" dirty="0" smtClean="0"/>
              <a:t>Tokens </a:t>
            </a:r>
            <a:r>
              <a:rPr lang="en-US" dirty="0"/>
              <a:t>represent specific scopes and durations of access, granted by the resource owner, and enforced by the resource server and authorization server.</a:t>
            </a:r>
          </a:p>
          <a:p>
            <a:pPr marL="228600" indent="-228600">
              <a:buFont typeface="+mj-lt"/>
              <a:buAutoNum type="arabicPeriod" startAt="3"/>
            </a:pPr>
            <a:r>
              <a:rPr lang="en-US" dirty="0" smtClean="0"/>
              <a:t>The </a:t>
            </a:r>
            <a:r>
              <a:rPr lang="en-US" dirty="0"/>
              <a:t>client requests an access token by authenticating with the authorization server and presenting the authorization grant</a:t>
            </a:r>
            <a:r>
              <a:rPr lang="en-US" dirty="0" smtClean="0"/>
              <a:t>.</a:t>
            </a:r>
          </a:p>
          <a:p>
            <a:pPr algn="r"/>
            <a:r>
              <a:rPr lang="en-US" dirty="0" smtClean="0"/>
              <a:t>(Cont'd)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089131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marL="228600" indent="-228600">
              <a:buFont typeface="+mj-lt"/>
              <a:buAutoNum type="arabicPeriod" startAt="4"/>
            </a:pPr>
            <a:r>
              <a:rPr lang="en-US" dirty="0" smtClean="0"/>
              <a:t>The </a:t>
            </a:r>
            <a:r>
              <a:rPr lang="en-US" dirty="0"/>
              <a:t>authorization server authenticates the client and validates the authorization grant, and if valid, issues an access token.</a:t>
            </a:r>
          </a:p>
          <a:p>
            <a:pPr marL="228600" indent="-228600">
              <a:buFont typeface="+mj-lt"/>
              <a:buAutoNum type="arabicPeriod" startAt="4"/>
            </a:pPr>
            <a:r>
              <a:rPr lang="en-US" dirty="0"/>
              <a:t>The client requests the protected resource from the resource server and authenticates by presenting the access token. </a:t>
            </a:r>
          </a:p>
          <a:p>
            <a:pPr marL="228600" indent="-228600">
              <a:buFont typeface="+mj-lt"/>
              <a:buAutoNum type="arabicPeriod" startAt="4"/>
            </a:pPr>
            <a:r>
              <a:rPr lang="en-US" dirty="0"/>
              <a:t>The resource server validates the access token, and if </a:t>
            </a:r>
            <a:r>
              <a:rPr lang="en-US" dirty="0" smtClean="0"/>
              <a:t>valid, </a:t>
            </a:r>
            <a:r>
              <a:rPr lang="en-US" dirty="0"/>
              <a:t>serves the request.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089131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i="1" dirty="0" smtClean="0"/>
              <a:t>Multi-factor authentication</a:t>
            </a:r>
            <a:r>
              <a:rPr lang="en-US" dirty="0" smtClean="0"/>
              <a:t> uses more than one factor to authenticate a user. </a:t>
            </a:r>
            <a:r>
              <a:rPr lang="en-US" sz="1000" kern="1200" dirty="0" smtClean="0">
                <a:effectLst/>
              </a:rPr>
              <a:t>A commonly implemented two-factor authentication process requires the user to supply both something he or she </a:t>
            </a:r>
            <a:r>
              <a:rPr lang="en-US" sz="1000" i="1" kern="1200" dirty="0" smtClean="0">
                <a:effectLst/>
              </a:rPr>
              <a:t>knows</a:t>
            </a:r>
            <a:r>
              <a:rPr lang="en-US" sz="1000" kern="1200" dirty="0" smtClean="0">
                <a:effectLst/>
              </a:rPr>
              <a:t> (such as a password) and also something he or she </a:t>
            </a:r>
            <a:r>
              <a:rPr lang="en-US" sz="1000" i="1" kern="1200" dirty="0" smtClean="0">
                <a:effectLst/>
              </a:rPr>
              <a:t>has</a:t>
            </a:r>
            <a:r>
              <a:rPr lang="en-US" sz="1000" kern="1200" dirty="0" smtClean="0">
                <a:effectLst/>
              </a:rPr>
              <a:t> (such as a device). The second factor might also be a password generated by a physical device (known as token), which is in the user’s possession. The password generated by the token is valid for a pre-defined time. The token generates another password after the pre-defined time is over. To further enhance the authentication process, additional factors may also be considered. Examples of additional factors that may be used include unique ID number, and user’s past activity. A multi-factor authentication technique may be deployed using any combination of these factors. A user’s access to the environment is granted only when all the required factors are validated.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918803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i="1" dirty="0" smtClean="0"/>
              <a:t>Kerberos</a:t>
            </a:r>
            <a:r>
              <a:rPr lang="en-US" dirty="0" smtClean="0"/>
              <a:t> is a network authentication protocol, which is designed to provide strong authentication for client/server applications by using secret-key cryptography. It uses cryptography so that a client and server can prove their identity to each other across an insecure network connection. After the client and server have proven their identities, they can choose to encrypt all their communications to ensure privacy and data integrity. In Kerberos, authentications occur between clients and servers. The client gets a ticket for a service and the server decrypts this ticket by using its secret key. Any entity, user, or compute system that gets a service ticket for a Kerberos service is called a Kerberos client. The term Kerberos server generally refers to the Key Distribution Center (KDC). The KDC implements the Authentication Service (AS) and the Ticket Granting Service (TGS). In Kerberos, users and servers for which a secret key is stored in the KDC database are known as principals. The KDC has a copy of every password associated with every principal, so it is absolutely vital that the KDC remain secure.</a:t>
            </a:r>
          </a:p>
          <a:p>
            <a:pPr marL="0" marR="0" indent="0" algn="r" defTabSz="914400" rtl="0" eaLnBrk="0" fontAlgn="base" latinLnBrk="0" hangingPunct="0">
              <a:lnSpc>
                <a:spcPct val="100000"/>
              </a:lnSpc>
              <a:spcAft>
                <a:spcPct val="0"/>
              </a:spcAft>
              <a:buClrTx/>
              <a:buSzTx/>
              <a:buFontTx/>
              <a:buNone/>
              <a:tabLst/>
              <a:defRPr/>
            </a:pP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140631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dirty="0"/>
              <a:t>Consider an example of NAS environment in which Kerberos is primarily used when authenticating against a Microsoft Active Directory domain, although it can be used to execute security functions in UNIX environments. </a:t>
            </a:r>
            <a:endParaRPr lang="en-US" dirty="0" smtClean="0"/>
          </a:p>
          <a:p>
            <a:r>
              <a:rPr lang="en-US" dirty="0" smtClean="0"/>
              <a:t>The </a:t>
            </a:r>
            <a:r>
              <a:rPr lang="en-US" dirty="0"/>
              <a:t>Kerberos authorization process includes the following steps:</a:t>
            </a:r>
          </a:p>
          <a:p>
            <a:pPr marL="228600" indent="-228600">
              <a:buFont typeface="+mj-lt"/>
              <a:buAutoNum type="arabicPeriod"/>
            </a:pPr>
            <a:r>
              <a:rPr lang="en-US" dirty="0"/>
              <a:t>The user logs on to the workstation in the AD domain using an ID and a password. The client computer sends a request to the AS running on the KDC for a Kerberos ticket. The KDC verifies the user’s login information from AD (step not shown in the figure).</a:t>
            </a:r>
          </a:p>
          <a:p>
            <a:pPr marL="228600" indent="-228600">
              <a:buFont typeface="+mj-lt"/>
              <a:buAutoNum type="arabicPeriod"/>
            </a:pPr>
            <a:r>
              <a:rPr lang="en-US" dirty="0"/>
              <a:t>The KDC responds with an encrypted Ticket Granting Ticket (TGT) and an encrypted session key. TGT has a limited validity period. TGT can be decrypted only by the KDC, and the client can decrypt only the session key.</a:t>
            </a:r>
          </a:p>
          <a:p>
            <a:pPr marL="228600" indent="-228600">
              <a:buFont typeface="+mj-lt"/>
              <a:buAutoNum type="arabicPeriod"/>
            </a:pPr>
            <a:r>
              <a:rPr lang="en-US" dirty="0"/>
              <a:t>When the client requests a service from a server, it sends a </a:t>
            </a:r>
            <a:r>
              <a:rPr lang="en-US" dirty="0" smtClean="0"/>
              <a:t>request, </a:t>
            </a:r>
            <a:r>
              <a:rPr lang="en-US" dirty="0"/>
              <a:t>consisting of the previously generated TGT, encrypted with the session key and the resource information to the KDC.</a:t>
            </a:r>
          </a:p>
          <a:p>
            <a:pPr marL="228600" indent="-228600">
              <a:buFont typeface="+mj-lt"/>
              <a:buAutoNum type="arabicPeriod"/>
            </a:pPr>
            <a:r>
              <a:rPr lang="en-US" dirty="0"/>
              <a:t>The KDC checks the permissions in AD and ensures that the user is authorized to use that service.</a:t>
            </a:r>
          </a:p>
          <a:p>
            <a:pPr marL="228600" indent="-228600">
              <a:buFont typeface="+mj-lt"/>
              <a:buAutoNum type="arabicPeriod"/>
            </a:pPr>
            <a:r>
              <a:rPr lang="en-US" dirty="0"/>
              <a:t>The KDC returns a service ticket to the client. This service ticket contains </a:t>
            </a:r>
            <a:r>
              <a:rPr lang="en-US" dirty="0" smtClean="0"/>
              <a:t>fields  </a:t>
            </a:r>
            <a:r>
              <a:rPr lang="en-US" dirty="0"/>
              <a:t>addressed to the client and to the server hosting the service.</a:t>
            </a:r>
          </a:p>
          <a:p>
            <a:pPr marL="228600" indent="-228600">
              <a:buFont typeface="+mj-lt"/>
              <a:buAutoNum type="arabicPeriod"/>
            </a:pPr>
            <a:r>
              <a:rPr lang="en-US" dirty="0"/>
              <a:t>The client then sends the service ticket to the server that houses the required resources.</a:t>
            </a:r>
          </a:p>
          <a:p>
            <a:pPr marL="228600" indent="-228600">
              <a:buFont typeface="+mj-lt"/>
              <a:buAutoNum type="arabicPeriod"/>
            </a:pPr>
            <a:r>
              <a:rPr lang="en-US" dirty="0"/>
              <a:t>The server, in this case the NAS device, decrypts the server portion of the ticket and stores the information in a </a:t>
            </a:r>
            <a:r>
              <a:rPr lang="en-US" dirty="0" err="1"/>
              <a:t>keytab</a:t>
            </a:r>
            <a:r>
              <a:rPr lang="en-US" dirty="0"/>
              <a:t> file. As long as the client’s Kerberos ticket is valid, this authorization process does not need to be repeated. The server automatically allows the client to access the appropriate resources.</a:t>
            </a:r>
          </a:p>
          <a:p>
            <a:pPr marL="228600" indent="-228600">
              <a:buFont typeface="+mj-lt"/>
              <a:buAutoNum type="arabicPeriod"/>
            </a:pPr>
            <a:r>
              <a:rPr lang="en-US" dirty="0"/>
              <a:t>A client/server session is now established. The server returns a session ID to the client, which is used to track the client activity as long as the session is active.</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140631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The Challenge-Handshake Authentication Protocol (CHAP) is a basic authentication me</a:t>
            </a:r>
            <a:r>
              <a:rPr lang="en-US" sz="1000" kern="1200" dirty="0" smtClean="0">
                <a:effectLst/>
              </a:rPr>
              <a:t>chanism that has been widely adopted by network devices and compute systems. CHAP provides a method for initiators and targets to authenticate each other by utilizing a secret code or password. CHAP secrets are usually random secrets of 12 to 128 characters. The secret is never exchanged directly over the communication channel</a:t>
            </a:r>
            <a:r>
              <a:rPr lang="en-US" dirty="0"/>
              <a:t>;</a:t>
            </a:r>
            <a:r>
              <a:rPr lang="en-US" sz="1000" kern="1200" dirty="0" smtClean="0">
                <a:effectLst/>
              </a:rPr>
              <a:t> rather, a one-way hash function converts it into a hash value, which is then exchanged. A hash function, using the MD5 algorithm, transforms data in such a way that the result is unique and cannot be changed back to its original form. </a:t>
            </a:r>
          </a:p>
          <a:p>
            <a:r>
              <a:rPr lang="en-US" sz="1000" kern="1200" dirty="0" smtClean="0">
                <a:effectLst/>
              </a:rPr>
              <a:t>If the initiator requires reverse CHAP authentication, the initiator authenticates the target by using the same procedure. The CHAP secret must be configured on the initiator and the target. A CHAP entry, composed of the name of a node and the secret associated with the node, is maintained by the target and the initiator. The same steps are executed in a two-way CHAP authentication scenario.</a:t>
            </a:r>
          </a:p>
          <a:p>
            <a:r>
              <a:rPr lang="en-US" sz="1000" kern="1200" dirty="0" smtClean="0">
                <a:effectLst/>
              </a:rPr>
              <a:t>After these steps are completed, the initiator authenticates the target. If both authentication steps succeed, then data access is allowed. CHAP is often used because it is a fairly simple protocol to implement and can be implemented across a number of disparate systems.</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479211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err="1" smtClean="0">
                <a:effectLst/>
              </a:rPr>
              <a:t>OpenID</a:t>
            </a:r>
            <a:r>
              <a:rPr lang="en-US" sz="1000" kern="1200" dirty="0" smtClean="0">
                <a:effectLst/>
              </a:rPr>
              <a:t> is an open standard for authentication in which a service provider (known as the relying party) uses authentication services from an </a:t>
            </a:r>
            <a:r>
              <a:rPr lang="en-US" sz="1000" kern="1200" dirty="0" err="1" smtClean="0">
                <a:effectLst/>
              </a:rPr>
              <a:t>OpenID</a:t>
            </a:r>
            <a:r>
              <a:rPr lang="en-US" sz="1000" kern="1200" dirty="0" smtClean="0">
                <a:effectLst/>
              </a:rPr>
              <a:t> provider (known as the identity provider). An </a:t>
            </a:r>
            <a:r>
              <a:rPr lang="en-US" sz="1000" kern="1200" dirty="0" err="1" smtClean="0">
                <a:effectLst/>
              </a:rPr>
              <a:t>OpenID</a:t>
            </a:r>
            <a:r>
              <a:rPr lang="en-US" sz="1000" kern="1200" dirty="0" smtClean="0">
                <a:effectLst/>
              </a:rPr>
              <a:t> provider maintains consumers’ credentials on their authentication system and enables relying parties to authenticate consumers requesting the use of the relying party’s services (in this case, a cloud-based service). This eliminates the need for the relying party to deploy their own authentication systems. In the </a:t>
            </a:r>
            <a:r>
              <a:rPr lang="en-US" sz="1000" kern="1200" dirty="0" err="1" smtClean="0">
                <a:effectLst/>
              </a:rPr>
              <a:t>OpenID</a:t>
            </a:r>
            <a:r>
              <a:rPr lang="en-US" sz="1000" kern="1200" dirty="0" smtClean="0">
                <a:effectLst/>
              </a:rPr>
              <a:t> mechanism, a consumer creates an ID with one of the </a:t>
            </a:r>
            <a:r>
              <a:rPr lang="en-US" sz="1000" kern="1200" dirty="0" err="1" smtClean="0">
                <a:effectLst/>
              </a:rPr>
              <a:t>OpenID</a:t>
            </a:r>
            <a:r>
              <a:rPr lang="en-US" sz="1000" kern="1200" dirty="0" smtClean="0">
                <a:effectLst/>
              </a:rPr>
              <a:t> providers. This </a:t>
            </a:r>
            <a:r>
              <a:rPr lang="en-US" sz="1000" kern="1200" dirty="0" err="1" smtClean="0">
                <a:effectLst/>
              </a:rPr>
              <a:t>OpenID</a:t>
            </a:r>
            <a:r>
              <a:rPr lang="en-US" sz="1000" kern="1200" dirty="0" smtClean="0">
                <a:effectLst/>
              </a:rPr>
              <a:t> then can be used to sign-on to any provider (relying party) that accepts Open ID authentication. </a:t>
            </a:r>
          </a:p>
          <a:p>
            <a:r>
              <a:rPr lang="en-US" sz="1000" kern="1200" dirty="0" smtClean="0">
                <a:effectLst/>
              </a:rPr>
              <a:t>The figure on the slide illustrates the </a:t>
            </a:r>
            <a:r>
              <a:rPr lang="en-US" sz="1000" kern="1200" dirty="0" err="1" smtClean="0">
                <a:effectLst/>
              </a:rPr>
              <a:t>OpenID</a:t>
            </a:r>
            <a:r>
              <a:rPr lang="en-US" sz="1000" kern="1200" dirty="0" smtClean="0">
                <a:effectLst/>
              </a:rPr>
              <a:t> concept by considering a consumer who requires services from the relying party. For the consumer to use the services provided by the relying party an identity (user ID and password) is required. The relying party does not provide their own authentication mechanism, however they support </a:t>
            </a:r>
            <a:r>
              <a:rPr lang="en-US" sz="1000" kern="1200" dirty="0" err="1" smtClean="0">
                <a:effectLst/>
              </a:rPr>
              <a:t>OpenID</a:t>
            </a:r>
            <a:r>
              <a:rPr lang="en-US" sz="1000" kern="1200" dirty="0" smtClean="0">
                <a:effectLst/>
              </a:rPr>
              <a:t> from one or more </a:t>
            </a:r>
            <a:r>
              <a:rPr lang="en-US" sz="1000" kern="1200" dirty="0" err="1" smtClean="0">
                <a:effectLst/>
              </a:rPr>
              <a:t>OpenID</a:t>
            </a:r>
            <a:r>
              <a:rPr lang="en-US" sz="1000" kern="1200" dirty="0" smtClean="0">
                <a:effectLst/>
              </a:rPr>
              <a:t> providers. The consumer can create an ID with the identity provider and then uses this ID with the relying party. The relying party, after receiving the login request, authenticates it with the help of identity provider and then grants access to the services</a:t>
            </a:r>
            <a:r>
              <a:rPr lang="en-US" sz="1000" kern="1200" dirty="0" smtClean="0">
                <a:solidFill>
                  <a:schemeClr val="tx1"/>
                </a:solidFill>
                <a:effectLst/>
              </a:rPr>
              <a:t>.</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0682370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a:t>
            </a:r>
            <a:r>
              <a:rPr lang="en-US" dirty="0" smtClean="0"/>
              <a:t>physical security, Windows ACLs, UNIX permissions, </a:t>
            </a:r>
            <a:r>
              <a:rPr lang="en-US" dirty="0" err="1" smtClean="0"/>
              <a:t>Oauth</a:t>
            </a:r>
            <a:r>
              <a:rPr lang="en-US" dirty="0" smtClean="0"/>
              <a:t>, multi-factor authentication, Kerberos, CHAP,</a:t>
            </a:r>
            <a:r>
              <a:rPr lang="en-US" baseline="0" dirty="0" smtClean="0"/>
              <a:t> and </a:t>
            </a:r>
            <a:r>
              <a:rPr lang="en-US" dirty="0" err="1" smtClean="0"/>
              <a:t>OpenID</a:t>
            </a:r>
            <a:r>
              <a:rPr lang="en-US" dirty="0" smtClean="0"/>
              <a:t>.</a:t>
            </a:r>
            <a:r>
              <a:rPr lang="en-US" baseline="0" dirty="0" smtClean="0"/>
              <a:t> </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i="1" kern="1200" dirty="0" smtClean="0">
                <a:solidFill>
                  <a:schemeClr val="tx1"/>
                </a:solidFill>
                <a:effectLst/>
              </a:rPr>
              <a:t>Information security </a:t>
            </a:r>
            <a:r>
              <a:rPr lang="en-US" sz="1000" kern="1200" dirty="0" smtClean="0">
                <a:solidFill>
                  <a:schemeClr val="tx1"/>
                </a:solidFill>
                <a:effectLst/>
              </a:rPr>
              <a:t>is a term that includes a set of practices that protect information and information systems from unauthorized access, </a:t>
            </a:r>
            <a:r>
              <a:rPr lang="en-US" sz="1000" kern="1200" dirty="0" smtClean="0">
                <a:effectLst/>
              </a:rPr>
              <a:t>use,</a:t>
            </a:r>
            <a:r>
              <a:rPr lang="en-US" sz="1000" kern="1200" dirty="0" smtClean="0">
                <a:solidFill>
                  <a:srgbClr val="FF0000"/>
                </a:solidFill>
                <a:effectLst/>
              </a:rPr>
              <a:t> </a:t>
            </a:r>
            <a:r>
              <a:rPr lang="en-US" sz="1000" kern="1200" dirty="0" smtClean="0">
                <a:effectLst/>
              </a:rPr>
              <a:t>information disclosure</a:t>
            </a:r>
            <a:r>
              <a:rPr lang="en-US" sz="1000" kern="1200" dirty="0" smtClean="0">
                <a:solidFill>
                  <a:schemeClr val="tx1"/>
                </a:solidFill>
                <a:effectLst/>
              </a:rPr>
              <a:t>, disruption, modification, or destruction. </a:t>
            </a:r>
            <a:endParaRPr lang="en-US" dirty="0" smtClean="0"/>
          </a:p>
          <a:p>
            <a:pPr marL="0" marR="0" indent="0" algn="l" defTabSz="914400" rtl="0" eaLnBrk="0" fontAlgn="base" latinLnBrk="0" hangingPunct="0">
              <a:lnSpc>
                <a:spcPct val="100000"/>
              </a:lnSpc>
              <a:spcAft>
                <a:spcPct val="0"/>
              </a:spcAft>
              <a:buClrTx/>
              <a:buSzTx/>
              <a:buFontTx/>
              <a:buNone/>
              <a:tabLst/>
              <a:defRPr/>
            </a:pP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637480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a:t>
            </a:r>
            <a:r>
              <a:rPr lang="en-US" dirty="0" smtClean="0"/>
              <a:t>role-based access control, network monitoring and analysis, firewall, intrusion detection and prevention system, adaptive security, port binding and fabric binding, virtual private network, virtual LAN, virtual SAN,</a:t>
            </a:r>
            <a:r>
              <a:rPr lang="en-US" baseline="0" dirty="0" smtClean="0"/>
              <a:t> </a:t>
            </a:r>
            <a:r>
              <a:rPr lang="en-US" dirty="0" smtClean="0"/>
              <a:t>zoning, and </a:t>
            </a:r>
            <a:r>
              <a:rPr lang="en-US" dirty="0" err="1" smtClean="0"/>
              <a:t>iSNS</a:t>
            </a:r>
            <a:r>
              <a:rPr lang="en-US" dirty="0" smtClean="0"/>
              <a:t> discovery domain </a:t>
            </a:r>
            <a:r>
              <a:rPr lang="en-US" baseline="0" dirty="0" smtClean="0"/>
              <a:t>mechanisms deployed in a cloud environment. </a:t>
            </a:r>
          </a:p>
          <a:p>
            <a:pPr marL="171450" indent="-171450">
              <a:buFont typeface="Arial" panose="020B0604020202020204" pitchFamily="34" charset="0"/>
              <a:buChar char="•"/>
            </a:pPr>
            <a:endParaRPr lang="en-US" dirty="0" smtClean="0">
              <a:solidFill>
                <a:srgbClr val="FF0000"/>
              </a:solidFill>
            </a:endParaRP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4732618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Role-based access control </a:t>
            </a:r>
            <a:r>
              <a:rPr lang="en-US" dirty="0" smtClean="0"/>
              <a:t>(RBAC) is an approach to restricting access to authorized users based on their respective roles. A role may represent a job function, for example, a storage administrator. The only privileges assigned to the role are those required to perform the tasks associated with that role. </a:t>
            </a:r>
          </a:p>
          <a:p>
            <a:r>
              <a:rPr lang="en-US" dirty="0" smtClean="0"/>
              <a:t>It is advisable to consider administrative controls, such as separation of duties, when defining data center security procedures. Clear separation of duties ensures that no single individual can both specify an action and carry it out. For example, the person who authorizes the creation of administrative accounts should not be the person who uses those accounts.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20971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Monitoring and analyzing the network are important for the smooth and continuous operation of a cloud infrastructure. Network availability can be compromised by </a:t>
            </a:r>
            <a:r>
              <a:rPr lang="en-US" dirty="0" err="1" smtClean="0"/>
              <a:t>DoS</a:t>
            </a:r>
            <a:r>
              <a:rPr lang="en-US" dirty="0" smtClean="0"/>
              <a:t> attacks and network device failures. Proactive network monitoring and analysis can detect and prevent network failures or performance problems. </a:t>
            </a:r>
          </a:p>
          <a:p>
            <a:r>
              <a:rPr lang="en-US" dirty="0" smtClean="0"/>
              <a:t>Network monitoring can be performed in two ways: active monitoring and passive monitoring. In active monitoring, the monitoring tools transmit data between the two endpoints that are monitored. The measurement includes parameters such as availability, delay, loss, and bandwidth. In passive monitoring, instead of transmitting data and then measuring, information about a link or device is collected by probing the link or device. As the data passes through the link or device, information is captured. This information is then used to analyze, detect, and troubleshoot any issues related to performance, availability, or security. Some of the mechanisms used to monitor, detect, and prevent attacks are firewalls, intrusion detection systems, intrusion prevention systems, and network analysis/forensics systems.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9281538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a:t>
            </a:r>
            <a:r>
              <a:rPr lang="en-US" i="1" dirty="0" smtClean="0"/>
              <a:t>firewall</a:t>
            </a:r>
            <a:r>
              <a:rPr lang="en-US" dirty="0" smtClean="0"/>
              <a:t> is a security mechanism designed to examine data packets traversing a network and compare them to a set of filtering rules. Packets that are not authorized by a filtering rule are dropped and are not allowed to continue to the requested destination. A rule may use various filtering parameters such as source address, destination address, port numbers, and protocols. Some firewalls may support filtering parameters that enable packet inspection for content. These rules can be set for both incoming and outgoing traffic. The effectiveness of a firewall depends on how robustly and extensively the security rules are defined. Firewalls can be deployed at the network, compute system, and hypervisor levels. </a:t>
            </a:r>
          </a:p>
          <a:p>
            <a:r>
              <a:rPr lang="en-US" dirty="0" smtClean="0"/>
              <a:t>A network-level firewall is typically used as first line of defense for restricting certain type of traffic from coming in and going out from a network. This type of firewall is typically deployed at the entry point of a cloud’s network. </a:t>
            </a:r>
          </a:p>
          <a:p>
            <a:r>
              <a:rPr lang="en-US" dirty="0" smtClean="0"/>
              <a:t>At the compute system-level, a firewall application is installed as second line of defense in a defense-in-depth strategy. This type of firewall provides protection only to the compute system on which it is installed. </a:t>
            </a:r>
          </a:p>
          <a:p>
            <a:r>
              <a:rPr lang="en-US" dirty="0" smtClean="0"/>
              <a:t>In a virtualized environment, there is the added complexity of virtual machines running on a smaller number of compute systems. When virtual machines on the same hypervisor communicate with each other over a virtual switch, a network-level firewall cannot filter this traffic. In such situations, a virtual firewall can be used to filter virtual machine traffic. A </a:t>
            </a:r>
            <a:r>
              <a:rPr lang="en-US" i="1" dirty="0" smtClean="0"/>
              <a:t>virtual firewall</a:t>
            </a:r>
            <a:r>
              <a:rPr lang="en-US" dirty="0" smtClean="0"/>
              <a:t> is a software appliance that runs on a hypervisor to provide traffic filtering service. Virtual firewalls give visibility and control over virtual machine traffic and enforce policies at the virtual machine level. </a:t>
            </a:r>
          </a:p>
          <a:p>
            <a:pPr algn="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601748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Compute systems that are most vulnerable to attack are those that connect to an external network such as e-mail servers or web servers. These compute systems are exposed not only to the external network, but also require access to resources such as storage or end-user machines on the internal network. To reduce vulnerability, the exposed compute systems or virtual machines are placed in a demilitarized zone. A </a:t>
            </a:r>
            <a:r>
              <a:rPr lang="en-US" i="1" dirty="0" smtClean="0"/>
              <a:t>demilitarized zone</a:t>
            </a:r>
            <a:r>
              <a:rPr lang="en-US" dirty="0" smtClean="0"/>
              <a:t> is a mechanism to secure internal assets while allowing Internet-based access to selected resources. In a demilitarized zone environment, servers that need Internet access are placed between two sets of firewalls, as illustrated in the figure on the slide. The servers in the demilitarized zone may or may not be allowed to communicate with internal resources. Application-specific ports such as those designated for HTTP or FTP traffic are allowed through the firewall to the demilitarized zone servers. However, no Internet-based traffic is allowed to go through the second set of firewalls and gain access to the internal network.</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60174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Intrusion detection</a:t>
            </a:r>
            <a:r>
              <a:rPr lang="en-US" dirty="0" smtClean="0"/>
              <a:t> is the process of detecting events that can compromise the confidentiality, integrity, or availability of IT resources. An </a:t>
            </a:r>
            <a:r>
              <a:rPr lang="en-US" i="1" dirty="0" smtClean="0"/>
              <a:t>intrusion detection system (IDS) </a:t>
            </a:r>
            <a:r>
              <a:rPr lang="en-US" dirty="0" smtClean="0"/>
              <a:t>is a security tool that automates the detection process. An IDS generates alerts, in case, anomalous activity is detected. An </a:t>
            </a:r>
            <a:r>
              <a:rPr lang="en-US" i="1" dirty="0" smtClean="0"/>
              <a:t>intrusion prevention system</a:t>
            </a:r>
            <a:r>
              <a:rPr lang="en-US" dirty="0" smtClean="0"/>
              <a:t> </a:t>
            </a:r>
            <a:r>
              <a:rPr lang="en-US" i="1" dirty="0" smtClean="0"/>
              <a:t>(IPS)</a:t>
            </a:r>
            <a:r>
              <a:rPr lang="en-US" dirty="0" smtClean="0"/>
              <a:t> is a tool that has the capability to stop the events after they have been detected by the IDS. These two mechanisms usually work together and are generally referred to as </a:t>
            </a:r>
            <a:r>
              <a:rPr lang="en-US" i="1" dirty="0" smtClean="0"/>
              <a:t>intrusion detection and prevention system (IDPS)</a:t>
            </a:r>
            <a:r>
              <a:rPr lang="en-US" dirty="0" smtClean="0"/>
              <a:t>. The key techniques used by an IDPS to identify intrusion in the environment are signature-based and anomaly-based detection. </a:t>
            </a:r>
          </a:p>
          <a:p>
            <a:r>
              <a:rPr lang="en-US" dirty="0" smtClean="0"/>
              <a:t>In the </a:t>
            </a:r>
            <a:r>
              <a:rPr lang="en-US" i="1" dirty="0" smtClean="0"/>
              <a:t>signature-based detection</a:t>
            </a:r>
            <a:r>
              <a:rPr lang="en-US" dirty="0" smtClean="0"/>
              <a:t> technique, the IDPS relies on a database that contains known attack patterns, or signatures, and scans events against it. A signature can be an email with a specific subject or an email attachment with a specific file name that is known to contain a virus. This type of detection is effective only for known threats and is potentially circumvented if an attacker changes the signature </a:t>
            </a:r>
            <a:r>
              <a:rPr lang="en-US" dirty="0"/>
              <a:t>(the email subject or the file name in the attachment, in this example). </a:t>
            </a:r>
            <a:r>
              <a:rPr lang="en-US" dirty="0" smtClean="0"/>
              <a:t>In the </a:t>
            </a:r>
            <a:r>
              <a:rPr lang="en-US" i="1" dirty="0" smtClean="0"/>
              <a:t>anomaly-based detection</a:t>
            </a:r>
            <a:r>
              <a:rPr lang="en-US" dirty="0" smtClean="0"/>
              <a:t> technique, the IDPS scans and analyzes events to determine whether they are statistically different from events normally occurring in the system. This technique can detect various events such as multiple login failures, excessive process failure, excessive network bandwidth consumed by an activity, or an unusual number of emails sent by a user, which could signify an attack is taking place. </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40843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IDPS can be deployed at the compute system, network, or hypervisor levels. A </a:t>
            </a:r>
            <a:r>
              <a:rPr lang="en-US" i="1" dirty="0" smtClean="0"/>
              <a:t>compute system-based IDPS</a:t>
            </a:r>
            <a:r>
              <a:rPr lang="en-US" dirty="0" smtClean="0"/>
              <a:t> analyzes activity that includes system logs, running processes, application activities, file access and modification, and system and application configuration changes.  Because IDPS software and malicious programs might be running on the same compute system, compute system-based IDPS is less isolated from attacks. In this scenario, the malicious program first attacks and disables IDPS and then carries out the main attack. </a:t>
            </a:r>
          </a:p>
          <a:p>
            <a:r>
              <a:rPr lang="en-US" dirty="0" smtClean="0"/>
              <a:t>A </a:t>
            </a:r>
            <a:r>
              <a:rPr lang="en-US" i="1" dirty="0" smtClean="0"/>
              <a:t>network-based IDPS</a:t>
            </a:r>
            <a:r>
              <a:rPr lang="en-US" b="1" dirty="0" smtClean="0"/>
              <a:t> </a:t>
            </a:r>
            <a:r>
              <a:rPr lang="en-US" dirty="0" smtClean="0"/>
              <a:t>monitors network traffic and network devices. It also analyzes network and application protocols behavior for unusual activities. Network-based IDPS resides on the network in the form of an appliance or software installed on a dedicated compute system, and is usually isolated from malicious applications on the compute systems. After a network-based IDPS detects an anomaly, it stops the suspicious activity by dropping the packets or blocking ports. Since a network-based IDPS operates at the network level, it cannot monitor activities happening within the compute system. </a:t>
            </a:r>
          </a:p>
          <a:p>
            <a:r>
              <a:rPr lang="en-US" dirty="0" smtClean="0"/>
              <a:t>A </a:t>
            </a:r>
            <a:r>
              <a:rPr lang="en-US" i="1" dirty="0" smtClean="0"/>
              <a:t>hypervisor-based IDPS</a:t>
            </a:r>
            <a:r>
              <a:rPr lang="en-US" dirty="0" smtClean="0"/>
              <a:t> is deployed at the hypervisor level. In this type of IDPS, detection policies are typically kernel-specific. Any anomaly detected in the kernel is immediately alerted or corrected depending on the specific IDPS configuration. Hypervisor-based IDPS is typically deployed in a cloud environment.</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4969267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Security threats have evolved to the point that traditional security mechanisms cannot respond to and be effective as standalone mechanisms. Sophisticated techniques such as phishing, Man in the Middle, and others are used to gain unauthorized access to cloud resources. To combat against such sophisticated attacks, cloud service providers require the use of adaptive security mechanisms. Adaptive security mechanisms integrate with the cloud service providers’ standalone mechanisms such as IDPS and firewalls and use heuristics to learn user behavior and detect fraudulent activity. Mechanisms such as behavioral profile, device-related profile, type of web browser, and plug-ins are used to establish the normal operating profile of the environment.  The intelligence in the adaptive security mechanism detects and identifies anomalies and blocks such anomalies – capabilities that may not be possible with traditional mechanisms.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450616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rPr>
              <a:t>In the cloud environment, a </a:t>
            </a:r>
            <a:r>
              <a:rPr lang="en-US" sz="1000" i="1" kern="1200" dirty="0" smtClean="0">
                <a:effectLst/>
              </a:rPr>
              <a:t>virtual private network (VPN)</a:t>
            </a:r>
            <a:r>
              <a:rPr lang="en-US" sz="1000" kern="1200" dirty="0" smtClean="0">
                <a:effectLst/>
              </a:rPr>
              <a:t> can be used to provide a consumer a secure connection to the cloud resources. VPN is also used in a hybrid cloud, externally hosted private cloud, or community cloud environment to provide secure site-to-site connection. </a:t>
            </a:r>
          </a:p>
          <a:p>
            <a:r>
              <a:rPr lang="en-US" sz="1000" kern="1200" dirty="0" smtClean="0">
                <a:effectLst/>
              </a:rPr>
              <a:t>A virtual private network extends an consumer’s private network across a public network such as Internet. VPN establishes a point-to-point connection between two networks over which encrypted data is transferred. VPN enables consumers to apply the same security and management policies to the data transferred over the VPN connection as applied to the data transferred over the consumer’s internal network. When establishing a VPN connection, a consumer (user or an organization) is authenticated before the security and management policies are applied. </a:t>
            </a:r>
          </a:p>
          <a:p>
            <a:r>
              <a:rPr lang="en-US" sz="1000" kern="1200" dirty="0" smtClean="0">
                <a:effectLst/>
              </a:rPr>
              <a:t>There are two methods in which a VPN connection can be established: remote access VPN connection and site-to-site VPN connection. In a </a:t>
            </a:r>
            <a:r>
              <a:rPr lang="en-US" sz="1000" i="1" kern="1200" dirty="0" smtClean="0">
                <a:effectLst/>
              </a:rPr>
              <a:t>remote access VPN connection</a:t>
            </a:r>
            <a:r>
              <a:rPr lang="en-US" sz="1000" kern="1200" dirty="0" smtClean="0">
                <a:effectLst/>
              </a:rPr>
              <a:t>, a remote client (typically client software installed on the consumer’s compute system) initiates a remote VPN connection request. A VPN server authenticates and provides the user access to the cloud network. In a </a:t>
            </a:r>
            <a:r>
              <a:rPr lang="en-US" sz="1000" i="1" kern="1200" dirty="0" smtClean="0">
                <a:effectLst/>
              </a:rPr>
              <a:t>site-to-site VPN connection</a:t>
            </a:r>
            <a:r>
              <a:rPr lang="en-US" sz="1000" kern="1200" dirty="0" smtClean="0">
                <a:effectLst/>
              </a:rPr>
              <a:t>, the remote site initiates a site-to-site VPN connection. The VPN server authenticates and provides access to internal network. One typical usage scenario for this method is when deploying a hybrid cloud, in which a cloud requires connection to another cloud’s network.</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30807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The</a:t>
            </a:r>
            <a:r>
              <a:rPr lang="en-US" baseline="0" dirty="0" smtClean="0"/>
              <a:t> slide lists the key information security terminologies, which are described in the next few slides.</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4092703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70048"/>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In a cloud environment, VLAN and VSAN ensure security by providing isolation over the shared infrastructure. Each consumer may be provided VLANs and VSANs to ensure their data is separated from other consumers. A </a:t>
            </a:r>
            <a:r>
              <a:rPr lang="en-US" sz="1000" i="1" kern="1200" dirty="0" smtClean="0">
                <a:solidFill>
                  <a:schemeClr val="tx1"/>
                </a:solidFill>
                <a:effectLst/>
              </a:rPr>
              <a:t>Virtual Local Area Network (VLAN)</a:t>
            </a:r>
            <a:r>
              <a:rPr lang="en-US" sz="1000" kern="1200" dirty="0" smtClean="0">
                <a:solidFill>
                  <a:schemeClr val="tx1"/>
                </a:solidFill>
                <a:effectLst/>
              </a:rPr>
              <a:t> is a virtual network created on a local area network (LAN) consisting of virtual and/or physical switches. VLAN technology can divide a large LAN into smaller virtual LANs or combine separate LANs into one or more virtual LANs. A VLAN enables communication among a group of nodes based on the functional requirements of the group, independent of the </a:t>
            </a:r>
            <a:r>
              <a:rPr lang="en-US" sz="1000" kern="1200" dirty="0" smtClean="0">
                <a:effectLst/>
              </a:rPr>
              <a:t>nodes’ location </a:t>
            </a:r>
            <a:r>
              <a:rPr lang="en-US" sz="1000" kern="1200" dirty="0" smtClean="0">
                <a:solidFill>
                  <a:schemeClr val="tx1"/>
                </a:solidFill>
                <a:effectLst/>
              </a:rPr>
              <a:t>in the network. Similarly, Virtual Storage Area Networks (VSAN) enable the creation of multiple logical SANs over a common physical SAN. They provide the capability to build larger consolidated fabrics and still maintain the required security and isolation between them. Zoning should be done for each VSAN to secure the entire physical SAN.</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5246971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1" kern="1200" dirty="0" smtClean="0">
                <a:effectLst/>
              </a:rPr>
              <a:t>Zoning</a:t>
            </a:r>
            <a:r>
              <a:rPr lang="en-US" sz="1000" kern="1200" dirty="0" smtClean="0">
                <a:effectLst/>
              </a:rPr>
              <a:t> is a </a:t>
            </a:r>
            <a:r>
              <a:rPr lang="en-US" sz="1000" kern="1200" dirty="0" err="1" smtClean="0">
                <a:effectLst/>
              </a:rPr>
              <a:t>Fibre</a:t>
            </a:r>
            <a:r>
              <a:rPr lang="en-US" sz="1000" kern="1200" dirty="0" smtClean="0">
                <a:effectLst/>
              </a:rPr>
              <a:t> Channel switch mechanism that enables node ports within a fabric to be logically segmented into groups and to communicate with each other within the group. There are three types of zoning. World Wide Port Name-based </a:t>
            </a:r>
            <a:r>
              <a:rPr lang="en-US" sz="1000" i="1" kern="1200" dirty="0" smtClean="0">
                <a:effectLst/>
              </a:rPr>
              <a:t>zoning</a:t>
            </a:r>
            <a:r>
              <a:rPr lang="en-US" sz="1000" kern="1200" dirty="0" smtClean="0">
                <a:effectLst/>
              </a:rPr>
              <a:t> is the most commonly used to prevent unauthorized access when node ports are re-cabled to different fabric ports. However, it is possible that a rogue compute system could join the fabric, then spoof a legitimate WWPN and thereby gain access to resources in a zone. If WWPN spoofing is a key concern, then port zoning and port binding could be used.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41730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1" kern="1200" dirty="0" smtClean="0">
                <a:effectLst/>
              </a:rPr>
              <a:t>Internet Storage Name Service (</a:t>
            </a:r>
            <a:r>
              <a:rPr lang="en-US" sz="1000" i="1" kern="1200" dirty="0" err="1" smtClean="0">
                <a:effectLst/>
              </a:rPr>
              <a:t>iSNS</a:t>
            </a:r>
            <a:r>
              <a:rPr lang="en-US" sz="1000" i="1" kern="1200" dirty="0" smtClean="0">
                <a:effectLst/>
              </a:rPr>
              <a:t>) discovery domains </a:t>
            </a:r>
            <a:r>
              <a:rPr lang="en-US" sz="1000" kern="1200" dirty="0" smtClean="0">
                <a:effectLst/>
              </a:rPr>
              <a:t>function in the same way as FC zones. Discovery domains provide functional groupings of devices in an IP-SAN. For devices to communicate with one another, they must be configured in the same discovery domain. State change notifications inform the </a:t>
            </a:r>
            <a:r>
              <a:rPr lang="en-US" sz="1000" kern="1200" dirty="0" err="1" smtClean="0">
                <a:effectLst/>
              </a:rPr>
              <a:t>iSNS</a:t>
            </a:r>
            <a:r>
              <a:rPr lang="en-US" sz="1000" kern="1200" dirty="0" smtClean="0">
                <a:effectLst/>
              </a:rPr>
              <a:t> server when devices are added to or removed from a discovery domain. The figure on the slide illustrates the discovery domains in </a:t>
            </a:r>
            <a:r>
              <a:rPr lang="en-US" sz="1000" kern="1200" dirty="0" err="1" smtClean="0">
                <a:effectLst/>
              </a:rPr>
              <a:t>iSNS</a:t>
            </a:r>
            <a:r>
              <a:rPr lang="en-US" sz="1000" kern="1200" dirty="0" smtClean="0">
                <a:effectLst/>
              </a:rPr>
              <a:t>.</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417308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Port binding</a:t>
            </a:r>
            <a:r>
              <a:rPr lang="en-US" dirty="0" smtClean="0"/>
              <a:t> is a mechanism used to limit the devices that can be attached to a specific switch port and is supported in both FC SAN and Ethernet environments. In an FC SAN, port binding maps a WWPN to a switch port. If a host tries to login to a port with a WWPN that is not allowed by the port binding, the WWPN login is rejected.  In an Ethernet network, port binding</a:t>
            </a:r>
            <a:r>
              <a:rPr lang="en-US" i="1" dirty="0" smtClean="0"/>
              <a:t> </a:t>
            </a:r>
            <a:r>
              <a:rPr lang="en-US" dirty="0" smtClean="0"/>
              <a:t>maps the MAC address and IP address of a compute system to a specific switch port. A switch port will forward a packet only if the MAC and IP address in the packet are mapped to that port. Port binding mitigates but does not eliminate WWPN or MAC spoofing.</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827498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Fabric binding</a:t>
            </a:r>
            <a:r>
              <a:rPr lang="en-US" dirty="0" smtClean="0"/>
              <a:t> is another security mechanism in an FC SAN environment that allows only authorized switches to join an existing fabric. Inter-switch links are only enabled between specified switches in the fabric. Each switch in the fabric obtains identical membership data that includes a list of authorized switches in the fabric. Port security controls such as port locking and port-type locking complement fabric binding by helping to prevent unauthorized access to a switch. </a:t>
            </a:r>
            <a:r>
              <a:rPr lang="en-US" i="1" dirty="0" smtClean="0"/>
              <a:t>Port locking</a:t>
            </a:r>
            <a:r>
              <a:rPr lang="en-US" dirty="0" smtClean="0"/>
              <a:t> persistently (even after a switch reboot) prohibits an unused switch port from being used. </a:t>
            </a:r>
            <a:r>
              <a:rPr lang="en-US" i="1" dirty="0" smtClean="0"/>
              <a:t>Port-type locking</a:t>
            </a:r>
            <a:r>
              <a:rPr lang="en-US" dirty="0" smtClean="0"/>
              <a:t> can be used to restrict how a specific switch port is used, such as preventing it from being initialized as an inter-switch link.</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8827498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a:t>
            </a:r>
            <a:r>
              <a:rPr lang="en-US" dirty="0" smtClean="0"/>
              <a:t>role-based access control, network monitoring and analysis, firewall, intrusion detection and prevention system, adaptive security, port binding and fabric binding, VPN, VLAN, VSAN, zoning, and </a:t>
            </a:r>
            <a:r>
              <a:rPr lang="en-US" dirty="0" err="1" smtClean="0"/>
              <a:t>iSNS</a:t>
            </a:r>
            <a:r>
              <a:rPr lang="en-US" dirty="0" smtClean="0"/>
              <a:t> discovery domain.</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security hypervisor and management server, virtual machine hardening, securing operating system and applications, LUN masking, data encryption, and data shredding </a:t>
            </a:r>
            <a:r>
              <a:rPr lang="en-US" baseline="0" dirty="0" smtClean="0"/>
              <a:t>mechanisms deployed in a cloud environment</a:t>
            </a:r>
            <a:r>
              <a:rPr lang="en-US" dirty="0" smtClean="0"/>
              <a: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2479096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762000"/>
            <a:ext cx="4740275" cy="2667000"/>
          </a:xfrm>
        </p:spPr>
      </p:sp>
      <p:sp>
        <p:nvSpPr>
          <p:cNvPr id="3" name="Notes Placeholder 2"/>
          <p:cNvSpPr>
            <a:spLocks noGrp="1"/>
          </p:cNvSpPr>
          <p:nvPr>
            <p:ph type="body" idx="1"/>
          </p:nvPr>
        </p:nvSpPr>
        <p:spPr/>
        <p:txBody>
          <a:bodyPr/>
          <a:lstStyle/>
          <a:p>
            <a:r>
              <a:rPr lang="en-US" dirty="0" smtClean="0"/>
              <a:t>The </a:t>
            </a:r>
            <a:r>
              <a:rPr lang="en-US" i="1" dirty="0" smtClean="0"/>
              <a:t>hypervisor </a:t>
            </a:r>
            <a:r>
              <a:rPr lang="en-US" dirty="0" smtClean="0"/>
              <a:t>and related</a:t>
            </a:r>
            <a:r>
              <a:rPr lang="en-US" i="1" dirty="0" smtClean="0"/>
              <a:t> management servers</a:t>
            </a:r>
            <a:r>
              <a:rPr lang="en-US" dirty="0" smtClean="0"/>
              <a:t> are critical components of the cloud infrastructure because they control the operation and management of the virtualized compute environment. Compromising a hypervisor or management server places all VMs at a high risk of attack. Hypervisors may be compromised by </a:t>
            </a:r>
            <a:r>
              <a:rPr lang="en-US" dirty="0" err="1" smtClean="0"/>
              <a:t>hyperjacking</a:t>
            </a:r>
            <a:r>
              <a:rPr lang="en-US" dirty="0" smtClean="0"/>
              <a:t> or other forms of attack. Further, the management server may be compromised by exploiting vulnerabilities in the management software or by an insecure configuration. For example, an administrator may have configured a non-secured or non-encrypted remote access mechanism. Also, a malicious attacker may take control of the management server by exploiting a security loophole of the system. This enables the attacker to perform unauthorized activities such as controlling all the existing VMs, creating new VMs, deleting VMs, and modifying VM resources.</a:t>
            </a:r>
          </a:p>
          <a:p>
            <a:r>
              <a:rPr lang="en-US" dirty="0" smtClean="0"/>
              <a:t>To protect against such attacks, security-critical hypervisor updates should be installed when they are released by the hypervisor vendor. Hypervisor hardening should be performed, using specifications provided by organizations such as the Center for Internet Security (CIS) and Defense Information Systems Agency (DISA). Access to the management server should be restricted to authorized administrators. Access to core levels of functionality should be restricted to selected administrators. Also, network traffic should be encrypted when management is performed remotely. A separate firewall with strong filtering rules installed between the management system and the rest of the network can enhance security. </a:t>
            </a:r>
          </a:p>
          <a:p>
            <a:r>
              <a:rPr lang="en-US" dirty="0"/>
              <a:t>Virtual machines store troubleshooting information in a log file that is stored on the storage presented to a hypervisor. An attacker may cause a virtual machine to abuse the logging function, causing the size of the log file to grow rapidly. Over time, the log </a:t>
            </a:r>
            <a:r>
              <a:rPr lang="en-US" dirty="0" smtClean="0"/>
              <a:t>file </a:t>
            </a:r>
            <a:r>
              <a:rPr lang="en-US" dirty="0"/>
              <a:t>can consume all the capacity of the storage presented to the hypervisor, effectively causing a denial of service. This can be prevented by configuring the hypervisor to rotate or delete log files when they reach a certain size. This option enables the administrator to configure the maximum size of the log file. When this size is reached, the hypervisor makes an archive copy of the log file and starts storing information in a new log file. Administrators can configure settings to maintain a specific number of old log files. When the configured limit is reached, the hypervisor automatically deletes the oldest file</a:t>
            </a:r>
            <a:r>
              <a:rPr lang="en-US" dirty="0" smtClean="0"/>
              <a:t>.</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0500342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Virtual machine hardening is a key security mechanism to protect virtual machines from various attacks. Typically, a virtual machine is created with several default virtual components and configurations. Some of the configurations and components may not be used by the operating system and application running on it. These default configurations may be exploited by an attacker to carry out an attack. Therefore, a </a:t>
            </a:r>
            <a:r>
              <a:rPr lang="en-US" i="1" dirty="0" smtClean="0"/>
              <a:t>virtual machine hardening</a:t>
            </a:r>
            <a:r>
              <a:rPr lang="en-US" dirty="0" smtClean="0"/>
              <a:t> process should be used in which the default configuration is changed to achieve greater security. In this process, virtual machine’s devices that are not required (such as USB ports or CD/DVD drives) are removed or disabled. Also, in this process the configuration of VM features is tuned to operate in a secure manner such as changing default passwords, setting permissions to VM files, and disallowing changes to the MAC address assigned to a virtual NIC, mitigating spoofing attacks. Hardening is highly recommended when creating virtual machine templates. This way, virtual machines created from the template start from a known security baseline.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63072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The goal of information security is to provide Confidentiality, Integrity, and Availability, commonly referred to as the security triad, or CIA</a:t>
            </a:r>
            <a:r>
              <a:rPr lang="en-US" sz="1000" kern="1200" dirty="0" smtClean="0">
                <a:effectLst/>
              </a:rPr>
              <a:t>. </a:t>
            </a:r>
            <a:r>
              <a:rPr lang="en-US" sz="1000" i="1" kern="1200" dirty="0" smtClean="0">
                <a:effectLst/>
              </a:rPr>
              <a:t>Confidentiality</a:t>
            </a:r>
            <a:r>
              <a:rPr lang="en-US" sz="1000" kern="1200" dirty="0" smtClean="0">
                <a:effectLst/>
              </a:rPr>
              <a:t> </a:t>
            </a:r>
            <a:r>
              <a:rPr lang="en-US" sz="1000" kern="1200" dirty="0" smtClean="0">
                <a:solidFill>
                  <a:schemeClr val="tx1"/>
                </a:solidFill>
                <a:effectLst/>
              </a:rPr>
              <a:t>provides the required secrecy of information to ensure that only authorized users have access to data. </a:t>
            </a:r>
            <a:r>
              <a:rPr lang="en-US" sz="1000" i="1" kern="1200" dirty="0" smtClean="0">
                <a:effectLst/>
              </a:rPr>
              <a:t>Integrity</a:t>
            </a:r>
            <a:r>
              <a:rPr lang="en-US" sz="1000" kern="1200" dirty="0" smtClean="0">
                <a:effectLst/>
              </a:rPr>
              <a:t> </a:t>
            </a:r>
            <a:r>
              <a:rPr lang="en-US" sz="1000" kern="1200" dirty="0" smtClean="0">
                <a:solidFill>
                  <a:schemeClr val="tx1"/>
                </a:solidFill>
                <a:effectLst/>
              </a:rPr>
              <a:t>ensures that unauthorized changes to information are not allowed. The objective of ensuring integrity is to detect and protect against unauthorized alteration or deletion of information</a:t>
            </a:r>
            <a:r>
              <a:rPr lang="en-US" sz="1000" kern="1200" dirty="0" smtClean="0">
                <a:effectLst/>
              </a:rPr>
              <a:t>. </a:t>
            </a:r>
            <a:r>
              <a:rPr lang="en-US" sz="1000" i="1" kern="1200" dirty="0" smtClean="0">
                <a:effectLst/>
              </a:rPr>
              <a:t>Availability</a:t>
            </a:r>
            <a:r>
              <a:rPr lang="en-US" sz="1000" kern="1200" dirty="0" smtClean="0">
                <a:effectLst/>
              </a:rPr>
              <a:t> </a:t>
            </a:r>
            <a:r>
              <a:rPr lang="en-US" sz="1000" kern="1200" dirty="0" smtClean="0">
                <a:solidFill>
                  <a:schemeClr val="tx1"/>
                </a:solidFill>
                <a:effectLst/>
              </a:rPr>
              <a:t>ensures that authorized users have reliable and timely </a:t>
            </a:r>
            <a:r>
              <a:rPr lang="en-US" sz="1000" kern="1200" dirty="0" smtClean="0">
                <a:effectLst/>
              </a:rPr>
              <a:t>access to compute, storage, network, application, and data resources. </a:t>
            </a:r>
          </a:p>
          <a:p>
            <a:pPr>
              <a:defRPr/>
            </a:pPr>
            <a:r>
              <a:rPr lang="en-US" dirty="0" smtClean="0"/>
              <a:t>Ensuring confidentiality, integrity, and availability are the primary objective of any IT security implementation. These are supported through the use of authentication, authorization, and auditing processes. </a:t>
            </a:r>
            <a:endParaRPr lang="en-US" sz="1000" kern="1200" dirty="0" smtClean="0">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9922957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i="1" kern="1200" dirty="0" smtClean="0">
                <a:effectLst/>
              </a:rPr>
              <a:t>Hardening, malware protection software, and sandboxing </a:t>
            </a:r>
            <a:r>
              <a:rPr lang="en-US" sz="1000" kern="1200" dirty="0" smtClean="0">
                <a:effectLst/>
              </a:rPr>
              <a:t>are the</a:t>
            </a:r>
            <a:r>
              <a:rPr lang="en-US" sz="1000" kern="1200" dirty="0" smtClean="0">
                <a:solidFill>
                  <a:schemeClr val="tx1"/>
                </a:solidFill>
                <a:effectLst/>
              </a:rPr>
              <a:t> three key mechanisms that can increase the resistance of guest operating systems and applications </a:t>
            </a:r>
            <a:r>
              <a:rPr lang="en-US" sz="1000" kern="1200" dirty="0" smtClean="0">
                <a:effectLst/>
              </a:rPr>
              <a:t>to exploitation by malicious attackers. </a:t>
            </a:r>
          </a:p>
          <a:p>
            <a:endParaRPr lang="en-US" sz="1000" kern="1200" dirty="0" smtClean="0">
              <a:solidFill>
                <a:schemeClr val="tx1"/>
              </a:solidFill>
              <a:effectLst/>
            </a:endParaRP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5856213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Operating system hardening</a:t>
            </a:r>
            <a:r>
              <a:rPr lang="en-US" dirty="0" smtClean="0"/>
              <a:t> typically includes deleting unused files and applications, installing current operating system updates (patches), and configuring system and network components following a hardening checklist. These hardening checklists are typically provided by operating systems vendors or organizations such as the Center for Internet Security (CIS) and Defense Information Systems Agency (DISA), who also provide security best practices. Further, vulnerability scanning and penetration testing can be performed to identify existing vulnerabilities and to determine the feasibility of an attack. These mechanisms assess the potential impact of an attack on the business. Consumer-driven penetration tests and vulnerability scanning may not be allowed by the cloud service providers. Consumers may have to rely on the cloud service provider to perform these tests.</a:t>
            </a:r>
          </a:p>
          <a:p>
            <a:r>
              <a:rPr lang="en-US" i="1" dirty="0" smtClean="0"/>
              <a:t>Application hardening</a:t>
            </a:r>
            <a:r>
              <a:rPr lang="en-US" dirty="0" smtClean="0"/>
              <a:t> is a process followed during application development, with the goal of preventing the exploitation of vulnerabilities that are typically introduced during the development cycle. Application architects and developers must focus on various factors such as proper application architecture, threat modeling, and secure coding while designing and developing an application. Installing current application updates or patches provided by the application developers can reduce some of the vulnerabilities identified after the application is released.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7466747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kern="1200" dirty="0" smtClean="0">
                <a:effectLst/>
              </a:rPr>
              <a:t>Malware protection software </a:t>
            </a:r>
            <a:r>
              <a:rPr lang="en-US" kern="1200" dirty="0" smtClean="0">
                <a:effectLst/>
              </a:rPr>
              <a:t>is typically installed on a compute system or as a virtual appliance to provide protection for the operating system and applications. The malware protection software detects, prevents, and removes malware and malicious programs such as viruses, worms, Trojan horses, key loggers, and spyware. Malware protection software uses various techniques to detect malware. One of the most common techniques used is </a:t>
            </a:r>
            <a:r>
              <a:rPr lang="en-US" i="1" kern="1200" dirty="0" smtClean="0">
                <a:effectLst/>
              </a:rPr>
              <a:t>signature-based detection</a:t>
            </a:r>
            <a:r>
              <a:rPr lang="en-US" kern="1200" dirty="0" smtClean="0">
                <a:effectLst/>
              </a:rPr>
              <a:t>. In this technique, the malware protection software scans the files to identify a malware signature. A </a:t>
            </a:r>
            <a:r>
              <a:rPr lang="en-US" i="1" kern="1200" dirty="0" smtClean="0">
                <a:effectLst/>
              </a:rPr>
              <a:t>signature</a:t>
            </a:r>
            <a:r>
              <a:rPr lang="en-US" kern="1200" dirty="0" smtClean="0">
                <a:effectLst/>
              </a:rPr>
              <a:t> is a specific bit pattern in a file. These signatures are catalogued by malware protection software vendors and are made available to users as updates. The malware protection software must be configured to regularly update these signatures to provide protection against new malware programs. Another technique, called </a:t>
            </a:r>
            <a:r>
              <a:rPr lang="en-US" i="1" kern="1200" dirty="0" smtClean="0">
                <a:effectLst/>
              </a:rPr>
              <a:t>heuristics,</a:t>
            </a:r>
            <a:r>
              <a:rPr lang="en-US" kern="1200" dirty="0" smtClean="0">
                <a:effectLst/>
              </a:rPr>
              <a:t> can be used to detect malware by examining suspicious characteristics of files. For example, malware protection software may scan a file to determine the presence of rare instructions or code. Malware protection software may also identify malware by examining the behavior of programs. For example, malware protection software may observe program execution to identify inappropriate behavior such as keystroke capture. </a:t>
            </a:r>
          </a:p>
          <a:p>
            <a:r>
              <a:rPr lang="en-US" dirty="0" smtClean="0"/>
              <a:t>Application hardening mechanisms include process spawning control, executable file protection, and system tampering protection. A common type of attack that can be imparted on applications </a:t>
            </a:r>
            <a:r>
              <a:rPr lang="en-US" i="1" dirty="0" smtClean="0"/>
              <a:t>tampering with executable files</a:t>
            </a:r>
            <a:r>
              <a:rPr lang="en-US" dirty="0" smtClean="0"/>
              <a:t>. In this type of attack, virus code is incorporated into the application’s executable files. When the infected application runs, the virus code is also executed. This type of attack can be prevented by disallowing the application executable from being modified. Countermeasures for this type of attack are typically implemented in operating system configuration settings or via malware protection software. When an attempt of modification is performed, the OS or the malware protection stops the modification of the executable files.</a:t>
            </a:r>
          </a:p>
          <a:p>
            <a:pPr algn="r"/>
            <a:r>
              <a:rPr lang="en-US" dirty="0" smtClean="0"/>
              <a:t>(Cont'd)</a:t>
            </a:r>
            <a:endParaRPr lang="en-US" dirty="0"/>
          </a:p>
          <a:p>
            <a:r>
              <a:rPr lang="en-US" dirty="0" smtClean="0"/>
              <a:t>                                 </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12971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a:defRPr/>
            </a:pPr>
            <a:r>
              <a:rPr lang="en-US" dirty="0" smtClean="0"/>
              <a:t>Malware </a:t>
            </a:r>
            <a:r>
              <a:rPr lang="en-US" dirty="0"/>
              <a:t>protection software can also be used to protect operating system against attacks. A common type of attack that is carried out on operating systems is by modifying its sensitive </a:t>
            </a:r>
            <a:r>
              <a:rPr lang="en-US" dirty="0" smtClean="0"/>
              <a:t>areas, </a:t>
            </a:r>
            <a:r>
              <a:rPr lang="en-US" dirty="0"/>
              <a:t>such as registry </a:t>
            </a:r>
            <a:r>
              <a:rPr lang="en-US" dirty="0" smtClean="0"/>
              <a:t>keys, </a:t>
            </a:r>
            <a:r>
              <a:rPr lang="en-US" dirty="0"/>
              <a:t>with the intention of causing the application to function incorrectly or to fail. This can be prevented by disallowing the unauthorized modification of sensitive areas by adjusting operating system configuration settings or </a:t>
            </a:r>
            <a:r>
              <a:rPr lang="en-US" dirty="0" smtClean="0"/>
              <a:t>via malware </a:t>
            </a:r>
            <a:r>
              <a:rPr lang="en-US" dirty="0"/>
              <a:t>protection software. In this case, when a modification is attempted, the operating system or the malware protection software prompts the administrator for authorization. </a:t>
            </a:r>
            <a:endParaRPr lang="en-US" dirty="0" smtClean="0"/>
          </a:p>
          <a:p>
            <a:pPr>
              <a:defRPr/>
            </a:pP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1297146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Sandboxing is another mechanism for guest operating system and application security. Typically used for testing and verifying unproven or untrusted applications, </a:t>
            </a:r>
            <a:r>
              <a:rPr lang="en-US" i="1" dirty="0" smtClean="0"/>
              <a:t>sandboxing</a:t>
            </a:r>
            <a:r>
              <a:rPr lang="en-US" dirty="0" smtClean="0"/>
              <a:t> involves isolating the execution of an application from other applications in order to restrict the resources and privileges that the application has access to. The restrictions are enforced via the operating system. When creating a sandbox environment an administrator defines resources that an application can access while being tested. For example, network access and the ability to inspect the system components or reading from input devices are either disallowed or restricted and closely monitored.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450061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LUN masking</a:t>
            </a:r>
            <a:r>
              <a:rPr lang="en-US" dirty="0" smtClean="0"/>
              <a:t> refers to the assignment of LUNs to a specific host bus adapter world-wide names. LUN masking is one of the basic SAN security mechanisms used to protect against unauthorized access to storage. LUN masking can be implemented at the host within the switch or at the storage system. The standard implementations of LUN masking on storage arrays mask the LUNs presented to a front-end storage port based on the WWPNs of the source HBAs. A stronger variant of LUN masking may sometimes be offered in which masking is done on the basis of the source </a:t>
            </a:r>
            <a:r>
              <a:rPr lang="en-US" dirty="0" err="1" smtClean="0"/>
              <a:t>Fibre</a:t>
            </a:r>
            <a:r>
              <a:rPr lang="en-US" dirty="0" smtClean="0"/>
              <a:t> Channel address. The </a:t>
            </a:r>
            <a:r>
              <a:rPr lang="en-US" dirty="0" err="1" smtClean="0"/>
              <a:t>Fibre</a:t>
            </a:r>
            <a:r>
              <a:rPr lang="en-US" dirty="0" smtClean="0"/>
              <a:t> Channel address typically changes if the HBA is relocated across ports in the fabric. To avoid this problem, most switch vendors offer a mechanism to lock down the </a:t>
            </a:r>
            <a:r>
              <a:rPr lang="en-US" dirty="0" err="1" smtClean="0"/>
              <a:t>Fibre</a:t>
            </a:r>
            <a:r>
              <a:rPr lang="en-US" dirty="0" smtClean="0"/>
              <a:t> Channel address of a given node port regardless of its location.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6281244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Data encryption</a:t>
            </a:r>
            <a:r>
              <a:rPr lang="en-US" dirty="0" smtClean="0"/>
              <a:t> is a cryptographic technique in which data is encoded and made indecipherable to eavesdroppers or hackers. Data encryption is one of the most important mechanisms for securing data in-flight and at-rest. </a:t>
            </a:r>
            <a:r>
              <a:rPr lang="en-US" i="1" dirty="0" smtClean="0"/>
              <a:t>Data in-flight</a:t>
            </a:r>
            <a:r>
              <a:rPr lang="en-US" dirty="0" smtClean="0"/>
              <a:t> refers to data that is being transferred over a network and </a:t>
            </a:r>
            <a:r>
              <a:rPr lang="en-US" i="1" dirty="0" smtClean="0"/>
              <a:t>data at-rest</a:t>
            </a:r>
            <a:r>
              <a:rPr lang="en-US" dirty="0" smtClean="0"/>
              <a:t> refers to data that is stored on a storage medium. Data encryption provides protection from threats such as tampering with data which violates data integrity, media theft which compromises data availability, and confidentiality and sniffing attacks which compromise confidentiality. </a:t>
            </a:r>
          </a:p>
          <a:p>
            <a:r>
              <a:rPr lang="en-US" dirty="0" smtClean="0"/>
              <a:t>Data should be encrypted as close to its origin as possible. If it is not possible to perform encryption on the compute system, an encryption appliance can be used for encrypting data at the point of entry into the storage network. Encryption devices can be implemented on the fabric to encrypt data between the compute system and the storage media. These mechanisms can protect both the data at-rest on the destination device and data in-transit. Encryption can also be deployed at the storage-level, which can encrypt data-at-rest. </a:t>
            </a:r>
          </a:p>
          <a:p>
            <a:r>
              <a:rPr lang="en-US" dirty="0" smtClean="0"/>
              <a:t>Another way to encrypt network traffic is to use cryptographic protocols such as Transport Layer Security (TLS) which is a successor to Secure Socket Layer (SSL). These are application layer protocols and provide an encrypted connection for client-server communication. These protocols are designed to prevent eavesdropping and tampering of data on the connection over which it is being transmitted. </a:t>
            </a:r>
          </a:p>
          <a:p>
            <a:r>
              <a:rPr lang="en-US" dirty="0" smtClean="0"/>
              <a:t>Some cloud providers may perform data mining and analytics on consumers’ data so that they can offer new services to them based on their usage and nature of data. However, this may cause consumers to be concerned about the loss of confidentiality of their data, even if the cloud provider does not misuse the data. Therefore, a provider may offer data encryption capability to protect consumers’ data.</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6189472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Data shredding</a:t>
            </a:r>
            <a:r>
              <a:rPr lang="en-US" dirty="0" smtClean="0"/>
              <a:t> is the process of deleting data or residual representations (sometimes called </a:t>
            </a:r>
            <a:r>
              <a:rPr lang="en-US" i="1" dirty="0" err="1" smtClean="0"/>
              <a:t>remanence</a:t>
            </a:r>
            <a:r>
              <a:rPr lang="en-US" dirty="0" smtClean="0"/>
              <a:t>) of data and making it unrecoverable.  Typically, when data is deleted, it is not made unrecoverable from the storage and an attacker may use specialized tools to recover it. The threat of unauthorized data recovery is greater in the cloud environment as consumers do not have control over cloud resources. After consumers discontinue the cloud service, their data or residual representations may still reside in the cloud infrastructure. An attacker may perform unauthorized recovery of consumers’ data to gain confidential information. </a:t>
            </a:r>
          </a:p>
          <a:p>
            <a:r>
              <a:rPr lang="en-US" dirty="0"/>
              <a:t>Cloud service providers can deploy data shredding mechanisms in the cloud infrastructure to protect from loss of confidentiality of consumers’ data</a:t>
            </a:r>
            <a:r>
              <a:rPr lang="en-US" dirty="0" smtClean="0"/>
              <a:t>. Data may be stored on disks or on tapes. Techniques to shred data stored on tape include overwriting it with invalid data, degaussing the media (a process of decreasing or eliminating the magnetic field), and physically destroying the tape. Data stored on disk or flash drives can be shredded by using algorithms that overwrite the disks several times with invalid data. </a:t>
            </a:r>
          </a:p>
          <a:p>
            <a:r>
              <a:rPr lang="en-US" dirty="0" smtClean="0"/>
              <a:t>Cloud service providers may create multiple copies (backups and replicas) of consumer’s data at multiple locations as part of business continuity and disaster recovery strategy. Therefore, cloud service providers must deploy data shredding mechanism at all location to ensure that all the copies are shred.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743324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Today, cloud computing has enabled small and medium organizations to have robust security mechanisms without requiring capital investment in security tools or staff expertise.  This is possible because some cloud service providers are providing Security as a Service. </a:t>
            </a:r>
          </a:p>
          <a:p>
            <a:r>
              <a:rPr lang="en-US" kern="1200" dirty="0" smtClean="0">
                <a:effectLst/>
              </a:rPr>
              <a:t>Security as a Service (</a:t>
            </a:r>
            <a:r>
              <a:rPr lang="en-US" kern="1200" dirty="0" err="1" smtClean="0">
                <a:effectLst/>
              </a:rPr>
              <a:t>SecaaS</a:t>
            </a:r>
            <a:r>
              <a:rPr lang="en-US" kern="1200" dirty="0" smtClean="0">
                <a:effectLst/>
              </a:rPr>
              <a:t>) is a service that delivers various security mechanisms through the cloud. Typically, Security as a Service offers mechanisms such as identity and access management, data loss prevention, security information and event management, web security, email security, security assessments, intrusion detection and prevention, encryption, and business continuity and disaster recovery. </a:t>
            </a:r>
          </a:p>
          <a:p>
            <a:r>
              <a:rPr lang="en-US" kern="1200" dirty="0" smtClean="0">
                <a:effectLst/>
              </a:rPr>
              <a:t>Security as a Service provides consumers the opportunity to reduce their capital investment on their security deployments and still enjoy robust security mechanisms. It also reduces the security management burden on the organization and enables them to focus on their core competencies. Security as a Service provides several benefits such as agility, dynamic scalability, and virtually unlimited resources. </a:t>
            </a:r>
            <a:r>
              <a:rPr lang="en-US" dirty="0"/>
              <a:t>The challenge associated with Security as a Service is that, as in every SaaS deployment, consumers do not have complete visibility and control over the service. The </a:t>
            </a:r>
            <a:r>
              <a:rPr lang="en-US" kern="1200" dirty="0" smtClean="0">
                <a:effectLst/>
              </a:rPr>
              <a:t>consumer is responsible for setting the security policies but the service is managed by the service provider. </a:t>
            </a:r>
          </a:p>
          <a:p>
            <a:r>
              <a:rPr lang="en-US" sz="1000" kern="1200" dirty="0" smtClean="0">
                <a:effectLst/>
              </a:rPr>
              <a:t>Having robust security mechanisms and technology in place is very important to any cloud environment. However, technologies alone are not enough to guarantee information security. </a:t>
            </a:r>
            <a:r>
              <a:rPr lang="en-US" dirty="0" smtClean="0"/>
              <a:t>Cloud service providers need to deploy Governance</a:t>
            </a:r>
            <a:r>
              <a:rPr lang="en-US" sz="1000" kern="1200" dirty="0" smtClean="0">
                <a:effectLst/>
              </a:rPr>
              <a:t>, Risk and Compliance (GRC) processes before offering cloud services to their consumers. </a:t>
            </a:r>
            <a:endParaRPr lang="en-US" kern="1200" dirty="0" smtClean="0">
              <a:effectLst/>
            </a:endParaRP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5555022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a:t>
            </a:r>
            <a:r>
              <a:rPr lang="en-US" dirty="0" smtClean="0"/>
              <a:t>security hypervisor and management server, virtual machine hardening, securing operating system and applications, LUN masking, data encryption, data shredding</a:t>
            </a:r>
            <a:r>
              <a:rPr lang="en-US" baseline="0" dirty="0" smtClean="0"/>
              <a:t> and </a:t>
            </a:r>
            <a:r>
              <a:rPr lang="en-US" sz="1000" dirty="0" smtClean="0"/>
              <a:t>Security as a Service</a:t>
            </a:r>
            <a:r>
              <a:rPr lang="en-US" dirty="0" smtClean="0"/>
              <a: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a:t>Authentication</a:t>
            </a:r>
            <a:r>
              <a:rPr lang="en-US" dirty="0"/>
              <a:t> is a process to ensure that users or assets are who they claim to be by verifying their identity credentials</a:t>
            </a:r>
            <a:r>
              <a:rPr lang="en-US" dirty="0" smtClean="0"/>
              <a:t>. </a:t>
            </a:r>
            <a:r>
              <a:rPr lang="en-US" sz="1000" kern="1200" dirty="0" smtClean="0">
                <a:solidFill>
                  <a:schemeClr val="tx1"/>
                </a:solidFill>
                <a:effectLst/>
              </a:rPr>
              <a:t>A user may be authenticated by a single-factor or multi-factor method. </a:t>
            </a:r>
            <a:r>
              <a:rPr lang="en-US" sz="1000" i="1" kern="1200" dirty="0" smtClean="0">
                <a:effectLst/>
              </a:rPr>
              <a:t>Single-factor authentication</a:t>
            </a:r>
            <a:r>
              <a:rPr lang="en-US" sz="1000" kern="1200" dirty="0" smtClean="0">
                <a:effectLst/>
              </a:rPr>
              <a:t> </a:t>
            </a:r>
            <a:r>
              <a:rPr lang="en-US" sz="1000" kern="1200" dirty="0" smtClean="0">
                <a:solidFill>
                  <a:schemeClr val="tx1"/>
                </a:solidFill>
                <a:effectLst/>
              </a:rPr>
              <a:t>involves the use of only one factor, such as a password. </a:t>
            </a:r>
            <a:r>
              <a:rPr lang="en-US" sz="1000" i="1" kern="1200" dirty="0" smtClean="0">
                <a:effectLst/>
              </a:rPr>
              <a:t>Multi-factor </a:t>
            </a:r>
            <a:r>
              <a:rPr lang="en-US" sz="1000" i="1" kern="1200" dirty="0" smtClean="0">
                <a:solidFill>
                  <a:schemeClr val="tx1"/>
                </a:solidFill>
                <a:effectLst/>
              </a:rPr>
              <a:t>authentication</a:t>
            </a:r>
            <a:r>
              <a:rPr lang="en-US" sz="1000" kern="1200" dirty="0" smtClean="0">
                <a:solidFill>
                  <a:schemeClr val="tx1"/>
                </a:solidFill>
                <a:effectLst/>
              </a:rPr>
              <a:t> uses more than one factor to authenticate a user </a:t>
            </a:r>
            <a:r>
              <a:rPr lang="en-US" dirty="0"/>
              <a:t>(discussed later in this module). </a:t>
            </a:r>
          </a:p>
          <a:p>
            <a:r>
              <a:rPr lang="en-US" sz="1000" i="1" kern="1200" dirty="0" smtClean="0">
                <a:effectLst/>
              </a:rPr>
              <a:t>Authorization</a:t>
            </a:r>
            <a:r>
              <a:rPr lang="en-US" sz="1000" kern="1200" dirty="0" smtClean="0">
                <a:solidFill>
                  <a:schemeClr val="tx1"/>
                </a:solidFill>
                <a:effectLst/>
              </a:rPr>
              <a:t> refers to the process of determining </a:t>
            </a:r>
            <a:r>
              <a:rPr lang="en-US" dirty="0"/>
              <a:t>whether and in what </a:t>
            </a:r>
            <a:r>
              <a:rPr lang="en-US" dirty="0" smtClean="0"/>
              <a:t>manner, </a:t>
            </a:r>
            <a:r>
              <a:rPr lang="en-US" sz="1000" kern="1200" dirty="0" smtClean="0">
                <a:solidFill>
                  <a:schemeClr val="tx1"/>
                </a:solidFill>
                <a:effectLst/>
              </a:rPr>
              <a:t>a user, device, application, or process is allowed to access a particular service or resource. For example, a user with administrator’s privileges is authorized to access more services or resources compared to a user with non-administrator (for example, read-only) privileges. Authorization should be performed only if authentication is successful. </a:t>
            </a:r>
          </a:p>
          <a:p>
            <a:r>
              <a:rPr lang="en-US" sz="1000" kern="1200" dirty="0" smtClean="0">
                <a:solidFill>
                  <a:schemeClr val="tx1"/>
                </a:solidFill>
                <a:effectLst/>
              </a:rPr>
              <a:t>The most common authentication and authorization mechanisms, used in a data center and cloud environment are Windows Access Control List (ACL), UNIX permissions, Kerberos, and Challenge-Handshake Authentication Protocol (CHAP). It is essential to verify the effectiveness of security mechanisms that are deployed with the help of auditing. </a:t>
            </a:r>
          </a:p>
          <a:p>
            <a:r>
              <a:rPr lang="en-US" i="1" dirty="0" smtClean="0"/>
              <a:t>Auditing </a:t>
            </a:r>
            <a:r>
              <a:rPr lang="en-US" dirty="0" smtClean="0"/>
              <a:t>refers to the logging of all transactions for the purpose of assessing the effectiveness of security mechanisms. It helps to validate the behavior of the infrastructure components, and to perform forensics, debugging, and monitoring activities.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492212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focus areas of cloud governance, key steps of risk management, types of compliance that control IT operations in cloud, and key auditing activities in cloud.</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i="1" kern="1200" dirty="0" smtClean="0">
                <a:effectLst/>
              </a:rPr>
              <a:t>Governance, Risk, and Compliance </a:t>
            </a:r>
            <a:r>
              <a:rPr lang="en-US" sz="1000" i="0" kern="1200" dirty="0" smtClean="0">
                <a:effectLst/>
              </a:rPr>
              <a:t>(GRC) </a:t>
            </a:r>
            <a:r>
              <a:rPr lang="en-US" sz="1000" kern="1200" dirty="0" smtClean="0">
                <a:effectLst/>
              </a:rPr>
              <a:t>is a term encompassing processes that help an organization to ensure that their acts are ethically correct and in accordance with their risk appetite (the risk level an organization chooses to accept), internal policies and external regulations. This process should be integrated, holistic, and organization-wide. All operations of an organization should be managed and supported through GRC. </a:t>
            </a:r>
          </a:p>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rPr>
              <a:t>Governance, risk management, and compliance management work together to enforce policies and minimize potential risks. To better understand how these three components work together, consider an example of how GRC is implemented in an IT organization. Governance is the authority for making policies such as defining access rights to users based on their roles and privileges. Risk management involves identifying resources that should not be accessed by certain users in order to preserve confidentiality, integrity, and availability. In this example, compliance management assures that the policies are being enforced by implementing mechanisms such as firewalls and identify management systems. </a:t>
            </a:r>
          </a:p>
          <a:p>
            <a:r>
              <a:rPr lang="en-US" dirty="0" smtClean="0"/>
              <a:t>GRC is an important component of cloud infrastructure. Therefore, while building a cloud infrastructure service provider must ensure that all aspects of GRC are deployed that includes cloud-related aspects such as ensuring secured multi-tenancy, the jurisdictions where data should be stored, data privacy, and ownership. </a:t>
            </a:r>
          </a:p>
          <a:p>
            <a:r>
              <a:rPr lang="en-US" dirty="0"/>
              <a:t>In case an organization is transforming its data center to provide a cloud infrastructure already have some form of GRC in effect. In such cases, the organizations may only have to focus on the cloud-related aspects of GRC.</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8236782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1" kern="1200" dirty="0" smtClean="0">
                <a:solidFill>
                  <a:schemeClr val="tx1"/>
                </a:solidFill>
                <a:effectLst/>
              </a:rPr>
              <a:t>Governance</a:t>
            </a:r>
            <a:r>
              <a:rPr lang="en-US" dirty="0" smtClean="0"/>
              <a:t> determine the purpose, strategy</a:t>
            </a:r>
            <a:r>
              <a:rPr lang="en-US" dirty="0" smtClean="0">
                <a:solidFill>
                  <a:srgbClr val="FF0000"/>
                </a:solidFill>
              </a:rPr>
              <a:t>,</a:t>
            </a:r>
            <a:r>
              <a:rPr lang="en-US" dirty="0" smtClean="0"/>
              <a:t> and operational rules </a:t>
            </a:r>
            <a:r>
              <a:rPr lang="en-US" sz="1000" kern="1200" dirty="0" smtClean="0">
                <a:solidFill>
                  <a:schemeClr val="tx1"/>
                </a:solidFill>
                <a:effectLst/>
              </a:rPr>
              <a:t>by which companies are directed and managed. </a:t>
            </a:r>
            <a:r>
              <a:rPr lang="en-US" sz="1000" i="1" kern="1200" dirty="0" smtClean="0">
                <a:solidFill>
                  <a:schemeClr val="tx1"/>
                </a:solidFill>
                <a:effectLst/>
              </a:rPr>
              <a:t>Enterprise Governance</a:t>
            </a:r>
            <a:r>
              <a:rPr lang="en-US" sz="1000" kern="1200" dirty="0" smtClean="0">
                <a:solidFill>
                  <a:schemeClr val="tx1"/>
                </a:solidFill>
                <a:effectLst/>
              </a:rPr>
              <a:t> is based on the company’s business strategy and driven by the Board of Directors. It generally includes legal, HR, finance, and the office of the CEO. </a:t>
            </a:r>
            <a:r>
              <a:rPr lang="en-US" dirty="0"/>
              <a:t>Governance affects how the company addresses everything from long-term strategies to day-to-day operations. </a:t>
            </a:r>
            <a:r>
              <a:rPr lang="en-US" dirty="0" smtClean="0"/>
              <a:t>The </a:t>
            </a:r>
            <a:r>
              <a:rPr lang="en-US" sz="1000" kern="1200" dirty="0" smtClean="0">
                <a:solidFill>
                  <a:schemeClr val="tx1"/>
                </a:solidFill>
                <a:effectLst/>
              </a:rPr>
              <a:t>slide focuses on </a:t>
            </a:r>
            <a:r>
              <a:rPr lang="en-US" sz="1000" i="1" kern="1200" dirty="0" smtClean="0">
                <a:solidFill>
                  <a:schemeClr val="tx1"/>
                </a:solidFill>
                <a:effectLst/>
              </a:rPr>
              <a:t>IT Governance</a:t>
            </a:r>
            <a:r>
              <a:rPr lang="en-US" sz="1000" kern="1200" dirty="0" smtClean="0">
                <a:solidFill>
                  <a:schemeClr val="tx1"/>
                </a:solidFill>
                <a:effectLst/>
              </a:rPr>
              <a:t>, which is a subset discipline of Enterprise Governance.</a:t>
            </a:r>
          </a:p>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The objective of IT governance is to determine the desired behavior or results to achieve IT’s strategic goals. Governance in IT is a system in which leaders monitor, evaluate, and direct IT management to ensure IT effectiveness, accountability</a:t>
            </a:r>
            <a:r>
              <a:rPr lang="en-US" sz="1000" kern="1200" dirty="0" smtClean="0">
                <a:solidFill>
                  <a:srgbClr val="FF0000"/>
                </a:solidFill>
                <a:effectLst/>
              </a:rPr>
              <a:t>,</a:t>
            </a:r>
            <a:r>
              <a:rPr lang="en-US" sz="1000" kern="1200" dirty="0" smtClean="0">
                <a:solidFill>
                  <a:schemeClr val="tx1"/>
                </a:solidFill>
                <a:effectLst/>
              </a:rPr>
              <a:t> and compliance. For a governance system to work, </a:t>
            </a:r>
            <a:r>
              <a:rPr lang="en-US" sz="1000" kern="1200" dirty="0" smtClean="0">
                <a:effectLst/>
              </a:rPr>
              <a:t>it has to distribute the workload and decision making process without losing value or gaining bias in the process. Roles and responsibilities must be clearly defined, providing details, such as who is responsible for directing, controlling and executing decisions, what information is required to make the decisions, and how exceptions will be handled. The last step is to measure the outcome of the governance process, finding areas for improvement, and instituting changes for improvement.</a:t>
            </a:r>
          </a:p>
          <a:p>
            <a:r>
              <a:rPr lang="en-US" sz="1000" kern="1200" dirty="0" smtClean="0">
                <a:effectLst/>
              </a:rPr>
              <a:t>The basic principles of IT governance remain the same in cloud environments. Additionally, cloud service provider must focus on policies related to managing and consuming cloud </a:t>
            </a:r>
            <a:r>
              <a:rPr lang="en-US" sz="1000" kern="1200" dirty="0" smtClean="0">
                <a:solidFill>
                  <a:schemeClr val="tx1"/>
                </a:solidFill>
                <a:effectLst/>
              </a:rPr>
              <a:t>services. </a:t>
            </a:r>
            <a:endParaRPr lang="en-US" b="1"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9696361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1" dirty="0" smtClean="0"/>
              <a:t>Risk</a:t>
            </a:r>
            <a:r>
              <a:rPr lang="en-US" dirty="0" smtClean="0"/>
              <a:t> is the effect of uncertainty on business objectives. </a:t>
            </a:r>
            <a:r>
              <a:rPr lang="en-US" i="1" dirty="0"/>
              <a:t>Risk management</a:t>
            </a:r>
            <a:r>
              <a:rPr lang="en-US" dirty="0"/>
              <a:t> is a systematic process </a:t>
            </a:r>
            <a:r>
              <a:rPr lang="en-US" dirty="0" smtClean="0"/>
              <a:t>of </a:t>
            </a:r>
            <a:r>
              <a:rPr lang="en-US" dirty="0"/>
              <a:t>assessing its assets, placing a realistic valuation on each asset, and creating a risk profile that is rationalized for each information asset across the business. </a:t>
            </a:r>
            <a:r>
              <a:rPr lang="en-US" dirty="0" smtClean="0"/>
              <a:t>Additionally, the cloud service providers must establish a risk threshold to measure against each asset.  Cloud computing poses several new risks beyond those that exist in traditional data centers. Risk management involves identification, assessment, and prioritization of risks and institutes controls to minimize the impact of those risks. </a:t>
            </a:r>
          </a:p>
          <a:p>
            <a:r>
              <a:rPr lang="en-US" dirty="0" smtClean="0"/>
              <a:t>There are four key steps of risk management that a cloud service provider must perform before offering services to the consumers: risk identification, risk assessment, risk mitigation, and monitoring. These steps are elaborated below: </a:t>
            </a:r>
          </a:p>
          <a:p>
            <a:pPr lvl="0"/>
            <a:r>
              <a:rPr lang="en-US" b="1" dirty="0" smtClean="0"/>
              <a:t>Step 1: </a:t>
            </a:r>
            <a:r>
              <a:rPr lang="en-US" i="1" dirty="0" smtClean="0"/>
              <a:t>Risk identification</a:t>
            </a:r>
            <a:r>
              <a:rPr lang="en-US" dirty="0" smtClean="0"/>
              <a:t> points to the various sources of threats that give rise to risk. After identifying risks in a cloud, these risks and their sources need to be classified into meaningful severity levels.</a:t>
            </a:r>
          </a:p>
          <a:p>
            <a:pPr lvl="0"/>
            <a:r>
              <a:rPr lang="en-US" b="1" dirty="0" smtClean="0"/>
              <a:t>Step 2: </a:t>
            </a:r>
            <a:r>
              <a:rPr lang="en-US" i="1" dirty="0" smtClean="0"/>
              <a:t>Risk assessment</a:t>
            </a:r>
            <a:r>
              <a:rPr lang="en-US" dirty="0" smtClean="0"/>
              <a:t> determines the extent of  potential threat and the risk associated with cloud resources. The output of this process helps cloud service provider to identify appropriate controls for reducing or eliminating risk during the risk mitigation process. All the assets at risk (data, applications, and processes) must be carefully evaluated to assess their criticality to the consumers. Critical assets are assets that are essential for the operation of the consumers’ business and have high business value, such as intellectual property (IP), project plans, and Personally Identifiable Information (PII).</a:t>
            </a:r>
            <a:r>
              <a:rPr lang="en-US" b="1" dirty="0" smtClean="0"/>
              <a:t> </a:t>
            </a:r>
            <a:r>
              <a:rPr lang="en-US" dirty="0" smtClean="0"/>
              <a:t>After the risks are assessed, the critical assets should be associated with potential risks. For example, a company’s IP records can be identified as critical assets, and data disclosure could be a risk of high severity level. </a:t>
            </a:r>
          </a:p>
          <a:p>
            <a:r>
              <a:rPr lang="en-US" b="1" dirty="0" smtClean="0"/>
              <a:t>Step </a:t>
            </a:r>
            <a:r>
              <a:rPr lang="en-US" b="1" dirty="0"/>
              <a:t>3: </a:t>
            </a:r>
            <a:r>
              <a:rPr lang="en-US" i="1" dirty="0"/>
              <a:t>Risk mitigation </a:t>
            </a:r>
            <a:r>
              <a:rPr lang="en-US" dirty="0"/>
              <a:t>involves planning and deploying various security mechanisms (such as those discussed in </a:t>
            </a:r>
            <a:r>
              <a:rPr lang="en-US" dirty="0" smtClean="0"/>
              <a:t>security </a:t>
            </a:r>
            <a:r>
              <a:rPr lang="en-US" dirty="0"/>
              <a:t>mechanisms </a:t>
            </a:r>
            <a:r>
              <a:rPr lang="en-US" dirty="0" smtClean="0"/>
              <a:t>lessons) </a:t>
            </a:r>
            <a:r>
              <a:rPr lang="en-US" dirty="0"/>
              <a:t>that can either mitigate the risks or minimize the impact of the risks</a:t>
            </a:r>
            <a:r>
              <a:rPr lang="en-US" dirty="0" smtClean="0"/>
              <a:t>.</a:t>
            </a:r>
          </a:p>
          <a:p>
            <a:pPr lvl="0"/>
            <a:r>
              <a:rPr lang="en-US" dirty="0" smtClean="0"/>
              <a:t>                                                                                                                        (Cont'd)</a:t>
            </a:r>
            <a:endParaRPr lang="en-US" dirty="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2961782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lvl="0"/>
            <a:r>
              <a:rPr lang="en-US" b="1" dirty="0" smtClean="0"/>
              <a:t>Step </a:t>
            </a:r>
            <a:r>
              <a:rPr lang="en-US" b="1" dirty="0"/>
              <a:t>4: </a:t>
            </a:r>
            <a:r>
              <a:rPr lang="en-US" i="1" dirty="0"/>
              <a:t>Monitoring </a:t>
            </a:r>
            <a:r>
              <a:rPr lang="en-US" dirty="0"/>
              <a:t>involves continuous observation of existing risks and security mechanisms to ensure their proper control. Monitoring can be performed using inputs from deployed security mechanisms, such as firewalls, IDPS, and malware protection software. These security mechanisms typically have alerts configured to indicate any observed malicious activity or security breaches. Also, this step observes new risks that may arise. If a new risk is identified then the entire process </a:t>
            </a:r>
            <a:r>
              <a:rPr lang="en-US" dirty="0" smtClean="0"/>
              <a:t>is repeated.</a:t>
            </a:r>
          </a:p>
          <a:p>
            <a:pPr lvl="0"/>
            <a:r>
              <a:rPr lang="en-US" dirty="0" smtClean="0"/>
              <a:t>                                            </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                                                        </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r>
              <a:rPr lang="en-US" dirty="0" smtClean="0"/>
              <a:t>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2961782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rPr>
              <a:t>Compliance is the act of adhering to, and demonstrating adherence to, external laws and regulations as well as to corporate policies and procedures. It also involves adhering to, and demonstrating adherence to the service provider's own demands, consumers’ demands, and/or the demands of participating cloud providers (in case of hybrid cloud and cloud brokers). F</a:t>
            </a:r>
            <a:r>
              <a:rPr lang="en-US" sz="1000" b="0" i="0" kern="1200" dirty="0" smtClean="0">
                <a:effectLst/>
              </a:rPr>
              <a:t>or example, security demands that are expressed in contracts, decisions on best practice, or specific standards. While building and offering cloud services to consumers, i</a:t>
            </a:r>
            <a:r>
              <a:rPr lang="en-US" dirty="0" smtClean="0"/>
              <a:t>t is important to assess compliance against regulations and demands (discussed earlier). Also, it is important to review the security and privacy controls that are in place to ensure that appropriate controls are applied to the highest value and highest risk assets.</a:t>
            </a:r>
          </a:p>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rPr>
              <a:t>While </a:t>
            </a:r>
            <a:r>
              <a:rPr lang="en-US" sz="1000" kern="1200" baseline="0" dirty="0" smtClean="0">
                <a:effectLst/>
              </a:rPr>
              <a:t>transforming an existing data center into cloud, the </a:t>
            </a:r>
            <a:r>
              <a:rPr lang="en-US" sz="1000" kern="1200" dirty="0" smtClean="0">
                <a:effectLst/>
              </a:rPr>
              <a:t>compliance and audit standards, processes, and practices are likely to exist for the data center environment.</a:t>
            </a:r>
            <a:r>
              <a:rPr lang="en-US" sz="1000" kern="1200" baseline="0" dirty="0" smtClean="0">
                <a:effectLst/>
              </a:rPr>
              <a:t> However, transforming to cloud </a:t>
            </a:r>
            <a:r>
              <a:rPr lang="en-US" sz="1000" kern="1200" dirty="0" smtClean="0">
                <a:effectLst/>
              </a:rPr>
              <a:t>requires significant adjustments to the existing compliance framework. </a:t>
            </a:r>
          </a:p>
          <a:p>
            <a:pPr defTabSz="914400" eaLnBrk="0" fontAlgn="base" hangingPunct="0">
              <a:spcAft>
                <a:spcPct val="0"/>
              </a:spcAft>
              <a:defRPr/>
            </a:pPr>
            <a:r>
              <a:rPr lang="en-US" sz="1000" kern="1200" dirty="0" smtClean="0">
                <a:effectLst/>
              </a:rPr>
              <a:t>Adhering to policies and regulations applies to both cloud service provider and consumers. There are primarily two types of policies controlling IT operations in an enterprise that require compliance even after moving operations to cloud</a:t>
            </a:r>
            <a:r>
              <a:rPr lang="en-US" dirty="0" smtClean="0"/>
              <a:t>: </a:t>
            </a:r>
            <a:r>
              <a:rPr lang="en-US" dirty="0"/>
              <a:t>internal policy compliance and external policy compliance. </a:t>
            </a:r>
            <a:endParaRPr lang="en-US" dirty="0" smtClean="0"/>
          </a:p>
          <a:p>
            <a:pPr defTabSz="914400" eaLnBrk="0" fontAlgn="base" hangingPunct="0">
              <a:spcAft>
                <a:spcPct val="0"/>
              </a:spcAft>
              <a:defRPr/>
            </a:pPr>
            <a:r>
              <a:rPr lang="en-US" i="1" dirty="0" smtClean="0"/>
              <a:t>Internal policy compliance</a:t>
            </a:r>
            <a:r>
              <a:rPr lang="en-US" dirty="0" smtClean="0"/>
              <a:t> controls the nature of IT operations within an organization. An organization needs to maintain the same compliance when operating in cloud. This requires clear assessment of the potential difficulties in maintaining the compliance in a cloud and processes to ensure that this is effectively achieved. </a:t>
            </a:r>
          </a:p>
          <a:p>
            <a:pPr algn="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5199481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i="1" dirty="0"/>
              <a:t>External policy compliance</a:t>
            </a:r>
            <a:r>
              <a:rPr lang="en-US" b="1" dirty="0"/>
              <a:t> </a:t>
            </a:r>
            <a:r>
              <a:rPr lang="en-US" dirty="0"/>
              <a:t>includes legal requirements, </a:t>
            </a:r>
            <a:r>
              <a:rPr lang="en-US" dirty="0" smtClean="0"/>
              <a:t>legislation, </a:t>
            </a:r>
            <a:r>
              <a:rPr lang="en-US" dirty="0"/>
              <a:t>and industry regulations. These external compliance policies control the nature of IT operations related to the flow of data out of an organization. They may differ based upon the type of information (for example, source code versus employee records), and business (for example, medical services versus financial services). </a:t>
            </a:r>
          </a:p>
          <a:p>
            <a:r>
              <a:rPr lang="en-US" dirty="0" smtClean="0"/>
              <a:t>Governments </a:t>
            </a:r>
            <a:r>
              <a:rPr lang="en-US" dirty="0"/>
              <a:t>around the world are </a:t>
            </a:r>
            <a:r>
              <a:rPr lang="en-US" dirty="0" smtClean="0"/>
              <a:t>imposing </a:t>
            </a:r>
            <a:r>
              <a:rPr lang="en-US" dirty="0"/>
              <a:t>regulatory controls for data stored </a:t>
            </a:r>
            <a:r>
              <a:rPr lang="en-US" dirty="0" smtClean="0"/>
              <a:t>in cloud </a:t>
            </a:r>
            <a:r>
              <a:rPr lang="en-US" dirty="0"/>
              <a:t>such as data residency laws and information flow regulations. These regulations govern what type of information can or cannot cross jurisdictional boundaries. For example, financial data may be restricted from crossing a regional boundary. Among various cloud deployment models, organizations deploying </a:t>
            </a:r>
            <a:r>
              <a:rPr lang="en-US" dirty="0" err="1"/>
              <a:t>on-premise</a:t>
            </a:r>
            <a:r>
              <a:rPr lang="en-US" dirty="0"/>
              <a:t> private clouds can offer the maximum information </a:t>
            </a:r>
            <a:r>
              <a:rPr lang="en-US" dirty="0" smtClean="0"/>
              <a:t>flow regulation </a:t>
            </a:r>
            <a:r>
              <a:rPr lang="en-US" dirty="0"/>
              <a:t>because the control over data remains fully with them. To meet such regulatory compliance, public cloud service providers should offer an option for their consumers to choose the location where the data should be stored. Selecting among these options in response to regulatory constraints is another function of cloud governance.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5199481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ea typeface="+mn-ea"/>
                <a:cs typeface="Calibri" panose="020F0502020204030204" pitchFamily="34" charset="0"/>
              </a:rPr>
              <a:t>In order to meet a consumer’s compliance requirements, the cloud service provider must have compliance management in place. </a:t>
            </a:r>
            <a:r>
              <a:rPr lang="en-US" sz="1000" i="1" kern="1200" dirty="0" smtClean="0">
                <a:effectLst/>
                <a:ea typeface="+mn-ea"/>
                <a:cs typeface="Calibri" panose="020F0502020204030204" pitchFamily="34" charset="0"/>
              </a:rPr>
              <a:t>Compliance management</a:t>
            </a:r>
            <a:r>
              <a:rPr lang="en-US" sz="1000" kern="1200" dirty="0" smtClean="0">
                <a:effectLst/>
                <a:ea typeface="+mn-ea"/>
                <a:cs typeface="Calibri" panose="020F0502020204030204" pitchFamily="34" charset="0"/>
              </a:rPr>
              <a:t> ensures that the cloud services, service creation processes, and cloud infrastructure resources adhere to relevant policies and legal requirements. Policies and regulations can be based on configuration best practices and security rules. These include administrator roles and responsibilities, physical infrastructure maintenance timelines, information backup schedules, and change control processes. Compliance management activity includes periodically reviewing compliance enforcement in infrastructure resources and services. If it identifies any deviation from compliance requirements, it initiates corrective actions.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5391897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ea typeface="+mn-ea"/>
                <a:cs typeface="Calibri" panose="020F0502020204030204" pitchFamily="34" charset="0"/>
              </a:rPr>
              <a:t>In the compliance context, </a:t>
            </a:r>
            <a:r>
              <a:rPr lang="en-US" sz="1000" i="1" kern="1200" dirty="0" smtClean="0">
                <a:effectLst/>
                <a:ea typeface="+mn-ea"/>
                <a:cs typeface="Calibri" panose="020F0502020204030204" pitchFamily="34" charset="0"/>
              </a:rPr>
              <a:t>audit</a:t>
            </a:r>
            <a:r>
              <a:rPr lang="en-US" sz="1000" kern="1200" dirty="0" smtClean="0">
                <a:effectLst/>
                <a:ea typeface="+mn-ea"/>
                <a:cs typeface="Calibri" panose="020F0502020204030204" pitchFamily="34" charset="0"/>
              </a:rPr>
              <a:t> is a process that determines the validity and reliability of information about the enforcement of controls presented by a provider.  Audit also provides an assessment of the cloud provider’s control mechanisms and their ability to provide the consumers the logs required to verify the mechanisms. Auditing of the cloud infrastructure can be performed by internal auditors (an auditing team within the organization) or external auditors (from an external organization). The role that carries out this activity is referred as </a:t>
            </a:r>
            <a:r>
              <a:rPr lang="en-US" sz="1000" i="1" kern="1200" dirty="0" smtClean="0">
                <a:effectLst/>
                <a:ea typeface="+mn-ea"/>
                <a:cs typeface="Calibri" panose="020F0502020204030204" pitchFamily="34" charset="0"/>
              </a:rPr>
              <a:t>cloud auditor</a:t>
            </a:r>
            <a:r>
              <a:rPr lang="en-US" sz="1000" kern="1200" dirty="0" smtClean="0">
                <a:effectLst/>
                <a:ea typeface="+mn-ea"/>
                <a:cs typeface="Calibri" panose="020F0502020204030204" pitchFamily="34" charset="0"/>
              </a:rPr>
              <a:t>. </a:t>
            </a:r>
          </a:p>
          <a:p>
            <a:pPr marL="0" marR="0" indent="0" algn="l" defTabSz="914400" rtl="0" eaLnBrk="0" fontAlgn="base" latinLnBrk="0" hangingPunct="0">
              <a:lnSpc>
                <a:spcPct val="100000"/>
              </a:lnSpc>
              <a:spcAft>
                <a:spcPct val="0"/>
              </a:spcAft>
              <a:buClrTx/>
              <a:buSzTx/>
              <a:buFontTx/>
              <a:buNone/>
              <a:tabLst/>
              <a:defRPr/>
            </a:pPr>
            <a:r>
              <a:rPr lang="en-US" sz="1000" kern="1200" dirty="0" smtClean="0">
                <a:effectLst/>
                <a:ea typeface="+mn-ea"/>
                <a:cs typeface="Calibri" panose="020F0502020204030204" pitchFamily="34" charset="0"/>
              </a:rPr>
              <a:t>A </a:t>
            </a:r>
            <a:r>
              <a:rPr lang="en-US" sz="1000" i="1" kern="1200" dirty="0" smtClean="0">
                <a:effectLst/>
                <a:ea typeface="+mn-ea"/>
                <a:cs typeface="Calibri" panose="020F0502020204030204" pitchFamily="34" charset="0"/>
              </a:rPr>
              <a:t>cloud auditor</a:t>
            </a:r>
            <a:r>
              <a:rPr lang="en-US" sz="1000" kern="1200" dirty="0" smtClean="0">
                <a:effectLst/>
                <a:ea typeface="+mn-ea"/>
                <a:cs typeface="Calibri" panose="020F0502020204030204" pitchFamily="34" charset="0"/>
              </a:rPr>
              <a:t> is any party that can conduct an independent assessment of cloud services, information system operations, performance and security of the cloud implementation. A cloud auditor can evaluate the services provided by a cloud provider in terms of security controls</a:t>
            </a:r>
            <a:r>
              <a:rPr lang="en-US" sz="1000" kern="1200" baseline="0" dirty="0" smtClean="0">
                <a:effectLst/>
                <a:ea typeface="+mn-ea"/>
                <a:cs typeface="Calibri" panose="020F0502020204030204" pitchFamily="34" charset="0"/>
              </a:rPr>
              <a:t> and</a:t>
            </a:r>
            <a:r>
              <a:rPr lang="en-US" sz="1000" kern="1200" dirty="0" smtClean="0">
                <a:effectLst/>
                <a:ea typeface="+mn-ea"/>
                <a:cs typeface="Calibri" panose="020F0502020204030204" pitchFamily="34" charset="0"/>
              </a:rPr>
              <a:t> privacy.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9498911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rPr>
              <a:t>The cloud auditor makes an independent assessment of the security controls in the information system to determine if they meet the requirements and are running as originally intended. Key activities that provide the basis for a security audit of a cloud infrastructure include: </a:t>
            </a:r>
          </a:p>
          <a:p>
            <a:pPr marL="171450" lvl="0" indent="-171450">
              <a:buFont typeface="Arial" panose="020B0604020202020204" pitchFamily="34" charset="0"/>
              <a:buChar char="•"/>
            </a:pPr>
            <a:r>
              <a:rPr lang="en-US" sz="1000" kern="1200" dirty="0" smtClean="0">
                <a:effectLst/>
              </a:rPr>
              <a:t>Determine how consumers’ data is segregated from each other.</a:t>
            </a:r>
          </a:p>
          <a:p>
            <a:pPr marL="171450" lvl="0" indent="-171450">
              <a:buFont typeface="Arial" panose="020B0604020202020204" pitchFamily="34" charset="0"/>
              <a:buChar char="•"/>
            </a:pPr>
            <a:r>
              <a:rPr lang="en-US" sz="1000" kern="1200" dirty="0" smtClean="0">
                <a:effectLst/>
              </a:rPr>
              <a:t>Review and evaluate the security mechanisms to detect, prevent, and stop an attack in accordance with provider’s internal policies. Also, review and evaluate physical security. </a:t>
            </a:r>
          </a:p>
          <a:p>
            <a:pPr marL="171450" lvl="0" indent="-171450">
              <a:buFont typeface="Arial" panose="020B0604020202020204" pitchFamily="34" charset="0"/>
              <a:buChar char="•"/>
            </a:pPr>
            <a:r>
              <a:rPr lang="en-US" sz="1000" kern="1200" dirty="0" smtClean="0">
                <a:effectLst/>
              </a:rPr>
              <a:t>Determine how identity management is performed for cloud-based services.</a:t>
            </a:r>
          </a:p>
          <a:p>
            <a:pPr marL="171450" lvl="0" indent="-171450">
              <a:buFont typeface="Arial" panose="020B0604020202020204" pitchFamily="34" charset="0"/>
              <a:buChar char="•"/>
            </a:pPr>
            <a:r>
              <a:rPr lang="en-US" sz="1000" kern="1200" dirty="0" smtClean="0">
                <a:effectLst/>
              </a:rPr>
              <a:t>Determine whether adequate disaster recovery processes are available to provide consumers uninterrupted access to the cloud services.</a:t>
            </a:r>
          </a:p>
          <a:p>
            <a:pPr marL="171450" marR="0" lvl="0" indent="-171450" algn="l" defTabSz="914400" rtl="0" eaLnBrk="0" fontAlgn="base" latinLnBrk="0" hangingPunct="0">
              <a:lnSpc>
                <a:spcPct val="100000"/>
              </a:lnSpc>
              <a:spcAft>
                <a:spcPct val="0"/>
              </a:spcAft>
              <a:buClrTx/>
              <a:buSzTx/>
              <a:buFont typeface="Arial" panose="020B0604020202020204" pitchFamily="34" charset="0"/>
              <a:buChar char="•"/>
              <a:tabLst/>
              <a:defRPr/>
            </a:pPr>
            <a:r>
              <a:rPr lang="en-US" sz="1000" kern="1200" dirty="0" smtClean="0">
                <a:effectLst/>
              </a:rPr>
              <a:t>Review and evaluate whether appropriate governance processes are available to meet consumers’ requirements.</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52375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1000" kern="1200" dirty="0" smtClean="0">
                <a:solidFill>
                  <a:schemeClr val="tx1"/>
                </a:solidFill>
                <a:effectLst/>
              </a:rPr>
              <a:t>A cloud service provider should deploy multiple layers of defense throughout the infrastructure to mitigate the risk of security threats</a:t>
            </a:r>
            <a:r>
              <a:rPr lang="en-US" sz="1000" kern="1200" dirty="0" smtClean="0">
                <a:effectLst/>
              </a:rPr>
              <a:t>, in case, </a:t>
            </a:r>
            <a:r>
              <a:rPr lang="en-US" sz="1000" kern="1200" dirty="0" smtClean="0">
                <a:solidFill>
                  <a:schemeClr val="tx1"/>
                </a:solidFill>
                <a:effectLst/>
              </a:rPr>
              <a:t>one layer of the defense is compromised. This strategy is referred to as </a:t>
            </a:r>
            <a:r>
              <a:rPr lang="en-US" sz="1000" i="1" kern="1200" dirty="0" smtClean="0">
                <a:effectLst/>
              </a:rPr>
              <a:t>defense-in-depth</a:t>
            </a:r>
            <a:r>
              <a:rPr lang="en-US" sz="1000" kern="1200" dirty="0" smtClean="0">
                <a:solidFill>
                  <a:schemeClr val="tx1"/>
                </a:solidFill>
                <a:effectLst/>
              </a:rPr>
              <a:t>. This strategy may also be thought of as a “layered approach to security” because there are multiple measures for security at different levels. Defense-in-depth increases the barrier to </a:t>
            </a:r>
            <a:r>
              <a:rPr lang="en-US" sz="1000" kern="1200" dirty="0" smtClean="0">
                <a:effectLst/>
              </a:rPr>
              <a:t>exploitation—an attacker must breach each layer of defenses to be successful—and thereby provides additional time to detect and respond to an attack. This potentially reduces the scope of a security breach. However, the overall cost of deploying defense-in-depth is often higher compared to single-layered security mechanisms. An example of defense-in-depth could be a virtual firewall installed on a hypervisor when there is already a network-based firewall deployed within the same environment. This reduces the chance of compromising the security of the hypervisor’s environment due to a successful breach of the network-level firewall.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2016378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effectLst/>
                <a:ea typeface="+mn-ea"/>
                <a:cs typeface="Calibri" panose="020F0502020204030204" pitchFamily="34" charset="0"/>
              </a:rPr>
              <a:t>In a privacy audit, the cloud auditor performs an assessment of the processes and mechanisms deployed in the cloud infrastructure to determine whether a cloud provider meets relevant privacy regulations. </a:t>
            </a:r>
          </a:p>
          <a:p>
            <a:r>
              <a:rPr lang="en-US" sz="1000" kern="1200" dirty="0" smtClean="0">
                <a:effectLst/>
                <a:ea typeface="+mn-ea"/>
                <a:cs typeface="Calibri" panose="020F0502020204030204" pitchFamily="34" charset="0"/>
              </a:rPr>
              <a:t>The key activities based on which privacy audit of a cloud infrastructure is performed include:</a:t>
            </a:r>
          </a:p>
          <a:p>
            <a:pPr marL="171450" lvl="0" indent="-171450">
              <a:buFont typeface="Arial" panose="020B0604020202020204" pitchFamily="34" charset="0"/>
              <a:buChar char="•"/>
            </a:pPr>
            <a:r>
              <a:rPr lang="en-US" sz="1000" kern="1200" dirty="0" smtClean="0">
                <a:effectLst/>
                <a:ea typeface="+mn-ea"/>
                <a:cs typeface="Calibri" panose="020F0502020204030204" pitchFamily="34" charset="0"/>
              </a:rPr>
              <a:t>Review and evaluate the usage of encryption to protect consumers’ data that is stored on the providers’ infrastructure or is transmitted over the network. </a:t>
            </a:r>
          </a:p>
          <a:p>
            <a:pPr marL="171450" lvl="0" indent="-171450">
              <a:buFont typeface="Arial" panose="020B0604020202020204" pitchFamily="34" charset="0"/>
              <a:buChar char="•"/>
            </a:pPr>
            <a:r>
              <a:rPr lang="en-US" dirty="0"/>
              <a:t>Determine the level of access the provider’s employees have to consumers’ resources and data. Also, determine how the access of the provider’s employees is controlled.</a:t>
            </a:r>
            <a:endParaRPr lang="en-US" sz="1000" kern="1200" dirty="0" smtClean="0">
              <a:effectLst/>
            </a:endParaRPr>
          </a:p>
          <a:p>
            <a:pPr marL="171450" lvl="0" indent="-171450">
              <a:buFont typeface="Arial" panose="020B0604020202020204" pitchFamily="34" charset="0"/>
              <a:buChar char="•"/>
            </a:pPr>
            <a:r>
              <a:rPr lang="en-US" sz="1000" kern="1200" dirty="0" smtClean="0">
                <a:effectLst/>
                <a:ea typeface="+mn-ea"/>
                <a:cs typeface="Calibri" panose="020F0502020204030204" pitchFamily="34" charset="0"/>
              </a:rPr>
              <a:t>Review and evaluate processes for controlling consumers’ access to the cloud resources.</a:t>
            </a:r>
          </a:p>
          <a:p>
            <a:pPr marL="171450" lvl="0" indent="-171450">
              <a:buFont typeface="Arial" panose="020B0604020202020204" pitchFamily="34" charset="0"/>
              <a:buChar char="•"/>
            </a:pPr>
            <a:r>
              <a:rPr lang="en-US" sz="1000" kern="1200" dirty="0" smtClean="0">
                <a:effectLst/>
                <a:ea typeface="+mn-ea"/>
                <a:cs typeface="Calibri" panose="020F0502020204030204" pitchFamily="34" charset="0"/>
              </a:rPr>
              <a:t>Review and evaluate whether data retention and destruction practices are in accordance with privacy laws.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3243186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g</a:t>
            </a:r>
            <a:r>
              <a:rPr lang="en-US" dirty="0" smtClean="0"/>
              <a:t>overnance in the cloud, risk management for the cloud, compliance management for the cloud, and cloud auditing.</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Concepts in Practice section covers</a:t>
            </a:r>
            <a:r>
              <a:rPr lang="en-US" baseline="0" dirty="0" smtClean="0"/>
              <a:t> RSA and VMware security products. These products are </a:t>
            </a:r>
            <a:r>
              <a:rPr lang="en-US" sz="1000" kern="1200" dirty="0" smtClean="0">
                <a:effectLst/>
              </a:rPr>
              <a:t>RSA </a:t>
            </a:r>
            <a:r>
              <a:rPr lang="en-US" sz="1000" kern="1200" dirty="0" err="1" smtClean="0">
                <a:effectLst/>
              </a:rPr>
              <a:t>SecurID</a:t>
            </a:r>
            <a:r>
              <a:rPr lang="en-US" sz="1000" kern="1200" dirty="0" smtClean="0">
                <a:effectLst/>
              </a:rPr>
              <a:t>, RSA Adaptive Authentication, RSA Security Analytics, RSA Archer </a:t>
            </a:r>
            <a:r>
              <a:rPr lang="en-US" sz="1000" kern="1200" dirty="0" err="1" smtClean="0">
                <a:effectLst/>
              </a:rPr>
              <a:t>eGRC</a:t>
            </a:r>
            <a:r>
              <a:rPr lang="en-US" sz="1000" kern="1200" dirty="0" smtClean="0">
                <a:effectLst/>
              </a:rPr>
              <a:t>, and VMware </a:t>
            </a:r>
            <a:r>
              <a:rPr lang="en-US" sz="1000" kern="1200" dirty="0" err="1" smtClean="0">
                <a:effectLst/>
              </a:rPr>
              <a:t>vCloud</a:t>
            </a:r>
            <a:r>
              <a:rPr lang="en-US" sz="1000" kern="1200" dirty="0" smtClean="0">
                <a:effectLst/>
              </a:rPr>
              <a:t> Networking and Security.</a:t>
            </a:r>
          </a:p>
          <a:p>
            <a:endParaRPr lang="en-US" dirty="0"/>
          </a:p>
          <a:p>
            <a:r>
              <a:rPr lang="en-US" i="1" dirty="0" smtClean="0"/>
              <a:t>Note:</a:t>
            </a:r>
          </a:p>
          <a:p>
            <a:r>
              <a:rPr lang="en-US" i="1" dirty="0" smtClean="0"/>
              <a:t>For the latest information on RSA products, visit www.emc.com.</a:t>
            </a:r>
          </a:p>
          <a:p>
            <a:r>
              <a:rPr lang="en-US" i="1" dirty="0" smtClean="0"/>
              <a:t>For the latest information on VMware products, visit www.vmware.com. </a:t>
            </a:r>
            <a:endParaRPr lang="en-US" i="1"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Security</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b="1" dirty="0"/>
              <a:t>RSA </a:t>
            </a:r>
            <a:r>
              <a:rPr lang="en-US" b="1" dirty="0" err="1"/>
              <a:t>SecurID</a:t>
            </a:r>
            <a:r>
              <a:rPr lang="en-US" b="1" dirty="0"/>
              <a:t> </a:t>
            </a:r>
            <a:r>
              <a:rPr lang="en-US" dirty="0"/>
              <a:t>two-factor authentication provides an added layer of security to ensure that only valid users have access to systems and data. RSA </a:t>
            </a:r>
            <a:r>
              <a:rPr lang="en-US" dirty="0" err="1"/>
              <a:t>SecurID</a:t>
            </a:r>
            <a:r>
              <a:rPr lang="en-US" dirty="0"/>
              <a:t> is based on something a user knows (a password or PIN) and something a user has (an authenticator device). It provides a much more reliable level of user authentication than reusable passwords. It generates a new, one-time token code every 60 seconds, making it difficult for anyone other than the genuine user to input the correct token code at any given time. To access their resources, users combine their secret Personal Identification Number (PIN) with the token code that appears on their </a:t>
            </a:r>
            <a:r>
              <a:rPr lang="en-US" dirty="0" err="1"/>
              <a:t>SecurID</a:t>
            </a:r>
            <a:r>
              <a:rPr lang="en-US" dirty="0"/>
              <a:t> authenticator display at that given time. The result is a unique, one-time password used to assure a user’s identity.</a:t>
            </a:r>
          </a:p>
          <a:p>
            <a:pPr defTabSz="914400" eaLnBrk="0" fontAlgn="base" hangingPunct="0">
              <a:spcAft>
                <a:spcPct val="0"/>
              </a:spcAft>
              <a:defRPr/>
            </a:pPr>
            <a:r>
              <a:rPr lang="en-US" b="1" dirty="0"/>
              <a:t>RSA Security Analytics </a:t>
            </a:r>
            <a:r>
              <a:rPr lang="en-US" dirty="0"/>
              <a:t>helps security analysts detect and investigate threats often missed by other security tools. Security Analytics provides converged network security monitoring and centralized security information and event management (SIEM). Security Analytics combines big data security collection, management, and analytics; full network and log-based visibility; and automated threat </a:t>
            </a:r>
            <a:r>
              <a:rPr lang="en-US" dirty="0" smtClean="0"/>
              <a:t>intelligence – enabling </a:t>
            </a:r>
            <a:r>
              <a:rPr lang="en-US" dirty="0"/>
              <a:t>security analysts to better detect, investigate, and understand threats they often could not easily see or understand before. It provides a single platform for capturing and analyzing large amounts of network, log, and other data. Also, it accelerates security investigations by enabling analysts to pivot through terabytes of metadata, log data, and recreated network sessions. It archives and analyzes long-term security data through a distributed computing architecture and provides built-in compliance reports covering a multitude of regulatory regimes.</a:t>
            </a:r>
          </a:p>
          <a:p>
            <a:pPr algn="r" defTabSz="914400" eaLnBrk="0" fontAlgn="base" hangingPunct="0">
              <a:spcAft>
                <a:spcPct val="0"/>
              </a:spcAft>
              <a:defRPr/>
            </a:pPr>
            <a:r>
              <a:rPr lang="en-US" dirty="0" smtClean="0"/>
              <a:t>(Cont'd)</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7294136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b="1" dirty="0"/>
              <a:t>RSA Archer </a:t>
            </a:r>
            <a:r>
              <a:rPr lang="en-US" b="1" dirty="0" err="1"/>
              <a:t>eGRC</a:t>
            </a:r>
            <a:r>
              <a:rPr lang="en-US" b="1" dirty="0"/>
              <a:t> </a:t>
            </a:r>
            <a:r>
              <a:rPr lang="en-US" dirty="0"/>
              <a:t>solutions allow an organization to build an efficient, collaborative enterprise governance, risk and compliance (</a:t>
            </a:r>
            <a:r>
              <a:rPr lang="en-US" dirty="0" err="1"/>
              <a:t>eGRC</a:t>
            </a:r>
            <a:r>
              <a:rPr lang="en-US" dirty="0"/>
              <a:t>) program across IT, finance, operations and legal domains. With RSA Archer </a:t>
            </a:r>
            <a:r>
              <a:rPr lang="en-US" dirty="0" err="1"/>
              <a:t>eGRC</a:t>
            </a:r>
            <a:r>
              <a:rPr lang="en-US" dirty="0"/>
              <a:t>, an organization can manage risks, demonstrate compliance, automate business processes, and gain visibility into corporate risk and security controls. RSA delivers several core enterprise governance, risk, and compliance solutions, built on the RSA Archer </a:t>
            </a:r>
            <a:r>
              <a:rPr lang="en-US" dirty="0" err="1"/>
              <a:t>eGRC</a:t>
            </a:r>
            <a:r>
              <a:rPr lang="en-US" dirty="0"/>
              <a:t> Platform. Business users have the freedom to tailor the solutions and integrate with multiple data sources through code-free configuration. </a:t>
            </a:r>
            <a:endParaRPr lang="en-US" dirty="0" smtClean="0"/>
          </a:p>
          <a:p>
            <a:r>
              <a:rPr lang="en-US" dirty="0" smtClean="0"/>
              <a:t>These </a:t>
            </a:r>
            <a:r>
              <a:rPr lang="en-US" dirty="0"/>
              <a:t>solutions include</a:t>
            </a:r>
            <a:r>
              <a:rPr lang="en-US" dirty="0" smtClean="0"/>
              <a:t>:</a:t>
            </a:r>
            <a:endParaRPr lang="en-US" dirty="0"/>
          </a:p>
          <a:p>
            <a:pPr marL="171450" indent="-171450">
              <a:buFont typeface="Arial" panose="020B0604020202020204" pitchFamily="34" charset="0"/>
              <a:buChar char="•"/>
            </a:pPr>
            <a:r>
              <a:rPr lang="en-US" dirty="0"/>
              <a:t>Policy Management: Centrally manage policies, map them to objectives and guidelines, and promote awareness to support a culture of corporate governance. </a:t>
            </a:r>
          </a:p>
          <a:p>
            <a:pPr marL="171450" indent="-171450">
              <a:buFont typeface="Arial" panose="020B0604020202020204" pitchFamily="34" charset="0"/>
              <a:buChar char="•"/>
            </a:pPr>
            <a:r>
              <a:rPr lang="en-US" dirty="0"/>
              <a:t>Risk Management: Identify risks to the business, evaluate them through online assessments and metrics, and respond with remediation or acceptance. </a:t>
            </a:r>
          </a:p>
          <a:p>
            <a:pPr marL="171450" indent="-171450">
              <a:buFont typeface="Arial" panose="020B0604020202020204" pitchFamily="34" charset="0"/>
              <a:buChar char="•"/>
            </a:pPr>
            <a:r>
              <a:rPr lang="en-US" dirty="0"/>
              <a:t>Compliance Management: Documents control framework, assess design and operational effectiveness, and respond to policy and regulatory compliance issues. </a:t>
            </a:r>
          </a:p>
          <a:p>
            <a:pPr marL="171450" indent="-171450">
              <a:buFont typeface="Arial" panose="020B0604020202020204" pitchFamily="34" charset="0"/>
              <a:buChar char="•"/>
            </a:pPr>
            <a:r>
              <a:rPr lang="en-US" dirty="0"/>
              <a:t>Enterprise Management: Manage relationships and dependencies within an enterprise’s hierarchy and infrastructure to support GRC initiatives. </a:t>
            </a:r>
          </a:p>
          <a:p>
            <a:pPr marL="171450" indent="-171450">
              <a:buFont typeface="Arial" panose="020B0604020202020204" pitchFamily="34" charset="0"/>
              <a:buChar char="•"/>
            </a:pPr>
            <a:r>
              <a:rPr lang="en-US" dirty="0"/>
              <a:t>Incident Management: Report incidents and ethics violations, manage their escalation, track </a:t>
            </a:r>
            <a:r>
              <a:rPr lang="en-US" dirty="0" smtClean="0"/>
              <a:t>investigations, </a:t>
            </a:r>
            <a:r>
              <a:rPr lang="en-US" dirty="0"/>
              <a:t>and analyze resolutions. </a:t>
            </a:r>
          </a:p>
          <a:p>
            <a:pPr marL="171450" indent="-171450">
              <a:buFont typeface="Arial" panose="020B0604020202020204" pitchFamily="34" charset="0"/>
              <a:buChar char="•"/>
            </a:pPr>
            <a:r>
              <a:rPr lang="en-US" dirty="0"/>
              <a:t>Vendor Management: Centralize vendor data, manage relationships, assess vendor risk, and ensure compliance with organization’s policies and controls. </a:t>
            </a:r>
          </a:p>
          <a:p>
            <a:pPr marL="171450" indent="-171450">
              <a:buFont typeface="Arial" panose="020B0604020202020204" pitchFamily="34" charset="0"/>
              <a:buChar char="•"/>
            </a:pPr>
            <a:r>
              <a:rPr lang="en-US" dirty="0"/>
              <a:t>Threat Management: Track threats through a centralized early warning system to help prevent attacks before they affect an enterprise. </a:t>
            </a:r>
          </a:p>
          <a:p>
            <a:pPr marL="171450" indent="-171450">
              <a:buFont typeface="Arial" panose="020B0604020202020204" pitchFamily="34" charset="0"/>
              <a:buChar char="•"/>
            </a:pPr>
            <a:r>
              <a:rPr lang="en-US" dirty="0"/>
              <a:t>Business Continuity Management: Automate the enterprise’s approach to business continuity and disaster recovery planning, and enable </a:t>
            </a:r>
            <a:r>
              <a:rPr lang="en-US" dirty="0" smtClean="0"/>
              <a:t>rapid and </a:t>
            </a:r>
            <a:r>
              <a:rPr lang="en-US" dirty="0"/>
              <a:t>effective crisis management in one solution. </a:t>
            </a:r>
          </a:p>
          <a:p>
            <a:pPr marL="171450" indent="-171450">
              <a:buFont typeface="Arial" panose="020B0604020202020204" pitchFamily="34" charset="0"/>
              <a:buChar char="•"/>
            </a:pPr>
            <a:r>
              <a:rPr lang="en-US" dirty="0"/>
              <a:t>Audit Management: Centrally manage the planning, prioritization, staffing, procedures and reporting of audits to increase collaboration and efficiency. </a:t>
            </a:r>
          </a:p>
          <a:p>
            <a:r>
              <a:rPr lang="en-US" dirty="0"/>
              <a:t>RSA Archer </a:t>
            </a:r>
            <a:r>
              <a:rPr lang="en-US" dirty="0" err="1"/>
              <a:t>eGRC</a:t>
            </a:r>
            <a:r>
              <a:rPr lang="en-US" dirty="0"/>
              <a:t> platform is an advanced security management system that provides a single point of visibility and coordination for physical, virtual, and cloud assets. Its three </a:t>
            </a:r>
            <a:r>
              <a:rPr lang="en-US" dirty="0" smtClean="0"/>
              <a:t>layers—controls </a:t>
            </a:r>
            <a:r>
              <a:rPr lang="en-US" dirty="0"/>
              <a:t>enforcement, controls management, and security </a:t>
            </a:r>
            <a:r>
              <a:rPr lang="en-US" dirty="0" smtClean="0"/>
              <a:t>management—work </a:t>
            </a:r>
            <a:r>
              <a:rPr lang="en-US" dirty="0"/>
              <a:t>together to provide a single view of information, infrastructure, and identities across physical and virtual environments</a:t>
            </a:r>
            <a:r>
              <a:rPr lang="en-US" dirty="0" smtClean="0"/>
              <a:t>.</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172941361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RSA Adaptive Authentication </a:t>
            </a:r>
            <a:r>
              <a:rPr lang="en-US" dirty="0" smtClean="0"/>
              <a:t>is a comprehensive authentication and fraud detection platform. Adaptive Authentication is designed to measure the risk associated with a user’s login and post-login activities by evaluating a variety of risk indicators. Using a risk and rules based approach, the system then requires additional identity assurance, such as out-of-band authentication, for scenarios that are high risk and violate a policy. This methodology provides transparent authentication for organizations that want to protect users accessing web sites and online portals, mobile applications and browsers, Automated Teller Machines (ATMs), Secure Sockets Layer (SSL), virtual private network (VPN) applications, web access management (WAM) applications, and application delivery solutions.</a:t>
            </a:r>
            <a:endParaRPr lang="en-US" sz="1000" kern="1200" dirty="0" smtClean="0">
              <a:effectLst/>
            </a:endParaRPr>
          </a:p>
          <a:p>
            <a:r>
              <a:rPr lang="en-US" b="1" dirty="0" smtClean="0"/>
              <a:t>VMware</a:t>
            </a:r>
            <a:r>
              <a:rPr lang="en-US" b="1" baseline="0" dirty="0" smtClean="0"/>
              <a:t> </a:t>
            </a:r>
            <a:r>
              <a:rPr lang="en-US" b="1" dirty="0" err="1" smtClean="0"/>
              <a:t>vCloud</a:t>
            </a:r>
            <a:r>
              <a:rPr lang="en-US" b="1" dirty="0" smtClean="0"/>
              <a:t> Networking and Security </a:t>
            </a:r>
            <a:r>
              <a:rPr lang="en-US" dirty="0" smtClean="0"/>
              <a:t>virtualizes networking and security to enable greater agility, efficiency, and extensibility in the data center. </a:t>
            </a:r>
            <a:r>
              <a:rPr lang="en-US" dirty="0" err="1" smtClean="0"/>
              <a:t>vCloud</a:t>
            </a:r>
            <a:r>
              <a:rPr lang="en-US" dirty="0" smtClean="0"/>
              <a:t> Networking and Security delivers software-defined networks and security with a broad range of services, which includes a virtual firewall, virtual private network, load balancing and VXLAN extended networks. </a:t>
            </a:r>
          </a:p>
          <a:p>
            <a:r>
              <a:rPr lang="en-US" dirty="0" smtClean="0"/>
              <a:t>These </a:t>
            </a:r>
            <a:r>
              <a:rPr lang="en-US" dirty="0"/>
              <a:t>services are discussed below:</a:t>
            </a:r>
            <a:endParaRPr lang="en-US" dirty="0" smtClean="0"/>
          </a:p>
          <a:p>
            <a:pPr marL="171450" indent="-171450">
              <a:buFont typeface="Arial" panose="020B0604020202020204" pitchFamily="34" charset="0"/>
              <a:buChar char="•"/>
            </a:pPr>
            <a:r>
              <a:rPr lang="en-US" dirty="0" smtClean="0"/>
              <a:t>Virtual firewall: </a:t>
            </a:r>
            <a:r>
              <a:rPr lang="en-US" dirty="0" err="1" smtClean="0"/>
              <a:t>Stateful</a:t>
            </a:r>
            <a:r>
              <a:rPr lang="en-US" dirty="0" smtClean="0"/>
              <a:t> inspection firewall that can be applied either at the perimeter of the virtual data center or at the virtual network interface card (</a:t>
            </a:r>
            <a:r>
              <a:rPr lang="en-US" dirty="0" err="1" smtClean="0"/>
              <a:t>vNIC</a:t>
            </a:r>
            <a:r>
              <a:rPr lang="en-US" dirty="0" smtClean="0"/>
              <a:t>) level directly in front of specific workloads. The firewall-rule table is designed for ease of use and automation with VMware </a:t>
            </a:r>
            <a:r>
              <a:rPr lang="en-US" dirty="0" err="1" smtClean="0"/>
              <a:t>vCenter</a:t>
            </a:r>
            <a:r>
              <a:rPr lang="en-US" dirty="0" smtClean="0"/>
              <a:t> objects for simple and reliable policy creation. </a:t>
            </a:r>
            <a:r>
              <a:rPr lang="en-US" dirty="0" err="1" smtClean="0"/>
              <a:t>Stateful</a:t>
            </a:r>
            <a:r>
              <a:rPr lang="en-US" dirty="0" smtClean="0"/>
              <a:t> failover enables high availability for business-critical applications.</a:t>
            </a:r>
          </a:p>
          <a:p>
            <a:pPr marL="0" indent="0" algn="r">
              <a:buFont typeface="Arial" panose="020B0604020202020204" pitchFamily="34" charset="0"/>
              <a:buNone/>
            </a:pP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815753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pPr marL="171450" indent="-171450">
              <a:buFont typeface="Arial" panose="020B0604020202020204" pitchFamily="34" charset="0"/>
              <a:buChar char="•"/>
            </a:pPr>
            <a:r>
              <a:rPr lang="en-US" dirty="0" smtClean="0"/>
              <a:t>VPN: Industry-standard </a:t>
            </a:r>
            <a:r>
              <a:rPr lang="en-US" dirty="0"/>
              <a:t>IPsec and SSL VPN capabilities that securely extend the virtual datacenter. Site-to-site VPN </a:t>
            </a:r>
            <a:r>
              <a:rPr lang="en-US" dirty="0" smtClean="0"/>
              <a:t>supports </a:t>
            </a:r>
            <a:r>
              <a:rPr lang="en-US" dirty="0"/>
              <a:t>links virtual datacenters and enables hybrid cloud computing at low cost. The SSL VPN capability delivers remote administration to the virtual datacenter, using the method favored by auditors and compliance regulators.</a:t>
            </a:r>
          </a:p>
          <a:p>
            <a:pPr marL="171450" indent="-171450">
              <a:buFont typeface="Arial" panose="020B0604020202020204" pitchFamily="34" charset="0"/>
              <a:buChar char="•"/>
            </a:pPr>
            <a:r>
              <a:rPr lang="en-US" dirty="0"/>
              <a:t>Load </a:t>
            </a:r>
            <a:r>
              <a:rPr lang="en-US" dirty="0" smtClean="0"/>
              <a:t>Balancer: </a:t>
            </a:r>
            <a:r>
              <a:rPr lang="en-US" dirty="0"/>
              <a:t>A virtual load balancer to scale application delivery without the need for dedicated hardware. Placed at the edge of the virtual datacenter, the load balancer supports </a:t>
            </a:r>
            <a:r>
              <a:rPr lang="en-US" dirty="0" smtClean="0"/>
              <a:t>web</a:t>
            </a:r>
            <a:r>
              <a:rPr lang="en-US" dirty="0"/>
              <a:t>, </a:t>
            </a:r>
            <a:r>
              <a:rPr lang="en-US" dirty="0" smtClean="0"/>
              <a:t>SSL, </a:t>
            </a:r>
            <a:r>
              <a:rPr lang="en-US" dirty="0"/>
              <a:t>and TCP-based scale-out for high-volume applications. </a:t>
            </a:r>
          </a:p>
          <a:p>
            <a:pPr marL="171450" indent="-171450">
              <a:buFont typeface="Arial" panose="020B0604020202020204" pitchFamily="34" charset="0"/>
              <a:buChar char="•"/>
            </a:pPr>
            <a:r>
              <a:rPr lang="en-US" dirty="0" smtClean="0"/>
              <a:t>VXLAN: </a:t>
            </a:r>
            <a:r>
              <a:rPr lang="en-US" dirty="0"/>
              <a:t>Enabling technology for network virtualization, providing network abstraction, elasticity and scale across the datacenter. VXLAN provides an architecture for organizations to scale applications across clusters and pods without any physical network reconfiguration.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815753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module covered key security terminologies, key security threats in the cloud, security mechanisms for the cloud, and, g</a:t>
            </a:r>
            <a:r>
              <a:rPr lang="en-US" dirty="0" smtClean="0"/>
              <a:t>overnance, risk, and compliance</a:t>
            </a:r>
            <a:r>
              <a:rPr lang="en-US" baseline="0" dirty="0" smtClean="0"/>
              <a:t>.</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1993070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dirty="0" smtClean="0"/>
              <a:t>Module: Security</a:t>
            </a:r>
            <a:endParaRPr lang="en-US" dirty="0"/>
          </a:p>
        </p:txBody>
      </p:sp>
    </p:spTree>
    <p:extLst>
      <p:ext uri="{BB962C8B-B14F-4D97-AF65-F5344CB8AC3E}">
        <p14:creationId xmlns:p14="http://schemas.microsoft.com/office/powerpoint/2010/main" val="2081575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10"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Security</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Security</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1.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xml"/><Relationship Id="rId1" Type="http://schemas.openxmlformats.org/officeDocument/2006/relationships/tags" Target="../tags/tag5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1.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1.xml"/><Relationship Id="rId1" Type="http://schemas.openxmlformats.org/officeDocument/2006/relationships/tags" Target="../tags/tag6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73.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2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8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8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1.xml"/><Relationship Id="rId1" Type="http://schemas.openxmlformats.org/officeDocument/2006/relationships/tags" Target="../tags/tag8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101.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102.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110.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3.xml"/><Relationship Id="rId1" Type="http://schemas.openxmlformats.org/officeDocument/2006/relationships/tags" Target="../tags/tag115.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Security</a:t>
            </a:r>
            <a:endParaRPr lang="en-US" dirty="0"/>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a:t>Describe key security terminologies </a:t>
            </a:r>
          </a:p>
          <a:p>
            <a:pPr>
              <a:defRPr/>
            </a:pPr>
            <a:r>
              <a:rPr lang="en-US" dirty="0"/>
              <a:t>Describe key security threats in the cloud</a:t>
            </a:r>
          </a:p>
          <a:p>
            <a:pPr>
              <a:defRPr/>
            </a:pPr>
            <a:r>
              <a:rPr lang="en-US" dirty="0" smtClean="0"/>
              <a:t>Discuss key </a:t>
            </a:r>
            <a:r>
              <a:rPr lang="en-US" dirty="0"/>
              <a:t>security </a:t>
            </a:r>
            <a:r>
              <a:rPr lang="en-US" dirty="0" smtClean="0"/>
              <a:t>mechanisms </a:t>
            </a:r>
            <a:r>
              <a:rPr lang="en-US" dirty="0"/>
              <a:t>deployed in the cloud</a:t>
            </a:r>
          </a:p>
          <a:p>
            <a:pPr>
              <a:defRPr/>
            </a:pPr>
            <a:r>
              <a:rPr lang="en-US" dirty="0"/>
              <a:t>Describe the role of GRC in the cloud</a:t>
            </a:r>
          </a:p>
        </p:txBody>
      </p:sp>
      <p:sp>
        <p:nvSpPr>
          <p:cNvPr id="2" name="Footer Placeholder 1"/>
          <p:cNvSpPr>
            <a:spLocks noGrp="1"/>
          </p:cNvSpPr>
          <p:nvPr>
            <p:ph type="ftr" sz="quarter" idx="3"/>
          </p:nvPr>
        </p:nvSpPr>
        <p:spPr>
          <a:prstGeom prst="rect">
            <a:avLst/>
          </a:prstGeom>
        </p:spPr>
        <p:txBody>
          <a:body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Trusted Computing Base (TCB)</a:t>
            </a:r>
          </a:p>
        </p:txBody>
      </p:sp>
      <p:sp>
        <p:nvSpPr>
          <p:cNvPr id="3" name="Content Placeholder 2"/>
          <p:cNvSpPr>
            <a:spLocks noGrp="1"/>
          </p:cNvSpPr>
          <p:nvPr>
            <p:ph sz="quarter" idx="10"/>
          </p:nvPr>
        </p:nvSpPr>
        <p:spPr>
          <a:xfrm>
            <a:off x="379413" y="2019300"/>
            <a:ext cx="7680960" cy="2457450"/>
          </a:xfrm>
        </p:spPr>
        <p:txBody>
          <a:bodyPr/>
          <a:lstStyle/>
          <a:p>
            <a:r>
              <a:rPr lang="en-US" dirty="0"/>
              <a:t>Defines boundary for security-critical and non critical parts of a system</a:t>
            </a:r>
          </a:p>
          <a:p>
            <a:r>
              <a:rPr lang="en-US" dirty="0"/>
              <a:t>Vulnerabilities occurring inside TCB might jeopardize security of the entire system </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rgbClr val="000000">
                      <a:hueOff val="0"/>
                      <a:satOff val="0"/>
                      <a:lumOff val="0"/>
                      <a:alphaOff val="0"/>
                    </a:srgbClr>
                  </a:solidFill>
                </a:rPr>
                <a:t>A set of all those components that are critical to the security of the </a:t>
              </a:r>
              <a:r>
                <a:rPr lang="en-US" sz="1600" dirty="0" smtClean="0">
                  <a:solidFill>
                    <a:srgbClr val="000000">
                      <a:hueOff val="0"/>
                      <a:satOff val="0"/>
                      <a:lumOff val="0"/>
                      <a:alphaOff val="0"/>
                    </a:srgbClr>
                  </a:solidFill>
                </a:rPr>
                <a:t>cloud infrastructure.</a:t>
              </a:r>
              <a:endParaRPr lang="en-US" sz="1600" dirty="0">
                <a:solidFill>
                  <a:srgbClr val="000000">
                    <a:hueOff val="0"/>
                    <a:satOff val="0"/>
                    <a:lumOff val="0"/>
                    <a:alphaOff val="0"/>
                  </a:srgbClr>
                </a:solidFill>
              </a:endParaRP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kern="0" dirty="0" smtClean="0">
                  <a:solidFill>
                    <a:schemeClr val="bg1"/>
                  </a:solidFill>
                  <a:ea typeface="Verdana" panose="020B0604030504040204" pitchFamily="34" charset="0"/>
                  <a:cs typeface="Verdana" panose="020B0604030504040204" pitchFamily="34" charset="0"/>
                </a:rPr>
                <a:t>Trusted Computing Base</a:t>
              </a:r>
              <a:endParaRPr lang="en-US"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1434972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Multi-tenancy</a:t>
            </a:r>
          </a:p>
        </p:txBody>
      </p:sp>
      <p:sp>
        <p:nvSpPr>
          <p:cNvPr id="3" name="Content Placeholder 2"/>
          <p:cNvSpPr>
            <a:spLocks noGrp="1"/>
          </p:cNvSpPr>
          <p:nvPr>
            <p:ph sz="quarter" idx="10"/>
          </p:nvPr>
        </p:nvSpPr>
        <p:spPr/>
        <p:txBody>
          <a:bodyPr/>
          <a:lstStyle/>
          <a:p>
            <a:r>
              <a:rPr lang="en-US" dirty="0"/>
              <a:t>Requires mechanisms that prevent a tenant or </a:t>
            </a:r>
            <a:r>
              <a:rPr lang="en-US" dirty="0" smtClean="0"/>
              <a:t>its </a:t>
            </a:r>
            <a:r>
              <a:rPr lang="en-US" dirty="0"/>
              <a:t>process from affecting another tenant’s information/process</a:t>
            </a:r>
          </a:p>
          <a:p>
            <a:r>
              <a:rPr lang="en-US" dirty="0"/>
              <a:t>Providers are responsible for ensuring secure </a:t>
            </a:r>
            <a:r>
              <a:rPr lang="en-US" dirty="0" smtClean="0"/>
              <a:t>multi-tenancy</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64142856"/>
              </p:ext>
            </p:extLst>
          </p:nvPr>
        </p:nvGraphicFramePr>
        <p:xfrm>
          <a:off x="762000" y="2251464"/>
          <a:ext cx="7200900" cy="2530086"/>
        </p:xfrm>
        <a:graphic>
          <a:graphicData uri="http://schemas.openxmlformats.org/drawingml/2006/table">
            <a:tbl>
              <a:tblPr firstRow="1" bandRow="1">
                <a:tableStyleId>{5C22544A-7EE6-4342-B048-85BDC9FD1C3A}</a:tableStyleId>
              </a:tblPr>
              <a:tblGrid>
                <a:gridCol w="1485900"/>
                <a:gridCol w="5715000"/>
              </a:tblGrid>
              <a:tr h="402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mn-lt"/>
                        </a:rPr>
                        <a:t>Key focus areas</a:t>
                      </a:r>
                    </a:p>
                    <a:p>
                      <a:endParaRPr lang="en-US" sz="11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mn-lt"/>
                        </a:rPr>
                        <a:t>Description</a:t>
                      </a:r>
                    </a:p>
                    <a:p>
                      <a:endParaRPr lang="en-US" sz="1100" dirty="0"/>
                    </a:p>
                  </a:txBody>
                  <a:tcPr/>
                </a:tc>
              </a:tr>
              <a:tr h="51699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Secure separation</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Enables isolation of resources and services across consumers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Example: At storage layer – separation of data at-rest and address space separation</a:t>
                      </a:r>
                    </a:p>
                    <a:p>
                      <a:pPr marL="171450" indent="-171450" algn="l">
                        <a:buFont typeface="Arial" panose="020B0604020202020204" pitchFamily="34" charset="0"/>
                        <a:buChar char="•"/>
                      </a:pPr>
                      <a:endParaRPr lang="en-US" sz="1000" dirty="0">
                        <a:solidFill>
                          <a:schemeClr val="tx1"/>
                        </a:solidFill>
                      </a:endParaRPr>
                    </a:p>
                  </a:txBody>
                  <a:tcPr/>
                </a:tc>
              </a:tr>
              <a:tr h="37852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Availability</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Ensures that resources are accessible to all consumers by adhering to BC practices </a:t>
                      </a:r>
                    </a:p>
                    <a:p>
                      <a:pPr marL="171450" indent="-171450" algn="l">
                        <a:buFont typeface="Arial" panose="020B0604020202020204" pitchFamily="34" charset="0"/>
                        <a:buChar char="•"/>
                      </a:pPr>
                      <a:endParaRPr lang="en-US" sz="1000" dirty="0">
                        <a:solidFill>
                          <a:schemeClr val="tx1"/>
                        </a:solidFill>
                      </a:endParaRPr>
                    </a:p>
                  </a:txBody>
                  <a:tcPr/>
                </a:tc>
              </a:tr>
              <a:tr h="37852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Service assurance</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Ensures  that SLOs are met by dedicating runtime resources and </a:t>
                      </a:r>
                      <a:r>
                        <a:rPr lang="en-US" sz="1000" kern="1200" dirty="0" err="1" smtClean="0">
                          <a:solidFill>
                            <a:schemeClr val="tx1"/>
                          </a:solidFill>
                          <a:latin typeface="+mn-lt"/>
                          <a:ea typeface="+mn-ea"/>
                          <a:cs typeface="+mn-cs"/>
                        </a:rPr>
                        <a:t>QoS</a:t>
                      </a:r>
                      <a:r>
                        <a:rPr lang="en-US" sz="1000" kern="1200" dirty="0" smtClean="0">
                          <a:solidFill>
                            <a:schemeClr val="tx1"/>
                          </a:solidFill>
                          <a:latin typeface="+mn-lt"/>
                          <a:ea typeface="+mn-ea"/>
                          <a:cs typeface="+mn-cs"/>
                        </a:rPr>
                        <a:t> control</a:t>
                      </a:r>
                    </a:p>
                    <a:p>
                      <a:pPr marL="171450" indent="-171450" algn="l">
                        <a:buFont typeface="Arial" panose="020B0604020202020204" pitchFamily="34" charset="0"/>
                        <a:buChar char="•"/>
                      </a:pPr>
                      <a:endParaRPr lang="en-US" sz="1000" dirty="0">
                        <a:solidFill>
                          <a:schemeClr val="tx1"/>
                        </a:solidFill>
                      </a:endParaRPr>
                    </a:p>
                  </a:txBody>
                  <a:tcPr/>
                </a:tc>
              </a:tr>
              <a:tr h="6098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Management</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Enables end-to-end infrastructure and service management for service providers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Provides ability to delegate day-to-day management activities to the</a:t>
                      </a:r>
                      <a:r>
                        <a:rPr lang="en-US" sz="1000" kern="1200" dirty="0" smtClean="0">
                          <a:solidFill>
                            <a:srgbClr val="FF0000"/>
                          </a:solidFill>
                          <a:latin typeface="+mn-lt"/>
                          <a:ea typeface="+mn-ea"/>
                          <a:cs typeface="+mn-cs"/>
                        </a:rPr>
                        <a:t> </a:t>
                      </a:r>
                      <a:r>
                        <a:rPr lang="en-US" sz="1000" kern="1200" dirty="0" smtClean="0">
                          <a:solidFill>
                            <a:schemeClr val="tx1"/>
                          </a:solidFill>
                          <a:latin typeface="+mn-lt"/>
                          <a:ea typeface="+mn-ea"/>
                          <a:cs typeface="+mn-cs"/>
                        </a:rPr>
                        <a:t>consumers</a:t>
                      </a:r>
                    </a:p>
                    <a:p>
                      <a:pPr marL="171450" indent="-171450" algn="l">
                        <a:buFont typeface="Arial" panose="020B0604020202020204" pitchFamily="34" charset="0"/>
                        <a:buChar char="•"/>
                      </a:pPr>
                      <a:endParaRPr lang="en-US" sz="1000" dirty="0">
                        <a:solidFill>
                          <a:schemeClr val="tx1"/>
                        </a:solidFill>
                      </a:endParaRPr>
                    </a:p>
                  </a:txBody>
                  <a:tcPr/>
                </a:tc>
              </a:tr>
            </a:tbl>
          </a:graphicData>
        </a:graphic>
      </p:graphicFrame>
    </p:spTree>
    <p:custDataLst>
      <p:tags r:id="rId1"/>
    </p:custDataLst>
    <p:extLst>
      <p:ext uri="{BB962C8B-B14F-4D97-AF65-F5344CB8AC3E}">
        <p14:creationId xmlns:p14="http://schemas.microsoft.com/office/powerpoint/2010/main" val="2929843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Multi-tenancy</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9" name="Content Placeholder 2"/>
          <p:cNvSpPr>
            <a:spLocks noGrp="1"/>
          </p:cNvSpPr>
          <p:nvPr>
            <p:ph sz="quarter" idx="10"/>
          </p:nvPr>
        </p:nvSpPr>
        <p:spPr>
          <a:xfrm>
            <a:off x="379413" y="990600"/>
            <a:ext cx="8458200" cy="3429000"/>
          </a:xfrm>
        </p:spPr>
        <p:txBody>
          <a:bodyPr/>
          <a:lstStyle/>
          <a:p>
            <a:r>
              <a:rPr lang="en-US" dirty="0"/>
              <a:t>Requires mechanisms that prevent a tenant or </a:t>
            </a:r>
            <a:r>
              <a:rPr lang="en-US" dirty="0" smtClean="0"/>
              <a:t>its </a:t>
            </a:r>
            <a:r>
              <a:rPr lang="en-US" dirty="0"/>
              <a:t>process from affecting another tenant’s information/process</a:t>
            </a:r>
          </a:p>
          <a:p>
            <a:r>
              <a:rPr lang="en-US" dirty="0"/>
              <a:t>Providers are responsible for ensuring secure </a:t>
            </a:r>
            <a:r>
              <a:rPr lang="en-US" dirty="0" smtClean="0"/>
              <a:t>multi-tenancy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89547349"/>
              </p:ext>
            </p:extLst>
          </p:nvPr>
        </p:nvGraphicFramePr>
        <p:xfrm>
          <a:off x="762000" y="2251464"/>
          <a:ext cx="7200900" cy="2530086"/>
        </p:xfrm>
        <a:graphic>
          <a:graphicData uri="http://schemas.openxmlformats.org/drawingml/2006/table">
            <a:tbl>
              <a:tblPr firstRow="1" bandRow="1">
                <a:tableStyleId>{5C22544A-7EE6-4342-B048-85BDC9FD1C3A}</a:tableStyleId>
              </a:tblPr>
              <a:tblGrid>
                <a:gridCol w="1485900"/>
                <a:gridCol w="5715000"/>
              </a:tblGrid>
              <a:tr h="402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mn-lt"/>
                        </a:rPr>
                        <a:t>Key focus areas</a:t>
                      </a:r>
                    </a:p>
                    <a:p>
                      <a:endParaRPr lang="en-US" sz="11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mn-lt"/>
                        </a:rPr>
                        <a:t>Description</a:t>
                      </a:r>
                    </a:p>
                    <a:p>
                      <a:endParaRPr lang="en-US" sz="1100" dirty="0"/>
                    </a:p>
                  </a:txBody>
                  <a:tcPr/>
                </a:tc>
              </a:tr>
              <a:tr h="51699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Secure separation</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Enables isolation of resources and services across consumers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Example: At storage layer – separation of data at-rest and address space separation</a:t>
                      </a:r>
                    </a:p>
                    <a:p>
                      <a:pPr marL="171450" indent="-171450" algn="l">
                        <a:buFont typeface="Arial" panose="020B0604020202020204" pitchFamily="34" charset="0"/>
                        <a:buChar char="•"/>
                      </a:pPr>
                      <a:endParaRPr lang="en-US" sz="1000" dirty="0">
                        <a:solidFill>
                          <a:schemeClr val="tx1"/>
                        </a:solidFill>
                      </a:endParaRPr>
                    </a:p>
                  </a:txBody>
                  <a:tcPr/>
                </a:tc>
              </a:tr>
              <a:tr h="37852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Availability</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Ensures that resources are accessible to all consumers by adhering to BC practices </a:t>
                      </a:r>
                    </a:p>
                    <a:p>
                      <a:pPr marL="171450" indent="-171450" algn="l">
                        <a:buFont typeface="Arial" panose="020B0604020202020204" pitchFamily="34" charset="0"/>
                        <a:buChar char="•"/>
                      </a:pPr>
                      <a:endParaRPr lang="en-US" sz="1000" dirty="0">
                        <a:solidFill>
                          <a:schemeClr val="tx1"/>
                        </a:solidFill>
                      </a:endParaRPr>
                    </a:p>
                  </a:txBody>
                  <a:tcPr/>
                </a:tc>
              </a:tr>
              <a:tr h="37852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Service assurance</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Ensures  that SLOs are met by dedicating runtime resources and </a:t>
                      </a:r>
                      <a:r>
                        <a:rPr lang="en-US" sz="1000" kern="1200" dirty="0" err="1" smtClean="0">
                          <a:solidFill>
                            <a:schemeClr val="tx1"/>
                          </a:solidFill>
                          <a:latin typeface="+mn-lt"/>
                          <a:ea typeface="+mn-ea"/>
                          <a:cs typeface="+mn-cs"/>
                        </a:rPr>
                        <a:t>QoS</a:t>
                      </a:r>
                      <a:r>
                        <a:rPr lang="en-US" sz="1000" kern="1200" dirty="0" smtClean="0">
                          <a:solidFill>
                            <a:schemeClr val="tx1"/>
                          </a:solidFill>
                          <a:latin typeface="+mn-lt"/>
                          <a:ea typeface="+mn-ea"/>
                          <a:cs typeface="+mn-cs"/>
                        </a:rPr>
                        <a:t> control</a:t>
                      </a:r>
                    </a:p>
                    <a:p>
                      <a:pPr marL="171450" indent="-171450" algn="l">
                        <a:buFont typeface="Arial" panose="020B0604020202020204" pitchFamily="34" charset="0"/>
                        <a:buChar char="•"/>
                      </a:pPr>
                      <a:endParaRPr lang="en-US" sz="1000" dirty="0">
                        <a:solidFill>
                          <a:schemeClr val="tx1"/>
                        </a:solidFill>
                      </a:endParaRPr>
                    </a:p>
                  </a:txBody>
                  <a:tcPr/>
                </a:tc>
              </a:tr>
              <a:tr h="6098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Management</a:t>
                      </a:r>
                    </a:p>
                    <a:p>
                      <a:endParaRPr lang="en-US" sz="1000" dirty="0"/>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Enables end-to-end infrastructure and service management for service providers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Provides ability to delegate day-to-day management activities to the</a:t>
                      </a:r>
                      <a:r>
                        <a:rPr lang="en-US" sz="1000" kern="1200" dirty="0" smtClean="0">
                          <a:solidFill>
                            <a:srgbClr val="FF0000"/>
                          </a:solidFill>
                          <a:latin typeface="+mn-lt"/>
                          <a:ea typeface="+mn-ea"/>
                          <a:cs typeface="+mn-cs"/>
                        </a:rPr>
                        <a:t> </a:t>
                      </a:r>
                      <a:r>
                        <a:rPr lang="en-US" sz="1000" kern="1200" dirty="0" smtClean="0">
                          <a:solidFill>
                            <a:schemeClr val="tx1"/>
                          </a:solidFill>
                          <a:latin typeface="+mn-lt"/>
                          <a:ea typeface="+mn-ea"/>
                          <a:cs typeface="+mn-cs"/>
                        </a:rPr>
                        <a:t>consumers</a:t>
                      </a:r>
                    </a:p>
                    <a:p>
                      <a:pPr marL="171450" indent="-171450" algn="l">
                        <a:buFont typeface="Arial" panose="020B0604020202020204" pitchFamily="34" charset="0"/>
                        <a:buChar char="•"/>
                      </a:pPr>
                      <a:endParaRPr lang="en-US" sz="1000" dirty="0">
                        <a:solidFill>
                          <a:schemeClr val="tx1"/>
                        </a:solidFill>
                      </a:endParaRPr>
                    </a:p>
                  </a:txBody>
                  <a:tcPr/>
                </a:tc>
              </a:tr>
            </a:tbl>
          </a:graphicData>
        </a:graphic>
      </p:graphicFrame>
    </p:spTree>
    <p:custDataLst>
      <p:tags r:id="rId1"/>
    </p:custDataLst>
    <p:extLst>
      <p:ext uri="{BB962C8B-B14F-4D97-AF65-F5344CB8AC3E}">
        <p14:creationId xmlns:p14="http://schemas.microsoft.com/office/powerpoint/2010/main" val="162881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Velocity-of-attack</a:t>
            </a:r>
          </a:p>
        </p:txBody>
      </p:sp>
      <p:sp>
        <p:nvSpPr>
          <p:cNvPr id="3" name="Content Placeholder 2"/>
          <p:cNvSpPr>
            <a:spLocks noGrp="1"/>
          </p:cNvSpPr>
          <p:nvPr>
            <p:ph sz="quarter" idx="10"/>
          </p:nvPr>
        </p:nvSpPr>
        <p:spPr>
          <a:xfrm>
            <a:off x="379413" y="2019300"/>
            <a:ext cx="7680960" cy="2457450"/>
          </a:xfrm>
        </p:spPr>
        <p:txBody>
          <a:bodyPr/>
          <a:lstStyle/>
          <a:p>
            <a:r>
              <a:rPr lang="en-US" sz="1800" dirty="0"/>
              <a:t>Factors amplifying threats and enable them spreading quickly:</a:t>
            </a:r>
          </a:p>
          <a:p>
            <a:pPr lvl="1"/>
            <a:r>
              <a:rPr lang="en-US" sz="1600" dirty="0"/>
              <a:t>Large number of infrastructure components</a:t>
            </a:r>
          </a:p>
          <a:p>
            <a:pPr lvl="1"/>
            <a:r>
              <a:rPr lang="en-US" sz="1600" dirty="0"/>
              <a:t>Homogeneity and standardization in platforms and components</a:t>
            </a:r>
          </a:p>
          <a:p>
            <a:r>
              <a:rPr lang="en-US" sz="1800" dirty="0"/>
              <a:t>Mitigation requires:</a:t>
            </a:r>
          </a:p>
          <a:p>
            <a:pPr lvl="1"/>
            <a:r>
              <a:rPr lang="en-US" sz="1600" dirty="0"/>
              <a:t>Strong and robust security enforcement </a:t>
            </a:r>
          </a:p>
          <a:p>
            <a:pPr lvl="1"/>
            <a:r>
              <a:rPr lang="en-US" sz="1600" dirty="0"/>
              <a:t>Containment mechanisms</a:t>
            </a:r>
          </a:p>
          <a:p>
            <a:endParaRPr lang="en-US" sz="18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Refers to a situation where an existing security threat in a cloud may spread rapidly and have large impact.</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kern="0" dirty="0" smtClean="0">
                  <a:solidFill>
                    <a:schemeClr val="bg1"/>
                  </a:solidFill>
                  <a:ea typeface="Verdana" panose="020B0604030504040204" pitchFamily="34" charset="0"/>
                  <a:cs typeface="Verdana" panose="020B0604030504040204" pitchFamily="34" charset="0"/>
                </a:rPr>
                <a:t>Velocity-of-attack</a:t>
              </a:r>
              <a:endParaRPr lang="en-US"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942569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Assurance</a:t>
            </a:r>
          </a:p>
        </p:txBody>
      </p:sp>
      <p:sp>
        <p:nvSpPr>
          <p:cNvPr id="3" name="Content Placeholder 2"/>
          <p:cNvSpPr>
            <a:spLocks noGrp="1"/>
          </p:cNvSpPr>
          <p:nvPr>
            <p:ph sz="quarter" idx="10"/>
          </p:nvPr>
        </p:nvSpPr>
        <p:spPr/>
        <p:txBody>
          <a:bodyPr/>
          <a:lstStyle/>
          <a:p>
            <a:r>
              <a:rPr lang="en-US" dirty="0"/>
              <a:t>Ensures CIA of </a:t>
            </a:r>
            <a:r>
              <a:rPr lang="en-US" dirty="0" smtClean="0"/>
              <a:t>consumers’ </a:t>
            </a:r>
            <a:r>
              <a:rPr lang="en-US" dirty="0"/>
              <a:t>data in the cloud</a:t>
            </a:r>
          </a:p>
          <a:p>
            <a:r>
              <a:rPr lang="en-US" dirty="0"/>
              <a:t>Consumers need assurance that all the users:</a:t>
            </a:r>
          </a:p>
          <a:p>
            <a:pPr lvl="1"/>
            <a:r>
              <a:rPr lang="en-US" dirty="0"/>
              <a:t>Operating on the cloud do so legitimately</a:t>
            </a:r>
          </a:p>
          <a:p>
            <a:pPr lvl="1"/>
            <a:r>
              <a:rPr lang="en-US" dirty="0"/>
              <a:t>Accessing </a:t>
            </a:r>
            <a:r>
              <a:rPr lang="en-US" dirty="0" smtClean="0"/>
              <a:t>only those </a:t>
            </a:r>
            <a:r>
              <a:rPr lang="en-US" dirty="0"/>
              <a:t>data </a:t>
            </a:r>
            <a:r>
              <a:rPr lang="en-US" dirty="0" smtClean="0"/>
              <a:t>for </a:t>
            </a:r>
            <a:r>
              <a:rPr lang="en-US" dirty="0"/>
              <a:t>which they have rights </a:t>
            </a:r>
          </a:p>
          <a:p>
            <a:pPr lvl="1"/>
            <a:r>
              <a:rPr lang="en-US" dirty="0"/>
              <a:t>Accessing only to </a:t>
            </a:r>
            <a:r>
              <a:rPr lang="en-US" dirty="0" smtClean="0"/>
              <a:t>the degree their policies </a:t>
            </a:r>
            <a:r>
              <a:rPr lang="en-US" dirty="0"/>
              <a:t>and their roles permit</a:t>
            </a:r>
          </a:p>
          <a:p>
            <a:r>
              <a:rPr lang="en-US" dirty="0"/>
              <a:t>Mitigation requires:</a:t>
            </a:r>
          </a:p>
          <a:p>
            <a:pPr lvl="1"/>
            <a:r>
              <a:rPr lang="en-US" dirty="0"/>
              <a:t>Strong authentication and authorization mechanisms to validate:</a:t>
            </a:r>
          </a:p>
          <a:p>
            <a:pPr lvl="2"/>
            <a:r>
              <a:rPr lang="en-US" dirty="0"/>
              <a:t>Consumers operating </a:t>
            </a:r>
            <a:r>
              <a:rPr lang="en-US" dirty="0" smtClean="0"/>
              <a:t>in </a:t>
            </a:r>
            <a:r>
              <a:rPr lang="en-US" dirty="0"/>
              <a:t>cloud are genuine </a:t>
            </a:r>
          </a:p>
          <a:p>
            <a:pPr lvl="2"/>
            <a:r>
              <a:rPr lang="en-US" dirty="0"/>
              <a:t>Have right level of access to resources</a:t>
            </a:r>
          </a:p>
          <a:p>
            <a:pPr lvl="1"/>
            <a:r>
              <a:rPr lang="en-US" dirty="0"/>
              <a:t>Resilient cloud </a:t>
            </a:r>
            <a:r>
              <a:rPr lang="en-US" dirty="0" smtClean="0"/>
              <a:t>infrastructure</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41098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Privacy</a:t>
            </a:r>
          </a:p>
        </p:txBody>
      </p:sp>
      <p:sp>
        <p:nvSpPr>
          <p:cNvPr id="3" name="Content Placeholder 2"/>
          <p:cNvSpPr>
            <a:spLocks noGrp="1"/>
          </p:cNvSpPr>
          <p:nvPr>
            <p:ph sz="quarter" idx="10"/>
          </p:nvPr>
        </p:nvSpPr>
        <p:spPr/>
        <p:txBody>
          <a:bodyPr/>
          <a:lstStyle/>
          <a:p>
            <a:r>
              <a:rPr lang="en-US" dirty="0"/>
              <a:t>Legally protecting unauthorized disclosure of sensitive data of a consumer such as:</a:t>
            </a:r>
          </a:p>
          <a:p>
            <a:pPr lvl="1"/>
            <a:r>
              <a:rPr lang="en-US" dirty="0"/>
              <a:t>Personally identifiable information </a:t>
            </a:r>
          </a:p>
          <a:p>
            <a:pPr lvl="1"/>
            <a:r>
              <a:rPr lang="en-US" dirty="0"/>
              <a:t>Details of services requested by a consumer</a:t>
            </a:r>
          </a:p>
          <a:p>
            <a:pPr lvl="1"/>
            <a:r>
              <a:rPr lang="en-US" dirty="0"/>
              <a:t>Proprietary data of a consumer</a:t>
            </a:r>
          </a:p>
          <a:p>
            <a:r>
              <a:rPr lang="en-US" dirty="0"/>
              <a:t>Mitigation requires deploying mechanisms such as:</a:t>
            </a:r>
          </a:p>
          <a:p>
            <a:pPr lvl="1"/>
            <a:r>
              <a:rPr lang="en-US" dirty="0"/>
              <a:t>Data encryption (both data at-rest and in-transit)</a:t>
            </a:r>
          </a:p>
          <a:p>
            <a:pPr lvl="1"/>
            <a:r>
              <a:rPr lang="en-US" dirty="0"/>
              <a:t>Data shredding</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98957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Ownership</a:t>
            </a:r>
          </a:p>
        </p:txBody>
      </p:sp>
      <p:sp>
        <p:nvSpPr>
          <p:cNvPr id="3" name="Content Placeholder 2"/>
          <p:cNvSpPr>
            <a:spLocks noGrp="1"/>
          </p:cNvSpPr>
          <p:nvPr>
            <p:ph sz="quarter" idx="10"/>
          </p:nvPr>
        </p:nvSpPr>
        <p:spPr/>
        <p:txBody>
          <a:bodyPr/>
          <a:lstStyle/>
          <a:p>
            <a:r>
              <a:rPr lang="en-US" dirty="0"/>
              <a:t>Two scenarios to </a:t>
            </a:r>
            <a:r>
              <a:rPr lang="en-US" dirty="0" smtClean="0"/>
              <a:t>determine ownership </a:t>
            </a:r>
            <a:r>
              <a:rPr lang="en-US" dirty="0"/>
              <a:t>of data</a:t>
            </a:r>
            <a:r>
              <a:rPr lang="en-US" dirty="0" smtClean="0"/>
              <a:t>:</a:t>
            </a:r>
            <a:endParaRPr lang="en-US" dirty="0"/>
          </a:p>
          <a:p>
            <a:endParaRPr lang="en-US" dirty="0"/>
          </a:p>
          <a:p>
            <a:endParaRPr lang="en-US" dirty="0"/>
          </a:p>
          <a:p>
            <a:endParaRPr lang="en-US" dirty="0"/>
          </a:p>
          <a:p>
            <a:endParaRPr lang="en-US" dirty="0"/>
          </a:p>
          <a:p>
            <a:endParaRPr lang="en-US" dirty="0"/>
          </a:p>
          <a:p>
            <a:endParaRPr lang="en-US" sz="900" dirty="0" smtClean="0"/>
          </a:p>
          <a:p>
            <a:r>
              <a:rPr lang="en-US" dirty="0" smtClean="0"/>
              <a:t>Service </a:t>
            </a:r>
            <a:r>
              <a:rPr lang="en-US" dirty="0"/>
              <a:t>provider must ensure that </a:t>
            </a:r>
            <a:r>
              <a:rPr lang="en-US" dirty="0" smtClean="0"/>
              <a:t>consumers own their </a:t>
            </a:r>
            <a:r>
              <a:rPr lang="en-US" dirty="0"/>
              <a:t>data</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01782655"/>
              </p:ext>
            </p:extLst>
          </p:nvPr>
        </p:nvGraphicFramePr>
        <p:xfrm>
          <a:off x="990600" y="1428750"/>
          <a:ext cx="7391400" cy="2455672"/>
        </p:xfrm>
        <a:graphic>
          <a:graphicData uri="http://schemas.openxmlformats.org/drawingml/2006/table">
            <a:tbl>
              <a:tblPr firstRow="1" bandRow="1">
                <a:tableStyleId>{5C22544A-7EE6-4342-B048-85BDC9FD1C3A}</a:tableStyleId>
              </a:tblPr>
              <a:tblGrid>
                <a:gridCol w="1299586"/>
                <a:gridCol w="6091814"/>
              </a:tblGrid>
              <a:tr h="370840">
                <a:tc>
                  <a:txBody>
                    <a:bodyPr/>
                    <a:lstStyle/>
                    <a:p>
                      <a:pPr algn="l"/>
                      <a:r>
                        <a:rPr lang="en-US" sz="1100" dirty="0" smtClean="0">
                          <a:latin typeface="+mn-lt"/>
                        </a:rPr>
                        <a:t>Scenarios</a:t>
                      </a:r>
                      <a:endParaRPr lang="en-US" sz="1100" dirty="0">
                        <a:latin typeface="+mn-lt"/>
                      </a:endParaRPr>
                    </a:p>
                  </a:txBody>
                  <a:tcPr/>
                </a:tc>
                <a:tc>
                  <a:txBody>
                    <a:bodyPr/>
                    <a:lstStyle/>
                    <a:p>
                      <a:pPr algn="l"/>
                      <a:r>
                        <a:rPr lang="en-US" sz="1100" dirty="0" smtClean="0">
                          <a:latin typeface="+mn-lt"/>
                        </a:rPr>
                        <a:t>Description</a:t>
                      </a:r>
                      <a:endParaRPr lang="en-US" sz="11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Data created on-premise and then stored in the cloud</a:t>
                      </a:r>
                    </a:p>
                  </a:txBody>
                  <a:tcPr anchor="ct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Data ownership remains with the creator based on factors such as: </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tab pos="571500" algn="l"/>
                        </a:tabLst>
                        <a:defRPr/>
                      </a:pPr>
                      <a:r>
                        <a:rPr lang="en-US" sz="1200" kern="1200" dirty="0" smtClean="0">
                          <a:solidFill>
                            <a:schemeClr val="dk1"/>
                          </a:solidFill>
                          <a:latin typeface="+mn-lt"/>
                          <a:ea typeface="+mn-ea"/>
                          <a:cs typeface="+mn-cs"/>
                        </a:rPr>
                        <a:t>Contractual ownership</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tab pos="571500" algn="l"/>
                        </a:tabLst>
                        <a:defRPr/>
                      </a:pPr>
                      <a:r>
                        <a:rPr lang="en-US" sz="1200" kern="1200" dirty="0" smtClean="0">
                          <a:solidFill>
                            <a:schemeClr val="dk1"/>
                          </a:solidFill>
                          <a:latin typeface="+mn-lt"/>
                          <a:ea typeface="+mn-ea"/>
                          <a:cs typeface="+mn-cs"/>
                        </a:rPr>
                        <a:t>Copyright law</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tab pos="571500" algn="l"/>
                        </a:tabLst>
                        <a:defRPr/>
                      </a:pPr>
                      <a:r>
                        <a:rPr lang="en-US" sz="1200" kern="1200" dirty="0" smtClean="0">
                          <a:solidFill>
                            <a:schemeClr val="dk1"/>
                          </a:solidFill>
                          <a:latin typeface="+mn-lt"/>
                          <a:ea typeface="+mn-ea"/>
                          <a:cs typeface="+mn-cs"/>
                        </a:rPr>
                        <a:t>Trade secret</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tab pos="571500" algn="l"/>
                        </a:tabLst>
                        <a:defRPr/>
                      </a:pPr>
                      <a:r>
                        <a:rPr lang="en-US" sz="1200" kern="1200" dirty="0" smtClean="0">
                          <a:solidFill>
                            <a:schemeClr val="dk1"/>
                          </a:solidFill>
                          <a:latin typeface="+mn-lt"/>
                          <a:ea typeface="+mn-ea"/>
                          <a:cs typeface="+mn-cs"/>
                        </a:rPr>
                        <a:t>Intellectual property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Data created in the cloud environment</a:t>
                      </a:r>
                      <a:endParaRPr lang="en-US" sz="1200" kern="1200" dirty="0">
                        <a:solidFill>
                          <a:schemeClr val="dk1"/>
                        </a:solidFill>
                        <a:latin typeface="+mn-lt"/>
                        <a:ea typeface="+mn-ea"/>
                        <a:cs typeface="+mn-cs"/>
                      </a:endParaRPr>
                    </a:p>
                  </a:txBody>
                  <a:tcPr anchor="ct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Determination of who owns the data depends on:</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defRPr/>
                      </a:pPr>
                      <a:r>
                        <a:rPr lang="en-US" sz="1200" kern="1200" dirty="0" smtClean="0">
                          <a:solidFill>
                            <a:schemeClr val="dk1"/>
                          </a:solidFill>
                          <a:latin typeface="+mn-lt"/>
                          <a:ea typeface="+mn-ea"/>
                          <a:cs typeface="+mn-cs"/>
                        </a:rPr>
                        <a:t>Terms of services (defined in service contract)</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defRPr/>
                      </a:pPr>
                      <a:r>
                        <a:rPr lang="en-US" sz="1200" kern="1200" dirty="0" smtClean="0">
                          <a:solidFill>
                            <a:schemeClr val="dk1"/>
                          </a:solidFill>
                          <a:latin typeface="+mn-lt"/>
                          <a:ea typeface="+mn-ea"/>
                          <a:cs typeface="+mn-cs"/>
                        </a:rPr>
                        <a:t>Type of information </a:t>
                      </a:r>
                    </a:p>
                    <a:p>
                      <a:pPr marL="571500" marR="0" lvl="1" indent="-230188" algn="l" defTabSz="914400" rtl="0" eaLnBrk="1" fontAlgn="base" latinLnBrk="0" hangingPunct="1">
                        <a:lnSpc>
                          <a:spcPct val="100000"/>
                        </a:lnSpc>
                        <a:spcBef>
                          <a:spcPct val="20000"/>
                        </a:spcBef>
                        <a:spcAft>
                          <a:spcPct val="0"/>
                        </a:spcAft>
                        <a:buClrTx/>
                        <a:buSzPct val="90000"/>
                        <a:buFont typeface="MetaNormalLF-Roman" panose="020B0502030000020004" pitchFamily="34" charset="0"/>
                        <a:buChar char="–"/>
                        <a:tabLst/>
                        <a:defRPr/>
                      </a:pPr>
                      <a:r>
                        <a:rPr lang="en-US" sz="1200" kern="1200" dirty="0" smtClean="0">
                          <a:solidFill>
                            <a:schemeClr val="dk1"/>
                          </a:solidFill>
                          <a:latin typeface="+mn-lt"/>
                          <a:ea typeface="+mn-ea"/>
                          <a:cs typeface="+mn-cs"/>
                        </a:rPr>
                        <a:t>Country in which it is generated and stored</a:t>
                      </a:r>
                    </a:p>
                  </a:txBody>
                  <a:tcPr/>
                </a:tc>
              </a:tr>
            </a:tbl>
          </a:graphicData>
        </a:graphic>
      </p:graphicFrame>
    </p:spTree>
    <p:custDataLst>
      <p:tags r:id="rId1"/>
    </p:custDataLst>
    <p:extLst>
      <p:ext uri="{BB962C8B-B14F-4D97-AF65-F5344CB8AC3E}">
        <p14:creationId xmlns:p14="http://schemas.microsoft.com/office/powerpoint/2010/main" val="1158467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Concepts and Relationships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95350"/>
            <a:ext cx="7499350" cy="37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2204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Confidentiality, integrity, and availability</a:t>
            </a:r>
          </a:p>
          <a:p>
            <a:r>
              <a:rPr lang="en-US" dirty="0"/>
              <a:t>Authentication, authorization, and auditing</a:t>
            </a:r>
          </a:p>
          <a:p>
            <a:r>
              <a:rPr lang="en-US" dirty="0" smtClean="0"/>
              <a:t>Defense-in-depth and trusted </a:t>
            </a:r>
            <a:r>
              <a:rPr lang="en-US" dirty="0"/>
              <a:t>computing base</a:t>
            </a:r>
          </a:p>
          <a:p>
            <a:r>
              <a:rPr lang="en-US" dirty="0" smtClean="0"/>
              <a:t>Multi-tenancy and velocity </a:t>
            </a:r>
            <a:r>
              <a:rPr lang="en-US" dirty="0"/>
              <a:t>of attack</a:t>
            </a:r>
          </a:p>
          <a:p>
            <a:r>
              <a:rPr lang="en-US" dirty="0"/>
              <a:t>Information assurance</a:t>
            </a:r>
          </a:p>
          <a:p>
            <a:r>
              <a:rPr lang="en-US" dirty="0"/>
              <a:t>Data ownership </a:t>
            </a:r>
            <a:r>
              <a:rPr lang="en-US" dirty="0" smtClean="0"/>
              <a:t>and data privacy</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725782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Cloud Security Threats</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a:t>
            </a:r>
          </a:p>
          <a:p>
            <a:pPr>
              <a:defRPr/>
            </a:pPr>
            <a:r>
              <a:rPr lang="en-US" dirty="0"/>
              <a:t>Key threats in a cloud environment</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642164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20" y="1280160"/>
            <a:ext cx="6309360"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a:t>Cloud Computing Reference Model</a:t>
            </a:r>
          </a:p>
        </p:txBody>
      </p:sp>
      <p:sp>
        <p:nvSpPr>
          <p:cNvPr id="6" name="Subtitle 2"/>
          <p:cNvSpPr txBox="1">
            <a:spLocks/>
          </p:cNvSpPr>
          <p:nvPr/>
        </p:nvSpPr>
        <p:spPr>
          <a:xfrm>
            <a:off x="379413" y="703000"/>
            <a:ext cx="8449733" cy="302417"/>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chemeClr val="tx1"/>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Security </a:t>
            </a:r>
            <a:r>
              <a:rPr lang="en-US" dirty="0"/>
              <a:t>Cross-layer Function</a:t>
            </a:r>
          </a:p>
        </p:txBody>
      </p:sp>
      <p:sp>
        <p:nvSpPr>
          <p:cNvPr id="7" name="Footer Placeholder 1"/>
          <p:cNvSpPr>
            <a:spLocks noGrp="1"/>
          </p:cNvSpPr>
          <p:nvPr>
            <p:ph type="ftr" sz="quarter" idx="3"/>
          </p:nvPr>
        </p:nvSpPr>
        <p:spPr>
          <a:xfrm>
            <a:off x="2590800" y="4953000"/>
            <a:ext cx="5181600" cy="133350"/>
          </a:xfrm>
          <a:prstGeom prst="rect">
            <a:avLst/>
          </a:prstGeom>
        </p:spPr>
        <p:txBody>
          <a:body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1093842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Security Threats in a Cloud Environment</a:t>
            </a:r>
          </a:p>
        </p:txBody>
      </p:sp>
      <p:sp>
        <p:nvSpPr>
          <p:cNvPr id="3" name="Content Placeholder 2"/>
          <p:cNvSpPr>
            <a:spLocks noGrp="1"/>
          </p:cNvSpPr>
          <p:nvPr>
            <p:ph sz="quarter" idx="10"/>
          </p:nvPr>
        </p:nvSpPr>
        <p:spPr/>
        <p:txBody>
          <a:bodyPr/>
          <a:lstStyle/>
          <a:p>
            <a:r>
              <a:rPr lang="en-US" dirty="0"/>
              <a:t>Key security threats according to CSA and ENISA</a:t>
            </a:r>
          </a:p>
          <a:p>
            <a:pPr lvl="1"/>
            <a:r>
              <a:rPr lang="en-US" dirty="0"/>
              <a:t>Data leakage</a:t>
            </a:r>
          </a:p>
          <a:p>
            <a:pPr lvl="1"/>
            <a:r>
              <a:rPr lang="en-US" dirty="0"/>
              <a:t>Data loss</a:t>
            </a:r>
          </a:p>
          <a:p>
            <a:pPr lvl="1"/>
            <a:r>
              <a:rPr lang="en-US" dirty="0"/>
              <a:t>Account hijacking</a:t>
            </a:r>
          </a:p>
          <a:p>
            <a:pPr lvl="1"/>
            <a:r>
              <a:rPr lang="en-US" dirty="0"/>
              <a:t>Insecure APIs</a:t>
            </a:r>
          </a:p>
          <a:p>
            <a:pPr lvl="1"/>
            <a:r>
              <a:rPr lang="en-US" dirty="0"/>
              <a:t>Malicious insiders</a:t>
            </a:r>
          </a:p>
          <a:p>
            <a:pPr lvl="1"/>
            <a:r>
              <a:rPr lang="en-US" dirty="0"/>
              <a:t>Denial of service</a:t>
            </a:r>
          </a:p>
          <a:p>
            <a:pPr lvl="1"/>
            <a:r>
              <a:rPr lang="en-US" dirty="0"/>
              <a:t>Abuse of cloud services</a:t>
            </a:r>
          </a:p>
          <a:p>
            <a:pPr lvl="1"/>
            <a:r>
              <a:rPr lang="en-US" dirty="0"/>
              <a:t>Shared technology vulnerabilities</a:t>
            </a:r>
          </a:p>
          <a:p>
            <a:pPr lvl="1"/>
            <a:r>
              <a:rPr lang="en-US" dirty="0"/>
              <a:t>Insufficient due diligence</a:t>
            </a:r>
          </a:p>
          <a:p>
            <a:pPr lvl="1"/>
            <a:r>
              <a:rPr lang="en-US" dirty="0"/>
              <a:t>Loss of governance and compliance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86736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Leakage</a:t>
            </a:r>
          </a:p>
        </p:txBody>
      </p:sp>
      <p:sp>
        <p:nvSpPr>
          <p:cNvPr id="3" name="Content Placeholder 2"/>
          <p:cNvSpPr>
            <a:spLocks noGrp="1"/>
          </p:cNvSpPr>
          <p:nvPr>
            <p:ph sz="quarter" idx="10"/>
          </p:nvPr>
        </p:nvSpPr>
        <p:spPr/>
        <p:txBody>
          <a:bodyPr/>
          <a:lstStyle/>
          <a:p>
            <a:r>
              <a:rPr lang="en-US" dirty="0"/>
              <a:t>Occurs when an attacker gains access to </a:t>
            </a:r>
            <a:r>
              <a:rPr lang="en-US" dirty="0" smtClean="0"/>
              <a:t>a cloud consumer’s </a:t>
            </a:r>
            <a:r>
              <a:rPr lang="en-US" dirty="0"/>
              <a:t>confidential data</a:t>
            </a:r>
          </a:p>
          <a:p>
            <a:r>
              <a:rPr lang="en-US" dirty="0"/>
              <a:t>Unauthorized access to confidential data may be gained by:</a:t>
            </a:r>
          </a:p>
          <a:p>
            <a:pPr lvl="1"/>
            <a:r>
              <a:rPr lang="en-US" dirty="0"/>
              <a:t>Compromising password database</a:t>
            </a:r>
          </a:p>
          <a:p>
            <a:pPr lvl="1"/>
            <a:r>
              <a:rPr lang="en-US" dirty="0"/>
              <a:t>Exploiting poor application design</a:t>
            </a:r>
          </a:p>
          <a:p>
            <a:pPr lvl="1"/>
            <a:r>
              <a:rPr lang="en-US" dirty="0"/>
              <a:t>Exploiting poor segregation of network traffic</a:t>
            </a:r>
          </a:p>
          <a:p>
            <a:pPr lvl="1"/>
            <a:r>
              <a:rPr lang="en-US" dirty="0"/>
              <a:t>Exploiting poor encryption implementation</a:t>
            </a:r>
          </a:p>
          <a:p>
            <a:pPr lvl="1"/>
            <a:r>
              <a:rPr lang="en-US" dirty="0"/>
              <a:t>Through a malicious insider</a:t>
            </a:r>
          </a:p>
          <a:p>
            <a:r>
              <a:rPr lang="en-US" dirty="0"/>
              <a:t>Control measure</a:t>
            </a:r>
          </a:p>
          <a:p>
            <a:pPr lvl="1"/>
            <a:r>
              <a:rPr lang="en-US" dirty="0"/>
              <a:t>Data encryption (both data at-rest and in-transit)</a:t>
            </a:r>
          </a:p>
          <a:p>
            <a:pPr lvl="1"/>
            <a:r>
              <a:rPr lang="en-US" dirty="0"/>
              <a:t>Data </a:t>
            </a:r>
            <a:r>
              <a:rPr lang="en-US" dirty="0" smtClean="0"/>
              <a:t>shredding and multi-factor authentication</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38149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Leakage</a:t>
            </a:r>
          </a:p>
        </p:txBody>
      </p:sp>
      <p:sp>
        <p:nvSpPr>
          <p:cNvPr id="3" name="Content Placeholder 2"/>
          <p:cNvSpPr>
            <a:spLocks noGrp="1"/>
          </p:cNvSpPr>
          <p:nvPr>
            <p:ph sz="quarter" idx="10"/>
          </p:nvPr>
        </p:nvSpPr>
        <p:spPr/>
        <p:txBody>
          <a:bodyPr/>
          <a:lstStyle/>
          <a:p>
            <a:r>
              <a:rPr lang="en-US" dirty="0"/>
              <a:t>Occurs when an attacker gains access to a cloud consumer’s confidential data</a:t>
            </a:r>
          </a:p>
          <a:p>
            <a:r>
              <a:rPr lang="en-US" dirty="0"/>
              <a:t>Unauthorized access to confidential data may be gained by:</a:t>
            </a:r>
          </a:p>
          <a:p>
            <a:pPr lvl="1"/>
            <a:r>
              <a:rPr lang="en-US" dirty="0"/>
              <a:t>Compromising password database</a:t>
            </a:r>
          </a:p>
          <a:p>
            <a:pPr lvl="1"/>
            <a:r>
              <a:rPr lang="en-US" dirty="0"/>
              <a:t>Exploiting poor application design</a:t>
            </a:r>
          </a:p>
          <a:p>
            <a:pPr lvl="1"/>
            <a:r>
              <a:rPr lang="en-US" dirty="0"/>
              <a:t>Exploiting poor segregation of network traffic</a:t>
            </a:r>
          </a:p>
          <a:p>
            <a:pPr lvl="1"/>
            <a:r>
              <a:rPr lang="en-US" dirty="0"/>
              <a:t>Exploiting poor encryption implementation</a:t>
            </a:r>
          </a:p>
          <a:p>
            <a:pPr lvl="1"/>
            <a:r>
              <a:rPr lang="en-US" dirty="0"/>
              <a:t>Through a malicious insider</a:t>
            </a:r>
          </a:p>
          <a:p>
            <a:r>
              <a:rPr lang="en-US" dirty="0"/>
              <a:t>Control measure</a:t>
            </a:r>
          </a:p>
          <a:p>
            <a:pPr lvl="1"/>
            <a:r>
              <a:rPr lang="en-US" dirty="0"/>
              <a:t>Data encryption (both data at-rest and in-transit)</a:t>
            </a:r>
          </a:p>
          <a:p>
            <a:pPr lvl="1"/>
            <a:r>
              <a:rPr lang="en-US" dirty="0"/>
              <a:t>Data shredding and multi-factor authentication</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39905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Loss</a:t>
            </a:r>
          </a:p>
        </p:txBody>
      </p:sp>
      <p:sp>
        <p:nvSpPr>
          <p:cNvPr id="3" name="Content Placeholder 2"/>
          <p:cNvSpPr>
            <a:spLocks noGrp="1"/>
          </p:cNvSpPr>
          <p:nvPr>
            <p:ph sz="quarter" idx="10"/>
          </p:nvPr>
        </p:nvSpPr>
        <p:spPr/>
        <p:txBody>
          <a:bodyPr/>
          <a:lstStyle/>
          <a:p>
            <a:r>
              <a:rPr lang="en-US" dirty="0"/>
              <a:t>Occurs due to various reasons other than malicious attacks</a:t>
            </a:r>
          </a:p>
          <a:p>
            <a:r>
              <a:rPr lang="en-US" dirty="0"/>
              <a:t>Causes of data loss in the cloud include:</a:t>
            </a:r>
          </a:p>
          <a:p>
            <a:pPr lvl="1"/>
            <a:r>
              <a:rPr lang="en-US" dirty="0"/>
              <a:t>Accidental deletion by the provider </a:t>
            </a:r>
          </a:p>
          <a:p>
            <a:pPr lvl="1"/>
            <a:r>
              <a:rPr lang="en-US" dirty="0"/>
              <a:t>Destruction resulting from natural disasters</a:t>
            </a:r>
          </a:p>
          <a:p>
            <a:r>
              <a:rPr lang="en-US" dirty="0"/>
              <a:t>Providers are often responsible for data </a:t>
            </a:r>
            <a:r>
              <a:rPr lang="en-US" dirty="0" smtClean="0"/>
              <a:t>loss</a:t>
            </a:r>
            <a:endParaRPr lang="en-US" dirty="0"/>
          </a:p>
          <a:p>
            <a:r>
              <a:rPr lang="en-US" dirty="0"/>
              <a:t>Control measure</a:t>
            </a:r>
          </a:p>
          <a:p>
            <a:pPr lvl="1"/>
            <a:r>
              <a:rPr lang="en-US" dirty="0"/>
              <a:t>Data backup and replication</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21284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Account Hijacking</a:t>
            </a:r>
          </a:p>
        </p:txBody>
      </p:sp>
      <p:sp>
        <p:nvSpPr>
          <p:cNvPr id="3" name="Content Placeholder 2"/>
          <p:cNvSpPr>
            <a:spLocks noGrp="1"/>
          </p:cNvSpPr>
          <p:nvPr>
            <p:ph sz="quarter" idx="10"/>
          </p:nvPr>
        </p:nvSpPr>
        <p:spPr/>
        <p:txBody>
          <a:bodyPr/>
          <a:lstStyle/>
          <a:p>
            <a:r>
              <a:rPr lang="en-US" dirty="0"/>
              <a:t>Occurs when an attacker gains access to </a:t>
            </a:r>
            <a:r>
              <a:rPr lang="en-US" dirty="0" smtClean="0"/>
              <a:t>consumers’ </a:t>
            </a:r>
            <a:r>
              <a:rPr lang="en-US" dirty="0"/>
              <a:t>accounts</a:t>
            </a:r>
          </a:p>
          <a:p>
            <a:endParaRPr lang="en-US" dirty="0"/>
          </a:p>
          <a:p>
            <a:endParaRPr lang="en-US" dirty="0"/>
          </a:p>
          <a:p>
            <a:endParaRPr lang="en-US" dirty="0"/>
          </a:p>
          <a:p>
            <a:endParaRPr lang="en-US" dirty="0"/>
          </a:p>
          <a:p>
            <a:endParaRPr lang="en-US" dirty="0"/>
          </a:p>
          <a:p>
            <a:r>
              <a:rPr lang="en-US" dirty="0" smtClean="0"/>
              <a:t>Controls </a:t>
            </a:r>
            <a:r>
              <a:rPr lang="en-US" dirty="0"/>
              <a:t>measures: multi-factor authentication, </a:t>
            </a:r>
            <a:r>
              <a:rPr lang="en-US" dirty="0" err="1"/>
              <a:t>IPSec</a:t>
            </a:r>
            <a:r>
              <a:rPr lang="en-US" dirty="0"/>
              <a:t>, IDPS, and firewall</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74873580"/>
              </p:ext>
            </p:extLst>
          </p:nvPr>
        </p:nvGraphicFramePr>
        <p:xfrm>
          <a:off x="838200" y="1428750"/>
          <a:ext cx="7239000" cy="2181860"/>
        </p:xfrm>
        <a:graphic>
          <a:graphicData uri="http://schemas.openxmlformats.org/drawingml/2006/table">
            <a:tbl>
              <a:tblPr firstRow="1" bandRow="1">
                <a:tableStyleId>{5C22544A-7EE6-4342-B048-85BDC9FD1C3A}</a:tableStyleId>
              </a:tblPr>
              <a:tblGrid>
                <a:gridCol w="1600200"/>
                <a:gridCol w="5638800"/>
              </a:tblGrid>
              <a:tr h="370840">
                <a:tc>
                  <a:txBody>
                    <a:bodyPr/>
                    <a:lstStyle/>
                    <a:p>
                      <a:pPr algn="l"/>
                      <a:r>
                        <a:rPr lang="en-US" sz="1200" dirty="0" smtClean="0">
                          <a:latin typeface="+mn-lt"/>
                        </a:rPr>
                        <a:t>Types of attack</a:t>
                      </a:r>
                      <a:endParaRPr lang="en-US" sz="1200" dirty="0">
                        <a:latin typeface="+mn-lt"/>
                      </a:endParaRPr>
                    </a:p>
                  </a:txBody>
                  <a:tcPr anchor="ctr"/>
                </a:tc>
                <a:tc>
                  <a:txBody>
                    <a:bodyPr/>
                    <a:lstStyle/>
                    <a:p>
                      <a:pPr algn="l"/>
                      <a:r>
                        <a:rPr lang="en-US" sz="1200" dirty="0" smtClean="0">
                          <a:latin typeface="+mn-lt"/>
                        </a:rPr>
                        <a:t>Description</a:t>
                      </a:r>
                      <a:endParaRPr lang="en-US" sz="1200" dirty="0">
                        <a:latin typeface="+mn-lt"/>
                      </a:endParaRPr>
                    </a:p>
                  </a:txBody>
                  <a:tcPr anchor="ctr"/>
                </a:tc>
              </a:tr>
              <a:tr h="370840">
                <a:tc>
                  <a:txBody>
                    <a:bodyPr/>
                    <a:lstStyle/>
                    <a:p>
                      <a:r>
                        <a:rPr lang="en-US" sz="1100" dirty="0" smtClean="0">
                          <a:latin typeface="+mn-lt"/>
                        </a:rPr>
                        <a:t>Phishing</a:t>
                      </a:r>
                      <a:endParaRPr lang="en-US" sz="1100" dirty="0">
                        <a:latin typeface="+mn-lt"/>
                      </a:endParaRPr>
                    </a:p>
                  </a:txBody>
                  <a:tcPr anchor="ctr"/>
                </a:tc>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Social engineering attack used to deceive users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Carried out by spoofing email containing link to a fake website</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tx1"/>
                          </a:solidFill>
                          <a:latin typeface="+mn-lt"/>
                          <a:ea typeface="+mn-ea"/>
                          <a:cs typeface="+mn-cs"/>
                        </a:rPr>
                        <a:t>Users credentials </a:t>
                      </a:r>
                      <a:r>
                        <a:rPr lang="en-US" sz="1100" kern="1200" dirty="0" smtClean="0">
                          <a:solidFill>
                            <a:schemeClr val="dk1"/>
                          </a:solidFill>
                          <a:latin typeface="+mn-lt"/>
                          <a:ea typeface="+mn-ea"/>
                          <a:cs typeface="+mn-cs"/>
                        </a:rPr>
                        <a:t>entered on the fake site are captured</a:t>
                      </a:r>
                    </a:p>
                  </a:txBody>
                  <a:tcPr anchor="ctr"/>
                </a:tc>
              </a:tr>
              <a:tr h="370840">
                <a:tc>
                  <a:txBody>
                    <a:bodyPr/>
                    <a:lstStyle/>
                    <a:p>
                      <a:r>
                        <a:rPr lang="en-US" sz="1100" dirty="0" smtClean="0">
                          <a:latin typeface="+mn-lt"/>
                        </a:rPr>
                        <a:t>Installing keystroke-logging malware</a:t>
                      </a:r>
                      <a:endParaRPr lang="en-US" sz="1100" dirty="0">
                        <a:latin typeface="+mn-lt"/>
                      </a:endParaRPr>
                    </a:p>
                  </a:txBody>
                  <a:tcPr anchor="ctr"/>
                </a:tc>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Attacker installs malware in a consumer’s VM </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Malware captures </a:t>
                      </a:r>
                      <a:r>
                        <a:rPr lang="en-US" sz="1100" kern="1200" dirty="0" smtClean="0">
                          <a:solidFill>
                            <a:schemeClr val="tx1"/>
                          </a:solidFill>
                          <a:latin typeface="+mn-lt"/>
                          <a:ea typeface="+mn-ea"/>
                          <a:cs typeface="+mn-cs"/>
                        </a:rPr>
                        <a:t>users </a:t>
                      </a:r>
                      <a:r>
                        <a:rPr lang="en-US" sz="1100" kern="1200" dirty="0" smtClean="0">
                          <a:solidFill>
                            <a:schemeClr val="dk1"/>
                          </a:solidFill>
                          <a:latin typeface="+mn-lt"/>
                          <a:ea typeface="+mn-ea"/>
                          <a:cs typeface="+mn-cs"/>
                        </a:rPr>
                        <a:t>credentials and sends to the attacker</a:t>
                      </a:r>
                    </a:p>
                  </a:txBody>
                  <a:tcPr anchor="ctr"/>
                </a:tc>
              </a:tr>
              <a:tr h="370840">
                <a:tc>
                  <a:txBody>
                    <a:bodyPr/>
                    <a:lstStyle/>
                    <a:p>
                      <a:r>
                        <a:rPr lang="en-US" sz="1100" dirty="0" smtClean="0">
                          <a:latin typeface="+mn-lt"/>
                        </a:rPr>
                        <a:t>Man-in</a:t>
                      </a:r>
                      <a:r>
                        <a:rPr lang="en-US" sz="1100" baseline="0" dirty="0" smtClean="0">
                          <a:latin typeface="+mn-lt"/>
                        </a:rPr>
                        <a:t>-the-middle</a:t>
                      </a:r>
                      <a:endParaRPr lang="en-US" sz="1100" dirty="0">
                        <a:latin typeface="+mn-lt"/>
                      </a:endParaRPr>
                    </a:p>
                  </a:txBody>
                  <a:tcPr anchor="ctr"/>
                </a:tc>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Attacker eavesdrops on the network to capture credential</a:t>
                      </a:r>
                    </a:p>
                  </a:txBody>
                  <a:tcPr anchor="ctr"/>
                </a:tc>
              </a:tr>
            </a:tbl>
          </a:graphicData>
        </a:graphic>
      </p:graphicFrame>
    </p:spTree>
    <p:custDataLst>
      <p:tags r:id="rId1"/>
    </p:custDataLst>
    <p:extLst>
      <p:ext uri="{BB962C8B-B14F-4D97-AF65-F5344CB8AC3E}">
        <p14:creationId xmlns:p14="http://schemas.microsoft.com/office/powerpoint/2010/main" val="275773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Insecure APIs</a:t>
            </a:r>
          </a:p>
        </p:txBody>
      </p:sp>
      <p:sp>
        <p:nvSpPr>
          <p:cNvPr id="3" name="Content Placeholder 2"/>
          <p:cNvSpPr>
            <a:spLocks noGrp="1"/>
          </p:cNvSpPr>
          <p:nvPr>
            <p:ph sz="quarter" idx="10"/>
          </p:nvPr>
        </p:nvSpPr>
        <p:spPr/>
        <p:txBody>
          <a:bodyPr/>
          <a:lstStyle/>
          <a:p>
            <a:r>
              <a:rPr lang="en-US" dirty="0"/>
              <a:t>APIs are used to perform activities such as:</a:t>
            </a:r>
          </a:p>
          <a:p>
            <a:pPr lvl="1"/>
            <a:r>
              <a:rPr lang="en-US" dirty="0"/>
              <a:t>Resource provisioning and configuration</a:t>
            </a:r>
          </a:p>
          <a:p>
            <a:pPr lvl="1"/>
            <a:r>
              <a:rPr lang="en-US" dirty="0"/>
              <a:t>Resource monitoring and management</a:t>
            </a:r>
          </a:p>
          <a:p>
            <a:pPr lvl="1"/>
            <a:r>
              <a:rPr lang="en-US" dirty="0"/>
              <a:t>Orchestration</a:t>
            </a:r>
          </a:p>
          <a:p>
            <a:r>
              <a:rPr lang="en-US" dirty="0"/>
              <a:t>APIs may be open or proprietary</a:t>
            </a:r>
          </a:p>
          <a:p>
            <a:r>
              <a:rPr lang="en-US" dirty="0"/>
              <a:t>Security of cloud services depends on security of APIs</a:t>
            </a:r>
          </a:p>
          <a:p>
            <a:r>
              <a:rPr lang="en-US" dirty="0"/>
              <a:t>Control measures</a:t>
            </a:r>
          </a:p>
          <a:p>
            <a:pPr lvl="1"/>
            <a:r>
              <a:rPr lang="en-US" dirty="0"/>
              <a:t>Design and develop APIs following security best practices</a:t>
            </a:r>
          </a:p>
          <a:p>
            <a:pPr lvl="1"/>
            <a:r>
              <a:rPr lang="en-US" dirty="0"/>
              <a:t>Perform security review of APIs </a:t>
            </a:r>
          </a:p>
          <a:p>
            <a:pPr lvl="1"/>
            <a:r>
              <a:rPr lang="en-US" dirty="0"/>
              <a:t>Access to APIs must be restricted to authorized users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57573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Denial of Service (</a:t>
            </a:r>
            <a:r>
              <a:rPr lang="en-US" dirty="0" err="1"/>
              <a:t>DoS</a:t>
            </a:r>
            <a:r>
              <a:rPr lang="en-US" dirty="0"/>
              <a:t>) Attack</a:t>
            </a:r>
          </a:p>
        </p:txBody>
      </p:sp>
      <p:sp>
        <p:nvSpPr>
          <p:cNvPr id="3" name="Content Placeholder 2"/>
          <p:cNvSpPr>
            <a:spLocks noGrp="1"/>
          </p:cNvSpPr>
          <p:nvPr>
            <p:ph sz="quarter" idx="10"/>
          </p:nvPr>
        </p:nvSpPr>
        <p:spPr/>
        <p:txBody>
          <a:bodyPr/>
          <a:lstStyle/>
          <a:p>
            <a:r>
              <a:rPr lang="en-US" dirty="0"/>
              <a:t>Prevents legitimate users from accessing resources or services</a:t>
            </a:r>
          </a:p>
          <a:p>
            <a:r>
              <a:rPr lang="en-IN" dirty="0"/>
              <a:t>Could be targeted against compute systems, networks, or storage resources</a:t>
            </a:r>
            <a:endParaRPr lang="en-US" dirty="0"/>
          </a:p>
          <a:p>
            <a:r>
              <a:rPr lang="en-US" dirty="0"/>
              <a:t>Exhaust key resources, preventing production use by </a:t>
            </a:r>
            <a:r>
              <a:rPr lang="en-IN" dirty="0"/>
              <a:t>legitimate consumers</a:t>
            </a:r>
            <a:endParaRPr lang="en-US" dirty="0"/>
          </a:p>
          <a:p>
            <a:pPr lvl="1"/>
            <a:r>
              <a:rPr lang="en-US" dirty="0"/>
              <a:t>Example 1: Exhausting network bandwidth or CPU cycles</a:t>
            </a:r>
          </a:p>
          <a:p>
            <a:pPr lvl="1"/>
            <a:r>
              <a:rPr lang="en-US" dirty="0"/>
              <a:t>Example 2: Exploiting weaknesses in communication protocols </a:t>
            </a:r>
          </a:p>
          <a:p>
            <a:pPr lvl="1"/>
            <a:r>
              <a:rPr lang="en-US" dirty="0"/>
              <a:t>Example 3: Corrupting domain name server’s cache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4193836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Denial of Service (</a:t>
            </a:r>
            <a:r>
              <a:rPr lang="en-US" dirty="0" err="1"/>
              <a:t>DoS</a:t>
            </a:r>
            <a:r>
              <a:rPr lang="en-US" dirty="0"/>
              <a:t>) Attack</a:t>
            </a:r>
          </a:p>
        </p:txBody>
      </p:sp>
      <p:sp>
        <p:nvSpPr>
          <p:cNvPr id="3" name="Content Placeholder 2"/>
          <p:cNvSpPr>
            <a:spLocks noGrp="1"/>
          </p:cNvSpPr>
          <p:nvPr>
            <p:ph sz="quarter" idx="10"/>
          </p:nvPr>
        </p:nvSpPr>
        <p:spPr/>
        <p:txBody>
          <a:bodyPr/>
          <a:lstStyle/>
          <a:p>
            <a:r>
              <a:rPr lang="en-US" dirty="0" err="1"/>
              <a:t>DDoS</a:t>
            </a:r>
            <a:r>
              <a:rPr lang="en-US" dirty="0"/>
              <a:t> is a variant of </a:t>
            </a:r>
            <a:r>
              <a:rPr lang="en-US" dirty="0" err="1"/>
              <a:t>DoS</a:t>
            </a:r>
            <a:r>
              <a:rPr lang="en-US" dirty="0"/>
              <a:t> attack </a:t>
            </a:r>
          </a:p>
          <a:p>
            <a:r>
              <a:rPr lang="en-US" dirty="0"/>
              <a:t>Several systems launch a coordinated </a:t>
            </a:r>
            <a:r>
              <a:rPr lang="en-US" dirty="0" err="1"/>
              <a:t>DoS</a:t>
            </a:r>
            <a:r>
              <a:rPr lang="en-US" dirty="0"/>
              <a:t> attack on target(s)</a:t>
            </a:r>
          </a:p>
          <a:p>
            <a:pPr lvl="1"/>
            <a:r>
              <a:rPr lang="en-US" dirty="0" err="1"/>
              <a:t>DDoS</a:t>
            </a:r>
            <a:r>
              <a:rPr lang="en-US" dirty="0"/>
              <a:t> master program is installed on a compute system</a:t>
            </a:r>
          </a:p>
          <a:p>
            <a:pPr lvl="1"/>
            <a:r>
              <a:rPr lang="en-US" dirty="0"/>
              <a:t>Master program communicates to agents at designated time</a:t>
            </a:r>
          </a:p>
          <a:p>
            <a:pPr lvl="1"/>
            <a:r>
              <a:rPr lang="en-US" dirty="0"/>
              <a:t>Agents initiate the attack on receiving the command</a:t>
            </a:r>
          </a:p>
          <a:p>
            <a:r>
              <a:rPr lang="en-US" dirty="0"/>
              <a:t>Attacker is able to multiply the effectiveness of the </a:t>
            </a:r>
            <a:r>
              <a:rPr lang="en-US" dirty="0" err="1"/>
              <a:t>DoS</a:t>
            </a:r>
            <a:r>
              <a:rPr lang="en-US" dirty="0"/>
              <a:t> attack</a:t>
            </a:r>
          </a:p>
          <a:p>
            <a:r>
              <a:rPr lang="en-US" dirty="0"/>
              <a:t>Control measure</a:t>
            </a:r>
          </a:p>
          <a:p>
            <a:pPr lvl="1"/>
            <a:r>
              <a:rPr lang="en-US" dirty="0"/>
              <a:t>Impose restrictions and limits on resource consumption</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425604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Malicious Insiders</a:t>
            </a:r>
          </a:p>
        </p:txBody>
      </p:sp>
      <p:sp>
        <p:nvSpPr>
          <p:cNvPr id="3" name="Content Placeholder 2"/>
          <p:cNvSpPr>
            <a:spLocks noGrp="1"/>
          </p:cNvSpPr>
          <p:nvPr>
            <p:ph sz="quarter" idx="10"/>
          </p:nvPr>
        </p:nvSpPr>
        <p:spPr>
          <a:xfrm>
            <a:off x="379413" y="2400300"/>
            <a:ext cx="7680960" cy="2076450"/>
          </a:xfrm>
        </p:spPr>
        <p:txBody>
          <a:bodyPr/>
          <a:lstStyle/>
          <a:p>
            <a:r>
              <a:rPr lang="en-US" sz="1800" dirty="0"/>
              <a:t>Intentional misuse of access to negatively impact CIA </a:t>
            </a:r>
          </a:p>
          <a:p>
            <a:r>
              <a:rPr lang="en-US" sz="1800" dirty="0"/>
              <a:t>Control measures:</a:t>
            </a:r>
          </a:p>
          <a:p>
            <a:pPr lvl="1"/>
            <a:r>
              <a:rPr lang="en-US" sz="1600" dirty="0"/>
              <a:t>Strict access control policies </a:t>
            </a:r>
          </a:p>
          <a:p>
            <a:pPr lvl="1"/>
            <a:r>
              <a:rPr lang="en-US" sz="1600" dirty="0"/>
              <a:t>Security </a:t>
            </a:r>
            <a:r>
              <a:rPr lang="en-US" sz="1600" dirty="0" smtClean="0"/>
              <a:t>audit and data </a:t>
            </a:r>
            <a:r>
              <a:rPr lang="en-US" sz="1600" dirty="0"/>
              <a:t>encryption</a:t>
            </a:r>
          </a:p>
          <a:p>
            <a:pPr lvl="1"/>
            <a:r>
              <a:rPr lang="en-US" sz="1600" dirty="0" smtClean="0"/>
              <a:t>Disable </a:t>
            </a:r>
            <a:r>
              <a:rPr lang="en-US" sz="1600" dirty="0"/>
              <a:t>employee accounts immediately after separation</a:t>
            </a:r>
          </a:p>
          <a:p>
            <a:pPr lvl="1"/>
            <a:r>
              <a:rPr lang="en-US" sz="1600" dirty="0" smtClean="0"/>
              <a:t>Segregation </a:t>
            </a:r>
            <a:r>
              <a:rPr lang="en-US" sz="1600" dirty="0"/>
              <a:t>of duties (role-based access control) </a:t>
            </a:r>
          </a:p>
          <a:p>
            <a:pPr lvl="1"/>
            <a:r>
              <a:rPr lang="en-US" sz="1600" dirty="0"/>
              <a:t>Background investigation of candidates before </a:t>
            </a:r>
            <a:r>
              <a:rPr lang="en-US" sz="1600" dirty="0" smtClean="0"/>
              <a:t>hiring</a:t>
            </a:r>
            <a:endParaRPr lang="en-US" sz="16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latin typeface="+mj-lt"/>
            </a:endParaRPr>
          </a:p>
        </p:txBody>
      </p:sp>
      <p:grpSp>
        <p:nvGrpSpPr>
          <p:cNvPr id="8" name="Group 7"/>
          <p:cNvGrpSpPr/>
          <p:nvPr/>
        </p:nvGrpSpPr>
        <p:grpSpPr>
          <a:xfrm>
            <a:off x="175740" y="853609"/>
            <a:ext cx="8495413" cy="1413341"/>
            <a:chOff x="175740" y="853609"/>
            <a:chExt cx="8495413" cy="1413341"/>
          </a:xfrm>
        </p:grpSpPr>
        <p:sp>
          <p:nvSpPr>
            <p:cNvPr id="6" name="Rectangle 5"/>
            <p:cNvSpPr/>
            <p:nvPr/>
          </p:nvSpPr>
          <p:spPr>
            <a:xfrm>
              <a:off x="441553" y="1052339"/>
              <a:ext cx="8229600" cy="1214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latin typeface="+mj-lt"/>
                </a:rPr>
                <a:t>An organization’s current or former employee, contractor, or other business partner who has or had authorized access to an organization's compute systems, network, or storage. </a:t>
              </a:r>
            </a:p>
            <a:p>
              <a:pPr algn="r"/>
              <a:r>
                <a:rPr lang="en-US" sz="1000" i="1" dirty="0">
                  <a:solidFill>
                    <a:schemeClr val="tx1"/>
                  </a:solidFill>
                  <a:latin typeface="+mj-lt"/>
                </a:rPr>
                <a:t>— Computer Emergency Response Team (CERT)</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latin typeface="+mj-lt"/>
                  <a:ea typeface="Verdana" panose="020B0604030504040204" pitchFamily="34" charset="0"/>
                  <a:cs typeface="Verdana" panose="020B0604030504040204" pitchFamily="34" charset="0"/>
                </a:rPr>
                <a:t>Malicious Insiders</a:t>
              </a:r>
              <a:endParaRPr lang="en-US" sz="1600" b="1" kern="0" dirty="0">
                <a:solidFill>
                  <a:schemeClr val="bg1"/>
                </a:solidFill>
                <a:latin typeface="+mj-lt"/>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143426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Abuse of Cloud Services</a:t>
            </a:r>
          </a:p>
        </p:txBody>
      </p:sp>
      <p:sp>
        <p:nvSpPr>
          <p:cNvPr id="3" name="Content Placeholder 2"/>
          <p:cNvSpPr>
            <a:spLocks noGrp="1"/>
          </p:cNvSpPr>
          <p:nvPr>
            <p:ph sz="quarter" idx="10"/>
          </p:nvPr>
        </p:nvSpPr>
        <p:spPr/>
        <p:txBody>
          <a:bodyPr/>
          <a:lstStyle/>
          <a:p>
            <a:r>
              <a:rPr lang="en-US" dirty="0"/>
              <a:t>Cloud resources can be misused to perform unauthorized activities such as</a:t>
            </a:r>
          </a:p>
          <a:p>
            <a:pPr lvl="1"/>
            <a:r>
              <a:rPr lang="en-US" dirty="0"/>
              <a:t>Cracking an encryption key in minutes or hours</a:t>
            </a:r>
          </a:p>
          <a:p>
            <a:pPr lvl="1"/>
            <a:r>
              <a:rPr lang="en-US" dirty="0"/>
              <a:t>Distributing pirated software</a:t>
            </a:r>
          </a:p>
          <a:p>
            <a:r>
              <a:rPr lang="en-US" dirty="0"/>
              <a:t>Control measures</a:t>
            </a:r>
          </a:p>
          <a:p>
            <a:pPr lvl="1"/>
            <a:r>
              <a:rPr lang="en-US" dirty="0"/>
              <a:t>Difficult to mitigate merely with the help of tools</a:t>
            </a:r>
          </a:p>
          <a:p>
            <a:pPr lvl="1"/>
            <a:r>
              <a:rPr lang="en-US" dirty="0"/>
              <a:t>Establish agreement with consumers that have guidelines for acceptable use of cloud resources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517328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Introduction to Cloud Security</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a:t>
            </a:r>
          </a:p>
          <a:p>
            <a:pPr>
              <a:defRPr/>
            </a:pPr>
            <a:r>
              <a:rPr lang="en-US" dirty="0" smtClean="0"/>
              <a:t>Key </a:t>
            </a:r>
            <a:r>
              <a:rPr lang="en-US" dirty="0"/>
              <a:t>information security terminologies</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Insufficient Due Diligence</a:t>
            </a:r>
          </a:p>
        </p:txBody>
      </p:sp>
      <p:sp>
        <p:nvSpPr>
          <p:cNvPr id="3" name="Content Placeholder 2"/>
          <p:cNvSpPr>
            <a:spLocks noGrp="1"/>
          </p:cNvSpPr>
          <p:nvPr>
            <p:ph sz="quarter" idx="10"/>
          </p:nvPr>
        </p:nvSpPr>
        <p:spPr/>
        <p:txBody>
          <a:bodyPr/>
          <a:lstStyle/>
          <a:p>
            <a:r>
              <a:rPr lang="en-US" dirty="0" smtClean="0"/>
              <a:t>Understanding the </a:t>
            </a:r>
            <a:r>
              <a:rPr lang="en-US" dirty="0"/>
              <a:t>full scope of the undertaking while offering cloud services</a:t>
            </a:r>
          </a:p>
          <a:p>
            <a:r>
              <a:rPr lang="en-US" dirty="0"/>
              <a:t>Increase risks if services are offered without complete understanding of operational responsibilities such as: </a:t>
            </a:r>
          </a:p>
          <a:p>
            <a:pPr lvl="1"/>
            <a:r>
              <a:rPr lang="en-US" dirty="0"/>
              <a:t>Incident response</a:t>
            </a:r>
          </a:p>
          <a:p>
            <a:pPr lvl="1"/>
            <a:r>
              <a:rPr lang="en-US" dirty="0"/>
              <a:t>Encryption</a:t>
            </a:r>
          </a:p>
          <a:p>
            <a:pPr lvl="1"/>
            <a:r>
              <a:rPr lang="en-US" dirty="0"/>
              <a:t>Governance and compliance</a:t>
            </a:r>
          </a:p>
          <a:p>
            <a:pPr lvl="1"/>
            <a:r>
              <a:rPr lang="en-US" dirty="0"/>
              <a:t>Security monitoring</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665659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Shared Technology Vulnerabilities</a:t>
            </a:r>
          </a:p>
        </p:txBody>
      </p:sp>
      <p:sp>
        <p:nvSpPr>
          <p:cNvPr id="3" name="Content Placeholder 2"/>
          <p:cNvSpPr>
            <a:spLocks noGrp="1"/>
          </p:cNvSpPr>
          <p:nvPr>
            <p:ph sz="quarter" idx="10"/>
          </p:nvPr>
        </p:nvSpPr>
        <p:spPr/>
        <p:txBody>
          <a:bodyPr/>
          <a:lstStyle/>
          <a:p>
            <a:r>
              <a:rPr lang="en-US" dirty="0"/>
              <a:t>An attacker may exploit the vulnerabilities of tools used to enable multi-tenant environments</a:t>
            </a:r>
          </a:p>
          <a:p>
            <a:r>
              <a:rPr lang="en-US" dirty="0"/>
              <a:t>Examples of threats:</a:t>
            </a:r>
          </a:p>
          <a:p>
            <a:pPr lvl="1"/>
            <a:r>
              <a:rPr lang="en-US" dirty="0"/>
              <a:t>Failure of mechanisms that provide separation of memory and storage</a:t>
            </a:r>
          </a:p>
          <a:p>
            <a:pPr lvl="1"/>
            <a:r>
              <a:rPr lang="en-US" dirty="0" err="1"/>
              <a:t>Hyperjacking</a:t>
            </a:r>
            <a:r>
              <a:rPr lang="en-US" dirty="0"/>
              <a:t> </a:t>
            </a:r>
            <a:r>
              <a:rPr lang="en-US" dirty="0" smtClean="0"/>
              <a:t>attack involves </a:t>
            </a:r>
            <a:r>
              <a:rPr lang="en-US" dirty="0"/>
              <a:t>installing a rogue hypervisor that takes control of compute system</a:t>
            </a:r>
          </a:p>
          <a:p>
            <a:r>
              <a:rPr lang="en-US" dirty="0"/>
              <a:t>Control measure</a:t>
            </a:r>
          </a:p>
          <a:p>
            <a:pPr lvl="1"/>
            <a:r>
              <a:rPr lang="en-US" dirty="0"/>
              <a:t>Securing components that are part of trusted computing base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25953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Loss of Compliance</a:t>
            </a:r>
          </a:p>
        </p:txBody>
      </p:sp>
      <p:sp>
        <p:nvSpPr>
          <p:cNvPr id="3" name="Content Placeholder 2"/>
          <p:cNvSpPr>
            <a:spLocks noGrp="1"/>
          </p:cNvSpPr>
          <p:nvPr>
            <p:ph sz="quarter" idx="10"/>
          </p:nvPr>
        </p:nvSpPr>
        <p:spPr>
          <a:xfrm>
            <a:off x="379413" y="2247900"/>
            <a:ext cx="8458200" cy="2152650"/>
          </a:xfrm>
        </p:spPr>
        <p:txBody>
          <a:bodyPr/>
          <a:lstStyle/>
          <a:p>
            <a:r>
              <a:rPr lang="en-US" dirty="0"/>
              <a:t>Regulations mandate vulnerability assessment when using certain type of data</a:t>
            </a:r>
          </a:p>
          <a:p>
            <a:pPr lvl="1"/>
            <a:r>
              <a:rPr lang="en-US" dirty="0"/>
              <a:t>Aimed at discovering potential security vulnerabilities</a:t>
            </a:r>
          </a:p>
          <a:p>
            <a:pPr lvl="2"/>
            <a:r>
              <a:rPr lang="en-US" dirty="0"/>
              <a:t>Example: PCI compliance for handling credit card data</a:t>
            </a:r>
          </a:p>
          <a:p>
            <a:pPr lvl="1"/>
            <a:r>
              <a:rPr lang="en-US" dirty="0"/>
              <a:t>Participating cloud provider may prohibit through contract terms</a:t>
            </a:r>
          </a:p>
          <a:p>
            <a:pPr lvl="1"/>
            <a:r>
              <a:rPr lang="en-US" dirty="0"/>
              <a:t>Cloud brokers and consumers have to rely on provider’s vulnerability assessment results</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260941"/>
            <a:chOff x="175740" y="853609"/>
            <a:chExt cx="8495413" cy="1260941"/>
          </a:xfrm>
        </p:grpSpPr>
        <p:sp>
          <p:nvSpPr>
            <p:cNvPr id="6" name="Rectangle 5"/>
            <p:cNvSpPr/>
            <p:nvPr/>
          </p:nvSpPr>
          <p:spPr>
            <a:xfrm>
              <a:off x="441553" y="1052339"/>
              <a:ext cx="8229600" cy="10622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Occur </a:t>
              </a:r>
              <a:r>
                <a:rPr lang="en-US" sz="1600" dirty="0">
                  <a:solidFill>
                    <a:schemeClr val="tx1"/>
                  </a:solidFill>
                </a:rPr>
                <a:t>when a cloud service provider or cloud broker does not adhere to, and demonstrating adherence </a:t>
              </a:r>
              <a:r>
                <a:rPr lang="en-US" sz="1600" dirty="0" smtClean="0">
                  <a:solidFill>
                    <a:schemeClr val="tx1"/>
                  </a:solidFill>
                </a:rPr>
                <a:t>to </a:t>
              </a:r>
              <a:r>
                <a:rPr lang="en-US" sz="1600" dirty="0">
                  <a:solidFill>
                    <a:schemeClr val="tx1"/>
                  </a:solidFill>
                </a:rPr>
                <a:t>external laws and regulations as well as corporate policies and </a:t>
              </a:r>
              <a:r>
                <a:rPr lang="en-US" sz="1600" dirty="0" smtClean="0">
                  <a:solidFill>
                    <a:schemeClr val="tx1"/>
                  </a:solidFill>
                </a:rPr>
                <a:t>procedures.</a:t>
              </a:r>
              <a:endParaRPr lang="en-US" sz="1200" i="1" dirty="0">
                <a:solidFill>
                  <a:schemeClr val="tx1"/>
                </a:solidFill>
              </a:endParaRP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Loss of Compliance</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11136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Loss of Governance</a:t>
            </a:r>
          </a:p>
        </p:txBody>
      </p:sp>
      <p:sp>
        <p:nvSpPr>
          <p:cNvPr id="3" name="Content Placeholder 2"/>
          <p:cNvSpPr>
            <a:spLocks noGrp="1"/>
          </p:cNvSpPr>
          <p:nvPr>
            <p:ph sz="quarter" idx="10"/>
          </p:nvPr>
        </p:nvSpPr>
        <p:spPr/>
        <p:txBody>
          <a:bodyPr/>
          <a:lstStyle/>
          <a:p>
            <a:r>
              <a:rPr lang="en-US" dirty="0"/>
              <a:t>Causes of loss of governance:</a:t>
            </a:r>
          </a:p>
          <a:p>
            <a:pPr lvl="1"/>
            <a:r>
              <a:rPr lang="en-US" dirty="0"/>
              <a:t>Provider outsource its services to third-parties</a:t>
            </a:r>
          </a:p>
          <a:p>
            <a:r>
              <a:rPr lang="en-US" dirty="0"/>
              <a:t>Impact of outsourcing services to third-parties:</a:t>
            </a:r>
          </a:p>
          <a:p>
            <a:pPr lvl="1"/>
            <a:r>
              <a:rPr lang="en-US" dirty="0"/>
              <a:t>No control over third-parties, and may impact commitments of the provider</a:t>
            </a:r>
          </a:p>
          <a:p>
            <a:pPr lvl="1"/>
            <a:r>
              <a:rPr lang="en-US" dirty="0"/>
              <a:t>Security controls of provider may change impacting terms and conditions of provider</a:t>
            </a:r>
          </a:p>
          <a:p>
            <a:pPr lvl="1"/>
            <a:r>
              <a:rPr lang="en-US" dirty="0"/>
              <a:t>Provider may not be able to supply evidence of meeting their </a:t>
            </a:r>
            <a:r>
              <a:rPr lang="en-US" dirty="0" smtClean="0"/>
              <a:t>providers’ </a:t>
            </a:r>
            <a:r>
              <a:rPr lang="en-US" dirty="0"/>
              <a:t>compliance requirements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993760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Data leakage and data loss</a:t>
            </a:r>
          </a:p>
          <a:p>
            <a:r>
              <a:rPr lang="en-US" dirty="0"/>
              <a:t>Account hijacking and insecure APIs</a:t>
            </a:r>
          </a:p>
          <a:p>
            <a:r>
              <a:rPr lang="en-US" dirty="0"/>
              <a:t>Malicious insiders and denial of service</a:t>
            </a:r>
          </a:p>
          <a:p>
            <a:r>
              <a:rPr lang="en-US" dirty="0"/>
              <a:t>Abuse of cloud </a:t>
            </a:r>
            <a:r>
              <a:rPr lang="en-US" dirty="0" smtClean="0"/>
              <a:t>services and shared </a:t>
            </a:r>
            <a:r>
              <a:rPr lang="en-US" dirty="0"/>
              <a:t>technology vulnerabilities</a:t>
            </a:r>
          </a:p>
          <a:p>
            <a:r>
              <a:rPr lang="en-US" dirty="0"/>
              <a:t>Insufficient due diligence</a:t>
            </a:r>
          </a:p>
          <a:p>
            <a:r>
              <a:rPr lang="en-US" dirty="0"/>
              <a:t>Loss of compliance and governance </a:t>
            </a:r>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628521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Security Mechanisms – I</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Physical security</a:t>
            </a:r>
          </a:p>
          <a:p>
            <a:pPr>
              <a:defRPr/>
            </a:pPr>
            <a:r>
              <a:rPr lang="en-US" dirty="0"/>
              <a:t>Identity and access management</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34561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Security Mechanisms</a:t>
            </a:r>
          </a:p>
        </p:txBody>
      </p:sp>
      <p:sp>
        <p:nvSpPr>
          <p:cNvPr id="3" name="Content Placeholder 2"/>
          <p:cNvSpPr>
            <a:spLocks noGrp="1"/>
          </p:cNvSpPr>
          <p:nvPr>
            <p:ph sz="quarter" idx="10"/>
          </p:nvPr>
        </p:nvSpPr>
        <p:spPr/>
        <p:txBody>
          <a:bodyPr/>
          <a:lstStyle/>
          <a:p>
            <a:r>
              <a:rPr lang="en-US" dirty="0"/>
              <a:t>Security mechanisms can be classified as:</a:t>
            </a:r>
          </a:p>
          <a:p>
            <a:endParaRPr lang="en-US" dirty="0"/>
          </a:p>
          <a:p>
            <a:endParaRPr lang="en-US" dirty="0"/>
          </a:p>
          <a:p>
            <a:endParaRPr lang="en-US" dirty="0"/>
          </a:p>
          <a:p>
            <a:pPr marL="0" indent="0">
              <a:buNone/>
            </a:pPr>
            <a:endParaRPr lang="en-US" sz="400" dirty="0"/>
          </a:p>
          <a:p>
            <a:r>
              <a:rPr lang="en-US" dirty="0"/>
              <a:t>Technical security mechanisms must be deployed at:</a:t>
            </a:r>
          </a:p>
          <a:p>
            <a:pPr lvl="1"/>
            <a:r>
              <a:rPr lang="en-US" dirty="0"/>
              <a:t>Compute level</a:t>
            </a:r>
          </a:p>
          <a:p>
            <a:pPr lvl="1"/>
            <a:r>
              <a:rPr lang="en-US" dirty="0"/>
              <a:t>Network level</a:t>
            </a:r>
          </a:p>
          <a:p>
            <a:pPr lvl="1"/>
            <a:r>
              <a:rPr lang="en-US" dirty="0"/>
              <a:t>Storage level</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36404335"/>
              </p:ext>
            </p:extLst>
          </p:nvPr>
        </p:nvGraphicFramePr>
        <p:xfrm>
          <a:off x="838201" y="1515110"/>
          <a:ext cx="7467599" cy="1285240"/>
        </p:xfrm>
        <a:graphic>
          <a:graphicData uri="http://schemas.openxmlformats.org/drawingml/2006/table">
            <a:tbl>
              <a:tblPr firstRow="1" bandRow="1">
                <a:tableStyleId>{5C22544A-7EE6-4342-B048-85BDC9FD1C3A}</a:tableStyleId>
              </a:tblPr>
              <a:tblGrid>
                <a:gridCol w="1773554"/>
                <a:gridCol w="5694045"/>
              </a:tblGrid>
              <a:tr h="370840">
                <a:tc>
                  <a:txBody>
                    <a:bodyPr/>
                    <a:lstStyle/>
                    <a:p>
                      <a:pPr algn="l"/>
                      <a:r>
                        <a:rPr lang="en-US" sz="1300" dirty="0" smtClean="0">
                          <a:latin typeface="+mn-lt"/>
                        </a:rPr>
                        <a:t>Mechanisms</a:t>
                      </a:r>
                      <a:endParaRPr lang="en-US" sz="1300" dirty="0">
                        <a:latin typeface="+mn-lt"/>
                      </a:endParaRPr>
                    </a:p>
                  </a:txBody>
                  <a:tcPr anchor="ctr"/>
                </a:tc>
                <a:tc>
                  <a:txBody>
                    <a:bodyPr/>
                    <a:lstStyle/>
                    <a:p>
                      <a:pPr algn="l"/>
                      <a:r>
                        <a:rPr lang="en-US" sz="1300" dirty="0" smtClean="0">
                          <a:latin typeface="+mn-lt"/>
                        </a:rPr>
                        <a:t>Description</a:t>
                      </a:r>
                      <a:endParaRPr lang="en-US" sz="1300" dirty="0">
                        <a:latin typeface="+mn-lt"/>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Administrative</a:t>
                      </a: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Security and personnel policies or standard procedures to direct the safe execution of various operations</a:t>
                      </a:r>
                    </a:p>
                  </a:txBody>
                  <a:tcPr anchor="ctr"/>
                </a:tc>
              </a:tr>
              <a:tr h="370840">
                <a:tc>
                  <a:txBody>
                    <a:bodyPr/>
                    <a:lstStyle/>
                    <a:p>
                      <a:r>
                        <a:rPr lang="en-US" sz="1200" dirty="0" smtClean="0">
                          <a:latin typeface="+mn-lt"/>
                        </a:rPr>
                        <a:t>Technical</a:t>
                      </a:r>
                      <a:endParaRPr lang="en-US" sz="1200" dirty="0">
                        <a:latin typeface="+mn-lt"/>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Usually implemented through tools or devices deployed on computer systems, networks, or storage</a:t>
                      </a:r>
                    </a:p>
                  </a:txBody>
                  <a:tcPr anchor="ctr"/>
                </a:tc>
              </a:tr>
            </a:tbl>
          </a:graphicData>
        </a:graphic>
      </p:graphicFrame>
    </p:spTree>
    <p:custDataLst>
      <p:tags r:id="rId1"/>
    </p:custDataLst>
    <p:extLst>
      <p:ext uri="{BB962C8B-B14F-4D97-AF65-F5344CB8AC3E}">
        <p14:creationId xmlns:p14="http://schemas.microsoft.com/office/powerpoint/2010/main" val="2819518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Security Mechanisms</a:t>
            </a:r>
          </a:p>
        </p:txBody>
      </p:sp>
      <p:sp>
        <p:nvSpPr>
          <p:cNvPr id="5" name="Content Placeholder 4"/>
          <p:cNvSpPr>
            <a:spLocks noGrp="1"/>
          </p:cNvSpPr>
          <p:nvPr>
            <p:ph sz="quarter" idx="10"/>
          </p:nvPr>
        </p:nvSpPr>
        <p:spPr/>
        <p:txBody>
          <a:bodyPr/>
          <a:lstStyle/>
          <a:p>
            <a:r>
              <a:rPr lang="en-US" sz="1600" dirty="0"/>
              <a:t>Physical security</a:t>
            </a:r>
          </a:p>
          <a:p>
            <a:r>
              <a:rPr lang="en-US" sz="1600" dirty="0"/>
              <a:t>Identity and access management</a:t>
            </a:r>
          </a:p>
          <a:p>
            <a:r>
              <a:rPr lang="en-US" sz="1600" dirty="0"/>
              <a:t>Role-based access control</a:t>
            </a:r>
          </a:p>
          <a:p>
            <a:r>
              <a:rPr lang="en-US" sz="1600" dirty="0"/>
              <a:t>Network monitoring and analysis</a:t>
            </a:r>
          </a:p>
          <a:p>
            <a:r>
              <a:rPr lang="en-US" sz="1600" dirty="0"/>
              <a:t>Firewall</a:t>
            </a:r>
          </a:p>
          <a:p>
            <a:r>
              <a:rPr lang="en-US" sz="1600" dirty="0"/>
              <a:t>Intrusion detection and prevention system</a:t>
            </a:r>
          </a:p>
          <a:p>
            <a:r>
              <a:rPr lang="en-US" sz="1600" dirty="0"/>
              <a:t>Adaptive security</a:t>
            </a:r>
          </a:p>
          <a:p>
            <a:r>
              <a:rPr lang="en-US" sz="1600" dirty="0"/>
              <a:t>Port binding and fabric </a:t>
            </a:r>
            <a:r>
              <a:rPr lang="en-US" sz="1600" dirty="0" smtClean="0"/>
              <a:t>binding</a:t>
            </a:r>
          </a:p>
          <a:p>
            <a:r>
              <a:rPr lang="en-US" sz="1600" dirty="0"/>
              <a:t>Virtual private </a:t>
            </a:r>
            <a:r>
              <a:rPr lang="en-US" sz="1600" dirty="0" smtClean="0"/>
              <a:t>network</a:t>
            </a:r>
            <a:endParaRPr lang="en-US" sz="1600" dirty="0"/>
          </a:p>
        </p:txBody>
      </p:sp>
      <p:sp>
        <p:nvSpPr>
          <p:cNvPr id="6" name="Content Placeholder 5"/>
          <p:cNvSpPr>
            <a:spLocks noGrp="1"/>
          </p:cNvSpPr>
          <p:nvPr>
            <p:ph sz="quarter" idx="11"/>
          </p:nvPr>
        </p:nvSpPr>
        <p:spPr/>
        <p:txBody>
          <a:bodyPr/>
          <a:lstStyle/>
          <a:p>
            <a:r>
              <a:rPr lang="en-US" sz="1600" dirty="0" smtClean="0"/>
              <a:t>Virtual </a:t>
            </a:r>
            <a:r>
              <a:rPr lang="en-US" sz="1600" dirty="0"/>
              <a:t>LAN and virtual SAN</a:t>
            </a:r>
          </a:p>
          <a:p>
            <a:r>
              <a:rPr lang="en-US" sz="1600" dirty="0"/>
              <a:t>Zoning and </a:t>
            </a:r>
            <a:r>
              <a:rPr lang="en-US" sz="1600" dirty="0" err="1"/>
              <a:t>iSNS</a:t>
            </a:r>
            <a:r>
              <a:rPr lang="en-US" sz="1600" dirty="0"/>
              <a:t> discovery domain</a:t>
            </a:r>
          </a:p>
          <a:p>
            <a:r>
              <a:rPr lang="en-US" sz="1600" dirty="0"/>
              <a:t>Security hypervisor and management server</a:t>
            </a:r>
          </a:p>
          <a:p>
            <a:r>
              <a:rPr lang="en-US" sz="1600" dirty="0"/>
              <a:t>Virtual machine hardening</a:t>
            </a:r>
          </a:p>
          <a:p>
            <a:r>
              <a:rPr lang="en-US" sz="1600" dirty="0"/>
              <a:t>Securing operating system and applications</a:t>
            </a:r>
          </a:p>
          <a:p>
            <a:r>
              <a:rPr lang="en-US" sz="1600" dirty="0"/>
              <a:t>LUN masking</a:t>
            </a:r>
          </a:p>
          <a:p>
            <a:r>
              <a:rPr lang="en-US" sz="1600" dirty="0"/>
              <a:t>Data encryption</a:t>
            </a:r>
          </a:p>
          <a:p>
            <a:r>
              <a:rPr lang="en-US" sz="1600" dirty="0"/>
              <a:t>Data shredding</a:t>
            </a:r>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
        <p:nvSpPr>
          <p:cNvPr id="8" name="Rectangle 7"/>
          <p:cNvSpPr/>
          <p:nvPr/>
        </p:nvSpPr>
        <p:spPr>
          <a:xfrm>
            <a:off x="304800" y="926621"/>
            <a:ext cx="8458200" cy="3886200"/>
          </a:xfrm>
          <a:custGeom>
            <a:avLst/>
            <a:gdLst/>
            <a:ahLst/>
            <a:cxnLst/>
            <a:rect l="l" t="t" r="r" b="b"/>
            <a:pathLst>
              <a:path w="8458200" h="3886200">
                <a:moveTo>
                  <a:pt x="4305300" y="0"/>
                </a:moveTo>
                <a:lnTo>
                  <a:pt x="8458200" y="0"/>
                </a:lnTo>
                <a:lnTo>
                  <a:pt x="8458200" y="3352800"/>
                </a:lnTo>
                <a:lnTo>
                  <a:pt x="7620000" y="3352800"/>
                </a:lnTo>
                <a:lnTo>
                  <a:pt x="7620000" y="3886200"/>
                </a:lnTo>
                <a:lnTo>
                  <a:pt x="0" y="3886200"/>
                </a:lnTo>
                <a:lnTo>
                  <a:pt x="0" y="838200"/>
                </a:lnTo>
                <a:lnTo>
                  <a:pt x="4305300" y="838200"/>
                </a:lnTo>
                <a:close/>
              </a:path>
            </a:pathLst>
          </a:custGeom>
          <a:solidFill>
            <a:srgbClr val="FFFFFF">
              <a:alpha val="50196"/>
            </a:srgb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166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Physical Security</a:t>
            </a:r>
          </a:p>
        </p:txBody>
      </p:sp>
      <p:sp>
        <p:nvSpPr>
          <p:cNvPr id="3" name="Content Placeholder 2"/>
          <p:cNvSpPr>
            <a:spLocks noGrp="1"/>
          </p:cNvSpPr>
          <p:nvPr>
            <p:ph sz="quarter" idx="10"/>
          </p:nvPr>
        </p:nvSpPr>
        <p:spPr/>
        <p:txBody>
          <a:bodyPr/>
          <a:lstStyle/>
          <a:p>
            <a:r>
              <a:rPr lang="en-US" dirty="0"/>
              <a:t>Foundation of overall IT security strategy</a:t>
            </a:r>
          </a:p>
          <a:p>
            <a:r>
              <a:rPr lang="en-US" dirty="0"/>
              <a:t>Some of the measures to secure cloud infrastructure are: </a:t>
            </a:r>
          </a:p>
          <a:p>
            <a:pPr lvl="1"/>
            <a:r>
              <a:rPr lang="en-US" dirty="0"/>
              <a:t>Disabling all unused devices and ports</a:t>
            </a:r>
          </a:p>
          <a:p>
            <a:pPr lvl="1"/>
            <a:r>
              <a:rPr lang="en-US" dirty="0"/>
              <a:t>24/7/365 onsite security</a:t>
            </a:r>
          </a:p>
          <a:p>
            <a:pPr lvl="1"/>
            <a:r>
              <a:rPr lang="en-US" dirty="0"/>
              <a:t>Biometric or security badge-based authentication to grant access to the facilities</a:t>
            </a:r>
          </a:p>
          <a:p>
            <a:pPr lvl="1"/>
            <a:r>
              <a:rPr lang="en-US" dirty="0"/>
              <a:t>Surveillance cameras to monitor activity throughout the facility</a:t>
            </a:r>
          </a:p>
          <a:p>
            <a:pPr lvl="1"/>
            <a:r>
              <a:rPr lang="en-US" dirty="0"/>
              <a:t>Sensors and alarms to detect motion and fire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53152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Identity and Access Management</a:t>
            </a:r>
          </a:p>
        </p:txBody>
      </p:sp>
      <p:sp>
        <p:nvSpPr>
          <p:cNvPr id="3" name="Content Placeholder 2"/>
          <p:cNvSpPr>
            <a:spLocks noGrp="1"/>
          </p:cNvSpPr>
          <p:nvPr>
            <p:ph sz="quarter" idx="10"/>
          </p:nvPr>
        </p:nvSpPr>
        <p:spPr>
          <a:xfrm>
            <a:off x="379413" y="2019300"/>
            <a:ext cx="8458200" cy="2457450"/>
          </a:xfrm>
        </p:spPr>
        <p:txBody>
          <a:bodyPr/>
          <a:lstStyle/>
          <a:p>
            <a:r>
              <a:rPr lang="en-US" dirty="0"/>
              <a:t>Cloud providers deploy both traditional and new authentication and authorization </a:t>
            </a:r>
            <a:r>
              <a:rPr lang="en-US" dirty="0" smtClean="0"/>
              <a:t>mechanisms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9" name="Group 8"/>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process of managing </a:t>
              </a:r>
              <a:r>
                <a:rPr lang="en-US" sz="1600" dirty="0" smtClean="0">
                  <a:solidFill>
                    <a:schemeClr val="tx1"/>
                  </a:solidFill>
                </a:rPr>
                <a:t>consumers’ </a:t>
              </a:r>
              <a:r>
                <a:rPr lang="en-US" sz="1600" dirty="0">
                  <a:solidFill>
                    <a:schemeClr val="tx1"/>
                  </a:solidFill>
                </a:rPr>
                <a:t>identifiers, and their authentication and authorization to access cloud resources. </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Identity and Access Management</a:t>
              </a:r>
              <a:endParaRPr lang="en-US" sz="1600" b="1" kern="0" dirty="0">
                <a:solidFill>
                  <a:schemeClr val="bg1"/>
                </a:solidFill>
                <a:ea typeface="Verdana" panose="020B0604030504040204" pitchFamily="34" charset="0"/>
                <a:cs typeface="Verdana" panose="020B0604030504040204" pitchFamily="34" charset="0"/>
              </a:endParaRPr>
            </a:p>
          </p:txBody>
        </p:sp>
      </p:grpSp>
      <p:graphicFrame>
        <p:nvGraphicFramePr>
          <p:cNvPr id="8" name="Table 7"/>
          <p:cNvGraphicFramePr>
            <a:graphicFrameLocks noGrp="1"/>
          </p:cNvGraphicFramePr>
          <p:nvPr>
            <p:extLst>
              <p:ext uri="{D42A27DB-BD31-4B8C-83A1-F6EECF244321}">
                <p14:modId xmlns:p14="http://schemas.microsoft.com/office/powerpoint/2010/main" val="3630112428"/>
              </p:ext>
            </p:extLst>
          </p:nvPr>
        </p:nvGraphicFramePr>
        <p:xfrm>
          <a:off x="490602" y="2647950"/>
          <a:ext cx="8162797" cy="1690361"/>
        </p:xfrm>
        <a:graphic>
          <a:graphicData uri="http://schemas.openxmlformats.org/drawingml/2006/table">
            <a:tbl>
              <a:tblPr firstRow="1" bandRow="1">
                <a:tableStyleId>{5C22544A-7EE6-4342-B048-85BDC9FD1C3A}</a:tableStyleId>
              </a:tblPr>
              <a:tblGrid>
                <a:gridCol w="1524000"/>
                <a:gridCol w="3429000"/>
                <a:gridCol w="3209797"/>
              </a:tblGrid>
              <a:tr h="358667">
                <a:tc>
                  <a:txBody>
                    <a:bodyPr/>
                    <a:lstStyle/>
                    <a:p>
                      <a:pPr algn="ctr"/>
                      <a:r>
                        <a:rPr lang="en-US" sz="1400" dirty="0" smtClean="0">
                          <a:latin typeface="+mn-lt"/>
                        </a:rPr>
                        <a:t>Mechanisms</a:t>
                      </a:r>
                      <a:endParaRPr lang="en-US" sz="1400" dirty="0">
                        <a:latin typeface="+mn-lt"/>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Description</a:t>
                      </a:r>
                    </a:p>
                    <a:p>
                      <a:pPr algn="ctr"/>
                      <a:endParaRPr lang="en-US" sz="1400" dirty="0">
                        <a:latin typeface="+mn-lt"/>
                      </a:endParaRPr>
                    </a:p>
                  </a:txBody>
                  <a:tcPr anchor="ctr"/>
                </a:tc>
                <a:tc>
                  <a:txBody>
                    <a:bodyPr/>
                    <a:lstStyle/>
                    <a:p>
                      <a:pPr algn="ctr"/>
                      <a:r>
                        <a:rPr lang="en-US" sz="1400" dirty="0" smtClean="0">
                          <a:latin typeface="+mn-lt"/>
                        </a:rPr>
                        <a:t>Examples</a:t>
                      </a:r>
                      <a:endParaRPr lang="en-US" sz="1400" dirty="0">
                        <a:latin typeface="+mn-lt"/>
                      </a:endParaRPr>
                    </a:p>
                  </a:txBody>
                  <a:tcPr anchor="ctr"/>
                </a:tc>
              </a:tr>
              <a:tr h="419852">
                <a:tc>
                  <a:txBody>
                    <a:bodyPr/>
                    <a:lstStyle/>
                    <a:p>
                      <a:pPr algn="ctr"/>
                      <a:r>
                        <a:rPr lang="en-US" sz="1400" dirty="0" smtClean="0">
                          <a:latin typeface="+mn-lt"/>
                        </a:rPr>
                        <a:t>Authorization </a:t>
                      </a:r>
                      <a:endParaRPr lang="en-US" sz="1400" dirty="0">
                        <a:latin typeface="+mn-lt"/>
                      </a:endParaRPr>
                    </a:p>
                  </a:txBody>
                  <a:tcPr anchor="ct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Restricts accessibility and sharing of files and folders</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Windows ACLs, UNIX permissions, and </a:t>
                      </a:r>
                      <a:r>
                        <a:rPr lang="en-US" sz="1400" dirty="0" err="1" smtClean="0">
                          <a:latin typeface="+mn-lt"/>
                        </a:rPr>
                        <a:t>OAuth</a:t>
                      </a:r>
                      <a:endParaRPr lang="en-US" sz="1400" dirty="0" smtClean="0">
                        <a:latin typeface="+mn-lt"/>
                      </a:endParaRPr>
                    </a:p>
                  </a:txBody>
                  <a:tcPr anchor="ctr"/>
                </a:tc>
              </a:tr>
              <a:tr h="654041">
                <a:tc>
                  <a:txBody>
                    <a:bodyPr/>
                    <a:lstStyle/>
                    <a:p>
                      <a:pPr algn="ctr"/>
                      <a:r>
                        <a:rPr lang="en-US" sz="1400" dirty="0" smtClean="0">
                          <a:latin typeface="+mn-lt"/>
                        </a:rPr>
                        <a:t>Authentication </a:t>
                      </a:r>
                      <a:endParaRPr lang="en-US" sz="1400" dirty="0">
                        <a:latin typeface="+mn-lt"/>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Enables authentication among client and server</a:t>
                      </a:r>
                      <a:endParaRPr lang="en-US" sz="1400" dirty="0">
                        <a:latin typeface="+mn-lt"/>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Multi-factor authentication, Kerberos, CHAP,  and </a:t>
                      </a:r>
                      <a:r>
                        <a:rPr lang="en-US" sz="1400" dirty="0" err="1" smtClean="0">
                          <a:latin typeface="+mn-lt"/>
                        </a:rPr>
                        <a:t>OpenID</a:t>
                      </a:r>
                      <a:endParaRPr lang="en-US" sz="1400" dirty="0" smtClean="0">
                        <a:latin typeface="+mn-lt"/>
                      </a:endParaRPr>
                    </a:p>
                  </a:txBody>
                  <a:tcPr anchor="ctr"/>
                </a:tc>
              </a:tr>
            </a:tbl>
          </a:graphicData>
        </a:graphic>
      </p:graphicFrame>
    </p:spTree>
    <p:custDataLst>
      <p:tags r:id="rId1"/>
    </p:custDataLst>
    <p:extLst>
      <p:ext uri="{BB962C8B-B14F-4D97-AF65-F5344CB8AC3E}">
        <p14:creationId xmlns:p14="http://schemas.microsoft.com/office/powerpoint/2010/main" val="230654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Drivers for Securing Cloud Infrastructure</a:t>
            </a:r>
          </a:p>
        </p:txBody>
      </p:sp>
      <p:sp>
        <p:nvSpPr>
          <p:cNvPr id="5" name="Content Placeholder 4"/>
          <p:cNvSpPr>
            <a:spLocks noGrp="1"/>
          </p:cNvSpPr>
          <p:nvPr>
            <p:ph sz="quarter" idx="10"/>
          </p:nvPr>
        </p:nvSpPr>
        <p:spPr/>
        <p:txBody>
          <a:bodyPr/>
          <a:lstStyle/>
          <a:p>
            <a:r>
              <a:rPr lang="en-US" dirty="0"/>
              <a:t>Information is an organization’s most valuable asset</a:t>
            </a:r>
          </a:p>
          <a:p>
            <a:r>
              <a:rPr lang="en-US" dirty="0" smtClean="0"/>
              <a:t>Various tools are deployed to protect the assets</a:t>
            </a:r>
          </a:p>
          <a:p>
            <a:r>
              <a:rPr lang="en-US" dirty="0" smtClean="0"/>
              <a:t>Trust </a:t>
            </a:r>
            <a:r>
              <a:rPr lang="en-US" dirty="0"/>
              <a:t>is one of the key concerns of consumers adopting cloud</a:t>
            </a:r>
          </a:p>
          <a:p>
            <a:endParaRPr lang="en-US" dirty="0"/>
          </a:p>
          <a:p>
            <a:endParaRPr lang="en-US" dirty="0"/>
          </a:p>
          <a:p>
            <a:r>
              <a:rPr lang="en-US" dirty="0"/>
              <a:t>Managing security has become increasingly important for cloud service providers</a:t>
            </a:r>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
        <p:nvSpPr>
          <p:cNvPr id="6" name="TextBox 5"/>
          <p:cNvSpPr txBox="1"/>
          <p:nvPr/>
        </p:nvSpPr>
        <p:spPr>
          <a:xfrm>
            <a:off x="2891059" y="2490639"/>
            <a:ext cx="3361882"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smtClean="0">
                <a:latin typeface="Calibri" pitchFamily="34" charset="0"/>
              </a:rPr>
              <a:t>Trust = Visibility + Control</a:t>
            </a:r>
            <a:endParaRPr lang="en-US" sz="2400" dirty="0">
              <a:latin typeface="Calibri" pitchFamily="34" charset="0"/>
            </a:endParaRPr>
          </a:p>
        </p:txBody>
      </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ACL and UNIX Permission</a:t>
            </a:r>
          </a:p>
        </p:txBody>
      </p:sp>
      <p:sp>
        <p:nvSpPr>
          <p:cNvPr id="18" name="Content Placeholder 17"/>
          <p:cNvSpPr>
            <a:spLocks noGrp="1"/>
          </p:cNvSpPr>
          <p:nvPr>
            <p:ph sz="quarter" idx="10"/>
          </p:nvPr>
        </p:nvSpPr>
        <p:spPr>
          <a:xfrm>
            <a:off x="379413" y="878562"/>
            <a:ext cx="4038600" cy="3486150"/>
          </a:xfrm>
          <a:ln w="19050">
            <a:solidFill>
              <a:schemeClr val="bg1">
                <a:lumMod val="65000"/>
              </a:schemeClr>
            </a:solidFill>
          </a:ln>
        </p:spPr>
        <p:txBody>
          <a:bodyPr/>
          <a:lstStyle/>
          <a:p>
            <a:pPr>
              <a:spcBef>
                <a:spcPts val="600"/>
              </a:spcBef>
            </a:pPr>
            <a:endParaRPr lang="en-US" sz="1200" dirty="0" smtClean="0"/>
          </a:p>
          <a:p>
            <a:pPr>
              <a:spcBef>
                <a:spcPts val="0"/>
              </a:spcBef>
            </a:pPr>
            <a:r>
              <a:rPr lang="en-US" sz="1800" dirty="0" smtClean="0"/>
              <a:t>Types </a:t>
            </a:r>
            <a:r>
              <a:rPr lang="en-US" sz="1800" dirty="0"/>
              <a:t>of ACLs:</a:t>
            </a:r>
          </a:p>
          <a:p>
            <a:pPr lvl="1"/>
            <a:r>
              <a:rPr lang="en-US" sz="1600" dirty="0"/>
              <a:t>DACL: determine access control</a:t>
            </a:r>
          </a:p>
          <a:p>
            <a:pPr lvl="1"/>
            <a:r>
              <a:rPr lang="en-US" sz="1600" dirty="0"/>
              <a:t>SACL: determine what accesses needs to be audited</a:t>
            </a:r>
          </a:p>
          <a:p>
            <a:r>
              <a:rPr lang="en-US" sz="1800" dirty="0"/>
              <a:t>Support object ownership in addition to ACLs</a:t>
            </a:r>
          </a:p>
          <a:p>
            <a:pPr lvl="1"/>
            <a:r>
              <a:rPr lang="en-US" sz="1600" dirty="0"/>
              <a:t>Child objects inherit ACL of parent object</a:t>
            </a:r>
          </a:p>
          <a:p>
            <a:r>
              <a:rPr lang="en-US" sz="1800" dirty="0" smtClean="0"/>
              <a:t>Use SID </a:t>
            </a:r>
            <a:r>
              <a:rPr lang="en-US" sz="1800" dirty="0"/>
              <a:t>to control </a:t>
            </a:r>
            <a:r>
              <a:rPr lang="en-US" sz="1800" dirty="0" smtClean="0"/>
              <a:t>object access</a:t>
            </a:r>
            <a:endParaRPr lang="en-US" sz="1800" dirty="0"/>
          </a:p>
          <a:p>
            <a:pPr lvl="1"/>
            <a:r>
              <a:rPr lang="en-US" sz="1600" dirty="0"/>
              <a:t>SIDs uniquely identify a user or a user group </a:t>
            </a:r>
          </a:p>
          <a:p>
            <a:endParaRPr lang="en-US" sz="1600" dirty="0"/>
          </a:p>
        </p:txBody>
      </p:sp>
      <p:sp>
        <p:nvSpPr>
          <p:cNvPr id="19" name="Content Placeholder 18"/>
          <p:cNvSpPr>
            <a:spLocks noGrp="1"/>
          </p:cNvSpPr>
          <p:nvPr>
            <p:ph sz="quarter" idx="11"/>
          </p:nvPr>
        </p:nvSpPr>
        <p:spPr>
          <a:xfrm>
            <a:off x="4800600" y="878562"/>
            <a:ext cx="4038600" cy="3486150"/>
          </a:xfrm>
          <a:ln w="19050">
            <a:solidFill>
              <a:schemeClr val="bg1">
                <a:lumMod val="65000"/>
              </a:schemeClr>
            </a:solidFill>
          </a:ln>
        </p:spPr>
        <p:txBody>
          <a:bodyPr/>
          <a:lstStyle/>
          <a:p>
            <a:pPr>
              <a:lnSpc>
                <a:spcPct val="90000"/>
              </a:lnSpc>
            </a:pPr>
            <a:endParaRPr lang="en-US" sz="1200" dirty="0"/>
          </a:p>
          <a:p>
            <a:pPr>
              <a:lnSpc>
                <a:spcPct val="90000"/>
              </a:lnSpc>
              <a:spcBef>
                <a:spcPts val="0"/>
              </a:spcBef>
            </a:pPr>
            <a:r>
              <a:rPr lang="en-US" sz="1800" dirty="0" smtClean="0"/>
              <a:t>Common </a:t>
            </a:r>
            <a:r>
              <a:rPr lang="en-US" sz="1800" dirty="0"/>
              <a:t>permissions: Read/Write/Execute</a:t>
            </a:r>
          </a:p>
          <a:p>
            <a:pPr>
              <a:lnSpc>
                <a:spcPct val="90000"/>
              </a:lnSpc>
            </a:pPr>
            <a:r>
              <a:rPr lang="en-US" sz="1800" dirty="0"/>
              <a:t>Specify operations by ownership relation with respect to a file:</a:t>
            </a:r>
          </a:p>
          <a:p>
            <a:pPr lvl="1">
              <a:lnSpc>
                <a:spcPct val="90000"/>
              </a:lnSpc>
            </a:pPr>
            <a:r>
              <a:rPr lang="en-US" sz="1600" dirty="0"/>
              <a:t>What the owner can </a:t>
            </a:r>
            <a:r>
              <a:rPr lang="en-US" sz="1600" dirty="0" smtClean="0"/>
              <a:t>do?</a:t>
            </a:r>
            <a:endParaRPr lang="en-US" sz="1600" dirty="0"/>
          </a:p>
          <a:p>
            <a:pPr lvl="1">
              <a:lnSpc>
                <a:spcPct val="90000"/>
              </a:lnSpc>
            </a:pPr>
            <a:r>
              <a:rPr lang="en-US" sz="1600" dirty="0"/>
              <a:t>What the owner group can </a:t>
            </a:r>
            <a:r>
              <a:rPr lang="en-US" sz="1600" dirty="0" smtClean="0"/>
              <a:t>do?</a:t>
            </a:r>
            <a:endParaRPr lang="en-US" sz="1600" dirty="0"/>
          </a:p>
          <a:p>
            <a:pPr lvl="1">
              <a:lnSpc>
                <a:spcPct val="90000"/>
              </a:lnSpc>
            </a:pPr>
            <a:r>
              <a:rPr lang="en-US" sz="1600" dirty="0"/>
              <a:t>What everyone else can </a:t>
            </a:r>
            <a:r>
              <a:rPr lang="en-US" sz="1600" dirty="0" smtClean="0"/>
              <a:t>do?</a:t>
            </a:r>
            <a:endParaRPr lang="en-US" sz="1600"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
        <p:nvSpPr>
          <p:cNvPr id="20" name="Rectangle 19"/>
          <p:cNvSpPr/>
          <p:nvPr/>
        </p:nvSpPr>
        <p:spPr>
          <a:xfrm>
            <a:off x="1506931" y="666750"/>
            <a:ext cx="1783565" cy="430887"/>
          </a:xfrm>
          <a:prstGeom prst="rect">
            <a:avLst/>
          </a:prstGeom>
          <a:solidFill>
            <a:schemeClr val="bg1"/>
          </a:solidFill>
        </p:spPr>
        <p:txBody>
          <a:bodyPr wrap="none">
            <a:spAutoFit/>
          </a:bodyPr>
          <a:lstStyle/>
          <a:p>
            <a:pPr lvl="0">
              <a:spcBef>
                <a:spcPct val="20000"/>
              </a:spcBef>
              <a:buClr>
                <a:srgbClr val="92D050"/>
              </a:buClr>
              <a:buSzPct val="120000"/>
            </a:pPr>
            <a:r>
              <a:rPr lang="en-US" sz="2200" b="1" dirty="0">
                <a:solidFill>
                  <a:srgbClr val="000000"/>
                </a:solidFill>
                <a:latin typeface="Calibri" pitchFamily="34" charset="0"/>
                <a:cs typeface="Arial"/>
              </a:rPr>
              <a:t>Windows ACL</a:t>
            </a:r>
          </a:p>
        </p:txBody>
      </p:sp>
      <p:sp>
        <p:nvSpPr>
          <p:cNvPr id="21" name="Rectangle 20"/>
          <p:cNvSpPr/>
          <p:nvPr/>
        </p:nvSpPr>
        <p:spPr>
          <a:xfrm>
            <a:off x="5752813" y="681555"/>
            <a:ext cx="2134174" cy="397032"/>
          </a:xfrm>
          <a:prstGeom prst="rect">
            <a:avLst/>
          </a:prstGeom>
          <a:solidFill>
            <a:schemeClr val="bg1"/>
          </a:solidFill>
        </p:spPr>
        <p:txBody>
          <a:bodyPr wrap="none">
            <a:spAutoFit/>
          </a:bodyPr>
          <a:lstStyle/>
          <a:p>
            <a:pPr lvl="0">
              <a:lnSpc>
                <a:spcPct val="90000"/>
              </a:lnSpc>
              <a:spcBef>
                <a:spcPct val="20000"/>
              </a:spcBef>
              <a:buClr>
                <a:srgbClr val="92D050"/>
              </a:buClr>
              <a:buSzPct val="120000"/>
            </a:pPr>
            <a:r>
              <a:rPr lang="en-US" sz="2200" b="1" dirty="0">
                <a:solidFill>
                  <a:srgbClr val="000000"/>
                </a:solidFill>
                <a:latin typeface="Calibri" pitchFamily="34" charset="0"/>
                <a:cs typeface="Arial"/>
              </a:rPr>
              <a:t>UNIX Permission</a:t>
            </a:r>
          </a:p>
        </p:txBody>
      </p:sp>
    </p:spTree>
    <p:custDataLst>
      <p:tags r:id="rId1"/>
    </p:custDataLst>
    <p:extLst>
      <p:ext uri="{BB962C8B-B14F-4D97-AF65-F5344CB8AC3E}">
        <p14:creationId xmlns:p14="http://schemas.microsoft.com/office/powerpoint/2010/main" val="206154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ACL and UNIX Permission</a:t>
            </a:r>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
        <p:nvSpPr>
          <p:cNvPr id="10" name="Content Placeholder 17"/>
          <p:cNvSpPr>
            <a:spLocks noGrp="1"/>
          </p:cNvSpPr>
          <p:nvPr>
            <p:ph sz="quarter" idx="10"/>
          </p:nvPr>
        </p:nvSpPr>
        <p:spPr>
          <a:xfrm>
            <a:off x="379413" y="878562"/>
            <a:ext cx="4038600" cy="3486150"/>
          </a:xfrm>
          <a:ln w="19050">
            <a:solidFill>
              <a:schemeClr val="bg1">
                <a:lumMod val="65000"/>
              </a:schemeClr>
            </a:solidFill>
          </a:ln>
        </p:spPr>
        <p:txBody>
          <a:bodyPr/>
          <a:lstStyle/>
          <a:p>
            <a:pPr>
              <a:spcBef>
                <a:spcPts val="600"/>
              </a:spcBef>
            </a:pPr>
            <a:endParaRPr lang="en-US" sz="1200" dirty="0" smtClean="0"/>
          </a:p>
          <a:p>
            <a:pPr>
              <a:spcBef>
                <a:spcPts val="0"/>
              </a:spcBef>
            </a:pPr>
            <a:r>
              <a:rPr lang="en-US" sz="1800" dirty="0" smtClean="0"/>
              <a:t>Types </a:t>
            </a:r>
            <a:r>
              <a:rPr lang="en-US" sz="1800" dirty="0"/>
              <a:t>of ACLs:</a:t>
            </a:r>
          </a:p>
          <a:p>
            <a:pPr lvl="1"/>
            <a:r>
              <a:rPr lang="en-US" sz="1600" dirty="0"/>
              <a:t>DACL: determine access control</a:t>
            </a:r>
          </a:p>
          <a:p>
            <a:pPr lvl="1"/>
            <a:r>
              <a:rPr lang="en-US" sz="1600" dirty="0"/>
              <a:t>SACL: determine what accesses needs to be audited</a:t>
            </a:r>
          </a:p>
          <a:p>
            <a:r>
              <a:rPr lang="en-US" sz="1800" dirty="0"/>
              <a:t>Support object ownership in addition to ACLs</a:t>
            </a:r>
          </a:p>
          <a:p>
            <a:pPr lvl="1"/>
            <a:r>
              <a:rPr lang="en-US" sz="1600" dirty="0"/>
              <a:t>Child objects inherit ACL of parent object</a:t>
            </a:r>
          </a:p>
          <a:p>
            <a:r>
              <a:rPr lang="en-US" sz="1800" dirty="0" smtClean="0"/>
              <a:t>Use SID </a:t>
            </a:r>
            <a:r>
              <a:rPr lang="en-US" sz="1800" dirty="0"/>
              <a:t>to control </a:t>
            </a:r>
            <a:r>
              <a:rPr lang="en-US" sz="1800" dirty="0" smtClean="0"/>
              <a:t>object access</a:t>
            </a:r>
            <a:endParaRPr lang="en-US" sz="1800" dirty="0"/>
          </a:p>
          <a:p>
            <a:pPr lvl="1"/>
            <a:r>
              <a:rPr lang="en-US" sz="1600" dirty="0"/>
              <a:t>SIDs uniquely identify a user or a user group </a:t>
            </a:r>
          </a:p>
          <a:p>
            <a:endParaRPr lang="en-US" sz="1600" dirty="0"/>
          </a:p>
        </p:txBody>
      </p:sp>
      <p:sp>
        <p:nvSpPr>
          <p:cNvPr id="11" name="Content Placeholder 18"/>
          <p:cNvSpPr>
            <a:spLocks noGrp="1"/>
          </p:cNvSpPr>
          <p:nvPr>
            <p:ph sz="quarter" idx="11"/>
          </p:nvPr>
        </p:nvSpPr>
        <p:spPr>
          <a:xfrm>
            <a:off x="4800600" y="878562"/>
            <a:ext cx="4038600" cy="3486150"/>
          </a:xfrm>
          <a:ln w="19050">
            <a:solidFill>
              <a:schemeClr val="bg1">
                <a:lumMod val="65000"/>
              </a:schemeClr>
            </a:solidFill>
          </a:ln>
        </p:spPr>
        <p:txBody>
          <a:bodyPr/>
          <a:lstStyle/>
          <a:p>
            <a:pPr>
              <a:lnSpc>
                <a:spcPct val="90000"/>
              </a:lnSpc>
            </a:pPr>
            <a:endParaRPr lang="en-US" sz="1200" dirty="0"/>
          </a:p>
          <a:p>
            <a:pPr>
              <a:lnSpc>
                <a:spcPct val="90000"/>
              </a:lnSpc>
              <a:spcBef>
                <a:spcPts val="0"/>
              </a:spcBef>
            </a:pPr>
            <a:r>
              <a:rPr lang="en-US" sz="1800" dirty="0" smtClean="0"/>
              <a:t>Common </a:t>
            </a:r>
            <a:r>
              <a:rPr lang="en-US" sz="1800" dirty="0"/>
              <a:t>permissions: Read/Write/Execute</a:t>
            </a:r>
          </a:p>
          <a:p>
            <a:pPr>
              <a:lnSpc>
                <a:spcPct val="90000"/>
              </a:lnSpc>
            </a:pPr>
            <a:r>
              <a:rPr lang="en-US" sz="1800" dirty="0"/>
              <a:t>Specify operations by ownership relation with respect to a file:</a:t>
            </a:r>
          </a:p>
          <a:p>
            <a:pPr lvl="1">
              <a:lnSpc>
                <a:spcPct val="90000"/>
              </a:lnSpc>
            </a:pPr>
            <a:r>
              <a:rPr lang="en-US" sz="1600" dirty="0"/>
              <a:t>What the owner can </a:t>
            </a:r>
            <a:r>
              <a:rPr lang="en-US" sz="1600" dirty="0" smtClean="0"/>
              <a:t>do?</a:t>
            </a:r>
            <a:endParaRPr lang="en-US" sz="1600" dirty="0"/>
          </a:p>
          <a:p>
            <a:pPr lvl="1">
              <a:lnSpc>
                <a:spcPct val="90000"/>
              </a:lnSpc>
            </a:pPr>
            <a:r>
              <a:rPr lang="en-US" sz="1600" dirty="0"/>
              <a:t>What the owner group can </a:t>
            </a:r>
            <a:r>
              <a:rPr lang="en-US" sz="1600" dirty="0" smtClean="0"/>
              <a:t>do?</a:t>
            </a:r>
            <a:endParaRPr lang="en-US" sz="1600" dirty="0"/>
          </a:p>
          <a:p>
            <a:pPr lvl="1">
              <a:lnSpc>
                <a:spcPct val="90000"/>
              </a:lnSpc>
            </a:pPr>
            <a:r>
              <a:rPr lang="en-US" sz="1600" dirty="0"/>
              <a:t>What everyone else can </a:t>
            </a:r>
            <a:r>
              <a:rPr lang="en-US" sz="1600" dirty="0" smtClean="0"/>
              <a:t>do?</a:t>
            </a:r>
            <a:endParaRPr lang="en-US" sz="1600" dirty="0"/>
          </a:p>
        </p:txBody>
      </p:sp>
      <p:sp>
        <p:nvSpPr>
          <p:cNvPr id="12" name="Rectangle 11"/>
          <p:cNvSpPr/>
          <p:nvPr/>
        </p:nvSpPr>
        <p:spPr>
          <a:xfrm>
            <a:off x="1506931" y="666750"/>
            <a:ext cx="1783565" cy="430887"/>
          </a:xfrm>
          <a:prstGeom prst="rect">
            <a:avLst/>
          </a:prstGeom>
          <a:solidFill>
            <a:schemeClr val="bg1"/>
          </a:solidFill>
        </p:spPr>
        <p:txBody>
          <a:bodyPr wrap="none">
            <a:spAutoFit/>
          </a:bodyPr>
          <a:lstStyle/>
          <a:p>
            <a:pPr lvl="0">
              <a:spcBef>
                <a:spcPct val="20000"/>
              </a:spcBef>
              <a:buClr>
                <a:srgbClr val="92D050"/>
              </a:buClr>
              <a:buSzPct val="120000"/>
            </a:pPr>
            <a:r>
              <a:rPr lang="en-US" sz="2200" b="1" dirty="0">
                <a:solidFill>
                  <a:srgbClr val="000000"/>
                </a:solidFill>
                <a:latin typeface="Calibri" pitchFamily="34" charset="0"/>
                <a:cs typeface="Arial"/>
              </a:rPr>
              <a:t>Windows ACL</a:t>
            </a:r>
          </a:p>
        </p:txBody>
      </p:sp>
      <p:sp>
        <p:nvSpPr>
          <p:cNvPr id="13" name="Rectangle 12"/>
          <p:cNvSpPr/>
          <p:nvPr/>
        </p:nvSpPr>
        <p:spPr>
          <a:xfrm>
            <a:off x="5752813" y="681555"/>
            <a:ext cx="2134174" cy="397032"/>
          </a:xfrm>
          <a:prstGeom prst="rect">
            <a:avLst/>
          </a:prstGeom>
          <a:solidFill>
            <a:schemeClr val="bg1"/>
          </a:solidFill>
        </p:spPr>
        <p:txBody>
          <a:bodyPr wrap="none">
            <a:spAutoFit/>
          </a:bodyPr>
          <a:lstStyle/>
          <a:p>
            <a:pPr lvl="0">
              <a:lnSpc>
                <a:spcPct val="90000"/>
              </a:lnSpc>
              <a:spcBef>
                <a:spcPct val="20000"/>
              </a:spcBef>
              <a:buClr>
                <a:srgbClr val="92D050"/>
              </a:buClr>
              <a:buSzPct val="120000"/>
            </a:pPr>
            <a:r>
              <a:rPr lang="en-US" sz="2200" b="1" dirty="0">
                <a:solidFill>
                  <a:srgbClr val="000000"/>
                </a:solidFill>
                <a:latin typeface="Calibri" pitchFamily="34" charset="0"/>
                <a:cs typeface="Arial"/>
              </a:rPr>
              <a:t>UNIX Permission</a:t>
            </a:r>
          </a:p>
        </p:txBody>
      </p:sp>
    </p:spTree>
    <p:custDataLst>
      <p:tags r:id="rId1"/>
    </p:custDataLst>
    <p:extLst>
      <p:ext uri="{BB962C8B-B14F-4D97-AF65-F5344CB8AC3E}">
        <p14:creationId xmlns:p14="http://schemas.microsoft.com/office/powerpoint/2010/main" val="2180552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OAuth</a:t>
            </a:r>
            <a:endParaRPr lang="en-US" dirty="0"/>
          </a:p>
        </p:txBody>
      </p:sp>
      <p:sp>
        <p:nvSpPr>
          <p:cNvPr id="3" name="Content Placeholder 2"/>
          <p:cNvSpPr>
            <a:spLocks noGrp="1"/>
          </p:cNvSpPr>
          <p:nvPr>
            <p:ph sz="quarter" idx="10"/>
          </p:nvPr>
        </p:nvSpPr>
        <p:spPr>
          <a:xfrm>
            <a:off x="379413" y="2114550"/>
            <a:ext cx="3430587" cy="2305050"/>
          </a:xfrm>
        </p:spPr>
        <p:txBody>
          <a:bodyPr/>
          <a:lstStyle/>
          <a:p>
            <a:r>
              <a:rPr lang="en-US" dirty="0"/>
              <a:t>Entities involved in </a:t>
            </a:r>
            <a:r>
              <a:rPr lang="en-US" dirty="0" smtClean="0"/>
              <a:t>authorization:</a:t>
            </a:r>
            <a:endParaRPr lang="en-US" dirty="0"/>
          </a:p>
          <a:p>
            <a:pPr lvl="1"/>
            <a:r>
              <a:rPr lang="en-US" dirty="0"/>
              <a:t>Resource owner </a:t>
            </a:r>
          </a:p>
          <a:p>
            <a:pPr lvl="1"/>
            <a:r>
              <a:rPr lang="en-US" dirty="0"/>
              <a:t>Resource server </a:t>
            </a:r>
          </a:p>
          <a:p>
            <a:pPr lvl="1"/>
            <a:r>
              <a:rPr lang="en-US" dirty="0"/>
              <a:t>Client</a:t>
            </a:r>
          </a:p>
          <a:p>
            <a:pPr lvl="1"/>
            <a:r>
              <a:rPr lang="en-US" dirty="0"/>
              <a:t>Authorization server</a:t>
            </a:r>
          </a:p>
          <a:p>
            <a:pPr lvl="1"/>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An </a:t>
              </a:r>
              <a:r>
                <a:rPr lang="en-US" sz="1600" dirty="0">
                  <a:solidFill>
                    <a:schemeClr val="tx1"/>
                  </a:solidFill>
                </a:rPr>
                <a:t>open authorization mechanism </a:t>
              </a:r>
              <a:r>
                <a:rPr lang="en-US" sz="1600" dirty="0" smtClean="0">
                  <a:solidFill>
                    <a:schemeClr val="tx1"/>
                  </a:solidFill>
                </a:rPr>
                <a:t>allows </a:t>
              </a:r>
              <a:r>
                <a:rPr lang="en-US" sz="1600" dirty="0">
                  <a:solidFill>
                    <a:schemeClr val="tx1"/>
                  </a:solidFill>
                </a:rPr>
                <a:t>a client to access protected resources from a resource server on behalf of a resource owner.</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err="1" smtClean="0">
                  <a:solidFill>
                    <a:schemeClr val="bg1"/>
                  </a:solidFill>
                  <a:ea typeface="Verdana" panose="020B0604030504040204" pitchFamily="34" charset="0"/>
                  <a:cs typeface="Verdana" panose="020B0604030504040204" pitchFamily="34" charset="0"/>
                </a:rPr>
                <a:t>OAuth</a:t>
              </a:r>
              <a:endParaRPr lang="en-US" sz="1600" b="1" kern="0" dirty="0">
                <a:solidFill>
                  <a:schemeClr val="bg1"/>
                </a:solidFill>
                <a:ea typeface="Verdana" panose="020B0604030504040204" pitchFamily="34" charset="0"/>
                <a:cs typeface="Verdana" panose="020B0604030504040204" pitchFamily="34" charset="0"/>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048393"/>
            <a:ext cx="3749040" cy="23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62561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OAuth</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9" name="Content Placeholder 2"/>
          <p:cNvSpPr>
            <a:spLocks noGrp="1"/>
          </p:cNvSpPr>
          <p:nvPr>
            <p:ph sz="quarter" idx="10"/>
          </p:nvPr>
        </p:nvSpPr>
        <p:spPr>
          <a:xfrm>
            <a:off x="379413" y="2114550"/>
            <a:ext cx="3430587" cy="2305050"/>
          </a:xfrm>
        </p:spPr>
        <p:txBody>
          <a:bodyPr/>
          <a:lstStyle/>
          <a:p>
            <a:r>
              <a:rPr lang="en-US" dirty="0"/>
              <a:t>Entities involved in </a:t>
            </a:r>
            <a:r>
              <a:rPr lang="en-US" dirty="0" smtClean="0"/>
              <a:t>authorization:</a:t>
            </a:r>
            <a:endParaRPr lang="en-US" dirty="0"/>
          </a:p>
          <a:p>
            <a:pPr lvl="1"/>
            <a:r>
              <a:rPr lang="en-US" dirty="0"/>
              <a:t>Resource owner </a:t>
            </a:r>
          </a:p>
          <a:p>
            <a:pPr lvl="1"/>
            <a:r>
              <a:rPr lang="en-US" dirty="0"/>
              <a:t>Resource server </a:t>
            </a:r>
          </a:p>
          <a:p>
            <a:pPr lvl="1"/>
            <a:r>
              <a:rPr lang="en-US" dirty="0"/>
              <a:t>Client</a:t>
            </a:r>
          </a:p>
          <a:p>
            <a:pPr lvl="1"/>
            <a:r>
              <a:rPr lang="en-US" dirty="0"/>
              <a:t>Authorization server</a:t>
            </a:r>
          </a:p>
          <a:p>
            <a:pPr lvl="1"/>
            <a:endParaRPr lang="en-US" dirty="0"/>
          </a:p>
        </p:txBody>
      </p:sp>
      <p:sp>
        <p:nvSpPr>
          <p:cNvPr id="14" name="Rectangle 13"/>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15" name="Group 14"/>
          <p:cNvGrpSpPr/>
          <p:nvPr/>
        </p:nvGrpSpPr>
        <p:grpSpPr>
          <a:xfrm>
            <a:off x="175740" y="853609"/>
            <a:ext cx="8495413" cy="1032341"/>
            <a:chOff x="175740" y="853609"/>
            <a:chExt cx="8495413" cy="1032341"/>
          </a:xfrm>
        </p:grpSpPr>
        <p:sp>
          <p:nvSpPr>
            <p:cNvPr id="16" name="Rectangle 1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An </a:t>
              </a:r>
              <a:r>
                <a:rPr lang="en-US" sz="1600" dirty="0">
                  <a:solidFill>
                    <a:schemeClr val="tx1"/>
                  </a:solidFill>
                </a:rPr>
                <a:t>open authorization mechanism </a:t>
              </a:r>
              <a:r>
                <a:rPr lang="en-US" sz="1600" dirty="0" smtClean="0">
                  <a:solidFill>
                    <a:schemeClr val="tx1"/>
                  </a:solidFill>
                </a:rPr>
                <a:t>allows </a:t>
              </a:r>
              <a:r>
                <a:rPr lang="en-US" sz="1600" dirty="0">
                  <a:solidFill>
                    <a:schemeClr val="tx1"/>
                  </a:solidFill>
                </a:rPr>
                <a:t>a client to access protected resources from a resource server on behalf of a resource owner.</a:t>
              </a:r>
            </a:p>
          </p:txBody>
        </p:sp>
        <p:sp>
          <p:nvSpPr>
            <p:cNvPr id="17" name="Rectangle 1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err="1" smtClean="0">
                  <a:solidFill>
                    <a:schemeClr val="bg1"/>
                  </a:solidFill>
                  <a:ea typeface="Verdana" panose="020B0604030504040204" pitchFamily="34" charset="0"/>
                  <a:cs typeface="Verdana" panose="020B0604030504040204" pitchFamily="34" charset="0"/>
                </a:rPr>
                <a:t>OAuth</a:t>
              </a:r>
              <a:endParaRPr lang="en-US" sz="1600" b="1" kern="0" dirty="0">
                <a:solidFill>
                  <a:schemeClr val="bg1"/>
                </a:solidFill>
                <a:ea typeface="Verdana" panose="020B0604030504040204" pitchFamily="34" charset="0"/>
                <a:cs typeface="Verdana" panose="020B0604030504040204" pitchFamily="34" charset="0"/>
              </a:endParaRPr>
            </a:p>
          </p:txBody>
        </p:sp>
      </p:gr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048393"/>
            <a:ext cx="3749040" cy="23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95363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Multi-factor Authentication</a:t>
            </a:r>
          </a:p>
        </p:txBody>
      </p:sp>
      <p:sp>
        <p:nvSpPr>
          <p:cNvPr id="3" name="Content Placeholder 2"/>
          <p:cNvSpPr>
            <a:spLocks noGrp="1"/>
          </p:cNvSpPr>
          <p:nvPr>
            <p:ph sz="quarter" idx="10"/>
          </p:nvPr>
        </p:nvSpPr>
        <p:spPr/>
        <p:txBody>
          <a:bodyPr/>
          <a:lstStyle/>
          <a:p>
            <a:r>
              <a:rPr lang="en-US" dirty="0"/>
              <a:t>Multiple factors for authentication:</a:t>
            </a:r>
          </a:p>
          <a:p>
            <a:pPr lvl="1"/>
            <a:r>
              <a:rPr lang="en-US" dirty="0"/>
              <a:t>First factor: </a:t>
            </a:r>
            <a:r>
              <a:rPr lang="en-US" dirty="0" smtClean="0"/>
              <a:t>What a user knows? </a:t>
            </a:r>
            <a:r>
              <a:rPr lang="en-US" dirty="0"/>
              <a:t>For example, a password</a:t>
            </a:r>
          </a:p>
          <a:p>
            <a:pPr lvl="1"/>
            <a:r>
              <a:rPr lang="en-US" dirty="0"/>
              <a:t>Second factor: What </a:t>
            </a:r>
            <a:r>
              <a:rPr lang="en-US" dirty="0" smtClean="0"/>
              <a:t>the user has? </a:t>
            </a:r>
            <a:r>
              <a:rPr lang="en-US" dirty="0"/>
              <a:t>For example, a </a:t>
            </a:r>
            <a:r>
              <a:rPr lang="en-US" dirty="0" smtClean="0"/>
              <a:t>token</a:t>
            </a:r>
            <a:endParaRPr lang="en-US" dirty="0"/>
          </a:p>
          <a:p>
            <a:pPr lvl="1"/>
            <a:r>
              <a:rPr lang="en-US" dirty="0"/>
              <a:t>Third factor: Who is the user? or What </a:t>
            </a:r>
            <a:r>
              <a:rPr lang="en-US" dirty="0" smtClean="0"/>
              <a:t>the user </a:t>
            </a:r>
            <a:r>
              <a:rPr lang="en-US" dirty="0"/>
              <a:t>did? For example, a unique ID or user’s past activity </a:t>
            </a:r>
          </a:p>
          <a:p>
            <a:r>
              <a:rPr lang="en-US" dirty="0"/>
              <a:t>Access is granted only when all the factors are validated</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36420"/>
            <a:ext cx="7286625" cy="197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37216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network authentication protocol, which provides strong authentication for client/server applications by using secret-key cryptography. A client and server can prove their identity to each other across an insecure network connection.</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Kerberos</a:t>
              </a:r>
              <a:endParaRPr lang="en-US" sz="1600" b="1" kern="0" dirty="0">
                <a:solidFill>
                  <a:schemeClr val="bg1"/>
                </a:solidFill>
                <a:ea typeface="Verdana" panose="020B0604030504040204" pitchFamily="34" charset="0"/>
                <a:cs typeface="Verdana" panose="020B0604030504040204" pitchFamily="34" charset="0"/>
              </a:endParaRPr>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578" y="2491582"/>
            <a:ext cx="4830845" cy="244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1689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3" name="Group 2"/>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network authentication protocol, which provides strong authentication for client/server applications by using secret-key cryptography. A client and server can prove their identity to each other across an insecure network connection.</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Kerberos</a:t>
              </a:r>
              <a:endParaRPr lang="en-US" sz="1600" b="1" kern="0" dirty="0">
                <a:solidFill>
                  <a:schemeClr val="bg1"/>
                </a:solidFill>
                <a:ea typeface="Verdana" panose="020B0604030504040204" pitchFamily="34" charset="0"/>
                <a:cs typeface="Verdana" panose="020B0604030504040204" pitchFamily="34" charset="0"/>
              </a:endParaRPr>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578" y="2491582"/>
            <a:ext cx="4830845" cy="244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1281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Challenge Handshake Authentication Protocol</a:t>
            </a:r>
          </a:p>
        </p:txBody>
      </p:sp>
      <p:sp>
        <p:nvSpPr>
          <p:cNvPr id="3" name="Content Placeholder 2"/>
          <p:cNvSpPr>
            <a:spLocks noGrp="1"/>
          </p:cNvSpPr>
          <p:nvPr>
            <p:ph sz="quarter" idx="10"/>
          </p:nvPr>
        </p:nvSpPr>
        <p:spPr/>
        <p:txBody>
          <a:bodyPr/>
          <a:lstStyle/>
          <a:p>
            <a:r>
              <a:rPr lang="en-US" dirty="0"/>
              <a:t>Provides a method for initiators and targets to authenticate each other by utilizing a secret </a:t>
            </a:r>
            <a:r>
              <a:rPr lang="en-US" dirty="0" smtClean="0"/>
              <a:t>code</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563" y="1724956"/>
            <a:ext cx="6238875" cy="320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1525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OpenID</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3" name="Group 2"/>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An open standard for authentication in which a service provider uses authentication services from an </a:t>
              </a:r>
              <a:r>
                <a:rPr lang="en-US" sz="1600" dirty="0" err="1">
                  <a:solidFill>
                    <a:schemeClr val="tx1"/>
                  </a:solidFill>
                </a:rPr>
                <a:t>OpenID</a:t>
              </a:r>
              <a:r>
                <a:rPr lang="en-US" sz="1600" dirty="0">
                  <a:solidFill>
                    <a:schemeClr val="tx1"/>
                  </a:solidFill>
                </a:rPr>
                <a:t> provider.</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err="1" smtClean="0">
                  <a:solidFill>
                    <a:schemeClr val="bg1"/>
                  </a:solidFill>
                  <a:ea typeface="Verdana" panose="020B0604030504040204" pitchFamily="34" charset="0"/>
                  <a:cs typeface="Verdana" panose="020B0604030504040204" pitchFamily="34" charset="0"/>
                </a:rPr>
                <a:t>OpenID</a:t>
              </a:r>
              <a:endParaRPr lang="en-US" sz="1600" b="1" kern="0" dirty="0">
                <a:solidFill>
                  <a:schemeClr val="bg1"/>
                </a:solidFill>
                <a:ea typeface="Verdana" panose="020B0604030504040204" pitchFamily="34" charset="0"/>
                <a:cs typeface="Verdana" panose="020B0604030504040204" pitchFamily="34" charset="0"/>
              </a:endParaRPr>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823" y="2004054"/>
            <a:ext cx="6670354" cy="290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717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Physical security</a:t>
            </a:r>
          </a:p>
          <a:p>
            <a:r>
              <a:rPr lang="en-US" dirty="0"/>
              <a:t>Windows </a:t>
            </a:r>
            <a:r>
              <a:rPr lang="en-US" dirty="0" smtClean="0"/>
              <a:t>ACLs and UNIX </a:t>
            </a:r>
            <a:r>
              <a:rPr lang="en-US" dirty="0"/>
              <a:t>permissions</a:t>
            </a:r>
          </a:p>
          <a:p>
            <a:r>
              <a:rPr lang="en-US" dirty="0" err="1"/>
              <a:t>OAuth</a:t>
            </a:r>
            <a:endParaRPr lang="en-US" dirty="0"/>
          </a:p>
          <a:p>
            <a:r>
              <a:rPr lang="en-US" dirty="0"/>
              <a:t>Multi-factor authentication</a:t>
            </a:r>
          </a:p>
          <a:p>
            <a:r>
              <a:rPr lang="en-US" dirty="0" smtClean="0"/>
              <a:t>Kerberos and CHAP</a:t>
            </a:r>
            <a:endParaRPr lang="en-US" dirty="0"/>
          </a:p>
          <a:p>
            <a:r>
              <a:rPr lang="en-US" dirty="0" err="1"/>
              <a:t>OpenID</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713127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a:t>
            </a:r>
          </a:p>
        </p:txBody>
      </p:sp>
      <p:sp>
        <p:nvSpPr>
          <p:cNvPr id="3" name="Content Placeholder 2"/>
          <p:cNvSpPr>
            <a:spLocks noGrp="1"/>
          </p:cNvSpPr>
          <p:nvPr>
            <p:ph sz="quarter" idx="10"/>
          </p:nvPr>
        </p:nvSpPr>
        <p:spPr>
          <a:xfrm>
            <a:off x="379413" y="2400300"/>
            <a:ext cx="7680960" cy="2076450"/>
          </a:xfrm>
        </p:spPr>
        <p:txBody>
          <a:bodyPr/>
          <a:lstStyle/>
          <a:p>
            <a:r>
              <a:rPr lang="en-US" dirty="0"/>
              <a:t>Goal of information security is to provide:</a:t>
            </a:r>
          </a:p>
          <a:p>
            <a:pPr lvl="1"/>
            <a:r>
              <a:rPr lang="en-US" dirty="0" smtClean="0"/>
              <a:t>Confidentiality, integrity, and availability</a:t>
            </a:r>
            <a:endParaRPr lang="en-US" dirty="0"/>
          </a:p>
          <a:p>
            <a:r>
              <a:rPr lang="en-US" dirty="0"/>
              <a:t>Security mechanisms ensure right users have access to right resources at the right time</a:t>
            </a:r>
          </a:p>
          <a:p>
            <a:r>
              <a:rPr lang="en-US" dirty="0"/>
              <a:t>Auditing enables assessing effectiveness of the security mechanisms</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175740" y="853609"/>
            <a:ext cx="8495413" cy="1413341"/>
            <a:chOff x="175740" y="853609"/>
            <a:chExt cx="8495413" cy="1413341"/>
          </a:xfrm>
        </p:grpSpPr>
        <p:sp>
          <p:nvSpPr>
            <p:cNvPr id="6" name="Rectangle 5"/>
            <p:cNvSpPr/>
            <p:nvPr/>
          </p:nvSpPr>
          <p:spPr>
            <a:xfrm>
              <a:off x="441553" y="1052339"/>
              <a:ext cx="8229600" cy="1214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term that includes a set of practices that protect information and information systems from unauthorized access, use, information disclosure, disruption, modification, or destruction. </a:t>
              </a:r>
            </a:p>
            <a:p>
              <a:pPr algn="r"/>
              <a:r>
                <a:rPr lang="en-US" sz="900" i="1" dirty="0">
                  <a:solidFill>
                    <a:schemeClr val="tx1"/>
                  </a:solidFill>
                </a:rPr>
                <a:t>— US Federal law (Title 38 Part IV, Chapter 57, Subchapter III USC 5727)</a:t>
              </a:r>
            </a:p>
            <a:p>
              <a:endParaRPr lang="en-US" dirty="0"/>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kern="0" dirty="0" smtClean="0">
                  <a:solidFill>
                    <a:schemeClr val="bg1"/>
                  </a:solidFill>
                  <a:ea typeface="Verdana" panose="020B0604030504040204" pitchFamily="34" charset="0"/>
                  <a:cs typeface="Verdana" panose="020B0604030504040204" pitchFamily="34" charset="0"/>
                </a:rPr>
                <a:t>Information Security</a:t>
              </a:r>
              <a:endParaRPr lang="en-US"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614603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Security Mechanisms – </a:t>
            </a:r>
            <a:r>
              <a:rPr lang="en-US" dirty="0" smtClean="0"/>
              <a:t>II</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Role-based access control</a:t>
            </a:r>
          </a:p>
          <a:p>
            <a:pPr>
              <a:defRPr/>
            </a:pPr>
            <a:r>
              <a:rPr lang="en-US" dirty="0"/>
              <a:t>Network monitoring and analysis</a:t>
            </a:r>
          </a:p>
          <a:p>
            <a:pPr>
              <a:defRPr/>
            </a:pPr>
            <a:r>
              <a:rPr lang="en-US" dirty="0"/>
              <a:t>Firewall and intrusion detection and prevention system</a:t>
            </a:r>
          </a:p>
          <a:p>
            <a:pPr>
              <a:defRPr/>
            </a:pPr>
            <a:r>
              <a:rPr lang="en-US" dirty="0"/>
              <a:t>Adaptive security</a:t>
            </a:r>
          </a:p>
          <a:p>
            <a:pPr>
              <a:defRPr/>
            </a:pPr>
            <a:r>
              <a:rPr lang="en-US" dirty="0"/>
              <a:t>VPN, VLAN, VSAN, zoning and </a:t>
            </a:r>
            <a:r>
              <a:rPr lang="en-US" dirty="0" err="1"/>
              <a:t>iSNS</a:t>
            </a:r>
            <a:r>
              <a:rPr lang="en-US" dirty="0"/>
              <a:t> discovery domain</a:t>
            </a:r>
          </a:p>
          <a:p>
            <a:pPr>
              <a:defRPr/>
            </a:pPr>
            <a:r>
              <a:rPr lang="en-US" dirty="0" smtClean="0"/>
              <a:t>Port </a:t>
            </a:r>
            <a:r>
              <a:rPr lang="en-US" dirty="0"/>
              <a:t>binding and fabric </a:t>
            </a:r>
            <a:r>
              <a:rPr lang="en-US" dirty="0" smtClean="0"/>
              <a:t>binding</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67241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Key Security Mechanisms</a:t>
            </a:r>
          </a:p>
        </p:txBody>
      </p:sp>
      <p:sp>
        <p:nvSpPr>
          <p:cNvPr id="5" name="Content Placeholder 4"/>
          <p:cNvSpPr>
            <a:spLocks noGrp="1"/>
          </p:cNvSpPr>
          <p:nvPr>
            <p:ph sz="quarter" idx="10"/>
          </p:nvPr>
        </p:nvSpPr>
        <p:spPr/>
        <p:txBody>
          <a:bodyPr/>
          <a:lstStyle/>
          <a:p>
            <a:r>
              <a:rPr lang="en-US" sz="1600" dirty="0"/>
              <a:t>Physical security</a:t>
            </a:r>
          </a:p>
          <a:p>
            <a:r>
              <a:rPr lang="en-US" sz="1600" dirty="0"/>
              <a:t>Identity and access management</a:t>
            </a:r>
          </a:p>
          <a:p>
            <a:r>
              <a:rPr lang="en-US" sz="1600" dirty="0"/>
              <a:t>Role-based access control</a:t>
            </a:r>
          </a:p>
          <a:p>
            <a:r>
              <a:rPr lang="en-US" sz="1600" dirty="0"/>
              <a:t>Network monitoring and analysis</a:t>
            </a:r>
          </a:p>
          <a:p>
            <a:r>
              <a:rPr lang="en-US" sz="1600" dirty="0"/>
              <a:t>Firewall</a:t>
            </a:r>
          </a:p>
          <a:p>
            <a:r>
              <a:rPr lang="en-US" sz="1600" dirty="0"/>
              <a:t>Intrusion detection and prevention system</a:t>
            </a:r>
          </a:p>
          <a:p>
            <a:r>
              <a:rPr lang="en-US" sz="1600" dirty="0"/>
              <a:t>Adaptive security</a:t>
            </a:r>
          </a:p>
          <a:p>
            <a:r>
              <a:rPr lang="en-US" sz="1600" dirty="0" smtClean="0"/>
              <a:t>Virtual </a:t>
            </a:r>
            <a:r>
              <a:rPr lang="en-US" sz="1600" dirty="0"/>
              <a:t>private </a:t>
            </a:r>
            <a:r>
              <a:rPr lang="en-US" sz="1600" dirty="0" smtClean="0"/>
              <a:t>network</a:t>
            </a:r>
          </a:p>
          <a:p>
            <a:r>
              <a:rPr lang="en-US" sz="1600" dirty="0"/>
              <a:t>Virtual LAN and virtual </a:t>
            </a:r>
            <a:r>
              <a:rPr lang="en-US" sz="1600" dirty="0" smtClean="0"/>
              <a:t>SAN</a:t>
            </a:r>
            <a:endParaRPr lang="en-US" sz="1600" dirty="0"/>
          </a:p>
        </p:txBody>
      </p:sp>
      <p:sp>
        <p:nvSpPr>
          <p:cNvPr id="9" name="Content Placeholder 8"/>
          <p:cNvSpPr>
            <a:spLocks noGrp="1"/>
          </p:cNvSpPr>
          <p:nvPr>
            <p:ph sz="quarter" idx="11"/>
          </p:nvPr>
        </p:nvSpPr>
        <p:spPr/>
        <p:txBody>
          <a:bodyPr/>
          <a:lstStyle/>
          <a:p>
            <a:r>
              <a:rPr lang="en-US" sz="1600" dirty="0" smtClean="0"/>
              <a:t>Zoning </a:t>
            </a:r>
            <a:r>
              <a:rPr lang="en-US" sz="1600" dirty="0"/>
              <a:t>and </a:t>
            </a:r>
            <a:r>
              <a:rPr lang="en-US" sz="1600" dirty="0" err="1"/>
              <a:t>iSNS</a:t>
            </a:r>
            <a:r>
              <a:rPr lang="en-US" sz="1600" dirty="0"/>
              <a:t> discovery </a:t>
            </a:r>
            <a:r>
              <a:rPr lang="en-US" sz="1600" dirty="0" smtClean="0"/>
              <a:t>domain</a:t>
            </a:r>
          </a:p>
          <a:p>
            <a:r>
              <a:rPr lang="en-US" sz="1600" dirty="0"/>
              <a:t>Port binding and fabric binding</a:t>
            </a:r>
          </a:p>
          <a:p>
            <a:r>
              <a:rPr lang="en-US" sz="1600" dirty="0" smtClean="0"/>
              <a:t>Security </a:t>
            </a:r>
            <a:r>
              <a:rPr lang="en-US" sz="1600" dirty="0"/>
              <a:t>hypervisor and management server</a:t>
            </a:r>
          </a:p>
          <a:p>
            <a:r>
              <a:rPr lang="en-US" sz="1600" dirty="0"/>
              <a:t>Virtual machine hardening</a:t>
            </a:r>
          </a:p>
          <a:p>
            <a:r>
              <a:rPr lang="en-US" sz="1600" dirty="0"/>
              <a:t>Securing operating system and applications</a:t>
            </a:r>
          </a:p>
          <a:p>
            <a:r>
              <a:rPr lang="en-US" sz="1600" dirty="0"/>
              <a:t>LUN masking</a:t>
            </a:r>
          </a:p>
          <a:p>
            <a:r>
              <a:rPr lang="en-US" sz="1600" dirty="0"/>
              <a:t>Data encryption</a:t>
            </a:r>
          </a:p>
          <a:p>
            <a:r>
              <a:rPr lang="en-US" sz="1600" dirty="0"/>
              <a:t>Data </a:t>
            </a:r>
            <a:r>
              <a:rPr lang="en-US" sz="1600" dirty="0" smtClean="0"/>
              <a:t>shredding</a:t>
            </a:r>
            <a:endParaRPr lang="en-US" sz="1600"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
        <p:nvSpPr>
          <p:cNvPr id="14" name="Rectangle 13"/>
          <p:cNvSpPr/>
          <p:nvPr/>
        </p:nvSpPr>
        <p:spPr>
          <a:xfrm>
            <a:off x="304800" y="914400"/>
            <a:ext cx="8610600" cy="3943350"/>
          </a:xfrm>
          <a:custGeom>
            <a:avLst/>
            <a:gdLst/>
            <a:ahLst/>
            <a:cxnLst/>
            <a:rect l="l" t="t" r="r" b="b"/>
            <a:pathLst>
              <a:path w="8610600" h="3943350">
                <a:moveTo>
                  <a:pt x="0" y="0"/>
                </a:moveTo>
                <a:lnTo>
                  <a:pt x="4343400" y="0"/>
                </a:lnTo>
                <a:lnTo>
                  <a:pt x="4343400" y="819150"/>
                </a:lnTo>
                <a:lnTo>
                  <a:pt x="8382000" y="819150"/>
                </a:lnTo>
                <a:lnTo>
                  <a:pt x="8382000" y="0"/>
                </a:lnTo>
                <a:lnTo>
                  <a:pt x="8610600" y="0"/>
                </a:lnTo>
                <a:lnTo>
                  <a:pt x="8610600" y="3333750"/>
                </a:lnTo>
                <a:lnTo>
                  <a:pt x="7543800" y="3333750"/>
                </a:lnTo>
                <a:lnTo>
                  <a:pt x="7543800" y="3943350"/>
                </a:lnTo>
                <a:lnTo>
                  <a:pt x="4114800" y="3943350"/>
                </a:lnTo>
                <a:lnTo>
                  <a:pt x="4114800" y="819150"/>
                </a:lnTo>
                <a:lnTo>
                  <a:pt x="0" y="819150"/>
                </a:lnTo>
                <a:close/>
              </a:path>
            </a:pathLst>
          </a:custGeom>
          <a:solidFill>
            <a:srgbClr val="FFFFFF">
              <a:alpha val="50196"/>
            </a:srgb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33101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Role-based Access Control</a:t>
            </a:r>
          </a:p>
        </p:txBody>
      </p:sp>
      <p:sp>
        <p:nvSpPr>
          <p:cNvPr id="3" name="Content Placeholder 2"/>
          <p:cNvSpPr>
            <a:spLocks noGrp="1"/>
          </p:cNvSpPr>
          <p:nvPr>
            <p:ph sz="quarter" idx="10"/>
          </p:nvPr>
        </p:nvSpPr>
        <p:spPr/>
        <p:txBody>
          <a:bodyPr/>
          <a:lstStyle/>
          <a:p>
            <a:r>
              <a:rPr lang="en-US" dirty="0"/>
              <a:t>An approach to restrict access to authorized users based on their respective roles</a:t>
            </a:r>
          </a:p>
          <a:p>
            <a:pPr lvl="1"/>
            <a:r>
              <a:rPr lang="en-US" dirty="0"/>
              <a:t>Only those privileges are assigned to a role that are required to perform tasks associated with that role</a:t>
            </a:r>
          </a:p>
          <a:p>
            <a:r>
              <a:rPr lang="en-US" dirty="0"/>
              <a:t>Separation of duties </a:t>
            </a:r>
            <a:r>
              <a:rPr lang="en-US" dirty="0" smtClean="0"/>
              <a:t>ensure </a:t>
            </a:r>
            <a:r>
              <a:rPr lang="en-US" dirty="0"/>
              <a:t>that no single individual can both specify an action and carry it out</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101035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Monitoring and Analysis</a:t>
            </a:r>
          </a:p>
        </p:txBody>
      </p:sp>
      <p:sp>
        <p:nvSpPr>
          <p:cNvPr id="3" name="Content Placeholder 2"/>
          <p:cNvSpPr>
            <a:spLocks noGrp="1"/>
          </p:cNvSpPr>
          <p:nvPr>
            <p:ph sz="quarter" idx="10"/>
          </p:nvPr>
        </p:nvSpPr>
        <p:spPr/>
        <p:txBody>
          <a:bodyPr/>
          <a:lstStyle/>
          <a:p>
            <a:r>
              <a:rPr lang="en-US" dirty="0"/>
              <a:t>A proactive measure to detect and prevent network failure or performance problems</a:t>
            </a:r>
          </a:p>
          <a:p>
            <a:r>
              <a:rPr lang="en-US" dirty="0"/>
              <a:t>Network monitoring can be performed in two ways:</a:t>
            </a:r>
          </a:p>
          <a:p>
            <a:endParaRPr lang="en-US" dirty="0"/>
          </a:p>
          <a:p>
            <a:endParaRPr lang="en-US" dirty="0" smtClean="0"/>
          </a:p>
          <a:p>
            <a:endParaRPr lang="en-US" dirty="0" smtClean="0"/>
          </a:p>
          <a:p>
            <a:r>
              <a:rPr lang="en-US" dirty="0" smtClean="0"/>
              <a:t>Mechanisms </a:t>
            </a:r>
            <a:r>
              <a:rPr lang="en-US" dirty="0"/>
              <a:t>used to monitor, detect, and prevent attacks are:</a:t>
            </a:r>
          </a:p>
          <a:p>
            <a:pPr lvl="1"/>
            <a:r>
              <a:rPr lang="en-US" dirty="0"/>
              <a:t>Firewalls, IDPS and network analysis/forensics </a:t>
            </a:r>
            <a:r>
              <a:rPr lang="en-US" dirty="0" smtClean="0"/>
              <a:t>systems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51696164"/>
              </p:ext>
            </p:extLst>
          </p:nvPr>
        </p:nvGraphicFramePr>
        <p:xfrm>
          <a:off x="685800" y="2190750"/>
          <a:ext cx="7772400" cy="1229360"/>
        </p:xfrm>
        <a:graphic>
          <a:graphicData uri="http://schemas.openxmlformats.org/drawingml/2006/table">
            <a:tbl>
              <a:tblPr firstRow="1" bandRow="1">
                <a:tableStyleId>{5C22544A-7EE6-4342-B048-85BDC9FD1C3A}</a:tableStyleId>
              </a:tblPr>
              <a:tblGrid>
                <a:gridCol w="1371600"/>
                <a:gridCol w="64008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mn-lt"/>
                        </a:rPr>
                        <a:t>Monitoring</a:t>
                      </a:r>
                    </a:p>
                    <a:p>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mn-lt"/>
                        </a:rPr>
                        <a:t>Description</a:t>
                      </a:r>
                    </a:p>
                    <a:p>
                      <a:endParaRPr lang="en-US" sz="13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Active</a:t>
                      </a: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Monitoring tools transmit data between two endpoints that are monitored</a:t>
                      </a:r>
                    </a:p>
                  </a:txBody>
                  <a:tcPr anchor="ctr"/>
                </a:tc>
              </a:tr>
              <a:tr h="370840">
                <a:tc>
                  <a:txBody>
                    <a:bodyPr/>
                    <a:lstStyle/>
                    <a:p>
                      <a:pPr algn="l"/>
                      <a:r>
                        <a:rPr lang="en-US" sz="1200" dirty="0" smtClean="0">
                          <a:latin typeface="+mn-lt"/>
                        </a:rPr>
                        <a:t>Passive</a:t>
                      </a:r>
                      <a:endParaRPr lang="en-US" sz="1200" dirty="0">
                        <a:latin typeface="+mn-lt"/>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Information about a link or device is collected by probing the link or device</a:t>
                      </a:r>
                    </a:p>
                  </a:txBody>
                  <a:tcPr anchor="ctr"/>
                </a:tc>
              </a:tr>
            </a:tbl>
          </a:graphicData>
        </a:graphic>
      </p:graphicFrame>
    </p:spTree>
    <p:custDataLst>
      <p:tags r:id="rId1"/>
    </p:custDataLst>
    <p:extLst>
      <p:ext uri="{BB962C8B-B14F-4D97-AF65-F5344CB8AC3E}">
        <p14:creationId xmlns:p14="http://schemas.microsoft.com/office/powerpoint/2010/main" val="112610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Firewall</a:t>
            </a:r>
          </a:p>
        </p:txBody>
      </p:sp>
      <p:sp>
        <p:nvSpPr>
          <p:cNvPr id="3" name="Content Placeholder 2"/>
          <p:cNvSpPr>
            <a:spLocks noGrp="1"/>
          </p:cNvSpPr>
          <p:nvPr>
            <p:ph sz="quarter" idx="10"/>
          </p:nvPr>
        </p:nvSpPr>
        <p:spPr>
          <a:xfrm>
            <a:off x="379413" y="2095500"/>
            <a:ext cx="8458200" cy="2305050"/>
          </a:xfrm>
        </p:spPr>
        <p:txBody>
          <a:bodyPr/>
          <a:lstStyle/>
          <a:p>
            <a:r>
              <a:rPr lang="en-US" dirty="0"/>
              <a:t>Can be deployed at:</a:t>
            </a:r>
          </a:p>
          <a:p>
            <a:pPr lvl="1"/>
            <a:r>
              <a:rPr lang="en-US" dirty="0"/>
              <a:t>Network level</a:t>
            </a:r>
          </a:p>
          <a:p>
            <a:pPr lvl="1"/>
            <a:r>
              <a:rPr lang="en-US" dirty="0"/>
              <a:t>Compute level</a:t>
            </a:r>
          </a:p>
          <a:p>
            <a:pPr lvl="1"/>
            <a:r>
              <a:rPr lang="en-US" dirty="0"/>
              <a:t>Hypervisor level</a:t>
            </a:r>
          </a:p>
          <a:p>
            <a:r>
              <a:rPr lang="en-US" dirty="0"/>
              <a:t>Can be physical or virtual</a:t>
            </a:r>
          </a:p>
          <a:p>
            <a:r>
              <a:rPr lang="en-US" dirty="0" smtClean="0"/>
              <a:t>Uses various parameter </a:t>
            </a:r>
            <a:r>
              <a:rPr lang="en-US" dirty="0"/>
              <a:t>for </a:t>
            </a:r>
            <a:r>
              <a:rPr lang="en-US" dirty="0" smtClean="0"/>
              <a:t>traffic filtering</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75740" y="853609"/>
            <a:ext cx="8495413" cy="1127591"/>
            <a:chOff x="175740" y="853609"/>
            <a:chExt cx="8495413" cy="1127591"/>
          </a:xfrm>
        </p:grpSpPr>
        <p:sp>
          <p:nvSpPr>
            <p:cNvPr id="6" name="Rectangle 5"/>
            <p:cNvSpPr/>
            <p:nvPr/>
          </p:nvSpPr>
          <p:spPr>
            <a:xfrm>
              <a:off x="441553" y="1052339"/>
              <a:ext cx="8229600" cy="9288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dirty="0">
                  <a:solidFill>
                    <a:schemeClr val="tx1"/>
                  </a:solidFill>
                  <a:latin typeface="Calibri" pitchFamily="34" charset="0"/>
                </a:rPr>
                <a:t>A security mechanism designed to examine data packets traversing a network and compare them to a set of filtering rules.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kern="0" dirty="0" smtClean="0">
                  <a:solidFill>
                    <a:schemeClr val="bg1"/>
                  </a:solidFill>
                  <a:latin typeface="Calibri" panose="020F0502020204030204" pitchFamily="34" charset="0"/>
                  <a:ea typeface="Verdana" panose="020B0604030504040204" pitchFamily="34" charset="0"/>
                  <a:cs typeface="Verdana" panose="020B0604030504040204" pitchFamily="34" charset="0"/>
                </a:rPr>
                <a:t>Firewall</a:t>
              </a:r>
              <a:endParaRPr lang="en-US" b="1" kern="0" dirty="0">
                <a:solidFill>
                  <a:schemeClr val="bg1"/>
                </a:solidFill>
                <a:latin typeface="Calibri" panose="020F0502020204030204" pitchFamily="34" charset="0"/>
                <a:ea typeface="Verdana" panose="020B0604030504040204" pitchFamily="34" charset="0"/>
                <a:cs typeface="Verdana" panose="020B0604030504040204" pitchFamily="34" charset="0"/>
              </a:endParaRPr>
            </a:p>
          </p:txBody>
        </p:sp>
      </p:grpSp>
      <p:sp>
        <p:nvSpPr>
          <p:cNvPr id="8" name="Line Callout 2 7"/>
          <p:cNvSpPr/>
          <p:nvPr/>
        </p:nvSpPr>
        <p:spPr>
          <a:xfrm>
            <a:off x="5486400" y="2571750"/>
            <a:ext cx="3194279" cy="914400"/>
          </a:xfrm>
          <a:prstGeom prst="borderCallout2">
            <a:avLst>
              <a:gd name="adj1" fmla="val 100000"/>
              <a:gd name="adj2" fmla="val 49603"/>
              <a:gd name="adj3" fmla="val 122223"/>
              <a:gd name="adj4" fmla="val 49655"/>
              <a:gd name="adj5" fmla="val 169444"/>
              <a:gd name="adj6" fmla="val 17458"/>
            </a:avLst>
          </a:prstGeom>
          <a:noFill/>
          <a:ln w="2857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smtClean="0">
                <a:solidFill>
                  <a:schemeClr val="tx1"/>
                </a:solidFill>
              </a:rPr>
              <a:t>Examples of filtering parameters:</a:t>
            </a:r>
          </a:p>
          <a:p>
            <a:pPr marL="171450" indent="-171450">
              <a:buFont typeface="Arial" panose="020B0604020202020204" pitchFamily="34" charset="0"/>
              <a:buChar char="•"/>
            </a:pPr>
            <a:r>
              <a:rPr lang="en-US" sz="1200" dirty="0">
                <a:solidFill>
                  <a:schemeClr val="tx1"/>
                </a:solidFill>
              </a:rPr>
              <a:t>Source address</a:t>
            </a:r>
          </a:p>
          <a:p>
            <a:pPr marL="171450" indent="-171450">
              <a:buFont typeface="Arial" panose="020B0604020202020204" pitchFamily="34" charset="0"/>
              <a:buChar char="•"/>
            </a:pPr>
            <a:r>
              <a:rPr lang="en-US" sz="1200" dirty="0">
                <a:solidFill>
                  <a:schemeClr val="tx1"/>
                </a:solidFill>
              </a:rPr>
              <a:t>Destination address</a:t>
            </a:r>
          </a:p>
          <a:p>
            <a:pPr marL="171450" indent="-171450">
              <a:buFont typeface="Arial" panose="020B0604020202020204" pitchFamily="34" charset="0"/>
              <a:buChar char="•"/>
            </a:pPr>
            <a:r>
              <a:rPr lang="en-US" sz="1200" dirty="0">
                <a:solidFill>
                  <a:schemeClr val="tx1"/>
                </a:solidFill>
              </a:rPr>
              <a:t>Port numbers and protocols</a:t>
            </a:r>
          </a:p>
          <a:p>
            <a:endParaRPr lang="en-US" sz="1200" dirty="0">
              <a:solidFill>
                <a:schemeClr val="tx1"/>
              </a:solidFill>
            </a:endParaRPr>
          </a:p>
        </p:txBody>
      </p:sp>
    </p:spTree>
    <p:custDataLst>
      <p:tags r:id="rId1"/>
    </p:custDataLst>
    <p:extLst>
      <p:ext uri="{BB962C8B-B14F-4D97-AF65-F5344CB8AC3E}">
        <p14:creationId xmlns:p14="http://schemas.microsoft.com/office/powerpoint/2010/main" val="111250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Firewall</a:t>
            </a:r>
          </a:p>
        </p:txBody>
      </p:sp>
      <p:sp>
        <p:nvSpPr>
          <p:cNvPr id="3" name="Content Placeholder 2"/>
          <p:cNvSpPr>
            <a:spLocks noGrp="1"/>
          </p:cNvSpPr>
          <p:nvPr>
            <p:ph sz="quarter" idx="10"/>
          </p:nvPr>
        </p:nvSpPr>
        <p:spPr/>
        <p:txBody>
          <a:bodyPr/>
          <a:lstStyle/>
          <a:p>
            <a:r>
              <a:rPr lang="en-US" dirty="0" smtClean="0"/>
              <a:t>Secure </a:t>
            </a:r>
            <a:r>
              <a:rPr lang="en-US" dirty="0"/>
              <a:t>internal assets while allowing Internet-based access to </a:t>
            </a:r>
            <a:r>
              <a:rPr lang="en-US" dirty="0" smtClean="0"/>
              <a:t>resources</a:t>
            </a:r>
            <a:endParaRPr lang="en-US" dirty="0"/>
          </a:p>
        </p:txBody>
      </p:sp>
      <p:sp>
        <p:nvSpPr>
          <p:cNvPr id="8" name="Subtitle 7"/>
          <p:cNvSpPr>
            <a:spLocks noGrp="1"/>
          </p:cNvSpPr>
          <p:nvPr>
            <p:ph type="subTitle" idx="1"/>
          </p:nvPr>
        </p:nvSpPr>
        <p:spPr/>
        <p:txBody>
          <a:bodyPr/>
          <a:lstStyle/>
          <a:p>
            <a:r>
              <a:rPr lang="en-US" dirty="0"/>
              <a:t>Demilitarized </a:t>
            </a:r>
            <a:r>
              <a:rPr lang="en-US" dirty="0" smtClean="0"/>
              <a:t>Zone</a:t>
            </a:r>
            <a:endParaRPr lang="en-US"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70954"/>
            <a:ext cx="6248400" cy="281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6984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and Prevention </a:t>
            </a:r>
            <a:r>
              <a:rPr lang="en-US" dirty="0" smtClean="0"/>
              <a:t>System</a:t>
            </a:r>
            <a:endParaRPr lang="en-US" dirty="0"/>
          </a:p>
        </p:txBody>
      </p:sp>
      <p:sp>
        <p:nvSpPr>
          <p:cNvPr id="3" name="Content Placeholder 2"/>
          <p:cNvSpPr>
            <a:spLocks noGrp="1"/>
          </p:cNvSpPr>
          <p:nvPr>
            <p:ph sz="quarter" idx="10"/>
          </p:nvPr>
        </p:nvSpPr>
        <p:spPr>
          <a:xfrm>
            <a:off x="379413" y="2247900"/>
            <a:ext cx="6021387" cy="2228850"/>
          </a:xfrm>
        </p:spPr>
        <p:txBody>
          <a:bodyPr/>
          <a:lstStyle/>
          <a:p>
            <a:r>
              <a:rPr lang="en-US" dirty="0"/>
              <a:t>Signature-based detection technique</a:t>
            </a:r>
          </a:p>
          <a:p>
            <a:pPr lvl="1"/>
            <a:r>
              <a:rPr lang="en-US" dirty="0"/>
              <a:t>Scans for signatures to detect an </a:t>
            </a:r>
            <a:r>
              <a:rPr lang="en-US" dirty="0" smtClean="0"/>
              <a:t>intrusion</a:t>
            </a:r>
            <a:endParaRPr lang="en-US" dirty="0"/>
          </a:p>
          <a:p>
            <a:pPr lvl="1"/>
            <a:r>
              <a:rPr lang="en-US" dirty="0"/>
              <a:t>Effective only for known threats</a:t>
            </a:r>
          </a:p>
          <a:p>
            <a:r>
              <a:rPr lang="en-US" dirty="0"/>
              <a:t>Anomaly-based detection technique</a:t>
            </a:r>
          </a:p>
          <a:p>
            <a:pPr lvl="1"/>
            <a:r>
              <a:rPr lang="en-US" dirty="0"/>
              <a:t>Scans and analyzes events to detect if they are statistically different from normal events</a:t>
            </a:r>
          </a:p>
          <a:p>
            <a:pPr lvl="1"/>
            <a:r>
              <a:rPr lang="en-US" dirty="0" smtClean="0"/>
              <a:t>Has the ability to detect </a:t>
            </a:r>
            <a:r>
              <a:rPr lang="en-US" dirty="0"/>
              <a:t>various </a:t>
            </a:r>
            <a:r>
              <a:rPr lang="en-US" dirty="0" smtClean="0"/>
              <a:t>events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9" name="Group 8"/>
          <p:cNvGrpSpPr/>
          <p:nvPr/>
        </p:nvGrpSpPr>
        <p:grpSpPr>
          <a:xfrm>
            <a:off x="175740" y="853609"/>
            <a:ext cx="8495413" cy="1260941"/>
            <a:chOff x="175740" y="853609"/>
            <a:chExt cx="8495413" cy="1260941"/>
          </a:xfrm>
        </p:grpSpPr>
        <p:sp>
          <p:nvSpPr>
            <p:cNvPr id="6" name="Rectangle 5"/>
            <p:cNvSpPr/>
            <p:nvPr/>
          </p:nvSpPr>
          <p:spPr>
            <a:xfrm>
              <a:off x="441553" y="1052339"/>
              <a:ext cx="8229600" cy="10622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a:t>
              </a:r>
              <a:r>
                <a:rPr lang="en-US" sz="1600" dirty="0" smtClean="0">
                  <a:solidFill>
                    <a:schemeClr val="tx1"/>
                  </a:solidFill>
                </a:rPr>
                <a:t>security tool that </a:t>
              </a:r>
              <a:r>
                <a:rPr lang="en-US" sz="1600" dirty="0">
                  <a:solidFill>
                    <a:schemeClr val="tx1"/>
                  </a:solidFill>
                </a:rPr>
                <a:t>automates the process of </a:t>
              </a:r>
              <a:r>
                <a:rPr lang="en-US" sz="1600" dirty="0" smtClean="0">
                  <a:solidFill>
                    <a:schemeClr val="tx1"/>
                  </a:solidFill>
                </a:rPr>
                <a:t>detecting and preventing events that can compromise </a:t>
              </a:r>
              <a:r>
                <a:rPr lang="en-US" sz="1600" dirty="0">
                  <a:solidFill>
                    <a:schemeClr val="tx1"/>
                  </a:solidFill>
                </a:rPr>
                <a:t>the confidentiality, integrity, or availability of IT </a:t>
              </a:r>
              <a:r>
                <a:rPr lang="en-US" sz="1600" dirty="0" smtClean="0">
                  <a:solidFill>
                    <a:schemeClr val="tx1"/>
                  </a:solidFill>
                </a:rPr>
                <a:t>resources.</a:t>
              </a:r>
              <a:endParaRPr lang="en-US" sz="1600" dirty="0">
                <a:solidFill>
                  <a:schemeClr val="tx1"/>
                </a:solidFill>
              </a:endParaRPr>
            </a:p>
          </p:txBody>
        </p:sp>
        <p:sp>
          <p:nvSpPr>
            <p:cNvPr id="7" name="Rectangle 6"/>
            <p:cNvSpPr/>
            <p:nvPr/>
          </p:nvSpPr>
          <p:spPr>
            <a:xfrm>
              <a:off x="175740" y="853609"/>
              <a:ext cx="531066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Intrusion Detection and Prevention System</a:t>
              </a:r>
              <a:endParaRPr lang="en-US" sz="1600" b="1" kern="0" dirty="0">
                <a:solidFill>
                  <a:schemeClr val="bg1"/>
                </a:solidFill>
                <a:ea typeface="Verdana" panose="020B0604030504040204" pitchFamily="34" charset="0"/>
                <a:cs typeface="Verdana" panose="020B0604030504040204" pitchFamily="34" charset="0"/>
              </a:endParaRPr>
            </a:p>
          </p:txBody>
        </p:sp>
      </p:grpSp>
      <p:sp>
        <p:nvSpPr>
          <p:cNvPr id="8" name="Line Callout 2 7"/>
          <p:cNvSpPr/>
          <p:nvPr/>
        </p:nvSpPr>
        <p:spPr>
          <a:xfrm>
            <a:off x="6172201" y="2647950"/>
            <a:ext cx="2743199" cy="990600"/>
          </a:xfrm>
          <a:prstGeom prst="borderCallout2">
            <a:avLst>
              <a:gd name="adj1" fmla="val 100000"/>
              <a:gd name="adj2" fmla="val 49603"/>
              <a:gd name="adj3" fmla="val 145300"/>
              <a:gd name="adj4" fmla="val 49655"/>
              <a:gd name="adj5" fmla="val 176923"/>
              <a:gd name="adj6" fmla="val -17913"/>
            </a:avLst>
          </a:prstGeom>
          <a:noFill/>
          <a:ln w="2857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smtClean="0">
                <a:solidFill>
                  <a:schemeClr val="tx1"/>
                </a:solidFill>
              </a:rPr>
              <a:t>Examples of events detected:</a:t>
            </a:r>
          </a:p>
          <a:p>
            <a:pPr marL="171450" indent="-171450">
              <a:buFont typeface="Arial" panose="020B0604020202020204" pitchFamily="34" charset="0"/>
              <a:buChar char="•"/>
            </a:pPr>
            <a:r>
              <a:rPr lang="en-US" sz="1200" dirty="0">
                <a:solidFill>
                  <a:schemeClr val="tx1"/>
                </a:solidFill>
              </a:rPr>
              <a:t>Multiple login failures</a:t>
            </a:r>
          </a:p>
          <a:p>
            <a:pPr marL="171450" indent="-171450">
              <a:buFont typeface="Arial" panose="020B0604020202020204" pitchFamily="34" charset="0"/>
              <a:buChar char="•"/>
            </a:pPr>
            <a:r>
              <a:rPr lang="en-US" sz="1200" dirty="0">
                <a:solidFill>
                  <a:schemeClr val="tx1"/>
                </a:solidFill>
              </a:rPr>
              <a:t>Excessive process failure</a:t>
            </a:r>
          </a:p>
          <a:p>
            <a:pPr marL="171450" indent="-171450">
              <a:buFont typeface="Arial" panose="020B0604020202020204" pitchFamily="34" charset="0"/>
              <a:buChar char="•"/>
            </a:pPr>
            <a:r>
              <a:rPr lang="en-US" sz="1200" dirty="0">
                <a:solidFill>
                  <a:schemeClr val="tx1"/>
                </a:solidFill>
              </a:rPr>
              <a:t>Excessive network bandwidth consumed by an activity</a:t>
            </a:r>
          </a:p>
        </p:txBody>
      </p:sp>
    </p:spTree>
    <p:custDataLst>
      <p:tags r:id="rId1"/>
    </p:custDataLst>
    <p:extLst>
      <p:ext uri="{BB962C8B-B14F-4D97-AF65-F5344CB8AC3E}">
        <p14:creationId xmlns:p14="http://schemas.microsoft.com/office/powerpoint/2010/main" val="58685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and Prevention </a:t>
            </a:r>
            <a:r>
              <a:rPr lang="en-US" dirty="0" smtClean="0"/>
              <a:t>System</a:t>
            </a:r>
            <a:endParaRPr lang="en-US" dirty="0"/>
          </a:p>
        </p:txBody>
      </p:sp>
      <p:sp>
        <p:nvSpPr>
          <p:cNvPr id="5" name="Subtitle 4"/>
          <p:cNvSpPr>
            <a:spLocks noGrp="1"/>
          </p:cNvSpPr>
          <p:nvPr>
            <p:ph type="subTitle" idx="1"/>
          </p:nvPr>
        </p:nvSpPr>
        <p:spPr/>
        <p:txBody>
          <a:bodyPr/>
          <a:lstStyle/>
          <a:p>
            <a:r>
              <a:rPr lang="en-US" dirty="0" smtClean="0"/>
              <a:t>Types of implementations</a:t>
            </a:r>
            <a:endParaRPr lang="en-US"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19846007"/>
              </p:ext>
            </p:extLst>
          </p:nvPr>
        </p:nvGraphicFramePr>
        <p:xfrm>
          <a:off x="495300" y="1169670"/>
          <a:ext cx="8153400" cy="3154680"/>
        </p:xfrm>
        <a:graphic>
          <a:graphicData uri="http://schemas.openxmlformats.org/drawingml/2006/table">
            <a:tbl>
              <a:tblPr firstRow="1" bandRow="1">
                <a:tableStyleId>{5C22544A-7EE6-4342-B048-85BDC9FD1C3A}</a:tableStyleId>
              </a:tblPr>
              <a:tblGrid>
                <a:gridCol w="2362200"/>
                <a:gridCol w="5791200"/>
              </a:tblGrid>
              <a:tr h="390988">
                <a:tc>
                  <a:txBody>
                    <a:bodyPr/>
                    <a:lstStyle/>
                    <a:p>
                      <a:pPr algn="l"/>
                      <a:r>
                        <a:rPr lang="en-US" sz="1400" dirty="0" smtClean="0"/>
                        <a:t>IDPS</a:t>
                      </a:r>
                      <a:r>
                        <a:rPr lang="en-US" sz="1400" baseline="0" dirty="0" smtClean="0"/>
                        <a:t> Implementation</a:t>
                      </a:r>
                      <a:endParaRPr lang="en-US" sz="1400" dirty="0"/>
                    </a:p>
                  </a:txBody>
                  <a:tcPr/>
                </a:tc>
                <a:tc>
                  <a:txBody>
                    <a:bodyPr/>
                    <a:lstStyle/>
                    <a:p>
                      <a:pPr algn="l"/>
                      <a:r>
                        <a:rPr lang="en-US" sz="1400" dirty="0" smtClean="0"/>
                        <a:t>Description</a:t>
                      </a:r>
                      <a:endParaRPr lang="en-US" sz="1400" dirty="0"/>
                    </a:p>
                  </a:txBody>
                  <a:tcPr/>
                </a:tc>
              </a:tr>
              <a:tr h="7712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Compute system-based </a:t>
                      </a:r>
                    </a:p>
                  </a:txBody>
                  <a:tcPr anchor="ctr"/>
                </a:tc>
                <a:tc>
                  <a:txBody>
                    <a:bodyPr/>
                    <a:lstStyle/>
                    <a:p>
                      <a:pPr marL="285750" indent="-285750">
                        <a:buFont typeface="Arial" panose="020B0604020202020204" pitchFamily="34" charset="0"/>
                        <a:buChar char="•"/>
                      </a:pPr>
                      <a:r>
                        <a:rPr lang="en-US" sz="1400" dirty="0" smtClean="0"/>
                        <a:t>Analyzes activity such as system logs and running processes</a:t>
                      </a:r>
                    </a:p>
                    <a:p>
                      <a:pPr marL="285750" indent="-285750">
                        <a:buFont typeface="Arial" panose="020B0604020202020204" pitchFamily="34" charset="0"/>
                        <a:buChar char="•"/>
                      </a:pPr>
                      <a:r>
                        <a:rPr lang="en-US" sz="1400" dirty="0" smtClean="0"/>
                        <a:t>IDPS software is susceptible to attacks</a:t>
                      </a:r>
                    </a:p>
                  </a:txBody>
                  <a:tcPr/>
                </a:tc>
              </a:tr>
              <a:tr h="14461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Network-based</a:t>
                      </a:r>
                    </a:p>
                  </a:txBody>
                  <a:tcPr anchor="ctr"/>
                </a:tc>
                <a:tc>
                  <a:txBody>
                    <a:bodyPr/>
                    <a:lstStyle/>
                    <a:p>
                      <a:pPr marL="285750" indent="-285750">
                        <a:buFont typeface="Arial" panose="020B0604020202020204" pitchFamily="34" charset="0"/>
                        <a:buChar char="•"/>
                      </a:pPr>
                      <a:r>
                        <a:rPr lang="en-US" sz="1400" dirty="0" smtClean="0"/>
                        <a:t>Monitors and analyzes network traffic, network devices, network protocol, and application protocol behavior</a:t>
                      </a:r>
                    </a:p>
                    <a:p>
                      <a:pPr marL="285750" indent="-285750">
                        <a:buFont typeface="Arial" panose="020B0604020202020204" pitchFamily="34" charset="0"/>
                        <a:buChar char="•"/>
                      </a:pPr>
                      <a:r>
                        <a:rPr lang="en-US" sz="1400" dirty="0" smtClean="0"/>
                        <a:t>Deployed in the form of appliance or software on compute system</a:t>
                      </a:r>
                    </a:p>
                    <a:p>
                      <a:pPr marL="285750" indent="-285750">
                        <a:buFont typeface="Arial" panose="020B0604020202020204" pitchFamily="34" charset="0"/>
                        <a:buChar char="•"/>
                      </a:pPr>
                      <a:r>
                        <a:rPr lang="en-US" sz="1400" dirty="0" smtClean="0"/>
                        <a:t>Usually isolated from malicious applications on compute systems</a:t>
                      </a:r>
                    </a:p>
                  </a:txBody>
                  <a:tcPr/>
                </a:tc>
              </a:tr>
              <a:tr h="546311">
                <a:tc>
                  <a:txBody>
                    <a:bodyPr/>
                    <a:lstStyle/>
                    <a:p>
                      <a:r>
                        <a:rPr lang="en-US" sz="1400" dirty="0" smtClean="0"/>
                        <a:t>Hypervisor-based</a:t>
                      </a:r>
                      <a:endParaRPr lang="en-US" sz="1400" dirty="0"/>
                    </a:p>
                  </a:txBody>
                  <a:tcPr anchor="ctr"/>
                </a:tc>
                <a:tc>
                  <a:txBody>
                    <a:bodyPr/>
                    <a:lstStyle/>
                    <a:p>
                      <a:pPr marL="285750" indent="-285750">
                        <a:buFont typeface="Arial" panose="020B0604020202020204" pitchFamily="34" charset="0"/>
                        <a:buChar char="•"/>
                      </a:pPr>
                      <a:r>
                        <a:rPr lang="en-US" sz="1400" dirty="0" smtClean="0"/>
                        <a:t>Monitors for anomalies in a hypervisor</a:t>
                      </a:r>
                    </a:p>
                    <a:p>
                      <a:pPr marL="285750" indent="-285750">
                        <a:buFont typeface="Arial" panose="020B0604020202020204" pitchFamily="34" charset="0"/>
                        <a:buChar char="•"/>
                      </a:pPr>
                      <a:r>
                        <a:rPr lang="en-US" sz="1400" dirty="0" smtClean="0"/>
                        <a:t>Detection policies are typically kernel-specific</a:t>
                      </a:r>
                    </a:p>
                  </a:txBody>
                  <a:tcPr/>
                </a:tc>
              </a:tr>
            </a:tbl>
          </a:graphicData>
        </a:graphic>
      </p:graphicFrame>
    </p:spTree>
    <p:custDataLst>
      <p:tags r:id="rId1"/>
    </p:custDataLst>
    <p:extLst>
      <p:ext uri="{BB962C8B-B14F-4D97-AF65-F5344CB8AC3E}">
        <p14:creationId xmlns:p14="http://schemas.microsoft.com/office/powerpoint/2010/main" val="3687912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Adaptive Security</a:t>
            </a:r>
          </a:p>
        </p:txBody>
      </p:sp>
      <p:sp>
        <p:nvSpPr>
          <p:cNvPr id="3" name="Content Placeholder 2"/>
          <p:cNvSpPr>
            <a:spLocks noGrp="1"/>
          </p:cNvSpPr>
          <p:nvPr>
            <p:ph sz="quarter" idx="10"/>
          </p:nvPr>
        </p:nvSpPr>
        <p:spPr>
          <a:xfrm>
            <a:off x="379413" y="2324100"/>
            <a:ext cx="7680960" cy="2152650"/>
          </a:xfrm>
        </p:spPr>
        <p:txBody>
          <a:bodyPr/>
          <a:lstStyle/>
          <a:p>
            <a:r>
              <a:rPr lang="en-US" dirty="0"/>
              <a:t>Identifies and blocks anomalies</a:t>
            </a:r>
          </a:p>
          <a:p>
            <a:r>
              <a:rPr lang="en-US" dirty="0"/>
              <a:t>Parameters used to learn about a user are:</a:t>
            </a:r>
          </a:p>
          <a:p>
            <a:pPr lvl="1"/>
            <a:r>
              <a:rPr lang="en-US" dirty="0"/>
              <a:t>Behavioral profile</a:t>
            </a:r>
          </a:p>
          <a:p>
            <a:pPr lvl="1"/>
            <a:r>
              <a:rPr lang="en-US" dirty="0"/>
              <a:t>Device-related profile</a:t>
            </a:r>
          </a:p>
          <a:p>
            <a:pPr lvl="1"/>
            <a:r>
              <a:rPr lang="en-US" dirty="0"/>
              <a:t>Type of web browser being used</a:t>
            </a:r>
          </a:p>
          <a:p>
            <a:pPr lvl="1"/>
            <a:r>
              <a:rPr lang="en-US" dirty="0"/>
              <a:t>Plug-ins used in a browser</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3" y="1052339"/>
            <a:ext cx="8229600" cy="11574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a:t>
            </a:r>
            <a:r>
              <a:rPr lang="en-US" sz="1600" dirty="0" smtClean="0">
                <a:solidFill>
                  <a:schemeClr val="tx1"/>
                </a:solidFill>
              </a:rPr>
              <a:t>mechanism that integrate </a:t>
            </a:r>
            <a:r>
              <a:rPr lang="en-US" sz="1600" dirty="0">
                <a:solidFill>
                  <a:schemeClr val="tx1"/>
                </a:solidFill>
              </a:rPr>
              <a:t>with the </a:t>
            </a:r>
            <a:r>
              <a:rPr lang="en-US" sz="1600" dirty="0" smtClean="0">
                <a:solidFill>
                  <a:schemeClr val="tx1"/>
                </a:solidFill>
              </a:rPr>
              <a:t>cloud service providers’ standalone </a:t>
            </a:r>
            <a:r>
              <a:rPr lang="en-US" sz="1600" dirty="0">
                <a:solidFill>
                  <a:schemeClr val="tx1"/>
                </a:solidFill>
              </a:rPr>
              <a:t>mechanisms such as IDPS and firewalls and use heuristics to learn user behavior and detect fraudulent activity.</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latin typeface="+mj-lt"/>
                <a:ea typeface="Verdana" panose="020B0604030504040204" pitchFamily="34" charset="0"/>
                <a:cs typeface="Verdana" panose="020B0604030504040204" pitchFamily="34" charset="0"/>
              </a:rPr>
              <a:t>Adaptive Security </a:t>
            </a:r>
            <a:endParaRPr lang="en-US" sz="1600" b="1" kern="0" dirty="0">
              <a:solidFill>
                <a:schemeClr val="bg1"/>
              </a:solidFill>
              <a:latin typeface="+mj-lt"/>
              <a:ea typeface="Verdana" panose="020B0604030504040204" pitchFamily="34" charset="0"/>
              <a:cs typeface="Verdana" panose="020B0604030504040204" pitchFamily="34" charset="0"/>
            </a:endParaRPr>
          </a:p>
        </p:txBody>
      </p:sp>
    </p:spTree>
    <p:custDataLst>
      <p:tags r:id="rId1"/>
    </p:custDataLst>
    <p:extLst>
      <p:ext uri="{BB962C8B-B14F-4D97-AF65-F5344CB8AC3E}">
        <p14:creationId xmlns:p14="http://schemas.microsoft.com/office/powerpoint/2010/main" val="187716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Private Network</a:t>
            </a:r>
          </a:p>
        </p:txBody>
      </p:sp>
      <p:sp>
        <p:nvSpPr>
          <p:cNvPr id="3" name="Content Placeholder 2"/>
          <p:cNvSpPr>
            <a:spLocks noGrp="1"/>
          </p:cNvSpPr>
          <p:nvPr>
            <p:ph sz="quarter" idx="10"/>
          </p:nvPr>
        </p:nvSpPr>
        <p:spPr/>
        <p:txBody>
          <a:bodyPr/>
          <a:lstStyle/>
          <a:p>
            <a:r>
              <a:rPr lang="en-US" dirty="0"/>
              <a:t>Extends an consumer’s private network across a public </a:t>
            </a:r>
            <a:r>
              <a:rPr lang="en-US" dirty="0" smtClean="0"/>
              <a:t>network</a:t>
            </a:r>
          </a:p>
          <a:p>
            <a:pPr lvl="1"/>
            <a:r>
              <a:rPr lang="en-US" dirty="0" smtClean="0"/>
              <a:t>Enables to </a:t>
            </a:r>
            <a:r>
              <a:rPr lang="en-US" dirty="0"/>
              <a:t>apply </a:t>
            </a:r>
            <a:r>
              <a:rPr lang="en-US" dirty="0" smtClean="0"/>
              <a:t>internal </a:t>
            </a:r>
            <a:r>
              <a:rPr lang="en-US" dirty="0"/>
              <a:t>network’s security and management policies </a:t>
            </a:r>
            <a:r>
              <a:rPr lang="en-US" dirty="0" smtClean="0"/>
              <a:t>over </a:t>
            </a:r>
            <a:r>
              <a:rPr lang="en-US" dirty="0"/>
              <a:t>the VPN </a:t>
            </a:r>
            <a:r>
              <a:rPr lang="en-US" dirty="0" smtClean="0"/>
              <a:t>connection </a:t>
            </a:r>
            <a:endParaRPr lang="en-US" dirty="0"/>
          </a:p>
          <a:p>
            <a:r>
              <a:rPr lang="en-US" dirty="0" smtClean="0"/>
              <a:t>Two </a:t>
            </a:r>
            <a:r>
              <a:rPr lang="en-US" dirty="0"/>
              <a:t>methods to establish a VPN connection: </a:t>
            </a:r>
          </a:p>
          <a:p>
            <a:pPr lvl="1"/>
            <a:r>
              <a:rPr lang="en-US" dirty="0"/>
              <a:t>Remote access VPN connection</a:t>
            </a:r>
          </a:p>
          <a:p>
            <a:pPr lvl="2"/>
            <a:r>
              <a:rPr lang="en-US" dirty="0"/>
              <a:t>Remote client initiates a remote VPN connection request</a:t>
            </a:r>
          </a:p>
          <a:p>
            <a:pPr lvl="2"/>
            <a:r>
              <a:rPr lang="en-US" dirty="0"/>
              <a:t>VPN server authenticates and grants access to cloud network</a:t>
            </a:r>
          </a:p>
          <a:p>
            <a:pPr lvl="1"/>
            <a:r>
              <a:rPr lang="en-US" dirty="0"/>
              <a:t>Site-to-site VPN connection</a:t>
            </a:r>
          </a:p>
          <a:p>
            <a:pPr lvl="2"/>
            <a:r>
              <a:rPr lang="en-US" dirty="0"/>
              <a:t>Remote site initiates a site-to-site VPN connection</a:t>
            </a:r>
          </a:p>
          <a:p>
            <a:pPr lvl="2"/>
            <a:r>
              <a:rPr lang="en-US" dirty="0"/>
              <a:t>VPN server authenticates and grants access to cloud network</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70866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Terminologies of </a:t>
            </a:r>
            <a:r>
              <a:rPr lang="en-US" dirty="0"/>
              <a:t>Information </a:t>
            </a:r>
            <a:r>
              <a:rPr lang="en-US" dirty="0" smtClean="0"/>
              <a:t>Security</a:t>
            </a:r>
            <a:endParaRPr lang="en-US" dirty="0"/>
          </a:p>
        </p:txBody>
      </p:sp>
      <p:sp>
        <p:nvSpPr>
          <p:cNvPr id="3" name="Content Placeholder 2"/>
          <p:cNvSpPr>
            <a:spLocks noGrp="1"/>
          </p:cNvSpPr>
          <p:nvPr>
            <p:ph sz="quarter" idx="10"/>
          </p:nvPr>
        </p:nvSpPr>
        <p:spPr/>
        <p:txBody>
          <a:bodyPr/>
          <a:lstStyle/>
          <a:p>
            <a:r>
              <a:rPr lang="en-US" dirty="0"/>
              <a:t>Confidentiality, </a:t>
            </a:r>
            <a:r>
              <a:rPr lang="en-US" dirty="0" smtClean="0"/>
              <a:t>Integrity</a:t>
            </a:r>
            <a:r>
              <a:rPr lang="en-US" dirty="0"/>
              <a:t>, and </a:t>
            </a:r>
            <a:r>
              <a:rPr lang="en-US" dirty="0" smtClean="0"/>
              <a:t>Availability </a:t>
            </a:r>
            <a:r>
              <a:rPr lang="en-US" dirty="0"/>
              <a:t>(CIA)</a:t>
            </a:r>
          </a:p>
          <a:p>
            <a:r>
              <a:rPr lang="en-US" dirty="0"/>
              <a:t>Authentication, </a:t>
            </a:r>
            <a:r>
              <a:rPr lang="en-US" dirty="0" smtClean="0"/>
              <a:t>Authorization</a:t>
            </a:r>
            <a:r>
              <a:rPr lang="en-US" dirty="0"/>
              <a:t>, and </a:t>
            </a:r>
            <a:r>
              <a:rPr lang="en-US" dirty="0" smtClean="0"/>
              <a:t>Auditing </a:t>
            </a:r>
            <a:r>
              <a:rPr lang="en-US" dirty="0"/>
              <a:t>(AAA)</a:t>
            </a:r>
          </a:p>
          <a:p>
            <a:r>
              <a:rPr lang="en-US" dirty="0"/>
              <a:t>Defense-in-depth</a:t>
            </a:r>
          </a:p>
          <a:p>
            <a:r>
              <a:rPr lang="en-US" dirty="0"/>
              <a:t>Trusted computing base</a:t>
            </a:r>
          </a:p>
          <a:p>
            <a:r>
              <a:rPr lang="en-US" dirty="0"/>
              <a:t>Secure </a:t>
            </a:r>
            <a:r>
              <a:rPr lang="en-US" dirty="0" smtClean="0"/>
              <a:t>multi-tenancy</a:t>
            </a:r>
            <a:endParaRPr lang="en-US" dirty="0"/>
          </a:p>
        </p:txBody>
      </p:sp>
      <p:sp>
        <p:nvSpPr>
          <p:cNvPr id="5" name="Content Placeholder 4"/>
          <p:cNvSpPr>
            <a:spLocks noGrp="1"/>
          </p:cNvSpPr>
          <p:nvPr>
            <p:ph sz="quarter" idx="11"/>
          </p:nvPr>
        </p:nvSpPr>
        <p:spPr/>
        <p:txBody>
          <a:bodyPr/>
          <a:lstStyle/>
          <a:p>
            <a:r>
              <a:rPr lang="en-US" dirty="0"/>
              <a:t>Velocity of attack</a:t>
            </a:r>
          </a:p>
          <a:p>
            <a:r>
              <a:rPr lang="en-US" dirty="0"/>
              <a:t>Information assurance</a:t>
            </a:r>
          </a:p>
          <a:p>
            <a:r>
              <a:rPr lang="en-US" dirty="0"/>
              <a:t>Data privacy</a:t>
            </a:r>
          </a:p>
          <a:p>
            <a:r>
              <a:rPr lang="en-US" dirty="0"/>
              <a:t>Data ownership</a:t>
            </a:r>
          </a:p>
          <a:p>
            <a:endParaRPr lang="en-US"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78710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LAN and SAN</a:t>
            </a:r>
          </a:p>
        </p:txBody>
      </p:sp>
      <p:sp>
        <p:nvSpPr>
          <p:cNvPr id="3" name="Content Placeholder 2"/>
          <p:cNvSpPr>
            <a:spLocks noGrp="1"/>
          </p:cNvSpPr>
          <p:nvPr>
            <p:ph sz="quarter" idx="10"/>
          </p:nvPr>
        </p:nvSpPr>
        <p:spPr/>
        <p:txBody>
          <a:bodyPr/>
          <a:lstStyle/>
          <a:p>
            <a:r>
              <a:rPr lang="en-US" dirty="0"/>
              <a:t>Ensure security by providing isolation over shared infrastructure</a:t>
            </a:r>
          </a:p>
          <a:p>
            <a:r>
              <a:rPr lang="en-US" dirty="0"/>
              <a:t>Restricting communication among different consumers</a:t>
            </a:r>
          </a:p>
          <a:p>
            <a:r>
              <a:rPr lang="en-US" dirty="0"/>
              <a:t>Zoning provides additional level of security within a VSAN</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177587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Zoning</a:t>
            </a:r>
            <a:endParaRPr lang="en-US" dirty="0"/>
          </a:p>
        </p:txBody>
      </p:sp>
      <p:sp>
        <p:nvSpPr>
          <p:cNvPr id="3" name="Content Placeholder 2"/>
          <p:cNvSpPr>
            <a:spLocks noGrp="1"/>
          </p:cNvSpPr>
          <p:nvPr>
            <p:ph sz="quarter" idx="10"/>
          </p:nvPr>
        </p:nvSpPr>
        <p:spPr/>
        <p:txBody>
          <a:bodyPr/>
          <a:lstStyle/>
          <a:p>
            <a:r>
              <a:rPr lang="en-US" sz="2200" dirty="0" smtClean="0"/>
              <a:t>Logically </a:t>
            </a:r>
            <a:r>
              <a:rPr lang="en-US" sz="2200" dirty="0"/>
              <a:t>segments node ports into groups</a:t>
            </a:r>
          </a:p>
          <a:p>
            <a:r>
              <a:rPr lang="en-US" sz="2200" dirty="0"/>
              <a:t>Communication </a:t>
            </a:r>
            <a:r>
              <a:rPr lang="en-US" sz="2200" dirty="0" smtClean="0"/>
              <a:t>occur </a:t>
            </a:r>
            <a:r>
              <a:rPr lang="en-US" sz="2200" dirty="0"/>
              <a:t>among node ports within a group</a:t>
            </a:r>
          </a:p>
          <a:p>
            <a:r>
              <a:rPr lang="en-US" sz="2200" dirty="0"/>
              <a:t>WWPN-based zoning prevents unauthorized access when node ports are re-cabled to different fabric ports</a:t>
            </a:r>
          </a:p>
          <a:p>
            <a:r>
              <a:rPr lang="en-US" sz="2200" dirty="0"/>
              <a:t>Port zoning reduces the risk of WWPN </a:t>
            </a:r>
            <a:r>
              <a:rPr lang="en-US" sz="2200" dirty="0" smtClean="0"/>
              <a:t>spoofing</a:t>
            </a:r>
            <a:endParaRPr lang="en-US" sz="22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260927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iSNS</a:t>
            </a:r>
            <a:r>
              <a:rPr lang="en-US" dirty="0" smtClean="0"/>
              <a:t> Discovery Domain</a:t>
            </a:r>
            <a:endParaRPr lang="en-US" dirty="0"/>
          </a:p>
        </p:txBody>
      </p:sp>
      <p:sp>
        <p:nvSpPr>
          <p:cNvPr id="3" name="Content Placeholder 2"/>
          <p:cNvSpPr>
            <a:spLocks noGrp="1"/>
          </p:cNvSpPr>
          <p:nvPr>
            <p:ph sz="quarter" idx="10"/>
          </p:nvPr>
        </p:nvSpPr>
        <p:spPr>
          <a:xfrm>
            <a:off x="379413" y="990600"/>
            <a:ext cx="4954587" cy="3429000"/>
          </a:xfrm>
        </p:spPr>
        <p:txBody>
          <a:bodyPr/>
          <a:lstStyle/>
          <a:p>
            <a:r>
              <a:rPr lang="en-US" sz="2200" dirty="0" err="1" smtClean="0"/>
              <a:t>iSNS</a:t>
            </a:r>
            <a:r>
              <a:rPr lang="en-US" sz="2200" dirty="0" smtClean="0"/>
              <a:t> Discovery Domain</a:t>
            </a:r>
          </a:p>
          <a:p>
            <a:pPr lvl="1"/>
            <a:r>
              <a:rPr lang="en-US" sz="2000" dirty="0" smtClean="0"/>
              <a:t>Function in the same way as FC zones</a:t>
            </a:r>
          </a:p>
          <a:p>
            <a:pPr lvl="1"/>
            <a:r>
              <a:rPr lang="en-US" sz="2000" dirty="0" smtClean="0"/>
              <a:t>Enables functional groupings of devices in an IP-SAN</a:t>
            </a:r>
          </a:p>
          <a:p>
            <a:pPr lvl="1"/>
            <a:r>
              <a:rPr lang="en-US" sz="2000" dirty="0" smtClean="0"/>
              <a:t>Devices in the same functional group can communicate with one another</a:t>
            </a:r>
            <a:endParaRPr lang="en-US" sz="20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895350"/>
            <a:ext cx="2743200" cy="3507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0746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 </a:t>
            </a:r>
            <a:r>
              <a:rPr lang="en-US" dirty="0" smtClean="0"/>
              <a:t>Binding</a:t>
            </a:r>
            <a:endParaRPr lang="en-US" dirty="0"/>
          </a:p>
        </p:txBody>
      </p:sp>
      <p:sp>
        <p:nvSpPr>
          <p:cNvPr id="3" name="Content Placeholder 2"/>
          <p:cNvSpPr>
            <a:spLocks noGrp="1"/>
          </p:cNvSpPr>
          <p:nvPr>
            <p:ph sz="quarter" idx="10"/>
          </p:nvPr>
        </p:nvSpPr>
        <p:spPr/>
        <p:txBody>
          <a:bodyPr/>
          <a:lstStyle/>
          <a:p>
            <a:r>
              <a:rPr lang="en-US" dirty="0"/>
              <a:t>Port binding </a:t>
            </a:r>
            <a:r>
              <a:rPr lang="en-US" dirty="0" smtClean="0"/>
              <a:t>limits </a:t>
            </a:r>
            <a:r>
              <a:rPr lang="en-US" dirty="0"/>
              <a:t>the devices that can be attached to a specific switch port</a:t>
            </a:r>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8795064"/>
              </p:ext>
            </p:extLst>
          </p:nvPr>
        </p:nvGraphicFramePr>
        <p:xfrm>
          <a:off x="419100" y="1733550"/>
          <a:ext cx="8305800" cy="2528094"/>
        </p:xfrm>
        <a:graphic>
          <a:graphicData uri="http://schemas.openxmlformats.org/drawingml/2006/table">
            <a:tbl>
              <a:tblPr firstRow="1" bandRow="1">
                <a:tableStyleId>{5C22544A-7EE6-4342-B048-85BDC9FD1C3A}</a:tableStyleId>
              </a:tblPr>
              <a:tblGrid>
                <a:gridCol w="3005667"/>
                <a:gridCol w="5300133"/>
              </a:tblGrid>
              <a:tr h="394494">
                <a:tc>
                  <a:txBody>
                    <a:bodyPr/>
                    <a:lstStyle/>
                    <a:p>
                      <a:pPr algn="l"/>
                      <a:r>
                        <a:rPr lang="en-US" sz="1600" dirty="0" smtClean="0"/>
                        <a:t>Supported Environment </a:t>
                      </a:r>
                      <a:endParaRPr lang="en-US" sz="1600" dirty="0">
                        <a:latin typeface="+mn-lt"/>
                      </a:endParaRPr>
                    </a:p>
                  </a:txBody>
                  <a:tcPr anchor="ctr"/>
                </a:tc>
                <a:tc>
                  <a:txBody>
                    <a:bodyPr/>
                    <a:lstStyle/>
                    <a:p>
                      <a:pPr algn="l"/>
                      <a:r>
                        <a:rPr lang="en-US" sz="1600" dirty="0" smtClean="0"/>
                        <a:t>Description</a:t>
                      </a:r>
                      <a:endParaRPr lang="en-US" sz="1600" dirty="0">
                        <a:latin typeface="+mn-lt"/>
                      </a:endParaRPr>
                    </a:p>
                  </a:txBody>
                  <a:tcPr anchor="ctr"/>
                </a:tc>
              </a:tr>
              <a:tr h="394494">
                <a:tc>
                  <a:txBody>
                    <a:bodyPr/>
                    <a:lstStyle/>
                    <a:p>
                      <a:r>
                        <a:rPr lang="en-US" sz="1600" dirty="0" smtClean="0"/>
                        <a:t>FC SAN</a:t>
                      </a:r>
                      <a:endParaRPr lang="en-US" sz="1600" dirty="0">
                        <a:latin typeface="+mn-lt"/>
                      </a:endParaRPr>
                    </a:p>
                  </a:txBody>
                  <a:tcPr anchor="ct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rPr>
                        <a:t>Maps a WWPN to a switch port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t>WWPN login is rejected when illegitimate host is connected</a:t>
                      </a:r>
                      <a:endParaRPr lang="en-US" sz="1600" kern="1200" dirty="0">
                        <a:solidFill>
                          <a:schemeClr val="dk1"/>
                        </a:solidFill>
                        <a:latin typeface="+mn-lt"/>
                        <a:ea typeface="+mn-ea"/>
                        <a:cs typeface="+mn-cs"/>
                      </a:endParaRPr>
                    </a:p>
                  </a:txBody>
                  <a:tcPr/>
                </a:tc>
              </a:tr>
              <a:tr h="563563">
                <a:tc>
                  <a:txBody>
                    <a:bodyPr/>
                    <a:lstStyle/>
                    <a:p>
                      <a:r>
                        <a:rPr lang="en-US" sz="1600" dirty="0" smtClean="0"/>
                        <a:t>Ethernet</a:t>
                      </a:r>
                      <a:endParaRPr lang="en-US" sz="1600" dirty="0">
                        <a:latin typeface="+mn-lt"/>
                      </a:endParaRPr>
                    </a:p>
                  </a:txBody>
                  <a:tcPr anchor="ct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t>Maps MAC and IP address of a compute system to a switch port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t>Switch port forwards a packet only if a MAC and IP address in a packet are mapped to that port</a:t>
                      </a:r>
                      <a:endParaRPr lang="en-US" sz="1600" kern="1200" dirty="0" smtClean="0">
                        <a:solidFill>
                          <a:schemeClr val="dk1"/>
                        </a:solidFill>
                        <a:latin typeface="+mn-lt"/>
                        <a:ea typeface="+mn-ea"/>
                        <a:cs typeface="+mn-cs"/>
                      </a:endParaRPr>
                    </a:p>
                  </a:txBody>
                  <a:tcPr/>
                </a:tc>
              </a:tr>
            </a:tbl>
          </a:graphicData>
        </a:graphic>
      </p:graphicFrame>
    </p:spTree>
    <p:custDataLst>
      <p:tags r:id="rId1"/>
    </p:custDataLst>
    <p:extLst>
      <p:ext uri="{BB962C8B-B14F-4D97-AF65-F5344CB8AC3E}">
        <p14:creationId xmlns:p14="http://schemas.microsoft.com/office/powerpoint/2010/main" val="301908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Fabric </a:t>
            </a:r>
            <a:r>
              <a:rPr lang="en-US" dirty="0"/>
              <a:t>Binding</a:t>
            </a:r>
          </a:p>
        </p:txBody>
      </p:sp>
      <p:sp>
        <p:nvSpPr>
          <p:cNvPr id="3" name="Content Placeholder 2"/>
          <p:cNvSpPr>
            <a:spLocks noGrp="1"/>
          </p:cNvSpPr>
          <p:nvPr>
            <p:ph sz="quarter" idx="10"/>
          </p:nvPr>
        </p:nvSpPr>
        <p:spPr/>
        <p:txBody>
          <a:bodyPr/>
          <a:lstStyle/>
          <a:p>
            <a:r>
              <a:rPr lang="en-US" dirty="0" smtClean="0"/>
              <a:t>Fabric </a:t>
            </a:r>
            <a:r>
              <a:rPr lang="en-US" dirty="0"/>
              <a:t>binding allows only authorized switches to join a fabric</a:t>
            </a:r>
          </a:p>
          <a:p>
            <a:pPr lvl="1"/>
            <a:r>
              <a:rPr lang="en-US" dirty="0" smtClean="0"/>
              <a:t>Ensures </a:t>
            </a:r>
            <a:r>
              <a:rPr lang="en-US" dirty="0"/>
              <a:t>unauthorized switches are segmented from a fabric </a:t>
            </a:r>
          </a:p>
          <a:p>
            <a:pPr lvl="1"/>
            <a:r>
              <a:rPr lang="en-US" dirty="0"/>
              <a:t>Authorized switch can merge into a fabric</a:t>
            </a:r>
          </a:p>
          <a:p>
            <a:pPr lvl="1"/>
            <a:r>
              <a:rPr lang="en-US" dirty="0"/>
              <a:t>Can be used along with port and port-type locking </a:t>
            </a:r>
            <a:r>
              <a:rPr lang="en-US" dirty="0" smtClean="0"/>
              <a:t>capabilities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217131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Role-based access control</a:t>
            </a:r>
          </a:p>
          <a:p>
            <a:r>
              <a:rPr lang="en-US" dirty="0"/>
              <a:t>Network monitoring and analysis</a:t>
            </a:r>
          </a:p>
          <a:p>
            <a:r>
              <a:rPr lang="en-US" dirty="0" smtClean="0"/>
              <a:t>Firewall, IDPS, and adaptive </a:t>
            </a:r>
            <a:r>
              <a:rPr lang="en-US" dirty="0"/>
              <a:t>security</a:t>
            </a:r>
          </a:p>
          <a:p>
            <a:r>
              <a:rPr lang="en-US" dirty="0"/>
              <a:t>Port binding and fabric binding</a:t>
            </a:r>
          </a:p>
          <a:p>
            <a:r>
              <a:rPr lang="en-US" dirty="0"/>
              <a:t>VPN, VLAN, and VSAN</a:t>
            </a:r>
          </a:p>
          <a:p>
            <a:r>
              <a:rPr lang="en-US" dirty="0"/>
              <a:t>Zoning and </a:t>
            </a:r>
            <a:r>
              <a:rPr lang="en-US" dirty="0" err="1"/>
              <a:t>iSNS</a:t>
            </a:r>
            <a:r>
              <a:rPr lang="en-US" dirty="0"/>
              <a:t> discovery domain</a:t>
            </a:r>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4019173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Security Mechanisms – </a:t>
            </a:r>
            <a:r>
              <a:rPr lang="en-US" dirty="0" smtClean="0"/>
              <a:t>III</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r>
              <a:rPr lang="en-US" dirty="0"/>
              <a:t>Security hypervisor and management server</a:t>
            </a:r>
          </a:p>
          <a:p>
            <a:r>
              <a:rPr lang="en-US" dirty="0"/>
              <a:t>Virtual machine hardening</a:t>
            </a:r>
          </a:p>
          <a:p>
            <a:r>
              <a:rPr lang="en-US" dirty="0"/>
              <a:t>Securing operating system and applications</a:t>
            </a:r>
          </a:p>
          <a:p>
            <a:r>
              <a:rPr lang="en-US" dirty="0"/>
              <a:t>LUN masking</a:t>
            </a:r>
          </a:p>
          <a:p>
            <a:r>
              <a:rPr lang="en-US" dirty="0"/>
              <a:t>Data encryption</a:t>
            </a:r>
          </a:p>
          <a:p>
            <a:r>
              <a:rPr lang="en-US" dirty="0"/>
              <a:t>Data shredding</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89695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Security Mechanisms</a:t>
            </a:r>
          </a:p>
        </p:txBody>
      </p:sp>
      <p:sp>
        <p:nvSpPr>
          <p:cNvPr id="11" name="Content Placeholder 10"/>
          <p:cNvSpPr>
            <a:spLocks noGrp="1"/>
          </p:cNvSpPr>
          <p:nvPr>
            <p:ph sz="quarter" idx="10"/>
          </p:nvPr>
        </p:nvSpPr>
        <p:spPr/>
        <p:txBody>
          <a:bodyPr/>
          <a:lstStyle/>
          <a:p>
            <a:r>
              <a:rPr lang="en-US" sz="1600" dirty="0"/>
              <a:t>Physical security</a:t>
            </a:r>
          </a:p>
          <a:p>
            <a:r>
              <a:rPr lang="en-US" sz="1600" dirty="0"/>
              <a:t>Identity and access management</a:t>
            </a:r>
          </a:p>
          <a:p>
            <a:r>
              <a:rPr lang="en-US" sz="1600" dirty="0"/>
              <a:t>Role-based access control</a:t>
            </a:r>
          </a:p>
          <a:p>
            <a:r>
              <a:rPr lang="en-US" sz="1600" dirty="0"/>
              <a:t>Network monitoring and analysis</a:t>
            </a:r>
          </a:p>
          <a:p>
            <a:r>
              <a:rPr lang="en-US" sz="1600" dirty="0"/>
              <a:t>Firewall</a:t>
            </a:r>
          </a:p>
          <a:p>
            <a:r>
              <a:rPr lang="en-US" sz="1600" dirty="0"/>
              <a:t>Intrusion detection and prevention system</a:t>
            </a:r>
          </a:p>
          <a:p>
            <a:r>
              <a:rPr lang="en-US" sz="1600" dirty="0"/>
              <a:t>Adaptive security</a:t>
            </a:r>
          </a:p>
          <a:p>
            <a:r>
              <a:rPr lang="en-US" sz="1600" dirty="0"/>
              <a:t>Port binding and fabric </a:t>
            </a:r>
            <a:r>
              <a:rPr lang="en-US" sz="1600" dirty="0" smtClean="0"/>
              <a:t>binding</a:t>
            </a:r>
          </a:p>
          <a:p>
            <a:r>
              <a:rPr lang="en-US" sz="1600" dirty="0"/>
              <a:t>Virtual private </a:t>
            </a:r>
            <a:r>
              <a:rPr lang="en-US" sz="1600" dirty="0" smtClean="0"/>
              <a:t>network</a:t>
            </a:r>
            <a:endParaRPr lang="en-US" sz="1600" dirty="0"/>
          </a:p>
        </p:txBody>
      </p:sp>
      <p:sp>
        <p:nvSpPr>
          <p:cNvPr id="12" name="Content Placeholder 11"/>
          <p:cNvSpPr>
            <a:spLocks noGrp="1"/>
          </p:cNvSpPr>
          <p:nvPr>
            <p:ph sz="quarter" idx="11"/>
          </p:nvPr>
        </p:nvSpPr>
        <p:spPr/>
        <p:txBody>
          <a:bodyPr/>
          <a:lstStyle/>
          <a:p>
            <a:r>
              <a:rPr lang="en-US" sz="1600" dirty="0" smtClean="0"/>
              <a:t>Virtual </a:t>
            </a:r>
            <a:r>
              <a:rPr lang="en-US" sz="1600" dirty="0"/>
              <a:t>LAN and virtual SAN</a:t>
            </a:r>
          </a:p>
          <a:p>
            <a:r>
              <a:rPr lang="en-US" sz="1600" dirty="0"/>
              <a:t>Zoning and </a:t>
            </a:r>
            <a:r>
              <a:rPr lang="en-US" sz="1600" dirty="0" err="1"/>
              <a:t>iSNS</a:t>
            </a:r>
            <a:r>
              <a:rPr lang="en-US" sz="1600" dirty="0"/>
              <a:t> discovery domain</a:t>
            </a:r>
          </a:p>
          <a:p>
            <a:r>
              <a:rPr lang="en-US" sz="1600" dirty="0"/>
              <a:t>Security hypervisor and management server</a:t>
            </a:r>
          </a:p>
          <a:p>
            <a:r>
              <a:rPr lang="en-US" sz="1600" dirty="0"/>
              <a:t>Virtual machine hardening</a:t>
            </a:r>
          </a:p>
          <a:p>
            <a:r>
              <a:rPr lang="en-US" sz="1600" dirty="0"/>
              <a:t>Securing operating system and applications</a:t>
            </a:r>
          </a:p>
          <a:p>
            <a:r>
              <a:rPr lang="en-US" sz="1600" dirty="0"/>
              <a:t>LUN masking</a:t>
            </a:r>
          </a:p>
          <a:p>
            <a:r>
              <a:rPr lang="en-US" sz="1600" dirty="0"/>
              <a:t>Data encryption</a:t>
            </a:r>
          </a:p>
          <a:p>
            <a:r>
              <a:rPr lang="en-US" sz="1600" dirty="0"/>
              <a:t>Data shredding</a:t>
            </a:r>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
        <p:nvSpPr>
          <p:cNvPr id="14" name="Rectangle 13"/>
          <p:cNvSpPr/>
          <p:nvPr/>
        </p:nvSpPr>
        <p:spPr>
          <a:xfrm>
            <a:off x="304800" y="914400"/>
            <a:ext cx="8610600" cy="3943350"/>
          </a:xfrm>
          <a:custGeom>
            <a:avLst/>
            <a:gdLst/>
            <a:ahLst/>
            <a:cxnLst/>
            <a:rect l="l" t="t" r="r" b="b"/>
            <a:pathLst>
              <a:path w="8610600" h="3943350">
                <a:moveTo>
                  <a:pt x="0" y="0"/>
                </a:moveTo>
                <a:lnTo>
                  <a:pt x="8610600" y="0"/>
                </a:lnTo>
                <a:lnTo>
                  <a:pt x="8610600" y="819150"/>
                </a:lnTo>
                <a:lnTo>
                  <a:pt x="4229100" y="819150"/>
                </a:lnTo>
                <a:lnTo>
                  <a:pt x="4229100" y="3943350"/>
                </a:lnTo>
                <a:lnTo>
                  <a:pt x="0" y="3943350"/>
                </a:lnTo>
                <a:close/>
              </a:path>
            </a:pathLst>
          </a:custGeom>
          <a:solidFill>
            <a:srgbClr val="FFFFFF">
              <a:alpha val="50196"/>
            </a:srgb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44599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Securing Hypervisor and Management Server</a:t>
            </a:r>
          </a:p>
        </p:txBody>
      </p:sp>
      <p:sp>
        <p:nvSpPr>
          <p:cNvPr id="3" name="Content Placeholder 2"/>
          <p:cNvSpPr>
            <a:spLocks noGrp="1"/>
          </p:cNvSpPr>
          <p:nvPr>
            <p:ph sz="quarter" idx="10"/>
          </p:nvPr>
        </p:nvSpPr>
        <p:spPr/>
        <p:txBody>
          <a:bodyPr/>
          <a:lstStyle/>
          <a:p>
            <a:r>
              <a:rPr lang="en-US" dirty="0"/>
              <a:t>Compromising a hypervisor or management server </a:t>
            </a:r>
            <a:r>
              <a:rPr lang="en-US" dirty="0" smtClean="0"/>
              <a:t>places </a:t>
            </a:r>
            <a:r>
              <a:rPr lang="en-US" dirty="0"/>
              <a:t>all VMs at risk</a:t>
            </a:r>
          </a:p>
          <a:p>
            <a:r>
              <a:rPr lang="en-US" dirty="0"/>
              <a:t>Control measures:</a:t>
            </a:r>
          </a:p>
          <a:p>
            <a:pPr lvl="1"/>
            <a:r>
              <a:rPr lang="en-US" dirty="0"/>
              <a:t>Install security-critical hypervisor updates</a:t>
            </a:r>
          </a:p>
          <a:p>
            <a:pPr lvl="1"/>
            <a:r>
              <a:rPr lang="en-US" dirty="0"/>
              <a:t>Harden hypervisor using specifications provided by CSI and DISA</a:t>
            </a:r>
          </a:p>
          <a:p>
            <a:pPr lvl="1"/>
            <a:r>
              <a:rPr lang="en-US" dirty="0"/>
              <a:t>Restrict core functionality to selected administrators</a:t>
            </a:r>
          </a:p>
          <a:p>
            <a:pPr lvl="1"/>
            <a:r>
              <a:rPr lang="en-US" dirty="0"/>
              <a:t>Encrypt network traffic when managing remotely</a:t>
            </a:r>
          </a:p>
          <a:p>
            <a:pPr lvl="1"/>
            <a:r>
              <a:rPr lang="en-US" dirty="0"/>
              <a:t>Deploy firewall between management system and rest of the network</a:t>
            </a:r>
          </a:p>
          <a:p>
            <a:pPr lvl="1"/>
            <a:r>
              <a:rPr lang="en-US" dirty="0"/>
              <a:t>Rotate or delete log files when they reach a certain size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947504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Machine Hardening</a:t>
            </a:r>
          </a:p>
        </p:txBody>
      </p:sp>
      <p:sp>
        <p:nvSpPr>
          <p:cNvPr id="3" name="Content Placeholder 2"/>
          <p:cNvSpPr>
            <a:spLocks noGrp="1"/>
          </p:cNvSpPr>
          <p:nvPr>
            <p:ph sz="quarter" idx="10"/>
          </p:nvPr>
        </p:nvSpPr>
        <p:spPr/>
        <p:txBody>
          <a:bodyPr/>
          <a:lstStyle/>
          <a:p>
            <a:r>
              <a:rPr lang="en-US" dirty="0"/>
              <a:t>Process used to change the default configuration of a VM</a:t>
            </a:r>
          </a:p>
          <a:p>
            <a:r>
              <a:rPr lang="en-US" dirty="0"/>
              <a:t>Removed or disabled devices that are not required</a:t>
            </a:r>
          </a:p>
          <a:p>
            <a:pPr lvl="1"/>
            <a:r>
              <a:rPr lang="en-US" dirty="0"/>
              <a:t>Example: disabling USB ports or CD/DVD drives</a:t>
            </a:r>
          </a:p>
          <a:p>
            <a:r>
              <a:rPr lang="en-US" dirty="0"/>
              <a:t>Tune configuration of VM features to operate in secure manner:</a:t>
            </a:r>
          </a:p>
          <a:p>
            <a:pPr lvl="1"/>
            <a:r>
              <a:rPr lang="en-US" dirty="0"/>
              <a:t>Change default passwords</a:t>
            </a:r>
          </a:p>
          <a:p>
            <a:pPr lvl="1"/>
            <a:r>
              <a:rPr lang="en-US" dirty="0"/>
              <a:t>Set permissions to VM files</a:t>
            </a:r>
          </a:p>
          <a:p>
            <a:pPr lvl="1"/>
            <a:r>
              <a:rPr lang="en-US" dirty="0"/>
              <a:t>Disallow changes to MAC address assigned to a virtual NIC</a:t>
            </a:r>
          </a:p>
          <a:p>
            <a:r>
              <a:rPr lang="en-US" dirty="0"/>
              <a:t>VM templates must be hardened to a known security baseline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94121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Confidentiality, Integrity, and Availability</a:t>
            </a:r>
          </a:p>
        </p:txBody>
      </p:sp>
      <p:sp>
        <p:nvSpPr>
          <p:cNvPr id="3" name="Content Placeholder 2"/>
          <p:cNvSpPr>
            <a:spLocks noGrp="1"/>
          </p:cNvSpPr>
          <p:nvPr>
            <p:ph sz="quarter" idx="10"/>
          </p:nvPr>
        </p:nvSpPr>
        <p:spPr/>
        <p:txBody>
          <a:bodyPr/>
          <a:lstStyle/>
          <a:p>
            <a:r>
              <a:rPr lang="en-US" dirty="0"/>
              <a:t>Confidentiality</a:t>
            </a:r>
          </a:p>
          <a:p>
            <a:pPr lvl="1"/>
            <a:r>
              <a:rPr lang="en-US" dirty="0"/>
              <a:t>Provides required secrecy of information</a:t>
            </a:r>
          </a:p>
          <a:p>
            <a:pPr lvl="1"/>
            <a:r>
              <a:rPr lang="en-US" dirty="0"/>
              <a:t>Ensures only authorized users have access to data</a:t>
            </a:r>
          </a:p>
          <a:p>
            <a:r>
              <a:rPr lang="en-US" dirty="0"/>
              <a:t>Integrity</a:t>
            </a:r>
          </a:p>
          <a:p>
            <a:pPr lvl="1"/>
            <a:r>
              <a:rPr lang="en-US" dirty="0"/>
              <a:t>Ensures unauthorized changes to data are not allowed </a:t>
            </a:r>
          </a:p>
          <a:p>
            <a:r>
              <a:rPr lang="en-US" dirty="0"/>
              <a:t>Availability</a:t>
            </a:r>
          </a:p>
          <a:p>
            <a:pPr lvl="1"/>
            <a:r>
              <a:rPr lang="en-US" dirty="0"/>
              <a:t>Ensures authorized users have reliable and timely access to resources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55612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Securing Operating Systems and Applications</a:t>
            </a:r>
          </a:p>
        </p:txBody>
      </p:sp>
      <p:sp>
        <p:nvSpPr>
          <p:cNvPr id="3" name="Content Placeholder 2"/>
          <p:cNvSpPr>
            <a:spLocks noGrp="1"/>
          </p:cNvSpPr>
          <p:nvPr>
            <p:ph sz="quarter" idx="10"/>
          </p:nvPr>
        </p:nvSpPr>
        <p:spPr/>
        <p:txBody>
          <a:bodyPr/>
          <a:lstStyle/>
          <a:p>
            <a:r>
              <a:rPr lang="en-US" dirty="0"/>
              <a:t>Three key security mechanisms for OS and application:</a:t>
            </a:r>
          </a:p>
          <a:p>
            <a:pPr lvl="1"/>
            <a:r>
              <a:rPr lang="en-US" dirty="0"/>
              <a:t>Hardening OS and applications</a:t>
            </a:r>
          </a:p>
          <a:p>
            <a:pPr lvl="1"/>
            <a:r>
              <a:rPr lang="en-US" dirty="0"/>
              <a:t>Malware protection software</a:t>
            </a:r>
          </a:p>
          <a:p>
            <a:pPr lvl="1"/>
            <a:r>
              <a:rPr lang="en-US" dirty="0"/>
              <a:t>Sandboxing</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767176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Hardening OS and </a:t>
            </a:r>
            <a:r>
              <a:rPr lang="en-US" dirty="0" smtClean="0"/>
              <a:t>Applications</a:t>
            </a:r>
            <a:endParaRPr lang="en-US" dirty="0"/>
          </a:p>
        </p:txBody>
      </p:sp>
      <p:sp>
        <p:nvSpPr>
          <p:cNvPr id="3" name="Content Placeholder 2"/>
          <p:cNvSpPr>
            <a:spLocks noGrp="1"/>
          </p:cNvSpPr>
          <p:nvPr>
            <p:ph sz="quarter" idx="10"/>
          </p:nvPr>
        </p:nvSpPr>
        <p:spPr/>
        <p:txBody>
          <a:bodyPr/>
          <a:lstStyle/>
          <a:p>
            <a:r>
              <a:rPr lang="en-US" dirty="0"/>
              <a:t>OS hardening:</a:t>
            </a:r>
          </a:p>
          <a:p>
            <a:pPr lvl="1"/>
            <a:r>
              <a:rPr lang="en-US" dirty="0"/>
              <a:t>Configure system and network components </a:t>
            </a:r>
            <a:r>
              <a:rPr lang="en-US" dirty="0" smtClean="0"/>
              <a:t>as per </a:t>
            </a:r>
            <a:r>
              <a:rPr lang="en-US" dirty="0"/>
              <a:t>a hardening checklist provided by CIS and DISA</a:t>
            </a:r>
          </a:p>
          <a:p>
            <a:pPr lvl="1"/>
            <a:r>
              <a:rPr lang="en-US" dirty="0"/>
              <a:t>Delete unused files and </a:t>
            </a:r>
            <a:r>
              <a:rPr lang="en-US" dirty="0" smtClean="0"/>
              <a:t>applications, and </a:t>
            </a:r>
            <a:r>
              <a:rPr lang="en-US" dirty="0"/>
              <a:t>install current OS updates</a:t>
            </a:r>
          </a:p>
          <a:p>
            <a:pPr lvl="1"/>
            <a:r>
              <a:rPr lang="en-US" dirty="0"/>
              <a:t>Perform vulnerability scan and penetration test to identify existing vulnerabilities </a:t>
            </a:r>
          </a:p>
          <a:p>
            <a:r>
              <a:rPr lang="en-US" dirty="0"/>
              <a:t>Application hardening: </a:t>
            </a:r>
          </a:p>
          <a:p>
            <a:pPr lvl="1"/>
            <a:r>
              <a:rPr lang="en-US" dirty="0"/>
              <a:t>Design with proper architecture, threat modeling, and secure coding</a:t>
            </a:r>
          </a:p>
          <a:p>
            <a:pPr lvl="1"/>
            <a:r>
              <a:rPr lang="en-US" dirty="0"/>
              <a:t>Installing current application updates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86686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Malware </a:t>
            </a:r>
            <a:r>
              <a:rPr lang="en-US" dirty="0" smtClean="0"/>
              <a:t>Protection Software</a:t>
            </a:r>
            <a:endParaRPr lang="en-US" dirty="0"/>
          </a:p>
        </p:txBody>
      </p:sp>
      <p:sp>
        <p:nvSpPr>
          <p:cNvPr id="3" name="Content Placeholder 2"/>
          <p:cNvSpPr>
            <a:spLocks noGrp="1"/>
          </p:cNvSpPr>
          <p:nvPr>
            <p:ph sz="quarter" idx="10"/>
          </p:nvPr>
        </p:nvSpPr>
        <p:spPr/>
        <p:txBody>
          <a:bodyPr/>
          <a:lstStyle/>
          <a:p>
            <a:r>
              <a:rPr lang="en-US" dirty="0"/>
              <a:t>Detects, prevents, and removes malware </a:t>
            </a:r>
            <a:r>
              <a:rPr lang="en-US" dirty="0" smtClean="0"/>
              <a:t>programs </a:t>
            </a:r>
            <a:endParaRPr lang="en-US" dirty="0"/>
          </a:p>
          <a:p>
            <a:r>
              <a:rPr lang="en-US" dirty="0"/>
              <a:t>Common malware detection techniques:</a:t>
            </a:r>
          </a:p>
          <a:p>
            <a:pPr lvl="1"/>
            <a:r>
              <a:rPr lang="en-US" dirty="0"/>
              <a:t>Signature-based detection</a:t>
            </a:r>
          </a:p>
          <a:p>
            <a:pPr lvl="1"/>
            <a:r>
              <a:rPr lang="en-US" dirty="0"/>
              <a:t>Heuristics detection</a:t>
            </a:r>
          </a:p>
          <a:p>
            <a:r>
              <a:rPr lang="en-US" dirty="0"/>
              <a:t>Protect applications by providing:</a:t>
            </a:r>
          </a:p>
          <a:p>
            <a:pPr lvl="1"/>
            <a:r>
              <a:rPr lang="en-US" dirty="0"/>
              <a:t>Process spawning control</a:t>
            </a:r>
          </a:p>
          <a:p>
            <a:pPr lvl="1"/>
            <a:r>
              <a:rPr lang="en-US" dirty="0"/>
              <a:t>Executable file protection</a:t>
            </a:r>
          </a:p>
          <a:p>
            <a:pPr lvl="1"/>
            <a:r>
              <a:rPr lang="en-US" dirty="0"/>
              <a:t>System tampering protection</a:t>
            </a:r>
          </a:p>
          <a:p>
            <a:r>
              <a:rPr lang="en-US" dirty="0"/>
              <a:t>Protects OS against attacks that modifies sensitive areas </a:t>
            </a:r>
          </a:p>
          <a:p>
            <a:pPr lvl="1"/>
            <a:r>
              <a:rPr lang="en-US" dirty="0" smtClean="0"/>
              <a:t>Disallows </a:t>
            </a:r>
            <a:r>
              <a:rPr lang="en-US" dirty="0"/>
              <a:t>unauthorized modification of sensitive </a:t>
            </a:r>
            <a:r>
              <a:rPr lang="en-US" dirty="0" smtClean="0"/>
              <a:t>areas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6" name="Line Callout 1 5"/>
          <p:cNvSpPr/>
          <p:nvPr/>
        </p:nvSpPr>
        <p:spPr>
          <a:xfrm>
            <a:off x="5829300" y="1428750"/>
            <a:ext cx="3200400" cy="2286000"/>
          </a:xfrm>
          <a:prstGeom prst="borderCallout1">
            <a:avLst>
              <a:gd name="adj1" fmla="val 50179"/>
              <a:gd name="adj2" fmla="val 0"/>
              <a:gd name="adj3" fmla="val 84026"/>
              <a:gd name="adj4" fmla="val -55345"/>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smtClean="0">
                <a:solidFill>
                  <a:schemeClr val="tx1"/>
                </a:solidFill>
                <a:latin typeface="Calibri" panose="020F0502020204030204" pitchFamily="34" charset="0"/>
              </a:rPr>
              <a:t>Virus code incorporated into application’s executable file</a:t>
            </a:r>
          </a:p>
          <a:p>
            <a:pPr marL="285750" indent="-285750">
              <a:buFont typeface="Arial" panose="020B0604020202020204" pitchFamily="34" charset="0"/>
              <a:buChar char="•"/>
            </a:pPr>
            <a:r>
              <a:rPr lang="en-US" dirty="0" smtClean="0">
                <a:solidFill>
                  <a:schemeClr val="tx1"/>
                </a:solidFill>
                <a:latin typeface="Calibri" panose="020F0502020204030204" pitchFamily="34" charset="0"/>
              </a:rPr>
              <a:t>Virus code executed when infected application runs</a:t>
            </a:r>
          </a:p>
          <a:p>
            <a:endParaRPr lang="en-US" dirty="0" smtClean="0">
              <a:solidFill>
                <a:schemeClr val="tx1"/>
              </a:solidFill>
              <a:latin typeface="Calibri" panose="020F0502020204030204" pitchFamily="34" charset="0"/>
            </a:endParaRPr>
          </a:p>
          <a:p>
            <a:r>
              <a:rPr lang="en-US" dirty="0" smtClean="0">
                <a:solidFill>
                  <a:schemeClr val="tx1"/>
                </a:solidFill>
                <a:latin typeface="Calibri" panose="020F0502020204030204" pitchFamily="34" charset="0"/>
              </a:rPr>
              <a:t>Can be prevented by:</a:t>
            </a:r>
            <a:endParaRPr lang="en-US" dirty="0">
              <a:solidFill>
                <a:schemeClr val="tx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tx1"/>
                </a:solidFill>
                <a:latin typeface="Calibri" panose="020F0502020204030204" pitchFamily="34" charset="0"/>
              </a:rPr>
              <a:t>Disallowing modification of application’s executable file</a:t>
            </a:r>
          </a:p>
        </p:txBody>
      </p:sp>
    </p:spTree>
    <p:custDataLst>
      <p:tags r:id="rId1"/>
    </p:custDataLst>
    <p:extLst>
      <p:ext uri="{BB962C8B-B14F-4D97-AF65-F5344CB8AC3E}">
        <p14:creationId xmlns:p14="http://schemas.microsoft.com/office/powerpoint/2010/main" val="873435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Malware </a:t>
            </a:r>
            <a:r>
              <a:rPr lang="en-US" dirty="0" smtClean="0"/>
              <a:t>Protection Software</a:t>
            </a:r>
            <a:endParaRPr lang="en-US" dirty="0"/>
          </a:p>
        </p:txBody>
      </p:sp>
      <p:sp>
        <p:nvSpPr>
          <p:cNvPr id="3" name="Content Placeholder 2"/>
          <p:cNvSpPr>
            <a:spLocks noGrp="1"/>
          </p:cNvSpPr>
          <p:nvPr>
            <p:ph sz="quarter" idx="10"/>
          </p:nvPr>
        </p:nvSpPr>
        <p:spPr/>
        <p:txBody>
          <a:bodyPr/>
          <a:lstStyle/>
          <a:p>
            <a:r>
              <a:rPr lang="en-US" dirty="0"/>
              <a:t>Detects, prevents, and removes malware </a:t>
            </a:r>
            <a:r>
              <a:rPr lang="en-US" dirty="0" smtClean="0"/>
              <a:t>programs </a:t>
            </a:r>
            <a:endParaRPr lang="en-US" dirty="0"/>
          </a:p>
          <a:p>
            <a:r>
              <a:rPr lang="en-US" dirty="0"/>
              <a:t>Common malware detection techniques:</a:t>
            </a:r>
          </a:p>
          <a:p>
            <a:pPr lvl="1"/>
            <a:r>
              <a:rPr lang="en-US" dirty="0"/>
              <a:t>Signature-based detection</a:t>
            </a:r>
          </a:p>
          <a:p>
            <a:pPr lvl="1"/>
            <a:r>
              <a:rPr lang="en-US" dirty="0"/>
              <a:t>Heuristics detection</a:t>
            </a:r>
          </a:p>
          <a:p>
            <a:r>
              <a:rPr lang="en-US" dirty="0"/>
              <a:t>Protect applications by providing:</a:t>
            </a:r>
          </a:p>
          <a:p>
            <a:pPr lvl="1"/>
            <a:r>
              <a:rPr lang="en-US" dirty="0"/>
              <a:t>Process spawning control</a:t>
            </a:r>
          </a:p>
          <a:p>
            <a:pPr lvl="1"/>
            <a:r>
              <a:rPr lang="en-US" dirty="0"/>
              <a:t>Executable file protection</a:t>
            </a:r>
          </a:p>
          <a:p>
            <a:pPr lvl="1"/>
            <a:r>
              <a:rPr lang="en-US" dirty="0"/>
              <a:t>System tampering protection</a:t>
            </a:r>
          </a:p>
          <a:p>
            <a:r>
              <a:rPr lang="en-US" dirty="0"/>
              <a:t>Protects OS against attacks that modifies sensitive areas </a:t>
            </a:r>
          </a:p>
          <a:p>
            <a:pPr lvl="1"/>
            <a:r>
              <a:rPr lang="en-US" dirty="0" smtClean="0"/>
              <a:t>Disallows </a:t>
            </a:r>
            <a:r>
              <a:rPr lang="en-US" dirty="0"/>
              <a:t>unauthorized modification of sensitive </a:t>
            </a:r>
            <a:r>
              <a:rPr lang="en-US" dirty="0" smtClean="0"/>
              <a:t>areas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6" name="Line Callout 1 5"/>
          <p:cNvSpPr/>
          <p:nvPr/>
        </p:nvSpPr>
        <p:spPr>
          <a:xfrm>
            <a:off x="5829300" y="1428750"/>
            <a:ext cx="3200400" cy="2286000"/>
          </a:xfrm>
          <a:prstGeom prst="borderCallout1">
            <a:avLst>
              <a:gd name="adj1" fmla="val 50179"/>
              <a:gd name="adj2" fmla="val 0"/>
              <a:gd name="adj3" fmla="val 84026"/>
              <a:gd name="adj4" fmla="val -55345"/>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smtClean="0">
                <a:solidFill>
                  <a:schemeClr val="tx1"/>
                </a:solidFill>
                <a:latin typeface="Calibri" panose="020F0502020204030204" pitchFamily="34" charset="0"/>
              </a:rPr>
              <a:t>Virus code incorporated into application’s executable file</a:t>
            </a:r>
          </a:p>
          <a:p>
            <a:pPr marL="285750" indent="-285750">
              <a:buFont typeface="Arial" panose="020B0604020202020204" pitchFamily="34" charset="0"/>
              <a:buChar char="•"/>
            </a:pPr>
            <a:r>
              <a:rPr lang="en-US" dirty="0" smtClean="0">
                <a:solidFill>
                  <a:schemeClr val="tx1"/>
                </a:solidFill>
                <a:latin typeface="Calibri" panose="020F0502020204030204" pitchFamily="34" charset="0"/>
              </a:rPr>
              <a:t>Virus code executed when infected application runs</a:t>
            </a:r>
          </a:p>
          <a:p>
            <a:endParaRPr lang="en-US" dirty="0" smtClean="0">
              <a:solidFill>
                <a:schemeClr val="tx1"/>
              </a:solidFill>
              <a:latin typeface="Calibri" panose="020F0502020204030204" pitchFamily="34" charset="0"/>
            </a:endParaRPr>
          </a:p>
          <a:p>
            <a:r>
              <a:rPr lang="en-US" dirty="0" smtClean="0">
                <a:solidFill>
                  <a:schemeClr val="tx1"/>
                </a:solidFill>
                <a:latin typeface="Calibri" panose="020F0502020204030204" pitchFamily="34" charset="0"/>
              </a:rPr>
              <a:t>Can be prevented by:</a:t>
            </a:r>
            <a:endParaRPr lang="en-US" dirty="0">
              <a:solidFill>
                <a:schemeClr val="tx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tx1"/>
                </a:solidFill>
                <a:latin typeface="Calibri" panose="020F0502020204030204" pitchFamily="34" charset="0"/>
              </a:rPr>
              <a:t>Disallowing modification of application’s executable file</a:t>
            </a:r>
          </a:p>
        </p:txBody>
      </p:sp>
    </p:spTree>
    <p:custDataLst>
      <p:tags r:id="rId1"/>
    </p:custDataLst>
    <p:extLst>
      <p:ext uri="{BB962C8B-B14F-4D97-AF65-F5344CB8AC3E}">
        <p14:creationId xmlns:p14="http://schemas.microsoft.com/office/powerpoint/2010/main" val="3303206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Sandboxing</a:t>
            </a:r>
          </a:p>
        </p:txBody>
      </p:sp>
      <p:sp>
        <p:nvSpPr>
          <p:cNvPr id="3" name="Content Placeholder 2"/>
          <p:cNvSpPr>
            <a:spLocks noGrp="1"/>
          </p:cNvSpPr>
          <p:nvPr>
            <p:ph sz="quarter" idx="10"/>
          </p:nvPr>
        </p:nvSpPr>
        <p:spPr/>
        <p:txBody>
          <a:bodyPr/>
          <a:lstStyle/>
          <a:p>
            <a:r>
              <a:rPr lang="en-US" dirty="0"/>
              <a:t>Provides a tightly-controlled set of resources on which the application executes</a:t>
            </a:r>
          </a:p>
          <a:p>
            <a:r>
              <a:rPr lang="en-US" dirty="0"/>
              <a:t>Used for </a:t>
            </a:r>
            <a:r>
              <a:rPr lang="en-US" dirty="0" smtClean="0"/>
              <a:t>testing </a:t>
            </a:r>
            <a:r>
              <a:rPr lang="en-US" dirty="0"/>
              <a:t>and </a:t>
            </a:r>
            <a:r>
              <a:rPr lang="en-US" dirty="0" smtClean="0"/>
              <a:t>verifying </a:t>
            </a:r>
            <a:r>
              <a:rPr lang="en-US" dirty="0"/>
              <a:t>unproven or untrusted applications</a:t>
            </a:r>
          </a:p>
          <a:p>
            <a:r>
              <a:rPr lang="en-US" dirty="0"/>
              <a:t>Isolates execution of an application in order to restrict the resources and privileges</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873815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LUN Masking</a:t>
            </a:r>
          </a:p>
        </p:txBody>
      </p:sp>
      <p:sp>
        <p:nvSpPr>
          <p:cNvPr id="3" name="Content Placeholder 2"/>
          <p:cNvSpPr>
            <a:spLocks noGrp="1"/>
          </p:cNvSpPr>
          <p:nvPr>
            <p:ph sz="quarter" idx="10"/>
          </p:nvPr>
        </p:nvSpPr>
        <p:spPr>
          <a:xfrm>
            <a:off x="379413" y="1943100"/>
            <a:ext cx="7680960" cy="2533650"/>
          </a:xfrm>
        </p:spPr>
        <p:txBody>
          <a:bodyPr/>
          <a:lstStyle/>
          <a:p>
            <a:r>
              <a:rPr lang="en-US" dirty="0"/>
              <a:t>Protect against unauthorized access to storage</a:t>
            </a:r>
          </a:p>
          <a:p>
            <a:r>
              <a:rPr lang="en-US" dirty="0"/>
              <a:t>Can be implemented on:</a:t>
            </a:r>
          </a:p>
          <a:p>
            <a:pPr lvl="1"/>
            <a:r>
              <a:rPr lang="en-US" dirty="0"/>
              <a:t>Host</a:t>
            </a:r>
          </a:p>
          <a:p>
            <a:pPr lvl="1"/>
            <a:r>
              <a:rPr lang="en-US" dirty="0"/>
              <a:t>Switch</a:t>
            </a:r>
          </a:p>
          <a:p>
            <a:pPr lvl="1"/>
            <a:r>
              <a:rPr lang="en-US" dirty="0"/>
              <a:t>Storage </a:t>
            </a:r>
            <a:r>
              <a:rPr lang="en-US" dirty="0" smtClean="0"/>
              <a:t>system</a:t>
            </a:r>
          </a:p>
          <a:p>
            <a:r>
              <a:rPr lang="en-US" dirty="0" smtClean="0"/>
              <a:t>Stronger variant of LUN masking uses source </a:t>
            </a:r>
            <a:r>
              <a:rPr lang="en-US" dirty="0" err="1" smtClean="0"/>
              <a:t>Fibre</a:t>
            </a:r>
            <a:r>
              <a:rPr lang="en-US" dirty="0" smtClean="0"/>
              <a:t> Channel address</a:t>
            </a:r>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975191"/>
            <a:chOff x="175740" y="853609"/>
            <a:chExt cx="8495413" cy="975191"/>
          </a:xfrm>
        </p:grpSpPr>
        <p:sp>
          <p:nvSpPr>
            <p:cNvPr id="6" name="Rectangle 5"/>
            <p:cNvSpPr/>
            <p:nvPr/>
          </p:nvSpPr>
          <p:spPr>
            <a:xfrm>
              <a:off x="441553" y="1052339"/>
              <a:ext cx="8229600" cy="7764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Refers to the assignment of LUNs to specific host bus adapter world-wide names.</a:t>
              </a:r>
              <a:endParaRPr lang="en-US" sz="1600" dirty="0">
                <a:solidFill>
                  <a:schemeClr val="tx1"/>
                </a:solidFill>
              </a:endParaRP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LUN Masking</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60180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Encryption</a:t>
            </a:r>
          </a:p>
        </p:txBody>
      </p:sp>
      <p:sp>
        <p:nvSpPr>
          <p:cNvPr id="3" name="Content Placeholder 2"/>
          <p:cNvSpPr>
            <a:spLocks noGrp="1"/>
          </p:cNvSpPr>
          <p:nvPr>
            <p:ph sz="quarter" idx="10"/>
          </p:nvPr>
        </p:nvSpPr>
        <p:spPr>
          <a:xfrm>
            <a:off x="379413" y="2019300"/>
            <a:ext cx="7680960" cy="2457450"/>
          </a:xfrm>
        </p:spPr>
        <p:txBody>
          <a:bodyPr/>
          <a:lstStyle/>
          <a:p>
            <a:r>
              <a:rPr lang="en-US" dirty="0"/>
              <a:t>Enables securing data in-flight and at-rest</a:t>
            </a:r>
          </a:p>
          <a:p>
            <a:r>
              <a:rPr lang="en-US" dirty="0"/>
              <a:t>Provides protection from </a:t>
            </a:r>
            <a:r>
              <a:rPr lang="en-US" dirty="0" smtClean="0"/>
              <a:t>threats</a:t>
            </a:r>
            <a:r>
              <a:rPr lang="en-US" dirty="0" smtClean="0">
                <a:solidFill>
                  <a:srgbClr val="FF0000"/>
                </a:solidFill>
              </a:rPr>
              <a:t>,</a:t>
            </a:r>
            <a:r>
              <a:rPr lang="en-US" dirty="0" smtClean="0"/>
              <a:t> </a:t>
            </a:r>
            <a:r>
              <a:rPr lang="en-US" dirty="0"/>
              <a:t>such </a:t>
            </a:r>
            <a:r>
              <a:rPr lang="en-US" dirty="0" smtClean="0"/>
              <a:t>as data tampering, media theft, and sniffing </a:t>
            </a:r>
            <a:r>
              <a:rPr lang="en-US" dirty="0"/>
              <a:t>attacks</a:t>
            </a:r>
          </a:p>
          <a:p>
            <a:r>
              <a:rPr lang="en-US" dirty="0"/>
              <a:t>Data encryption mechanism can be deployed at compute, network, and storage</a:t>
            </a:r>
          </a:p>
          <a:p>
            <a:r>
              <a:rPr lang="en-US" dirty="0"/>
              <a:t>Data should be encrypted as close </a:t>
            </a:r>
            <a:r>
              <a:rPr lang="en-US" dirty="0" smtClean="0"/>
              <a:t>to its origin </a:t>
            </a:r>
            <a:r>
              <a:rPr lang="en-US" dirty="0"/>
              <a:t>as possible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cryptographic technique in which data is encoded and made indecipherable to eavesdroppers or hackers.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Data Encryption</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106547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Shredding</a:t>
            </a:r>
          </a:p>
        </p:txBody>
      </p:sp>
      <p:sp>
        <p:nvSpPr>
          <p:cNvPr id="3" name="Content Placeholder 2"/>
          <p:cNvSpPr>
            <a:spLocks noGrp="1"/>
          </p:cNvSpPr>
          <p:nvPr>
            <p:ph sz="quarter" idx="10"/>
          </p:nvPr>
        </p:nvSpPr>
        <p:spPr>
          <a:xfrm>
            <a:off x="379413" y="2019300"/>
            <a:ext cx="7680960" cy="2457450"/>
          </a:xfrm>
        </p:spPr>
        <p:txBody>
          <a:bodyPr/>
          <a:lstStyle/>
          <a:p>
            <a:r>
              <a:rPr lang="en-US" sz="1800" dirty="0" smtClean="0"/>
              <a:t>Techniques </a:t>
            </a:r>
            <a:r>
              <a:rPr lang="en-US" sz="1800" dirty="0"/>
              <a:t>for shredding data stored on tapes:</a:t>
            </a:r>
          </a:p>
          <a:p>
            <a:pPr lvl="1"/>
            <a:r>
              <a:rPr lang="en-US" sz="1600" dirty="0"/>
              <a:t>Overwriting tapes with invalid data</a:t>
            </a:r>
          </a:p>
          <a:p>
            <a:pPr lvl="1"/>
            <a:r>
              <a:rPr lang="en-US" sz="1600" dirty="0"/>
              <a:t>Degaussing media </a:t>
            </a:r>
          </a:p>
          <a:p>
            <a:pPr lvl="1"/>
            <a:r>
              <a:rPr lang="en-US" sz="1600" dirty="0"/>
              <a:t>Destroying tapes</a:t>
            </a:r>
          </a:p>
          <a:p>
            <a:r>
              <a:rPr lang="en-US" sz="1800" dirty="0"/>
              <a:t>Techniques for shredding data stored on disks and flash drives:</a:t>
            </a:r>
          </a:p>
          <a:p>
            <a:pPr lvl="1"/>
            <a:r>
              <a:rPr lang="en-US" sz="1600" dirty="0"/>
              <a:t>Shredding algorithms</a:t>
            </a:r>
          </a:p>
          <a:p>
            <a:r>
              <a:rPr lang="en-US" sz="1800" dirty="0"/>
              <a:t>Shred all copies of data including backup and replicas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032341"/>
            <a:chOff x="175740" y="853609"/>
            <a:chExt cx="8495413" cy="1032341"/>
          </a:xfrm>
        </p:grpSpPr>
        <p:sp>
          <p:nvSpPr>
            <p:cNvPr id="6" name="Rectangle 5"/>
            <p:cNvSpPr/>
            <p:nvPr/>
          </p:nvSpPr>
          <p:spPr>
            <a:xfrm>
              <a:off x="441553" y="1052339"/>
              <a:ext cx="8229600" cy="8336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process of deleting data or residual representations (sometimes </a:t>
              </a:r>
              <a:r>
                <a:rPr lang="en-US" sz="1600" dirty="0" smtClean="0">
                  <a:solidFill>
                    <a:schemeClr val="tx1"/>
                  </a:solidFill>
                </a:rPr>
                <a:t>called </a:t>
              </a:r>
              <a:r>
                <a:rPr lang="en-US" sz="1600" dirty="0" err="1" smtClean="0">
                  <a:solidFill>
                    <a:schemeClr val="tx1"/>
                  </a:solidFill>
                </a:rPr>
                <a:t>remanence</a:t>
              </a:r>
              <a:r>
                <a:rPr lang="en-US" sz="1600" dirty="0" smtClean="0">
                  <a:solidFill>
                    <a:schemeClr val="tx1"/>
                  </a:solidFill>
                </a:rPr>
                <a:t>) </a:t>
              </a:r>
              <a:r>
                <a:rPr lang="en-US" sz="1600" dirty="0">
                  <a:solidFill>
                    <a:schemeClr val="tx1"/>
                  </a:solidFill>
                </a:rPr>
                <a:t>of data and making it unrecoverable</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Data Shredding</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69211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as a Service</a:t>
            </a:r>
          </a:p>
        </p:txBody>
      </p:sp>
      <p:sp>
        <p:nvSpPr>
          <p:cNvPr id="3" name="Content Placeholder 2"/>
          <p:cNvSpPr>
            <a:spLocks noGrp="1"/>
          </p:cNvSpPr>
          <p:nvPr>
            <p:ph sz="quarter" idx="10"/>
          </p:nvPr>
        </p:nvSpPr>
        <p:spPr>
          <a:xfrm>
            <a:off x="379413" y="2933700"/>
            <a:ext cx="7680960" cy="1543050"/>
          </a:xfrm>
        </p:spPr>
        <p:txBody>
          <a:bodyPr/>
          <a:lstStyle/>
          <a:p>
            <a:r>
              <a:rPr lang="en-US" sz="1800" dirty="0"/>
              <a:t>Enables consumers to reduce CAPEX on security deployments</a:t>
            </a:r>
          </a:p>
          <a:p>
            <a:r>
              <a:rPr lang="en-US" sz="1800" dirty="0"/>
              <a:t>Enables reducing security management burden on consumers</a:t>
            </a:r>
          </a:p>
          <a:p>
            <a:r>
              <a:rPr lang="en-US" sz="1800" dirty="0"/>
              <a:t>Security policies implemented are dictated by consumers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946741"/>
            <a:chOff x="175740" y="853609"/>
            <a:chExt cx="8495413" cy="1946741"/>
          </a:xfrm>
        </p:grpSpPr>
        <p:sp>
          <p:nvSpPr>
            <p:cNvPr id="6" name="Rectangle 5"/>
            <p:cNvSpPr/>
            <p:nvPr/>
          </p:nvSpPr>
          <p:spPr>
            <a:xfrm>
              <a:off x="441553" y="1052339"/>
              <a:ext cx="8229600" cy="17480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Refers to the provision of security applications and services via the cloud either to cloud-based infrastructure and software or from the cloud to the customers</a:t>
              </a:r>
              <a:r>
                <a:rPr lang="en-US" sz="1600" dirty="0" smtClean="0">
                  <a:solidFill>
                    <a:schemeClr val="tx1"/>
                  </a:solidFill>
                </a:rPr>
                <a:t>’</a:t>
              </a:r>
              <a:r>
                <a:rPr lang="en-US" sz="1600" dirty="0" smtClean="0">
                  <a:solidFill>
                    <a:srgbClr val="FF0000"/>
                  </a:solidFill>
                </a:rPr>
                <a:t> </a:t>
              </a:r>
              <a:r>
                <a:rPr lang="en-US" sz="1600" dirty="0" err="1" smtClean="0">
                  <a:solidFill>
                    <a:schemeClr val="tx1"/>
                  </a:solidFill>
                </a:rPr>
                <a:t>on-premise</a:t>
              </a:r>
              <a:r>
                <a:rPr lang="en-US" sz="1600" dirty="0" smtClean="0">
                  <a:solidFill>
                    <a:schemeClr val="tx1"/>
                  </a:solidFill>
                </a:rPr>
                <a:t> </a:t>
              </a:r>
              <a:r>
                <a:rPr lang="en-US" sz="1600" dirty="0">
                  <a:solidFill>
                    <a:schemeClr val="tx1"/>
                  </a:solidFill>
                </a:rPr>
                <a:t>systems. This will enable enterprises to make use of security services in new ways, or in ways that would not be cost effective if provisioned locally. </a:t>
              </a:r>
              <a:endParaRPr lang="en-US" sz="1600" dirty="0" smtClean="0">
                <a:solidFill>
                  <a:schemeClr val="tx1"/>
                </a:solidFill>
              </a:endParaRPr>
            </a:p>
            <a:p>
              <a:pPr algn="r">
                <a:lnSpc>
                  <a:spcPct val="150000"/>
                </a:lnSpc>
              </a:pPr>
              <a:r>
                <a:rPr lang="en-US" sz="1000" i="1" dirty="0" smtClean="0">
                  <a:solidFill>
                    <a:schemeClr val="tx1"/>
                  </a:solidFill>
                </a:rPr>
                <a:t>— Cloud </a:t>
              </a:r>
              <a:r>
                <a:rPr lang="en-US" sz="1000" i="1" dirty="0">
                  <a:solidFill>
                    <a:schemeClr val="tx1"/>
                  </a:solidFill>
                </a:rPr>
                <a:t>Security Alliance, “Security as a Service” Version 1.0 (2011)</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a:t>Security as a Service</a:t>
              </a:r>
            </a:p>
          </p:txBody>
        </p:sp>
      </p:grpSp>
    </p:spTree>
    <p:custDataLst>
      <p:tags r:id="rId1"/>
    </p:custDataLst>
    <p:extLst>
      <p:ext uri="{BB962C8B-B14F-4D97-AF65-F5344CB8AC3E}">
        <p14:creationId xmlns:p14="http://schemas.microsoft.com/office/powerpoint/2010/main" val="364803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smtClean="0"/>
              <a:t>Security </a:t>
            </a:r>
            <a:r>
              <a:rPr lang="en-US" dirty="0"/>
              <a:t>hypervisor and management server</a:t>
            </a:r>
          </a:p>
          <a:p>
            <a:r>
              <a:rPr lang="en-US" dirty="0"/>
              <a:t>Virtual machine hardening</a:t>
            </a:r>
          </a:p>
          <a:p>
            <a:r>
              <a:rPr lang="en-US" dirty="0"/>
              <a:t>Securing operating system and applications</a:t>
            </a:r>
          </a:p>
          <a:p>
            <a:r>
              <a:rPr lang="en-US" dirty="0"/>
              <a:t>LUN </a:t>
            </a:r>
            <a:r>
              <a:rPr lang="en-US" dirty="0" smtClean="0"/>
              <a:t>masking and data </a:t>
            </a:r>
            <a:r>
              <a:rPr lang="en-US" dirty="0"/>
              <a:t>encryption</a:t>
            </a:r>
          </a:p>
          <a:p>
            <a:r>
              <a:rPr lang="en-US" dirty="0"/>
              <a:t>Data </a:t>
            </a:r>
            <a:r>
              <a:rPr lang="en-US" dirty="0" smtClean="0"/>
              <a:t>shredding and security </a:t>
            </a:r>
            <a:r>
              <a:rPr lang="en-US" dirty="0"/>
              <a:t>as a Service</a:t>
            </a:r>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4021530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Authentication, Authorization, and Auditing </a:t>
            </a:r>
          </a:p>
        </p:txBody>
      </p:sp>
      <p:sp>
        <p:nvSpPr>
          <p:cNvPr id="3" name="Content Placeholder 2"/>
          <p:cNvSpPr>
            <a:spLocks noGrp="1"/>
          </p:cNvSpPr>
          <p:nvPr>
            <p:ph sz="quarter" idx="10"/>
          </p:nvPr>
        </p:nvSpPr>
        <p:spPr/>
        <p:txBody>
          <a:bodyPr/>
          <a:lstStyle/>
          <a:p>
            <a:r>
              <a:rPr lang="en-US" dirty="0"/>
              <a:t>Authentication</a:t>
            </a:r>
          </a:p>
          <a:p>
            <a:pPr lvl="1"/>
            <a:r>
              <a:rPr lang="en-US" dirty="0"/>
              <a:t>Process to ensure users or assets are who they claim to be</a:t>
            </a:r>
            <a:endParaRPr lang="en-US" dirty="0">
              <a:solidFill>
                <a:srgbClr val="FF0000"/>
              </a:solidFill>
            </a:endParaRPr>
          </a:p>
          <a:p>
            <a:pPr lvl="1"/>
            <a:r>
              <a:rPr lang="en-US" dirty="0"/>
              <a:t>Two methods: single-factor and multi-factor</a:t>
            </a:r>
          </a:p>
          <a:p>
            <a:r>
              <a:rPr lang="en-US" dirty="0"/>
              <a:t>Authorization</a:t>
            </a:r>
          </a:p>
          <a:p>
            <a:pPr lvl="1"/>
            <a:r>
              <a:rPr lang="en-US" dirty="0"/>
              <a:t>Process of determining access rights of a user, device, application, or process to a service or resource</a:t>
            </a:r>
          </a:p>
          <a:p>
            <a:pPr lvl="1"/>
            <a:r>
              <a:rPr lang="en-US" dirty="0"/>
              <a:t>Authorization should be performed only if authentication is successful</a:t>
            </a:r>
          </a:p>
          <a:p>
            <a:r>
              <a:rPr lang="en-US" dirty="0"/>
              <a:t>Auditing</a:t>
            </a:r>
          </a:p>
          <a:p>
            <a:pPr lvl="1"/>
            <a:r>
              <a:rPr lang="en-US" dirty="0"/>
              <a:t>Process to evaluate the effectiveness of security enforcement mechanisms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893804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Governance, Risk, </a:t>
            </a:r>
            <a:r>
              <a:rPr lang="en-US" dirty="0" smtClean="0"/>
              <a:t>and Compliance (GRC)</a:t>
            </a:r>
            <a:endParaRPr lang="en-US" dirty="0"/>
          </a:p>
        </p:txBody>
      </p:sp>
      <p:sp>
        <p:nvSpPr>
          <p:cNvPr id="5" name="Content Placeholder 4"/>
          <p:cNvSpPr>
            <a:spLocks noGrp="1"/>
          </p:cNvSpPr>
          <p:nvPr>
            <p:ph sz="quarter" idx="10"/>
          </p:nvPr>
        </p:nvSpPr>
        <p:spPr>
          <a:xfrm>
            <a:off x="533400" y="1399032"/>
            <a:ext cx="8077200" cy="2971800"/>
          </a:xfrm>
        </p:spPr>
        <p:txBody>
          <a:bodyPr/>
          <a:lstStyle/>
          <a:p>
            <a:pPr marL="0" indent="0">
              <a:buNone/>
              <a:defRPr/>
            </a:pPr>
            <a:r>
              <a:rPr lang="en-US" dirty="0" smtClean="0"/>
              <a:t>This lesson covers the following topics:</a:t>
            </a:r>
          </a:p>
          <a:p>
            <a:r>
              <a:rPr lang="en-US" dirty="0"/>
              <a:t>Focus areas of cloud governance</a:t>
            </a:r>
          </a:p>
          <a:p>
            <a:r>
              <a:rPr lang="en-US" dirty="0"/>
              <a:t>Key steps of risk management</a:t>
            </a:r>
          </a:p>
          <a:p>
            <a:r>
              <a:rPr lang="en-US" dirty="0"/>
              <a:t>Types of compliance that control IT operations in cloud</a:t>
            </a:r>
          </a:p>
          <a:p>
            <a:r>
              <a:rPr lang="en-US" dirty="0"/>
              <a:t>Key auditing activities in cloud</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50966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GRC</a:t>
            </a:r>
          </a:p>
        </p:txBody>
      </p:sp>
      <p:sp>
        <p:nvSpPr>
          <p:cNvPr id="3" name="Content Placeholder 2"/>
          <p:cNvSpPr>
            <a:spLocks noGrp="1"/>
          </p:cNvSpPr>
          <p:nvPr>
            <p:ph sz="quarter" idx="10"/>
          </p:nvPr>
        </p:nvSpPr>
        <p:spPr>
          <a:xfrm>
            <a:off x="379413" y="2476500"/>
            <a:ext cx="7680960" cy="2000250"/>
          </a:xfrm>
        </p:spPr>
        <p:txBody>
          <a:bodyPr/>
          <a:lstStyle/>
          <a:p>
            <a:r>
              <a:rPr lang="en-US" dirty="0"/>
              <a:t>GRC work together to enforce policies and minimize risks</a:t>
            </a:r>
          </a:p>
          <a:p>
            <a:pPr lvl="1"/>
            <a:r>
              <a:rPr lang="en-US" dirty="0"/>
              <a:t>Governance is the authority for making policies</a:t>
            </a:r>
          </a:p>
          <a:p>
            <a:pPr lvl="1"/>
            <a:r>
              <a:rPr lang="en-US" dirty="0"/>
              <a:t>Risk management involves identifying resources that should not be accessed by certain users to preserve CIA</a:t>
            </a:r>
          </a:p>
          <a:p>
            <a:pPr lvl="1"/>
            <a:r>
              <a:rPr lang="en-US" dirty="0"/>
              <a:t>Compliance management assures that policies are being enforced by implementing mechanisms </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 </a:t>
              </a:r>
              <a:r>
                <a:rPr lang="en-US" sz="1600" dirty="0">
                  <a:solidFill>
                    <a:schemeClr val="tx1"/>
                  </a:solidFill>
                </a:rPr>
                <a:t>term encompassing processes that help an organization </a:t>
              </a:r>
              <a:r>
                <a:rPr lang="en-US" sz="1600" dirty="0" smtClean="0">
                  <a:solidFill>
                    <a:schemeClr val="tx1"/>
                  </a:solidFill>
                </a:rPr>
                <a:t>to</a:t>
              </a:r>
              <a:r>
                <a:rPr lang="en-US" sz="1600" dirty="0" smtClean="0">
                  <a:solidFill>
                    <a:srgbClr val="FF0000"/>
                  </a:solidFill>
                </a:rPr>
                <a:t> </a:t>
              </a:r>
              <a:r>
                <a:rPr lang="en-US" sz="1600" dirty="0" smtClean="0">
                  <a:solidFill>
                    <a:schemeClr val="tx1"/>
                  </a:solidFill>
                </a:rPr>
                <a:t>ensure </a:t>
              </a:r>
              <a:r>
                <a:rPr lang="en-US" sz="1600" dirty="0">
                  <a:solidFill>
                    <a:schemeClr val="tx1"/>
                  </a:solidFill>
                </a:rPr>
                <a:t>that their acts are ethically correct and in accordance with their risk appetite (the risk level an organization chooses to accept), internal policies and external regulations.</a:t>
              </a:r>
              <a:endParaRPr lang="en-US" sz="1600" i="1" dirty="0">
                <a:solidFill>
                  <a:schemeClr val="tx1"/>
                </a:solidFill>
              </a:endParaRP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GRC</a:t>
              </a:r>
              <a:endParaRPr lang="en-US" sz="1600" b="1" dirty="0"/>
            </a:p>
          </p:txBody>
        </p:sp>
      </p:grpSp>
    </p:spTree>
    <p:custDataLst>
      <p:tags r:id="rId1"/>
    </p:custDataLst>
    <p:extLst>
      <p:ext uri="{BB962C8B-B14F-4D97-AF65-F5344CB8AC3E}">
        <p14:creationId xmlns:p14="http://schemas.microsoft.com/office/powerpoint/2010/main" val="369071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a:xfrm>
            <a:off x="379413" y="2019300"/>
            <a:ext cx="7680960" cy="2457450"/>
          </a:xfrm>
        </p:spPr>
        <p:txBody>
          <a:bodyPr/>
          <a:lstStyle/>
          <a:p>
            <a:r>
              <a:rPr lang="en-US" sz="1800" dirty="0"/>
              <a:t>Enterprise governance is based on business strategy</a:t>
            </a:r>
          </a:p>
          <a:p>
            <a:pPr lvl="1"/>
            <a:r>
              <a:rPr lang="en-US" sz="1600" dirty="0"/>
              <a:t>IT governance is a subset discipline of enterprise governance</a:t>
            </a:r>
          </a:p>
          <a:p>
            <a:pPr lvl="1"/>
            <a:r>
              <a:rPr lang="en-US" sz="1600" dirty="0"/>
              <a:t>Objective of IT governance is to determine desired behavior to achieve IT’s strategic goals</a:t>
            </a:r>
          </a:p>
          <a:p>
            <a:r>
              <a:rPr lang="en-US" sz="1800" dirty="0"/>
              <a:t>IT governance requires defining roles and responsibilities for:</a:t>
            </a:r>
          </a:p>
          <a:p>
            <a:pPr lvl="1"/>
            <a:r>
              <a:rPr lang="en-US" sz="1600" dirty="0"/>
              <a:t>Directing, </a:t>
            </a:r>
            <a:r>
              <a:rPr lang="en-US" sz="1600" dirty="0" smtClean="0"/>
              <a:t>controlling</a:t>
            </a:r>
            <a:r>
              <a:rPr lang="en-US" sz="1600" dirty="0" smtClean="0">
                <a:solidFill>
                  <a:srgbClr val="FF0000"/>
                </a:solidFill>
              </a:rPr>
              <a:t>,</a:t>
            </a:r>
            <a:r>
              <a:rPr lang="en-US" sz="1600" dirty="0" smtClean="0"/>
              <a:t> </a:t>
            </a:r>
            <a:r>
              <a:rPr lang="en-US" sz="1600" dirty="0"/>
              <a:t>and executing decisions</a:t>
            </a:r>
          </a:p>
          <a:p>
            <a:pPr lvl="1"/>
            <a:r>
              <a:rPr lang="en-US" sz="1600" dirty="0"/>
              <a:t>Determining information required to make decisions</a:t>
            </a:r>
          </a:p>
          <a:p>
            <a:pPr lvl="1"/>
            <a:r>
              <a:rPr lang="en-US" sz="1600" dirty="0"/>
              <a:t>Handling </a:t>
            </a:r>
            <a:r>
              <a:rPr lang="en-US" sz="1600" dirty="0" smtClean="0"/>
              <a:t>exceptions</a:t>
            </a:r>
            <a:endParaRPr lang="en-US" sz="16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051391"/>
            <a:chOff x="175740" y="853609"/>
            <a:chExt cx="8495413" cy="1051391"/>
          </a:xfrm>
        </p:grpSpPr>
        <p:sp>
          <p:nvSpPr>
            <p:cNvPr id="6" name="Rectangle 5"/>
            <p:cNvSpPr/>
            <p:nvPr/>
          </p:nvSpPr>
          <p:spPr>
            <a:xfrm>
              <a:off x="441553" y="1052339"/>
              <a:ext cx="8229600" cy="8526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Determine </a:t>
              </a:r>
              <a:r>
                <a:rPr lang="en-US" sz="1600" dirty="0">
                  <a:solidFill>
                    <a:schemeClr val="tx1"/>
                  </a:solidFill>
                </a:rPr>
                <a:t>the purpose, </a:t>
              </a:r>
              <a:r>
                <a:rPr lang="en-US" sz="1600" dirty="0" smtClean="0">
                  <a:solidFill>
                    <a:schemeClr val="tx1"/>
                  </a:solidFill>
                </a:rPr>
                <a:t>strategy, </a:t>
              </a:r>
              <a:r>
                <a:rPr lang="en-US" sz="1600" dirty="0">
                  <a:solidFill>
                    <a:schemeClr val="tx1"/>
                  </a:solidFill>
                </a:rPr>
                <a:t>and operational rules by which companies are directed and managed.</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Governance</a:t>
              </a:r>
              <a:endParaRPr lang="en-US" sz="1600" b="1" dirty="0"/>
            </a:p>
          </p:txBody>
        </p:sp>
      </p:grpSp>
    </p:spTree>
    <p:custDataLst>
      <p:tags r:id="rId1"/>
    </p:custDataLst>
    <p:extLst>
      <p:ext uri="{BB962C8B-B14F-4D97-AF65-F5344CB8AC3E}">
        <p14:creationId xmlns:p14="http://schemas.microsoft.com/office/powerpoint/2010/main" val="3966239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Management</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3" name="Group 2"/>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Risk is the effect of uncertainty on business objectives. Risk management is a systematic process </a:t>
              </a:r>
              <a:r>
                <a:rPr lang="en-US" sz="1600" dirty="0" smtClean="0">
                  <a:solidFill>
                    <a:schemeClr val="tx1"/>
                  </a:solidFill>
                </a:rPr>
                <a:t>of assessing </a:t>
              </a:r>
              <a:r>
                <a:rPr lang="en-US" sz="1600" dirty="0">
                  <a:solidFill>
                    <a:schemeClr val="tx1"/>
                  </a:solidFill>
                </a:rPr>
                <a:t>its assets, placing a realistic valuation on each asset, and creating a risk profile that is rationalized for each information asset across the business.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Risk and Risk Management</a:t>
              </a:r>
              <a:endParaRPr lang="en-US" sz="1600" b="1" dirty="0"/>
            </a:p>
          </p:txBody>
        </p:sp>
      </p:gr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20" y="2419350"/>
            <a:ext cx="5852160" cy="251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5465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Management</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3" name="Group 2"/>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Risk is the effect of uncertainty on business objectives. Risk management is a systematic process </a:t>
              </a:r>
              <a:r>
                <a:rPr lang="en-US" sz="1600" dirty="0" smtClean="0">
                  <a:solidFill>
                    <a:schemeClr val="tx1"/>
                  </a:solidFill>
                </a:rPr>
                <a:t>of assessing </a:t>
              </a:r>
              <a:r>
                <a:rPr lang="en-US" sz="1600" dirty="0">
                  <a:solidFill>
                    <a:schemeClr val="tx1"/>
                  </a:solidFill>
                </a:rPr>
                <a:t>its assets, placing a realistic valuation on each asset, and creating a risk profile that is rationalized for each information asset across the business.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Risk and Risk Management</a:t>
              </a:r>
              <a:endParaRPr lang="en-US" sz="1600" b="1" dirty="0"/>
            </a:p>
          </p:txBody>
        </p:sp>
      </p:gr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20" y="2419350"/>
            <a:ext cx="5852160" cy="251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8820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Compliance</a:t>
            </a:r>
          </a:p>
        </p:txBody>
      </p:sp>
      <p:sp>
        <p:nvSpPr>
          <p:cNvPr id="3" name="Content Placeholder 2"/>
          <p:cNvSpPr>
            <a:spLocks noGrp="1"/>
          </p:cNvSpPr>
          <p:nvPr>
            <p:ph sz="quarter" idx="10"/>
          </p:nvPr>
        </p:nvSpPr>
        <p:spPr>
          <a:xfrm>
            <a:off x="379413" y="2476500"/>
            <a:ext cx="7680960" cy="2000250"/>
          </a:xfrm>
        </p:spPr>
        <p:txBody>
          <a:bodyPr/>
          <a:lstStyle/>
          <a:p>
            <a:r>
              <a:rPr lang="en-US" sz="1800" dirty="0" smtClean="0"/>
              <a:t>Two types of compliance policies control IT operations:</a:t>
            </a:r>
          </a:p>
          <a:p>
            <a:pPr lvl="1"/>
            <a:r>
              <a:rPr lang="en-US" sz="1600" dirty="0" smtClean="0"/>
              <a:t>Internal policy compliance</a:t>
            </a:r>
          </a:p>
          <a:p>
            <a:pPr lvl="2"/>
            <a:r>
              <a:rPr lang="en-US" sz="1400" dirty="0" smtClean="0"/>
              <a:t>Controls the nature of IT operations within an organization</a:t>
            </a:r>
          </a:p>
          <a:p>
            <a:pPr lvl="2"/>
            <a:r>
              <a:rPr lang="en-US" sz="1400" dirty="0" smtClean="0"/>
              <a:t>Require maintaining same compliance when operating in cloud</a:t>
            </a:r>
          </a:p>
          <a:p>
            <a:pPr lvl="1"/>
            <a:r>
              <a:rPr lang="en-US" sz="1600" dirty="0" smtClean="0"/>
              <a:t>External policy compliance</a:t>
            </a:r>
          </a:p>
          <a:p>
            <a:pPr lvl="2"/>
            <a:r>
              <a:rPr lang="en-US" sz="1400" dirty="0" smtClean="0"/>
              <a:t>Controls the nature of IT operations related to the flow of data out of organization</a:t>
            </a:r>
          </a:p>
          <a:p>
            <a:pPr lvl="2"/>
            <a:r>
              <a:rPr lang="en-US" sz="1400" dirty="0" smtClean="0"/>
              <a:t>May differ based upon the type of information, and business</a:t>
            </a:r>
            <a:endParaRPr lang="en-US" sz="1400"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489541"/>
            <a:chOff x="175740" y="853609"/>
            <a:chExt cx="8495413" cy="1489541"/>
          </a:xfrm>
        </p:grpSpPr>
        <p:sp>
          <p:nvSpPr>
            <p:cNvPr id="6" name="Rectangle 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Act </a:t>
              </a:r>
              <a:r>
                <a:rPr lang="en-US" sz="1600" dirty="0">
                  <a:solidFill>
                    <a:schemeClr val="tx1"/>
                  </a:solidFill>
                </a:rPr>
                <a:t>of adhering to, and demonstrating adherence to, external laws and regulations, </a:t>
              </a:r>
              <a:r>
                <a:rPr lang="en-US" sz="1600" dirty="0" smtClean="0">
                  <a:solidFill>
                    <a:schemeClr val="tx1"/>
                  </a:solidFill>
                </a:rPr>
                <a:t>corporate </a:t>
              </a:r>
              <a:r>
                <a:rPr lang="en-US" sz="1600" dirty="0">
                  <a:solidFill>
                    <a:schemeClr val="tx1"/>
                  </a:solidFill>
                </a:rPr>
                <a:t>policies and </a:t>
              </a:r>
              <a:r>
                <a:rPr lang="en-US" sz="1600" dirty="0" smtClean="0">
                  <a:solidFill>
                    <a:schemeClr val="tx1"/>
                  </a:solidFill>
                </a:rPr>
                <a:t>procedures, service </a:t>
              </a:r>
              <a:r>
                <a:rPr lang="en-US" sz="1600" dirty="0">
                  <a:solidFill>
                    <a:schemeClr val="tx1"/>
                  </a:solidFill>
                </a:rPr>
                <a:t>provider's own demands, consumers' demands, and/or the demands of participating cloud providers (in case of hybrid cloud and cloud brokers).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Compliance</a:t>
              </a:r>
              <a:endParaRPr lang="en-US" sz="1600" b="1" dirty="0"/>
            </a:p>
          </p:txBody>
        </p:sp>
      </p:grpSp>
    </p:spTree>
    <p:custDataLst>
      <p:tags r:id="rId1"/>
    </p:custDataLst>
    <p:extLst>
      <p:ext uri="{BB962C8B-B14F-4D97-AF65-F5344CB8AC3E}">
        <p14:creationId xmlns:p14="http://schemas.microsoft.com/office/powerpoint/2010/main" val="1412006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Compliance</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13" name="Content Placeholder 2"/>
          <p:cNvSpPr>
            <a:spLocks noGrp="1"/>
          </p:cNvSpPr>
          <p:nvPr>
            <p:ph sz="quarter" idx="10"/>
          </p:nvPr>
        </p:nvSpPr>
        <p:spPr>
          <a:xfrm>
            <a:off x="379413" y="2476500"/>
            <a:ext cx="7680960" cy="2000250"/>
          </a:xfrm>
        </p:spPr>
        <p:txBody>
          <a:bodyPr/>
          <a:lstStyle/>
          <a:p>
            <a:r>
              <a:rPr lang="en-US" sz="1800" dirty="0" smtClean="0"/>
              <a:t>Two types of compliance policies control IT operations:</a:t>
            </a:r>
          </a:p>
          <a:p>
            <a:pPr lvl="1"/>
            <a:r>
              <a:rPr lang="en-US" sz="1600" dirty="0" smtClean="0"/>
              <a:t>Internal policy compliance</a:t>
            </a:r>
          </a:p>
          <a:p>
            <a:pPr lvl="2"/>
            <a:r>
              <a:rPr lang="en-US" sz="1400" dirty="0" smtClean="0"/>
              <a:t>Controls the nature of IT operations within an organization</a:t>
            </a:r>
          </a:p>
          <a:p>
            <a:pPr lvl="2"/>
            <a:r>
              <a:rPr lang="en-US" sz="1400" dirty="0" smtClean="0"/>
              <a:t>Require maintaining same compliance when operating in cloud</a:t>
            </a:r>
          </a:p>
          <a:p>
            <a:pPr lvl="1"/>
            <a:r>
              <a:rPr lang="en-US" sz="1600" dirty="0" smtClean="0"/>
              <a:t>External policy compliance</a:t>
            </a:r>
          </a:p>
          <a:p>
            <a:pPr lvl="2"/>
            <a:r>
              <a:rPr lang="en-US" sz="1400" dirty="0" smtClean="0"/>
              <a:t>Controls the nature of IT operations related to the flow of data out of organization</a:t>
            </a:r>
          </a:p>
          <a:p>
            <a:pPr lvl="2"/>
            <a:r>
              <a:rPr lang="en-US" sz="1400" dirty="0" smtClean="0"/>
              <a:t>May differ based upon the type of information, and business</a:t>
            </a:r>
            <a:endParaRPr lang="en-US" sz="1400" dirty="0"/>
          </a:p>
        </p:txBody>
      </p:sp>
      <p:sp>
        <p:nvSpPr>
          <p:cNvPr id="14" name="Rectangle 13"/>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15" name="Group 14"/>
          <p:cNvGrpSpPr/>
          <p:nvPr/>
        </p:nvGrpSpPr>
        <p:grpSpPr>
          <a:xfrm>
            <a:off x="175740" y="853609"/>
            <a:ext cx="8495413" cy="1489541"/>
            <a:chOff x="175740" y="853609"/>
            <a:chExt cx="8495413" cy="1489541"/>
          </a:xfrm>
        </p:grpSpPr>
        <p:sp>
          <p:nvSpPr>
            <p:cNvPr id="16" name="Rectangle 15"/>
            <p:cNvSpPr/>
            <p:nvPr/>
          </p:nvSpPr>
          <p:spPr>
            <a:xfrm>
              <a:off x="441553" y="1052339"/>
              <a:ext cx="8229600" cy="12908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Act </a:t>
              </a:r>
              <a:r>
                <a:rPr lang="en-US" sz="1600" dirty="0">
                  <a:solidFill>
                    <a:schemeClr val="tx1"/>
                  </a:solidFill>
                </a:rPr>
                <a:t>of adhering to, and demonstrating adherence to, external laws and regulations, </a:t>
              </a:r>
              <a:r>
                <a:rPr lang="en-US" sz="1600" dirty="0" smtClean="0">
                  <a:solidFill>
                    <a:schemeClr val="tx1"/>
                  </a:solidFill>
                </a:rPr>
                <a:t>corporate </a:t>
              </a:r>
              <a:r>
                <a:rPr lang="en-US" sz="1600" dirty="0">
                  <a:solidFill>
                    <a:schemeClr val="tx1"/>
                  </a:solidFill>
                </a:rPr>
                <a:t>policies and </a:t>
              </a:r>
              <a:r>
                <a:rPr lang="en-US" sz="1600" dirty="0" smtClean="0">
                  <a:solidFill>
                    <a:schemeClr val="tx1"/>
                  </a:solidFill>
                </a:rPr>
                <a:t>procedures, service </a:t>
              </a:r>
              <a:r>
                <a:rPr lang="en-US" sz="1600" dirty="0">
                  <a:solidFill>
                    <a:schemeClr val="tx1"/>
                  </a:solidFill>
                </a:rPr>
                <a:t>provider's own demands, consumers' demands, and/or the demands of participating cloud providers (in case of hybrid cloud and cloud brokers).</a:t>
              </a:r>
            </a:p>
          </p:txBody>
        </p:sp>
        <p:sp>
          <p:nvSpPr>
            <p:cNvPr id="17" name="Rectangle 1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Compliance</a:t>
              </a:r>
              <a:endParaRPr lang="en-US" sz="1600" b="1" dirty="0"/>
            </a:p>
          </p:txBody>
        </p:sp>
      </p:grpSp>
    </p:spTree>
    <p:custDataLst>
      <p:tags r:id="rId1"/>
    </p:custDataLst>
    <p:extLst>
      <p:ext uri="{BB962C8B-B14F-4D97-AF65-F5344CB8AC3E}">
        <p14:creationId xmlns:p14="http://schemas.microsoft.com/office/powerpoint/2010/main" val="1587271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Compliance Management</a:t>
            </a:r>
          </a:p>
        </p:txBody>
      </p:sp>
      <p:sp>
        <p:nvSpPr>
          <p:cNvPr id="3" name="Content Placeholder 2"/>
          <p:cNvSpPr>
            <a:spLocks noGrp="1"/>
          </p:cNvSpPr>
          <p:nvPr>
            <p:ph sz="quarter" idx="10"/>
          </p:nvPr>
        </p:nvSpPr>
        <p:spPr>
          <a:xfrm>
            <a:off x="379413" y="2095500"/>
            <a:ext cx="8458200" cy="2305050"/>
          </a:xfrm>
        </p:spPr>
        <p:txBody>
          <a:bodyPr/>
          <a:lstStyle/>
          <a:p>
            <a:r>
              <a:rPr lang="en-US" dirty="0"/>
              <a:t>Policies and regulations may be based on:</a:t>
            </a:r>
          </a:p>
          <a:p>
            <a:pPr lvl="1"/>
            <a:r>
              <a:rPr lang="en-US" dirty="0"/>
              <a:t>Configuration best practices</a:t>
            </a:r>
          </a:p>
          <a:p>
            <a:pPr lvl="1"/>
            <a:r>
              <a:rPr lang="en-US" dirty="0"/>
              <a:t>Security rules</a:t>
            </a:r>
          </a:p>
          <a:p>
            <a:pPr lvl="1"/>
            <a:r>
              <a:rPr lang="en-US" dirty="0"/>
              <a:t>Change control processes</a:t>
            </a:r>
          </a:p>
          <a:p>
            <a:r>
              <a:rPr lang="en-US" dirty="0"/>
              <a:t>Compliance management activities include:</a:t>
            </a:r>
          </a:p>
          <a:p>
            <a:pPr lvl="1"/>
            <a:r>
              <a:rPr lang="en-US" dirty="0"/>
              <a:t>Periodic review of compliance enforcement</a:t>
            </a:r>
          </a:p>
          <a:p>
            <a:pPr lvl="1"/>
            <a:r>
              <a:rPr lang="en-US" dirty="0"/>
              <a:t>Identifying deviations and initiating corrective actions</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8" name="Group 7"/>
          <p:cNvGrpSpPr/>
          <p:nvPr/>
        </p:nvGrpSpPr>
        <p:grpSpPr>
          <a:xfrm>
            <a:off x="175740" y="853609"/>
            <a:ext cx="8495413" cy="1127591"/>
            <a:chOff x="175740" y="853609"/>
            <a:chExt cx="8495413" cy="1127591"/>
          </a:xfrm>
        </p:grpSpPr>
        <p:sp>
          <p:nvSpPr>
            <p:cNvPr id="6" name="Rectangle 5"/>
            <p:cNvSpPr/>
            <p:nvPr/>
          </p:nvSpPr>
          <p:spPr>
            <a:xfrm>
              <a:off x="441553" y="1052339"/>
              <a:ext cx="8229600" cy="9288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Ensures that the cloud services, service creation processes, and cloud infrastructure resources adhere to relevant policies and legal requirements.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t>Compliance Management</a:t>
              </a:r>
              <a:endParaRPr lang="en-US" sz="1600" b="1" dirty="0"/>
            </a:p>
          </p:txBody>
        </p:sp>
      </p:grpSp>
    </p:spTree>
    <p:custDataLst>
      <p:tags r:id="rId1"/>
    </p:custDataLst>
    <p:extLst>
      <p:ext uri="{BB962C8B-B14F-4D97-AF65-F5344CB8AC3E}">
        <p14:creationId xmlns:p14="http://schemas.microsoft.com/office/powerpoint/2010/main" val="3188757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Auditing</a:t>
            </a:r>
          </a:p>
        </p:txBody>
      </p:sp>
      <p:sp>
        <p:nvSpPr>
          <p:cNvPr id="3" name="Content Placeholder 2"/>
          <p:cNvSpPr>
            <a:spLocks noGrp="1"/>
          </p:cNvSpPr>
          <p:nvPr>
            <p:ph sz="quarter" idx="10"/>
          </p:nvPr>
        </p:nvSpPr>
        <p:spPr>
          <a:xfrm>
            <a:off x="379413" y="2628900"/>
            <a:ext cx="8458200" cy="1771650"/>
          </a:xfrm>
        </p:spPr>
        <p:txBody>
          <a:bodyPr/>
          <a:lstStyle/>
          <a:p>
            <a:r>
              <a:rPr lang="en-US" dirty="0"/>
              <a:t>Performed by internal auditors or external auditors</a:t>
            </a:r>
          </a:p>
          <a:p>
            <a:r>
              <a:rPr lang="en-US" dirty="0"/>
              <a:t>Cloud auditor is a role that audits cloud infrastructure</a:t>
            </a:r>
          </a:p>
          <a:p>
            <a:pPr lvl="1"/>
            <a:r>
              <a:rPr lang="en-US" dirty="0"/>
              <a:t>Evaluates a provider in terms of:</a:t>
            </a:r>
          </a:p>
          <a:p>
            <a:pPr lvl="2"/>
            <a:r>
              <a:rPr lang="en-US" dirty="0"/>
              <a:t>Security controls</a:t>
            </a:r>
          </a:p>
          <a:p>
            <a:pPr lvl="2"/>
            <a:r>
              <a:rPr lang="en-US" dirty="0" smtClean="0"/>
              <a:t>Privacy</a:t>
            </a:r>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3" y="1052339"/>
            <a:ext cx="8229600" cy="146226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smtClean="0">
                <a:solidFill>
                  <a:schemeClr val="tx1"/>
                </a:solidFill>
              </a:rPr>
              <a:t>A </a:t>
            </a:r>
            <a:r>
              <a:rPr lang="en-US" sz="1600" dirty="0">
                <a:solidFill>
                  <a:schemeClr val="tx1"/>
                </a:solidFill>
              </a:rPr>
              <a:t>process that determines the validity and reliability of information about the enforcement of controls presented by a provider.  Audit also provides an assessment of the cloud provider’s control mechanisms and their ability to provide the </a:t>
            </a:r>
            <a:r>
              <a:rPr lang="en-US" sz="1600" dirty="0" smtClean="0">
                <a:solidFill>
                  <a:schemeClr val="tx1"/>
                </a:solidFill>
              </a:rPr>
              <a:t>consumers, </a:t>
            </a:r>
            <a:r>
              <a:rPr lang="en-US" sz="1600" dirty="0">
                <a:solidFill>
                  <a:schemeClr val="tx1"/>
                </a:solidFill>
              </a:rPr>
              <a:t>the logs required to verify the mechanisms.</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800100">
              <a:lnSpc>
                <a:spcPct val="90000"/>
              </a:lnSpc>
              <a:spcAft>
                <a:spcPct val="35000"/>
              </a:spcAft>
            </a:pPr>
            <a:r>
              <a:rPr lang="en-US" sz="1600" b="1" dirty="0" smtClean="0">
                <a:latin typeface="+mj-lt"/>
              </a:rPr>
              <a:t>Auditing</a:t>
            </a:r>
            <a:endParaRPr lang="en-US" sz="1600" b="1" dirty="0">
              <a:latin typeface="+mj-lt"/>
            </a:endParaRPr>
          </a:p>
        </p:txBody>
      </p:sp>
    </p:spTree>
    <p:custDataLst>
      <p:tags r:id="rId1"/>
    </p:custDataLst>
    <p:extLst>
      <p:ext uri="{BB962C8B-B14F-4D97-AF65-F5344CB8AC3E}">
        <p14:creationId xmlns:p14="http://schemas.microsoft.com/office/powerpoint/2010/main" val="124876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Auditing Activities in the</a:t>
            </a:r>
            <a:r>
              <a:rPr lang="en-US" dirty="0">
                <a:solidFill>
                  <a:srgbClr val="FF0000"/>
                </a:solidFill>
              </a:rPr>
              <a:t> </a:t>
            </a:r>
            <a:r>
              <a:rPr lang="en-US" dirty="0"/>
              <a:t>Cloud</a:t>
            </a:r>
          </a:p>
        </p:txBody>
      </p:sp>
      <p:sp>
        <p:nvSpPr>
          <p:cNvPr id="3" name="Content Placeholder 2"/>
          <p:cNvSpPr>
            <a:spLocks noGrp="1"/>
          </p:cNvSpPr>
          <p:nvPr>
            <p:ph sz="quarter" idx="10"/>
          </p:nvPr>
        </p:nvSpPr>
        <p:spPr/>
        <p:txBody>
          <a:bodyPr/>
          <a:lstStyle/>
          <a:p>
            <a:r>
              <a:rPr lang="en-US" dirty="0" smtClean="0"/>
              <a:t>Determine </a:t>
            </a:r>
            <a:r>
              <a:rPr lang="en-US" dirty="0"/>
              <a:t>how consumers’ data is segregated from each other</a:t>
            </a:r>
          </a:p>
          <a:p>
            <a:r>
              <a:rPr lang="en-US" dirty="0"/>
              <a:t>Evaluate security mechanisms and ensure they are in accordance with provider’s internal policies</a:t>
            </a:r>
          </a:p>
          <a:p>
            <a:r>
              <a:rPr lang="en-US" dirty="0"/>
              <a:t>Determine how identity management is performed</a:t>
            </a:r>
          </a:p>
          <a:p>
            <a:r>
              <a:rPr lang="en-US" dirty="0"/>
              <a:t>Determine whether adequate DR processes are available</a:t>
            </a:r>
          </a:p>
          <a:p>
            <a:r>
              <a:rPr lang="en-US" dirty="0"/>
              <a:t>Evaluate whether appropriate governance processes are available</a:t>
            </a:r>
          </a:p>
          <a:p>
            <a:endParaRPr lang="en-US" dirty="0"/>
          </a:p>
        </p:txBody>
      </p:sp>
      <p:sp>
        <p:nvSpPr>
          <p:cNvPr id="5" name="Subtitle 4"/>
          <p:cNvSpPr>
            <a:spLocks noGrp="1"/>
          </p:cNvSpPr>
          <p:nvPr>
            <p:ph type="subTitle" idx="1"/>
          </p:nvPr>
        </p:nvSpPr>
        <p:spPr/>
        <p:txBody>
          <a:bodyPr/>
          <a:lstStyle/>
          <a:p>
            <a:r>
              <a:rPr lang="en-US" dirty="0" smtClean="0"/>
              <a:t>Security Audit</a:t>
            </a:r>
            <a:endParaRPr lang="en-US"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363666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Defense-in-depth</a:t>
            </a:r>
          </a:p>
        </p:txBody>
      </p:sp>
      <p:sp>
        <p:nvSpPr>
          <p:cNvPr id="3" name="Content Placeholder 2"/>
          <p:cNvSpPr>
            <a:spLocks noGrp="1"/>
          </p:cNvSpPr>
          <p:nvPr>
            <p:ph sz="quarter" idx="10"/>
          </p:nvPr>
        </p:nvSpPr>
        <p:spPr>
          <a:xfrm>
            <a:off x="379413" y="2247900"/>
            <a:ext cx="4878387" cy="2228850"/>
          </a:xfrm>
        </p:spPr>
        <p:txBody>
          <a:bodyPr/>
          <a:lstStyle/>
          <a:p>
            <a:r>
              <a:rPr lang="en-US" dirty="0"/>
              <a:t>Also known as a </a:t>
            </a:r>
            <a:r>
              <a:rPr lang="en-US" dirty="0" smtClean="0"/>
              <a:t>“layered approach” </a:t>
            </a:r>
            <a:r>
              <a:rPr lang="en-US" dirty="0"/>
              <a:t>to security</a:t>
            </a:r>
          </a:p>
          <a:p>
            <a:r>
              <a:rPr lang="en-US" dirty="0"/>
              <a:t>Provides service </a:t>
            </a:r>
            <a:r>
              <a:rPr lang="en-US" dirty="0" smtClean="0"/>
              <a:t>providers </a:t>
            </a:r>
            <a:r>
              <a:rPr lang="en-US" dirty="0"/>
              <a:t>additional time to detect and respond to an attack </a:t>
            </a:r>
          </a:p>
          <a:p>
            <a:pPr lvl="1"/>
            <a:r>
              <a:rPr lang="en-US" dirty="0"/>
              <a:t>Reduces the scope of a security breach</a:t>
            </a:r>
          </a:p>
          <a:p>
            <a:endParaRPr lang="en-US" dirty="0"/>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5" name="Rectangle 4"/>
          <p:cNvSpPr/>
          <p:nvPr/>
        </p:nvSpPr>
        <p:spPr>
          <a:xfrm>
            <a:off x="125970" y="983620"/>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175740" y="853609"/>
            <a:ext cx="8495413" cy="1260941"/>
            <a:chOff x="175740" y="853609"/>
            <a:chExt cx="8495413" cy="1260941"/>
          </a:xfrm>
        </p:grpSpPr>
        <p:sp>
          <p:nvSpPr>
            <p:cNvPr id="6" name="Rectangle 5"/>
            <p:cNvSpPr/>
            <p:nvPr/>
          </p:nvSpPr>
          <p:spPr>
            <a:xfrm>
              <a:off x="441553" y="1052339"/>
              <a:ext cx="8229600" cy="106221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chorCtr="0"/>
            <a:lstStyle/>
            <a:p>
              <a:r>
                <a:rPr lang="en-US" sz="1600" dirty="0">
                  <a:solidFill>
                    <a:schemeClr val="tx1"/>
                  </a:solidFill>
                </a:rPr>
                <a:t>A strategy in which multiple layers of defense are deployed throughout the infrastructure to help mitigate the risk of security threats in case one layer of the defense is compromised.</a:t>
              </a:r>
            </a:p>
          </p:txBody>
        </p:sp>
        <p:sp>
          <p:nvSpPr>
            <p:cNvPr id="7" name="Rectangle 6"/>
            <p:cNvSpPr/>
            <p:nvPr/>
          </p:nvSpPr>
          <p:spPr>
            <a:xfrm>
              <a:off x="175740" y="853609"/>
              <a:ext cx="4343400" cy="397459"/>
            </a:xfrm>
            <a:prstGeom prst="rect">
              <a:avLst/>
            </a:prstGeom>
            <a:solidFill>
              <a:srgbClr val="CE313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kern="0" dirty="0" smtClean="0">
                  <a:solidFill>
                    <a:schemeClr val="bg1"/>
                  </a:solidFill>
                  <a:ea typeface="Verdana" panose="020B0604030504040204" pitchFamily="34" charset="0"/>
                  <a:cs typeface="Verdana" panose="020B0604030504040204" pitchFamily="34" charset="0"/>
                </a:rPr>
                <a:t>Defense-in-depth</a:t>
              </a:r>
              <a:endParaRPr lang="en-US" b="1" kern="0" dirty="0">
                <a:solidFill>
                  <a:schemeClr val="bg1"/>
                </a:solidFill>
                <a:ea typeface="Verdana" panose="020B0604030504040204" pitchFamily="34" charset="0"/>
                <a:cs typeface="Verdana" panose="020B0604030504040204" pitchFamily="34" charset="0"/>
              </a:endParaRPr>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240" y="2190750"/>
            <a:ext cx="3566160" cy="221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661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Auditing Activities in the </a:t>
            </a:r>
            <a:r>
              <a:rPr lang="en-US" dirty="0" smtClean="0"/>
              <a:t>Cloud</a:t>
            </a:r>
            <a:endParaRPr lang="en-US" dirty="0"/>
          </a:p>
        </p:txBody>
      </p:sp>
      <p:sp>
        <p:nvSpPr>
          <p:cNvPr id="6" name="Content Placeholder 5"/>
          <p:cNvSpPr>
            <a:spLocks noGrp="1"/>
          </p:cNvSpPr>
          <p:nvPr>
            <p:ph sz="quarter" idx="10"/>
          </p:nvPr>
        </p:nvSpPr>
        <p:spPr/>
        <p:txBody>
          <a:bodyPr/>
          <a:lstStyle/>
          <a:p>
            <a:r>
              <a:rPr lang="en-US" dirty="0"/>
              <a:t>Evaluate use of encryption to protect </a:t>
            </a:r>
            <a:r>
              <a:rPr lang="en-US" dirty="0" smtClean="0"/>
              <a:t>consumers’</a:t>
            </a:r>
            <a:r>
              <a:rPr lang="en-US" dirty="0" smtClean="0">
                <a:solidFill>
                  <a:srgbClr val="FF0000"/>
                </a:solidFill>
              </a:rPr>
              <a:t> </a:t>
            </a:r>
            <a:r>
              <a:rPr lang="en-US" dirty="0"/>
              <a:t>data</a:t>
            </a:r>
          </a:p>
          <a:p>
            <a:r>
              <a:rPr lang="en-US" dirty="0"/>
              <a:t>Determine level of access provider’s employees have to consumers’ resources and </a:t>
            </a:r>
            <a:r>
              <a:rPr lang="en-US" dirty="0" smtClean="0"/>
              <a:t>data</a:t>
            </a:r>
            <a:endParaRPr lang="en-US" dirty="0"/>
          </a:p>
          <a:p>
            <a:r>
              <a:rPr lang="en-US" dirty="0" smtClean="0"/>
              <a:t>Evaluate </a:t>
            </a:r>
            <a:r>
              <a:rPr lang="en-US" dirty="0"/>
              <a:t>processes for controlling </a:t>
            </a:r>
            <a:r>
              <a:rPr lang="en-US" dirty="0" smtClean="0"/>
              <a:t>consumers’</a:t>
            </a:r>
            <a:r>
              <a:rPr lang="en-US" dirty="0" smtClean="0">
                <a:solidFill>
                  <a:srgbClr val="FF0000"/>
                </a:solidFill>
              </a:rPr>
              <a:t> </a:t>
            </a:r>
            <a:r>
              <a:rPr lang="en-US" dirty="0"/>
              <a:t>access</a:t>
            </a:r>
          </a:p>
          <a:p>
            <a:r>
              <a:rPr lang="en-US" dirty="0"/>
              <a:t>Evaluate whether data retention and destruction practices are in accordance with privacy laws</a:t>
            </a:r>
          </a:p>
        </p:txBody>
      </p:sp>
      <p:sp>
        <p:nvSpPr>
          <p:cNvPr id="5" name="Subtitle 4"/>
          <p:cNvSpPr>
            <a:spLocks noGrp="1"/>
          </p:cNvSpPr>
          <p:nvPr>
            <p:ph type="subTitle" idx="1"/>
          </p:nvPr>
        </p:nvSpPr>
        <p:spPr/>
        <p:txBody>
          <a:bodyPr/>
          <a:lstStyle/>
          <a:p>
            <a:r>
              <a:rPr lang="en-US" dirty="0" smtClean="0"/>
              <a:t>Privacy Audit</a:t>
            </a:r>
            <a:endParaRPr lang="en-US" dirty="0"/>
          </a:p>
        </p:txBody>
      </p:sp>
      <p:sp>
        <p:nvSpPr>
          <p:cNvPr id="4" name="Footer Placeholder 3"/>
          <p:cNvSpPr>
            <a:spLocks noGrp="1"/>
          </p:cNvSpPr>
          <p:nvPr>
            <p:ph type="ftr" sz="quarter" idx="3"/>
          </p:nvPr>
        </p:nvSpPr>
        <p:spPr>
          <a:xfrm>
            <a:off x="2590800" y="4953000"/>
            <a:ext cx="5181600" cy="133350"/>
          </a:xfrm>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432546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Governance in the cloud</a:t>
            </a:r>
          </a:p>
          <a:p>
            <a:r>
              <a:rPr lang="en-US" dirty="0"/>
              <a:t>Risk management for the cloud</a:t>
            </a:r>
          </a:p>
          <a:p>
            <a:r>
              <a:rPr lang="en-US" dirty="0"/>
              <a:t>Compliance for the cloud</a:t>
            </a:r>
          </a:p>
          <a:p>
            <a:r>
              <a:rPr lang="en-US" dirty="0"/>
              <a:t>Cloud auditing </a:t>
            </a:r>
          </a:p>
        </p:txBody>
      </p:sp>
      <p:sp>
        <p:nvSpPr>
          <p:cNvPr id="3" name="Footer Placeholder 2"/>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232275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Concepts in Practice</a:t>
            </a:r>
            <a:endParaRPr lang="en-US" dirty="0"/>
          </a:p>
        </p:txBody>
      </p:sp>
      <p:sp>
        <p:nvSpPr>
          <p:cNvPr id="5" name="Content Placeholder 4"/>
          <p:cNvSpPr>
            <a:spLocks noGrp="1"/>
          </p:cNvSpPr>
          <p:nvPr>
            <p:ph sz="quarter" idx="10"/>
          </p:nvPr>
        </p:nvSpPr>
        <p:spPr/>
        <p:txBody>
          <a:bodyPr/>
          <a:lstStyle/>
          <a:p>
            <a:r>
              <a:rPr lang="en-US" dirty="0" smtClean="0"/>
              <a:t>RSA </a:t>
            </a:r>
            <a:r>
              <a:rPr lang="en-US" dirty="0" err="1"/>
              <a:t>SecurID</a:t>
            </a:r>
            <a:endParaRPr lang="en-US" dirty="0"/>
          </a:p>
          <a:p>
            <a:r>
              <a:rPr lang="en-US" dirty="0"/>
              <a:t>RSA Security Analytics</a:t>
            </a:r>
          </a:p>
          <a:p>
            <a:r>
              <a:rPr lang="en-US" dirty="0"/>
              <a:t>RSA Archer </a:t>
            </a:r>
            <a:r>
              <a:rPr lang="en-US" dirty="0" err="1"/>
              <a:t>eGRC</a:t>
            </a:r>
            <a:endParaRPr lang="en-US" dirty="0"/>
          </a:p>
          <a:p>
            <a:r>
              <a:rPr lang="en-US" dirty="0"/>
              <a:t>RSA Adaptive Authentication</a:t>
            </a:r>
          </a:p>
          <a:p>
            <a:r>
              <a:rPr lang="en-US" dirty="0"/>
              <a:t>VMware </a:t>
            </a:r>
            <a:r>
              <a:rPr lang="en-US" dirty="0" err="1"/>
              <a:t>vCloud</a:t>
            </a:r>
            <a:r>
              <a:rPr lang="en-US" dirty="0"/>
              <a:t> Networking and Security</a:t>
            </a:r>
          </a:p>
        </p:txBody>
      </p:sp>
      <p:sp>
        <p:nvSpPr>
          <p:cNvPr id="2" name="Footer Placeholder 1"/>
          <p:cNvSpPr>
            <a:spLocks noGrp="1"/>
          </p:cNvSpPr>
          <p:nvPr>
            <p:ph type="ftr" sz="quarter" idx="3"/>
          </p:nvPr>
        </p:nvSpPr>
        <p:spPr>
          <a:prstGeom prst="rect">
            <a:avLst/>
          </a:prstGeom>
        </p:spPr>
        <p:txBody>
          <a:bodyPr/>
          <a:lstStyle/>
          <a:p>
            <a:pPr algn="r"/>
            <a:r>
              <a:rPr lang="en-US" smtClean="0"/>
              <a:t>Module: Security</a:t>
            </a:r>
            <a:endParaRPr lang="en-US" dirty="0"/>
          </a:p>
        </p:txBody>
      </p:sp>
    </p:spTree>
    <p:custDataLst>
      <p:tags r:id="rId1"/>
    </p:custDataLst>
    <p:extLst>
      <p:ext uri="{BB962C8B-B14F-4D97-AF65-F5344CB8AC3E}">
        <p14:creationId xmlns:p14="http://schemas.microsoft.com/office/powerpoint/2010/main" val="90094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Security Products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Content Placeholder 4"/>
          <p:cNvGraphicFramePr>
            <a:graphicFrameLocks noGrp="1"/>
          </p:cNvGraphicFramePr>
          <p:nvPr>
            <p:ph sz="quarter" idx="10"/>
            <p:extLst>
              <p:ext uri="{D42A27DB-BD31-4B8C-83A1-F6EECF244321}">
                <p14:modId xmlns:p14="http://schemas.microsoft.com/office/powerpoint/2010/main" val="305610783"/>
              </p:ext>
            </p:extLst>
          </p:nvPr>
        </p:nvGraphicFramePr>
        <p:xfrm>
          <a:off x="379413" y="990600"/>
          <a:ext cx="8369051" cy="3391408"/>
        </p:xfrm>
        <a:graphic>
          <a:graphicData uri="http://schemas.openxmlformats.org/drawingml/2006/table">
            <a:tbl>
              <a:tblPr firstRow="1" bandRow="1">
                <a:tableStyleId>{5C22544A-7EE6-4342-B048-85BDC9FD1C3A}</a:tableStyleId>
              </a:tblPr>
              <a:tblGrid>
                <a:gridCol w="2608411"/>
                <a:gridCol w="216024"/>
                <a:gridCol w="2664296"/>
                <a:gridCol w="216024"/>
                <a:gridCol w="2664296"/>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smtClean="0"/>
                        <a:t>SecurID</a:t>
                      </a:r>
                      <a:endParaRPr lang="en-US" sz="1400" b="1" kern="1200" dirty="0" smtClean="0"/>
                    </a:p>
                  </a:txBody>
                  <a:tcPr anchor="ctr">
                    <a:solidFill>
                      <a:srgbClr val="CE313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kern="1200" dirty="0" smtClean="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Security Analytics</a:t>
                      </a:r>
                    </a:p>
                  </a:txBody>
                  <a:tcPr anchor="ctr">
                    <a:solidFill>
                      <a:srgbClr val="CE3131"/>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Archer </a:t>
                      </a:r>
                      <a:r>
                        <a:rPr lang="en-US" sz="1400" b="1" kern="1200" dirty="0" err="1" smtClean="0"/>
                        <a:t>eGRC</a:t>
                      </a:r>
                      <a:endParaRPr lang="en-US" sz="1400" b="1" kern="1200" dirty="0" smtClean="0"/>
                    </a:p>
                  </a:txBody>
                  <a:tcPr anchor="ctr">
                    <a:solidFill>
                      <a:srgbClr val="CE3131"/>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two-factor authentication</a:t>
                      </a:r>
                    </a:p>
                    <a:p>
                      <a:pPr marL="171450" lvl="1" indent="-171450" algn="l" defTabSz="800100">
                        <a:lnSpc>
                          <a:spcPct val="100000"/>
                        </a:lnSpc>
                        <a:spcBef>
                          <a:spcPts val="1200"/>
                        </a:spcBef>
                        <a:spcAft>
                          <a:spcPct val="15000"/>
                        </a:spcAft>
                        <a:buChar char="••"/>
                      </a:pPr>
                      <a:r>
                        <a:rPr lang="en-US" sz="1400" kern="1200" dirty="0" smtClean="0"/>
                        <a:t>To access a resource, a user must combine their secret PIN with token code</a:t>
                      </a:r>
                    </a:p>
                    <a:p>
                      <a:pPr marL="171450" lvl="1" indent="-171450" algn="l" defTabSz="800100">
                        <a:lnSpc>
                          <a:spcPct val="100000"/>
                        </a:lnSpc>
                        <a:spcBef>
                          <a:spcPts val="1200"/>
                        </a:spcBef>
                        <a:spcAft>
                          <a:spcPct val="15000"/>
                        </a:spcAft>
                        <a:buChar char="••"/>
                      </a:pPr>
                      <a:r>
                        <a:rPr lang="en-US" sz="1400" kern="1200" dirty="0" smtClean="0"/>
                        <a:t>New token code is generated every 60 seconds</a:t>
                      </a:r>
                    </a:p>
                  </a:txBody>
                  <a:tcPr>
                    <a:solidFill>
                      <a:srgbClr val="BABCBE"/>
                    </a:solidFill>
                  </a:tcPr>
                </a:tc>
                <a:tc>
                  <a:txBody>
                    <a:bodyPr/>
                    <a:lstStyle/>
                    <a:p>
                      <a:pPr marL="742950" lvl="2" indent="-285750" algn="l" defTabSz="800100">
                        <a:lnSpc>
                          <a:spcPct val="90000"/>
                        </a:lnSpc>
                        <a:spcBef>
                          <a:spcPct val="0"/>
                        </a:spcBef>
                        <a:spcAft>
                          <a:spcPct val="15000"/>
                        </a:spcAft>
                        <a:buFont typeface="Wingdings" panose="05000000000000000000" pitchFamily="2" charset="2"/>
                        <a:buChar char="§"/>
                      </a:pPr>
                      <a:endParaRPr lang="en-US" sz="1200" kern="1200" dirty="0" smtClean="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Enables to detect and investigate threats often missed by other security tools</a:t>
                      </a:r>
                    </a:p>
                    <a:p>
                      <a:pPr marL="171450" lvl="1" indent="-171450" algn="l" defTabSz="800100">
                        <a:lnSpc>
                          <a:spcPct val="100000"/>
                        </a:lnSpc>
                        <a:spcBef>
                          <a:spcPts val="1200"/>
                        </a:spcBef>
                        <a:spcAft>
                          <a:spcPct val="15000"/>
                        </a:spcAft>
                        <a:buChar char="••"/>
                      </a:pPr>
                      <a:r>
                        <a:rPr lang="en-US" sz="1400" kern="1200" dirty="0" smtClean="0"/>
                        <a:t>Single platform captures and analyzes large amounts of network, logs, and other data</a:t>
                      </a:r>
                    </a:p>
                    <a:p>
                      <a:pPr marL="171450" lvl="1" indent="-171450" algn="l" defTabSz="800100">
                        <a:lnSpc>
                          <a:spcPct val="100000"/>
                        </a:lnSpc>
                        <a:spcBef>
                          <a:spcPts val="1200"/>
                        </a:spcBef>
                        <a:spcAft>
                          <a:spcPct val="15000"/>
                        </a:spcAft>
                        <a:buChar char="••"/>
                      </a:pPr>
                      <a:r>
                        <a:rPr lang="en-US" sz="1400" kern="1200" dirty="0" smtClean="0"/>
                        <a:t>Enables analysis of terabytes of metadata, log data, and recreated network sessions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Enables organization to:</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Manage risks </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Demonstrate compliance</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Automate business processes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Gain visibility to corporate risk and security controls</a:t>
                      </a:r>
                    </a:p>
                    <a:p>
                      <a:pPr marL="171450" lvl="1" indent="-171450" algn="l" defTabSz="800100">
                        <a:lnSpc>
                          <a:spcPct val="100000"/>
                        </a:lnSpc>
                        <a:spcBef>
                          <a:spcPts val="1200"/>
                        </a:spcBef>
                        <a:spcAft>
                          <a:spcPct val="15000"/>
                        </a:spcAft>
                        <a:buChar char="••"/>
                      </a:pPr>
                      <a:r>
                        <a:rPr lang="en-US" sz="1400" dirty="0" smtClean="0"/>
                        <a:t>Provides a single point of visibility and coordination for physical, virtual, and cloud assets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4281229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Security Products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113311639"/>
              </p:ext>
            </p:extLst>
          </p:nvPr>
        </p:nvGraphicFramePr>
        <p:xfrm>
          <a:off x="379413" y="990600"/>
          <a:ext cx="8369051" cy="3391408"/>
        </p:xfrm>
        <a:graphic>
          <a:graphicData uri="http://schemas.openxmlformats.org/drawingml/2006/table">
            <a:tbl>
              <a:tblPr firstRow="1" bandRow="1">
                <a:tableStyleId>{5C22544A-7EE6-4342-B048-85BDC9FD1C3A}</a:tableStyleId>
              </a:tblPr>
              <a:tblGrid>
                <a:gridCol w="2608411"/>
                <a:gridCol w="216024"/>
                <a:gridCol w="2664296"/>
                <a:gridCol w="216024"/>
                <a:gridCol w="2664296"/>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smtClean="0"/>
                        <a:t>SecurID</a:t>
                      </a:r>
                      <a:endParaRPr lang="en-US" sz="1400" b="1" kern="1200" dirty="0" smtClean="0"/>
                    </a:p>
                  </a:txBody>
                  <a:tcPr anchor="ctr">
                    <a:solidFill>
                      <a:srgbClr val="CE313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kern="1200" dirty="0" smtClean="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Security Analytics</a:t>
                      </a:r>
                    </a:p>
                  </a:txBody>
                  <a:tcPr anchor="ctr">
                    <a:solidFill>
                      <a:srgbClr val="CE3131"/>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Archer </a:t>
                      </a:r>
                      <a:r>
                        <a:rPr lang="en-US" sz="1400" b="1" kern="1200" dirty="0" err="1" smtClean="0"/>
                        <a:t>eGRC</a:t>
                      </a:r>
                      <a:endParaRPr lang="en-US" sz="1400" b="1" kern="1200" dirty="0" smtClean="0"/>
                    </a:p>
                  </a:txBody>
                  <a:tcPr anchor="ctr">
                    <a:solidFill>
                      <a:srgbClr val="CE3131"/>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two-factor authentication</a:t>
                      </a:r>
                    </a:p>
                    <a:p>
                      <a:pPr marL="171450" lvl="1" indent="-171450" algn="l" defTabSz="800100">
                        <a:lnSpc>
                          <a:spcPct val="100000"/>
                        </a:lnSpc>
                        <a:spcBef>
                          <a:spcPts val="1200"/>
                        </a:spcBef>
                        <a:spcAft>
                          <a:spcPct val="15000"/>
                        </a:spcAft>
                        <a:buChar char="••"/>
                      </a:pPr>
                      <a:r>
                        <a:rPr lang="en-US" sz="1400" kern="1200" dirty="0" smtClean="0"/>
                        <a:t>To access a resource, a user must combine their secret PIN with token code</a:t>
                      </a:r>
                    </a:p>
                    <a:p>
                      <a:pPr marL="171450" lvl="1" indent="-171450" algn="l" defTabSz="800100">
                        <a:lnSpc>
                          <a:spcPct val="100000"/>
                        </a:lnSpc>
                        <a:spcBef>
                          <a:spcPts val="1200"/>
                        </a:spcBef>
                        <a:spcAft>
                          <a:spcPct val="15000"/>
                        </a:spcAft>
                        <a:buChar char="••"/>
                      </a:pPr>
                      <a:r>
                        <a:rPr lang="en-US" sz="1400" kern="1200" dirty="0" smtClean="0"/>
                        <a:t>New token code is generated every 60 seconds</a:t>
                      </a:r>
                    </a:p>
                  </a:txBody>
                  <a:tcPr>
                    <a:solidFill>
                      <a:srgbClr val="BABCBE"/>
                    </a:solidFill>
                  </a:tcPr>
                </a:tc>
                <a:tc>
                  <a:txBody>
                    <a:bodyPr/>
                    <a:lstStyle/>
                    <a:p>
                      <a:pPr marL="742950" lvl="2" indent="-285750" algn="l" defTabSz="800100">
                        <a:lnSpc>
                          <a:spcPct val="90000"/>
                        </a:lnSpc>
                        <a:spcBef>
                          <a:spcPct val="0"/>
                        </a:spcBef>
                        <a:spcAft>
                          <a:spcPct val="15000"/>
                        </a:spcAft>
                        <a:buFont typeface="Wingdings" panose="05000000000000000000" pitchFamily="2" charset="2"/>
                        <a:buChar char="§"/>
                      </a:pPr>
                      <a:endParaRPr lang="en-US" sz="1200" kern="1200" dirty="0" smtClean="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Enables to detect and investigate threats often missed by other security tools</a:t>
                      </a:r>
                    </a:p>
                    <a:p>
                      <a:pPr marL="171450" lvl="1" indent="-171450" algn="l" defTabSz="800100">
                        <a:lnSpc>
                          <a:spcPct val="100000"/>
                        </a:lnSpc>
                        <a:spcBef>
                          <a:spcPts val="1200"/>
                        </a:spcBef>
                        <a:spcAft>
                          <a:spcPct val="15000"/>
                        </a:spcAft>
                        <a:buChar char="••"/>
                      </a:pPr>
                      <a:r>
                        <a:rPr lang="en-US" sz="1400" kern="1200" dirty="0" smtClean="0"/>
                        <a:t>Single platform captures and analyzes large amounts of network, logs, and other data</a:t>
                      </a:r>
                    </a:p>
                    <a:p>
                      <a:pPr marL="171450" lvl="1" indent="-171450" algn="l" defTabSz="800100">
                        <a:lnSpc>
                          <a:spcPct val="100000"/>
                        </a:lnSpc>
                        <a:spcBef>
                          <a:spcPts val="1200"/>
                        </a:spcBef>
                        <a:spcAft>
                          <a:spcPct val="15000"/>
                        </a:spcAft>
                        <a:buChar char="••"/>
                      </a:pPr>
                      <a:r>
                        <a:rPr lang="en-US" sz="1400" kern="1200" dirty="0" smtClean="0"/>
                        <a:t>Enables analysis of terabytes of metadata, log data, and recreated network sessions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Enables organization to:</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Manage risks </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Demonstrate compliance</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Automate business processes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Gain visibility to corporate risk and security controls</a:t>
                      </a:r>
                    </a:p>
                    <a:p>
                      <a:pPr marL="171450" lvl="1" indent="-171450" algn="l" defTabSz="800100">
                        <a:lnSpc>
                          <a:spcPct val="100000"/>
                        </a:lnSpc>
                        <a:spcBef>
                          <a:spcPts val="1200"/>
                        </a:spcBef>
                        <a:spcAft>
                          <a:spcPct val="15000"/>
                        </a:spcAft>
                        <a:buChar char="••"/>
                      </a:pPr>
                      <a:r>
                        <a:rPr lang="en-US" sz="1400" dirty="0" smtClean="0"/>
                        <a:t>Provides a single point of visibility and coordination for physical, virtual, and cloud assets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615499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and VMware Security Products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493478185"/>
              </p:ext>
            </p:extLst>
          </p:nvPr>
        </p:nvGraphicFramePr>
        <p:xfrm>
          <a:off x="379413" y="990600"/>
          <a:ext cx="8458200" cy="3409188"/>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RSA Adaptive Authentication</a:t>
                      </a:r>
                    </a:p>
                  </a:txBody>
                  <a:tcPr anchor="ctr">
                    <a:solidFill>
                      <a:srgbClr val="CE3131"/>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VMware </a:t>
                      </a:r>
                      <a:r>
                        <a:rPr lang="en-US" sz="1400" b="1" kern="1200" dirty="0" err="1" smtClean="0"/>
                        <a:t>vCloud</a:t>
                      </a:r>
                      <a:r>
                        <a:rPr lang="en-US" sz="1400" b="1" kern="1200" dirty="0" smtClean="0"/>
                        <a:t> Networking and Security</a:t>
                      </a:r>
                    </a:p>
                  </a:txBody>
                  <a:tcPr anchor="ctr">
                    <a:solidFill>
                      <a:srgbClr val="CE3131"/>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an authentication and fraud detection platform</a:t>
                      </a:r>
                    </a:p>
                    <a:p>
                      <a:pPr marL="171450" lvl="1" indent="-171450" algn="l" defTabSz="800100">
                        <a:lnSpc>
                          <a:spcPct val="100000"/>
                        </a:lnSpc>
                        <a:spcBef>
                          <a:spcPts val="1200"/>
                        </a:spcBef>
                        <a:spcAft>
                          <a:spcPct val="15000"/>
                        </a:spcAft>
                        <a:buChar char="••"/>
                      </a:pPr>
                      <a:r>
                        <a:rPr lang="en-US" sz="1400" kern="1200" dirty="0" smtClean="0"/>
                        <a:t>Measures login and post-login activities by evaluating risk indicators</a:t>
                      </a:r>
                    </a:p>
                    <a:p>
                      <a:pPr marL="171450" lvl="1" indent="-171450" algn="l" defTabSz="800100">
                        <a:lnSpc>
                          <a:spcPct val="100000"/>
                        </a:lnSpc>
                        <a:spcBef>
                          <a:spcPts val="1200"/>
                        </a:spcBef>
                        <a:spcAft>
                          <a:spcPct val="15000"/>
                        </a:spcAft>
                        <a:buChar char="••"/>
                      </a:pPr>
                      <a:r>
                        <a:rPr lang="en-US" sz="1400" kern="1200" dirty="0" smtClean="0"/>
                        <a:t>Provides transparent authentication when protecting:</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Web sites and online portals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Mobile applications and browsers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ATM, SSL, and VPN</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Web access management applications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Virtualizes networking and security to enable greater agility, efficiency and, extensibility in the data center</a:t>
                      </a:r>
                    </a:p>
                    <a:p>
                      <a:pPr marL="171450" lvl="1" indent="-171450" algn="l" defTabSz="800100">
                        <a:lnSpc>
                          <a:spcPct val="100000"/>
                        </a:lnSpc>
                        <a:spcBef>
                          <a:spcPts val="1200"/>
                        </a:spcBef>
                        <a:spcAft>
                          <a:spcPct val="15000"/>
                        </a:spcAft>
                        <a:buChar char="••"/>
                      </a:pPr>
                      <a:r>
                        <a:rPr lang="en-US" sz="1400" kern="1200" dirty="0" smtClean="0"/>
                        <a:t>Delivers software-defined networks and security with a broad range of services including:</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Virtual firewall</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Virtual private network</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Load balancer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VXLAN</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1059866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and VMware Security Products</a:t>
            </a:r>
          </a:p>
        </p:txBody>
      </p:sp>
      <p:sp>
        <p:nvSpPr>
          <p:cNvPr id="4" name="Footer Placeholder 3"/>
          <p:cNvSpPr>
            <a:spLocks noGrp="1"/>
          </p:cNvSpPr>
          <p:nvPr>
            <p:ph type="ftr" sz="quarter" idx="3"/>
          </p:nvPr>
        </p:nvSpPr>
        <p:spPr/>
        <p:txBody>
          <a:bodyPr/>
          <a:lstStyle/>
          <a:p>
            <a:pPr algn="r"/>
            <a:r>
              <a:rPr lang="en-US" smtClean="0"/>
              <a:t>Module: Security</a:t>
            </a:r>
            <a:endParaRPr lang="en-US" dirty="0"/>
          </a:p>
        </p:txBody>
      </p:sp>
      <p:graphicFrame>
        <p:nvGraphicFramePr>
          <p:cNvPr id="6" name="Content Placeholder 4"/>
          <p:cNvGraphicFramePr>
            <a:graphicFrameLocks noGrp="1"/>
          </p:cNvGraphicFramePr>
          <p:nvPr>
            <p:ph sz="quarter" idx="10"/>
            <p:extLst>
              <p:ext uri="{D42A27DB-BD31-4B8C-83A1-F6EECF244321}">
                <p14:modId xmlns:p14="http://schemas.microsoft.com/office/powerpoint/2010/main" val="837423722"/>
              </p:ext>
            </p:extLst>
          </p:nvPr>
        </p:nvGraphicFramePr>
        <p:xfrm>
          <a:off x="379413" y="990600"/>
          <a:ext cx="8458200" cy="3409188"/>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RSA Adaptive Authentication</a:t>
                      </a:r>
                    </a:p>
                  </a:txBody>
                  <a:tcPr anchor="ctr">
                    <a:solidFill>
                      <a:srgbClr val="CE3131"/>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VMware </a:t>
                      </a:r>
                      <a:r>
                        <a:rPr lang="en-US" sz="1400" b="1" kern="1200" dirty="0" err="1" smtClean="0"/>
                        <a:t>vCloud</a:t>
                      </a:r>
                      <a:r>
                        <a:rPr lang="en-US" sz="1400" b="1" kern="1200" dirty="0" smtClean="0"/>
                        <a:t> Networking and Security</a:t>
                      </a:r>
                    </a:p>
                  </a:txBody>
                  <a:tcPr anchor="ctr">
                    <a:solidFill>
                      <a:srgbClr val="CE3131"/>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an authentication and fraud detection platform</a:t>
                      </a:r>
                    </a:p>
                    <a:p>
                      <a:pPr marL="171450" lvl="1" indent="-171450" algn="l" defTabSz="800100">
                        <a:lnSpc>
                          <a:spcPct val="100000"/>
                        </a:lnSpc>
                        <a:spcBef>
                          <a:spcPts val="1200"/>
                        </a:spcBef>
                        <a:spcAft>
                          <a:spcPct val="15000"/>
                        </a:spcAft>
                        <a:buChar char="••"/>
                      </a:pPr>
                      <a:r>
                        <a:rPr lang="en-US" sz="1400" kern="1200" dirty="0" smtClean="0"/>
                        <a:t>Measures login and post-login activities by evaluating risk indicators</a:t>
                      </a:r>
                    </a:p>
                    <a:p>
                      <a:pPr marL="171450" lvl="1" indent="-171450" algn="l" defTabSz="800100">
                        <a:lnSpc>
                          <a:spcPct val="100000"/>
                        </a:lnSpc>
                        <a:spcBef>
                          <a:spcPts val="1200"/>
                        </a:spcBef>
                        <a:spcAft>
                          <a:spcPct val="15000"/>
                        </a:spcAft>
                        <a:buChar char="••"/>
                      </a:pPr>
                      <a:r>
                        <a:rPr lang="en-US" sz="1400" kern="1200" dirty="0" smtClean="0"/>
                        <a:t>Provides transparent authentication when protecting:</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Web sites and online portals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Mobile applications and browsers</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ATM, SSL, and VPN</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Web access management applications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Virtualizes networking and security to enable greater agility, efficiency and, extensibility in the data center</a:t>
                      </a:r>
                    </a:p>
                    <a:p>
                      <a:pPr marL="171450" lvl="1" indent="-171450" algn="l" defTabSz="800100">
                        <a:lnSpc>
                          <a:spcPct val="100000"/>
                        </a:lnSpc>
                        <a:spcBef>
                          <a:spcPts val="1200"/>
                        </a:spcBef>
                        <a:spcAft>
                          <a:spcPct val="15000"/>
                        </a:spcAft>
                        <a:buChar char="••"/>
                      </a:pPr>
                      <a:r>
                        <a:rPr lang="en-US" sz="1400" kern="1200" dirty="0" smtClean="0"/>
                        <a:t>Delivers software-defined networks and security with a broad range of services including:</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Virtual firewall</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Virtual private network</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Load balancer</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VXLAN</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2040708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Module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Key points covered in this module:</a:t>
            </a:r>
          </a:p>
          <a:p>
            <a:r>
              <a:rPr lang="en-US" dirty="0"/>
              <a:t>Key security terminologies</a:t>
            </a:r>
          </a:p>
          <a:p>
            <a:r>
              <a:rPr lang="en-US" dirty="0"/>
              <a:t>Key security threats in the cloud</a:t>
            </a:r>
          </a:p>
          <a:p>
            <a:r>
              <a:rPr lang="en-US" dirty="0"/>
              <a:t>Security mechanisms for the cloud</a:t>
            </a:r>
          </a:p>
          <a:p>
            <a:r>
              <a:rPr lang="en-US" dirty="0"/>
              <a:t>Governance, risk, and compliance</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Security</a:t>
            </a:r>
            <a:endParaRPr lang="en-US" dirty="0"/>
          </a:p>
        </p:txBody>
      </p:sp>
    </p:spTree>
    <p:custDataLst>
      <p:tags r:id="rId1"/>
    </p:custDataLst>
    <p:extLst>
      <p:ext uri="{BB962C8B-B14F-4D97-AF65-F5344CB8AC3E}">
        <p14:creationId xmlns:p14="http://schemas.microsoft.com/office/powerpoint/2010/main" val="145271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lgn="r"/>
            <a:r>
              <a:rPr lang="en-US" smtClean="0"/>
              <a:t>Module: Security</a:t>
            </a:r>
            <a:endParaRPr lang="en-US" dirty="0"/>
          </a:p>
        </p:txBody>
      </p:sp>
      <p:sp>
        <p:nvSpPr>
          <p:cNvPr id="7" name="TextBox 6"/>
          <p:cNvSpPr txBox="1"/>
          <p:nvPr/>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3682761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4078</TotalTime>
  <Words>20628</Words>
  <Application>Microsoft Office PowerPoint</Application>
  <PresentationFormat>On-screen Show (16:9)</PresentationFormat>
  <Paragraphs>1323</Paragraphs>
  <Slides>98</Slides>
  <Notes>98</Notes>
  <HiddenSlides>11</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2014 Tab templates</vt:lpstr>
      <vt:lpstr>Module: Security</vt:lpstr>
      <vt:lpstr>Cloud Computing Reference Model</vt:lpstr>
      <vt:lpstr>Lesson: Introduction to Cloud Security</vt:lpstr>
      <vt:lpstr>Drivers for Securing Cloud Infrastructure</vt:lpstr>
      <vt:lpstr>Information Security</vt:lpstr>
      <vt:lpstr>Key Terminologies of Information Security</vt:lpstr>
      <vt:lpstr>Confidentiality, Integrity, and Availability</vt:lpstr>
      <vt:lpstr>Authentication, Authorization, and Auditing </vt:lpstr>
      <vt:lpstr>Defense-in-depth</vt:lpstr>
      <vt:lpstr>Trusted Computing Base (TCB)</vt:lpstr>
      <vt:lpstr>Secure Multi-tenancy</vt:lpstr>
      <vt:lpstr>Secure Multi-tenancy</vt:lpstr>
      <vt:lpstr>Velocity-of-attack</vt:lpstr>
      <vt:lpstr>Information Assurance</vt:lpstr>
      <vt:lpstr>Data Privacy</vt:lpstr>
      <vt:lpstr>Data Ownership</vt:lpstr>
      <vt:lpstr>Security Concepts and Relationships</vt:lpstr>
      <vt:lpstr>Lesson Summary</vt:lpstr>
      <vt:lpstr>Lesson: Cloud Security Threats</vt:lpstr>
      <vt:lpstr>Key Security Threats in a Cloud Environment</vt:lpstr>
      <vt:lpstr>Data Leakage</vt:lpstr>
      <vt:lpstr>Data Leakage</vt:lpstr>
      <vt:lpstr>Data Loss</vt:lpstr>
      <vt:lpstr>Account Hijacking</vt:lpstr>
      <vt:lpstr>Insecure APIs</vt:lpstr>
      <vt:lpstr>Denial of Service (DoS) Attack</vt:lpstr>
      <vt:lpstr>Distributed Denial of Service (DoS) Attack</vt:lpstr>
      <vt:lpstr>Malicious Insiders</vt:lpstr>
      <vt:lpstr>Abuse of Cloud Services</vt:lpstr>
      <vt:lpstr>Insufficient Due Diligence</vt:lpstr>
      <vt:lpstr>Shared Technology Vulnerabilities</vt:lpstr>
      <vt:lpstr>Loss of Compliance</vt:lpstr>
      <vt:lpstr>Loss of Governance</vt:lpstr>
      <vt:lpstr>Lesson Summary</vt:lpstr>
      <vt:lpstr>Lesson: Security Mechanisms – I </vt:lpstr>
      <vt:lpstr>Introduction to Security Mechanisms</vt:lpstr>
      <vt:lpstr>Key Security Mechanisms</vt:lpstr>
      <vt:lpstr>Physical Security</vt:lpstr>
      <vt:lpstr>Identity and Access Management</vt:lpstr>
      <vt:lpstr>Windows ACL and UNIX Permission</vt:lpstr>
      <vt:lpstr>Windows ACL and UNIX Permission</vt:lpstr>
      <vt:lpstr>OAuth</vt:lpstr>
      <vt:lpstr>OAuth</vt:lpstr>
      <vt:lpstr>Multi-factor Authentication</vt:lpstr>
      <vt:lpstr>Kerberos</vt:lpstr>
      <vt:lpstr>Kerberos</vt:lpstr>
      <vt:lpstr>Challenge Handshake Authentication Protocol</vt:lpstr>
      <vt:lpstr>OpenID</vt:lpstr>
      <vt:lpstr>Lesson Summary</vt:lpstr>
      <vt:lpstr>Lesson: Security Mechanisms – II </vt:lpstr>
      <vt:lpstr>Key Security Mechanisms</vt:lpstr>
      <vt:lpstr>Role-based Access Control</vt:lpstr>
      <vt:lpstr>Network Monitoring and Analysis</vt:lpstr>
      <vt:lpstr>Firewall</vt:lpstr>
      <vt:lpstr>Firewall</vt:lpstr>
      <vt:lpstr>Intrusion Detection and Prevention System</vt:lpstr>
      <vt:lpstr>Intrusion Detection and Prevention System</vt:lpstr>
      <vt:lpstr>Adaptive Security</vt:lpstr>
      <vt:lpstr>Virtual Private Network</vt:lpstr>
      <vt:lpstr>Virtual LAN and SAN</vt:lpstr>
      <vt:lpstr>Zoning</vt:lpstr>
      <vt:lpstr>iSNS Discovery Domain</vt:lpstr>
      <vt:lpstr>Port Binding</vt:lpstr>
      <vt:lpstr>Fabric Binding</vt:lpstr>
      <vt:lpstr>Lesson Summary</vt:lpstr>
      <vt:lpstr>Lesson: Security Mechanisms – III </vt:lpstr>
      <vt:lpstr>Key Security Mechanisms</vt:lpstr>
      <vt:lpstr>Securing Hypervisor and Management Server</vt:lpstr>
      <vt:lpstr>Virtual Machine Hardening</vt:lpstr>
      <vt:lpstr>Securing Operating Systems and Applications</vt:lpstr>
      <vt:lpstr>Hardening OS and Applications</vt:lpstr>
      <vt:lpstr>Malware Protection Software</vt:lpstr>
      <vt:lpstr>Malware Protection Software</vt:lpstr>
      <vt:lpstr>Sandboxing</vt:lpstr>
      <vt:lpstr>LUN Masking</vt:lpstr>
      <vt:lpstr>Data Encryption</vt:lpstr>
      <vt:lpstr>Data Shredding</vt:lpstr>
      <vt:lpstr>Security as a Service</vt:lpstr>
      <vt:lpstr>Lesson Summary</vt:lpstr>
      <vt:lpstr>Lesson: Governance, Risk, and Compliance (GRC)</vt:lpstr>
      <vt:lpstr>Introduction to GRC</vt:lpstr>
      <vt:lpstr>Governance</vt:lpstr>
      <vt:lpstr>Risk Management</vt:lpstr>
      <vt:lpstr>Risk Management</vt:lpstr>
      <vt:lpstr>Compliance</vt:lpstr>
      <vt:lpstr>Compliance</vt:lpstr>
      <vt:lpstr>Compliance Management</vt:lpstr>
      <vt:lpstr>Auditing</vt:lpstr>
      <vt:lpstr>Key Auditing Activities in the Cloud</vt:lpstr>
      <vt:lpstr>Key Auditing Activities in the Cloud</vt:lpstr>
      <vt:lpstr>Lesson Summary</vt:lpstr>
      <vt:lpstr>Concepts in Practice</vt:lpstr>
      <vt:lpstr>RSA Security Products</vt:lpstr>
      <vt:lpstr>RSA Security Products</vt:lpstr>
      <vt:lpstr>RSA and VMware Security Products</vt:lpstr>
      <vt:lpstr>RSA and VMware Security Products</vt:lpstr>
      <vt:lpstr>Module Summary</vt:lpstr>
      <vt:lpstr>PowerPoint Presentation</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4 Sets Of Templates In The Layout Masters</dc:title>
  <dc:creator>EMC</dc:creator>
  <cp:lastModifiedBy>Kuhu</cp:lastModifiedBy>
  <cp:revision>515</cp:revision>
  <cp:lastPrinted>2013-12-05T19:23:46Z</cp:lastPrinted>
  <dcterms:created xsi:type="dcterms:W3CDTF">2014-05-14T20:26:06Z</dcterms:created>
  <dcterms:modified xsi:type="dcterms:W3CDTF">2014-09-04T10:26:43Z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