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charts/chart1.xml" ContentType="application/vnd.openxmlformats-officedocument.drawingml.chart+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charts/chart2.xml" ContentType="application/vnd.openxmlformats-officedocument.drawingml.chart+xml"/>
  <Override PartName="/ppt/tags/tag57.xml" ContentType="application/vnd.openxmlformats-officedocument.presentationml.tags+xml"/>
  <Override PartName="/ppt/notesSlides/notesSlide39.xml" ContentType="application/vnd.openxmlformats-officedocument.presentationml.notesSlide+xml"/>
  <Override PartName="/ppt/tags/tag58.xml" ContentType="application/vnd.openxmlformats-officedocument.presentationml.tags+xml"/>
  <Override PartName="/ppt/notesSlides/notesSlide40.xml" ContentType="application/vnd.openxmlformats-officedocument.presentationml.notesSlide+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notesSlides/notesSlide42.xml" ContentType="application/vnd.openxmlformats-officedocument.presentationml.notesSlide+xml"/>
  <Override PartName="/ppt/tags/tag61.xml" ContentType="application/vnd.openxmlformats-officedocument.presentationml.tags+xml"/>
  <Override PartName="/ppt/notesSlides/notesSlide43.xml" ContentType="application/vnd.openxmlformats-officedocument.presentationml.notesSlide+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notesSlides/notesSlide45.xml" ContentType="application/vnd.openxmlformats-officedocument.presentationml.notesSlide+xml"/>
  <Override PartName="/ppt/tags/tag64.xml" ContentType="application/vnd.openxmlformats-officedocument.presentationml.tags+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notesSlides/notesSlide48.xml" ContentType="application/vnd.openxmlformats-officedocument.presentationml.notesSlide+xml"/>
  <Override PartName="/ppt/tags/tag67.xml" ContentType="application/vnd.openxmlformats-officedocument.presentationml.tags+xml"/>
  <Override PartName="/ppt/notesSlides/notesSlide49.xml" ContentType="application/vnd.openxmlformats-officedocument.presentationml.notesSlide+xml"/>
  <Override PartName="/ppt/tags/tag68.xml" ContentType="application/vnd.openxmlformats-officedocument.presentationml.tags+xml"/>
  <Override PartName="/ppt/notesSlides/notesSlide50.xml" ContentType="application/vnd.openxmlformats-officedocument.presentationml.notesSlide+xml"/>
  <Override PartName="/ppt/tags/tag69.xml" ContentType="application/vnd.openxmlformats-officedocument.presentationml.tags+xml"/>
  <Override PartName="/ppt/notesSlides/notesSlide51.xml" ContentType="application/vnd.openxmlformats-officedocument.presentationml.notesSlide+xml"/>
  <Override PartName="/ppt/tags/tag70.xml" ContentType="application/vnd.openxmlformats-officedocument.presentationml.tags+xml"/>
  <Override PartName="/ppt/notesSlides/notesSlide52.xml" ContentType="application/vnd.openxmlformats-officedocument.presentationml.notesSlide+xml"/>
  <Override PartName="/ppt/tags/tag71.xml" ContentType="application/vnd.openxmlformats-officedocument.presentationml.tags+xml"/>
  <Override PartName="/ppt/notesSlides/notesSlide53.xml" ContentType="application/vnd.openxmlformats-officedocument.presentationml.notesSlide+xml"/>
  <Override PartName="/ppt/tags/tag72.xml" ContentType="application/vnd.openxmlformats-officedocument.presentationml.tags+xml"/>
  <Override PartName="/ppt/notesSlides/notesSlide54.xml" ContentType="application/vnd.openxmlformats-officedocument.presentationml.notesSlide+xml"/>
  <Override PartName="/ppt/tags/tag73.xml" ContentType="application/vnd.openxmlformats-officedocument.presentationml.tags+xml"/>
  <Override PartName="/ppt/notesSlides/notesSlide55.xml" ContentType="application/vnd.openxmlformats-officedocument.presentationml.notesSlide+xml"/>
  <Override PartName="/ppt/tags/tag74.xml" ContentType="application/vnd.openxmlformats-officedocument.presentationml.tags+xml"/>
  <Override PartName="/ppt/notesSlides/notesSlide56.xml" ContentType="application/vnd.openxmlformats-officedocument.presentationml.notesSlide+xml"/>
  <Override PartName="/ppt/tags/tag75.xml" ContentType="application/vnd.openxmlformats-officedocument.presentationml.tags+xml"/>
  <Override PartName="/ppt/notesSlides/notesSlide57.xml" ContentType="application/vnd.openxmlformats-officedocument.presentationml.notesSlide+xml"/>
  <Override PartName="/ppt/tags/tag76.xml" ContentType="application/vnd.openxmlformats-officedocument.presentationml.tags+xml"/>
  <Override PartName="/ppt/notesSlides/notesSlide58.xml" ContentType="application/vnd.openxmlformats-officedocument.presentationml.notesSlide+xml"/>
  <Override PartName="/ppt/tags/tag77.xml" ContentType="application/vnd.openxmlformats-officedocument.presentationml.tags+xml"/>
  <Override PartName="/ppt/notesSlides/notesSlide59.xml" ContentType="application/vnd.openxmlformats-officedocument.presentationml.notesSlide+xml"/>
  <Override PartName="/ppt/tags/tag78.xml" ContentType="application/vnd.openxmlformats-officedocument.presentationml.tags+xml"/>
  <Override PartName="/ppt/notesSlides/notesSlide60.xml" ContentType="application/vnd.openxmlformats-officedocument.presentationml.notesSlide+xml"/>
  <Override PartName="/ppt/tags/tag79.xml" ContentType="application/vnd.openxmlformats-officedocument.presentationml.tags+xml"/>
  <Override PartName="/ppt/notesSlides/notesSlide61.xml" ContentType="application/vnd.openxmlformats-officedocument.presentationml.notesSlide+xml"/>
  <Override PartName="/ppt/tags/tag80.xml" ContentType="application/vnd.openxmlformats-officedocument.presentationml.tags+xml"/>
  <Override PartName="/ppt/notesSlides/notesSlide62.xml" ContentType="application/vnd.openxmlformats-officedocument.presentationml.notesSlide+xml"/>
  <Override PartName="/ppt/tags/tag81.xml" ContentType="application/vnd.openxmlformats-officedocument.presentationml.tags+xml"/>
  <Override PartName="/ppt/notesSlides/notesSlide63.xml" ContentType="application/vnd.openxmlformats-officedocument.presentationml.notesSlide+xml"/>
  <Override PartName="/ppt/tags/tag82.xml" ContentType="application/vnd.openxmlformats-officedocument.presentationml.tags+xml"/>
  <Override PartName="/ppt/notesSlides/notesSlide64.xml" ContentType="application/vnd.openxmlformats-officedocument.presentationml.notesSlide+xml"/>
  <Override PartName="/ppt/tags/tag83.xml" ContentType="application/vnd.openxmlformats-officedocument.presentationml.tags+xml"/>
  <Override PartName="/ppt/notesSlides/notesSlide65.xml" ContentType="application/vnd.openxmlformats-officedocument.presentationml.notesSlide+xml"/>
  <Override PartName="/ppt/tags/tag84.xml" ContentType="application/vnd.openxmlformats-officedocument.presentationml.tags+xml"/>
  <Override PartName="/ppt/notesSlides/notesSlide66.xml" ContentType="application/vnd.openxmlformats-officedocument.presentationml.notesSlide+xml"/>
  <Override PartName="/ppt/tags/tag85.xml" ContentType="application/vnd.openxmlformats-officedocument.presentationml.tags+xml"/>
  <Override PartName="/ppt/notesSlides/notesSlide67.xml" ContentType="application/vnd.openxmlformats-officedocument.presentationml.notesSlide+xml"/>
  <Override PartName="/ppt/tags/tag86.xml" ContentType="application/vnd.openxmlformats-officedocument.presentationml.tags+xml"/>
  <Override PartName="/ppt/notesSlides/notesSlide68.xml" ContentType="application/vnd.openxmlformats-officedocument.presentationml.notesSlide+xml"/>
  <Override PartName="/ppt/tags/tag87.xml" ContentType="application/vnd.openxmlformats-officedocument.presentationml.tags+xml"/>
  <Override PartName="/ppt/notesSlides/notesSlide69.xml" ContentType="application/vnd.openxmlformats-officedocument.presentationml.notesSlide+xml"/>
  <Override PartName="/ppt/tags/tag88.xml" ContentType="application/vnd.openxmlformats-officedocument.presentationml.tags+xml"/>
  <Override PartName="/ppt/notesSlides/notesSlide70.xml" ContentType="application/vnd.openxmlformats-officedocument.presentationml.notesSlide+xml"/>
  <Override PartName="/ppt/tags/tag89.xml" ContentType="application/vnd.openxmlformats-officedocument.presentationml.tags+xml"/>
  <Override PartName="/ppt/notesSlides/notesSlide71.xml" ContentType="application/vnd.openxmlformats-officedocument.presentationml.notesSlide+xml"/>
  <Override PartName="/ppt/tags/tag90.xml" ContentType="application/vnd.openxmlformats-officedocument.presentationml.tags+xml"/>
  <Override PartName="/ppt/notesSlides/notesSlide72.xml" ContentType="application/vnd.openxmlformats-officedocument.presentationml.notesSlide+xml"/>
  <Override PartName="/ppt/tags/tag91.xml" ContentType="application/vnd.openxmlformats-officedocument.presentationml.tags+xml"/>
  <Override PartName="/ppt/notesSlides/notesSlide73.xml" ContentType="application/vnd.openxmlformats-officedocument.presentationml.notesSlide+xml"/>
  <Override PartName="/ppt/tags/tag92.xml" ContentType="application/vnd.openxmlformats-officedocument.presentationml.tags+xml"/>
  <Override PartName="/ppt/notesSlides/notesSlide74.xml" ContentType="application/vnd.openxmlformats-officedocument.presentationml.notesSlide+xml"/>
  <Override PartName="/ppt/tags/tag93.xml" ContentType="application/vnd.openxmlformats-officedocument.presentationml.tags+xml"/>
  <Override PartName="/ppt/notesSlides/notesSlide75.xml" ContentType="application/vnd.openxmlformats-officedocument.presentationml.notesSlide+xml"/>
  <Override PartName="/ppt/tags/tag94.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78"/>
  </p:notesMasterIdLst>
  <p:handoutMasterIdLst>
    <p:handoutMasterId r:id="rId79"/>
  </p:handoutMasterIdLst>
  <p:sldIdLst>
    <p:sldId id="312" r:id="rId2"/>
    <p:sldId id="314" r:id="rId3"/>
    <p:sldId id="313" r:id="rId4"/>
    <p:sldId id="332" r:id="rId5"/>
    <p:sldId id="333" r:id="rId6"/>
    <p:sldId id="334" r:id="rId7"/>
    <p:sldId id="350" r:id="rId8"/>
    <p:sldId id="351" r:id="rId9"/>
    <p:sldId id="335" r:id="rId10"/>
    <p:sldId id="336" r:id="rId11"/>
    <p:sldId id="337" r:id="rId12"/>
    <p:sldId id="338" r:id="rId13"/>
    <p:sldId id="339" r:id="rId14"/>
    <p:sldId id="340" r:id="rId15"/>
    <p:sldId id="341" r:id="rId16"/>
    <p:sldId id="342" r:id="rId17"/>
    <p:sldId id="343" r:id="rId18"/>
    <p:sldId id="344" r:id="rId19"/>
    <p:sldId id="346" r:id="rId20"/>
    <p:sldId id="352" r:id="rId21"/>
    <p:sldId id="347" r:id="rId22"/>
    <p:sldId id="353" r:id="rId23"/>
    <p:sldId id="354" r:id="rId24"/>
    <p:sldId id="348" r:id="rId25"/>
    <p:sldId id="349" r:id="rId26"/>
    <p:sldId id="327" r:id="rId27"/>
    <p:sldId id="328" r:id="rId28"/>
    <p:sldId id="355" r:id="rId29"/>
    <p:sldId id="356" r:id="rId30"/>
    <p:sldId id="329" r:id="rId31"/>
    <p:sldId id="330" r:id="rId32"/>
    <p:sldId id="331" r:id="rId33"/>
    <p:sldId id="357" r:id="rId34"/>
    <p:sldId id="358" r:id="rId35"/>
    <p:sldId id="359" r:id="rId36"/>
    <p:sldId id="360" r:id="rId37"/>
    <p:sldId id="361" r:id="rId38"/>
    <p:sldId id="362" r:id="rId39"/>
    <p:sldId id="363" r:id="rId40"/>
    <p:sldId id="364" r:id="rId41"/>
    <p:sldId id="365" r:id="rId42"/>
    <p:sldId id="366" r:id="rId43"/>
    <p:sldId id="367" r:id="rId44"/>
    <p:sldId id="400" r:id="rId45"/>
    <p:sldId id="401" r:id="rId46"/>
    <p:sldId id="368" r:id="rId47"/>
    <p:sldId id="369" r:id="rId48"/>
    <p:sldId id="370" r:id="rId49"/>
    <p:sldId id="402" r:id="rId50"/>
    <p:sldId id="371" r:id="rId51"/>
    <p:sldId id="372" r:id="rId52"/>
    <p:sldId id="373" r:id="rId53"/>
    <p:sldId id="374" r:id="rId54"/>
    <p:sldId id="375" r:id="rId55"/>
    <p:sldId id="403" r:id="rId56"/>
    <p:sldId id="404" r:id="rId57"/>
    <p:sldId id="376" r:id="rId58"/>
    <p:sldId id="377" r:id="rId59"/>
    <p:sldId id="378" r:id="rId60"/>
    <p:sldId id="379" r:id="rId61"/>
    <p:sldId id="380" r:id="rId62"/>
    <p:sldId id="381" r:id="rId63"/>
    <p:sldId id="382" r:id="rId64"/>
    <p:sldId id="383" r:id="rId65"/>
    <p:sldId id="384" r:id="rId66"/>
    <p:sldId id="406" r:id="rId67"/>
    <p:sldId id="386" r:id="rId68"/>
    <p:sldId id="388" r:id="rId69"/>
    <p:sldId id="389" r:id="rId70"/>
    <p:sldId id="390" r:id="rId71"/>
    <p:sldId id="407" r:id="rId72"/>
    <p:sldId id="408" r:id="rId73"/>
    <p:sldId id="411" r:id="rId74"/>
    <p:sldId id="412" r:id="rId75"/>
    <p:sldId id="410" r:id="rId76"/>
    <p:sldId id="320" r:id="rId77"/>
  </p:sldIdLst>
  <p:sldSz cx="9144000" cy="5143500" type="screen16x9"/>
  <p:notesSz cx="6858000" cy="9144000"/>
  <p:custDataLst>
    <p:tags r:id="rId8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39933"/>
    <a:srgbClr val="FFCC00"/>
    <a:srgbClr val="BA3030"/>
    <a:srgbClr val="2C95DD"/>
    <a:srgbClr val="CDDDF2"/>
    <a:srgbClr val="E8EFF9"/>
    <a:srgbClr val="8E908F"/>
    <a:srgbClr val="9D9FA2"/>
    <a:srgbClr val="828381"/>
    <a:srgbClr val="A5A6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7" autoAdjust="0"/>
    <p:restoredTop sz="67050" autoAdjust="0"/>
  </p:normalViewPr>
  <p:slideViewPr>
    <p:cSldViewPr showGuides="1">
      <p:cViewPr varScale="1">
        <p:scale>
          <a:sx n="80" d="100"/>
          <a:sy n="80" d="100"/>
        </p:scale>
        <p:origin x="-1404" y="-9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71" d="100"/>
          <a:sy n="71" d="100"/>
        </p:scale>
        <p:origin x="-2658"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IT Spend by Supplier</c:v>
                </c:pt>
              </c:strCache>
            </c:strRef>
          </c:tx>
          <c:dLbls>
            <c:dLblPos val="outEnd"/>
            <c:showLegendKey val="0"/>
            <c:showVal val="1"/>
            <c:showCatName val="1"/>
            <c:showSerName val="0"/>
            <c:showPercent val="0"/>
            <c:showBubbleSize val="0"/>
            <c:showLeaderLines val="1"/>
          </c:dLbls>
          <c:cat>
            <c:strRef>
              <c:f>Sheet1!$A$2:$A$5</c:f>
              <c:strCache>
                <c:ptCount val="4"/>
                <c:pt idx="0">
                  <c:v>Supplier A</c:v>
                </c:pt>
                <c:pt idx="1">
                  <c:v>Supplier B</c:v>
                </c:pt>
                <c:pt idx="2">
                  <c:v>Supplier C</c:v>
                </c:pt>
                <c:pt idx="3">
                  <c:v>Supplier D</c:v>
                </c:pt>
              </c:strCache>
            </c:strRef>
          </c:cat>
          <c:val>
            <c:numRef>
              <c:f>Sheet1!$B$2:$B$5</c:f>
              <c:numCache>
                <c:formatCode>0.00%</c:formatCode>
                <c:ptCount val="4"/>
                <c:pt idx="0">
                  <c:v>0.2432</c:v>
                </c:pt>
                <c:pt idx="1">
                  <c:v>0.22639999999999999</c:v>
                </c:pt>
                <c:pt idx="2">
                  <c:v>0.2349</c:v>
                </c:pt>
                <c:pt idx="3">
                  <c:v>0.29549999999999998</c:v>
                </c:pt>
              </c:numCache>
            </c:numRef>
          </c:val>
        </c:ser>
        <c:dLbls>
          <c:dLblPos val="outEnd"/>
          <c:showLegendKey val="0"/>
          <c:showVal val="1"/>
          <c:showCatName val="1"/>
          <c:showSerName val="0"/>
          <c:showPercent val="0"/>
          <c:showBubbleSize val="0"/>
          <c:showLeaderLines val="1"/>
        </c:dLbls>
      </c:pie3DChart>
    </c:plotArea>
    <c:plotVisOnly val="1"/>
    <c:dispBlanksAs val="gap"/>
    <c:showDLblsOverMax val="0"/>
  </c:chart>
  <c:txPr>
    <a:bodyPr/>
    <a:lstStyle/>
    <a:p>
      <a:pPr>
        <a:defRPr sz="120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0"/>
    <c:plotArea>
      <c:layout>
        <c:manualLayout>
          <c:layoutTarget val="inner"/>
          <c:xMode val="edge"/>
          <c:yMode val="edge"/>
          <c:x val="0"/>
          <c:y val="0.16359147099413143"/>
          <c:w val="0.90333230230348671"/>
          <c:h val="0.8364085290058686"/>
        </c:manualLayout>
      </c:layout>
      <c:lineChart>
        <c:grouping val="standard"/>
        <c:varyColors val="0"/>
        <c:ser>
          <c:idx val="0"/>
          <c:order val="0"/>
          <c:marker>
            <c:symbol val="none"/>
          </c:marker>
          <c:val>
            <c:numRef>
              <c:f>Sheet1!$A$1:$AD$1</c:f>
              <c:numCache>
                <c:formatCode>General</c:formatCode>
                <c:ptCount val="30"/>
                <c:pt idx="0">
                  <c:v>1.1000000000000001</c:v>
                </c:pt>
                <c:pt idx="1">
                  <c:v>1.2</c:v>
                </c:pt>
                <c:pt idx="2">
                  <c:v>0.7</c:v>
                </c:pt>
                <c:pt idx="3">
                  <c:v>1.2</c:v>
                </c:pt>
                <c:pt idx="4">
                  <c:v>0.8</c:v>
                </c:pt>
                <c:pt idx="5">
                  <c:v>1.2</c:v>
                </c:pt>
                <c:pt idx="6">
                  <c:v>1</c:v>
                </c:pt>
                <c:pt idx="7">
                  <c:v>1.2</c:v>
                </c:pt>
                <c:pt idx="8">
                  <c:v>2.5</c:v>
                </c:pt>
                <c:pt idx="9">
                  <c:v>2.4</c:v>
                </c:pt>
                <c:pt idx="10">
                  <c:v>3.7</c:v>
                </c:pt>
                <c:pt idx="11">
                  <c:v>3.9</c:v>
                </c:pt>
                <c:pt idx="12">
                  <c:v>5</c:v>
                </c:pt>
                <c:pt idx="13">
                  <c:v>4.9000000000000004</c:v>
                </c:pt>
                <c:pt idx="14">
                  <c:v>5.7</c:v>
                </c:pt>
                <c:pt idx="15">
                  <c:v>5.6</c:v>
                </c:pt>
                <c:pt idx="16">
                  <c:v>6</c:v>
                </c:pt>
                <c:pt idx="17">
                  <c:v>6.5</c:v>
                </c:pt>
                <c:pt idx="18">
                  <c:v>6.5</c:v>
                </c:pt>
                <c:pt idx="19">
                  <c:v>6.6</c:v>
                </c:pt>
                <c:pt idx="20">
                  <c:v>6.5</c:v>
                </c:pt>
                <c:pt idx="21">
                  <c:v>6.6</c:v>
                </c:pt>
                <c:pt idx="22">
                  <c:v>6.3</c:v>
                </c:pt>
                <c:pt idx="23">
                  <c:v>6.6</c:v>
                </c:pt>
                <c:pt idx="24">
                  <c:v>6.2</c:v>
                </c:pt>
                <c:pt idx="25">
                  <c:v>6.4</c:v>
                </c:pt>
                <c:pt idx="26">
                  <c:v>6.6</c:v>
                </c:pt>
                <c:pt idx="27">
                  <c:v>6.3</c:v>
                </c:pt>
                <c:pt idx="28">
                  <c:v>6.6</c:v>
                </c:pt>
                <c:pt idx="29">
                  <c:v>6.6</c:v>
                </c:pt>
              </c:numCache>
            </c:numRef>
          </c:val>
          <c:smooth val="0"/>
        </c:ser>
        <c:dLbls>
          <c:showLegendKey val="0"/>
          <c:showVal val="0"/>
          <c:showCatName val="0"/>
          <c:showSerName val="0"/>
          <c:showPercent val="0"/>
          <c:showBubbleSize val="0"/>
        </c:dLbls>
        <c:marker val="1"/>
        <c:smooth val="0"/>
        <c:axId val="97327744"/>
        <c:axId val="97366400"/>
      </c:lineChart>
      <c:catAx>
        <c:axId val="97327744"/>
        <c:scaling>
          <c:orientation val="minMax"/>
        </c:scaling>
        <c:delete val="1"/>
        <c:axPos val="b"/>
        <c:majorTickMark val="out"/>
        <c:minorTickMark val="none"/>
        <c:tickLblPos val="nextTo"/>
        <c:crossAx val="97366400"/>
        <c:crosses val="autoZero"/>
        <c:auto val="1"/>
        <c:lblAlgn val="ctr"/>
        <c:lblOffset val="100"/>
        <c:noMultiLvlLbl val="0"/>
      </c:catAx>
      <c:valAx>
        <c:axId val="97366400"/>
        <c:scaling>
          <c:orientation val="minMax"/>
        </c:scaling>
        <c:delete val="1"/>
        <c:axPos val="l"/>
        <c:numFmt formatCode="General" sourceLinked="1"/>
        <c:majorTickMark val="out"/>
        <c:minorTickMark val="none"/>
        <c:tickLblPos val="nextTo"/>
        <c:crossAx val="97327744"/>
        <c:crosses val="autoZero"/>
        <c:crossBetween val="between"/>
      </c:valAx>
    </c:plotArea>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B202A7-4D16-47AD-AB46-D33E4B44D1B3}" type="doc">
      <dgm:prSet loTypeId="urn:microsoft.com/office/officeart/2005/8/layout/hList1" loCatId="list" qsTypeId="urn:microsoft.com/office/officeart/2005/8/quickstyle/simple2" qsCatId="simple" csTypeId="urn:microsoft.com/office/officeart/2005/8/colors/accent2_2" csCatId="accent2" phldr="1"/>
      <dgm:spPr/>
      <dgm:t>
        <a:bodyPr/>
        <a:lstStyle/>
        <a:p>
          <a:endParaRPr lang="en-US"/>
        </a:p>
      </dgm:t>
    </dgm:pt>
    <dgm:pt modelId="{1D0FF470-D581-45C2-ADFE-697B79529E3B}">
      <dgm:prSet phldrT="[Text]" custT="1"/>
      <dgm:spPr/>
      <dgm:t>
        <a:bodyPr/>
        <a:lstStyle/>
        <a:p>
          <a:r>
            <a:rPr lang="en-US" sz="1400" b="1" dirty="0" smtClean="0">
              <a:latin typeface="+mn-lt"/>
            </a:rPr>
            <a:t>Traditional IT Management</a:t>
          </a:r>
          <a:endParaRPr lang="en-US" sz="1400" b="1" dirty="0">
            <a:latin typeface="+mn-lt"/>
          </a:endParaRPr>
        </a:p>
      </dgm:t>
    </dgm:pt>
    <dgm:pt modelId="{B313ABC2-B921-4676-B33D-6636B95772AA}" type="parTrans" cxnId="{3C619C1D-9CC9-4290-9E2E-9298CDA332AE}">
      <dgm:prSet/>
      <dgm:spPr/>
      <dgm:t>
        <a:bodyPr/>
        <a:lstStyle/>
        <a:p>
          <a:endParaRPr lang="en-US" sz="1200">
            <a:latin typeface="+mn-lt"/>
          </a:endParaRPr>
        </a:p>
      </dgm:t>
    </dgm:pt>
    <dgm:pt modelId="{8C3C9C4E-F993-423C-8A29-9B2C28B077E8}" type="sibTrans" cxnId="{3C619C1D-9CC9-4290-9E2E-9298CDA332AE}">
      <dgm:prSet/>
      <dgm:spPr/>
      <dgm:t>
        <a:bodyPr/>
        <a:lstStyle/>
        <a:p>
          <a:endParaRPr lang="en-US" sz="1200">
            <a:latin typeface="+mn-lt"/>
          </a:endParaRPr>
        </a:p>
      </dgm:t>
    </dgm:pt>
    <dgm:pt modelId="{AC3F2C3B-CE03-4FCB-A16C-AF5803AD5EA7}">
      <dgm:prSet phldrT="[Text]" custT="1"/>
      <dgm:spPr/>
      <dgm:t>
        <a:bodyPr/>
        <a:lstStyle/>
        <a:p>
          <a:pPr>
            <a:lnSpc>
              <a:spcPct val="100000"/>
            </a:lnSpc>
          </a:pPr>
          <a:r>
            <a:rPr lang="en-US" sz="1200" dirty="0" smtClean="0">
              <a:latin typeface="+mn-lt"/>
            </a:rPr>
            <a:t>Element/asset specific management</a:t>
          </a:r>
          <a:endParaRPr lang="en-US" sz="1200" dirty="0">
            <a:latin typeface="+mn-lt"/>
          </a:endParaRPr>
        </a:p>
      </dgm:t>
    </dgm:pt>
    <dgm:pt modelId="{33799887-DB62-4A41-BD32-27C7055CE3ED}" type="parTrans" cxnId="{D0AC9A60-6445-49FF-A5A7-BA4D45D3FD6D}">
      <dgm:prSet/>
      <dgm:spPr/>
      <dgm:t>
        <a:bodyPr/>
        <a:lstStyle/>
        <a:p>
          <a:endParaRPr lang="en-US" sz="1200">
            <a:latin typeface="+mn-lt"/>
          </a:endParaRPr>
        </a:p>
      </dgm:t>
    </dgm:pt>
    <dgm:pt modelId="{A63AAE31-EC39-4BF6-A10D-2F97AA157373}" type="sibTrans" cxnId="{D0AC9A60-6445-49FF-A5A7-BA4D45D3FD6D}">
      <dgm:prSet/>
      <dgm:spPr/>
      <dgm:t>
        <a:bodyPr/>
        <a:lstStyle/>
        <a:p>
          <a:endParaRPr lang="en-US" sz="1200">
            <a:latin typeface="+mn-lt"/>
          </a:endParaRPr>
        </a:p>
      </dgm:t>
    </dgm:pt>
    <dgm:pt modelId="{B5918CB5-83E5-4865-8841-06B48C3E6054}">
      <dgm:prSet phldrT="[Text]" custT="1"/>
      <dgm:spPr/>
      <dgm:t>
        <a:bodyPr/>
        <a:lstStyle/>
        <a:p>
          <a:r>
            <a:rPr lang="en-US" sz="1400" b="1" dirty="0" smtClean="0">
              <a:latin typeface="+mn-lt"/>
            </a:rPr>
            <a:t>Cloud Service Management</a:t>
          </a:r>
          <a:endParaRPr lang="en-US" sz="1400" b="1" dirty="0">
            <a:latin typeface="+mn-lt"/>
          </a:endParaRPr>
        </a:p>
      </dgm:t>
    </dgm:pt>
    <dgm:pt modelId="{B083613E-FDD8-43CC-B386-FB90A9FA1E8E}" type="parTrans" cxnId="{219C1D47-D25E-499C-B72D-DD6F436CBD0E}">
      <dgm:prSet/>
      <dgm:spPr/>
      <dgm:t>
        <a:bodyPr/>
        <a:lstStyle/>
        <a:p>
          <a:endParaRPr lang="en-US" sz="1200">
            <a:latin typeface="+mn-lt"/>
          </a:endParaRPr>
        </a:p>
      </dgm:t>
    </dgm:pt>
    <dgm:pt modelId="{A1A4E215-839A-4B3D-BE13-D3DB36E9A182}" type="sibTrans" cxnId="{219C1D47-D25E-499C-B72D-DD6F436CBD0E}">
      <dgm:prSet/>
      <dgm:spPr/>
      <dgm:t>
        <a:bodyPr/>
        <a:lstStyle/>
        <a:p>
          <a:endParaRPr lang="en-US" sz="1200">
            <a:latin typeface="+mn-lt"/>
          </a:endParaRPr>
        </a:p>
      </dgm:t>
    </dgm:pt>
    <dgm:pt modelId="{FAEFE8C3-991B-48C4-8D59-6238DDDEA454}">
      <dgm:prSet phldrT="[Text]" custT="1"/>
      <dgm:spPr/>
      <dgm:t>
        <a:bodyPr/>
        <a:lstStyle/>
        <a:p>
          <a:pPr>
            <a:lnSpc>
              <a:spcPct val="100000"/>
            </a:lnSpc>
          </a:pPr>
          <a:r>
            <a:rPr lang="en-US" sz="1200" dirty="0" smtClean="0">
              <a:latin typeface="+mn-lt"/>
            </a:rPr>
            <a:t>Service-related management that meets service requirements </a:t>
          </a:r>
          <a:endParaRPr lang="en-US" sz="1200" dirty="0">
            <a:latin typeface="+mn-lt"/>
          </a:endParaRPr>
        </a:p>
      </dgm:t>
    </dgm:pt>
    <dgm:pt modelId="{187CFAC7-AE95-488C-AA23-6EAC5CEB6335}" type="parTrans" cxnId="{5B0B2897-5B4D-4B8E-ADE6-15C6A75D5732}">
      <dgm:prSet/>
      <dgm:spPr/>
      <dgm:t>
        <a:bodyPr/>
        <a:lstStyle/>
        <a:p>
          <a:endParaRPr lang="en-US" sz="1200">
            <a:latin typeface="+mn-lt"/>
          </a:endParaRPr>
        </a:p>
      </dgm:t>
    </dgm:pt>
    <dgm:pt modelId="{5EB13E45-4FFB-49F6-A518-81F3B8367AFE}" type="sibTrans" cxnId="{5B0B2897-5B4D-4B8E-ADE6-15C6A75D5732}">
      <dgm:prSet/>
      <dgm:spPr/>
      <dgm:t>
        <a:bodyPr/>
        <a:lstStyle/>
        <a:p>
          <a:endParaRPr lang="en-US" sz="1200">
            <a:latin typeface="+mn-lt"/>
          </a:endParaRPr>
        </a:p>
      </dgm:t>
    </dgm:pt>
    <dgm:pt modelId="{11124C08-F47A-4A1E-AC02-1A1082F8A813}">
      <dgm:prSet custT="1"/>
      <dgm:spPr/>
      <dgm:t>
        <a:bodyPr/>
        <a:lstStyle/>
        <a:p>
          <a:pPr>
            <a:lnSpc>
              <a:spcPct val="100000"/>
            </a:lnSpc>
          </a:pPr>
          <a:r>
            <a:rPr lang="en-US" sz="1200" dirty="0" smtClean="0">
              <a:latin typeface="+mn-lt"/>
            </a:rPr>
            <a:t>Overly complex, especially for large environments </a:t>
          </a:r>
        </a:p>
      </dgm:t>
    </dgm:pt>
    <dgm:pt modelId="{FEF737D9-F90D-46F6-8CE2-83425FF4EC2D}" type="parTrans" cxnId="{D60198DB-4FFD-4BE1-87F3-DFD44C8FD990}">
      <dgm:prSet/>
      <dgm:spPr/>
      <dgm:t>
        <a:bodyPr/>
        <a:lstStyle/>
        <a:p>
          <a:endParaRPr lang="en-US" sz="1200">
            <a:latin typeface="+mn-lt"/>
          </a:endParaRPr>
        </a:p>
      </dgm:t>
    </dgm:pt>
    <dgm:pt modelId="{B3DFF1A3-7D82-479E-8390-CA06591CB202}" type="sibTrans" cxnId="{D60198DB-4FFD-4BE1-87F3-DFD44C8FD990}">
      <dgm:prSet/>
      <dgm:spPr/>
      <dgm:t>
        <a:bodyPr/>
        <a:lstStyle/>
        <a:p>
          <a:endParaRPr lang="en-US" sz="1200">
            <a:latin typeface="+mn-lt"/>
          </a:endParaRPr>
        </a:p>
      </dgm:t>
    </dgm:pt>
    <dgm:pt modelId="{D840A46C-4FEC-4013-BDE0-D9E7C97CB530}">
      <dgm:prSet custT="1"/>
      <dgm:spPr/>
      <dgm:t>
        <a:bodyPr/>
        <a:lstStyle/>
        <a:p>
          <a:pPr>
            <a:lnSpc>
              <a:spcPct val="100000"/>
            </a:lnSpc>
          </a:pPr>
          <a:r>
            <a:rPr lang="en-US" sz="1200" dirty="0" smtClean="0">
              <a:latin typeface="+mn-lt"/>
            </a:rPr>
            <a:t>May not support service oriented infrastructure</a:t>
          </a:r>
        </a:p>
      </dgm:t>
    </dgm:pt>
    <dgm:pt modelId="{45CF6468-EB2F-461F-89F1-79C708757630}" type="parTrans" cxnId="{9328C2E3-7D4B-44E7-B993-41977D6E4B64}">
      <dgm:prSet/>
      <dgm:spPr/>
      <dgm:t>
        <a:bodyPr/>
        <a:lstStyle/>
        <a:p>
          <a:endParaRPr lang="en-US" sz="1200">
            <a:latin typeface="+mn-lt"/>
          </a:endParaRPr>
        </a:p>
      </dgm:t>
    </dgm:pt>
    <dgm:pt modelId="{987ED8A6-6C0A-4432-8B7F-A0054B67D0B1}" type="sibTrans" cxnId="{9328C2E3-7D4B-44E7-B993-41977D6E4B64}">
      <dgm:prSet/>
      <dgm:spPr/>
      <dgm:t>
        <a:bodyPr/>
        <a:lstStyle/>
        <a:p>
          <a:endParaRPr lang="en-US" sz="1200">
            <a:latin typeface="+mn-lt"/>
          </a:endParaRPr>
        </a:p>
      </dgm:t>
    </dgm:pt>
    <dgm:pt modelId="{F6DAD3E8-5E87-4250-9618-DC19167F6C82}">
      <dgm:prSet custT="1"/>
      <dgm:spPr/>
      <dgm:t>
        <a:bodyPr/>
        <a:lstStyle/>
        <a:p>
          <a:pPr>
            <a:lnSpc>
              <a:spcPct val="100000"/>
            </a:lnSpc>
          </a:pPr>
          <a:r>
            <a:rPr lang="en-US" sz="1200" dirty="0" smtClean="0">
              <a:latin typeface="+mn-lt"/>
            </a:rPr>
            <a:t>May be unsuitable for on-demand service provisioning, rapid elasticity, workflow orchestration, and sustained service levels</a:t>
          </a:r>
          <a:endParaRPr lang="en-US" sz="1200" dirty="0">
            <a:latin typeface="+mn-lt"/>
          </a:endParaRPr>
        </a:p>
      </dgm:t>
    </dgm:pt>
    <dgm:pt modelId="{53704048-C135-402E-AED9-7979BF6BE8A7}" type="parTrans" cxnId="{A4F8CA0B-B767-47F9-B688-BD4F3D58E600}">
      <dgm:prSet/>
      <dgm:spPr/>
      <dgm:t>
        <a:bodyPr/>
        <a:lstStyle/>
        <a:p>
          <a:endParaRPr lang="en-US" sz="1200">
            <a:latin typeface="+mn-lt"/>
          </a:endParaRPr>
        </a:p>
      </dgm:t>
    </dgm:pt>
    <dgm:pt modelId="{DBF119B7-CFC9-4E78-B9F0-D47DCBDDD028}" type="sibTrans" cxnId="{A4F8CA0B-B767-47F9-B688-BD4F3D58E600}">
      <dgm:prSet/>
      <dgm:spPr/>
      <dgm:t>
        <a:bodyPr/>
        <a:lstStyle/>
        <a:p>
          <a:endParaRPr lang="en-US" sz="1200">
            <a:latin typeface="+mn-lt"/>
          </a:endParaRPr>
        </a:p>
      </dgm:t>
    </dgm:pt>
    <dgm:pt modelId="{0086E55E-B12D-4271-BA0C-596CE2A59AD4}">
      <dgm:prSet custT="1"/>
      <dgm:spPr/>
      <dgm:t>
        <a:bodyPr/>
        <a:lstStyle/>
        <a:p>
          <a:pPr>
            <a:lnSpc>
              <a:spcPct val="100000"/>
            </a:lnSpc>
          </a:pPr>
          <a:r>
            <a:rPr lang="en-US" sz="1200" dirty="0" smtClean="0">
              <a:latin typeface="+mn-lt"/>
            </a:rPr>
            <a:t>Management processes are implemented separately from service design</a:t>
          </a:r>
        </a:p>
      </dgm:t>
    </dgm:pt>
    <dgm:pt modelId="{C116414A-F3AF-4868-9C8D-7A1102E538DB}" type="parTrans" cxnId="{05AD3009-05C8-4FE3-B3F4-92E789775381}">
      <dgm:prSet/>
      <dgm:spPr/>
      <dgm:t>
        <a:bodyPr/>
        <a:lstStyle/>
        <a:p>
          <a:endParaRPr lang="en-US" sz="1200">
            <a:latin typeface="+mn-lt"/>
          </a:endParaRPr>
        </a:p>
      </dgm:t>
    </dgm:pt>
    <dgm:pt modelId="{6E6F0CC1-0D68-41AC-B562-F20D64724CC4}" type="sibTrans" cxnId="{05AD3009-05C8-4FE3-B3F4-92E789775381}">
      <dgm:prSet/>
      <dgm:spPr/>
      <dgm:t>
        <a:bodyPr/>
        <a:lstStyle/>
        <a:p>
          <a:endParaRPr lang="en-US" sz="1200">
            <a:latin typeface="+mn-lt"/>
          </a:endParaRPr>
        </a:p>
      </dgm:t>
    </dgm:pt>
    <dgm:pt modelId="{72F4FC23-D2F5-4BD9-AAE3-5810AB6999FF}">
      <dgm:prSet custT="1"/>
      <dgm:spPr/>
      <dgm:t>
        <a:bodyPr/>
        <a:lstStyle/>
        <a:p>
          <a:pPr>
            <a:lnSpc>
              <a:spcPct val="100000"/>
            </a:lnSpc>
          </a:pPr>
          <a:r>
            <a:rPr lang="en-US" sz="1200" dirty="0" smtClean="0">
              <a:latin typeface="+mn-lt"/>
            </a:rPr>
            <a:t>End-to-end management across all IT assets in a cloud</a:t>
          </a:r>
        </a:p>
      </dgm:t>
    </dgm:pt>
    <dgm:pt modelId="{F823797A-12C2-4209-B191-10CD81F2D4FE}" type="parTrans" cxnId="{82D2C078-1BE3-43AD-B5AC-18F86C18A00C}">
      <dgm:prSet/>
      <dgm:spPr/>
      <dgm:t>
        <a:bodyPr/>
        <a:lstStyle/>
        <a:p>
          <a:endParaRPr lang="en-US" sz="1200">
            <a:latin typeface="+mn-lt"/>
          </a:endParaRPr>
        </a:p>
      </dgm:t>
    </dgm:pt>
    <dgm:pt modelId="{88F6EBA3-C72F-42ED-912F-BEA0CFDBE419}" type="sibTrans" cxnId="{82D2C078-1BE3-43AD-B5AC-18F86C18A00C}">
      <dgm:prSet/>
      <dgm:spPr/>
      <dgm:t>
        <a:bodyPr/>
        <a:lstStyle/>
        <a:p>
          <a:endParaRPr lang="en-US" sz="1200">
            <a:latin typeface="+mn-lt"/>
          </a:endParaRPr>
        </a:p>
      </dgm:t>
    </dgm:pt>
    <dgm:pt modelId="{CCE79A3D-C37E-4D08-9D2F-C8FFD0B3A51F}">
      <dgm:prSet custT="1"/>
      <dgm:spPr/>
      <dgm:t>
        <a:bodyPr/>
        <a:lstStyle/>
        <a:p>
          <a:pPr>
            <a:lnSpc>
              <a:spcPct val="100000"/>
            </a:lnSpc>
          </a:pPr>
          <a:r>
            <a:rPr lang="en-US" sz="1200" dirty="0" smtClean="0">
              <a:latin typeface="+mn-lt"/>
            </a:rPr>
            <a:t>May encompass massive, multi-vendor cloud infrastructure </a:t>
          </a:r>
        </a:p>
      </dgm:t>
    </dgm:pt>
    <dgm:pt modelId="{05C7DB19-6A5B-4120-9E7E-92A17F548AA1}" type="parTrans" cxnId="{EFF33236-02C3-49C1-911B-64BA5914B9E7}">
      <dgm:prSet/>
      <dgm:spPr/>
      <dgm:t>
        <a:bodyPr/>
        <a:lstStyle/>
        <a:p>
          <a:endParaRPr lang="en-US" sz="1200">
            <a:latin typeface="+mn-lt"/>
          </a:endParaRPr>
        </a:p>
      </dgm:t>
    </dgm:pt>
    <dgm:pt modelId="{41299288-3DE6-4211-A10E-38327B268964}" type="sibTrans" cxnId="{EFF33236-02C3-49C1-911B-64BA5914B9E7}">
      <dgm:prSet/>
      <dgm:spPr/>
      <dgm:t>
        <a:bodyPr/>
        <a:lstStyle/>
        <a:p>
          <a:endParaRPr lang="en-US" sz="1200">
            <a:latin typeface="+mn-lt"/>
          </a:endParaRPr>
        </a:p>
      </dgm:t>
    </dgm:pt>
    <dgm:pt modelId="{8BC06F21-3F3B-46EB-BBFB-22E1C893CA55}">
      <dgm:prSet custT="1"/>
      <dgm:spPr/>
      <dgm:t>
        <a:bodyPr/>
        <a:lstStyle/>
        <a:p>
          <a:pPr>
            <a:lnSpc>
              <a:spcPct val="100000"/>
            </a:lnSpc>
          </a:pPr>
          <a:r>
            <a:rPr lang="en-US" sz="1200" dirty="0" smtClean="0">
              <a:latin typeface="+mn-lt"/>
            </a:rPr>
            <a:t>Optimized to handle increased complexity, change rates, and risk exposure </a:t>
          </a:r>
        </a:p>
      </dgm:t>
    </dgm:pt>
    <dgm:pt modelId="{FF8E71B8-34F2-4416-9813-5C4A6BC5A250}" type="parTrans" cxnId="{C9995257-37CB-42B0-8006-25CE2E5F60AA}">
      <dgm:prSet/>
      <dgm:spPr/>
      <dgm:t>
        <a:bodyPr/>
        <a:lstStyle/>
        <a:p>
          <a:endParaRPr lang="en-US" sz="1200">
            <a:latin typeface="+mn-lt"/>
          </a:endParaRPr>
        </a:p>
      </dgm:t>
    </dgm:pt>
    <dgm:pt modelId="{8102B160-4D41-490C-98CA-3D5AA1B9AAF4}" type="sibTrans" cxnId="{C9995257-37CB-42B0-8006-25CE2E5F60AA}">
      <dgm:prSet/>
      <dgm:spPr/>
      <dgm:t>
        <a:bodyPr/>
        <a:lstStyle/>
        <a:p>
          <a:endParaRPr lang="en-US" sz="1200">
            <a:latin typeface="+mn-lt"/>
          </a:endParaRPr>
        </a:p>
      </dgm:t>
    </dgm:pt>
    <dgm:pt modelId="{1407AA0C-73A7-485A-A4F5-EE673AC71783}">
      <dgm:prSet custT="1"/>
      <dgm:spPr/>
      <dgm:t>
        <a:bodyPr/>
        <a:lstStyle/>
        <a:p>
          <a:pPr>
            <a:lnSpc>
              <a:spcPct val="100000"/>
            </a:lnSpc>
          </a:pPr>
          <a:r>
            <a:rPr lang="en-US" sz="1200" dirty="0" smtClean="0">
              <a:latin typeface="+mn-lt"/>
            </a:rPr>
            <a:t>Adopt automation and workflow orchestration</a:t>
          </a:r>
        </a:p>
      </dgm:t>
    </dgm:pt>
    <dgm:pt modelId="{66487B24-B2DB-465D-B3C5-AFB977633B73}" type="parTrans" cxnId="{6EDFAF51-3B2A-4CB5-B835-87BADF0DFAFD}">
      <dgm:prSet/>
      <dgm:spPr/>
      <dgm:t>
        <a:bodyPr/>
        <a:lstStyle/>
        <a:p>
          <a:endParaRPr lang="en-US" sz="1200">
            <a:latin typeface="+mn-lt"/>
          </a:endParaRPr>
        </a:p>
      </dgm:t>
    </dgm:pt>
    <dgm:pt modelId="{37541F94-F8BD-4AC9-97E7-88D0D258627B}" type="sibTrans" cxnId="{6EDFAF51-3B2A-4CB5-B835-87BADF0DFAFD}">
      <dgm:prSet/>
      <dgm:spPr/>
      <dgm:t>
        <a:bodyPr/>
        <a:lstStyle/>
        <a:p>
          <a:endParaRPr lang="en-US" sz="1200">
            <a:latin typeface="+mn-lt"/>
          </a:endParaRPr>
        </a:p>
      </dgm:t>
    </dgm:pt>
    <dgm:pt modelId="{65BD2D53-685E-48C3-825B-EF455A6775DD}">
      <dgm:prSet custT="1"/>
      <dgm:spPr/>
      <dgm:t>
        <a:bodyPr/>
        <a:lstStyle/>
        <a:p>
          <a:pPr>
            <a:lnSpc>
              <a:spcPct val="100000"/>
            </a:lnSpc>
          </a:pPr>
          <a:r>
            <a:rPr lang="en-US" sz="1200" dirty="0" smtClean="0">
              <a:latin typeface="+mn-lt"/>
            </a:rPr>
            <a:t>Support rapid deployment, elasticity, and service mobility</a:t>
          </a:r>
        </a:p>
      </dgm:t>
    </dgm:pt>
    <dgm:pt modelId="{A9910891-BA69-40CE-923D-B8D384311237}" type="parTrans" cxnId="{F2950C23-537C-43EC-8AAB-CC997E6584FC}">
      <dgm:prSet/>
      <dgm:spPr/>
      <dgm:t>
        <a:bodyPr/>
        <a:lstStyle/>
        <a:p>
          <a:endParaRPr lang="en-US" sz="1200">
            <a:latin typeface="+mn-lt"/>
          </a:endParaRPr>
        </a:p>
      </dgm:t>
    </dgm:pt>
    <dgm:pt modelId="{A6886028-590C-4D16-B139-5205BA6698B0}" type="sibTrans" cxnId="{F2950C23-537C-43EC-8AAB-CC997E6584FC}">
      <dgm:prSet/>
      <dgm:spPr/>
      <dgm:t>
        <a:bodyPr/>
        <a:lstStyle/>
        <a:p>
          <a:endParaRPr lang="en-US" sz="1200">
            <a:latin typeface="+mn-lt"/>
          </a:endParaRPr>
        </a:p>
      </dgm:t>
    </dgm:pt>
    <dgm:pt modelId="{EFD6FB8E-F949-4FB0-891C-F63C6C8006A8}" type="pres">
      <dgm:prSet presAssocID="{6AB202A7-4D16-47AD-AB46-D33E4B44D1B3}" presName="Name0" presStyleCnt="0">
        <dgm:presLayoutVars>
          <dgm:dir/>
          <dgm:animLvl val="lvl"/>
          <dgm:resizeHandles val="exact"/>
        </dgm:presLayoutVars>
      </dgm:prSet>
      <dgm:spPr/>
      <dgm:t>
        <a:bodyPr/>
        <a:lstStyle/>
        <a:p>
          <a:endParaRPr lang="en-US"/>
        </a:p>
      </dgm:t>
    </dgm:pt>
    <dgm:pt modelId="{8C0B5F7D-55E7-4A5E-A4EB-096B793EB3B5}" type="pres">
      <dgm:prSet presAssocID="{1D0FF470-D581-45C2-ADFE-697B79529E3B}" presName="composite" presStyleCnt="0"/>
      <dgm:spPr/>
      <dgm:t>
        <a:bodyPr/>
        <a:lstStyle/>
        <a:p>
          <a:endParaRPr lang="en-US"/>
        </a:p>
      </dgm:t>
    </dgm:pt>
    <dgm:pt modelId="{9557A64C-B28E-4A98-9A5F-E4B94A0EF2FA}" type="pres">
      <dgm:prSet presAssocID="{1D0FF470-D581-45C2-ADFE-697B79529E3B}" presName="parTx" presStyleLbl="alignNode1" presStyleIdx="0" presStyleCnt="2" custScaleY="76492">
        <dgm:presLayoutVars>
          <dgm:chMax val="0"/>
          <dgm:chPref val="0"/>
          <dgm:bulletEnabled val="1"/>
        </dgm:presLayoutVars>
      </dgm:prSet>
      <dgm:spPr/>
      <dgm:t>
        <a:bodyPr/>
        <a:lstStyle/>
        <a:p>
          <a:endParaRPr lang="en-US"/>
        </a:p>
      </dgm:t>
    </dgm:pt>
    <dgm:pt modelId="{378BF4E5-1422-4CBF-A09C-D05EF2BB8A90}" type="pres">
      <dgm:prSet presAssocID="{1D0FF470-D581-45C2-ADFE-697B79529E3B}" presName="desTx" presStyleLbl="alignAccFollowNode1" presStyleIdx="0" presStyleCnt="2">
        <dgm:presLayoutVars>
          <dgm:bulletEnabled val="1"/>
        </dgm:presLayoutVars>
      </dgm:prSet>
      <dgm:spPr/>
      <dgm:t>
        <a:bodyPr/>
        <a:lstStyle/>
        <a:p>
          <a:endParaRPr lang="en-US"/>
        </a:p>
      </dgm:t>
    </dgm:pt>
    <dgm:pt modelId="{C76BD7FB-BA30-42B7-8BE2-2A0402E7AED3}" type="pres">
      <dgm:prSet presAssocID="{8C3C9C4E-F993-423C-8A29-9B2C28B077E8}" presName="space" presStyleCnt="0"/>
      <dgm:spPr/>
      <dgm:t>
        <a:bodyPr/>
        <a:lstStyle/>
        <a:p>
          <a:endParaRPr lang="en-US"/>
        </a:p>
      </dgm:t>
    </dgm:pt>
    <dgm:pt modelId="{6E48C645-A362-4350-8957-EF128DDC03BE}" type="pres">
      <dgm:prSet presAssocID="{B5918CB5-83E5-4865-8841-06B48C3E6054}" presName="composite" presStyleCnt="0"/>
      <dgm:spPr/>
      <dgm:t>
        <a:bodyPr/>
        <a:lstStyle/>
        <a:p>
          <a:endParaRPr lang="en-US"/>
        </a:p>
      </dgm:t>
    </dgm:pt>
    <dgm:pt modelId="{20CF541B-3E71-4B5C-BD67-BF088258EA16}" type="pres">
      <dgm:prSet presAssocID="{B5918CB5-83E5-4865-8841-06B48C3E6054}" presName="parTx" presStyleLbl="alignNode1" presStyleIdx="1" presStyleCnt="2" custScaleY="76492">
        <dgm:presLayoutVars>
          <dgm:chMax val="0"/>
          <dgm:chPref val="0"/>
          <dgm:bulletEnabled val="1"/>
        </dgm:presLayoutVars>
      </dgm:prSet>
      <dgm:spPr/>
      <dgm:t>
        <a:bodyPr/>
        <a:lstStyle/>
        <a:p>
          <a:endParaRPr lang="en-US"/>
        </a:p>
      </dgm:t>
    </dgm:pt>
    <dgm:pt modelId="{17AEA77B-1311-4B5F-98AC-2654473C9A7D}" type="pres">
      <dgm:prSet presAssocID="{B5918CB5-83E5-4865-8841-06B48C3E6054}" presName="desTx" presStyleLbl="alignAccFollowNode1" presStyleIdx="1" presStyleCnt="2">
        <dgm:presLayoutVars>
          <dgm:bulletEnabled val="1"/>
        </dgm:presLayoutVars>
      </dgm:prSet>
      <dgm:spPr/>
      <dgm:t>
        <a:bodyPr/>
        <a:lstStyle/>
        <a:p>
          <a:endParaRPr lang="en-US"/>
        </a:p>
      </dgm:t>
    </dgm:pt>
  </dgm:ptLst>
  <dgm:cxnLst>
    <dgm:cxn modelId="{6EDFAF51-3B2A-4CB5-B835-87BADF0DFAFD}" srcId="{B5918CB5-83E5-4865-8841-06B48C3E6054}" destId="{1407AA0C-73A7-485A-A4F5-EE673AC71783}" srcOrd="4" destOrd="0" parTransId="{66487B24-B2DB-465D-B3C5-AFB977633B73}" sibTransId="{37541F94-F8BD-4AC9-97E7-88D0D258627B}"/>
    <dgm:cxn modelId="{FF1F5110-B0DD-4A2C-8262-92EF344E6DDE}" type="presOf" srcId="{11124C08-F47A-4A1E-AC02-1A1082F8A813}" destId="{378BF4E5-1422-4CBF-A09C-D05EF2BB8A90}" srcOrd="0" destOrd="1" presId="urn:microsoft.com/office/officeart/2005/8/layout/hList1"/>
    <dgm:cxn modelId="{EAD3BAF1-A825-49B1-B6A2-CCE7A1220A3A}" type="presOf" srcId="{F6DAD3E8-5E87-4250-9618-DC19167F6C82}" destId="{378BF4E5-1422-4CBF-A09C-D05EF2BB8A90}" srcOrd="0" destOrd="3" presId="urn:microsoft.com/office/officeart/2005/8/layout/hList1"/>
    <dgm:cxn modelId="{C9995257-37CB-42B0-8006-25CE2E5F60AA}" srcId="{B5918CB5-83E5-4865-8841-06B48C3E6054}" destId="{8BC06F21-3F3B-46EB-BBFB-22E1C893CA55}" srcOrd="3" destOrd="0" parTransId="{FF8E71B8-34F2-4416-9813-5C4A6BC5A250}" sibTransId="{8102B160-4D41-490C-98CA-3D5AA1B9AAF4}"/>
    <dgm:cxn modelId="{EFF33236-02C3-49C1-911B-64BA5914B9E7}" srcId="{B5918CB5-83E5-4865-8841-06B48C3E6054}" destId="{CCE79A3D-C37E-4D08-9D2F-C8FFD0B3A51F}" srcOrd="2" destOrd="0" parTransId="{05C7DB19-6A5B-4120-9E7E-92A17F548AA1}" sibTransId="{41299288-3DE6-4211-A10E-38327B268964}"/>
    <dgm:cxn modelId="{F2950C23-537C-43EC-8AAB-CC997E6584FC}" srcId="{B5918CB5-83E5-4865-8841-06B48C3E6054}" destId="{65BD2D53-685E-48C3-825B-EF455A6775DD}" srcOrd="5" destOrd="0" parTransId="{A9910891-BA69-40CE-923D-B8D384311237}" sibTransId="{A6886028-590C-4D16-B139-5205BA6698B0}"/>
    <dgm:cxn modelId="{388347C8-7AC5-4EEF-86E2-3A71427657A8}" type="presOf" srcId="{FAEFE8C3-991B-48C4-8D59-6238DDDEA454}" destId="{17AEA77B-1311-4B5F-98AC-2654473C9A7D}" srcOrd="0" destOrd="0" presId="urn:microsoft.com/office/officeart/2005/8/layout/hList1"/>
    <dgm:cxn modelId="{94ABBBEA-E0DA-422E-99F3-BED799A59D34}" type="presOf" srcId="{1D0FF470-D581-45C2-ADFE-697B79529E3B}" destId="{9557A64C-B28E-4A98-9A5F-E4B94A0EF2FA}" srcOrd="0" destOrd="0" presId="urn:microsoft.com/office/officeart/2005/8/layout/hList1"/>
    <dgm:cxn modelId="{05AD3009-05C8-4FE3-B3F4-92E789775381}" srcId="{1D0FF470-D581-45C2-ADFE-697B79529E3B}" destId="{0086E55E-B12D-4271-BA0C-596CE2A59AD4}" srcOrd="4" destOrd="0" parTransId="{C116414A-F3AF-4868-9C8D-7A1102E538DB}" sibTransId="{6E6F0CC1-0D68-41AC-B562-F20D64724CC4}"/>
    <dgm:cxn modelId="{CFD4F0B2-7086-4F60-B6BB-66F270F7E09A}" type="presOf" srcId="{D840A46C-4FEC-4013-BDE0-D9E7C97CB530}" destId="{378BF4E5-1422-4CBF-A09C-D05EF2BB8A90}" srcOrd="0" destOrd="2" presId="urn:microsoft.com/office/officeart/2005/8/layout/hList1"/>
    <dgm:cxn modelId="{82D2C078-1BE3-43AD-B5AC-18F86C18A00C}" srcId="{B5918CB5-83E5-4865-8841-06B48C3E6054}" destId="{72F4FC23-D2F5-4BD9-AAE3-5810AB6999FF}" srcOrd="1" destOrd="0" parTransId="{F823797A-12C2-4209-B191-10CD81F2D4FE}" sibTransId="{88F6EBA3-C72F-42ED-912F-BEA0CFDBE419}"/>
    <dgm:cxn modelId="{3C619C1D-9CC9-4290-9E2E-9298CDA332AE}" srcId="{6AB202A7-4D16-47AD-AB46-D33E4B44D1B3}" destId="{1D0FF470-D581-45C2-ADFE-697B79529E3B}" srcOrd="0" destOrd="0" parTransId="{B313ABC2-B921-4676-B33D-6636B95772AA}" sibTransId="{8C3C9C4E-F993-423C-8A29-9B2C28B077E8}"/>
    <dgm:cxn modelId="{D60198DB-4FFD-4BE1-87F3-DFD44C8FD990}" srcId="{1D0FF470-D581-45C2-ADFE-697B79529E3B}" destId="{11124C08-F47A-4A1E-AC02-1A1082F8A813}" srcOrd="1" destOrd="0" parTransId="{FEF737D9-F90D-46F6-8CE2-83425FF4EC2D}" sibTransId="{B3DFF1A3-7D82-479E-8390-CA06591CB202}"/>
    <dgm:cxn modelId="{D0AC9A60-6445-49FF-A5A7-BA4D45D3FD6D}" srcId="{1D0FF470-D581-45C2-ADFE-697B79529E3B}" destId="{AC3F2C3B-CE03-4FCB-A16C-AF5803AD5EA7}" srcOrd="0" destOrd="0" parTransId="{33799887-DB62-4A41-BD32-27C7055CE3ED}" sibTransId="{A63AAE31-EC39-4BF6-A10D-2F97AA157373}"/>
    <dgm:cxn modelId="{4E8C2A4F-2561-41B2-9443-76CC6B858850}" type="presOf" srcId="{CCE79A3D-C37E-4D08-9D2F-C8FFD0B3A51F}" destId="{17AEA77B-1311-4B5F-98AC-2654473C9A7D}" srcOrd="0" destOrd="2" presId="urn:microsoft.com/office/officeart/2005/8/layout/hList1"/>
    <dgm:cxn modelId="{A4F8CA0B-B767-47F9-B688-BD4F3D58E600}" srcId="{1D0FF470-D581-45C2-ADFE-697B79529E3B}" destId="{F6DAD3E8-5E87-4250-9618-DC19167F6C82}" srcOrd="3" destOrd="0" parTransId="{53704048-C135-402E-AED9-7979BF6BE8A7}" sibTransId="{DBF119B7-CFC9-4E78-B9F0-D47DCBDDD028}"/>
    <dgm:cxn modelId="{A24938EA-8BCA-4A92-97E5-8DA4E2E46F67}" type="presOf" srcId="{AC3F2C3B-CE03-4FCB-A16C-AF5803AD5EA7}" destId="{378BF4E5-1422-4CBF-A09C-D05EF2BB8A90}" srcOrd="0" destOrd="0" presId="urn:microsoft.com/office/officeart/2005/8/layout/hList1"/>
    <dgm:cxn modelId="{38A219D7-4725-4DDF-A05F-4C847D5DB6E9}" type="presOf" srcId="{65BD2D53-685E-48C3-825B-EF455A6775DD}" destId="{17AEA77B-1311-4B5F-98AC-2654473C9A7D}" srcOrd="0" destOrd="5" presId="urn:microsoft.com/office/officeart/2005/8/layout/hList1"/>
    <dgm:cxn modelId="{9937E56E-CA1B-4AA8-BD38-D57E9AFB9105}" type="presOf" srcId="{8BC06F21-3F3B-46EB-BBFB-22E1C893CA55}" destId="{17AEA77B-1311-4B5F-98AC-2654473C9A7D}" srcOrd="0" destOrd="3" presId="urn:microsoft.com/office/officeart/2005/8/layout/hList1"/>
    <dgm:cxn modelId="{9328C2E3-7D4B-44E7-B993-41977D6E4B64}" srcId="{1D0FF470-D581-45C2-ADFE-697B79529E3B}" destId="{D840A46C-4FEC-4013-BDE0-D9E7C97CB530}" srcOrd="2" destOrd="0" parTransId="{45CF6468-EB2F-461F-89F1-79C708757630}" sibTransId="{987ED8A6-6C0A-4432-8B7F-A0054B67D0B1}"/>
    <dgm:cxn modelId="{219C1D47-D25E-499C-B72D-DD6F436CBD0E}" srcId="{6AB202A7-4D16-47AD-AB46-D33E4B44D1B3}" destId="{B5918CB5-83E5-4865-8841-06B48C3E6054}" srcOrd="1" destOrd="0" parTransId="{B083613E-FDD8-43CC-B386-FB90A9FA1E8E}" sibTransId="{A1A4E215-839A-4B3D-BE13-D3DB36E9A182}"/>
    <dgm:cxn modelId="{877018ED-3318-4249-8203-987F77975EBB}" type="presOf" srcId="{6AB202A7-4D16-47AD-AB46-D33E4B44D1B3}" destId="{EFD6FB8E-F949-4FB0-891C-F63C6C8006A8}" srcOrd="0" destOrd="0" presId="urn:microsoft.com/office/officeart/2005/8/layout/hList1"/>
    <dgm:cxn modelId="{5B0B2897-5B4D-4B8E-ADE6-15C6A75D5732}" srcId="{B5918CB5-83E5-4865-8841-06B48C3E6054}" destId="{FAEFE8C3-991B-48C4-8D59-6238DDDEA454}" srcOrd="0" destOrd="0" parTransId="{187CFAC7-AE95-488C-AA23-6EAC5CEB6335}" sibTransId="{5EB13E45-4FFB-49F6-A518-81F3B8367AFE}"/>
    <dgm:cxn modelId="{41FBC014-7AB5-41A9-A907-934F22305AAB}" type="presOf" srcId="{72F4FC23-D2F5-4BD9-AAE3-5810AB6999FF}" destId="{17AEA77B-1311-4B5F-98AC-2654473C9A7D}" srcOrd="0" destOrd="1" presId="urn:microsoft.com/office/officeart/2005/8/layout/hList1"/>
    <dgm:cxn modelId="{12270246-FBCF-4DD7-9E2B-6D86347C2CB6}" type="presOf" srcId="{1407AA0C-73A7-485A-A4F5-EE673AC71783}" destId="{17AEA77B-1311-4B5F-98AC-2654473C9A7D}" srcOrd="0" destOrd="4" presId="urn:microsoft.com/office/officeart/2005/8/layout/hList1"/>
    <dgm:cxn modelId="{4FD9D8EA-6DA6-4861-870B-A3788F3135BC}" type="presOf" srcId="{0086E55E-B12D-4271-BA0C-596CE2A59AD4}" destId="{378BF4E5-1422-4CBF-A09C-D05EF2BB8A90}" srcOrd="0" destOrd="4" presId="urn:microsoft.com/office/officeart/2005/8/layout/hList1"/>
    <dgm:cxn modelId="{E200D321-415E-4508-BFBB-782ED0F9A725}" type="presOf" srcId="{B5918CB5-83E5-4865-8841-06B48C3E6054}" destId="{20CF541B-3E71-4B5C-BD67-BF088258EA16}" srcOrd="0" destOrd="0" presId="urn:microsoft.com/office/officeart/2005/8/layout/hList1"/>
    <dgm:cxn modelId="{25B0FA51-AA88-40D1-B1F1-CAC1472E40AC}" type="presParOf" srcId="{EFD6FB8E-F949-4FB0-891C-F63C6C8006A8}" destId="{8C0B5F7D-55E7-4A5E-A4EB-096B793EB3B5}" srcOrd="0" destOrd="0" presId="urn:microsoft.com/office/officeart/2005/8/layout/hList1"/>
    <dgm:cxn modelId="{264FA3D4-1C57-4B46-8C16-84A8782F2F97}" type="presParOf" srcId="{8C0B5F7D-55E7-4A5E-A4EB-096B793EB3B5}" destId="{9557A64C-B28E-4A98-9A5F-E4B94A0EF2FA}" srcOrd="0" destOrd="0" presId="urn:microsoft.com/office/officeart/2005/8/layout/hList1"/>
    <dgm:cxn modelId="{8381518D-E0ED-4956-88BA-61CA36D029FB}" type="presParOf" srcId="{8C0B5F7D-55E7-4A5E-A4EB-096B793EB3B5}" destId="{378BF4E5-1422-4CBF-A09C-D05EF2BB8A90}" srcOrd="1" destOrd="0" presId="urn:microsoft.com/office/officeart/2005/8/layout/hList1"/>
    <dgm:cxn modelId="{DBC4C8D4-5F2E-4029-A675-6B7E53D865BC}" type="presParOf" srcId="{EFD6FB8E-F949-4FB0-891C-F63C6C8006A8}" destId="{C76BD7FB-BA30-42B7-8BE2-2A0402E7AED3}" srcOrd="1" destOrd="0" presId="urn:microsoft.com/office/officeart/2005/8/layout/hList1"/>
    <dgm:cxn modelId="{EB5C42D4-E13C-46B0-876E-C982B54533A1}" type="presParOf" srcId="{EFD6FB8E-F949-4FB0-891C-F63C6C8006A8}" destId="{6E48C645-A362-4350-8957-EF128DDC03BE}" srcOrd="2" destOrd="0" presId="urn:microsoft.com/office/officeart/2005/8/layout/hList1"/>
    <dgm:cxn modelId="{5AAD3A9D-C7AB-4EFD-9972-9B3CDE5FBAFC}" type="presParOf" srcId="{6E48C645-A362-4350-8957-EF128DDC03BE}" destId="{20CF541B-3E71-4B5C-BD67-BF088258EA16}" srcOrd="0" destOrd="0" presId="urn:microsoft.com/office/officeart/2005/8/layout/hList1"/>
    <dgm:cxn modelId="{6D419D1F-0C4C-441D-BA2E-C38E73E2D5A7}" type="presParOf" srcId="{6E48C645-A362-4350-8957-EF128DDC03BE}" destId="{17AEA77B-1311-4B5F-98AC-2654473C9A7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7A64C-B28E-4A98-9A5F-E4B94A0EF2FA}">
      <dsp:nvSpPr>
        <dsp:cNvPr id="0" name=""/>
        <dsp:cNvSpPr/>
      </dsp:nvSpPr>
      <dsp:spPr>
        <a:xfrm>
          <a:off x="37" y="256558"/>
          <a:ext cx="3631927" cy="554254"/>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latin typeface="+mn-lt"/>
            </a:rPr>
            <a:t>Traditional IT Management</a:t>
          </a:r>
          <a:endParaRPr lang="en-US" sz="1400" b="1" kern="1200" dirty="0">
            <a:latin typeface="+mn-lt"/>
          </a:endParaRPr>
        </a:p>
      </dsp:txBody>
      <dsp:txXfrm>
        <a:off x="37" y="256558"/>
        <a:ext cx="3631927" cy="554254"/>
      </dsp:txXfrm>
    </dsp:sp>
    <dsp:sp modelId="{378BF4E5-1422-4CBF-A09C-D05EF2BB8A90}">
      <dsp:nvSpPr>
        <dsp:cNvPr id="0" name=""/>
        <dsp:cNvSpPr/>
      </dsp:nvSpPr>
      <dsp:spPr>
        <a:xfrm>
          <a:off x="37" y="725643"/>
          <a:ext cx="3631927" cy="252299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ct val="15000"/>
            </a:spcAft>
            <a:buChar char="••"/>
          </a:pPr>
          <a:r>
            <a:rPr lang="en-US" sz="1200" kern="1200" dirty="0" smtClean="0">
              <a:latin typeface="+mn-lt"/>
            </a:rPr>
            <a:t>Element/asset specific management</a:t>
          </a:r>
          <a:endParaRPr lang="en-US" sz="1200" kern="1200" dirty="0">
            <a:latin typeface="+mn-lt"/>
          </a:endParaRPr>
        </a:p>
        <a:p>
          <a:pPr marL="114300" lvl="1" indent="-114300" algn="l" defTabSz="533400">
            <a:lnSpc>
              <a:spcPct val="100000"/>
            </a:lnSpc>
            <a:spcBef>
              <a:spcPct val="0"/>
            </a:spcBef>
            <a:spcAft>
              <a:spcPct val="15000"/>
            </a:spcAft>
            <a:buChar char="••"/>
          </a:pPr>
          <a:r>
            <a:rPr lang="en-US" sz="1200" kern="1200" dirty="0" smtClean="0">
              <a:latin typeface="+mn-lt"/>
            </a:rPr>
            <a:t>Overly complex, especially for large environments </a:t>
          </a:r>
        </a:p>
        <a:p>
          <a:pPr marL="114300" lvl="1" indent="-114300" algn="l" defTabSz="533400">
            <a:lnSpc>
              <a:spcPct val="100000"/>
            </a:lnSpc>
            <a:spcBef>
              <a:spcPct val="0"/>
            </a:spcBef>
            <a:spcAft>
              <a:spcPct val="15000"/>
            </a:spcAft>
            <a:buChar char="••"/>
          </a:pPr>
          <a:r>
            <a:rPr lang="en-US" sz="1200" kern="1200" dirty="0" smtClean="0">
              <a:latin typeface="+mn-lt"/>
            </a:rPr>
            <a:t>May not support service oriented infrastructure</a:t>
          </a:r>
        </a:p>
        <a:p>
          <a:pPr marL="114300" lvl="1" indent="-114300" algn="l" defTabSz="533400">
            <a:lnSpc>
              <a:spcPct val="100000"/>
            </a:lnSpc>
            <a:spcBef>
              <a:spcPct val="0"/>
            </a:spcBef>
            <a:spcAft>
              <a:spcPct val="15000"/>
            </a:spcAft>
            <a:buChar char="••"/>
          </a:pPr>
          <a:r>
            <a:rPr lang="en-US" sz="1200" kern="1200" dirty="0" smtClean="0">
              <a:latin typeface="+mn-lt"/>
            </a:rPr>
            <a:t>May be unsuitable for on-demand service provisioning, rapid elasticity, workflow orchestration, and sustained service levels</a:t>
          </a:r>
          <a:endParaRPr lang="en-US" sz="1200" kern="1200" dirty="0">
            <a:latin typeface="+mn-lt"/>
          </a:endParaRPr>
        </a:p>
        <a:p>
          <a:pPr marL="114300" lvl="1" indent="-114300" algn="l" defTabSz="533400">
            <a:lnSpc>
              <a:spcPct val="100000"/>
            </a:lnSpc>
            <a:spcBef>
              <a:spcPct val="0"/>
            </a:spcBef>
            <a:spcAft>
              <a:spcPct val="15000"/>
            </a:spcAft>
            <a:buChar char="••"/>
          </a:pPr>
          <a:r>
            <a:rPr lang="en-US" sz="1200" kern="1200" dirty="0" smtClean="0">
              <a:latin typeface="+mn-lt"/>
            </a:rPr>
            <a:t>Management processes are implemented separately from service design</a:t>
          </a:r>
        </a:p>
      </dsp:txBody>
      <dsp:txXfrm>
        <a:off x="37" y="725643"/>
        <a:ext cx="3631927" cy="2522998"/>
      </dsp:txXfrm>
    </dsp:sp>
    <dsp:sp modelId="{20CF541B-3E71-4B5C-BD67-BF088258EA16}">
      <dsp:nvSpPr>
        <dsp:cNvPr id="0" name=""/>
        <dsp:cNvSpPr/>
      </dsp:nvSpPr>
      <dsp:spPr>
        <a:xfrm>
          <a:off x="4140434" y="256558"/>
          <a:ext cx="3631927" cy="554254"/>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latin typeface="+mn-lt"/>
            </a:rPr>
            <a:t>Cloud Service Management</a:t>
          </a:r>
          <a:endParaRPr lang="en-US" sz="1400" b="1" kern="1200" dirty="0">
            <a:latin typeface="+mn-lt"/>
          </a:endParaRPr>
        </a:p>
      </dsp:txBody>
      <dsp:txXfrm>
        <a:off x="4140434" y="256558"/>
        <a:ext cx="3631927" cy="554254"/>
      </dsp:txXfrm>
    </dsp:sp>
    <dsp:sp modelId="{17AEA77B-1311-4B5F-98AC-2654473C9A7D}">
      <dsp:nvSpPr>
        <dsp:cNvPr id="0" name=""/>
        <dsp:cNvSpPr/>
      </dsp:nvSpPr>
      <dsp:spPr>
        <a:xfrm>
          <a:off x="4140434" y="725643"/>
          <a:ext cx="3631927" cy="252299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ct val="15000"/>
            </a:spcAft>
            <a:buChar char="••"/>
          </a:pPr>
          <a:r>
            <a:rPr lang="en-US" sz="1200" kern="1200" dirty="0" smtClean="0">
              <a:latin typeface="+mn-lt"/>
            </a:rPr>
            <a:t>Service-related management that meets service requirements </a:t>
          </a:r>
          <a:endParaRPr lang="en-US" sz="1200" kern="1200" dirty="0">
            <a:latin typeface="+mn-lt"/>
          </a:endParaRPr>
        </a:p>
        <a:p>
          <a:pPr marL="114300" lvl="1" indent="-114300" algn="l" defTabSz="533400">
            <a:lnSpc>
              <a:spcPct val="100000"/>
            </a:lnSpc>
            <a:spcBef>
              <a:spcPct val="0"/>
            </a:spcBef>
            <a:spcAft>
              <a:spcPct val="15000"/>
            </a:spcAft>
            <a:buChar char="••"/>
          </a:pPr>
          <a:r>
            <a:rPr lang="en-US" sz="1200" kern="1200" dirty="0" smtClean="0">
              <a:latin typeface="+mn-lt"/>
            </a:rPr>
            <a:t>End-to-end management across all IT assets in a cloud</a:t>
          </a:r>
        </a:p>
        <a:p>
          <a:pPr marL="114300" lvl="1" indent="-114300" algn="l" defTabSz="533400">
            <a:lnSpc>
              <a:spcPct val="100000"/>
            </a:lnSpc>
            <a:spcBef>
              <a:spcPct val="0"/>
            </a:spcBef>
            <a:spcAft>
              <a:spcPct val="15000"/>
            </a:spcAft>
            <a:buChar char="••"/>
          </a:pPr>
          <a:r>
            <a:rPr lang="en-US" sz="1200" kern="1200" dirty="0" smtClean="0">
              <a:latin typeface="+mn-lt"/>
            </a:rPr>
            <a:t>May encompass massive, multi-vendor cloud infrastructure </a:t>
          </a:r>
        </a:p>
        <a:p>
          <a:pPr marL="114300" lvl="1" indent="-114300" algn="l" defTabSz="533400">
            <a:lnSpc>
              <a:spcPct val="100000"/>
            </a:lnSpc>
            <a:spcBef>
              <a:spcPct val="0"/>
            </a:spcBef>
            <a:spcAft>
              <a:spcPct val="15000"/>
            </a:spcAft>
            <a:buChar char="••"/>
          </a:pPr>
          <a:r>
            <a:rPr lang="en-US" sz="1200" kern="1200" dirty="0" smtClean="0">
              <a:latin typeface="+mn-lt"/>
            </a:rPr>
            <a:t>Optimized to handle increased complexity, change rates, and risk exposure </a:t>
          </a:r>
        </a:p>
        <a:p>
          <a:pPr marL="114300" lvl="1" indent="-114300" algn="l" defTabSz="533400">
            <a:lnSpc>
              <a:spcPct val="100000"/>
            </a:lnSpc>
            <a:spcBef>
              <a:spcPct val="0"/>
            </a:spcBef>
            <a:spcAft>
              <a:spcPct val="15000"/>
            </a:spcAft>
            <a:buChar char="••"/>
          </a:pPr>
          <a:r>
            <a:rPr lang="en-US" sz="1200" kern="1200" dirty="0" smtClean="0">
              <a:latin typeface="+mn-lt"/>
            </a:rPr>
            <a:t>Adopt automation and workflow orchestration</a:t>
          </a:r>
        </a:p>
        <a:p>
          <a:pPr marL="114300" lvl="1" indent="-114300" algn="l" defTabSz="533400">
            <a:lnSpc>
              <a:spcPct val="100000"/>
            </a:lnSpc>
            <a:spcBef>
              <a:spcPct val="0"/>
            </a:spcBef>
            <a:spcAft>
              <a:spcPct val="15000"/>
            </a:spcAft>
            <a:buChar char="••"/>
          </a:pPr>
          <a:r>
            <a:rPr lang="en-US" sz="1200" kern="1200" dirty="0" smtClean="0">
              <a:latin typeface="+mn-lt"/>
            </a:rPr>
            <a:t>Support rapid deployment, elasticity, and service mobility</a:t>
          </a:r>
        </a:p>
      </dsp:txBody>
      <dsp:txXfrm>
        <a:off x="4140434" y="725643"/>
        <a:ext cx="3631927" cy="25229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Service Management</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module focuses on the service management cross-layer function of the cloud computing reference model. </a:t>
            </a:r>
            <a:r>
              <a:rPr lang="en-US" smtClean="0"/>
              <a:t>This </a:t>
            </a:r>
            <a:r>
              <a:rPr lang="en-US" dirty="0" smtClean="0"/>
              <a:t>module focuses on service portfolio management and service operation management processes.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list of key processes that support portfolio management activities are provided in the slides. These processes are described next.</a:t>
            </a:r>
          </a:p>
          <a:p>
            <a:endParaRPr lang="en-US" dirty="0" smtClean="0"/>
          </a:p>
          <a:p>
            <a:r>
              <a:rPr lang="en-US" i="1" dirty="0" smtClean="0"/>
              <a:t>Note:</a:t>
            </a:r>
            <a:r>
              <a:rPr lang="en-US" i="1" baseline="0" dirty="0" smtClean="0"/>
              <a:t> T</a:t>
            </a:r>
            <a:r>
              <a:rPr lang="en-US" i="1" dirty="0" smtClean="0"/>
              <a:t>hough the aim is not to promote any particular service management methodology as ideal for cloud, this module follows ITIL service management practices that are widely known across IT organizations. </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goal of </a:t>
            </a:r>
            <a:r>
              <a:rPr lang="en-US" i="1" dirty="0" smtClean="0"/>
              <a:t>service catalog management </a:t>
            </a:r>
            <a:r>
              <a:rPr lang="en-US" dirty="0" smtClean="0"/>
              <a:t>is to ensure that a service catalog is created and maintained with accurate information on all of the available services. As described before </a:t>
            </a:r>
            <a:r>
              <a:rPr lang="en-US" dirty="0"/>
              <a:t>in the </a:t>
            </a:r>
            <a:r>
              <a:rPr lang="en-US" dirty="0" smtClean="0"/>
              <a:t>‘Service </a:t>
            </a:r>
            <a:r>
              <a:rPr lang="en-US" dirty="0"/>
              <a:t>and Orchestration </a:t>
            </a:r>
            <a:r>
              <a:rPr lang="en-US" dirty="0" smtClean="0"/>
              <a:t>Layers’ module, the service catalog, available through the cloud portal, is the menu of services that lists services, attributes of services, and associated prices. The key functions of </a:t>
            </a:r>
            <a:r>
              <a:rPr lang="en-US" baseline="0" dirty="0" smtClean="0"/>
              <a:t>service catalog management are described below:</a:t>
            </a:r>
            <a:endParaRPr lang="en-US" dirty="0" smtClean="0"/>
          </a:p>
          <a:p>
            <a:pPr marL="171450" indent="-171450">
              <a:buFont typeface="Arial" panose="020B0604020202020204" pitchFamily="34" charset="0"/>
              <a:buChar char="•"/>
            </a:pPr>
            <a:r>
              <a:rPr lang="en-US" dirty="0" smtClean="0"/>
              <a:t>Service catalog management team is responsible for the design</a:t>
            </a:r>
            <a:r>
              <a:rPr lang="en-US" baseline="0" dirty="0" smtClean="0"/>
              <a:t> and implementation of the service catalog. It </a:t>
            </a:r>
            <a:r>
              <a:rPr lang="en-US" dirty="0" smtClean="0"/>
              <a:t>updates the service catalog to incorporate new service offerings or changes to the existing service offerings. Changes to the service offerings are communicated to service catalog management through an orchestrated workflow that first routes change decisions through a </a:t>
            </a:r>
            <a:r>
              <a:rPr lang="en-US" i="0" dirty="0" smtClean="0"/>
              <a:t>change management </a:t>
            </a:r>
            <a:r>
              <a:rPr lang="en-US" dirty="0" smtClean="0"/>
              <a:t>process. Following affirmative change decisions, the service catalog management updates the service catalog to include the new services and/or changes to the existing service offerings. Change management is described later in this module. </a:t>
            </a:r>
          </a:p>
          <a:p>
            <a:pPr marL="171450" indent="-171450" defTabSz="914400" eaLnBrk="0" fontAlgn="base" hangingPunct="0">
              <a:spcBef>
                <a:spcPct val="30000"/>
              </a:spcBef>
              <a:spcAft>
                <a:spcPct val="0"/>
              </a:spcAft>
              <a:buFont typeface="Arial" panose="020B0604020202020204" pitchFamily="34" charset="0"/>
              <a:buChar char="•"/>
              <a:defRPr/>
            </a:pPr>
            <a:r>
              <a:rPr lang="en-US" dirty="0" smtClean="0"/>
              <a:t>Service catalog management team ensures that the information in the service catalog is up-to-date. It emphasizes clarity, completeness, and usefulness when describing service offerings in the service catalog, ensuring that the features, intended use, comparisons, prices, order process, and levels of services are unambiguous and valuable to </a:t>
            </a:r>
            <a:r>
              <a:rPr lang="en-US" dirty="0"/>
              <a:t>the</a:t>
            </a:r>
            <a:r>
              <a:rPr lang="en-US" dirty="0" smtClean="0"/>
              <a:t> consumers.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service catalog design and implementation process consists of a sequence of </a:t>
            </a:r>
            <a:r>
              <a:rPr lang="en-US" baseline="0" dirty="0" smtClean="0"/>
              <a:t>steps. These are:</a:t>
            </a:r>
          </a:p>
          <a:p>
            <a:pPr marL="228600" indent="-228600">
              <a:buFont typeface="+mj-lt"/>
              <a:buAutoNum type="arabicPeriod"/>
            </a:pPr>
            <a:r>
              <a:rPr lang="en-US" b="1" dirty="0" smtClean="0"/>
              <a:t>Create service definition:</a:t>
            </a:r>
            <a:r>
              <a:rPr lang="en-US" dirty="0" smtClean="0"/>
              <a:t> Creating a definition for each service offering is the first step in designing and implementing the service catalog. A service definition comprises</a:t>
            </a:r>
            <a:r>
              <a:rPr lang="en-US" baseline="0" dirty="0" smtClean="0"/>
              <a:t> </a:t>
            </a:r>
            <a:r>
              <a:rPr lang="en-US" dirty="0" smtClean="0"/>
              <a:t>service attributes such as service name, service description, features and options, provisioning time,</a:t>
            </a:r>
            <a:r>
              <a:rPr lang="en-US" baseline="0" dirty="0" smtClean="0"/>
              <a:t> and price. The cloud portal software provides a standard user interface to create service definitions. The interface commonly provides text boxes, check boxes, radio-buttons, and drop-downs to make entries for the service attributes. </a:t>
            </a:r>
            <a:endParaRPr lang="en-US" dirty="0" smtClean="0"/>
          </a:p>
          <a:p>
            <a:pPr marL="228600" indent="-228600">
              <a:buFont typeface="+mj-lt"/>
              <a:buAutoNum type="arabicPeriod"/>
            </a:pPr>
            <a:r>
              <a:rPr lang="en-US" b="1" dirty="0" smtClean="0"/>
              <a:t>Define service request: </a:t>
            </a:r>
            <a:r>
              <a:rPr lang="en-US" dirty="0" smtClean="0"/>
              <a:t>After creating a service definition, the next step is to define the web form used to request the service. The portal software includes a form designer for creating the service request form that consumers use to request the service. </a:t>
            </a:r>
          </a:p>
          <a:p>
            <a:pPr marL="228600" indent="-228600">
              <a:buFont typeface="+mj-lt"/>
              <a:buAutoNum type="arabicPeriod"/>
            </a:pPr>
            <a:r>
              <a:rPr lang="en-US" b="1" dirty="0" smtClean="0"/>
              <a:t>Define fulfillment process: </a:t>
            </a:r>
            <a:r>
              <a:rPr lang="en-US" dirty="0" smtClean="0"/>
              <a:t>After defining the service request form, the next step is to define the process that fulfills delivery of the service. Once the process is modeled, approved, and validated, it is implemented using workflows in the orchestrator.</a:t>
            </a:r>
          </a:p>
          <a:p>
            <a:pPr marL="228600" indent="-228600">
              <a:buFont typeface="+mj-lt"/>
              <a:buAutoNum type="arabicPeriod"/>
            </a:pPr>
            <a:r>
              <a:rPr lang="en-US" b="1" dirty="0" smtClean="0"/>
              <a:t>Publish service: </a:t>
            </a:r>
            <a:r>
              <a:rPr lang="en-US" dirty="0" smtClean="0"/>
              <a:t>The final step is to publish the service catalog to the consumers. Before publishing, it is a good practice to perform usability and performance testing. After the service is published, it becomes available to consumers on the cloud portal.</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Service catalog management team usually creates different views of or</a:t>
            </a:r>
            <a:r>
              <a:rPr lang="en-US" baseline="0" dirty="0" smtClean="0"/>
              <a:t> personalizes </a:t>
            </a:r>
            <a:r>
              <a:rPr lang="en-US" dirty="0" smtClean="0"/>
              <a:t>the cloud portal to meet different requirements of the cloud administrators and the consumers. These are: </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b="1" dirty="0" smtClean="0"/>
              <a:t>Service management-specific view: </a:t>
            </a:r>
            <a:r>
              <a:rPr lang="en-US" dirty="0" smtClean="0"/>
              <a:t>It is only visible to the cloud</a:t>
            </a:r>
            <a:r>
              <a:rPr lang="en-US" baseline="0" dirty="0" smtClean="0"/>
              <a:t> administrators</a:t>
            </a:r>
            <a:r>
              <a:rPr lang="en-US" dirty="0" smtClean="0"/>
              <a:t> and contains details of all service assets and support services to provision a cloud service. It is useful to track order status, and check resource bundling issues and orchestration failures. </a:t>
            </a:r>
          </a:p>
          <a:p>
            <a:pPr marL="171450" indent="-171450">
              <a:buFont typeface="Arial" panose="020B0604020202020204" pitchFamily="34" charset="0"/>
              <a:buChar char="•"/>
            </a:pPr>
            <a:r>
              <a:rPr lang="en-US" b="1" dirty="0" smtClean="0"/>
              <a:t>Consumer-specific view: </a:t>
            </a:r>
            <a:r>
              <a:rPr lang="en-US" dirty="0" smtClean="0"/>
              <a:t>It comprises a description of services including the business processes they support, consumer-facing value of the services, and service policies and rules. It also provides information on rented service instances and utilized resources, incident status, and billing reports. It enables consumers to request any changes to services, decommission service instances, and use technical support services. </a:t>
            </a:r>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goal of </a:t>
            </a:r>
            <a:r>
              <a:rPr lang="en-US" i="1" dirty="0" smtClean="0"/>
              <a:t>financial management </a:t>
            </a:r>
            <a:r>
              <a:rPr lang="en-US" dirty="0" smtClean="0"/>
              <a:t>is to manage the cloud service provider's budgeting, accounting, and billing requirements. The key functions of financial management are described below:</a:t>
            </a:r>
          </a:p>
          <a:p>
            <a:pPr marL="171450" indent="-171450">
              <a:buFont typeface="Arial" panose="020B0604020202020204" pitchFamily="34" charset="0"/>
              <a:buChar char="•"/>
            </a:pPr>
            <a:r>
              <a:rPr lang="en-US" dirty="0" smtClean="0"/>
              <a:t>The financial management team, in collaboration with the provider’s finance department, plans for investments to provide cloud services and determines the IT budget for cloud infrastructure and operations for the lifecycle of services. The financial management team is responsible for providing any necessary business cases for investments, while the finance department may help out with cost analysis, budget adjustment, and accounting. The business case usually includes financial justification for a service-related initiative including demand forecast of services, service stakeholders inputs, sources of initial and long-term funding, and value proposition for the business. The business case provides visibility into the financials and helps communicate the initiatives to the top executives.</a:t>
            </a:r>
          </a:p>
          <a:p>
            <a:pPr marL="171450" indent="-171450">
              <a:buFont typeface="Arial" panose="020B0604020202020204" pitchFamily="34" charset="0"/>
              <a:buChar char="•"/>
            </a:pPr>
            <a:r>
              <a:rPr lang="en-US" dirty="0" smtClean="0"/>
              <a:t>Financial management team is responsible for performing service valuation. Service valuation determines the price a consumer is expected to pay for a service, which helps recover the cost of providing the service, ensuring profitability, and meeting the provider’s return on investment (ROI) and reinvestment goals. </a:t>
            </a:r>
            <a:r>
              <a:rPr lang="en-US" i="0" dirty="0" smtClean="0"/>
              <a:t>Financial management team defines the</a:t>
            </a:r>
            <a:r>
              <a:rPr lang="en-US" i="0" baseline="0" dirty="0" smtClean="0"/>
              <a:t> </a:t>
            </a:r>
            <a:r>
              <a:rPr lang="en-US" i="0" dirty="0" smtClean="0"/>
              <a:t>billing policy based on the service-specific pricing strategy. It manages the deployment of billing system or tool that enables administrators to define the billing policy. Based on the policy, the billing system automatically collects billing data, stores billing records in a database, and generates the billing report per consumer.</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Investment decisions are usually factored by </a:t>
            </a:r>
            <a:r>
              <a:rPr lang="en-US" i="1" dirty="0" smtClean="0"/>
              <a:t>total cost of ownership (TCO) </a:t>
            </a:r>
            <a:r>
              <a:rPr lang="en-US" dirty="0" smtClean="0"/>
              <a:t>and </a:t>
            </a:r>
            <a:r>
              <a:rPr lang="en-US" i="1" dirty="0" smtClean="0"/>
              <a:t>return on investment (ROI)</a:t>
            </a:r>
            <a:r>
              <a:rPr lang="en-US" dirty="0" smtClean="0"/>
              <a:t>. These</a:t>
            </a:r>
            <a:r>
              <a:rPr lang="en-US" baseline="0" dirty="0" smtClean="0"/>
              <a:t> are described below:</a:t>
            </a:r>
            <a:r>
              <a:rPr lang="en-US" dirty="0" smtClean="0"/>
              <a:t> </a:t>
            </a:r>
          </a:p>
          <a:p>
            <a:pPr marL="171450" indent="-171450">
              <a:buFont typeface="Arial" panose="020B0604020202020204" pitchFamily="34" charset="0"/>
              <a:buChar char="•"/>
            </a:pPr>
            <a:r>
              <a:rPr lang="en-US" dirty="0" smtClean="0"/>
              <a:t>TCO estimates the full lifecycle cost of owning service assets. The cost includes </a:t>
            </a:r>
            <a:r>
              <a:rPr lang="en-US" i="1" dirty="0" smtClean="0"/>
              <a:t>capital expenditure (CAPEX)</a:t>
            </a:r>
            <a:r>
              <a:rPr lang="en-US" dirty="0" smtClean="0"/>
              <a:t>, such as procurement and deployment costs of hardware and on-going </a:t>
            </a:r>
            <a:r>
              <a:rPr lang="en-US" i="1" dirty="0" smtClean="0"/>
              <a:t>operational expenditure (OPEX)</a:t>
            </a:r>
            <a:r>
              <a:rPr lang="en-US" dirty="0" smtClean="0"/>
              <a:t>, such as power, cooling, facility, and administration cost. CAPEX is typically associated with one-time or fixed costs. Recurring costs or variable costs are typically OPEX that may vary over the life of a service. </a:t>
            </a:r>
          </a:p>
          <a:p>
            <a:pPr marL="171450" indent="-171450">
              <a:buFont typeface="Arial" panose="020B0604020202020204" pitchFamily="34" charset="0"/>
              <a:buChar char="•"/>
            </a:pPr>
            <a:r>
              <a:rPr lang="en-US" dirty="0" smtClean="0"/>
              <a:t>ROI is a measurement of the expected financial benefit of an investment. It is calculated as the gain from an investment minus the cost of the investment, and the whole is divided by the cost of the investment. </a:t>
            </a:r>
          </a:p>
          <a:p>
            <a:pPr marL="0" indent="0">
              <a:buFont typeface="Arial" panose="020B0604020202020204" pitchFamily="34" charset="0"/>
              <a:buNone/>
            </a:pPr>
            <a:r>
              <a:rPr lang="en-US" dirty="0" smtClean="0"/>
              <a:t>The formulae</a:t>
            </a:r>
            <a:r>
              <a:rPr lang="en-US" baseline="0" dirty="0" smtClean="0"/>
              <a:t> to calculate TCO and ROI are shown on the slide.</a:t>
            </a:r>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Financial management team performs a series</a:t>
            </a:r>
            <a:r>
              <a:rPr lang="en-US" baseline="0" dirty="0" smtClean="0"/>
              <a:t> of steps to determine the price for a service. These steps are:</a:t>
            </a:r>
            <a:r>
              <a:rPr lang="en-US" dirty="0" smtClean="0"/>
              <a:t> </a:t>
            </a:r>
          </a:p>
          <a:p>
            <a:pPr marL="228600" indent="-228600">
              <a:buFont typeface="+mj-lt"/>
              <a:buAutoNum type="arabicPeriod"/>
            </a:pPr>
            <a:r>
              <a:rPr lang="en-US" dirty="0" smtClean="0"/>
              <a:t>It aggregates all types of costs (both CAPEX and OPEX) down to service asset level of granularity by mapping assets to relevant cloud services. </a:t>
            </a:r>
          </a:p>
          <a:p>
            <a:pPr marL="228600" indent="-228600">
              <a:buFont typeface="+mj-lt"/>
              <a:buAutoNum type="arabicPeriod"/>
            </a:pPr>
            <a:r>
              <a:rPr lang="en-US" dirty="0" smtClean="0"/>
              <a:t>It calculates service cost on per-unit basis by dividing the aggregated cost for a service by some logical unit of demand such as GB of storage or an hour of usage for that service.</a:t>
            </a:r>
          </a:p>
          <a:p>
            <a:pPr marL="228600" indent="-228600">
              <a:buFont typeface="+mj-lt"/>
              <a:buAutoNum type="arabicPeriod"/>
            </a:pPr>
            <a:r>
              <a:rPr lang="en-US" dirty="0" smtClean="0"/>
              <a:t>The per-unit service costs may vary over time, depending on </a:t>
            </a:r>
            <a:r>
              <a:rPr lang="en-US" dirty="0"/>
              <a:t>the </a:t>
            </a:r>
            <a:r>
              <a:rPr lang="en-US" dirty="0" smtClean="0"/>
              <a:t>demand for or utilization of the services and service assets. Thus, financial management through specialized management tools should track </a:t>
            </a:r>
            <a:r>
              <a:rPr lang="en-US" dirty="0"/>
              <a:t>the </a:t>
            </a:r>
            <a:r>
              <a:rPr lang="en-US" dirty="0" smtClean="0"/>
              <a:t>demand and utilization to establish a stable per-unit cost baseline.</a:t>
            </a:r>
          </a:p>
          <a:p>
            <a:pPr marL="228600" indent="-228600">
              <a:buFont typeface="+mj-lt"/>
              <a:buAutoNum type="arabicPeriod"/>
            </a:pPr>
            <a:r>
              <a:rPr lang="en-US" dirty="0" smtClean="0"/>
              <a:t>Finally, financial management team may add some margin amount over per-unit service cost to define service price, or may establish the price at the true cost of service depending on the provider’s business goal. </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spcBef>
                <a:spcPct val="30000"/>
              </a:spcBef>
              <a:spcAft>
                <a:spcPct val="0"/>
              </a:spcAft>
              <a:buClrTx/>
              <a:buSzTx/>
              <a:buFontTx/>
              <a:buNone/>
              <a:tabLst/>
              <a:defRPr/>
            </a:pPr>
            <a:r>
              <a:rPr lang="en-US" dirty="0" smtClean="0"/>
              <a:t>The goal of </a:t>
            </a:r>
            <a:r>
              <a:rPr lang="en-US" i="1" dirty="0" smtClean="0"/>
              <a:t>supplier management </a:t>
            </a:r>
            <a:r>
              <a:rPr lang="en-US" dirty="0" smtClean="0"/>
              <a:t>is to ensure that all contracts with the suppliers of cloud products, technologies, and supporting services meet the business requirements of the cloud service provider and that the suppliers adhere to contractual commitments. Cloud service providers usually obtain IT products and services from multiple suppliers to build and maintain cloud infrastructure and provide cloud services to their consumers. Examples of suppliers to cloud service providers are hardware and software vendors, network and telecom service providers, and public cloud service providers (IT department functions as cloud service broker).  </a:t>
            </a:r>
          </a:p>
          <a:p>
            <a:r>
              <a:rPr lang="en-US" dirty="0" smtClean="0"/>
              <a:t>Key functions of supplier management are described below: </a:t>
            </a:r>
          </a:p>
          <a:p>
            <a:pPr marL="171450" indent="-171450">
              <a:buFont typeface="Arial" panose="020B0604020202020204" pitchFamily="34" charset="0"/>
              <a:buChar char="•"/>
            </a:pPr>
            <a:r>
              <a:rPr lang="en-US" dirty="0" smtClean="0"/>
              <a:t>The supplier management team gathers and evaluates information on different suppliers that are enabling cloud technologies and making product offerings suitable for the provider’s business and technical needs. The supplier management team creates a list of preferred suppliers and builds criteria for the selection of suppliers and their products and services. From the list of prospective suppliers, it selects the most suitable supplier. </a:t>
            </a:r>
          </a:p>
          <a:p>
            <a:pPr mar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provider usually enters into a contract with each supplier, which legally underpins the supply of products and supporting services. Supplier management team prepares terms and conditions for the contracts and creates a framework for the procurement of supplies. It negotiates and agrees on the terms in the contracts with the suppliers and ensures that the value for money is obtained. During contract negotiations, emphasis is placed on supply guarantees, price and payments, delivery timeline, responsibilities, contract renewal and termination options, and dispute resolution. While negotiating the termination option, the supplier management team should assess the terms and conditions under which the relationships with suppliers will end, addressing potential vendor lock-in issues. Further, it ensures that the procurement timeline aligns with the demand for resources in the cloud infrastructure and relevant SLAs.</a:t>
            </a:r>
          </a:p>
          <a:p>
            <a:pPr marL="171450" indent="-171450">
              <a:buFont typeface="Arial" panose="020B0604020202020204" pitchFamily="34" charset="0"/>
              <a:buChar char="•"/>
            </a:pPr>
            <a:r>
              <a:rPr lang="en-US" dirty="0" smtClean="0"/>
              <a:t>Supplier management team periodically evaluates the quality and cost of the products and services offered by the suppliers against changing business requirements of service provider and SLAs. Based on this, it reassesses the existing suppliers and contracts and plans for contract renewal, extension, and termination. </a:t>
            </a:r>
          </a:p>
          <a:p>
            <a:pPr marL="171450" indent="-171450">
              <a:buFont typeface="Arial" panose="020B0604020202020204" pitchFamily="34" charset="0"/>
              <a:buChar char="•"/>
            </a:pPr>
            <a:r>
              <a:rPr lang="en-US" dirty="0" smtClean="0"/>
              <a:t>Supplier management team manages the relationships with the suppliers and communicates about the provider’s business strategy, risks associated with a delivery, required changes in the contract, and improvements needed in products and services.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 list of common criteria for selecting suppliers is provided on this slide and the next slide.</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The service management cross-layer function—highlighted in the figure on the slide—supports service portfolio planning and administrative operations across all the layers of the cloud infrastructure with a goal to meet service requirements. </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a:t>
            </a:r>
            <a:r>
              <a:rPr lang="en-US" baseline="0" dirty="0" smtClean="0"/>
              <a:t> explores the performance of existing suppliers of a cloud service provider organization. The supplier management team reassesses suppliers performance and accordingly plans for contract renewal, extension, and termination. </a:t>
            </a:r>
          </a:p>
          <a:p>
            <a:r>
              <a:rPr lang="en-US" baseline="0" dirty="0" smtClean="0"/>
              <a:t>Currently the provider organization has contract with four suppliers (Supplier A, Supplier B, Supplier C, and Supplier D). The percentage of IT spending by suppliers are shown on the slide. A report documenting contract renewal date, number of contract, compliance to contract terms, number of disputes with suppliers, total cost by suppliers, and overall satisfaction rating is created for each supplier. The report provides visibility to each supplier’s performance against the contracts. It helps the supplier management team to determine what is going wrong and where action is needed.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report reveals that supplier B is the worst performer and the contract with supplier B is unlikely to be renewed by the supplier management team. Supplier management team may also decide on early termination of the contract with supplier B depending on the terms in the contract. The report also discloses that the performance of supplier D is not satisfactory. The supplier management team should communicate to supplier D on improvements needed, try to resolve all disputes, and periodically evaluate the supplies. It may propose a new contract, extend the existing contract for a short period, or decide on not to renew the contract depending on improvement in the supplier’s performance over time.</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a:t>
            </a:r>
            <a:r>
              <a:rPr lang="en-US" dirty="0"/>
              <a:t>the</a:t>
            </a:r>
            <a:r>
              <a:rPr lang="en-US" baseline="0" dirty="0" smtClean="0"/>
              <a:t> key processes that support service portfolio management – </a:t>
            </a:r>
            <a:r>
              <a:rPr lang="fr-FR" baseline="0" dirty="0" smtClean="0"/>
              <a:t>service catalog management, </a:t>
            </a:r>
            <a:r>
              <a:rPr lang="fr-FR" dirty="0" err="1" smtClean="0"/>
              <a:t>f</a:t>
            </a:r>
            <a:r>
              <a:rPr lang="fr-FR" baseline="0" dirty="0" err="1" smtClean="0"/>
              <a:t>inancial</a:t>
            </a:r>
            <a:r>
              <a:rPr lang="fr-FR" baseline="0" dirty="0" smtClean="0"/>
              <a:t> management, and supplier management.</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service operation management activities and monitoring process.</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Service operation management involves on-going</a:t>
            </a:r>
            <a:r>
              <a:rPr lang="en-US" baseline="0" dirty="0" smtClean="0"/>
              <a:t> management activities to maintain cloud infrastructure and deployed services. </a:t>
            </a:r>
            <a:r>
              <a:rPr lang="en-US" dirty="0" smtClean="0"/>
              <a:t>All of these activities have the goal of ensuring that services and service levels are delivered as committed. A chart showing service operation management activities are provided on the slide. </a:t>
            </a:r>
          </a:p>
          <a:p>
            <a:r>
              <a:rPr lang="en-US" dirty="0" smtClean="0"/>
              <a:t>Ideally, service operation management should be automated. Manual management operations are subject to errors, difficult to audit, and require considerable time and effort, making them ill-suited to the dynamic, abstracted nature of cloud environments. Manual operations increase administration cost and consequently increase the cost of providing cloud services. They also raise the risk of deviating from increasingly stringent compliance requirements and service quality. To enable zero-touch service operation management, organizations typically deploy cloud service management tools. These tools automate many service operation management activities and their functions are programmatically integrated through orchestrated workflows.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list of key processes that support service operation management activities are provided on the slides. Although these processes are distinct, however, they often interact among themselves through orchestrated workflows to produce valued services and to respond quickly to the needs of a provider and consumers. These processes are described next.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Managing a cloud requires visibility and control.</a:t>
            </a:r>
            <a:r>
              <a:rPr lang="en-US" baseline="0" dirty="0" smtClean="0"/>
              <a:t> </a:t>
            </a:r>
            <a:r>
              <a:rPr lang="en-US" i="1" dirty="0" smtClean="0"/>
              <a:t>Monitoring</a:t>
            </a:r>
            <a:r>
              <a:rPr lang="en-US" dirty="0" smtClean="0"/>
              <a:t> provides visibility, and forms the basis for administering cloud infrastructure and deployed services. Some key benefits of monitoring are described below: </a:t>
            </a:r>
          </a:p>
          <a:p>
            <a:pPr marL="171450" indent="-171450">
              <a:buFont typeface="Arial" panose="020B0604020202020204" pitchFamily="34" charset="0"/>
              <a:buChar char="•"/>
            </a:pPr>
            <a:r>
              <a:rPr lang="en-US" dirty="0" smtClean="0"/>
              <a:t>Monitoring provides information on the availability and performance of various services and the infrastructure components or assets on which they are built. Cloud administrators uses this information to track the health of infrastructure components and services.  </a:t>
            </a:r>
          </a:p>
          <a:p>
            <a:pPr marL="171450" indent="-171450">
              <a:buFont typeface="Arial" panose="020B0604020202020204" pitchFamily="34" charset="0"/>
              <a:buChar char="•"/>
            </a:pPr>
            <a:r>
              <a:rPr lang="en-US" dirty="0" smtClean="0"/>
              <a:t>Monitoring helps to analyze the utilization and consumption of resources by service instances. This analysis facilitates capacity planning, forecasting, and optimal use of these resources. </a:t>
            </a:r>
          </a:p>
          <a:p>
            <a:pPr marL="171450" indent="-171450">
              <a:buFont typeface="Arial" panose="020B0604020202020204" pitchFamily="34" charset="0"/>
              <a:buChar char="•"/>
            </a:pPr>
            <a:r>
              <a:rPr lang="en-US" dirty="0" smtClean="0"/>
              <a:t>Monitoring events in the cloud environment, such as a change in the performance or availability state of a component or a service, may be used to trigger automated routines or recovery procedures. Such procedures can reduce downtime due to known infrastructure errors and reduce the level of manual intervention needed to recover from them. </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Monitoring is the foundation of metering, reporting, and alerting. Monitoring helps in metering resource consumption by service instances. It helps in generating report for billing and trends. It also helps trigger alerts when thresholds are reached, security policies are violated, and service performance deviates from SLA. Alerting and reporting are detailed later in this module.</a:t>
            </a:r>
          </a:p>
          <a:p>
            <a:pPr marL="171450" indent="-171450">
              <a:buFont typeface="Arial" panose="020B0604020202020204" pitchFamily="34" charset="0"/>
              <a:buChar char="•"/>
            </a:pPr>
            <a:r>
              <a:rPr lang="en-US" dirty="0" smtClean="0"/>
              <a:t>In addition to its use in management, monitored information may be made available to </a:t>
            </a:r>
            <a:r>
              <a:rPr lang="en-US" dirty="0"/>
              <a:t>the</a:t>
            </a:r>
            <a:r>
              <a:rPr lang="en-US" dirty="0">
                <a:solidFill>
                  <a:srgbClr val="FFC000"/>
                </a:solidFill>
              </a:rPr>
              <a:t> </a:t>
            </a:r>
            <a:r>
              <a:rPr lang="en-US" dirty="0" smtClean="0"/>
              <a:t>consumers and presented as metrics of the cloud services.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Monitoring is usually automated using specialized monitoring tools. These tools should have below capabilities:</a:t>
            </a:r>
          </a:p>
          <a:p>
            <a:pPr marL="171450" indent="-171450">
              <a:buFont typeface="Arial" panose="020B0604020202020204" pitchFamily="34" charset="0"/>
              <a:buChar char="•"/>
            </a:pPr>
            <a:r>
              <a:rPr lang="en-US" dirty="0" smtClean="0"/>
              <a:t>These tools should provide end-to-end visibility into the cloud infrastructure and deployed cloud services throughout their lifecycle.  </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They must be capable of collecting relevant data in a rapidly changing and varying workload environment. This includes tracking the movement of data and services within and between clouds (e.g., private to private, private to public, or multi-hop). </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Depending on the size of the cloud infrastructure and the number of services involved, the monitoring tools may have to collect data about hundreds or thousands of components. </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These tools should be able to store historical data on resource usage. The historical data is helpful to track resource usage over time and to project and plan future capacity requirements.</a:t>
            </a:r>
          </a:p>
          <a:p>
            <a:pPr marL="171450" indent="-171450">
              <a:buFont typeface="Arial" panose="020B0604020202020204" pitchFamily="34" charset="0"/>
              <a:buChar char="•"/>
            </a:pPr>
            <a:r>
              <a:rPr lang="en-US" dirty="0" smtClean="0"/>
              <a:t>These tools should map the relationships between services and the associated physical components, regardless of dynamic creation, termination, scaling, load balancing, and migration of services in the cloud. This mapping can improve the </a:t>
            </a:r>
            <a:r>
              <a:rPr lang="en-US" i="1" dirty="0" smtClean="0"/>
              <a:t>mean time to restore service (MTRS) </a:t>
            </a:r>
            <a:r>
              <a:rPr lang="en-US" dirty="0" smtClean="0"/>
              <a:t>by quickly and automatically isolating the root cause when an event that causes numerous systems or components to generate alerts.</a:t>
            </a:r>
          </a:p>
          <a:p>
            <a:pPr marL="171450" indent="-171450">
              <a:buFont typeface="Arial" panose="020B0604020202020204" pitchFamily="34" charset="0"/>
              <a:buChar char="•"/>
            </a:pPr>
            <a:r>
              <a:rPr lang="en-US" dirty="0" smtClean="0"/>
              <a:t>The data collection frequency should be consistent with the dynamic workload nature of the cloud services, helping service management processes to obtain recent and accurate information about services. </a:t>
            </a:r>
          </a:p>
          <a:p>
            <a:pPr marL="171450" indent="-171450">
              <a:buFont typeface="Arial" panose="020B0604020202020204" pitchFamily="34" charset="0"/>
              <a:buChar char="•"/>
            </a:pPr>
            <a:r>
              <a:rPr lang="en-US" dirty="0" smtClean="0"/>
              <a:t>Monitoring tools should have a minimal runtime footprint so as not to impact service performance.</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service operation management activities, a list of key processes to support operation management, and monitoring.</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monitoring parameters, alerting, and reporting.</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mtClean="0"/>
              <a:t>This lesson covers an overview of cloud service management and its key functions.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Cloud services are primarily monitored for configuration, availability, capacity, performance, and security. These are described next.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Configuration monitoring involves tracking configuration and deployment of cloud service instances and associated infrastructure components. It detects configuration errors, non-compliance with configuration policies, and unauthorized configuration changes.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 illustrates the importance of monitoring the</a:t>
            </a:r>
            <a:r>
              <a:rPr lang="en-US" baseline="0" dirty="0" smtClean="0"/>
              <a:t> </a:t>
            </a:r>
            <a:r>
              <a:rPr lang="en-US" dirty="0" smtClean="0"/>
              <a:t>configuration of services and</a:t>
            </a:r>
            <a:r>
              <a:rPr lang="en-US" baseline="0" dirty="0" smtClean="0"/>
              <a:t> their compliance to configuration policies. </a:t>
            </a:r>
          </a:p>
          <a:p>
            <a:r>
              <a:rPr lang="en-US" baseline="0" dirty="0" smtClean="0"/>
              <a:t>The figure on the slide illustrates a cloud environment that provides services to four consumer organizations. For each consumer organization one or more VMs are deployed to</a:t>
            </a:r>
            <a:r>
              <a:rPr lang="en-US" dirty="0"/>
              <a:t> </a:t>
            </a:r>
            <a:r>
              <a:rPr lang="en-US" baseline="0" dirty="0" smtClean="0"/>
              <a:t>provide service. These VMs are provisioned by allocating resources from a compute pool. The service provider needs to ensure that the configuration of these VMs are compliant to a configuration policy related to system security. The configuration policy includes 27 conditions. VMs are compliant to the configuration policy if all conditions in the policy are compliant to the existing configuration of VMs. </a:t>
            </a:r>
          </a:p>
          <a:p>
            <a:r>
              <a:rPr lang="en-US" baseline="0" dirty="0" smtClean="0"/>
              <a:t>The monitoring tool verifies VM configuration against the configuration policy and provides the compliance results. The result shows that 22 percent of the evaluated conditions in the policy are compliant or passed against </a:t>
            </a:r>
            <a:r>
              <a:rPr lang="en-US" dirty="0"/>
              <a:t>the </a:t>
            </a:r>
            <a:r>
              <a:rPr lang="en-US" baseline="0" dirty="0" smtClean="0"/>
              <a:t>existing configuration of VMs and 78 percent are not compliant or failed. This result helps </a:t>
            </a:r>
            <a:r>
              <a:rPr lang="en-US" dirty="0"/>
              <a:t>the </a:t>
            </a:r>
            <a:r>
              <a:rPr lang="en-US" baseline="0" dirty="0" smtClean="0"/>
              <a:t>cloud administrators to assess compliance to configuration policy and to take necessary action to ensure compliance.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Availability monitoring involves tracking availability of services and infrastructure components during their intended operational time. It helps to identify a failure of any component that may lead to service unavailability or degraded performance. Availability monitoring also helps an administrator to proactively identify failing services and plan corrective action to maintain SLA requirements.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 illustrates the importance of monitoring the</a:t>
            </a:r>
            <a:r>
              <a:rPr lang="en-US" baseline="0" dirty="0" smtClean="0"/>
              <a:t> availability </a:t>
            </a:r>
            <a:r>
              <a:rPr lang="en-US" dirty="0" smtClean="0"/>
              <a:t>of the cloud infrastructure components.</a:t>
            </a:r>
            <a:r>
              <a:rPr lang="en-US" baseline="0" dirty="0" smtClean="0"/>
              <a:t> </a:t>
            </a:r>
          </a:p>
          <a:p>
            <a:r>
              <a:rPr lang="en-US" dirty="0" smtClean="0"/>
              <a:t>Consider an implementation in a cloud infrastructure with two compute systems (compute system</a:t>
            </a:r>
            <a:r>
              <a:rPr lang="en-US" baseline="0" dirty="0" smtClean="0"/>
              <a:t> A and compute system B) </a:t>
            </a:r>
            <a:r>
              <a:rPr lang="en-US" dirty="0" smtClean="0"/>
              <a:t>and a </a:t>
            </a:r>
            <a:r>
              <a:rPr lang="en-US" baseline="0" dirty="0" smtClean="0"/>
              <a:t>storage system interconnected through a VLAN</a:t>
            </a:r>
            <a:r>
              <a:rPr lang="en-US" dirty="0" smtClean="0"/>
              <a:t>. Both the compute systems are running hypervisors and are member of the cluster formed</a:t>
            </a:r>
            <a:r>
              <a:rPr lang="en-US" baseline="0" dirty="0" smtClean="0"/>
              <a:t> by the</a:t>
            </a:r>
            <a:r>
              <a:rPr lang="en-US" dirty="0" smtClean="0"/>
              <a:t> hypervisors</a:t>
            </a:r>
            <a:r>
              <a:rPr lang="en-US" baseline="0" dirty="0" smtClean="0"/>
              <a:t>.</a:t>
            </a:r>
            <a:r>
              <a:rPr lang="en-US" dirty="0" smtClean="0"/>
              <a:t> During normal condition, a total of six VMs are hosted</a:t>
            </a:r>
            <a:r>
              <a:rPr lang="en-US" baseline="0" dirty="0" smtClean="0"/>
              <a:t> on the hypervisor cluster – three on each compute system. These VMs are components of a cloud service. Dynamic failover of VMs is enabled for the hypervisor cluster.</a:t>
            </a:r>
          </a:p>
          <a:p>
            <a:pPr defTabSz="914400" eaLnBrk="0" fontAlgn="base" hangingPunct="0">
              <a:spcBef>
                <a:spcPct val="30000"/>
              </a:spcBef>
              <a:spcAft>
                <a:spcPct val="0"/>
              </a:spcAft>
              <a:defRPr/>
            </a:pPr>
            <a:r>
              <a:rPr lang="en-US" dirty="0" smtClean="0"/>
              <a:t>If compute system A fails, VMs running on it automatically failover to compute system B</a:t>
            </a:r>
            <a:r>
              <a:rPr lang="en-US" baseline="0" dirty="0" smtClean="0"/>
              <a:t> and consumers</a:t>
            </a:r>
            <a:r>
              <a:rPr lang="en-US" dirty="0" smtClean="0"/>
              <a:t> continue to access services. However, due to </a:t>
            </a:r>
            <a:r>
              <a:rPr lang="en-US" dirty="0"/>
              <a:t>the</a:t>
            </a:r>
            <a:r>
              <a:rPr lang="en-US" dirty="0">
                <a:solidFill>
                  <a:srgbClr val="FFC000"/>
                </a:solidFill>
              </a:rPr>
              <a:t> </a:t>
            </a:r>
            <a:r>
              <a:rPr lang="en-US" dirty="0" smtClean="0"/>
              <a:t>absence of redundant compute system, failure of compute system B could result in unavailability of services. Further,</a:t>
            </a:r>
            <a:r>
              <a:rPr lang="en-US" baseline="0" dirty="0" smtClean="0"/>
              <a:t> because all VMs are hosted on a single compute system, the </a:t>
            </a:r>
            <a:r>
              <a:rPr lang="en-US" sz="1000" dirty="0" smtClean="0"/>
              <a:t>utilization of compute system B reaches 80 percent, which may degrade service performance.</a:t>
            </a:r>
            <a:r>
              <a:rPr lang="en-US" baseline="0" dirty="0" smtClean="0"/>
              <a:t> </a:t>
            </a:r>
            <a:endParaRPr lang="en-US" dirty="0" smtClean="0"/>
          </a:p>
          <a:p>
            <a:r>
              <a:rPr lang="en-US" dirty="0" smtClean="0"/>
              <a:t>A monitoring tool detects the compute system failure and notifies cloud administrators to take corrective action before another failure occurs. In most cases, the monitoring tool provides symptom notifications for a failing component to the administrators so as to initiate actions before the component fails.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dirty="0" smtClean="0"/>
              <a:t>Capacity monitoring involves tracking the amount of cloud infrastructure resources used and available. It ensures </a:t>
            </a:r>
            <a:r>
              <a:rPr lang="en-US" dirty="0"/>
              <a:t>the</a:t>
            </a:r>
            <a:r>
              <a:rPr lang="en-US" dirty="0">
                <a:solidFill>
                  <a:srgbClr val="FFC000"/>
                </a:solidFill>
              </a:rPr>
              <a:t> </a:t>
            </a:r>
            <a:r>
              <a:rPr lang="en-US" dirty="0" smtClean="0"/>
              <a:t>availability of sufficient resources and prevents service unavailability or performance degradation. It examines the used and unused capacity available in a resource pool, the utilization of capacity by service instances, the capacity limit for each service, dynamic allocation of storage capacity to thin LUNs, over-commitment of memory and processor cycles, and so on. Capacity monitoring ensures uninterrupted service availability and scalability by averting outages before they occur. Further, capacity monitoring helps to perform </a:t>
            </a:r>
            <a:r>
              <a:rPr lang="en-US" i="1" dirty="0" smtClean="0"/>
              <a:t>capacity trend analysis</a:t>
            </a:r>
            <a:r>
              <a:rPr lang="en-US" dirty="0" smtClean="0"/>
              <a:t>. This analysis helps in understanding future resource requirements and planning for procuring resources on time.</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 illustrates the importance of monitoring the storage pool space (used and available) in a</a:t>
            </a:r>
            <a:r>
              <a:rPr lang="en-US" baseline="0" dirty="0" smtClean="0"/>
              <a:t> cloud infrastructure</a:t>
            </a:r>
            <a:r>
              <a:rPr lang="en-US" dirty="0" smtClean="0"/>
              <a:t>. </a:t>
            </a:r>
          </a:p>
          <a:p>
            <a:r>
              <a:rPr lang="en-US" dirty="0" smtClean="0"/>
              <a:t>The figure on the slide illustrates a storage pool created from a collection of physical disk drives. Storage volumes are provisioned from the</a:t>
            </a:r>
            <a:r>
              <a:rPr lang="en-US" baseline="0" dirty="0" smtClean="0"/>
              <a:t> </a:t>
            </a:r>
            <a:r>
              <a:rPr lang="en-US" dirty="0" smtClean="0"/>
              <a:t>storage pool to each consumer of a</a:t>
            </a:r>
            <a:r>
              <a:rPr lang="en-US" baseline="0" dirty="0" smtClean="0"/>
              <a:t> storage service. W</a:t>
            </a:r>
            <a:r>
              <a:rPr lang="en-US" dirty="0" smtClean="0"/>
              <a:t>hen the pool is full and no storage space is available to the consumers, it results in service outage. </a:t>
            </a:r>
          </a:p>
          <a:p>
            <a:r>
              <a:rPr lang="en-US" dirty="0" smtClean="0"/>
              <a:t>Monitoring tools can be configured to issue a notification when thresholds are reached on the storage pool capacity. For example, when the storage pool reaches 66 percent of its capacity, a notification is issued; likewise, another notification is issued when the pool reaches 80 percent of its capacity. This enables the administrators to take action to extend the storage pool by adding more disk drive to it before it runs out of capacity. This way proactively monitoring can prevent service outage caused due to lack of space in a storage pool.</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Performance monitoring evaluates how efficiently different services and infrastructure components are performing. It examines performance metrics such as response time, throughput, I/O wait time, and processor utilization of services and infrastructure</a:t>
            </a:r>
            <a:r>
              <a:rPr lang="en-US" baseline="0" dirty="0" smtClean="0"/>
              <a:t> </a:t>
            </a:r>
            <a:r>
              <a:rPr lang="en-US" dirty="0" smtClean="0"/>
              <a:t>components. This helps to identify performance bottlenecks. Performance monitoring also helps in analyzing the performance trends of infrastructure components and finding potential performance degradation or failure of a service.  </a:t>
            </a:r>
          </a:p>
          <a:p>
            <a:r>
              <a:rPr lang="en-US" i="1" dirty="0" smtClean="0"/>
              <a:t>Synthetic monitoring </a:t>
            </a:r>
            <a:r>
              <a:rPr lang="en-US" dirty="0" smtClean="0"/>
              <a:t>can provide an organization the ability to perform deep transactional monitoring from a consumer’s perspective, looking beyond the availability and performance of the constituent elements such as processor, memory, and storage of a cloud service. For example, a monitoring agent external to the cloud might simulate or perform a set of transactions against a cloud service, such as searching an online store for an item, adding it to a shopping cart and then checking out, to ensure that the service is functioning within </a:t>
            </a:r>
            <a:r>
              <a:rPr lang="en-US" dirty="0"/>
              <a:t>the</a:t>
            </a:r>
            <a:r>
              <a:rPr lang="en-US" dirty="0">
                <a:solidFill>
                  <a:srgbClr val="FFC000"/>
                </a:solidFill>
              </a:rPr>
              <a:t> </a:t>
            </a:r>
            <a:r>
              <a:rPr lang="en-US" dirty="0" smtClean="0"/>
              <a:t>desired operating parameters. This can provide end-to-end visibility into the availability and performance of the cloud service and provide early insight into any issues, enabling remediation before an issue impacts the service itself.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 illustrates the importance of monitoring performance of a service. </a:t>
            </a:r>
          </a:p>
          <a:p>
            <a:r>
              <a:rPr lang="en-US" dirty="0" smtClean="0"/>
              <a:t>In this context, a service comprises</a:t>
            </a:r>
            <a:r>
              <a:rPr lang="en-US" baseline="0" dirty="0" smtClean="0"/>
              <a:t> below</a:t>
            </a:r>
            <a:r>
              <a:rPr lang="en-US" dirty="0" smtClean="0"/>
              <a:t> elements:</a:t>
            </a:r>
          </a:p>
          <a:p>
            <a:pPr marL="171450" indent="-171450">
              <a:buFont typeface="Arial" panose="020B0604020202020204" pitchFamily="34" charset="0"/>
              <a:buChar char="•"/>
            </a:pPr>
            <a:r>
              <a:rPr lang="en-US" dirty="0" smtClean="0"/>
              <a:t>2 web</a:t>
            </a:r>
            <a:r>
              <a:rPr lang="en-US" baseline="0" dirty="0" smtClean="0"/>
              <a:t> servers</a:t>
            </a:r>
          </a:p>
          <a:p>
            <a:pPr marL="171450" indent="-171450">
              <a:buFont typeface="Arial" panose="020B0604020202020204" pitchFamily="34" charset="0"/>
              <a:buChar char="•"/>
            </a:pPr>
            <a:r>
              <a:rPr lang="en-US" baseline="0" dirty="0" smtClean="0"/>
              <a:t>1 application server</a:t>
            </a:r>
            <a:r>
              <a:rPr lang="en-US" dirty="0" smtClean="0"/>
              <a:t> </a:t>
            </a:r>
          </a:p>
          <a:p>
            <a:pPr marL="171450" indent="-171450">
              <a:buFont typeface="Arial" panose="020B0604020202020204" pitchFamily="34" charset="0"/>
              <a:buChar char="•"/>
            </a:pPr>
            <a:r>
              <a:rPr lang="en-US" dirty="0" smtClean="0"/>
              <a:t>1 database server</a:t>
            </a:r>
          </a:p>
          <a:p>
            <a:pPr marL="171450" indent="-171450">
              <a:buFont typeface="Arial" panose="020B0604020202020204" pitchFamily="34" charset="0"/>
              <a:buChar char="•"/>
            </a:pPr>
            <a:r>
              <a:rPr lang="en-US" dirty="0" smtClean="0"/>
              <a:t>2 load balancers distributing clients connections across web servers</a:t>
            </a:r>
          </a:p>
          <a:p>
            <a:pPr marL="171450" indent="-171450">
              <a:buFont typeface="Arial" panose="020B0604020202020204" pitchFamily="34" charset="0"/>
              <a:buChar char="•"/>
            </a:pPr>
            <a:r>
              <a:rPr lang="en-US" dirty="0" smtClean="0"/>
              <a:t>1</a:t>
            </a:r>
            <a:r>
              <a:rPr lang="en-US" baseline="0" dirty="0" smtClean="0"/>
              <a:t> IP router enabling network address translation (NAT)</a:t>
            </a:r>
          </a:p>
          <a:p>
            <a:pPr marL="171450" indent="-171450">
              <a:buFont typeface="Arial" panose="020B0604020202020204" pitchFamily="34" charset="0"/>
              <a:buChar char="•"/>
            </a:pPr>
            <a:r>
              <a:rPr lang="en-US" baseline="0" dirty="0" smtClean="0"/>
              <a:t>1 firewall filtering client traffic </a:t>
            </a:r>
            <a:r>
              <a:rPr lang="en-US" baseline="0" smtClean="0"/>
              <a:t>from Internet </a:t>
            </a:r>
            <a:r>
              <a:rPr lang="en-US" baseline="0" dirty="0" smtClean="0"/>
              <a:t>to the web servers</a:t>
            </a:r>
            <a:endParaRPr lang="en-US" dirty="0" smtClean="0"/>
          </a:p>
          <a:p>
            <a:pPr marL="171450" indent="-171450">
              <a:buFont typeface="Arial" panose="020B0604020202020204" pitchFamily="34" charset="0"/>
              <a:buChar char="•"/>
            </a:pPr>
            <a:r>
              <a:rPr lang="en-US" dirty="0" smtClean="0"/>
              <a:t>VLAN 10, 20, 30, 40 interconnecting above elements as shown in the figure</a:t>
            </a:r>
          </a:p>
          <a:p>
            <a:pPr marL="0" marR="0" indent="0" algn="l" defTabSz="914400" rtl="0" eaLnBrk="0" fontAlgn="base" latinLnBrk="0" hangingPunct="0">
              <a:spcBef>
                <a:spcPct val="30000"/>
              </a:spcBef>
              <a:spcAft>
                <a:spcPct val="0"/>
              </a:spcAft>
              <a:buClrTx/>
              <a:buSzTx/>
              <a:buFontTx/>
              <a:buNone/>
              <a:tabLst/>
              <a:defRPr/>
            </a:pPr>
            <a:r>
              <a:rPr lang="en-US" dirty="0" smtClean="0"/>
              <a:t>A synthetic monitoring reveals</a:t>
            </a:r>
            <a:r>
              <a:rPr lang="en-US" baseline="0" dirty="0" smtClean="0"/>
              <a:t> that the throughput of the service has drastically dropped since 8 AM. The monitoring tool deployed at provider’s premises shows that at about same time the utilization of processor at the database server has started raising and is nearing 100 percent. However, the utilization of other elements of the cloud service is normal. This clearly indicates that the database server is the performance bottleneck. </a:t>
            </a:r>
            <a:r>
              <a:rPr lang="en-US" dirty="0" smtClean="0"/>
              <a:t>The monitored information enables the cloud administrators to take action to increase processing power of the VM providing</a:t>
            </a:r>
            <a:r>
              <a:rPr lang="en-US" baseline="0" dirty="0" smtClean="0"/>
              <a:t> </a:t>
            </a:r>
            <a:r>
              <a:rPr lang="en-US" dirty="0" smtClean="0"/>
              <a:t>database service before consumers report performance issues.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Security monitoring tracks unauthorized access and configuration changes to the cloud infrastructure and services. It detects all service-related operations and data movement that deviate from the security policies implemented and included in the service contract by the provider. Security monitoring also detects unavailability of services to authorized consumers due to security breaches. Physical security within the cloud service provider’s premises should also be continuously monitored using appropriate technologies such as badge readers, biometric scans, and video cameras.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U.S. National Institute of Standards and Technology (NIST) in its Special Publication (SP) 500-291, Version 2 describes </a:t>
            </a:r>
            <a:r>
              <a:rPr lang="en-US" i="1" dirty="0" smtClean="0"/>
              <a:t>cloud service management </a:t>
            </a:r>
            <a:r>
              <a:rPr lang="en-US" dirty="0" smtClean="0"/>
              <a:t>as: “cloud service management includes all of the service-related functions that are necessary for the management and operation of those services required by or proposed to cloud consumers.” These functions align the creation and delivery of cloud services to the provider’s business objectives and to the expectations of consumers. They are performed by the administrators of provider’s organization. </a:t>
            </a:r>
          </a:p>
          <a:p>
            <a:r>
              <a:rPr lang="en-US" dirty="0" smtClean="0"/>
              <a:t>Cloud service management has a service-based focus, meaning that the management functions are linked to the service requirements and service level agreement (SLA). For example, when a service provider needs to make a change in a service, the service management ensures that the cloud infrastructure resources are configured, modified, or provisioned to support the change; likewise, it ensures that cloud infrastructure resources and management processes are appropriate so that services can maintain the required service level. Additionally, cloud service management ensures that the cloud services are delivered and operated optimally by using as few resources as needed.</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example illustrates the importance of monitoring security in a cloud environment.</a:t>
            </a:r>
          </a:p>
          <a:p>
            <a:r>
              <a:rPr lang="en-US" dirty="0" smtClean="0"/>
              <a:t>The figure</a:t>
            </a:r>
            <a:r>
              <a:rPr lang="en-US" baseline="0" dirty="0" smtClean="0"/>
              <a:t> shows a community cloud infrastructure at a provider’s premises. The community cloud provides service to the provider’s organization as well as a partner site. All network traffic between the cloud infrastructure and the partner site is transferred over </a:t>
            </a:r>
            <a:r>
              <a:rPr lang="en-US" baseline="0" smtClean="0"/>
              <a:t>the Internet</a:t>
            </a:r>
            <a:r>
              <a:rPr lang="en-US" baseline="0" dirty="0" smtClean="0"/>
              <a:t>. This environment poses risk of </a:t>
            </a:r>
            <a:r>
              <a:rPr lang="en-US" dirty="0" smtClean="0"/>
              <a:t>malicious or unintended </a:t>
            </a:r>
            <a:r>
              <a:rPr lang="en-US" baseline="0" dirty="0" smtClean="0"/>
              <a:t>transfer of provider’s sensitive data such as user account information, credit card data, key employee data, and organization’s intellectual property to the partner site. </a:t>
            </a:r>
            <a:endParaRPr lang="en-US" dirty="0" smtClean="0"/>
          </a:p>
          <a:p>
            <a:pPr defTabSz="914400" eaLnBrk="0" fontAlgn="base" hangingPunct="0">
              <a:spcBef>
                <a:spcPct val="30000"/>
              </a:spcBef>
              <a:spcAft>
                <a:spcPct val="0"/>
              </a:spcAft>
              <a:defRPr/>
            </a:pPr>
            <a:r>
              <a:rPr lang="en-US" dirty="0" smtClean="0"/>
              <a:t>A network monitoring and analysis system deployed at the provider’s infrastructure</a:t>
            </a:r>
            <a:r>
              <a:rPr lang="en-US" baseline="0" dirty="0" smtClean="0"/>
              <a:t> can mitigate the risk of sensitive data leakage. It monitors and analyzes the content of all network traffic transferred through a network link and blocks traffic that is not compliant to </a:t>
            </a:r>
            <a:r>
              <a:rPr lang="en-US" dirty="0"/>
              <a:t>the </a:t>
            </a:r>
            <a:r>
              <a:rPr lang="en-US" baseline="0" dirty="0" smtClean="0"/>
              <a:t>applicable security policy. It also shows security events (shown in the table) by listing </a:t>
            </a:r>
            <a:r>
              <a:rPr lang="en-US" dirty="0"/>
              <a:t>the </a:t>
            </a:r>
            <a:r>
              <a:rPr lang="en-US" baseline="0" dirty="0" smtClean="0"/>
              <a:t>date of violation, severity of event, name of the user who violated the policy, violated policy name, and any action taken to prevent the data leaking. </a:t>
            </a:r>
            <a:r>
              <a:rPr lang="en-US" dirty="0" smtClean="0"/>
              <a:t>If the security events</a:t>
            </a:r>
            <a:r>
              <a:rPr lang="en-US" baseline="0" dirty="0" smtClean="0"/>
              <a:t> are</a:t>
            </a:r>
            <a:r>
              <a:rPr lang="en-US" dirty="0" smtClean="0"/>
              <a:t> not monitored or recorded, it is difficult to track such violations of security policy. Conversely, if these events are monitored, notifications can be sent to prompt appropriate administrative</a:t>
            </a:r>
            <a:r>
              <a:rPr lang="en-US" baseline="0" dirty="0" smtClean="0"/>
              <a:t> action, to educate users on policy violation,</a:t>
            </a:r>
            <a:r>
              <a:rPr lang="en-US" dirty="0" smtClean="0"/>
              <a:t> or at least to enable discovery as part of regular auditing operations.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An </a:t>
            </a:r>
            <a:r>
              <a:rPr lang="en-US" i="1" dirty="0" smtClean="0"/>
              <a:t>alert</a:t>
            </a:r>
            <a:r>
              <a:rPr lang="en-US" dirty="0" smtClean="0"/>
              <a:t> is a system-to-provider (and sometimes consumer) notification that provides information about an event or impending threats or issues. </a:t>
            </a:r>
            <a:r>
              <a:rPr lang="en-US" i="1" dirty="0" smtClean="0"/>
              <a:t>Alerting</a:t>
            </a:r>
            <a:r>
              <a:rPr lang="en-US" dirty="0" smtClean="0"/>
              <a:t> is based on monitoring and is triggered when a specific situation or condition is reached. These conditions may be defined by cloud administrators through monitoring tools that generate alerts based on the identified conditions. Alerting keeps administrators and consumers informed about the status of various services, infrastructure components, and service-related processes. It also helps administrators respond to service-related issues quickly and proactively. Consider an example:</a:t>
            </a:r>
            <a:r>
              <a:rPr lang="en-US" baseline="0" dirty="0" smtClean="0"/>
              <a:t> a</a:t>
            </a:r>
            <a:r>
              <a:rPr lang="en-US" dirty="0" smtClean="0"/>
              <a:t> condition such as degraded performance of a data center or site (also called a service availability zone) providing a service in a multi-zone cloud environment may trigger an alert message, indicating a need for administrative intervention. Other examples, such as a resource pool having reached a capacity threshold, a service operation having breached a security policy, or a consumer having violated an SLA term may also be indicated via alerts. </a:t>
            </a:r>
          </a:p>
          <a:p>
            <a:r>
              <a:rPr lang="en-US" dirty="0" smtClean="0"/>
              <a:t>Alerts may be classified as informational, warning, or fatal based on their severity level. </a:t>
            </a:r>
            <a:r>
              <a:rPr lang="en-US" i="1" dirty="0" smtClean="0"/>
              <a:t>Informational alerts </a:t>
            </a:r>
            <a:r>
              <a:rPr lang="en-US" dirty="0" smtClean="0"/>
              <a:t>provide useful information but may not require any intervention by the administrators or consumers. </a:t>
            </a:r>
            <a:r>
              <a:rPr lang="en-US" i="1" dirty="0" smtClean="0"/>
              <a:t>Warning alerts </a:t>
            </a:r>
            <a:r>
              <a:rPr lang="en-US" dirty="0" smtClean="0"/>
              <a:t>require attention so that the alerted condition is contained and does not affect service availability and performance in the future. </a:t>
            </a:r>
            <a:r>
              <a:rPr lang="en-US" i="1" dirty="0" smtClean="0"/>
              <a:t>Fatal alerts </a:t>
            </a:r>
            <a:r>
              <a:rPr lang="en-US" dirty="0" smtClean="0"/>
              <a:t>require immediate attention because the condition might affect the performance and availability of a cloud service. The table on the slide describes </a:t>
            </a:r>
            <a:r>
              <a:rPr lang="en-US" dirty="0"/>
              <a:t>the </a:t>
            </a:r>
            <a:r>
              <a:rPr lang="en-US" dirty="0" smtClean="0"/>
              <a:t>examples of different types of alerts.</a:t>
            </a:r>
          </a:p>
          <a:p>
            <a:pPr marL="0" marR="0" indent="0" algn="l" defTabSz="457200" rtl="0" eaLnBrk="1" fontAlgn="auto" latinLnBrk="0" hangingPunct="1">
              <a:spcBef>
                <a:spcPts val="1200"/>
              </a:spcBef>
              <a:spcAft>
                <a:spcPts val="0"/>
              </a:spcAft>
              <a:buClrTx/>
              <a:buSzTx/>
              <a:buFontTx/>
              <a:buNone/>
              <a:tabLst/>
              <a:defRPr/>
            </a:pPr>
            <a:r>
              <a:rPr lang="en-US" dirty="0" smtClean="0"/>
              <a:t>As every IT environment is unique, most monitoring systems require initial set-up and configuration, including defining what types of alerts should be classified as Informational, Warning, and Fatal. Whenever possible, the provider should limit the number of truly critical alerts so that important events are not lost amidst informational messages. In some cases, recovery actions may be configured to automatically correct common events. For example, monitoring may be set up to automatically provision additional storage in the event that a file system is nearing its capacity.</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Reports are formulated from the configuration, availability, capacity, performance, and security data gathered as a result of monitoring. They may provide current status and historical trends about configuration, connectivity, capacity, performance, resource usage, service cost, or billing. They are usually visible through cloud portal and management software</a:t>
            </a:r>
            <a:r>
              <a:rPr lang="en-US" baseline="0" dirty="0" smtClean="0"/>
              <a:t> interface. </a:t>
            </a:r>
          </a:p>
          <a:p>
            <a:r>
              <a:rPr lang="en-US" baseline="0" dirty="0" smtClean="0"/>
              <a:t>Reports are commonly displayed like a digital dashboard</a:t>
            </a:r>
            <a:r>
              <a:rPr lang="en-US" dirty="0" smtClean="0"/>
              <a:t>, which provide real time tabular or graphical views of monitored information. Dashboard reporting helps cloud service providers to make instantaneous and informed decisions on resource procurement, plans for modifications in the existing infrastructure, and improvements in service management processes. In other words, dashboard reporting is a critical component of both portfolio and operation management. Reports may also be made available to consumers, enabling them to view service usage and bills.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table on the slide describes some common report types.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configuration monitoring, availability monitoring, capacity monitoring, performance monitoring, security monitoring, alerting, and reporting.</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service asset and configuration management, change management, capacity management, and performance management.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goal of </a:t>
            </a:r>
            <a:r>
              <a:rPr lang="en-US" i="1" dirty="0" smtClean="0"/>
              <a:t>service asset and configuration management </a:t>
            </a:r>
            <a:r>
              <a:rPr lang="en-US" dirty="0" smtClean="0"/>
              <a:t>is to maintain information on </a:t>
            </a:r>
            <a:r>
              <a:rPr lang="en-US" i="1" dirty="0" smtClean="0"/>
              <a:t>configuration items (CIs) </a:t>
            </a:r>
            <a:r>
              <a:rPr lang="en-US" dirty="0" smtClean="0"/>
              <a:t>and their relationships. CIs are components such as services, process documents, infrastructure components including hardware and software, people, and SLAs that need to be managed in order to deliver services. The key functions of service asset and configuration management are described below:</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Service asset and configuration management team maintains information about CI attributes such as the CI’s name, manufacturer name, serial number, license status, version, description of modification, location, and inventory status (e.g., on order, available, allocated, or retired). Along with these attributes, it keeps information on used and available capacities of CIs and any issues linked to the CIs. Further, it maps and maintains information on the inter-relationships among CIs. Such relationships in a cloud infrastructure commonly include service-to-consumer, VM-to-service, compute resource pool-to-VM, physical compute system-to-compute resource pool, physical compute system-to-network switch, and data center-to geographic location. This mapping ensures that CIs are viewed as integrated components. A consolidated view of CIs helps in the process of identifying the root cause of issues in the cloud infrastructure and services and in assessing the impact of any change in relationships. For example, when a switch fails, administrators of the provider’s organization get an automated alert from the service management tools about other CIs that are affected by that outage. Similarly, when administrators decide to increase the capacity of a storage pool, they can easily identify the CIs affected by the change.</a:t>
            </a:r>
          </a:p>
          <a:p>
            <a:pPr marL="0" indent="0" algn="r">
              <a:buFont typeface="Arial" panose="020B0604020202020204" pitchFamily="34" charset="0"/>
              <a:buNone/>
            </a:pPr>
            <a:r>
              <a:rPr lang="en-US" dirty="0" smtClean="0"/>
              <a:t>(</a:t>
            </a:r>
            <a:r>
              <a:rPr lang="en-US" dirty="0" smtClean="0"/>
              <a:t>Cont'd)</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Service asset and configuration management team is responsible for maintaining all information about CIs in a single database or in multiple autonomous databases mapped into a federated database called a </a:t>
            </a:r>
            <a:r>
              <a:rPr lang="en-US" i="1" dirty="0" smtClean="0"/>
              <a:t>configuration management system (CMS)</a:t>
            </a:r>
            <a:r>
              <a:rPr lang="en-US" dirty="0" smtClean="0"/>
              <a:t>. The federated database bridges information from multiple autonomous databases to provide a single view about the CI attributes and their relationships across even very large infrastructures. Other service management processes interact with the CMS to view the relationships between CIs and to track their configurations. This interaction, for example, helps another process to examine the deployment of a security patch, resolve an issue in the cloud infrastructure, or to determine required changes in a service. The CMS is usually populated by discovery tools that automatically gather information on CIs. Discovery tools also update the CMS when new CIs are deployed or when attributes of CIs change. Further, these tools periodically check the veracity and currency of information about CIs to ensure that the information maintained in the CMS is an exact representation of the CIs used to provide cloud services.</a:t>
            </a:r>
          </a:p>
          <a:p>
            <a:endParaRPr lang="en-US" dirty="0" smtClean="0"/>
          </a:p>
          <a:p>
            <a:r>
              <a:rPr lang="en-US" i="1" dirty="0" smtClean="0"/>
              <a:t>Note: Some readers may be more familiar with the term configuration management database (CMDB) rather than CMS regarding configuration management. CMDB is a single repository to store configuration records as opposed to a federated database that is more common in the cloud environment.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goal of </a:t>
            </a:r>
            <a:r>
              <a:rPr lang="en-US" i="1" dirty="0" smtClean="0"/>
              <a:t>change management </a:t>
            </a:r>
            <a:r>
              <a:rPr lang="en-US" dirty="0" smtClean="0"/>
              <a:t>is to standardize change-related procedures in a cloud infrastructure for prompt handling of all changes with minimal impact on service quality. A good change management process enables the cloud service provider to respond to </a:t>
            </a:r>
            <a:r>
              <a:rPr lang="en-US" dirty="0"/>
              <a:t>the</a:t>
            </a:r>
            <a:r>
              <a:rPr lang="en-US" dirty="0" smtClean="0"/>
              <a:t> changing business requirements in an agile way and greatly minimizes risk to the organization and its services. </a:t>
            </a:r>
          </a:p>
          <a:p>
            <a:r>
              <a:rPr lang="en-US" dirty="0" smtClean="0"/>
              <a:t>Relevant changes could range from the introduction of a new service offering, to modification of an existing service’s attributes, to retirement of a service; from a hardware configuration change, to expansion of a resource pool, to a software upgrade, and even to a change in process or procedural documentation. Change management oversees all changes to CIs to minimize adverse impact of those changes to the business and the consumers of cloud services.</a:t>
            </a:r>
          </a:p>
          <a:p>
            <a:r>
              <a:rPr lang="en-US" dirty="0" smtClean="0"/>
              <a:t>Drivers and causes of changes in cloud infrastructure and services can be as varied as the range of changes themselves. There may be a need to improve service, to mitigate the impact of specific problems, to meet compliance or regulatory requirements, to address a modification in an SLA, or to accommodate revised business objectives. </a:t>
            </a:r>
          </a:p>
          <a:p>
            <a:pPr algn="r"/>
            <a:r>
              <a:rPr lang="en-US" dirty="0" smtClean="0"/>
              <a:t>(</a:t>
            </a:r>
            <a:r>
              <a:rPr lang="en-US" dirty="0" smtClean="0"/>
              <a:t>Cont'd)</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457200" y="466344"/>
            <a:ext cx="5943600" cy="8375904"/>
          </a:xfrm>
        </p:spPr>
        <p:txBody>
          <a:bodyPr/>
          <a:lstStyle/>
          <a:p>
            <a:pPr defTabSz="914400" eaLnBrk="0" fontAlgn="base" hangingPunct="0">
              <a:spcBef>
                <a:spcPct val="30000"/>
              </a:spcBef>
              <a:spcAft>
                <a:spcPct val="0"/>
              </a:spcAft>
              <a:defRPr/>
            </a:pPr>
            <a:r>
              <a:rPr lang="en-US" dirty="0" smtClean="0"/>
              <a:t>The </a:t>
            </a:r>
            <a:r>
              <a:rPr lang="en-US" dirty="0"/>
              <a:t>k</a:t>
            </a:r>
            <a:r>
              <a:rPr lang="en-US" dirty="0" smtClean="0"/>
              <a:t>ey functions of change management are described below:</a:t>
            </a:r>
          </a:p>
          <a:p>
            <a:pPr marL="171450" indent="-171450">
              <a:buFont typeface="Arial" panose="020B0604020202020204" pitchFamily="34" charset="0"/>
              <a:buChar char="•"/>
            </a:pPr>
            <a:r>
              <a:rPr lang="en-US" dirty="0" smtClean="0"/>
              <a:t>Potential changes in the cloud infrastructure and services may have different risk profiles (impact and urgency). For changes that are low risk and routine, there may be a business decision to allow automated approval. The automated approval helps in meeting cloud rapid deployment, elasticity, and SLA requirements. To automate the approval process, change policies are defined in the cloud environment and orchestrator monitors compliance to these policies. The orchestrator collects and process requests for change through a change approval and execution workflow. It enables compliant requests to go through the change management process only once to determine that they can be exempted from change management review thenceforth. After that, these requests are typically treated as service requests and approved automatically. </a:t>
            </a:r>
          </a:p>
          <a:p>
            <a:pPr marL="171450" indent="-171450">
              <a:buFont typeface="Arial" panose="020B0604020202020204" pitchFamily="34" charset="0"/>
              <a:buChar char="•"/>
            </a:pPr>
            <a:r>
              <a:rPr lang="en-US" dirty="0" smtClean="0"/>
              <a:t>Although there are some changes that occur so frequently and with such low risk to the business that they can be effectively treated as service requests (to be agreed by the change management process), all other changes are presented for review to a </a:t>
            </a:r>
            <a:r>
              <a:rPr lang="en-US" i="1" dirty="0" smtClean="0"/>
              <a:t>change advisory board (CAB) </a:t>
            </a:r>
            <a:r>
              <a:rPr lang="en-US" dirty="0" smtClean="0"/>
              <a:t>that exists within the provider organization. CAB members have the necessary technical and business acumen to assess the potential risk of the change, prioritize, and make a decision on the requested change. To minimize </a:t>
            </a:r>
            <a:r>
              <a:rPr lang="en-US" dirty="0"/>
              <a:t>the </a:t>
            </a:r>
            <a:r>
              <a:rPr lang="en-US" dirty="0" smtClean="0"/>
              <a:t>impact on consumer experience, resources subject to a change approval may even be provisioned while the CAB members are following through with the approval process. CAB members usually collaborate remotely through web-based tools to assess the impact of a change, to identify potential conflict after a change, and to vote for or against a change. This ensures quick response to the request for change, minimizes risk, and avoids rework or degradation of service quality. Change management tools also facilitate coordination, tracking, and reporting on change implementation.</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Traditional IT management: </a:t>
            </a:r>
            <a:r>
              <a:rPr lang="en-US" dirty="0" smtClean="0"/>
              <a:t>Traditionally, IT management is infrastructure element or asset (such as compute, storage, and business application) specific. The management tools provided by IT asset vendors only enable monitoring and management of specific asset(s). A large environment composed of many multi-vendor IT assets residing in world-wide locations raises management complexity and asset interoperability issues. Further, traditional management processes and tools may not support a service oriented infrastructure, especially if the requirement is to meet on-demand service provisioning, rapid elasticity, workflow orchestration, and sustained service levels. Even if traditional management processes enable service management, they are usually implemented separately from service planning and design, which may lead to gaps in monitoring and management.</a:t>
            </a:r>
          </a:p>
          <a:p>
            <a:r>
              <a:rPr lang="en-US" b="1" dirty="0" smtClean="0"/>
              <a:t>Cloud service management: </a:t>
            </a:r>
            <a:r>
              <a:rPr lang="en-US" dirty="0" smtClean="0"/>
              <a:t>Management in the cloud has a service-based focus commensurate with the requirements of each cloud service rather than an asset-based focus. It is based on a holistic approach that must be able to span across all the IT assets in a cloud infrastructure. Depending on the size of a cloud environment, service management may encompass a massive IT infrastructure comprising multi-vendor assets, a variety of technologies, and multiple data centers. Compared to traditional IT management, cloud service management must be optimized to handle increased flexibility, increased complexity, increased data access, increased change rates, and increased risk exposure that may lead to service outages and SLA violations. In order to operate sustainably in a cloud environment, service management must rely on automation and workflow orchestration. Cloud service management may still follow the traditional IT service management processes such as ITIL; however, the processes should support cloud rapid deployment, orchestration, elasticity, and service mobility.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spcBef>
                <a:spcPct val="30000"/>
              </a:spcBef>
              <a:spcAft>
                <a:spcPct val="0"/>
              </a:spcAft>
              <a:buClrTx/>
              <a:buSzTx/>
              <a:buFontTx/>
              <a:buNone/>
              <a:tabLst/>
              <a:defRPr/>
            </a:pPr>
            <a:r>
              <a:rPr lang="en-US" dirty="0" smtClean="0"/>
              <a:t>The goal of </a:t>
            </a:r>
            <a:r>
              <a:rPr lang="en-US" i="1" dirty="0" smtClean="0"/>
              <a:t>capacity management </a:t>
            </a:r>
            <a:r>
              <a:rPr lang="en-US" dirty="0" smtClean="0"/>
              <a:t>is to ensure that a cloud infrastructure is able to meet the required capacity demands for cloud services in a cost effective and timely manner. Capacity management helps ensure that peak demands from consumers can be met without compromising SLAs and at the same time optimizes capacity utilization by minimizing spare and stranded capacity. The key functions of capacity management are described below:</a:t>
            </a:r>
          </a:p>
          <a:p>
            <a:pPr marL="171450" indent="-171450">
              <a:buFont typeface="Arial" panose="020B0604020202020204" pitchFamily="34" charset="0"/>
              <a:buChar char="•"/>
            </a:pPr>
            <a:r>
              <a:rPr lang="en-US" dirty="0" smtClean="0"/>
              <a:t>Capacity management team determines the optimal amount of resources required to meet the needs of a service regardless of dynamic resource consumption and seasonal spikes in resource demand. With too few resources, consumers may have to wait for resources to free up or their requests may be rejected until additional resources are available in the cloud. With too many resources, the service cost may rise unnecessarily due to maintenance of many unused, spare resources. Effective capacity planning maximizes the utilization of available capacity without impacting service levels. The slide provides a list of common methods to maximize capacity utilization. </a:t>
            </a:r>
          </a:p>
          <a:p>
            <a:pPr marL="457200" lvl="1"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Capacity management team plans both current and future infrastructure capacity requirements. Capacity management tools are usually capable of gathering historical information on resource usage over a specified period of time, establishing trends on capacity consumption, and performing predictive analysis of future demand. This analysis serves as input to the capacity planning activities and enables the procurement and provisioning of additional capacity in the most cost effective and least disruptive manner. </a:t>
            </a:r>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example illustrates the </a:t>
            </a:r>
            <a:r>
              <a:rPr lang="en-US" baseline="0" dirty="0" smtClean="0"/>
              <a:t>expansion of a storage pool </a:t>
            </a:r>
            <a:r>
              <a:rPr lang="en-US" dirty="0" smtClean="0"/>
              <a:t>to respond quickly to the needs of a provider and consumers using</a:t>
            </a:r>
            <a:r>
              <a:rPr lang="en-US" baseline="0" dirty="0" smtClean="0"/>
              <a:t> an orchestrated workflow</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administrator of capacity management team requests for additional storage to a storage pool (</a:t>
            </a:r>
            <a:r>
              <a:rPr lang="en-US" baseline="0" dirty="0" smtClean="0"/>
              <a:t>see figure on the slide) through the cloud portal. The request is transferred to the orchestrator that triggers a</a:t>
            </a:r>
            <a:r>
              <a:rPr lang="en-US" dirty="0" smtClean="0"/>
              <a:t> change approval and execution workflow. </a:t>
            </a:r>
            <a:r>
              <a:rPr lang="en-US" baseline="0" dirty="0" smtClean="0"/>
              <a:t>The orchestrator</a:t>
            </a:r>
            <a:r>
              <a:rPr lang="en-US" dirty="0" smtClean="0"/>
              <a:t> determines whether the request for change needs to be reviewed by change management team (CAB). If the request is preapproved, it is exempted from change management review</a:t>
            </a:r>
            <a:r>
              <a:rPr lang="en-US" baseline="0" dirty="0" smtClean="0"/>
              <a:t>. If not, the orchestrated workflow ensures that the change management team reviews and approves/rejects the request.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the request is approved by the change management team, a resource provisioning request is sent to the unified manager. The unified manager interacts with element manager to provision required storage to the storage pool. The orchestrated workflow also initiates the discovery of additional storage in the pool. Upon discovery, the CMS is updated with information about modified pool capacity. The orchestrator responds by sending updates to the cloud portal appropriately following completion or rejection of the request for expanding the storage pool.</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dirty="0" smtClean="0"/>
              <a:t>The goals of </a:t>
            </a:r>
            <a:r>
              <a:rPr lang="en-US" i="1" dirty="0" smtClean="0"/>
              <a:t>performance management </a:t>
            </a:r>
            <a:r>
              <a:rPr lang="en-US" dirty="0" smtClean="0"/>
              <a:t>are to monitor, measure, analyze, and improve the performance of cloud infrastructure and services. The k</a:t>
            </a:r>
            <a:r>
              <a:rPr lang="en-US" sz="1000" dirty="0" smtClean="0"/>
              <a:t>ey functions of performance management are described below:</a:t>
            </a:r>
            <a:endParaRPr lang="en-US" dirty="0" smtClean="0"/>
          </a:p>
          <a:p>
            <a:pPr marL="171450" indent="-171450">
              <a:buFont typeface="Arial" panose="020B0604020202020204" pitchFamily="34" charset="0"/>
              <a:buChar char="•"/>
            </a:pPr>
            <a:r>
              <a:rPr lang="en-US" dirty="0" smtClean="0"/>
              <a:t>Performance management team uses specialized management tools that monitor and measure performance metrics of the cloud infrastructure components and service instances, such as response time and data transfer rate. These tools analyze the performance statistics and detect components and service instances that are performing below the expected levels. They proactively alert administrators about potential performance issues and may prescribe a course of action to improve a situation.</a:t>
            </a:r>
          </a:p>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Administrators of performance management team implement changes before consumers are impacted by performance issues in the cloud environment. Some of the examples of changes that may be implemented in order to maintain needed performance levels are listed on the slide.</a:t>
            </a:r>
          </a:p>
          <a:p>
            <a:pPr mar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defTabSz="914400" eaLnBrk="0" fontAlgn="base" hangingPunct="0">
              <a:spcBef>
                <a:spcPct val="30000"/>
              </a:spcBef>
              <a:spcAft>
                <a:spcPct val="0"/>
              </a:spcAft>
              <a:buFont typeface="Arial" panose="020B0604020202020204" pitchFamily="34" charset="0"/>
              <a:buChar char="•"/>
              <a:defRPr/>
            </a:pPr>
            <a:r>
              <a:rPr lang="en-US" dirty="0" smtClean="0"/>
              <a:t>Overutilization of resource pools is a key reason for performance degradation. Performance management team determines the required capacity of the resource pools to meet </a:t>
            </a:r>
            <a:r>
              <a:rPr lang="en-US" dirty="0"/>
              <a:t>the </a:t>
            </a:r>
            <a:r>
              <a:rPr lang="en-US" dirty="0" smtClean="0"/>
              <a:t>expected performance levels. It works together with capacity management team to implement </a:t>
            </a:r>
            <a:r>
              <a:rPr lang="en-US" dirty="0"/>
              <a:t>the </a:t>
            </a:r>
            <a:r>
              <a:rPr lang="en-US" dirty="0" smtClean="0"/>
              <a:t>changes related to capacity and performance.</a:t>
            </a:r>
          </a:p>
          <a:p>
            <a:pPr marL="171450" indent="-171450">
              <a:buFont typeface="Arial" panose="020B0604020202020204" pitchFamily="34" charset="0"/>
              <a:buChar char="•"/>
            </a:pPr>
            <a:r>
              <a:rPr lang="en-US" dirty="0" smtClean="0"/>
              <a:t>Performance management team ensures that all infrastructure</a:t>
            </a:r>
            <a:r>
              <a:rPr lang="en-US" baseline="0" dirty="0" smtClean="0"/>
              <a:t> components</a:t>
            </a:r>
            <a:r>
              <a:rPr lang="en-US" dirty="0" smtClean="0"/>
              <a:t> are meeting or exceeding </a:t>
            </a:r>
            <a:r>
              <a:rPr lang="en-US" dirty="0"/>
              <a:t>the </a:t>
            </a:r>
            <a:r>
              <a:rPr lang="en-US" dirty="0" smtClean="0"/>
              <a:t>required performance levels. To maintain the agreed performance level, administrators may define strategies for policy-based placement of VMs across clustered hypervisors, quality of service (</a:t>
            </a:r>
            <a:r>
              <a:rPr lang="en-US" dirty="0" err="1" smtClean="0"/>
              <a:t>QoS</a:t>
            </a:r>
            <a:r>
              <a:rPr lang="en-US" dirty="0" smtClean="0"/>
              <a:t>) networking, automated storage </a:t>
            </a:r>
            <a:r>
              <a:rPr lang="en-US" dirty="0" err="1" smtClean="0"/>
              <a:t>tiering</a:t>
            </a:r>
            <a:r>
              <a:rPr lang="en-US" dirty="0" smtClean="0"/>
              <a:t>, and cache </a:t>
            </a:r>
            <a:r>
              <a:rPr lang="en-US" dirty="0" err="1" smtClean="0"/>
              <a:t>tiering</a:t>
            </a:r>
            <a:r>
              <a:rPr lang="en-US" dirty="0" smtClean="0"/>
              <a:t>, as several examples. </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service asset and configuration management, change management, capacity management, and performance management.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incident management, problem management, availability management, and information security management.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goal of </a:t>
            </a:r>
            <a:r>
              <a:rPr lang="en-US" i="1" dirty="0" smtClean="0"/>
              <a:t>incident management </a:t>
            </a:r>
            <a:r>
              <a:rPr lang="en-US" dirty="0" smtClean="0"/>
              <a:t>is to return cloud services to consumers as quickly as possible when unplanned events, called </a:t>
            </a:r>
            <a:r>
              <a:rPr lang="en-US" i="1" dirty="0" smtClean="0"/>
              <a:t>incidents</a:t>
            </a:r>
            <a:r>
              <a:rPr lang="en-US" dirty="0" smtClean="0"/>
              <a:t>, cause an interruption to services or degrade </a:t>
            </a:r>
            <a:r>
              <a:rPr lang="en-US" dirty="0"/>
              <a:t>the </a:t>
            </a:r>
            <a:r>
              <a:rPr lang="en-US" dirty="0" smtClean="0"/>
              <a:t>service quality. An incident may not always cause service failure; for example, the failure of a disk from a mirrored set of RAID protected storage does not cause data unavailability. However, if not addressed, recurring incidents may cause service interruption in the future. The key functions of incident management are described below:</a:t>
            </a:r>
          </a:p>
          <a:p>
            <a:pPr marL="171450" indent="-171450">
              <a:buFont typeface="Arial" panose="020B0604020202020204" pitchFamily="34" charset="0"/>
              <a:buChar char="•"/>
            </a:pPr>
            <a:r>
              <a:rPr lang="en-US" dirty="0" smtClean="0"/>
              <a:t>The incident management process</a:t>
            </a:r>
            <a:r>
              <a:rPr lang="en-US" baseline="0" dirty="0" smtClean="0"/>
              <a:t> </a:t>
            </a:r>
            <a:r>
              <a:rPr lang="en-US" dirty="0" smtClean="0"/>
              <a:t>detects and records all incidents in the cloud infrastructure. Cloud service providers usually deploy incident management tools that enable cloud</a:t>
            </a:r>
            <a:r>
              <a:rPr lang="en-US" baseline="0" dirty="0" smtClean="0"/>
              <a:t> administrators to</a:t>
            </a:r>
            <a:r>
              <a:rPr lang="en-US" dirty="0" smtClean="0"/>
              <a:t> manage and track the incidents from their initiation to closure. These tools may proactively recognize specific event(s) in the cloud infrastructure as incidents and automatically log them for resolution. They automatically respond to, resolve, and escalate incidents. Incidents may also be registered by the consumers through the cloud portal or by email. Additionally, incidents may be reported by consumers through a </a:t>
            </a:r>
            <a:r>
              <a:rPr lang="en-US" i="1" dirty="0" smtClean="0"/>
              <a:t>service desk</a:t>
            </a:r>
            <a:r>
              <a:rPr lang="en-US" dirty="0" smtClean="0"/>
              <a:t>. The service desk may consist of a call center to handle a large volume of telephone calls and a help desk as the first line of service support. </a:t>
            </a:r>
          </a:p>
          <a:p>
            <a:pPr marL="174625"/>
            <a:r>
              <a:rPr lang="en-US" dirty="0" smtClean="0"/>
              <a:t>Upon initial report of an incident to the service desk, it attempts to resolve the incident by consulting the </a:t>
            </a:r>
            <a:r>
              <a:rPr lang="en-US" i="1" dirty="0" smtClean="0"/>
              <a:t>known error database </a:t>
            </a:r>
            <a:r>
              <a:rPr lang="en-US" dirty="0" smtClean="0"/>
              <a:t>and the CMS. Known errors are common issues or incidents experienced by consumers for which solutions or workarounds have already been defined. The known error database helps the service desk to execute the necessary technical actions to more quickly restore a failed or degraded service. If the service desk is unsuccessful in providing solutions against the incidents, they are escalated to other incident management support groups or to problem management (described next).</a:t>
            </a:r>
          </a:p>
          <a:p>
            <a:pPr marL="174625" algn="r">
              <a:spcBef>
                <a:spcPts val="0"/>
              </a:spcBef>
            </a:pPr>
            <a:endParaRPr lang="en-US" dirty="0" smtClean="0"/>
          </a:p>
          <a:p>
            <a:pPr marL="174625" algn="r">
              <a:spcBef>
                <a:spcPts val="0"/>
              </a:spcBef>
            </a:pPr>
            <a:r>
              <a:rPr lang="en-US" dirty="0" smtClean="0"/>
              <a:t>(</a:t>
            </a:r>
            <a:r>
              <a:rPr lang="en-US" dirty="0" smtClean="0"/>
              <a:t>Cont'd)</a:t>
            </a:r>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incident management team investigates the incidents</a:t>
            </a:r>
            <a:r>
              <a:rPr lang="en-US" baseline="0" dirty="0" smtClean="0"/>
              <a:t> escalated by the incident management tool and the service desk. It </a:t>
            </a:r>
            <a:r>
              <a:rPr lang="en-US" dirty="0" smtClean="0"/>
              <a:t>identifies appropriate solutions to resolve the incidents. The incident management team usually consists of multiple support groups, such as first and second levels. Incident tracking, assignment to appropriate personnel, status update, and escalation across these groups are automated through incident management tool. First level support specialists are capable of addressing most of the common incidents. If they are unable to do so, they quickly escalate the incidents to the second level technical experts and the process continues until the incident is resolved. The exact number of support groups depends on provider’s service management structure, but irrespective of the number, incident management should provide solutions to bring back cloud services within an agreed timeframe specified in the SLA. </a:t>
            </a:r>
          </a:p>
          <a:p>
            <a:pPr marL="171450" indent="-171450">
              <a:buFont typeface="Arial" panose="020B0604020202020204" pitchFamily="34" charset="0"/>
              <a:buChar char="•"/>
            </a:pPr>
            <a:r>
              <a:rPr lang="en-US" dirty="0" smtClean="0"/>
              <a:t>If incident management team is unable to determine and correct the root cause of an incident, error-correction activity is transferred to problem management. In this case, it provides a temporary solution (workaround) to the incident; for example, migration of a cloud service to a different resource pool in the same data center or in a different data center. During the incident resolution process, the consumer is kept apprised of the incident status. </a:t>
            </a:r>
          </a:p>
          <a:p>
            <a:pPr marL="171450" indent="-171450">
              <a:buFont typeface="Arial" panose="020B0604020202020204" pitchFamily="34" charset="0"/>
              <a:buChar char="•"/>
            </a:pPr>
            <a:r>
              <a:rPr lang="en-US" dirty="0" smtClean="0"/>
              <a:t>Incident management tools also track the period of service degradation and downtime to check for SLA violations. If a violation occurs, adjustments may be made to billing, based on the service contract. In some instances, even with an SLA calling for compensation for outages or unavailability, the service provider may elect to pursue billing adjustments only when the consumers bring SLA violations to its attention and that violation can be proved to be the service provider’s fault.</a:t>
            </a:r>
          </a:p>
          <a:p>
            <a:pPr marL="171450" indent="-171450">
              <a:buFont typeface="Arial" panose="020B0604020202020204" pitchFamily="34" charset="0"/>
              <a:buChar char="•"/>
            </a:pPr>
            <a:r>
              <a:rPr lang="en-US" dirty="0" smtClean="0"/>
              <a:t>Incident management team documents the incident history with details of the incident symptoms, affected services, components and consumers, time to resolve the incident, severity of the incident, description of the error, and the incident resolution data. The incident history is used as an input for problem management.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mn-lt"/>
              </a:rPr>
              <a:t>This example illustrates the resolution of an incident detected by an</a:t>
            </a:r>
            <a:r>
              <a:rPr lang="en-US" baseline="0" dirty="0" smtClean="0">
                <a:latin typeface="+mn-lt"/>
              </a:rPr>
              <a:t> incident management tool deployed in the cloud infrastructure. </a:t>
            </a:r>
            <a:r>
              <a:rPr lang="en-US" dirty="0" smtClean="0">
                <a:latin typeface="+mn-lt"/>
              </a:rPr>
              <a:t>The tool recognizes an event related to a cloud service as an incident and automatically logs it for resolution. If an orchestrated workflow exists</a:t>
            </a:r>
            <a:r>
              <a:rPr lang="en-US" baseline="0" dirty="0" smtClean="0">
                <a:latin typeface="+mn-lt"/>
              </a:rPr>
              <a:t> to resolve the incident, the incident management tool triggers the workflow through interaction with orchestrator.</a:t>
            </a:r>
            <a:r>
              <a:rPr lang="en-US" dirty="0" smtClean="0">
                <a:latin typeface="+mn-lt"/>
              </a:rPr>
              <a:t> The workflow enables diagnostics and remedial procedure to address the incident. If no such workflow exists to resolve this incident, the incident management tool opens an incident ticket and assigns the incident resolution activity to the incident management team. </a:t>
            </a:r>
            <a:endParaRPr lang="en-US" baseline="0" dirty="0" smtClean="0">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mn-lt"/>
              </a:rPr>
              <a:t>Administrators of incident management team investigate the reason(s) that cause the incident and resolve the incident by providing appropriate solution within an agreed timeframe specified in the SLA. Further, if the incident is chronic or is a recurring issue, the incident management team </a:t>
            </a:r>
            <a:r>
              <a:rPr lang="en-US" sz="1000" b="0" i="0" u="none" strike="noStrike" kern="1200" baseline="0" dirty="0" smtClean="0">
                <a:solidFill>
                  <a:schemeClr val="tx1"/>
                </a:solidFill>
                <a:latin typeface="+mn-lt"/>
                <a:ea typeface="+mn-ea"/>
                <a:cs typeface="Calibri" panose="020F0502020204030204" pitchFamily="34" charset="0"/>
              </a:rPr>
              <a:t>turns it over to problem management for further analysis. Otherwise</a:t>
            </a:r>
            <a:r>
              <a:rPr lang="en-US" baseline="0" dirty="0" smtClean="0">
                <a:latin typeface="+mn-lt"/>
              </a:rPr>
              <a:t>, the incident management team closes the incident.</a:t>
            </a:r>
            <a:endParaRPr lang="en-US" dirty="0">
              <a:latin typeface="+mn-l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mn-lt"/>
              </a:rPr>
              <a:t>Cloud service management performs two key functions: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1" dirty="0" smtClean="0">
                <a:latin typeface="+mn-lt"/>
              </a:rPr>
              <a:t>Service portfolio management</a:t>
            </a:r>
            <a:r>
              <a:rPr lang="en-US" b="1" dirty="0" smtClean="0">
                <a:latin typeface="+mn-lt"/>
              </a:rPr>
              <a:t>:</a:t>
            </a:r>
            <a:r>
              <a:rPr lang="en-US" dirty="0" smtClean="0">
                <a:latin typeface="+mn-lt"/>
              </a:rPr>
              <a:t> It defines the suite of service offerings, called service portfolio, aligning it to the provider’s strategic business goals.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1" dirty="0" smtClean="0">
                <a:latin typeface="+mn-lt"/>
              </a:rPr>
              <a:t>Service operation management</a:t>
            </a:r>
            <a:r>
              <a:rPr lang="en-US" b="1" dirty="0" smtClean="0">
                <a:latin typeface="+mn-lt"/>
              </a:rPr>
              <a:t>: </a:t>
            </a:r>
            <a:r>
              <a:rPr lang="en-US" dirty="0" smtClean="0">
                <a:latin typeface="+mn-lt"/>
              </a:rPr>
              <a:t>It maintains cloud infrastructure and deployed services, ensuring that services and service levels are delivered as committed.</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000" kern="1200" dirty="0" smtClean="0">
                <a:solidFill>
                  <a:schemeClr val="tx1"/>
                </a:solidFill>
                <a:effectLst/>
                <a:latin typeface="+mn-lt"/>
                <a:ea typeface="+mn-ea"/>
                <a:cs typeface="Calibri" panose="020F0502020204030204" pitchFamily="34" charset="0"/>
              </a:rPr>
              <a:t>Often service portfolio management and service operation management are performed jointly, providing the capability to create viable cloud services that meet consumer expectations and market demand, and compete appropriately on service price, quality, and time-to-provision.</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smtClean="0">
                <a:latin typeface="+mn-lt"/>
              </a:rPr>
              <a:t>These functions are detailed in the subsequent</a:t>
            </a:r>
            <a:r>
              <a:rPr lang="en-US" baseline="0" dirty="0" smtClean="0">
                <a:latin typeface="+mn-lt"/>
              </a:rPr>
              <a:t> slides</a:t>
            </a:r>
            <a:r>
              <a:rPr lang="en-US" dirty="0" smtClean="0">
                <a:latin typeface="+mn-lt"/>
              </a:rPr>
              <a:t>.</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dirty="0" smtClean="0"/>
              <a:t>The goal of </a:t>
            </a:r>
            <a:r>
              <a:rPr lang="en-US" i="1" dirty="0" smtClean="0"/>
              <a:t>problem management </a:t>
            </a:r>
            <a:r>
              <a:rPr lang="en-US" dirty="0" smtClean="0"/>
              <a:t>is to prevent incidents that share common symptoms </a:t>
            </a:r>
            <a:r>
              <a:rPr lang="en-US" dirty="0"/>
              <a:t>or—more </a:t>
            </a:r>
            <a:r>
              <a:rPr lang="en-US" dirty="0" smtClean="0"/>
              <a:t>importantly—root causes from reoccurring, and to minimize the adverse impact of incidents that cannot be prevented. A </a:t>
            </a:r>
            <a:r>
              <a:rPr lang="en-US" i="1" dirty="0" smtClean="0"/>
              <a:t>problem</a:t>
            </a:r>
            <a:r>
              <a:rPr lang="en-US" dirty="0" smtClean="0"/>
              <a:t> is recognized when multiple incidents exhibit one or more common symptoms. Problems may also be identified from a single significant incident that is indicative of a single error for which the cause is unknown, but the impact is high. The key functions of problem management are described below:</a:t>
            </a:r>
          </a:p>
          <a:p>
            <a:pPr marL="171450" indent="-171450">
              <a:buFont typeface="Arial" panose="020B0604020202020204" pitchFamily="34" charset="0"/>
              <a:buChar char="•"/>
            </a:pPr>
            <a:r>
              <a:rPr lang="en-US" dirty="0" smtClean="0"/>
              <a:t>The problem management process</a:t>
            </a:r>
            <a:r>
              <a:rPr lang="en-US" baseline="0" dirty="0" smtClean="0"/>
              <a:t> detects problems and </a:t>
            </a:r>
            <a:r>
              <a:rPr lang="en-US" dirty="0" smtClean="0"/>
              <a:t>ensures that the underlying root cause that creates a problem is identified. Incident and problem management, although separate service management processes, require automated interaction between them and use integrated incident and problem management tools. These tools may help an administrator to track and mark specific incident(s) as a problem and transfer the matter to problem management for further investigation. Alternatively, these tools may automatically identify incidents that are most likely to require root cause analysis. Further, these tools may have analytical ability to perform root cause analysis based on various alerts. They search alerts that are indicative of problems and correlate these alerts to find the root cause. This helps to resolve problems more quickly.</a:t>
            </a:r>
          </a:p>
          <a:p>
            <a:pPr mar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spcBef>
                <a:spcPts val="0"/>
              </a:spcBef>
              <a:spcAft>
                <a:spcPct val="0"/>
              </a:spcAft>
              <a:buClrTx/>
              <a:buSzTx/>
              <a:buFont typeface="Arial" panose="020B0604020202020204" pitchFamily="34" charset="0"/>
              <a:buChar char="•"/>
              <a:tabLst/>
              <a:defRPr/>
            </a:pPr>
            <a:r>
              <a:rPr lang="en-US" dirty="0" smtClean="0"/>
              <a:t>Problem management team minimizes the adverse impact of incidents and problems caused by errors in the cloud infrastructure and initiates actions to prevent recurrence of incidents related to those errors. Problem handling activities may occur both reactively and proactively. These are described below:</a:t>
            </a:r>
          </a:p>
          <a:p>
            <a:pPr marL="628650" marR="0" lvl="1"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b="1" dirty="0" smtClean="0"/>
              <a:t>Reactive problem management: </a:t>
            </a:r>
            <a:r>
              <a:rPr lang="en-US" dirty="0" smtClean="0"/>
              <a:t>It involves a review of all incidents and their history for problem identification. It prioritizes problems based on their impact to business and consumers. It identifies and investigates the root cause that creates a problem and initiates the most appropriate solution and/or preventive remediation for the problem. It also reviews the known error database to find out if the problem has occurred in the past and if a resolution is already in place. If complete resolution is not available, problem management provides solutions to reduce or eliminate the impact of a problem. </a:t>
            </a:r>
          </a:p>
          <a:p>
            <a:pPr marL="628650" marR="0" lvl="1"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b="1" dirty="0" smtClean="0"/>
              <a:t>Proactive problem management: </a:t>
            </a:r>
            <a:r>
              <a:rPr lang="en-US" dirty="0" smtClean="0"/>
              <a:t>It helps prevent problems. By proactively analyzing errors and alerts in the cloud infrastructure and identifying impending service failures or quality degradation, problem management team identifies and solves errors before a problem occurs. By preventing problems, instead of just reacting to them, the problem management function reduces the number of incidents and potential SLA violations.</a:t>
            </a:r>
          </a:p>
          <a:p>
            <a:pPr marL="171450" marR="0" indent="-171450" algn="l" defTabSz="914400" rtl="0" eaLnBrk="0" fontAlgn="base" latinLnBrk="0" hangingPunct="0">
              <a:spcBef>
                <a:spcPts val="0"/>
              </a:spcBef>
              <a:spcAft>
                <a:spcPct val="0"/>
              </a:spcAft>
              <a:buClrTx/>
              <a:buSzTx/>
              <a:buFont typeface="Arial" panose="020B0604020202020204" pitchFamily="34" charset="0"/>
              <a:buChar char="•"/>
              <a:tabLst/>
              <a:defRPr/>
            </a:pPr>
            <a:r>
              <a:rPr lang="en-US" dirty="0" smtClean="0"/>
              <a:t>Problem management is responsible for creating the known error database. After problem resolution, the issue is analyzed and a determination is made whether to add it to the known error database. Inclusion of resolved problems to the known error database provides an opportunity to learn and better handle future incidents and problems.</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mn-lt"/>
              </a:rPr>
              <a:t>This example illustrates reactive problem management. It resolves</a:t>
            </a:r>
            <a:r>
              <a:rPr lang="en-US" baseline="0" dirty="0" smtClean="0">
                <a:latin typeface="+mn-lt"/>
              </a:rPr>
              <a:t> a problem recorded by an integrated incident and problem management tool deployed in the cloud infrastructure.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mn-lt"/>
              </a:rPr>
              <a:t>The incident and problem management tool automatically identify incidents that are most likely to require root cause analysis. It performs root cause analysis by correlating various alerts across all components of the</a:t>
            </a:r>
            <a:r>
              <a:rPr lang="en-US" baseline="0" dirty="0" smtClean="0">
                <a:latin typeface="+mn-lt"/>
              </a:rPr>
              <a:t> cloud infrastructure</a:t>
            </a:r>
            <a:r>
              <a:rPr lang="en-US" dirty="0" smtClean="0">
                <a:latin typeface="+mn-lt"/>
              </a:rPr>
              <a:t>. This helps a cloud administrator to quickly identify the root cause of incidents,</a:t>
            </a:r>
            <a:r>
              <a:rPr lang="en-US" baseline="0" dirty="0" smtClean="0">
                <a:latin typeface="+mn-lt"/>
              </a:rPr>
              <a:t> </a:t>
            </a:r>
            <a:r>
              <a:rPr lang="en-US" dirty="0" smtClean="0">
                <a:latin typeface="+mn-lt"/>
              </a:rPr>
              <a:t>symptoms of the issue, and the impacted components and services</a:t>
            </a:r>
            <a:r>
              <a:rPr lang="en-US" sz="1000" b="0" i="0" u="none" strike="noStrike" kern="1200" baseline="0" dirty="0" smtClean="0">
                <a:solidFill>
                  <a:schemeClr val="tx1"/>
                </a:solidFill>
                <a:latin typeface="+mn-lt"/>
                <a:ea typeface="+mn-ea"/>
                <a:cs typeface="Calibri" panose="020F0502020204030204" pitchFamily="34" charset="0"/>
              </a:rPr>
              <a:t>. The </a:t>
            </a:r>
            <a:r>
              <a:rPr lang="en-US" dirty="0" smtClean="0">
                <a:latin typeface="+mn-lt"/>
              </a:rPr>
              <a:t>incident and problem management </a:t>
            </a:r>
            <a:r>
              <a:rPr lang="en-US" sz="1000" b="0" i="0" u="none" strike="noStrike" kern="1200" baseline="0" dirty="0" smtClean="0">
                <a:solidFill>
                  <a:schemeClr val="tx1"/>
                </a:solidFill>
                <a:latin typeface="+mn-lt"/>
                <a:ea typeface="+mn-ea"/>
                <a:cs typeface="Calibri" panose="020F0502020204030204" pitchFamily="34" charset="0"/>
              </a:rPr>
              <a:t>tool also logs a problem for administrative action.</a:t>
            </a:r>
            <a:endParaRPr lang="en-US" dirty="0" smtClean="0">
              <a:latin typeface="+mn-lt"/>
            </a:endParaRPr>
          </a:p>
          <a:p>
            <a:pPr defTabSz="914400" eaLnBrk="0" fontAlgn="base" hangingPunct="0">
              <a:spcBef>
                <a:spcPct val="30000"/>
              </a:spcBef>
              <a:spcAft>
                <a:spcPct val="0"/>
              </a:spcAft>
              <a:defRPr/>
            </a:pPr>
            <a:r>
              <a:rPr lang="en-US" dirty="0" smtClean="0">
                <a:latin typeface="+mn-lt"/>
              </a:rPr>
              <a:t>Administrators of the problem management team can view the problem details including root</a:t>
            </a:r>
            <a:r>
              <a:rPr lang="en-US" baseline="0" dirty="0" smtClean="0">
                <a:latin typeface="+mn-lt"/>
              </a:rPr>
              <a:t> cause </a:t>
            </a:r>
            <a:r>
              <a:rPr lang="en-US" dirty="0" smtClean="0">
                <a:latin typeface="+mn-lt"/>
              </a:rPr>
              <a:t>recorded by the </a:t>
            </a:r>
            <a:r>
              <a:rPr lang="en-US" baseline="0" dirty="0" smtClean="0">
                <a:latin typeface="+mn-lt"/>
              </a:rPr>
              <a:t>incident and problem management tool. </a:t>
            </a:r>
            <a:r>
              <a:rPr lang="en-US" dirty="0" smtClean="0">
                <a:latin typeface="+mn-lt"/>
              </a:rPr>
              <a:t>They determine the  remedial steps to correct the root cause. If</a:t>
            </a:r>
            <a:r>
              <a:rPr lang="en-US" baseline="0" dirty="0" smtClean="0">
                <a:latin typeface="+mn-lt"/>
              </a:rPr>
              <a:t> the root cause can be prevented by a change in the cloud infrastructure, they create a request for change for change management approval. Upon obtaining the approval, they ensure that the change is implemented. Once an appropriate solution is implemented to remediate the root cause, the problem management team closes the problem.</a:t>
            </a:r>
            <a:endParaRPr lang="en-US" dirty="0" smtClean="0">
              <a:latin typeface="+mn-lt"/>
            </a:endParaRPr>
          </a:p>
          <a:p>
            <a:endParaRPr lang="en-US" dirty="0">
              <a:latin typeface="+mn-l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dirty="0" smtClean="0"/>
              <a:t>The goal of </a:t>
            </a:r>
            <a:r>
              <a:rPr lang="en-US" i="1" dirty="0" smtClean="0"/>
              <a:t>availability management </a:t>
            </a:r>
            <a:r>
              <a:rPr lang="en-US" dirty="0" smtClean="0"/>
              <a:t>is to ensure that </a:t>
            </a:r>
            <a:r>
              <a:rPr lang="en-US" dirty="0"/>
              <a:t>the </a:t>
            </a:r>
            <a:r>
              <a:rPr lang="en-US" dirty="0" smtClean="0"/>
              <a:t>stated availability commitments are consistently met. The availability management process optimizes the capability of cloud infrastructure, services, and the service management team to deliver to consumers a cost effective and sustained level of service that meets SLA requirements. The key functions of availability management are described below:</a:t>
            </a:r>
          </a:p>
          <a:p>
            <a:pPr marL="171450" indent="-171450">
              <a:buFont typeface="Arial" panose="020B0604020202020204" pitchFamily="34" charset="0"/>
              <a:buChar char="•"/>
            </a:pPr>
            <a:r>
              <a:rPr lang="en-US" dirty="0" smtClean="0"/>
              <a:t>The availability management team gathers information on the availability requirements for upgraded and new services. Different types of cloud services may be subjected to different availability commitments and recovery objectives. A provider may also decide to offer different availability levels for same type of services, creating tiered services. </a:t>
            </a:r>
          </a:p>
          <a:p>
            <a:pPr marL="171450" indent="-171450">
              <a:buFont typeface="Arial" panose="020B0604020202020204" pitchFamily="34" charset="0"/>
              <a:buChar char="•"/>
            </a:pPr>
            <a:r>
              <a:rPr lang="en-US" dirty="0" smtClean="0"/>
              <a:t>The availability management team proactively monitors whether availability of existing cloud services and infrastructure components is maintained within acceptable and agreed levels. The monitoring tools identify differences between the committed availability and the achieved availability of services and notify administrators through alerts. </a:t>
            </a:r>
          </a:p>
          <a:p>
            <a:pPr marL="171450" indent="-171450">
              <a:buFont typeface="Arial" panose="020B0604020202020204" pitchFamily="34" charset="0"/>
              <a:buChar char="•"/>
            </a:pPr>
            <a:r>
              <a:rPr lang="en-US" dirty="0" smtClean="0"/>
              <a:t>Availability management team interacts with incident and problem management teams, assisting them in resolving availability-related incidents and problems. Through this interaction, incident and problem management teams provide key input to the availability management team regarding the causes of service failures. Incident and problem management also provide information about errors or faults in the infrastructure components that may cause future service unavailability. With this information, the availability management team can quickly identify new availability requirements and areas where availability must be improved. </a:t>
            </a:r>
          </a:p>
          <a:p>
            <a:pPr marL="0" lv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spcBef>
                <a:spcPct val="30000"/>
              </a:spcBef>
              <a:spcAft>
                <a:spcPct val="0"/>
              </a:spcAft>
              <a:buClrTx/>
              <a:buSzTx/>
              <a:buFont typeface="Arial" panose="020B0604020202020204" pitchFamily="34" charset="0"/>
              <a:buChar char="•"/>
              <a:tabLst/>
              <a:defRPr/>
            </a:pPr>
            <a:r>
              <a:rPr lang="en-US" dirty="0" smtClean="0"/>
              <a:t>The availability management team analyzes, plans, designs, and manages the procedures and technical features required to meet or exceed both current and future availability needs of services at a justifiable cost. Based on the SLA requirements of enhanced and new services, and areas found for improvement, the administrators of availability management team may suggest changes in the existing business continuity (BC) solutions or architect new solutions that provide additional tolerance and resilience against service failures. The availability management team also ensures that the deployed BC solutions are tested regularly. The slide provides examples of BC solutions that could be proposed by the availability management team.</a:t>
            </a:r>
          </a:p>
          <a:p>
            <a:pPr marL="0" indent="0">
              <a:buFont typeface="Arial" panose="020B0604020202020204" pitchFamily="34" charset="0"/>
              <a:buNone/>
            </a:pPr>
            <a:r>
              <a:rPr lang="en-US" dirty="0" smtClean="0"/>
              <a:t>While the primary goal of availability management is to ensure that service availability meets SLA commitments, it provides additional benefits, such as reducing the time consumers spend with the service desk addressing outages, improving consumer satisfaction, and consequently lifting the cloud service provider’s reputation. With a reduction in the frequency and duration of availability related incidents and problems, fewer staff members are required to handle incident and problem management functions, reducing the cloud service provider’s operational  costs.</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dirty="0" smtClean="0"/>
              <a:t>The goal of </a:t>
            </a:r>
            <a:r>
              <a:rPr lang="en-US" i="1" dirty="0" smtClean="0"/>
              <a:t>information security management </a:t>
            </a:r>
            <a:r>
              <a:rPr lang="en-US" dirty="0" smtClean="0"/>
              <a:t>is to prevent the occurrence of incidents or activities adversely affecting the confidentiality, integrity, and availability of information in cloud services and all service management processes. Protecting corporate and consumer data to the extent required to meet regulatory or compliance concerns (both internal and external), and at reasonable/acceptable costs are additional goals of information security. The interests of all stakeholders of a cloud service, including consumers who rely on information and the IT infrastructure, are considered. The</a:t>
            </a:r>
            <a:r>
              <a:rPr lang="en-US" dirty="0" smtClean="0">
                <a:solidFill>
                  <a:srgbClr val="FFC000"/>
                </a:solidFill>
              </a:rPr>
              <a:t> </a:t>
            </a:r>
            <a:r>
              <a:rPr lang="en-US" dirty="0"/>
              <a:t>k</a:t>
            </a:r>
            <a:r>
              <a:rPr lang="en-US" dirty="0" smtClean="0"/>
              <a:t>ey functions of information security management are described below:</a:t>
            </a:r>
          </a:p>
          <a:p>
            <a:pPr marL="171450" indent="-171450">
              <a:buFont typeface="Arial" panose="020B0604020202020204" pitchFamily="34" charset="0"/>
              <a:buChar char="•"/>
            </a:pPr>
            <a:r>
              <a:rPr lang="en-US" dirty="0" smtClean="0"/>
              <a:t>Information security management team implements the cloud service provider’s security requirements. It develops information security policies that govern the provider’s approach towards information security management. These policies may be specific to a cloud service, an external service provider, an organizational unit, or they can be uniformly applicable. Information security policies must be approved by top executive management. These security assurances are often detailed in SLAs and contracts. Information security management requires periodic reviews and, as necessary, revision of these policies. </a:t>
            </a:r>
          </a:p>
          <a:p>
            <a:pPr mar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a:t>
            </a:r>
            <a:r>
              <a:rPr lang="en-US" dirty="0"/>
              <a:t>s</a:t>
            </a:r>
            <a:r>
              <a:rPr lang="en-US" dirty="0" smtClean="0"/>
              <a:t>lide provides examples of information security policy </a:t>
            </a:r>
            <a:r>
              <a:rPr lang="en-US" baseline="0" dirty="0" smtClean="0"/>
              <a:t>developed by information security management team.</a:t>
            </a:r>
          </a:p>
          <a:p>
            <a:pPr marL="174625" algn="r"/>
            <a:r>
              <a:rPr lang="en-US" baseline="0" dirty="0" smtClean="0"/>
              <a:t>(</a:t>
            </a:r>
            <a:r>
              <a:rPr lang="en-US" baseline="0" dirty="0" smtClean="0"/>
              <a:t>Cont'd)</a:t>
            </a:r>
            <a:endParaRPr lang="en-US" dirty="0" smtClean="0"/>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Information security management team establishes a security management framework aligned with the security policies. The framework specifies security architecture, processes, mechanisms, tools, responsibilities (for both consumers and cloud administrators), and standards needed to ensure information security in a cost-effective manner. The security architecture describes the structure and behavior of security processes, methods of integrating security mechanisms with the existing IT infrastructure, service availability zones, locations to store data, and security management roles. Information security management team evaluates the risk exposure to data and cloud services and potential security breaches while creating the framework. </a:t>
            </a:r>
          </a:p>
          <a:p>
            <a:pPr marL="171450" indent="-171450">
              <a:buFont typeface="Arial" panose="020B0604020202020204" pitchFamily="34" charset="0"/>
              <a:buChar char="•"/>
            </a:pPr>
            <a:r>
              <a:rPr lang="en-US" dirty="0" smtClean="0"/>
              <a:t>Information security management team ensures that the security processes and mechanisms articulated in the framework are properly implemented. It collaborates with change management to obtain approval on the security-related changes. The implementation may be performed by an internal group of implementation engineers and supported by the suppliers of security products and services. However, the information security management function is responsible for monitoring, managing, and providing guidelines for such implementations.</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 security management framework, if successfully implemented, should provide the below capabilities:</a:t>
            </a:r>
          </a:p>
          <a:p>
            <a:pPr marL="171450" indent="-171450">
              <a:buFont typeface="Arial" panose="020B0604020202020204" pitchFamily="34" charset="0"/>
              <a:buChar char="•"/>
            </a:pPr>
            <a:r>
              <a:rPr lang="en-US" dirty="0" smtClean="0"/>
              <a:t>Safeguard data, services, and service management processes by automatically preventing attacks on them; for example, scan applications and databases to identify vulnerabilities and provide protection against any threats.</a:t>
            </a:r>
          </a:p>
          <a:p>
            <a:pPr marL="171450" indent="-171450">
              <a:buFont typeface="Arial" panose="020B0604020202020204" pitchFamily="34" charset="0"/>
              <a:buChar char="•"/>
            </a:pPr>
            <a:r>
              <a:rPr lang="en-US" dirty="0" smtClean="0"/>
              <a:t>Minimize the impact of an attack on a compromised system by promptly taking corrective action such as isolating a compromised physical compute system from the production environment or blocking a specific type of network traffic.</a:t>
            </a:r>
          </a:p>
          <a:p>
            <a:pPr marL="171450" indent="-171450">
              <a:buFont typeface="Arial" panose="020B0604020202020204" pitchFamily="34" charset="0"/>
              <a:buChar char="•"/>
            </a:pPr>
            <a:r>
              <a:rPr lang="en-US" dirty="0" smtClean="0"/>
              <a:t>Automatically and quickly detect security attacks, deviations from security policies, anomalies in the pattern of operation and usage of a service, and violations of regulatory compliance in real-time, and generate alerts to take preventative or corrective action.</a:t>
            </a:r>
          </a:p>
          <a:p>
            <a:pPr marL="0" indent="0" algn="r">
              <a:buFont typeface="Arial" panose="020B0604020202020204" pitchFamily="34" charset="0"/>
              <a:buNone/>
            </a:pPr>
            <a:r>
              <a:rPr lang="en-US" dirty="0" smtClean="0"/>
              <a:t>(</a:t>
            </a:r>
            <a:r>
              <a:rPr lang="en-US" dirty="0" smtClean="0"/>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Control access to data and services at multiple levels (defense in depth, elaborated </a:t>
            </a:r>
            <a:r>
              <a:rPr lang="en-US" dirty="0"/>
              <a:t>in the </a:t>
            </a:r>
            <a:r>
              <a:rPr lang="en-US" dirty="0" smtClean="0"/>
              <a:t>‘Security’ module) reducing the risk of a security breach if a protection mechanism at one level gets compromised. </a:t>
            </a:r>
          </a:p>
          <a:p>
            <a:pPr marL="171450" indent="-171450">
              <a:buFont typeface="Arial" panose="020B0604020202020204" pitchFamily="34" charset="0"/>
              <a:buChar char="•"/>
            </a:pPr>
            <a:r>
              <a:rPr lang="en-US" dirty="0" smtClean="0"/>
              <a:t>Isolate and mask consumer’s data and activities from other consumers and unauthorized personnel in the provider’s organization.</a:t>
            </a:r>
          </a:p>
          <a:p>
            <a:pPr marL="171450" indent="-171450">
              <a:buFont typeface="Arial" panose="020B0604020202020204" pitchFamily="34" charset="0"/>
              <a:buChar char="•"/>
            </a:pPr>
            <a:r>
              <a:rPr lang="en-US" dirty="0" smtClean="0"/>
              <a:t>Automatically log all activities on the data and services including data movement in and out of the cloud and within the cloud. This facilitates proving compliance to security policies during an audit.</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an overview of cloud service management and a comparison between traditional IT management and cloud service management. It also covered an overview of service management functions – service portfolio management and service operation management.</a:t>
            </a:r>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example illustrates a security architecture aligned with a provider’s approach towards information security management. It is created by the information security management team of provider’s organization </a:t>
            </a:r>
            <a:r>
              <a:rPr lang="en-US" baseline="0" dirty="0" smtClean="0"/>
              <a:t>to conform to security policy</a:t>
            </a:r>
            <a:r>
              <a:rPr lang="en-US" dirty="0" smtClean="0"/>
              <a:t>. It secures a cloud service by filtering</a:t>
            </a:r>
            <a:r>
              <a:rPr lang="en-US" baseline="0" dirty="0" smtClean="0"/>
              <a:t> incoming network traffic</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Given the context, a cloud service is divided into three tiers</a:t>
            </a:r>
            <a:r>
              <a:rPr lang="en-US" baseline="0" dirty="0" smtClean="0"/>
              <a:t> – </a:t>
            </a:r>
            <a:r>
              <a:rPr lang="en-US" dirty="0"/>
              <a:t>w</a:t>
            </a:r>
            <a:r>
              <a:rPr lang="en-US" baseline="0" dirty="0" smtClean="0"/>
              <a:t>eb, application, and database</a:t>
            </a:r>
            <a:r>
              <a:rPr lang="en-US" dirty="0" smtClean="0"/>
              <a:t>. The </a:t>
            </a:r>
            <a:r>
              <a:rPr lang="en-US" dirty="0"/>
              <a:t>w</a:t>
            </a:r>
            <a:r>
              <a:rPr lang="en-US" dirty="0" smtClean="0"/>
              <a:t>eb tier consists of two VMs (</a:t>
            </a:r>
            <a:r>
              <a:rPr lang="en-US" dirty="0"/>
              <a:t>w</a:t>
            </a:r>
            <a:r>
              <a:rPr lang="en-US" dirty="0" smtClean="0"/>
              <a:t>eb servers) and</a:t>
            </a:r>
            <a:r>
              <a:rPr lang="en-US" baseline="0" dirty="0" smtClean="0"/>
              <a:t> all client traffic routed through Internet are load balanced (not shown in this architecture) across these VMs. The application tier comprises a single VM running application software; likewise, the database tier contains a single VM that provides database service. Communication between these tiers enables the cloud service to function.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security architecture ensures that virtual firewalls are deployed when a service is provisioned. </a:t>
            </a:r>
            <a:r>
              <a:rPr lang="en-US" dirty="0" smtClean="0"/>
              <a:t>These firewalls examine network traffic traversing from/to VMs and only permit traffic that passes the firewall rules.</a:t>
            </a:r>
            <a:r>
              <a:rPr lang="en-US" baseline="0" dirty="0" smtClean="0"/>
              <a:t> In this example, network traffic </a:t>
            </a:r>
            <a:r>
              <a:rPr lang="en-US" baseline="0" smtClean="0"/>
              <a:t>from Internet </a:t>
            </a:r>
            <a:r>
              <a:rPr lang="en-US" baseline="0" dirty="0" smtClean="0"/>
              <a:t>to </a:t>
            </a:r>
            <a:r>
              <a:rPr lang="en-US" dirty="0"/>
              <a:t>w</a:t>
            </a:r>
            <a:r>
              <a:rPr lang="en-US" baseline="0" dirty="0" smtClean="0"/>
              <a:t>eb tier is processed by a firewall, shown in the figure, that allows only HTTP or HTTPS traffic according to the firewall rule. The traffic from </a:t>
            </a:r>
            <a:r>
              <a:rPr lang="en-US" dirty="0"/>
              <a:t>w</a:t>
            </a:r>
            <a:r>
              <a:rPr lang="en-US" baseline="0" dirty="0" smtClean="0"/>
              <a:t>eb tier to application tier is processed by another firewall that permits only deployed application-specific traffic. Similarly, the network traffic from application tier to database tier is filtered by another firewall that allows only Structured Query Language (SQL) traffic.</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incident management, problem management, availability management, and information security management.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Concepts in Practice section covers three</a:t>
            </a:r>
            <a:r>
              <a:rPr lang="en-US" baseline="0" dirty="0" smtClean="0"/>
              <a:t> products that facilitate cloud service management. These products are: EMC Smarts, VMware </a:t>
            </a:r>
            <a:r>
              <a:rPr lang="en-US" baseline="0" dirty="0" err="1" smtClean="0"/>
              <a:t>vCenter</a:t>
            </a:r>
            <a:r>
              <a:rPr lang="en-US" baseline="0" dirty="0" smtClean="0"/>
              <a:t> Operations Management Suite, and VMware IT Business Management Suite.</a:t>
            </a:r>
          </a:p>
          <a:p>
            <a:endParaRPr lang="en-US" dirty="0"/>
          </a:p>
          <a:p>
            <a:r>
              <a:rPr lang="en-US" i="1" baseline="0" dirty="0" smtClean="0"/>
              <a:t>Note:</a:t>
            </a:r>
          </a:p>
          <a:p>
            <a:r>
              <a:rPr lang="en-US" i="1" dirty="0" smtClean="0"/>
              <a:t>For the latest information on EMC products, visit www.emc.com.</a:t>
            </a:r>
          </a:p>
          <a:p>
            <a:r>
              <a:rPr lang="en-US" i="1" dirty="0" smtClean="0"/>
              <a:t>For the latest information on VMware products, visit www.vmware.com. </a:t>
            </a:r>
            <a:endParaRPr lang="en-US" i="1"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spcBef>
                <a:spcPts val="1200"/>
              </a:spcBef>
              <a:spcAft>
                <a:spcPts val="0"/>
              </a:spcAft>
              <a:buClrTx/>
              <a:buSzTx/>
              <a:buFontTx/>
              <a:buNone/>
              <a:tabLst/>
              <a:defRPr/>
            </a:pPr>
            <a:r>
              <a:rPr lang="en-US" b="1" dirty="0" smtClean="0"/>
              <a:t>EMC Smarts </a:t>
            </a:r>
            <a:r>
              <a:rPr lang="en-US" dirty="0" smtClean="0"/>
              <a:t>discovers infrastructure components and details information about each one, including configuration and inter-relationship among components. It monitors configuration, performance, and availability and provides reports on monitored components. Smarts detects changes in the status of the infrastructure components such as a failure or a performance degradation that may occur due to problems. It analyzes and correlates these status changes, pinpoints impending service-affecting problems, and identifies root causes of the problems. By proactively finding root causes, it helps administrators to quickly identify services that are at risk of an SLA breach, so they can take corrective actions before consumers know that there is a problem. Smarts also defines how IT problems affect services and consumers, which helps administrators to prioritize actions.</a:t>
            </a:r>
          </a:p>
          <a:p>
            <a:endParaRPr lang="en-US" dirty="0" smtClean="0">
              <a:latin typeface="+mn-lt"/>
            </a:endParaRPr>
          </a:p>
          <a:p>
            <a:endParaRPr lang="en-US" dirty="0">
              <a:latin typeface="+mn-l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kern="1200" dirty="0" smtClean="0">
                <a:solidFill>
                  <a:schemeClr val="tx1"/>
                </a:solidFill>
                <a:effectLst/>
              </a:rPr>
              <a:t>The </a:t>
            </a:r>
            <a:r>
              <a:rPr lang="en-US" b="1" kern="1200" dirty="0" smtClean="0">
                <a:solidFill>
                  <a:schemeClr val="tx1"/>
                </a:solidFill>
                <a:effectLst/>
              </a:rPr>
              <a:t>VMware </a:t>
            </a:r>
            <a:r>
              <a:rPr lang="en-US" b="1" kern="1200" dirty="0" err="1" smtClean="0">
                <a:solidFill>
                  <a:schemeClr val="tx1"/>
                </a:solidFill>
                <a:effectLst/>
              </a:rPr>
              <a:t>vCenter</a:t>
            </a:r>
            <a:r>
              <a:rPr lang="en-US" b="1" kern="1200" dirty="0" smtClean="0">
                <a:solidFill>
                  <a:schemeClr val="tx1"/>
                </a:solidFill>
                <a:effectLst/>
              </a:rPr>
              <a:t> Operations Management Suite </a:t>
            </a:r>
            <a:r>
              <a:rPr lang="en-US" b="0" kern="1200" dirty="0" smtClean="0">
                <a:solidFill>
                  <a:schemeClr val="tx1"/>
                </a:solidFill>
                <a:effectLst/>
              </a:rPr>
              <a:t>includes a set of tools that automates performance, capacity, and configuration </a:t>
            </a:r>
            <a:r>
              <a:rPr lang="en-US" b="0" kern="1200" dirty="0" smtClean="0">
                <a:effectLst/>
              </a:rPr>
              <a:t>management, </a:t>
            </a:r>
            <a:r>
              <a:rPr lang="en-US" b="0" kern="1200" dirty="0" smtClean="0">
                <a:solidFill>
                  <a:schemeClr val="tx1"/>
                </a:solidFill>
                <a:effectLst/>
              </a:rPr>
              <a:t>and provides an integrated approach to service management. It enables IT organizations to ensure service levels, optimum resource usage, and configuration compliance in virtualized and cloud environments. The </a:t>
            </a:r>
            <a:r>
              <a:rPr lang="en-US" b="0" kern="1200" dirty="0" err="1" smtClean="0">
                <a:solidFill>
                  <a:schemeClr val="tx1"/>
                </a:solidFill>
                <a:effectLst/>
              </a:rPr>
              <a:t>vCenter</a:t>
            </a:r>
            <a:r>
              <a:rPr lang="en-US" b="0" kern="1200" dirty="0" smtClean="0">
                <a:solidFill>
                  <a:schemeClr val="tx1"/>
                </a:solidFill>
                <a:effectLst/>
              </a:rPr>
              <a:t> Operations Management Suite </a:t>
            </a:r>
            <a:r>
              <a:rPr lang="en-US" kern="1200" dirty="0" smtClean="0">
                <a:solidFill>
                  <a:schemeClr val="tx1"/>
                </a:solidFill>
                <a:effectLst/>
              </a:rPr>
              <a:t>includes four components. These components are described below:</a:t>
            </a:r>
          </a:p>
          <a:p>
            <a:pPr marL="171450" lvl="0" indent="-171450">
              <a:buFont typeface="Arial" panose="020B0604020202020204" pitchFamily="34" charset="0"/>
              <a:buChar char="•"/>
            </a:pPr>
            <a:r>
              <a:rPr lang="en-US" b="0" kern="1200" dirty="0" err="1" smtClean="0">
                <a:solidFill>
                  <a:schemeClr val="tx1"/>
                </a:solidFill>
                <a:effectLst/>
              </a:rPr>
              <a:t>vCenter</a:t>
            </a:r>
            <a:r>
              <a:rPr lang="en-US" b="0" kern="1200" dirty="0" smtClean="0">
                <a:solidFill>
                  <a:schemeClr val="tx1"/>
                </a:solidFill>
                <a:effectLst/>
              </a:rPr>
              <a:t> Operations Manager </a:t>
            </a:r>
            <a:r>
              <a:rPr lang="en-US" kern="1200" dirty="0" smtClean="0">
                <a:solidFill>
                  <a:schemeClr val="tx1"/>
                </a:solidFill>
                <a:effectLst/>
              </a:rPr>
              <a:t>provides operations dashboards to gain visibility into the cloud infrastructure. It identifies potential performance bottlenecks automatically and helps remediate them before consumers notice problems. Further, it enables optimizing usage of capacity and performs capacity trend analysis.</a:t>
            </a:r>
          </a:p>
          <a:p>
            <a:pPr marL="171450" lvl="0" indent="-171450">
              <a:buFont typeface="Arial" panose="020B0604020202020204" pitchFamily="34" charset="0"/>
              <a:buChar char="•"/>
            </a:pPr>
            <a:r>
              <a:rPr lang="en-US" b="0" kern="1200" dirty="0" err="1" smtClean="0">
                <a:solidFill>
                  <a:schemeClr val="tx1"/>
                </a:solidFill>
                <a:effectLst/>
              </a:rPr>
              <a:t>vCenter</a:t>
            </a:r>
            <a:r>
              <a:rPr lang="en-US" b="0" kern="1200" dirty="0" smtClean="0">
                <a:solidFill>
                  <a:schemeClr val="tx1"/>
                </a:solidFill>
                <a:effectLst/>
              </a:rPr>
              <a:t> Configuration Manager automates configuration management tasks such as configuration data collection, configuration change execution, configuration reporting, change auditing, and compliance assessment. This automation enables organizations to maintain configuration compliance and to enforce IT policies, regulatory requirements, and security hardening guidelines.</a:t>
            </a:r>
          </a:p>
          <a:p>
            <a:pPr marL="171450" lvl="0" indent="-171450">
              <a:buFont typeface="Arial" panose="020B0604020202020204" pitchFamily="34" charset="0"/>
              <a:buChar char="•"/>
            </a:pPr>
            <a:r>
              <a:rPr lang="en-US" b="0" kern="1200" dirty="0" err="1" smtClean="0">
                <a:solidFill>
                  <a:schemeClr val="tx1"/>
                </a:solidFill>
                <a:effectLst/>
              </a:rPr>
              <a:t>vCenter</a:t>
            </a:r>
            <a:r>
              <a:rPr lang="en-US" b="0" kern="1200" dirty="0" smtClean="0">
                <a:solidFill>
                  <a:schemeClr val="tx1"/>
                </a:solidFill>
                <a:effectLst/>
              </a:rPr>
              <a:t> </a:t>
            </a:r>
            <a:r>
              <a:rPr lang="en-US" b="0" kern="1200" dirty="0" err="1" smtClean="0">
                <a:solidFill>
                  <a:schemeClr val="tx1"/>
                </a:solidFill>
                <a:effectLst/>
              </a:rPr>
              <a:t>Hyperic</a:t>
            </a:r>
            <a:r>
              <a:rPr lang="en-US" b="0" kern="1200" dirty="0" smtClean="0">
                <a:solidFill>
                  <a:schemeClr val="tx1"/>
                </a:solidFill>
                <a:effectLst/>
              </a:rPr>
              <a:t> monitors hardware resources, operating systems, middleware, and applications. It provides immediate notification in the event of application performance degradation or unavailability. This enables administrators to ensure availability and reliability of business applications. </a:t>
            </a:r>
          </a:p>
          <a:p>
            <a:pPr marL="171450" lvl="0" indent="-171450">
              <a:buFont typeface="Arial" panose="020B0604020202020204" pitchFamily="34" charset="0"/>
              <a:buChar char="•"/>
            </a:pPr>
            <a:r>
              <a:rPr lang="en-US" b="0" kern="1200" dirty="0" err="1" smtClean="0">
                <a:solidFill>
                  <a:schemeClr val="tx1"/>
                </a:solidFill>
                <a:effectLst/>
              </a:rPr>
              <a:t>vCenter</a:t>
            </a:r>
            <a:r>
              <a:rPr lang="en-US" b="0" kern="1200" dirty="0" smtClean="0">
                <a:solidFill>
                  <a:schemeClr val="tx1"/>
                </a:solidFill>
                <a:effectLst/>
              </a:rPr>
              <a:t> Infrastructure Navigator </a:t>
            </a:r>
            <a:r>
              <a:rPr lang="en-US" kern="1200" dirty="0" smtClean="0">
                <a:solidFill>
                  <a:schemeClr val="tx1"/>
                </a:solidFill>
                <a:effectLst/>
              </a:rPr>
              <a:t>automatically discovers application services running on the VMs and maps their dependency on IT infrastructure components.</a:t>
            </a:r>
          </a:p>
          <a:p>
            <a:pPr marL="0" lvl="0" indent="0" algn="r">
              <a:buFont typeface="Arial" panose="020B0604020202020204" pitchFamily="34" charset="0"/>
              <a:buNone/>
            </a:pPr>
            <a:r>
              <a:rPr lang="en-US" kern="1200" dirty="0" smtClean="0">
                <a:solidFill>
                  <a:schemeClr val="tx1"/>
                </a:solidFill>
                <a:effectLst/>
              </a:rPr>
              <a:t>(</a:t>
            </a:r>
            <a:r>
              <a:rPr lang="en-US" kern="1200" dirty="0" smtClean="0">
                <a:solidFill>
                  <a:schemeClr val="tx1"/>
                </a:solidFill>
                <a:effectLst/>
              </a:rPr>
              <a:t>Cont'd)</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457200" y="466344"/>
            <a:ext cx="5943600" cy="8375904"/>
          </a:xfrm>
        </p:spPr>
        <p:txBody>
          <a:bodyPr/>
          <a:lstStyle/>
          <a:p>
            <a:r>
              <a:rPr lang="en-US" b="0" kern="1200" dirty="0" smtClean="0">
                <a:solidFill>
                  <a:schemeClr val="tx1"/>
                </a:solidFill>
                <a:effectLst/>
              </a:rPr>
              <a:t>The </a:t>
            </a:r>
            <a:r>
              <a:rPr lang="en-US" b="1" kern="1200" dirty="0" smtClean="0">
                <a:solidFill>
                  <a:schemeClr val="tx1"/>
                </a:solidFill>
                <a:effectLst/>
              </a:rPr>
              <a:t>VMware</a:t>
            </a:r>
            <a:r>
              <a:rPr lang="en-US" b="0" kern="1200" dirty="0" smtClean="0">
                <a:solidFill>
                  <a:schemeClr val="tx1"/>
                </a:solidFill>
                <a:effectLst/>
              </a:rPr>
              <a:t> </a:t>
            </a:r>
            <a:r>
              <a:rPr lang="en-US" b="1" kern="1200" dirty="0" smtClean="0">
                <a:solidFill>
                  <a:schemeClr val="tx1"/>
                </a:solidFill>
                <a:effectLst/>
              </a:rPr>
              <a:t>IT Business Management Suite</a:t>
            </a:r>
            <a:r>
              <a:rPr lang="en-US" kern="1200" dirty="0" smtClean="0">
                <a:solidFill>
                  <a:schemeClr val="tx1"/>
                </a:solidFill>
                <a:effectLst/>
              </a:rPr>
              <a:t> automates financial management process, giving fact-based views of service costs across physical, </a:t>
            </a:r>
            <a:r>
              <a:rPr lang="en-US" kern="1200" dirty="0" smtClean="0">
                <a:effectLst/>
              </a:rPr>
              <a:t>virtual, and </a:t>
            </a:r>
            <a:r>
              <a:rPr lang="en-US" kern="1200" dirty="0" smtClean="0">
                <a:solidFill>
                  <a:schemeClr val="tx1"/>
                </a:solidFill>
                <a:effectLst/>
              </a:rPr>
              <a:t>cloud environments. It displays IT costing including TCO and unit costs along with their breakdowns and trends for all services. It also helps finance departments to rationalize budgets and track planned versus actual spending, and provides what-if scenarios such as how service costs would be affected if a vendor is replaced or an application retired. Further, the IT Business Management Suite can compare an organization’s cost structure against peer organizations. It can identify the areas where an organization is doing well and where the organization could improve to better align IT capabilities and costs with the organization’s goals. </a:t>
            </a:r>
          </a:p>
          <a:p>
            <a:r>
              <a:rPr lang="en-US" kern="1200" dirty="0" smtClean="0">
                <a:solidFill>
                  <a:schemeClr val="tx1"/>
                </a:solidFill>
                <a:effectLst/>
              </a:rPr>
              <a:t>The IT Business Management Suite also enables an organization to define, track, and manage service levels and quality metrics. Alerts are generated when an SLA or contract commitment is in danger of being missed.  </a:t>
            </a:r>
          </a:p>
          <a:p>
            <a:r>
              <a:rPr lang="en-US" kern="1200" dirty="0" smtClean="0">
                <a:solidFill>
                  <a:schemeClr val="tx1"/>
                </a:solidFill>
                <a:effectLst/>
              </a:rPr>
              <a:t>Further, it creates workflows to track, and approve vendor agreements and commitments. It also tracks</a:t>
            </a:r>
            <a:r>
              <a:rPr lang="en-US" kern="1200" smtClean="0">
                <a:solidFill>
                  <a:schemeClr val="tx1"/>
                </a:solidFill>
                <a:effectLst/>
              </a:rPr>
              <a:t>, validates, </a:t>
            </a:r>
            <a:r>
              <a:rPr lang="en-US" kern="1200" dirty="0" smtClean="0">
                <a:solidFill>
                  <a:schemeClr val="tx1"/>
                </a:solidFill>
                <a:effectLst/>
              </a:rPr>
              <a:t>and manages vendor invoices against contract terms, spending, and service performance metrics.</a:t>
            </a:r>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module covered the key service management processes – service catalog management, financial management, supplier management, monitoring, service asset and configuration management, change management, capacity management, performance management, incident management, problem management, availability management, and information security management.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2199307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service portfolio management activities and the key processes to support portfolio management.</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aseline="0" dirty="0" smtClean="0"/>
              <a:t>Cloud administrators responsible for s</a:t>
            </a:r>
            <a:r>
              <a:rPr lang="en-US" dirty="0" smtClean="0"/>
              <a:t>ervice</a:t>
            </a:r>
            <a:r>
              <a:rPr lang="en-US" baseline="0" dirty="0" smtClean="0"/>
              <a:t> portfolio management make decision to deliver those services that provides value and strategic advantage to the provider. They provide guidelines on how these services will be designed, implemented, supported, and priced (where appropriate). They also make investment decision on services across services’ entire lifecycle and ensure that services are delivered in the most cost-effective manner and as quickly as possible.</a:t>
            </a:r>
          </a:p>
          <a:p>
            <a:r>
              <a:rPr lang="en-US" dirty="0" smtClean="0"/>
              <a:t>A chart showing service portfolio management activities are provided on the slide.</a:t>
            </a:r>
          </a:p>
          <a:p>
            <a:endParaRPr lang="en-US" dirty="0" smtClean="0"/>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Service Management</a:t>
            </a:r>
            <a:endParaRPr lang="en-US" dirty="0"/>
          </a:p>
        </p:txBody>
      </p:sp>
    </p:spTree>
    <p:extLst>
      <p:ext uri="{BB962C8B-B14F-4D97-AF65-F5344CB8AC3E}">
        <p14:creationId xmlns:p14="http://schemas.microsoft.com/office/powerpoint/2010/main" val="1614877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Service Management</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39.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8.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hart" Target="../charts/chart2.xml"/><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0.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88.xml"/><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8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9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a:t>
            </a:r>
            <a:r>
              <a:rPr lang="en-US" dirty="0" smtClean="0"/>
              <a:t>Service Management</a:t>
            </a:r>
            <a:endParaRPr lang="en-US" dirty="0"/>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a:t>Describe service portfolio management processes</a:t>
            </a:r>
          </a:p>
          <a:p>
            <a:pPr>
              <a:defRPr/>
            </a:pPr>
            <a:r>
              <a:rPr lang="en-US" dirty="0"/>
              <a:t>Describe service operation management processes</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Portfolio Management Processes</a:t>
            </a:r>
          </a:p>
        </p:txBody>
      </p:sp>
      <p:sp>
        <p:nvSpPr>
          <p:cNvPr id="5" name="Content Placeholder 4"/>
          <p:cNvSpPr>
            <a:spLocks noGrp="1"/>
          </p:cNvSpPr>
          <p:nvPr>
            <p:ph sz="quarter" idx="10"/>
          </p:nvPr>
        </p:nvSpPr>
        <p:spPr/>
        <p:txBody>
          <a:bodyPr/>
          <a:lstStyle/>
          <a:p>
            <a:r>
              <a:rPr lang="en-US" dirty="0"/>
              <a:t>Key processes to support portfolio management activities are: </a:t>
            </a:r>
          </a:p>
          <a:p>
            <a:pPr lvl="1"/>
            <a:r>
              <a:rPr lang="en-US" dirty="0"/>
              <a:t>Service catalog management</a:t>
            </a:r>
          </a:p>
          <a:p>
            <a:pPr lvl="1"/>
            <a:r>
              <a:rPr lang="en-US" dirty="0"/>
              <a:t>Financial management</a:t>
            </a:r>
          </a:p>
          <a:p>
            <a:pPr lvl="1"/>
            <a:r>
              <a:rPr lang="en-US" dirty="0"/>
              <a:t>Supplier management</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Catalog Management</a:t>
            </a:r>
          </a:p>
        </p:txBody>
      </p:sp>
      <p:sp>
        <p:nvSpPr>
          <p:cNvPr id="5" name="Content Placeholder 4"/>
          <p:cNvSpPr>
            <a:spLocks noGrp="1"/>
          </p:cNvSpPr>
          <p:nvPr>
            <p:ph sz="quarter" idx="10"/>
          </p:nvPr>
        </p:nvSpPr>
        <p:spPr>
          <a:xfrm>
            <a:off x="379413" y="2135630"/>
            <a:ext cx="8458200" cy="2228850"/>
          </a:xfrm>
        </p:spPr>
        <p:txBody>
          <a:bodyPr/>
          <a:lstStyle/>
          <a:p>
            <a:r>
              <a:rPr lang="en-US" dirty="0"/>
              <a:t>Responsible for design and implementation of service catalog</a:t>
            </a:r>
          </a:p>
          <a:p>
            <a:pPr lvl="1"/>
            <a:r>
              <a:rPr lang="en-US" dirty="0"/>
              <a:t>Updates service catalog to include new service offerings and/or changes to </a:t>
            </a:r>
            <a:r>
              <a:rPr lang="en-US" dirty="0" smtClean="0"/>
              <a:t>the existing </a:t>
            </a:r>
            <a:r>
              <a:rPr lang="en-US" dirty="0"/>
              <a:t>offerings</a:t>
            </a:r>
          </a:p>
          <a:p>
            <a:r>
              <a:rPr lang="en-US" dirty="0"/>
              <a:t>Ensures that information in service catalog is: </a:t>
            </a:r>
          </a:p>
          <a:p>
            <a:pPr lvl="1"/>
            <a:r>
              <a:rPr lang="en-US" dirty="0"/>
              <a:t>Up-to-date</a:t>
            </a:r>
          </a:p>
          <a:p>
            <a:pPr lvl="1"/>
            <a:r>
              <a:rPr lang="en-US" dirty="0"/>
              <a:t>Clear and complete</a:t>
            </a:r>
          </a:p>
          <a:p>
            <a:pPr lvl="1"/>
            <a:r>
              <a:rPr lang="en-US" dirty="0"/>
              <a:t>Unambiguous and valuable to consumers</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692"/>
            <a:chOff x="125970" y="3200400"/>
            <a:chExt cx="8545183" cy="1113692"/>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96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Ensure that a service catalog is created and maintained with accurate information on all of the available </a:t>
              </a:r>
              <a:r>
                <a:rPr lang="en-US" sz="1400" dirty="0" smtClean="0">
                  <a:solidFill>
                    <a:schemeClr val="tx1"/>
                  </a:solidFill>
                </a:rPr>
                <a:t>services</a:t>
              </a:r>
              <a:r>
                <a:rPr lang="en-US" sz="1400" dirty="0">
                  <a:solidFill>
                    <a:schemeClr val="tx1"/>
                  </a:solidFill>
                </a:rPr>
                <a:t>.</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Catalog Design and Implementation Process</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1295346" y="1257573"/>
            <a:ext cx="6553310" cy="3343441"/>
            <a:chOff x="16650" y="1123950"/>
            <a:chExt cx="9110702" cy="4648200"/>
          </a:xfrm>
        </p:grpSpPr>
        <p:grpSp>
          <p:nvGrpSpPr>
            <p:cNvPr id="7" name="Group 6"/>
            <p:cNvGrpSpPr/>
            <p:nvPr/>
          </p:nvGrpSpPr>
          <p:grpSpPr>
            <a:xfrm rot="10800000">
              <a:off x="6511643" y="2279771"/>
              <a:ext cx="176784" cy="1960098"/>
              <a:chOff x="1459493" y="3014554"/>
              <a:chExt cx="176784" cy="1960098"/>
            </a:xfrm>
          </p:grpSpPr>
          <p:cxnSp>
            <p:nvCxnSpPr>
              <p:cNvPr id="22" name="Straight Connector 21"/>
              <p:cNvCxnSpPr/>
              <p:nvPr/>
            </p:nvCxnSpPr>
            <p:spPr>
              <a:xfrm rot="5400000">
                <a:off x="567836" y="3994603"/>
                <a:ext cx="1960098"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grpSp>
          <p:nvGrpSpPr>
            <p:cNvPr id="8" name="Group 7"/>
            <p:cNvGrpSpPr/>
            <p:nvPr/>
          </p:nvGrpSpPr>
          <p:grpSpPr>
            <a:xfrm rot="16200000" flipH="1">
              <a:off x="4989814" y="3029411"/>
              <a:ext cx="176784" cy="2869780"/>
              <a:chOff x="1459493" y="2938354"/>
              <a:chExt cx="176784" cy="2869780"/>
            </a:xfrm>
          </p:grpSpPr>
          <p:cxnSp>
            <p:nvCxnSpPr>
              <p:cNvPr id="20" name="Straight Connector 19"/>
              <p:cNvCxnSpPr/>
              <p:nvPr/>
            </p:nvCxnSpPr>
            <p:spPr>
              <a:xfrm rot="5400000">
                <a:off x="118388" y="4373244"/>
                <a:ext cx="286978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b="1"/>
              </a:p>
            </p:txBody>
          </p:sp>
        </p:grpSp>
        <p:sp>
          <p:nvSpPr>
            <p:cNvPr id="9" name="Rectangular Callout 8"/>
            <p:cNvSpPr/>
            <p:nvPr/>
          </p:nvSpPr>
          <p:spPr>
            <a:xfrm>
              <a:off x="6055115" y="1123950"/>
              <a:ext cx="3072237" cy="594113"/>
            </a:xfrm>
            <a:prstGeom prst="wedgeRectCallout">
              <a:avLst>
                <a:gd name="adj1" fmla="val -43920"/>
                <a:gd name="adj2" fmla="val 106399"/>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a:solidFill>
                    <a:schemeClr val="tx1"/>
                  </a:solidFill>
                </a:rPr>
                <a:t>Define </a:t>
              </a:r>
              <a:r>
                <a:rPr lang="en-US" sz="900" dirty="0" smtClean="0">
                  <a:solidFill>
                    <a:schemeClr val="tx1"/>
                  </a:solidFill>
                </a:rPr>
                <a:t>web </a:t>
              </a:r>
              <a:r>
                <a:rPr lang="en-US" sz="900" dirty="0">
                  <a:solidFill>
                    <a:schemeClr val="tx1"/>
                  </a:solidFill>
                </a:rPr>
                <a:t>form used to request the service using portal software</a:t>
              </a:r>
            </a:p>
          </p:txBody>
        </p:sp>
        <p:grpSp>
          <p:nvGrpSpPr>
            <p:cNvPr id="10" name="Group 9"/>
            <p:cNvGrpSpPr/>
            <p:nvPr/>
          </p:nvGrpSpPr>
          <p:grpSpPr>
            <a:xfrm rot="5400000">
              <a:off x="3886918" y="1000403"/>
              <a:ext cx="176784" cy="2869780"/>
              <a:chOff x="1459493" y="2938354"/>
              <a:chExt cx="176784" cy="2869780"/>
            </a:xfrm>
          </p:grpSpPr>
          <p:cxnSp>
            <p:nvCxnSpPr>
              <p:cNvPr id="18" name="Straight Connector 17"/>
              <p:cNvCxnSpPr/>
              <p:nvPr/>
            </p:nvCxnSpPr>
            <p:spPr>
              <a:xfrm rot="5400000">
                <a:off x="118388" y="4373244"/>
                <a:ext cx="286978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sp>
          <p:nvSpPr>
            <p:cNvPr id="11" name="Rounded Rectangle 10"/>
            <p:cNvSpPr/>
            <p:nvPr/>
          </p:nvSpPr>
          <p:spPr>
            <a:xfrm>
              <a:off x="1219200" y="2055849"/>
              <a:ext cx="2538472"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Create </a:t>
              </a:r>
              <a:r>
                <a:rPr lang="en-US" sz="1050" b="1" dirty="0">
                  <a:solidFill>
                    <a:schemeClr val="tx1"/>
                  </a:solidFill>
                </a:rPr>
                <a:t>Service Definition</a:t>
              </a:r>
            </a:p>
          </p:txBody>
        </p:sp>
        <p:sp>
          <p:nvSpPr>
            <p:cNvPr id="12" name="Rounded Rectangle 11"/>
            <p:cNvSpPr/>
            <p:nvPr/>
          </p:nvSpPr>
          <p:spPr>
            <a:xfrm>
              <a:off x="5330798" y="2055849"/>
              <a:ext cx="2538472"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Define </a:t>
              </a:r>
              <a:r>
                <a:rPr lang="en-US" sz="1050" b="1" dirty="0">
                  <a:solidFill>
                    <a:schemeClr val="tx1"/>
                  </a:solidFill>
                </a:rPr>
                <a:t>Service Request</a:t>
              </a:r>
            </a:p>
          </p:txBody>
        </p:sp>
        <p:sp>
          <p:nvSpPr>
            <p:cNvPr id="13" name="Rounded Rectangle 12"/>
            <p:cNvSpPr/>
            <p:nvPr/>
          </p:nvSpPr>
          <p:spPr>
            <a:xfrm>
              <a:off x="1219200" y="4089217"/>
              <a:ext cx="2538472"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Publish </a:t>
              </a:r>
              <a:r>
                <a:rPr lang="en-US" sz="1050" b="1" dirty="0">
                  <a:solidFill>
                    <a:schemeClr val="tx1"/>
                  </a:solidFill>
                </a:rPr>
                <a:t>Service</a:t>
              </a:r>
            </a:p>
          </p:txBody>
        </p:sp>
        <p:sp>
          <p:nvSpPr>
            <p:cNvPr id="14" name="Rounded Rectangle 13"/>
            <p:cNvSpPr/>
            <p:nvPr/>
          </p:nvSpPr>
          <p:spPr>
            <a:xfrm>
              <a:off x="5330798" y="4089217"/>
              <a:ext cx="2538472"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Define </a:t>
              </a:r>
              <a:r>
                <a:rPr lang="en-US" sz="1050" b="1" dirty="0">
                  <a:solidFill>
                    <a:schemeClr val="tx1"/>
                  </a:solidFill>
                </a:rPr>
                <a:t>Fulfillment Process</a:t>
              </a:r>
            </a:p>
          </p:txBody>
        </p:sp>
        <p:sp>
          <p:nvSpPr>
            <p:cNvPr id="15" name="Rectangular Callout 14"/>
            <p:cNvSpPr/>
            <p:nvPr/>
          </p:nvSpPr>
          <p:spPr>
            <a:xfrm>
              <a:off x="6055115" y="5178037"/>
              <a:ext cx="3072237" cy="594113"/>
            </a:xfrm>
            <a:prstGeom prst="wedgeRectCallout">
              <a:avLst>
                <a:gd name="adj1" fmla="val -43732"/>
                <a:gd name="adj2" fmla="val -10690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a:solidFill>
                    <a:schemeClr val="tx1"/>
                  </a:solidFill>
                </a:rPr>
                <a:t>Model process that fulfills delivery of service</a:t>
              </a:r>
            </a:p>
          </p:txBody>
        </p:sp>
        <p:sp>
          <p:nvSpPr>
            <p:cNvPr id="16" name="Rectangular Callout 15"/>
            <p:cNvSpPr/>
            <p:nvPr/>
          </p:nvSpPr>
          <p:spPr>
            <a:xfrm>
              <a:off x="16650" y="1123950"/>
              <a:ext cx="3072237" cy="594113"/>
            </a:xfrm>
            <a:prstGeom prst="wedgeRectCallout">
              <a:avLst>
                <a:gd name="adj1" fmla="val 43058"/>
                <a:gd name="adj2" fmla="val 10319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a:solidFill>
                    <a:schemeClr val="tx1"/>
                  </a:solidFill>
                </a:rPr>
                <a:t>Define  service attributes through portal software interface</a:t>
              </a:r>
            </a:p>
          </p:txBody>
        </p:sp>
        <p:sp>
          <p:nvSpPr>
            <p:cNvPr id="17" name="Rectangular Callout 16"/>
            <p:cNvSpPr/>
            <p:nvPr/>
          </p:nvSpPr>
          <p:spPr>
            <a:xfrm>
              <a:off x="16650" y="5178037"/>
              <a:ext cx="3072237" cy="594113"/>
            </a:xfrm>
            <a:prstGeom prst="wedgeRectCallout">
              <a:avLst>
                <a:gd name="adj1" fmla="val 40807"/>
                <a:gd name="adj2" fmla="val -10690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a:solidFill>
                    <a:schemeClr val="tx1"/>
                  </a:solidFill>
                </a:rPr>
                <a:t>Publish service catalog to the consumers</a:t>
              </a: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Portal Views</a:t>
            </a:r>
          </a:p>
        </p:txBody>
      </p:sp>
      <p:sp>
        <p:nvSpPr>
          <p:cNvPr id="5" name="Content Placeholder 4"/>
          <p:cNvSpPr>
            <a:spLocks noGrp="1"/>
          </p:cNvSpPr>
          <p:nvPr>
            <p:ph sz="quarter" idx="10"/>
          </p:nvPr>
        </p:nvSpPr>
        <p:spPr/>
        <p:txBody>
          <a:bodyPr/>
          <a:lstStyle/>
          <a:p>
            <a:pPr marL="0" indent="0">
              <a:buNone/>
            </a:pPr>
            <a:r>
              <a:rPr lang="en-US" dirty="0"/>
              <a:t>Service catalog management team creates different portal </a:t>
            </a:r>
            <a:r>
              <a:rPr lang="en-US" dirty="0" smtClean="0"/>
              <a:t>views:</a:t>
            </a:r>
            <a:endParaRPr lang="en-US" dirty="0"/>
          </a:p>
          <a:p>
            <a:r>
              <a:rPr lang="en-US" dirty="0"/>
              <a:t>Service management-specific view:</a:t>
            </a:r>
          </a:p>
          <a:p>
            <a:pPr lvl="1"/>
            <a:r>
              <a:rPr lang="en-US" dirty="0"/>
              <a:t>Service asset details </a:t>
            </a:r>
          </a:p>
          <a:p>
            <a:pPr lvl="1"/>
            <a:r>
              <a:rPr lang="en-US" dirty="0"/>
              <a:t>Order status</a:t>
            </a:r>
          </a:p>
          <a:p>
            <a:pPr lvl="1"/>
            <a:r>
              <a:rPr lang="en-US" dirty="0"/>
              <a:t>Resource bundling issues</a:t>
            </a:r>
          </a:p>
          <a:p>
            <a:pPr lvl="1"/>
            <a:r>
              <a:rPr lang="en-US" dirty="0"/>
              <a:t>Orchestration failures</a:t>
            </a:r>
          </a:p>
          <a:p>
            <a:r>
              <a:rPr lang="en-US" dirty="0"/>
              <a:t>Consumer-specific view:</a:t>
            </a:r>
          </a:p>
          <a:p>
            <a:pPr lvl="1"/>
            <a:r>
              <a:rPr lang="en-US" dirty="0"/>
              <a:t>Consumer-facing value of service</a:t>
            </a:r>
          </a:p>
          <a:p>
            <a:pPr lvl="1"/>
            <a:r>
              <a:rPr lang="en-US" dirty="0"/>
              <a:t>Service policies and rules</a:t>
            </a:r>
          </a:p>
          <a:p>
            <a:pPr lvl="1"/>
            <a:r>
              <a:rPr lang="en-US" dirty="0"/>
              <a:t>Information on rented service instances and utilized resources</a:t>
            </a:r>
          </a:p>
          <a:p>
            <a:pPr lvl="1"/>
            <a:r>
              <a:rPr lang="en-US" dirty="0"/>
              <a:t>Incident status and billing report</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Financial Management</a:t>
            </a:r>
          </a:p>
        </p:txBody>
      </p:sp>
      <p:sp>
        <p:nvSpPr>
          <p:cNvPr id="5" name="Content Placeholder 4"/>
          <p:cNvSpPr>
            <a:spLocks noGrp="1"/>
          </p:cNvSpPr>
          <p:nvPr>
            <p:ph sz="quarter" idx="10"/>
          </p:nvPr>
        </p:nvSpPr>
        <p:spPr>
          <a:xfrm>
            <a:off x="379413" y="1966408"/>
            <a:ext cx="8458200" cy="2531016"/>
          </a:xfrm>
        </p:spPr>
        <p:txBody>
          <a:bodyPr/>
          <a:lstStyle/>
          <a:p>
            <a:r>
              <a:rPr lang="en-US" sz="1800" dirty="0"/>
              <a:t>Financial management team with provider’s finance department plans for investments and IT budget</a:t>
            </a:r>
          </a:p>
          <a:p>
            <a:pPr lvl="1"/>
            <a:r>
              <a:rPr lang="en-US" sz="1600" dirty="0"/>
              <a:t>Financial management team provides business cases for investments</a:t>
            </a:r>
          </a:p>
          <a:p>
            <a:pPr lvl="1"/>
            <a:r>
              <a:rPr lang="en-US" sz="1600" dirty="0" smtClean="0"/>
              <a:t>Finance </a:t>
            </a:r>
            <a:r>
              <a:rPr lang="en-US" sz="1600" dirty="0"/>
              <a:t>department does cost analysis, budget adjustment, and accounting</a:t>
            </a:r>
          </a:p>
          <a:p>
            <a:r>
              <a:rPr lang="en-US" sz="1800" dirty="0"/>
              <a:t>Determines price per service to meet the</a:t>
            </a:r>
            <a:r>
              <a:rPr lang="en-US" sz="1800" dirty="0">
                <a:solidFill>
                  <a:srgbClr val="FFC000"/>
                </a:solidFill>
              </a:rPr>
              <a:t> </a:t>
            </a:r>
            <a:r>
              <a:rPr lang="en-US" sz="1800" dirty="0" smtClean="0"/>
              <a:t>provider’s </a:t>
            </a:r>
            <a:r>
              <a:rPr lang="en-US" sz="1800" dirty="0"/>
              <a:t>business goal</a:t>
            </a:r>
          </a:p>
          <a:p>
            <a:pPr lvl="1"/>
            <a:r>
              <a:rPr lang="en-US" sz="1600" dirty="0"/>
              <a:t>Defines billing policy based on service-specific pricing strategy</a:t>
            </a:r>
          </a:p>
          <a:p>
            <a:endParaRPr lang="en-US" sz="1800"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774892"/>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Manage the cloud service provider's budgeting, accounting, and </a:t>
              </a:r>
              <a:r>
                <a:rPr lang="en-US" sz="1400" dirty="0" smtClean="0">
                  <a:solidFill>
                    <a:schemeClr val="tx1"/>
                  </a:solidFill>
                </a:rPr>
                <a:t>billing requirements</a:t>
              </a:r>
              <a:r>
                <a:rPr lang="en-US" sz="1400" dirty="0">
                  <a:solidFill>
                    <a:schemeClr val="tx1"/>
                  </a:solidFill>
                </a:rPr>
                <a:t>.</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TCO and ROI</a:t>
            </a:r>
          </a:p>
        </p:txBody>
      </p:sp>
      <p:sp>
        <p:nvSpPr>
          <p:cNvPr id="5" name="Content Placeholder 4"/>
          <p:cNvSpPr>
            <a:spLocks noGrp="1"/>
          </p:cNvSpPr>
          <p:nvPr>
            <p:ph sz="quarter" idx="10"/>
          </p:nvPr>
        </p:nvSpPr>
        <p:spPr>
          <a:xfrm>
            <a:off x="379413" y="990600"/>
            <a:ext cx="8458200" cy="666750"/>
          </a:xfrm>
        </p:spPr>
        <p:txBody>
          <a:bodyPr/>
          <a:lstStyle/>
          <a:p>
            <a:r>
              <a:rPr lang="en-US" dirty="0"/>
              <a:t>Investment decisions are usually factored by Total Cost of Ownership (TCO) and Return On Investment (ROI)</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
        <p:nvSpPr>
          <p:cNvPr id="6" name="Content Placeholder 4"/>
          <p:cNvSpPr txBox="1">
            <a:spLocks/>
          </p:cNvSpPr>
          <p:nvPr/>
        </p:nvSpPr>
        <p:spPr>
          <a:xfrm>
            <a:off x="379413" y="3634446"/>
            <a:ext cx="8458200" cy="1147104"/>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One-time costs – CAPEX</a:t>
            </a:r>
          </a:p>
          <a:p>
            <a:pPr lvl="1"/>
            <a:r>
              <a:rPr lang="en-US" sz="1400" dirty="0"/>
              <a:t> E.g. procurement and deployment costs of hardware </a:t>
            </a:r>
          </a:p>
          <a:p>
            <a:r>
              <a:rPr lang="en-US" sz="1600" dirty="0"/>
              <a:t>Recurring costs – OPEX</a:t>
            </a:r>
          </a:p>
          <a:p>
            <a:pPr lvl="1"/>
            <a:r>
              <a:rPr lang="en-US" sz="1400" dirty="0"/>
              <a:t>E.g. power, cooling, facility, and administration costs</a:t>
            </a:r>
          </a:p>
        </p:txBody>
      </p:sp>
      <p:grpSp>
        <p:nvGrpSpPr>
          <p:cNvPr id="20" name="Group 19"/>
          <p:cNvGrpSpPr/>
          <p:nvPr/>
        </p:nvGrpSpPr>
        <p:grpSpPr>
          <a:xfrm>
            <a:off x="1600200" y="1673751"/>
            <a:ext cx="5760720" cy="918510"/>
            <a:chOff x="1600200" y="1673751"/>
            <a:chExt cx="5760720" cy="918510"/>
          </a:xfrm>
        </p:grpSpPr>
        <p:sp>
          <p:nvSpPr>
            <p:cNvPr id="8" name="Rounded Rectangle 7"/>
            <p:cNvSpPr/>
            <p:nvPr/>
          </p:nvSpPr>
          <p:spPr>
            <a:xfrm>
              <a:off x="1600200" y="1673751"/>
              <a:ext cx="5760720" cy="918510"/>
            </a:xfrm>
            <a:prstGeom prst="roundRect">
              <a:avLst>
                <a:gd name="adj" fmla="val 1791"/>
              </a:avLst>
            </a:prstGeom>
            <a:solidFill>
              <a:schemeClr val="bg1">
                <a:lumMod val="9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cs typeface="Calibri" panose="020F0502020204030204" pitchFamily="34" charset="0"/>
              </a:endParaRPr>
            </a:p>
          </p:txBody>
        </p:sp>
        <p:sp>
          <p:nvSpPr>
            <p:cNvPr id="9" name="Text Box 7"/>
            <p:cNvSpPr txBox="1">
              <a:spLocks noChangeArrowheads="1"/>
            </p:cNvSpPr>
            <p:nvPr/>
          </p:nvSpPr>
          <p:spPr bwMode="auto">
            <a:xfrm>
              <a:off x="1761676" y="2017941"/>
              <a:ext cx="681276" cy="180344"/>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400" b="1" dirty="0" smtClean="0">
                  <a:solidFill>
                    <a:srgbClr val="000000"/>
                  </a:solidFill>
                  <a:cs typeface="Calibri" pitchFamily="34" charset="0"/>
                </a:rPr>
                <a:t>TCO = </a:t>
              </a:r>
              <a:endParaRPr lang="en-US" sz="1400" b="1" dirty="0">
                <a:solidFill>
                  <a:srgbClr val="000000"/>
                </a:solidFill>
                <a:cs typeface="Calibri" pitchFamily="34" charset="0"/>
              </a:endParaRPr>
            </a:p>
          </p:txBody>
        </p:sp>
        <p:sp>
          <p:nvSpPr>
            <p:cNvPr id="10" name="Text Box 9"/>
            <p:cNvSpPr txBox="1">
              <a:spLocks noChangeArrowheads="1"/>
            </p:cNvSpPr>
            <p:nvPr/>
          </p:nvSpPr>
          <p:spPr bwMode="auto">
            <a:xfrm>
              <a:off x="2568283" y="1783593"/>
              <a:ext cx="335027" cy="463740"/>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3600" dirty="0">
                  <a:solidFill>
                    <a:srgbClr val="000000"/>
                  </a:solidFill>
                  <a:cs typeface="Calibri" pitchFamily="34" charset="0"/>
                </a:rPr>
                <a:t>∑</a:t>
              </a:r>
            </a:p>
          </p:txBody>
        </p:sp>
        <p:sp>
          <p:nvSpPr>
            <p:cNvPr id="11" name="Text Box 10"/>
            <p:cNvSpPr txBox="1">
              <a:spLocks noChangeArrowheads="1"/>
            </p:cNvSpPr>
            <p:nvPr/>
          </p:nvSpPr>
          <p:spPr bwMode="auto">
            <a:xfrm>
              <a:off x="2605151" y="2352974"/>
              <a:ext cx="261290" cy="141698"/>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100" dirty="0">
                  <a:solidFill>
                    <a:srgbClr val="000000"/>
                  </a:solidFill>
                  <a:cs typeface="Calibri" pitchFamily="34" charset="0"/>
                </a:rPr>
                <a:t>t=1</a:t>
              </a:r>
            </a:p>
          </p:txBody>
        </p:sp>
        <p:sp>
          <p:nvSpPr>
            <p:cNvPr id="12" name="Text Box 11"/>
            <p:cNvSpPr txBox="1">
              <a:spLocks noChangeArrowheads="1"/>
            </p:cNvSpPr>
            <p:nvPr/>
          </p:nvSpPr>
          <p:spPr bwMode="auto">
            <a:xfrm>
              <a:off x="2497613" y="1705367"/>
              <a:ext cx="1737655" cy="141698"/>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100" dirty="0">
                  <a:solidFill>
                    <a:srgbClr val="000000"/>
                  </a:solidFill>
                  <a:cs typeface="Calibri" pitchFamily="34" charset="0"/>
                </a:rPr>
                <a:t>t</a:t>
              </a:r>
              <a:r>
                <a:rPr lang="en-US" sz="1100" dirty="0" smtClean="0">
                  <a:solidFill>
                    <a:srgbClr val="000000"/>
                  </a:solidFill>
                  <a:cs typeface="Calibri" pitchFamily="34" charset="0"/>
                </a:rPr>
                <a:t>= Service asset lifetime</a:t>
              </a:r>
              <a:endParaRPr lang="en-US" sz="1100" dirty="0">
                <a:solidFill>
                  <a:srgbClr val="000000"/>
                </a:solidFill>
                <a:cs typeface="Calibri" pitchFamily="34" charset="0"/>
              </a:endParaRPr>
            </a:p>
          </p:txBody>
        </p:sp>
        <p:sp>
          <p:nvSpPr>
            <p:cNvPr id="13" name="Text Box 12"/>
            <p:cNvSpPr txBox="1">
              <a:spLocks noChangeArrowheads="1"/>
            </p:cNvSpPr>
            <p:nvPr/>
          </p:nvSpPr>
          <p:spPr bwMode="auto">
            <a:xfrm>
              <a:off x="2828623" y="2021338"/>
              <a:ext cx="3679662" cy="180344"/>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tabLst>
                  <a:tab pos="228600" algn="l"/>
                </a:tabLst>
              </a:pPr>
              <a:r>
                <a:rPr lang="en-US" sz="1400" dirty="0">
                  <a:solidFill>
                    <a:srgbClr val="000000"/>
                  </a:solidFill>
                  <a:cs typeface="Calibri" pitchFamily="34" charset="0"/>
                </a:rPr>
                <a:t>		One-time </a:t>
              </a:r>
              <a:r>
                <a:rPr lang="en-US" sz="1400" dirty="0" smtClean="0">
                  <a:solidFill>
                    <a:srgbClr val="000000"/>
                  </a:solidFill>
                  <a:cs typeface="Calibri" pitchFamily="34" charset="0"/>
                </a:rPr>
                <a:t>costs </a:t>
              </a:r>
              <a:r>
                <a:rPr lang="en-US" sz="1400" dirty="0">
                  <a:solidFill>
                    <a:srgbClr val="000000"/>
                  </a:solidFill>
                  <a:cs typeface="Calibri" pitchFamily="34" charset="0"/>
                </a:rPr>
                <a:t>+ Recurring </a:t>
              </a:r>
              <a:r>
                <a:rPr lang="en-US" sz="1400" dirty="0" smtClean="0">
                  <a:solidFill>
                    <a:srgbClr val="000000"/>
                  </a:solidFill>
                  <a:cs typeface="Calibri" pitchFamily="34" charset="0"/>
                </a:rPr>
                <a:t>costs </a:t>
              </a:r>
              <a:r>
                <a:rPr lang="en-US" sz="1400" dirty="0">
                  <a:solidFill>
                    <a:srgbClr val="000000"/>
                  </a:solidFill>
                  <a:cs typeface="Calibri" pitchFamily="34" charset="0"/>
                </a:rPr>
                <a:t>(t)</a:t>
              </a:r>
            </a:p>
          </p:txBody>
        </p:sp>
      </p:grpSp>
      <p:grpSp>
        <p:nvGrpSpPr>
          <p:cNvPr id="4" name="Group 3"/>
          <p:cNvGrpSpPr/>
          <p:nvPr/>
        </p:nvGrpSpPr>
        <p:grpSpPr>
          <a:xfrm>
            <a:off x="1600200" y="2664358"/>
            <a:ext cx="5760720" cy="918510"/>
            <a:chOff x="1600200" y="2664358"/>
            <a:chExt cx="5760720" cy="918510"/>
          </a:xfrm>
        </p:grpSpPr>
        <p:sp>
          <p:nvSpPr>
            <p:cNvPr id="15" name="Rounded Rectangle 14"/>
            <p:cNvSpPr/>
            <p:nvPr/>
          </p:nvSpPr>
          <p:spPr>
            <a:xfrm>
              <a:off x="1600200" y="2664358"/>
              <a:ext cx="5760720" cy="918510"/>
            </a:xfrm>
            <a:prstGeom prst="roundRect">
              <a:avLst>
                <a:gd name="adj" fmla="val 1791"/>
              </a:avLst>
            </a:prstGeom>
            <a:solidFill>
              <a:schemeClr val="bg1">
                <a:lumMod val="9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cs typeface="Calibri" panose="020F0502020204030204" pitchFamily="34" charset="0"/>
              </a:endParaRPr>
            </a:p>
          </p:txBody>
        </p:sp>
        <p:sp>
          <p:nvSpPr>
            <p:cNvPr id="16" name="Text Box 6"/>
            <p:cNvSpPr txBox="1">
              <a:spLocks noChangeArrowheads="1"/>
            </p:cNvSpPr>
            <p:nvPr/>
          </p:nvSpPr>
          <p:spPr bwMode="auto">
            <a:xfrm>
              <a:off x="1714234" y="3043222"/>
              <a:ext cx="668453" cy="180344"/>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400" b="1" dirty="0" smtClean="0">
                  <a:solidFill>
                    <a:srgbClr val="000000"/>
                  </a:solidFill>
                  <a:cs typeface="Calibri" pitchFamily="34" charset="0"/>
                </a:rPr>
                <a:t>ROI </a:t>
              </a:r>
              <a:r>
                <a:rPr lang="en-US" sz="1400" b="1" dirty="0">
                  <a:solidFill>
                    <a:srgbClr val="000000"/>
                  </a:solidFill>
                  <a:cs typeface="Calibri" pitchFamily="34" charset="0"/>
                </a:rPr>
                <a:t>= </a:t>
              </a:r>
            </a:p>
          </p:txBody>
        </p:sp>
        <p:sp>
          <p:nvSpPr>
            <p:cNvPr id="17" name="Text Box 8"/>
            <p:cNvSpPr txBox="1">
              <a:spLocks noChangeArrowheads="1"/>
            </p:cNvSpPr>
            <p:nvPr/>
          </p:nvSpPr>
          <p:spPr bwMode="auto">
            <a:xfrm>
              <a:off x="2775558" y="2795374"/>
              <a:ext cx="4061753" cy="180344"/>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400" dirty="0">
                  <a:solidFill>
                    <a:srgbClr val="000000"/>
                  </a:solidFill>
                  <a:cs typeface="Calibri" pitchFamily="34" charset="0"/>
                </a:rPr>
                <a:t>(Gain from </a:t>
              </a:r>
              <a:r>
                <a:rPr lang="en-US" sz="1400" dirty="0" smtClean="0">
                  <a:solidFill>
                    <a:srgbClr val="000000"/>
                  </a:solidFill>
                  <a:cs typeface="Calibri" pitchFamily="34" charset="0"/>
                </a:rPr>
                <a:t>investment </a:t>
              </a:r>
              <a:r>
                <a:rPr lang="en-US" sz="1400" dirty="0">
                  <a:solidFill>
                    <a:srgbClr val="000000"/>
                  </a:solidFill>
                  <a:cs typeface="Calibri" pitchFamily="34" charset="0"/>
                </a:rPr>
                <a:t>– Cost of </a:t>
              </a:r>
              <a:r>
                <a:rPr lang="en-US" sz="1400" dirty="0" smtClean="0">
                  <a:solidFill>
                    <a:srgbClr val="000000"/>
                  </a:solidFill>
                  <a:cs typeface="Calibri" pitchFamily="34" charset="0"/>
                </a:rPr>
                <a:t>investment</a:t>
              </a:r>
              <a:r>
                <a:rPr lang="en-US" sz="1400" dirty="0">
                  <a:solidFill>
                    <a:srgbClr val="000000"/>
                  </a:solidFill>
                  <a:cs typeface="Calibri" pitchFamily="34" charset="0"/>
                </a:rPr>
                <a:t>)</a:t>
              </a:r>
            </a:p>
          </p:txBody>
        </p:sp>
        <p:sp>
          <p:nvSpPr>
            <p:cNvPr id="18" name="Text Box 9"/>
            <p:cNvSpPr txBox="1">
              <a:spLocks noChangeArrowheads="1"/>
            </p:cNvSpPr>
            <p:nvPr/>
          </p:nvSpPr>
          <p:spPr bwMode="auto">
            <a:xfrm>
              <a:off x="3875760" y="3228584"/>
              <a:ext cx="1697451" cy="180344"/>
            </a:xfrm>
            <a:prstGeom prst="rect">
              <a:avLst/>
            </a:prstGeom>
            <a:noFill/>
            <a:ln w="25400" algn="ctr">
              <a:noFill/>
              <a:miter lim="800000"/>
              <a:headEnd/>
              <a:tailEnd type="none" w="lg" len="med"/>
            </a:ln>
          </p:spPr>
          <p:txBody>
            <a:bodyPr wrap="none" lIns="0" tIns="0" rIns="0" bIns="0">
              <a:spAutoFit/>
            </a:bodyPr>
            <a:lstStyle/>
            <a:p>
              <a:pPr marL="354013" indent="-354013" algn="ctr" defTabSz="941388">
                <a:spcBef>
                  <a:spcPct val="50000"/>
                </a:spcBef>
                <a:buClr>
                  <a:srgbClr val="003580"/>
                </a:buClr>
                <a:buFont typeface="Wingdings" pitchFamily="2" charset="2"/>
                <a:buNone/>
              </a:pPr>
              <a:r>
                <a:rPr lang="en-US" sz="1400" dirty="0">
                  <a:solidFill>
                    <a:srgbClr val="000000"/>
                  </a:solidFill>
                  <a:cs typeface="Calibri" pitchFamily="34" charset="0"/>
                </a:rPr>
                <a:t>Cost of </a:t>
              </a:r>
              <a:r>
                <a:rPr lang="en-US" sz="1400" dirty="0" smtClean="0">
                  <a:solidFill>
                    <a:srgbClr val="000000"/>
                  </a:solidFill>
                  <a:cs typeface="Calibri" pitchFamily="34" charset="0"/>
                </a:rPr>
                <a:t>investment</a:t>
              </a:r>
              <a:endParaRPr lang="en-US" sz="1400" dirty="0">
                <a:solidFill>
                  <a:srgbClr val="000000"/>
                </a:solidFill>
                <a:cs typeface="Calibri" pitchFamily="34" charset="0"/>
              </a:endParaRPr>
            </a:p>
          </p:txBody>
        </p:sp>
        <p:sp>
          <p:nvSpPr>
            <p:cNvPr id="19" name="Line 8"/>
            <p:cNvSpPr>
              <a:spLocks noChangeShapeType="1"/>
            </p:cNvSpPr>
            <p:nvPr/>
          </p:nvSpPr>
          <p:spPr bwMode="auto">
            <a:xfrm flipV="1">
              <a:off x="2432453" y="3167213"/>
              <a:ext cx="4760925" cy="0"/>
            </a:xfrm>
            <a:prstGeom prst="line">
              <a:avLst/>
            </a:prstGeom>
            <a:noFill/>
            <a:ln w="25400">
              <a:solidFill>
                <a:schemeClr val="tx1"/>
              </a:solidFill>
              <a:round/>
              <a:headEnd/>
              <a:tailEnd type="none" w="lg" len="med"/>
            </a:ln>
          </p:spPr>
          <p:txBody>
            <a:bodyPr lIns="0" tIns="0" rIns="0" bIns="0"/>
            <a:lstStyle/>
            <a:p>
              <a:endParaRPr lang="en-US" sz="1400" dirty="0">
                <a:cs typeface="Calibri" pitchFamily="34" charset="0"/>
              </a:endParaRP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Pricing</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1332501" y="971550"/>
            <a:ext cx="6516100" cy="3497755"/>
            <a:chOff x="242347" y="1123950"/>
            <a:chExt cx="8659307" cy="4648200"/>
          </a:xfrm>
        </p:grpSpPr>
        <p:grpSp>
          <p:nvGrpSpPr>
            <p:cNvPr id="7" name="Group 6"/>
            <p:cNvGrpSpPr/>
            <p:nvPr/>
          </p:nvGrpSpPr>
          <p:grpSpPr>
            <a:xfrm rot="10800000">
              <a:off x="6511643" y="2279771"/>
              <a:ext cx="176784" cy="1960098"/>
              <a:chOff x="1459493" y="3014554"/>
              <a:chExt cx="176784" cy="1960098"/>
            </a:xfrm>
          </p:grpSpPr>
          <p:cxnSp>
            <p:nvCxnSpPr>
              <p:cNvPr id="22" name="Straight Connector 21"/>
              <p:cNvCxnSpPr/>
              <p:nvPr/>
            </p:nvCxnSpPr>
            <p:spPr>
              <a:xfrm rot="5400000">
                <a:off x="567836" y="3994603"/>
                <a:ext cx="1960098"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grpSp>
          <p:nvGrpSpPr>
            <p:cNvPr id="8" name="Group 7"/>
            <p:cNvGrpSpPr/>
            <p:nvPr/>
          </p:nvGrpSpPr>
          <p:grpSpPr>
            <a:xfrm rot="16200000" flipH="1">
              <a:off x="4989814" y="3029411"/>
              <a:ext cx="176784" cy="2869780"/>
              <a:chOff x="1459493" y="2938354"/>
              <a:chExt cx="176784" cy="2869780"/>
            </a:xfrm>
          </p:grpSpPr>
          <p:cxnSp>
            <p:nvCxnSpPr>
              <p:cNvPr id="20" name="Straight Connector 19"/>
              <p:cNvCxnSpPr/>
              <p:nvPr/>
            </p:nvCxnSpPr>
            <p:spPr>
              <a:xfrm rot="5400000">
                <a:off x="118388" y="4373244"/>
                <a:ext cx="286978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b="1"/>
              </a:p>
            </p:txBody>
          </p:sp>
        </p:grpSp>
        <p:sp>
          <p:nvSpPr>
            <p:cNvPr id="9" name="Rectangular Callout 8"/>
            <p:cNvSpPr/>
            <p:nvPr/>
          </p:nvSpPr>
          <p:spPr>
            <a:xfrm>
              <a:off x="6280810" y="1123950"/>
              <a:ext cx="2620844" cy="594112"/>
            </a:xfrm>
            <a:prstGeom prst="wedgeRectCallout">
              <a:avLst>
                <a:gd name="adj1" fmla="val -43920"/>
                <a:gd name="adj2" fmla="val 106399"/>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a:solidFill>
                    <a:schemeClr val="tx1"/>
                  </a:solidFill>
                </a:rPr>
                <a:t>Divide </a:t>
              </a:r>
              <a:r>
                <a:rPr lang="en-US" sz="900" dirty="0" smtClean="0">
                  <a:solidFill>
                    <a:schemeClr val="tx1"/>
                  </a:solidFill>
                </a:rPr>
                <a:t>aggregated cost </a:t>
              </a:r>
              <a:r>
                <a:rPr lang="en-US" sz="900" dirty="0">
                  <a:solidFill>
                    <a:schemeClr val="tx1"/>
                  </a:solidFill>
                </a:rPr>
                <a:t>by some logical unit of demand</a:t>
              </a:r>
            </a:p>
          </p:txBody>
        </p:sp>
        <p:grpSp>
          <p:nvGrpSpPr>
            <p:cNvPr id="10" name="Group 9"/>
            <p:cNvGrpSpPr/>
            <p:nvPr/>
          </p:nvGrpSpPr>
          <p:grpSpPr>
            <a:xfrm rot="5400000">
              <a:off x="3886918" y="1000403"/>
              <a:ext cx="176784" cy="2869780"/>
              <a:chOff x="1459493" y="2938354"/>
              <a:chExt cx="176784" cy="2869780"/>
            </a:xfrm>
          </p:grpSpPr>
          <p:cxnSp>
            <p:nvCxnSpPr>
              <p:cNvPr id="18" name="Straight Connector 17"/>
              <p:cNvCxnSpPr/>
              <p:nvPr/>
            </p:nvCxnSpPr>
            <p:spPr>
              <a:xfrm rot="5400000">
                <a:off x="118388" y="4373244"/>
                <a:ext cx="286978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1459493" y="3732442"/>
                <a:ext cx="176784" cy="152400"/>
              </a:xfrm>
              <a:prstGeom prst="triangle">
                <a:avLst/>
              </a:prstGeom>
              <a:solidFill>
                <a:schemeClr val="tx1">
                  <a:lumMod val="50000"/>
                  <a:lumOff val="50000"/>
                </a:schemeClr>
              </a:solidFill>
              <a:ln w="19050">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sp>
          <p:nvSpPr>
            <p:cNvPr id="11" name="Rounded Rectangle 10"/>
            <p:cNvSpPr/>
            <p:nvPr/>
          </p:nvSpPr>
          <p:spPr>
            <a:xfrm>
              <a:off x="952661" y="2055849"/>
              <a:ext cx="3071551"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 Aggregate All Costs (CAPEX and OPEX) Per Service</a:t>
              </a:r>
              <a:endParaRPr lang="en-US" sz="1050" b="1" dirty="0">
                <a:solidFill>
                  <a:schemeClr val="tx1"/>
                </a:solidFill>
              </a:endParaRPr>
            </a:p>
          </p:txBody>
        </p:sp>
        <p:sp>
          <p:nvSpPr>
            <p:cNvPr id="12" name="Rounded Rectangle 11"/>
            <p:cNvSpPr/>
            <p:nvPr/>
          </p:nvSpPr>
          <p:spPr>
            <a:xfrm>
              <a:off x="5064259" y="2055849"/>
              <a:ext cx="3071551"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 </a:t>
              </a:r>
              <a:r>
                <a:rPr lang="en-US" sz="1050" b="1" dirty="0" smtClean="0">
                  <a:solidFill>
                    <a:schemeClr val="tx1"/>
                  </a:solidFill>
                </a:rPr>
                <a:t>  Calculate Per-unit Service Cost</a:t>
              </a:r>
              <a:endParaRPr lang="en-US" sz="1050" b="1" dirty="0">
                <a:solidFill>
                  <a:schemeClr val="tx1"/>
                </a:solidFill>
              </a:endParaRPr>
            </a:p>
          </p:txBody>
        </p:sp>
        <p:sp>
          <p:nvSpPr>
            <p:cNvPr id="13" name="Rounded Rectangle 12"/>
            <p:cNvSpPr/>
            <p:nvPr/>
          </p:nvSpPr>
          <p:spPr>
            <a:xfrm>
              <a:off x="952661" y="4089217"/>
              <a:ext cx="3071551"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Add Margin over Service Cost or Establish Price at Service Cost</a:t>
              </a:r>
              <a:endParaRPr lang="en-US" sz="1050" b="1" dirty="0">
                <a:solidFill>
                  <a:schemeClr val="tx1"/>
                </a:solidFill>
              </a:endParaRPr>
            </a:p>
          </p:txBody>
        </p:sp>
        <p:sp>
          <p:nvSpPr>
            <p:cNvPr id="14" name="Rounded Rectangle 13"/>
            <p:cNvSpPr/>
            <p:nvPr/>
          </p:nvSpPr>
          <p:spPr>
            <a:xfrm>
              <a:off x="5064259" y="4089217"/>
              <a:ext cx="3071551" cy="739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 </a:t>
              </a:r>
              <a:r>
                <a:rPr lang="en-US" sz="1050" b="1" dirty="0" smtClean="0">
                  <a:solidFill>
                    <a:schemeClr val="tx1"/>
                  </a:solidFill>
                </a:rPr>
                <a:t> Establish </a:t>
              </a:r>
              <a:r>
                <a:rPr lang="en-US" sz="1050" b="1" dirty="0">
                  <a:solidFill>
                    <a:schemeClr val="tx1"/>
                  </a:solidFill>
                </a:rPr>
                <a:t>a </a:t>
              </a:r>
              <a:r>
                <a:rPr lang="en-US" sz="1050" b="1" dirty="0" smtClean="0">
                  <a:solidFill>
                    <a:schemeClr val="tx1"/>
                  </a:solidFill>
                </a:rPr>
                <a:t>Stable Per-unit Cost </a:t>
              </a:r>
              <a:r>
                <a:rPr lang="en-US" sz="1050" b="1" dirty="0">
                  <a:solidFill>
                    <a:schemeClr val="tx1"/>
                  </a:solidFill>
                </a:rPr>
                <a:t>B</a:t>
              </a:r>
              <a:r>
                <a:rPr lang="en-US" sz="1050" b="1" dirty="0" smtClean="0">
                  <a:solidFill>
                    <a:schemeClr val="tx1"/>
                  </a:solidFill>
                </a:rPr>
                <a:t>aseline</a:t>
              </a:r>
              <a:endParaRPr lang="en-US" sz="1050" b="1" dirty="0">
                <a:solidFill>
                  <a:schemeClr val="tx1"/>
                </a:solidFill>
              </a:endParaRPr>
            </a:p>
          </p:txBody>
        </p:sp>
        <p:sp>
          <p:nvSpPr>
            <p:cNvPr id="15" name="Rectangular Callout 14"/>
            <p:cNvSpPr/>
            <p:nvPr/>
          </p:nvSpPr>
          <p:spPr>
            <a:xfrm>
              <a:off x="6280809" y="5178038"/>
              <a:ext cx="2620843" cy="594112"/>
            </a:xfrm>
            <a:prstGeom prst="wedgeRectCallout">
              <a:avLst>
                <a:gd name="adj1" fmla="val -43732"/>
                <a:gd name="adj2" fmla="val -10690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smtClean="0">
                  <a:solidFill>
                    <a:schemeClr val="tx1"/>
                  </a:solidFill>
                </a:rPr>
                <a:t>Based on service demand or utilization over time</a:t>
              </a:r>
              <a:endParaRPr lang="en-US" sz="900" dirty="0">
                <a:solidFill>
                  <a:schemeClr val="tx1"/>
                </a:solidFill>
              </a:endParaRPr>
            </a:p>
          </p:txBody>
        </p:sp>
        <p:sp>
          <p:nvSpPr>
            <p:cNvPr id="16" name="Rectangular Callout 15"/>
            <p:cNvSpPr/>
            <p:nvPr/>
          </p:nvSpPr>
          <p:spPr>
            <a:xfrm>
              <a:off x="242347" y="1123950"/>
              <a:ext cx="2620843" cy="594112"/>
            </a:xfrm>
            <a:prstGeom prst="wedgeRectCallout">
              <a:avLst>
                <a:gd name="adj1" fmla="val 43058"/>
                <a:gd name="adj2" fmla="val 10319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smtClean="0">
                  <a:solidFill>
                    <a:schemeClr val="tx1"/>
                  </a:solidFill>
                </a:rPr>
                <a:t>Map service </a:t>
              </a:r>
              <a:r>
                <a:rPr lang="en-US" sz="900" dirty="0">
                  <a:solidFill>
                    <a:schemeClr val="tx1"/>
                  </a:solidFill>
                </a:rPr>
                <a:t>assets </a:t>
              </a:r>
              <a:r>
                <a:rPr lang="en-US" sz="900" dirty="0" smtClean="0">
                  <a:solidFill>
                    <a:schemeClr val="tx1"/>
                  </a:solidFill>
                </a:rPr>
                <a:t>to relevant services</a:t>
              </a:r>
              <a:endParaRPr lang="en-US" sz="900" dirty="0">
                <a:solidFill>
                  <a:schemeClr val="tx1"/>
                </a:solidFill>
              </a:endParaRPr>
            </a:p>
          </p:txBody>
        </p:sp>
        <p:sp>
          <p:nvSpPr>
            <p:cNvPr id="17" name="Rectangular Callout 16"/>
            <p:cNvSpPr/>
            <p:nvPr/>
          </p:nvSpPr>
          <p:spPr>
            <a:xfrm>
              <a:off x="242347" y="5178038"/>
              <a:ext cx="2620843" cy="594112"/>
            </a:xfrm>
            <a:prstGeom prst="wedgeRectCallout">
              <a:avLst>
                <a:gd name="adj1" fmla="val 40807"/>
                <a:gd name="adj2" fmla="val -106904"/>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spcBef>
                  <a:spcPct val="20000"/>
                </a:spcBef>
                <a:buClr>
                  <a:srgbClr val="92D050"/>
                </a:buClr>
                <a:buSzPct val="120000"/>
              </a:pPr>
              <a:r>
                <a:rPr lang="en-US" sz="900" dirty="0" smtClean="0">
                  <a:solidFill>
                    <a:schemeClr val="tx1"/>
                  </a:solidFill>
                </a:rPr>
                <a:t>Based on service </a:t>
              </a:r>
              <a:r>
                <a:rPr lang="en-US" sz="900" dirty="0">
                  <a:solidFill>
                    <a:schemeClr val="tx1"/>
                  </a:solidFill>
                </a:rPr>
                <a:t>provider’s business goal</a:t>
              </a: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Supplier Management</a:t>
            </a:r>
          </a:p>
        </p:txBody>
      </p:sp>
      <p:sp>
        <p:nvSpPr>
          <p:cNvPr id="5" name="Content Placeholder 4"/>
          <p:cNvSpPr>
            <a:spLocks noGrp="1"/>
          </p:cNvSpPr>
          <p:nvPr>
            <p:ph sz="quarter" idx="10"/>
          </p:nvPr>
        </p:nvSpPr>
        <p:spPr>
          <a:xfrm>
            <a:off x="379413" y="2231286"/>
            <a:ext cx="8458200" cy="1924050"/>
          </a:xfrm>
        </p:spPr>
        <p:txBody>
          <a:bodyPr/>
          <a:lstStyle/>
          <a:p>
            <a:r>
              <a:rPr lang="en-US" dirty="0"/>
              <a:t>Gathers and evaluates information on different suppliers of cloud product and technologies suitable for provider’s needs</a:t>
            </a:r>
          </a:p>
          <a:p>
            <a:pPr lvl="1"/>
            <a:r>
              <a:rPr lang="en-US" dirty="0"/>
              <a:t>Lists preferred suppliers and builds criteria for selection </a:t>
            </a:r>
          </a:p>
          <a:p>
            <a:pPr lvl="1"/>
            <a:r>
              <a:rPr lang="en-US" dirty="0"/>
              <a:t>Selects most suitable supplier from the list of prospective suppliers</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204570"/>
            <a:chOff x="125970" y="3200400"/>
            <a:chExt cx="8545183" cy="120457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100584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Ensure that all contracts with the suppliers of cloud products, technologies, and supporting services meet the business requirements of the cloud service provider and that the suppliers adhere to contractual commitments. </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Supplier Management </a:t>
            </a:r>
            <a:r>
              <a:rPr lang="en-US" dirty="0" smtClean="0"/>
              <a:t>(Cont'd)</a:t>
            </a:r>
            <a:endParaRPr lang="en-US" dirty="0"/>
          </a:p>
        </p:txBody>
      </p:sp>
      <p:sp>
        <p:nvSpPr>
          <p:cNvPr id="5" name="Content Placeholder 4"/>
          <p:cNvSpPr>
            <a:spLocks noGrp="1"/>
          </p:cNvSpPr>
          <p:nvPr>
            <p:ph sz="quarter" idx="10"/>
          </p:nvPr>
        </p:nvSpPr>
        <p:spPr>
          <a:xfrm>
            <a:off x="379413" y="990600"/>
            <a:ext cx="4802187" cy="3429000"/>
          </a:xfrm>
        </p:spPr>
        <p:txBody>
          <a:bodyPr/>
          <a:lstStyle/>
          <a:p>
            <a:r>
              <a:rPr lang="en-US" dirty="0"/>
              <a:t>Negotiates and agrees on terms in the contracts with suppliers </a:t>
            </a:r>
          </a:p>
          <a:p>
            <a:r>
              <a:rPr lang="en-US" dirty="0"/>
              <a:t>Evaluates quality and cost of supplies against changing business needs and SLAs</a:t>
            </a:r>
          </a:p>
          <a:p>
            <a:pPr lvl="1"/>
            <a:r>
              <a:rPr lang="en-US" dirty="0"/>
              <a:t>Reassesses contract renewal, extension, and termination</a:t>
            </a:r>
          </a:p>
          <a:p>
            <a:r>
              <a:rPr lang="en-US" dirty="0"/>
              <a:t>Manages relationships with suppliers through communication</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
        <p:nvSpPr>
          <p:cNvPr id="6" name="Rectangular Callout 5"/>
          <p:cNvSpPr/>
          <p:nvPr/>
        </p:nvSpPr>
        <p:spPr>
          <a:xfrm>
            <a:off x="6019800" y="1047750"/>
            <a:ext cx="2667000" cy="1697356"/>
          </a:xfrm>
          <a:prstGeom prst="wedgeRectCallout">
            <a:avLst>
              <a:gd name="adj1" fmla="val -104332"/>
              <a:gd name="adj2" fmla="val -37737"/>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Supply guarantees</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Price and payments</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Delivery timeline </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Responsibilities</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Contract renewal </a:t>
            </a:r>
            <a:r>
              <a:rPr lang="en-US" sz="1200" dirty="0" smtClean="0">
                <a:solidFill>
                  <a:schemeClr val="tx1"/>
                </a:solidFill>
              </a:rPr>
              <a:t>and termination options</a:t>
            </a:r>
            <a:endParaRPr lang="en-US" sz="1200" dirty="0">
              <a:solidFill>
                <a:schemeClr val="tx1"/>
              </a:solidFill>
            </a:endParaRP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Dispute resolution</a:t>
            </a:r>
          </a:p>
        </p:txBody>
      </p:sp>
      <p:sp>
        <p:nvSpPr>
          <p:cNvPr id="7" name="Rectangular Callout 6"/>
          <p:cNvSpPr/>
          <p:nvPr/>
        </p:nvSpPr>
        <p:spPr>
          <a:xfrm>
            <a:off x="6019800" y="2876550"/>
            <a:ext cx="2667000" cy="1524000"/>
          </a:xfrm>
          <a:prstGeom prst="wedgeRectCallout">
            <a:avLst>
              <a:gd name="adj1" fmla="val -92987"/>
              <a:gd name="adj2" fmla="val 14748"/>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Provider’s business strategy</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Risks associated with a delivery</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Required changes in the contract</a:t>
            </a:r>
          </a:p>
          <a:p>
            <a:pPr marL="285750" lvl="2" indent="-285750">
              <a:spcBef>
                <a:spcPct val="20000"/>
              </a:spcBef>
              <a:buClr>
                <a:srgbClr val="2C95DD"/>
              </a:buClr>
              <a:buSzPct val="120000"/>
              <a:buFont typeface="Arial" panose="020B0604020202020204" pitchFamily="34" charset="0"/>
              <a:buChar char="•"/>
            </a:pPr>
            <a:r>
              <a:rPr lang="en-US" sz="1200" dirty="0">
                <a:solidFill>
                  <a:schemeClr val="tx1"/>
                </a:solidFill>
              </a:rPr>
              <a:t>Improvements needed in products and services</a:t>
            </a:r>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Criteria </a:t>
            </a:r>
            <a:r>
              <a:rPr lang="en-US" dirty="0" smtClean="0"/>
              <a:t>to Select </a:t>
            </a:r>
            <a:r>
              <a:rPr lang="en-US" dirty="0"/>
              <a:t>Suppliers</a:t>
            </a:r>
          </a:p>
        </p:txBody>
      </p:sp>
      <p:sp>
        <p:nvSpPr>
          <p:cNvPr id="5" name="Content Placeholder 4"/>
          <p:cNvSpPr>
            <a:spLocks noGrp="1"/>
          </p:cNvSpPr>
          <p:nvPr>
            <p:ph sz="quarter" idx="10"/>
          </p:nvPr>
        </p:nvSpPr>
        <p:spPr/>
        <p:txBody>
          <a:bodyPr/>
          <a:lstStyle/>
          <a:p>
            <a:pPr lvl="0"/>
            <a:r>
              <a:rPr lang="en-US" sz="1800" dirty="0"/>
              <a:t>Compatibility of the supplier’s products or services with the provider’s current and future cloud service strategy</a:t>
            </a:r>
          </a:p>
          <a:p>
            <a:pPr lvl="0"/>
            <a:r>
              <a:rPr lang="en-US" sz="1800" dirty="0"/>
              <a:t>Percentage of provider’s requirements addressed by the</a:t>
            </a:r>
            <a:r>
              <a:rPr lang="en-US" sz="1800" dirty="0">
                <a:solidFill>
                  <a:srgbClr val="FFC000"/>
                </a:solidFill>
              </a:rPr>
              <a:t> </a:t>
            </a:r>
            <a:r>
              <a:rPr lang="en-US" sz="1800" dirty="0" smtClean="0"/>
              <a:t>supplier’s </a:t>
            </a:r>
            <a:r>
              <a:rPr lang="en-US" sz="1800" dirty="0"/>
              <a:t>products</a:t>
            </a:r>
          </a:p>
          <a:p>
            <a:pPr lvl="0"/>
            <a:r>
              <a:rPr lang="en-US" sz="1800" dirty="0"/>
              <a:t>Quality of the product or service to meet SLA</a:t>
            </a:r>
          </a:p>
          <a:p>
            <a:pPr lvl="0"/>
            <a:r>
              <a:rPr lang="en-US" sz="1800" dirty="0"/>
              <a:t>Supplier’s expertise in the cloud product and technology market</a:t>
            </a:r>
          </a:p>
          <a:p>
            <a:pPr lvl="0"/>
            <a:r>
              <a:rPr lang="en-US" sz="1800" dirty="0"/>
              <a:t>Supplier’s ability to provide unique technologies that enable differentiation in the market</a:t>
            </a:r>
          </a:p>
          <a:p>
            <a:endParaRPr lang="en-US" sz="1800" dirty="0"/>
          </a:p>
          <a:p>
            <a:endParaRPr lang="en-US" sz="1800"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20" y="1280160"/>
            <a:ext cx="6309360"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a:t>Cloud Computing Reference Model</a:t>
            </a:r>
          </a:p>
        </p:txBody>
      </p:sp>
      <p:sp>
        <p:nvSpPr>
          <p:cNvPr id="6" name="Subtitle 2"/>
          <p:cNvSpPr txBox="1">
            <a:spLocks/>
          </p:cNvSpPr>
          <p:nvPr/>
        </p:nvSpPr>
        <p:spPr>
          <a:xfrm>
            <a:off x="379413" y="703000"/>
            <a:ext cx="8449733" cy="302417"/>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chemeClr val="tx1"/>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Service Management Cross-layer Function</a:t>
            </a:r>
          </a:p>
        </p:txBody>
      </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Criteria </a:t>
            </a:r>
            <a:r>
              <a:rPr lang="en-US" dirty="0" smtClean="0"/>
              <a:t>to Select Suppliers (Cont'd)</a:t>
            </a:r>
            <a:endParaRPr lang="en-US" dirty="0"/>
          </a:p>
        </p:txBody>
      </p:sp>
      <p:sp>
        <p:nvSpPr>
          <p:cNvPr id="5" name="Content Placeholder 4"/>
          <p:cNvSpPr>
            <a:spLocks noGrp="1"/>
          </p:cNvSpPr>
          <p:nvPr>
            <p:ph sz="quarter" idx="10"/>
          </p:nvPr>
        </p:nvSpPr>
        <p:spPr/>
        <p:txBody>
          <a:bodyPr/>
          <a:lstStyle/>
          <a:p>
            <a:pPr lvl="0"/>
            <a:r>
              <a:rPr lang="en-US" sz="1800" dirty="0"/>
              <a:t>Supplier’s willingness to:</a:t>
            </a:r>
          </a:p>
          <a:p>
            <a:pPr lvl="1"/>
            <a:r>
              <a:rPr lang="en-US" sz="1600" dirty="0"/>
              <a:t>Share technology roadmap</a:t>
            </a:r>
          </a:p>
          <a:p>
            <a:pPr lvl="1"/>
            <a:r>
              <a:rPr lang="en-US" sz="1600" dirty="0"/>
              <a:t>Provide some visibility and control into their environment</a:t>
            </a:r>
          </a:p>
          <a:p>
            <a:pPr lvl="1"/>
            <a:r>
              <a:rPr lang="en-US" sz="1600" dirty="0"/>
              <a:t>Build a relationship</a:t>
            </a:r>
          </a:p>
          <a:p>
            <a:pPr lvl="0"/>
            <a:r>
              <a:rPr lang="en-US" sz="1800" dirty="0" smtClean="0"/>
              <a:t>Timeliness </a:t>
            </a:r>
            <a:r>
              <a:rPr lang="en-US" sz="1800" dirty="0"/>
              <a:t>and efficiency in technical support </a:t>
            </a:r>
          </a:p>
          <a:p>
            <a:pPr lvl="0"/>
            <a:r>
              <a:rPr lang="en-US" sz="1800" dirty="0"/>
              <a:t>Price competitiveness</a:t>
            </a:r>
          </a:p>
          <a:p>
            <a:pPr lvl="0"/>
            <a:r>
              <a:rPr lang="en-US" sz="1800" dirty="0"/>
              <a:t>Financial stability of the supplier</a:t>
            </a:r>
          </a:p>
          <a:p>
            <a:pPr lvl="0"/>
            <a:r>
              <a:rPr lang="en-US" sz="1800" dirty="0"/>
              <a:t>Consumer references about specific supplier product or technology</a:t>
            </a:r>
          </a:p>
          <a:p>
            <a:pPr lvl="0"/>
            <a:r>
              <a:rPr lang="en-US" sz="1800" dirty="0"/>
              <a:t>Global presence to support the provider’s data centers</a:t>
            </a:r>
          </a:p>
          <a:p>
            <a:endParaRPr lang="en-US" sz="1800" dirty="0"/>
          </a:p>
          <a:p>
            <a:endParaRPr lang="en-US" sz="1800" dirty="0"/>
          </a:p>
          <a:p>
            <a:endParaRPr lang="en-US" sz="1800"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784255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Supplier Management </a:t>
            </a:r>
            <a:r>
              <a:rPr lang="en-US" dirty="0" smtClean="0"/>
              <a:t>Example</a:t>
            </a:r>
            <a:endParaRPr lang="en-US" dirty="0"/>
          </a:p>
        </p:txBody>
      </p:sp>
      <p:sp>
        <p:nvSpPr>
          <p:cNvPr id="5" name="Content Placeholder 4"/>
          <p:cNvSpPr>
            <a:spLocks noGrp="1"/>
          </p:cNvSpPr>
          <p:nvPr>
            <p:ph sz="quarter" idx="10"/>
          </p:nvPr>
        </p:nvSpPr>
        <p:spPr>
          <a:xfrm>
            <a:off x="379413" y="1295400"/>
            <a:ext cx="3887787" cy="3124200"/>
          </a:xfrm>
        </p:spPr>
        <p:txBody>
          <a:bodyPr/>
          <a:lstStyle/>
          <a:p>
            <a:r>
              <a:rPr lang="en-US" dirty="0"/>
              <a:t>Existing contract with four suppliers:</a:t>
            </a:r>
          </a:p>
          <a:p>
            <a:pPr lvl="1"/>
            <a:r>
              <a:rPr lang="en-US" dirty="0"/>
              <a:t>Supplier A</a:t>
            </a:r>
          </a:p>
          <a:p>
            <a:pPr lvl="1"/>
            <a:r>
              <a:rPr lang="en-US" dirty="0"/>
              <a:t>Supplier B</a:t>
            </a:r>
          </a:p>
          <a:p>
            <a:pPr lvl="1"/>
            <a:r>
              <a:rPr lang="en-US" dirty="0"/>
              <a:t>Supplier C</a:t>
            </a:r>
          </a:p>
          <a:p>
            <a:pPr lvl="1"/>
            <a:r>
              <a:rPr lang="en-US" dirty="0"/>
              <a:t>Supplier D</a:t>
            </a:r>
          </a:p>
        </p:txBody>
      </p:sp>
      <p:sp>
        <p:nvSpPr>
          <p:cNvPr id="4" name="Subtitle 3"/>
          <p:cNvSpPr>
            <a:spLocks noGrp="1"/>
          </p:cNvSpPr>
          <p:nvPr>
            <p:ph type="subTitle" idx="1"/>
          </p:nvPr>
        </p:nvSpPr>
        <p:spPr/>
        <p:txBody>
          <a:bodyPr/>
          <a:lstStyle/>
          <a:p>
            <a:r>
              <a:rPr lang="en-US" dirty="0"/>
              <a:t>Reassess Suppliers</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6" name="Content Placeholder 2"/>
          <p:cNvGraphicFramePr>
            <a:graphicFrameLocks/>
          </p:cNvGraphicFramePr>
          <p:nvPr>
            <p:extLst>
              <p:ext uri="{D42A27DB-BD31-4B8C-83A1-F6EECF244321}">
                <p14:modId xmlns:p14="http://schemas.microsoft.com/office/powerpoint/2010/main" val="3581607507"/>
              </p:ext>
            </p:extLst>
          </p:nvPr>
        </p:nvGraphicFramePr>
        <p:xfrm>
          <a:off x="3657600" y="1200150"/>
          <a:ext cx="4800600" cy="18339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Table Placeholder 9"/>
          <p:cNvGraphicFramePr>
            <a:graphicFrameLocks/>
          </p:cNvGraphicFramePr>
          <p:nvPr>
            <p:extLst>
              <p:ext uri="{D42A27DB-BD31-4B8C-83A1-F6EECF244321}">
                <p14:modId xmlns:p14="http://schemas.microsoft.com/office/powerpoint/2010/main" val="2792489895"/>
              </p:ext>
            </p:extLst>
          </p:nvPr>
        </p:nvGraphicFramePr>
        <p:xfrm>
          <a:off x="838200" y="3409950"/>
          <a:ext cx="7086600" cy="1384419"/>
        </p:xfrm>
        <a:graphic>
          <a:graphicData uri="http://schemas.openxmlformats.org/drawingml/2006/table">
            <a:tbl>
              <a:tblPr firstRow="1" bandRow="1">
                <a:tableStyleId>{5C22544A-7EE6-4342-B048-85BDC9FD1C3A}</a:tableStyleId>
              </a:tblPr>
              <a:tblGrid>
                <a:gridCol w="877389"/>
                <a:gridCol w="875211"/>
                <a:gridCol w="1066800"/>
                <a:gridCol w="1066800"/>
                <a:gridCol w="914400"/>
                <a:gridCol w="1143000"/>
                <a:gridCol w="1143000"/>
              </a:tblGrid>
              <a:tr h="399943">
                <a:tc>
                  <a:txBody>
                    <a:bodyPr/>
                    <a:lstStyle/>
                    <a:p>
                      <a:pPr algn="ctr"/>
                      <a:r>
                        <a:rPr lang="en-US" sz="1000" b="1" dirty="0" smtClean="0">
                          <a:solidFill>
                            <a:schemeClr val="bg1"/>
                          </a:solidFill>
                          <a:latin typeface="+mn-lt"/>
                        </a:rPr>
                        <a:t>Supplier</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Renewal Date</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Number of Contracts</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Compliance</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Disputes</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Total Cost</a:t>
                      </a:r>
                      <a:endParaRPr lang="en-US" sz="1000" b="1" dirty="0">
                        <a:solidFill>
                          <a:schemeClr val="bg1"/>
                        </a:solidFill>
                        <a:latin typeface="+mn-lt"/>
                      </a:endParaRPr>
                    </a:p>
                  </a:txBody>
                  <a:tcPr marT="0" marB="0" anchor="ctr">
                    <a:solidFill>
                      <a:srgbClr val="2C95DD"/>
                    </a:solidFill>
                  </a:tcPr>
                </a:tc>
                <a:tc>
                  <a:txBody>
                    <a:bodyPr/>
                    <a:lstStyle/>
                    <a:p>
                      <a:pPr algn="ctr"/>
                      <a:r>
                        <a:rPr lang="en-US" sz="1000" b="1" dirty="0" smtClean="0">
                          <a:solidFill>
                            <a:schemeClr val="bg1"/>
                          </a:solidFill>
                          <a:latin typeface="+mn-lt"/>
                        </a:rPr>
                        <a:t>Satisfaction</a:t>
                      </a:r>
                      <a:endParaRPr lang="en-US" sz="1000" b="1" dirty="0">
                        <a:solidFill>
                          <a:schemeClr val="bg1"/>
                        </a:solidFill>
                        <a:latin typeface="+mn-lt"/>
                      </a:endParaRPr>
                    </a:p>
                  </a:txBody>
                  <a:tcPr marT="0" marB="0" anchor="ctr">
                    <a:solidFill>
                      <a:srgbClr val="2C95DD"/>
                    </a:solidFill>
                  </a:tcPr>
                </a:tc>
              </a:tr>
              <a:tr h="246119">
                <a:tc>
                  <a:txBody>
                    <a:bodyPr/>
                    <a:lstStyle/>
                    <a:p>
                      <a:pPr algn="ctr"/>
                      <a:r>
                        <a:rPr lang="en-US" sz="1000" dirty="0" smtClean="0">
                          <a:latin typeface="+mn-lt"/>
                        </a:rPr>
                        <a:t>Supplier A</a:t>
                      </a:r>
                      <a:endParaRPr lang="en-US" sz="1000" dirty="0">
                        <a:latin typeface="+mn-lt"/>
                      </a:endParaRPr>
                    </a:p>
                  </a:txBody>
                  <a:tcPr anchor="ctr"/>
                </a:tc>
                <a:tc>
                  <a:txBody>
                    <a:bodyPr/>
                    <a:lstStyle/>
                    <a:p>
                      <a:pPr algn="ctr"/>
                      <a:r>
                        <a:rPr lang="en-US" sz="1000" dirty="0" smtClean="0">
                          <a:latin typeface="+mn-lt"/>
                        </a:rPr>
                        <a:t>11/12/15</a:t>
                      </a:r>
                      <a:endParaRPr lang="en-US" sz="1000" dirty="0">
                        <a:latin typeface="+mn-lt"/>
                      </a:endParaRPr>
                    </a:p>
                  </a:txBody>
                  <a:tcPr anchor="ctr"/>
                </a:tc>
                <a:tc>
                  <a:txBody>
                    <a:bodyPr/>
                    <a:lstStyle/>
                    <a:p>
                      <a:pPr algn="ctr"/>
                      <a:r>
                        <a:rPr lang="en-US" sz="1000" dirty="0" smtClean="0">
                          <a:latin typeface="+mn-lt"/>
                        </a:rPr>
                        <a:t>3</a:t>
                      </a:r>
                      <a:endParaRPr lang="en-US" sz="1000" dirty="0">
                        <a:latin typeface="+mn-lt"/>
                      </a:endParaRPr>
                    </a:p>
                  </a:txBody>
                  <a:tcPr anchor="ctr"/>
                </a:tc>
                <a:tc>
                  <a:txBody>
                    <a:bodyPr/>
                    <a:lstStyle/>
                    <a:p>
                      <a:pPr algn="ctr"/>
                      <a:r>
                        <a:rPr lang="en-US" sz="1000" dirty="0" smtClean="0">
                          <a:latin typeface="+mn-lt"/>
                        </a:rPr>
                        <a:t>94%</a:t>
                      </a:r>
                      <a:endParaRPr lang="en-US" sz="1000" dirty="0">
                        <a:latin typeface="+mn-lt"/>
                      </a:endParaRPr>
                    </a:p>
                  </a:txBody>
                  <a:tcPr anchor="ctr"/>
                </a:tc>
                <a:tc>
                  <a:txBody>
                    <a:bodyPr/>
                    <a:lstStyle/>
                    <a:p>
                      <a:pPr algn="ctr"/>
                      <a:r>
                        <a:rPr lang="en-US" sz="1000" dirty="0" smtClean="0">
                          <a:latin typeface="+mn-lt"/>
                        </a:rPr>
                        <a:t>0</a:t>
                      </a:r>
                      <a:endParaRPr lang="en-US" sz="1000" dirty="0">
                        <a:latin typeface="+mn-lt"/>
                      </a:endParaRPr>
                    </a:p>
                  </a:txBody>
                  <a:tcPr anchor="ctr"/>
                </a:tc>
                <a:tc>
                  <a:txBody>
                    <a:bodyPr/>
                    <a:lstStyle/>
                    <a:p>
                      <a:pPr algn="ctr"/>
                      <a:r>
                        <a:rPr lang="en-US" sz="1000" dirty="0" smtClean="0">
                          <a:latin typeface="+mn-lt"/>
                        </a:rPr>
                        <a:t>$3,056,958.66</a:t>
                      </a:r>
                      <a:endParaRPr lang="en-US" sz="1000" dirty="0">
                        <a:latin typeface="+mn-lt"/>
                      </a:endParaRPr>
                    </a:p>
                  </a:txBody>
                  <a:tcPr anchor="ctr"/>
                </a:tc>
                <a:tc>
                  <a:txBody>
                    <a:bodyPr/>
                    <a:lstStyle/>
                    <a:p>
                      <a:pPr algn="ctr"/>
                      <a:r>
                        <a:rPr lang="en-US" sz="1000" dirty="0" smtClean="0">
                          <a:latin typeface="+mn-lt"/>
                        </a:rPr>
                        <a:t>9</a:t>
                      </a:r>
                      <a:endParaRPr lang="en-US" sz="1000" dirty="0">
                        <a:latin typeface="+mn-lt"/>
                      </a:endParaRPr>
                    </a:p>
                  </a:txBody>
                  <a:tcPr anchor="ctr"/>
                </a:tc>
              </a:tr>
              <a:tr h="246119">
                <a:tc>
                  <a:txBody>
                    <a:bodyPr/>
                    <a:lstStyle/>
                    <a:p>
                      <a:pPr algn="ctr"/>
                      <a:r>
                        <a:rPr lang="en-US" sz="1000" dirty="0" smtClean="0">
                          <a:latin typeface="+mn-lt"/>
                        </a:rPr>
                        <a:t>Supplier B</a:t>
                      </a:r>
                      <a:endParaRPr lang="en-US" sz="1000" dirty="0">
                        <a:latin typeface="+mn-lt"/>
                      </a:endParaRPr>
                    </a:p>
                  </a:txBody>
                  <a:tcPr anchor="ctr"/>
                </a:tc>
                <a:tc>
                  <a:txBody>
                    <a:bodyPr/>
                    <a:lstStyle/>
                    <a:p>
                      <a:pPr algn="ctr"/>
                      <a:r>
                        <a:rPr lang="en-US" sz="1000" dirty="0" smtClean="0">
                          <a:latin typeface="+mn-lt"/>
                        </a:rPr>
                        <a:t>03/19/16</a:t>
                      </a:r>
                      <a:endParaRPr lang="en-US" sz="1000" dirty="0">
                        <a:latin typeface="+mn-lt"/>
                      </a:endParaRPr>
                    </a:p>
                  </a:txBody>
                  <a:tcPr anchor="ctr"/>
                </a:tc>
                <a:tc>
                  <a:txBody>
                    <a:bodyPr/>
                    <a:lstStyle/>
                    <a:p>
                      <a:pPr algn="ctr"/>
                      <a:r>
                        <a:rPr lang="en-US" sz="1000" dirty="0" smtClean="0">
                          <a:latin typeface="+mn-lt"/>
                        </a:rPr>
                        <a:t>2</a:t>
                      </a:r>
                      <a:endParaRPr lang="en-US" sz="1000" dirty="0">
                        <a:latin typeface="+mn-lt"/>
                      </a:endParaRPr>
                    </a:p>
                  </a:txBody>
                  <a:tcPr anchor="ctr"/>
                </a:tc>
                <a:tc>
                  <a:txBody>
                    <a:bodyPr/>
                    <a:lstStyle/>
                    <a:p>
                      <a:pPr algn="ctr"/>
                      <a:r>
                        <a:rPr lang="en-US" sz="1000" dirty="0" smtClean="0">
                          <a:latin typeface="+mn-lt"/>
                        </a:rPr>
                        <a:t>52%</a:t>
                      </a:r>
                      <a:endParaRPr lang="en-US" sz="1000" dirty="0">
                        <a:latin typeface="+mn-lt"/>
                      </a:endParaRPr>
                    </a:p>
                  </a:txBody>
                  <a:tcPr anchor="ctr"/>
                </a:tc>
                <a:tc>
                  <a:txBody>
                    <a:bodyPr/>
                    <a:lstStyle/>
                    <a:p>
                      <a:pPr algn="ctr"/>
                      <a:r>
                        <a:rPr lang="en-US" sz="1000" dirty="0" smtClean="0">
                          <a:latin typeface="+mn-lt"/>
                        </a:rPr>
                        <a:t>5</a:t>
                      </a:r>
                      <a:endParaRPr lang="en-US" sz="1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$2,844,617.52</a:t>
                      </a:r>
                    </a:p>
                  </a:txBody>
                  <a:tcPr anchor="ctr"/>
                </a:tc>
                <a:tc>
                  <a:txBody>
                    <a:bodyPr/>
                    <a:lstStyle/>
                    <a:p>
                      <a:pPr algn="ctr"/>
                      <a:r>
                        <a:rPr lang="en-US" sz="1000" dirty="0" smtClean="0">
                          <a:latin typeface="+mn-lt"/>
                        </a:rPr>
                        <a:t>4</a:t>
                      </a:r>
                      <a:endParaRPr lang="en-US" sz="1000" dirty="0">
                        <a:latin typeface="+mn-lt"/>
                      </a:endParaRPr>
                    </a:p>
                  </a:txBody>
                  <a:tcPr anchor="ctr"/>
                </a:tc>
              </a:tr>
              <a:tr h="246119">
                <a:tc>
                  <a:txBody>
                    <a:bodyPr/>
                    <a:lstStyle/>
                    <a:p>
                      <a:pPr algn="ctr"/>
                      <a:r>
                        <a:rPr lang="en-US" sz="1000" dirty="0" smtClean="0">
                          <a:latin typeface="+mn-lt"/>
                        </a:rPr>
                        <a:t>Supplier C</a:t>
                      </a:r>
                      <a:endParaRPr lang="en-US" sz="1000" dirty="0">
                        <a:latin typeface="+mn-lt"/>
                      </a:endParaRPr>
                    </a:p>
                  </a:txBody>
                  <a:tcPr anchor="ctr"/>
                </a:tc>
                <a:tc>
                  <a:txBody>
                    <a:bodyPr/>
                    <a:lstStyle/>
                    <a:p>
                      <a:pPr algn="ctr"/>
                      <a:r>
                        <a:rPr lang="en-US" sz="1000" dirty="0" smtClean="0">
                          <a:latin typeface="+mn-lt"/>
                        </a:rPr>
                        <a:t>05/12/16</a:t>
                      </a:r>
                      <a:endParaRPr lang="en-US" sz="1000" dirty="0">
                        <a:latin typeface="+mn-lt"/>
                      </a:endParaRPr>
                    </a:p>
                  </a:txBody>
                  <a:tcPr anchor="ctr"/>
                </a:tc>
                <a:tc>
                  <a:txBody>
                    <a:bodyPr/>
                    <a:lstStyle/>
                    <a:p>
                      <a:pPr algn="ctr"/>
                      <a:r>
                        <a:rPr lang="en-US" sz="1000" dirty="0" smtClean="0">
                          <a:latin typeface="+mn-lt"/>
                        </a:rPr>
                        <a:t>4</a:t>
                      </a:r>
                      <a:endParaRPr lang="en-US" sz="1000" dirty="0">
                        <a:latin typeface="+mn-lt"/>
                      </a:endParaRPr>
                    </a:p>
                  </a:txBody>
                  <a:tcPr anchor="ctr"/>
                </a:tc>
                <a:tc>
                  <a:txBody>
                    <a:bodyPr/>
                    <a:lstStyle/>
                    <a:p>
                      <a:pPr algn="ctr"/>
                      <a:r>
                        <a:rPr lang="en-US" sz="1000" dirty="0" smtClean="0">
                          <a:latin typeface="+mn-lt"/>
                        </a:rPr>
                        <a:t>90%</a:t>
                      </a:r>
                      <a:endParaRPr lang="en-US" sz="1000" dirty="0">
                        <a:latin typeface="+mn-lt"/>
                      </a:endParaRPr>
                    </a:p>
                  </a:txBody>
                  <a:tcPr anchor="ctr"/>
                </a:tc>
                <a:tc>
                  <a:txBody>
                    <a:bodyPr/>
                    <a:lstStyle/>
                    <a:p>
                      <a:pPr algn="ctr"/>
                      <a:r>
                        <a:rPr lang="en-US" sz="1000" dirty="0" smtClean="0">
                          <a:latin typeface="+mn-lt"/>
                        </a:rPr>
                        <a:t>1</a:t>
                      </a:r>
                      <a:endParaRPr lang="en-US" sz="1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$2,951,416.32</a:t>
                      </a:r>
                    </a:p>
                  </a:txBody>
                  <a:tcPr anchor="ctr"/>
                </a:tc>
                <a:tc>
                  <a:txBody>
                    <a:bodyPr/>
                    <a:lstStyle/>
                    <a:p>
                      <a:pPr algn="ctr"/>
                      <a:r>
                        <a:rPr lang="en-US" sz="1000" dirty="0" smtClean="0">
                          <a:latin typeface="+mn-lt"/>
                        </a:rPr>
                        <a:t>8</a:t>
                      </a:r>
                      <a:endParaRPr lang="en-US" sz="1000" dirty="0">
                        <a:latin typeface="+mn-lt"/>
                      </a:endParaRPr>
                    </a:p>
                  </a:txBody>
                  <a:tcPr anchor="ctr"/>
                </a:tc>
              </a:tr>
              <a:tr h="246119">
                <a:tc>
                  <a:txBody>
                    <a:bodyPr/>
                    <a:lstStyle/>
                    <a:p>
                      <a:pPr algn="ctr"/>
                      <a:r>
                        <a:rPr lang="en-US" sz="1000" dirty="0" smtClean="0">
                          <a:latin typeface="+mn-lt"/>
                        </a:rPr>
                        <a:t>Supplier D</a:t>
                      </a:r>
                      <a:endParaRPr lang="en-US" sz="1000" dirty="0">
                        <a:latin typeface="+mn-lt"/>
                      </a:endParaRPr>
                    </a:p>
                  </a:txBody>
                  <a:tcPr anchor="ctr"/>
                </a:tc>
                <a:tc>
                  <a:txBody>
                    <a:bodyPr/>
                    <a:lstStyle/>
                    <a:p>
                      <a:pPr algn="ctr"/>
                      <a:r>
                        <a:rPr lang="en-US" sz="1000" dirty="0" smtClean="0">
                          <a:latin typeface="+mn-lt"/>
                        </a:rPr>
                        <a:t>10/09/16</a:t>
                      </a:r>
                      <a:endParaRPr lang="en-US" sz="1000" dirty="0">
                        <a:latin typeface="+mn-lt"/>
                      </a:endParaRPr>
                    </a:p>
                  </a:txBody>
                  <a:tcPr anchor="ctr"/>
                </a:tc>
                <a:tc>
                  <a:txBody>
                    <a:bodyPr/>
                    <a:lstStyle/>
                    <a:p>
                      <a:pPr algn="ctr"/>
                      <a:r>
                        <a:rPr lang="en-US" sz="1000" dirty="0" smtClean="0">
                          <a:latin typeface="+mn-lt"/>
                        </a:rPr>
                        <a:t>2</a:t>
                      </a:r>
                      <a:endParaRPr lang="en-US" sz="1000" dirty="0">
                        <a:latin typeface="+mn-lt"/>
                      </a:endParaRPr>
                    </a:p>
                  </a:txBody>
                  <a:tcPr anchor="ctr"/>
                </a:tc>
                <a:tc>
                  <a:txBody>
                    <a:bodyPr/>
                    <a:lstStyle/>
                    <a:p>
                      <a:pPr algn="ctr"/>
                      <a:r>
                        <a:rPr lang="en-US" sz="1000" dirty="0" smtClean="0">
                          <a:latin typeface="+mn-lt"/>
                        </a:rPr>
                        <a:t>73%</a:t>
                      </a:r>
                      <a:endParaRPr lang="en-US" sz="1000" dirty="0">
                        <a:latin typeface="+mn-lt"/>
                      </a:endParaRPr>
                    </a:p>
                  </a:txBody>
                  <a:tcPr anchor="ctr"/>
                </a:tc>
                <a:tc>
                  <a:txBody>
                    <a:bodyPr/>
                    <a:lstStyle/>
                    <a:p>
                      <a:pPr algn="ctr"/>
                      <a:r>
                        <a:rPr lang="en-US" sz="1000" dirty="0" smtClean="0">
                          <a:latin typeface="+mn-lt"/>
                        </a:rPr>
                        <a:t>2</a:t>
                      </a:r>
                      <a:endParaRPr lang="en-US" sz="10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$3,712,828.96</a:t>
                      </a:r>
                    </a:p>
                  </a:txBody>
                  <a:tcPr anchor="ctr"/>
                </a:tc>
                <a:tc>
                  <a:txBody>
                    <a:bodyPr/>
                    <a:lstStyle/>
                    <a:p>
                      <a:pPr algn="ctr"/>
                      <a:r>
                        <a:rPr lang="en-US" sz="1000" dirty="0" smtClean="0">
                          <a:latin typeface="+mn-lt"/>
                        </a:rPr>
                        <a:t>6</a:t>
                      </a:r>
                      <a:endParaRPr lang="en-US" sz="1000" dirty="0">
                        <a:latin typeface="+mn-lt"/>
                      </a:endParaRPr>
                    </a:p>
                  </a:txBody>
                  <a:tcPr anchor="ctr"/>
                </a:tc>
              </a:tr>
            </a:tbl>
          </a:graphicData>
        </a:graphic>
      </p:graphicFrame>
      <p:sp>
        <p:nvSpPr>
          <p:cNvPr id="7" name="Rectangle 6"/>
          <p:cNvSpPr/>
          <p:nvPr/>
        </p:nvSpPr>
        <p:spPr>
          <a:xfrm>
            <a:off x="3200400" y="3148340"/>
            <a:ext cx="2571537" cy="261610"/>
          </a:xfrm>
          <a:prstGeom prst="rect">
            <a:avLst/>
          </a:prstGeom>
        </p:spPr>
        <p:txBody>
          <a:bodyPr wrap="none">
            <a:spAutoFit/>
          </a:bodyPr>
          <a:lstStyle/>
          <a:p>
            <a:pPr algn="ctr"/>
            <a:r>
              <a:rPr lang="en-US" sz="1100" b="1" dirty="0"/>
              <a:t>Suppliers Performance Report</a:t>
            </a:r>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fr-FR" dirty="0"/>
              <a:t>Service catalog management</a:t>
            </a:r>
          </a:p>
          <a:p>
            <a:r>
              <a:rPr lang="fr-FR" dirty="0"/>
              <a:t>Financial management</a:t>
            </a:r>
          </a:p>
          <a:p>
            <a:r>
              <a:rPr lang="fr-FR" dirty="0"/>
              <a:t>Supplier </a:t>
            </a:r>
            <a:r>
              <a:rPr lang="fr-FR" dirty="0" smtClean="0"/>
              <a:t>management</a:t>
            </a:r>
            <a:endParaRPr lang="fr-FR"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37988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Service Operation </a:t>
            </a:r>
            <a:r>
              <a:rPr lang="en-US" dirty="0" smtClean="0"/>
              <a:t>Management – </a:t>
            </a:r>
            <a:r>
              <a:rPr lang="en-US" dirty="0"/>
              <a:t>I</a:t>
            </a:r>
            <a:r>
              <a:rPr lang="en-US" dirty="0" smtClean="0"/>
              <a:t> </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Service operation management activities</a:t>
            </a:r>
          </a:p>
          <a:p>
            <a:pPr>
              <a:defRPr/>
            </a:pPr>
            <a:r>
              <a:rPr lang="en-US" dirty="0"/>
              <a:t>Monitoring process</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509514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Service Operation Management</a:t>
            </a:r>
          </a:p>
        </p:txBody>
      </p:sp>
      <p:sp>
        <p:nvSpPr>
          <p:cNvPr id="5" name="Content Placeholder 4"/>
          <p:cNvSpPr>
            <a:spLocks noGrp="1"/>
          </p:cNvSpPr>
          <p:nvPr>
            <p:ph sz="quarter" idx="10"/>
          </p:nvPr>
        </p:nvSpPr>
        <p:spPr/>
        <p:txBody>
          <a:bodyPr/>
          <a:lstStyle/>
          <a:p>
            <a:r>
              <a:rPr lang="en-US" dirty="0"/>
              <a:t>Involves on-going management activities to maintain cloud infrastructure and deployed services</a:t>
            </a:r>
          </a:p>
          <a:p>
            <a:pPr lvl="1"/>
            <a:r>
              <a:rPr lang="en-US" dirty="0"/>
              <a:t>Ensures that services and service levels are delivered as committed</a:t>
            </a:r>
          </a:p>
          <a:p>
            <a:r>
              <a:rPr lang="en-US" dirty="0"/>
              <a:t>Ideally, service operation management should be automated</a:t>
            </a:r>
          </a:p>
          <a:p>
            <a:pPr lvl="1"/>
            <a:r>
              <a:rPr lang="en-US" dirty="0"/>
              <a:t>Service management tools automate many management activities</a:t>
            </a:r>
          </a:p>
          <a:p>
            <a:pPr lvl="1"/>
            <a:r>
              <a:rPr lang="en-US" dirty="0"/>
              <a:t>Orchestrated workflows integrate functions of management tools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6" name="Table Placeholder 9"/>
          <p:cNvGraphicFramePr>
            <a:graphicFrameLocks/>
          </p:cNvGraphicFramePr>
          <p:nvPr>
            <p:extLst>
              <p:ext uri="{D42A27DB-BD31-4B8C-83A1-F6EECF244321}">
                <p14:modId xmlns:p14="http://schemas.microsoft.com/office/powerpoint/2010/main" val="1208576806"/>
              </p:ext>
            </p:extLst>
          </p:nvPr>
        </p:nvGraphicFramePr>
        <p:xfrm>
          <a:off x="2514600" y="3345813"/>
          <a:ext cx="3962400" cy="1569720"/>
        </p:xfrm>
        <a:graphic>
          <a:graphicData uri="http://schemas.openxmlformats.org/drawingml/2006/table">
            <a:tbl>
              <a:tblPr firstRow="1" bandRow="1">
                <a:tableStyleId>{5C22544A-7EE6-4342-B048-85BDC9FD1C3A}</a:tableStyleId>
              </a:tblPr>
              <a:tblGrid>
                <a:gridCol w="3962400"/>
              </a:tblGrid>
              <a:tr h="213064">
                <a:tc>
                  <a:txBody>
                    <a:bodyPr/>
                    <a:lstStyle/>
                    <a:p>
                      <a:pPr algn="l"/>
                      <a:r>
                        <a:rPr lang="en-US" sz="1200" b="1" dirty="0" smtClean="0"/>
                        <a:t>Operation Management Activities</a:t>
                      </a:r>
                    </a:p>
                  </a:txBody>
                  <a:tcPr anchor="ctr"/>
                </a:tc>
              </a:tr>
              <a:tr h="201227">
                <a:tc>
                  <a:txBody>
                    <a:bodyPr/>
                    <a:lstStyle/>
                    <a:p>
                      <a:pPr marL="0" algn="l" defTabSz="457200" rtl="0" eaLnBrk="1" latinLnBrk="0" hangingPunct="1"/>
                      <a:r>
                        <a:rPr lang="en-US" sz="1100" kern="1200" dirty="0" smtClean="0">
                          <a:solidFill>
                            <a:schemeClr val="dk1"/>
                          </a:solidFill>
                          <a:latin typeface="+mn-lt"/>
                          <a:ea typeface="+mn-ea"/>
                          <a:cs typeface="+mn-cs"/>
                        </a:rPr>
                        <a:t>Handling of infrastructure configuration</a:t>
                      </a:r>
                      <a:endParaRPr lang="en-US" sz="1100" kern="1200" dirty="0">
                        <a:solidFill>
                          <a:schemeClr val="dk1"/>
                        </a:solidFill>
                        <a:latin typeface="+mn-lt"/>
                        <a:ea typeface="+mn-ea"/>
                        <a:cs typeface="+mn-cs"/>
                      </a:endParaRPr>
                    </a:p>
                  </a:txBody>
                  <a:tcPr anchor="ctr"/>
                </a:tc>
              </a:tr>
              <a:tr h="201227">
                <a:tc>
                  <a:txBody>
                    <a:bodyPr/>
                    <a:lstStyle/>
                    <a:p>
                      <a:pPr marL="0" algn="l" defTabSz="457200" rtl="0" eaLnBrk="1" latinLnBrk="0" hangingPunct="1"/>
                      <a:r>
                        <a:rPr lang="en-US" sz="1100" kern="1200" dirty="0" smtClean="0">
                          <a:solidFill>
                            <a:schemeClr val="dk1"/>
                          </a:solidFill>
                          <a:latin typeface="+mn-lt"/>
                          <a:ea typeface="+mn-ea"/>
                          <a:cs typeface="+mn-cs"/>
                        </a:rPr>
                        <a:t>Resource provisioning</a:t>
                      </a:r>
                    </a:p>
                  </a:txBody>
                  <a:tcPr anchor="ctr"/>
                </a:tc>
              </a:tr>
              <a:tr h="201227">
                <a:tc>
                  <a:txBody>
                    <a:bodyPr/>
                    <a:lstStyle/>
                    <a:p>
                      <a:pPr marL="0" algn="l" defTabSz="457200" rtl="0" eaLnBrk="1" latinLnBrk="0" hangingPunct="1"/>
                      <a:r>
                        <a:rPr lang="en-US" sz="1100" kern="1200" dirty="0" smtClean="0">
                          <a:solidFill>
                            <a:schemeClr val="dk1"/>
                          </a:solidFill>
                          <a:latin typeface="+mn-lt"/>
                          <a:ea typeface="+mn-ea"/>
                          <a:cs typeface="+mn-cs"/>
                        </a:rPr>
                        <a:t>Problem resolution</a:t>
                      </a:r>
                    </a:p>
                  </a:txBody>
                  <a:tcPr anchor="ctr"/>
                </a:tc>
              </a:tr>
              <a:tr h="201227">
                <a:tc>
                  <a:txBody>
                    <a:bodyPr/>
                    <a:lstStyle/>
                    <a:p>
                      <a:pPr marL="0" algn="l" defTabSz="457200" rtl="0" eaLnBrk="1" latinLnBrk="0" hangingPunct="1"/>
                      <a:r>
                        <a:rPr lang="en-US" sz="1100" kern="1200" dirty="0" smtClean="0">
                          <a:solidFill>
                            <a:schemeClr val="dk1"/>
                          </a:solidFill>
                          <a:latin typeface="+mn-lt"/>
                          <a:ea typeface="+mn-ea"/>
                          <a:cs typeface="+mn-cs"/>
                        </a:rPr>
                        <a:t>Capacity planning</a:t>
                      </a:r>
                    </a:p>
                  </a:txBody>
                  <a:tcPr anchor="ctr"/>
                </a:tc>
              </a:tr>
              <a:tr h="2012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Availability and performance conformance</a:t>
                      </a:r>
                    </a:p>
                  </a:txBody>
                  <a:tcPr anchor="ctr"/>
                </a:tc>
              </a:tr>
            </a:tbl>
          </a:graphicData>
        </a:graphic>
      </p:graphicFrame>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Management Processes</a:t>
            </a:r>
          </a:p>
        </p:txBody>
      </p:sp>
      <p:sp>
        <p:nvSpPr>
          <p:cNvPr id="5" name="Content Placeholder 4"/>
          <p:cNvSpPr>
            <a:spLocks noGrp="1"/>
          </p:cNvSpPr>
          <p:nvPr>
            <p:ph sz="quarter" idx="10"/>
          </p:nvPr>
        </p:nvSpPr>
        <p:spPr/>
        <p:txBody>
          <a:bodyPr/>
          <a:lstStyle/>
          <a:p>
            <a:r>
              <a:rPr lang="en-US" dirty="0"/>
              <a:t>Key processes to support operation management activities are: </a:t>
            </a:r>
          </a:p>
          <a:p>
            <a:pPr lvl="1"/>
            <a:r>
              <a:rPr lang="en-US" dirty="0"/>
              <a:t>Monitoring</a:t>
            </a:r>
          </a:p>
          <a:p>
            <a:pPr lvl="1"/>
            <a:r>
              <a:rPr lang="en-US" dirty="0"/>
              <a:t>Service asset and configuration management</a:t>
            </a:r>
          </a:p>
          <a:p>
            <a:pPr lvl="1"/>
            <a:r>
              <a:rPr lang="en-US" dirty="0"/>
              <a:t>Change management</a:t>
            </a:r>
          </a:p>
          <a:p>
            <a:pPr lvl="1"/>
            <a:r>
              <a:rPr lang="en-US" dirty="0"/>
              <a:t>Capacity management</a:t>
            </a:r>
          </a:p>
          <a:p>
            <a:pPr lvl="1"/>
            <a:r>
              <a:rPr lang="en-US" dirty="0"/>
              <a:t>Performance management</a:t>
            </a:r>
          </a:p>
          <a:p>
            <a:pPr lvl="1"/>
            <a:r>
              <a:rPr lang="en-US" dirty="0"/>
              <a:t>Incident management</a:t>
            </a:r>
          </a:p>
          <a:p>
            <a:pPr lvl="1"/>
            <a:r>
              <a:rPr lang="en-US" dirty="0"/>
              <a:t>Problem management</a:t>
            </a:r>
          </a:p>
          <a:p>
            <a:pPr lvl="1"/>
            <a:r>
              <a:rPr lang="en-US" dirty="0"/>
              <a:t>Availability management</a:t>
            </a:r>
          </a:p>
          <a:p>
            <a:pPr lvl="1"/>
            <a:r>
              <a:rPr lang="en-US" dirty="0"/>
              <a:t>Information security </a:t>
            </a:r>
            <a:r>
              <a:rPr lang="en-US" dirty="0" smtClean="0"/>
              <a:t>management</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Monitoring</a:t>
            </a:r>
          </a:p>
        </p:txBody>
      </p:sp>
      <p:sp>
        <p:nvSpPr>
          <p:cNvPr id="5" name="Content Placeholder 4"/>
          <p:cNvSpPr>
            <a:spLocks noGrp="1"/>
          </p:cNvSpPr>
          <p:nvPr>
            <p:ph sz="quarter" idx="10"/>
          </p:nvPr>
        </p:nvSpPr>
        <p:spPr/>
        <p:txBody>
          <a:bodyPr/>
          <a:lstStyle/>
          <a:p>
            <a:r>
              <a:rPr lang="en-US" dirty="0"/>
              <a:t>Monitoring provides visibility into the cloud infrastructure and deployed cloud services</a:t>
            </a:r>
          </a:p>
          <a:p>
            <a:r>
              <a:rPr lang="en-US" dirty="0"/>
              <a:t>Monitoring benefits:</a:t>
            </a:r>
          </a:p>
          <a:p>
            <a:pPr lvl="1"/>
            <a:r>
              <a:rPr lang="en-US" dirty="0"/>
              <a:t>Helps to track the</a:t>
            </a:r>
            <a:r>
              <a:rPr lang="en-US" dirty="0" smtClean="0"/>
              <a:t> availability </a:t>
            </a:r>
            <a:r>
              <a:rPr lang="en-US" dirty="0"/>
              <a:t>and performance status of infrastructure components and services </a:t>
            </a:r>
          </a:p>
          <a:p>
            <a:pPr lvl="1"/>
            <a:r>
              <a:rPr lang="en-US" dirty="0"/>
              <a:t>Helps to analyze the</a:t>
            </a:r>
            <a:r>
              <a:rPr lang="en-US" dirty="0">
                <a:solidFill>
                  <a:srgbClr val="FFC000"/>
                </a:solidFill>
              </a:rPr>
              <a:t> </a:t>
            </a:r>
            <a:r>
              <a:rPr lang="en-US" dirty="0" smtClean="0"/>
              <a:t>utilization </a:t>
            </a:r>
            <a:r>
              <a:rPr lang="en-US" dirty="0"/>
              <a:t>and consumption of resources by service instances</a:t>
            </a:r>
          </a:p>
          <a:p>
            <a:pPr lvl="1"/>
            <a:r>
              <a:rPr lang="en-US" dirty="0"/>
              <a:t>Helps to track events that may impact availability and performance</a:t>
            </a:r>
          </a:p>
          <a:p>
            <a:pPr lvl="1"/>
            <a:r>
              <a:rPr lang="en-US" dirty="0"/>
              <a:t>Helps in metering, reporting, and alerting</a:t>
            </a:r>
          </a:p>
          <a:p>
            <a:pPr lvl="1"/>
            <a:r>
              <a:rPr lang="en-US" dirty="0"/>
              <a:t>Helps to present information as service metrics to consumers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882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Monitoring </a:t>
            </a:r>
            <a:r>
              <a:rPr lang="en-US" dirty="0" smtClean="0"/>
              <a:t>Tools</a:t>
            </a:r>
            <a:endParaRPr lang="en-US" dirty="0"/>
          </a:p>
        </p:txBody>
      </p:sp>
      <p:sp>
        <p:nvSpPr>
          <p:cNvPr id="5" name="Content Placeholder 4"/>
          <p:cNvSpPr>
            <a:spLocks noGrp="1"/>
          </p:cNvSpPr>
          <p:nvPr>
            <p:ph sz="quarter" idx="10"/>
          </p:nvPr>
        </p:nvSpPr>
        <p:spPr/>
        <p:txBody>
          <a:bodyPr/>
          <a:lstStyle/>
          <a:p>
            <a:r>
              <a:rPr lang="en-US" dirty="0"/>
              <a:t>Monitoring is usually automated using specialized tools</a:t>
            </a:r>
          </a:p>
          <a:p>
            <a:r>
              <a:rPr lang="en-US" dirty="0"/>
              <a:t>Monitoring tools should have the</a:t>
            </a:r>
            <a:r>
              <a:rPr lang="en-US" dirty="0" smtClean="0"/>
              <a:t> below </a:t>
            </a:r>
            <a:r>
              <a:rPr lang="en-US" dirty="0"/>
              <a:t>capabilities:</a:t>
            </a:r>
          </a:p>
          <a:p>
            <a:pPr lvl="1"/>
            <a:r>
              <a:rPr lang="en-US" dirty="0"/>
              <a:t>Provide end-to-end visibility into infrastructure and services </a:t>
            </a:r>
          </a:p>
          <a:p>
            <a:pPr lvl="1"/>
            <a:r>
              <a:rPr lang="en-US" dirty="0"/>
              <a:t>Collect data in rapidly changing and varying workload environment</a:t>
            </a:r>
          </a:p>
          <a:p>
            <a:pPr lvl="1"/>
            <a:r>
              <a:rPr lang="en-US" dirty="0"/>
              <a:t>Collect data about many components based on infrastructure </a:t>
            </a:r>
            <a:r>
              <a:rPr lang="en-US" dirty="0" smtClean="0"/>
              <a:t>size</a:t>
            </a:r>
          </a:p>
          <a:p>
            <a:pPr lvl="1"/>
            <a:r>
              <a:rPr lang="en-US" dirty="0" smtClean="0"/>
              <a:t>Store historical data on resource usage</a:t>
            </a:r>
            <a:endParaRPr lang="en-US" dirty="0"/>
          </a:p>
          <a:p>
            <a:pPr lvl="1"/>
            <a:r>
              <a:rPr lang="en-US" dirty="0"/>
              <a:t>Map services to associated physical components</a:t>
            </a:r>
          </a:p>
          <a:p>
            <a:pPr lvl="1"/>
            <a:r>
              <a:rPr lang="en-US" dirty="0"/>
              <a:t>Frequency of data collection should match dynamic workload</a:t>
            </a:r>
          </a:p>
          <a:p>
            <a:pPr lvl="1"/>
            <a:r>
              <a:rPr lang="en-US" dirty="0"/>
              <a:t>Have minimal runtime footprint </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882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Service operation management activities</a:t>
            </a:r>
          </a:p>
          <a:p>
            <a:r>
              <a:rPr lang="en-US" dirty="0"/>
              <a:t>List of key processes to support operation management</a:t>
            </a:r>
          </a:p>
          <a:p>
            <a:r>
              <a:rPr lang="en-US" dirty="0"/>
              <a:t>Monitoring</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75763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Service Operation Management – II</a:t>
            </a:r>
            <a:r>
              <a:rPr lang="en-US" dirty="0" smtClean="0"/>
              <a:t> </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Monitoring parameters</a:t>
            </a:r>
          </a:p>
          <a:p>
            <a:pPr>
              <a:defRPr/>
            </a:pPr>
            <a:r>
              <a:rPr lang="en-US" dirty="0"/>
              <a:t>Alerting</a:t>
            </a:r>
          </a:p>
          <a:p>
            <a:pPr>
              <a:defRPr/>
            </a:pPr>
            <a:r>
              <a:rPr lang="en-US" dirty="0" smtClean="0"/>
              <a:t>Reporting</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218602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Service Management Overview</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Overview of cloud service management</a:t>
            </a:r>
          </a:p>
          <a:p>
            <a:pPr>
              <a:defRPr/>
            </a:pPr>
            <a:r>
              <a:rPr lang="en-US" dirty="0"/>
              <a:t>Overview of service management functions</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Monitoring Parameters</a:t>
            </a:r>
          </a:p>
        </p:txBody>
      </p:sp>
      <p:sp>
        <p:nvSpPr>
          <p:cNvPr id="5" name="Content Placeholder 4"/>
          <p:cNvSpPr>
            <a:spLocks noGrp="1"/>
          </p:cNvSpPr>
          <p:nvPr>
            <p:ph sz="quarter" idx="10"/>
          </p:nvPr>
        </p:nvSpPr>
        <p:spPr/>
        <p:txBody>
          <a:bodyPr/>
          <a:lstStyle/>
          <a:p>
            <a:r>
              <a:rPr lang="en-US" dirty="0"/>
              <a:t>Configuration</a:t>
            </a:r>
          </a:p>
          <a:p>
            <a:r>
              <a:rPr lang="en-US" dirty="0"/>
              <a:t>Availability</a:t>
            </a:r>
          </a:p>
          <a:p>
            <a:r>
              <a:rPr lang="en-US" dirty="0"/>
              <a:t>Capacity</a:t>
            </a:r>
          </a:p>
          <a:p>
            <a:r>
              <a:rPr lang="en-US" dirty="0"/>
              <a:t>Performance</a:t>
            </a:r>
          </a:p>
          <a:p>
            <a:r>
              <a:rPr lang="en-US" dirty="0"/>
              <a:t>Security</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882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Configuration Monitoring</a:t>
            </a:r>
          </a:p>
        </p:txBody>
      </p:sp>
      <p:sp>
        <p:nvSpPr>
          <p:cNvPr id="5" name="Content Placeholder 4"/>
          <p:cNvSpPr>
            <a:spLocks noGrp="1"/>
          </p:cNvSpPr>
          <p:nvPr>
            <p:ph sz="quarter" idx="10"/>
          </p:nvPr>
        </p:nvSpPr>
        <p:spPr/>
        <p:txBody>
          <a:bodyPr/>
          <a:lstStyle/>
          <a:p>
            <a:r>
              <a:rPr lang="en-US" dirty="0"/>
              <a:t>Tracks configuration and deployment of cloud service instances and associated infrastructure components</a:t>
            </a:r>
          </a:p>
          <a:p>
            <a:r>
              <a:rPr lang="en-US" dirty="0"/>
              <a:t>Configuration monitoring examples:</a:t>
            </a:r>
          </a:p>
          <a:p>
            <a:pPr lvl="1"/>
            <a:r>
              <a:rPr lang="en-US" dirty="0"/>
              <a:t>Detecting configuration errors</a:t>
            </a:r>
          </a:p>
          <a:p>
            <a:pPr lvl="1"/>
            <a:r>
              <a:rPr lang="en-US" dirty="0"/>
              <a:t>Detecting non-compliance with configuration policies</a:t>
            </a:r>
          </a:p>
          <a:p>
            <a:pPr lvl="1"/>
            <a:r>
              <a:rPr lang="en-US" dirty="0"/>
              <a:t>Tracking unauthorized configuration changes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3882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Configuration Monitoring </a:t>
            </a:r>
            <a:r>
              <a:rPr lang="en-US" dirty="0" smtClean="0"/>
              <a:t>Example</a:t>
            </a:r>
            <a:endParaRPr lang="en-US" dirty="0"/>
          </a:p>
        </p:txBody>
      </p:sp>
      <p:sp>
        <p:nvSpPr>
          <p:cNvPr id="5" name="Subtitle 4"/>
          <p:cNvSpPr>
            <a:spLocks noGrp="1"/>
          </p:cNvSpPr>
          <p:nvPr>
            <p:ph type="subTitle" idx="1"/>
          </p:nvPr>
        </p:nvSpPr>
        <p:spPr/>
        <p:txBody>
          <a:bodyPr/>
          <a:lstStyle/>
          <a:p>
            <a:r>
              <a:rPr lang="en-US" dirty="0"/>
              <a:t>VM Configuration</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51" name="Group 50"/>
          <p:cNvGrpSpPr/>
          <p:nvPr/>
        </p:nvGrpSpPr>
        <p:grpSpPr>
          <a:xfrm>
            <a:off x="224587" y="1159657"/>
            <a:ext cx="4783417" cy="2478893"/>
            <a:chOff x="224587" y="1047750"/>
            <a:chExt cx="4783417" cy="2478893"/>
          </a:xfrm>
        </p:grpSpPr>
        <p:sp>
          <p:nvSpPr>
            <p:cNvPr id="7" name="Rounded Rectangle 6"/>
            <p:cNvSpPr/>
            <p:nvPr/>
          </p:nvSpPr>
          <p:spPr>
            <a:xfrm>
              <a:off x="288402" y="2600085"/>
              <a:ext cx="4571005" cy="572474"/>
            </a:xfrm>
            <a:prstGeom prst="roundRect">
              <a:avLst>
                <a:gd name="adj" fmla="val 2200"/>
              </a:avLst>
            </a:prstGeom>
            <a:gradFill>
              <a:gsLst>
                <a:gs pos="99333">
                  <a:schemeClr val="bg1">
                    <a:lumMod val="95000"/>
                    <a:alpha val="42000"/>
                  </a:schemeClr>
                </a:gs>
                <a:gs pos="1000">
                  <a:schemeClr val="bg1">
                    <a:lumMod val="95000"/>
                    <a:alpha val="42000"/>
                  </a:schemeClr>
                </a:gs>
                <a:gs pos="46000">
                  <a:schemeClr val="bg1">
                    <a:lumMod val="95000"/>
                  </a:schemeClr>
                </a:gs>
              </a:gsLst>
              <a:lin ang="10800000" scaled="0"/>
            </a:gra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grpSp>
          <p:nvGrpSpPr>
            <p:cNvPr id="8" name="Group 7"/>
            <p:cNvGrpSpPr/>
            <p:nvPr/>
          </p:nvGrpSpPr>
          <p:grpSpPr>
            <a:xfrm>
              <a:off x="367306" y="1502056"/>
              <a:ext cx="925778" cy="842054"/>
              <a:chOff x="803475" y="2514600"/>
              <a:chExt cx="1482525" cy="1348450"/>
            </a:xfrm>
          </p:grpSpPr>
          <p:pic>
            <p:nvPicPr>
              <p:cNvPr id="29"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2350" y="2514600"/>
                <a:ext cx="597543" cy="6326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475" y="3230358"/>
                <a:ext cx="597543" cy="6326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8457" y="3230358"/>
                <a:ext cx="597543" cy="6326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533009" y="1502056"/>
              <a:ext cx="925778" cy="842054"/>
              <a:chOff x="803475" y="2514600"/>
              <a:chExt cx="1482525" cy="1348450"/>
            </a:xfrm>
          </p:grpSpPr>
          <p:pic>
            <p:nvPicPr>
              <p:cNvPr id="26"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2350" y="2514600"/>
                <a:ext cx="597543" cy="63269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475" y="3230358"/>
                <a:ext cx="597543" cy="6326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8457" y="3230358"/>
                <a:ext cx="597543" cy="632692"/>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7213" y="1745835"/>
              <a:ext cx="373142" cy="39509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829448" y="1502056"/>
              <a:ext cx="684544" cy="842054"/>
              <a:chOff x="4624130" y="2514600"/>
              <a:chExt cx="1096218" cy="1348450"/>
            </a:xfrm>
          </p:grpSpPr>
          <p:pic>
            <p:nvPicPr>
              <p:cNvPr id="24"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4130" y="2514600"/>
                <a:ext cx="597544" cy="6326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804" y="3230358"/>
                <a:ext cx="597544" cy="63269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951"/>
            <a:stretch/>
          </p:blipFill>
          <p:spPr bwMode="auto">
            <a:xfrm>
              <a:off x="380557" y="2666401"/>
              <a:ext cx="957643" cy="4457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951"/>
            <a:stretch/>
          </p:blipFill>
          <p:spPr bwMode="auto">
            <a:xfrm>
              <a:off x="2093577" y="2666401"/>
              <a:ext cx="957643" cy="4457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951"/>
            <a:stretch/>
          </p:blipFill>
          <p:spPr bwMode="auto">
            <a:xfrm>
              <a:off x="3806597" y="2666401"/>
              <a:ext cx="957643" cy="445731"/>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288402" y="1425596"/>
              <a:ext cx="1052811" cy="1094429"/>
            </a:xfrm>
            <a:prstGeom prst="roundRect">
              <a:avLst>
                <a:gd name="adj" fmla="val 220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1469021" y="1425596"/>
              <a:ext cx="1052811" cy="1094429"/>
            </a:xfrm>
            <a:prstGeom prst="roundRect">
              <a:avLst>
                <a:gd name="adj" fmla="val 220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7" name="Rounded Rectangle 16"/>
            <p:cNvSpPr/>
            <p:nvPr/>
          </p:nvSpPr>
          <p:spPr>
            <a:xfrm>
              <a:off x="2636934" y="1425596"/>
              <a:ext cx="1052811" cy="1094429"/>
            </a:xfrm>
            <a:prstGeom prst="roundRect">
              <a:avLst>
                <a:gd name="adj" fmla="val 220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06597" y="1425596"/>
              <a:ext cx="1052811" cy="1094429"/>
            </a:xfrm>
            <a:prstGeom prst="roundRect">
              <a:avLst>
                <a:gd name="adj" fmla="val 220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224587" y="1047750"/>
              <a:ext cx="1213310" cy="474777"/>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Organization 1</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1350079" y="1047750"/>
              <a:ext cx="1334641" cy="474777"/>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Organization 2</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2440108" y="1047750"/>
              <a:ext cx="1468105" cy="345293"/>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Organization 3</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3673363" y="1047750"/>
              <a:ext cx="1334641" cy="474777"/>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Organization 4</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2068772" y="3181350"/>
              <a:ext cx="1103007" cy="345293"/>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Compute Pool</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2" name="Table 31"/>
          <p:cNvGraphicFramePr>
            <a:graphicFrameLocks noGrp="1"/>
          </p:cNvGraphicFramePr>
          <p:nvPr>
            <p:extLst>
              <p:ext uri="{D42A27DB-BD31-4B8C-83A1-F6EECF244321}">
                <p14:modId xmlns:p14="http://schemas.microsoft.com/office/powerpoint/2010/main" val="2756193205"/>
              </p:ext>
            </p:extLst>
          </p:nvPr>
        </p:nvGraphicFramePr>
        <p:xfrm>
          <a:off x="5380300" y="1226701"/>
          <a:ext cx="3313673" cy="2216856"/>
        </p:xfrm>
        <a:graphic>
          <a:graphicData uri="http://schemas.openxmlformats.org/drawingml/2006/table">
            <a:tbl>
              <a:tblPr firstRow="1" bandRow="1">
                <a:tableStyleId>{2D5ABB26-0587-4C30-8999-92F81FD0307C}</a:tableStyleId>
              </a:tblPr>
              <a:tblGrid>
                <a:gridCol w="868100"/>
                <a:gridCol w="2445573"/>
              </a:tblGrid>
              <a:tr h="221828">
                <a:tc gridSpan="2">
                  <a:txBody>
                    <a:bodyPr/>
                    <a:lstStyle/>
                    <a:p>
                      <a:endParaRPr lang="en-US" sz="1100" b="0" u="sng" dirty="0">
                        <a:solidFill>
                          <a:srgbClr val="FF0000"/>
                        </a:solidFill>
                        <a:effectLst/>
                        <a:latin typeface="Calibri" panose="020F0502020204030204" pitchFamily="34" charset="0"/>
                      </a:endParaRPr>
                    </a:p>
                  </a:txBody>
                  <a:tcPr marL="84702" marR="84702" marT="42351" marB="42351">
                    <a:lnL w="19050" cap="flat" cmpd="sng" algn="ctr">
                      <a:solidFill>
                        <a:srgbClr val="0033CC"/>
                      </a:solidFill>
                      <a:prstDash val="solid"/>
                      <a:round/>
                      <a:headEnd type="none" w="med" len="med"/>
                      <a:tailEnd type="none" w="med" len="med"/>
                    </a:lnL>
                    <a:lnR w="19050" cap="flat" cmpd="sng" algn="ctr">
                      <a:solidFill>
                        <a:srgbClr val="0033CC"/>
                      </a:solidFill>
                      <a:prstDash val="solid"/>
                      <a:round/>
                      <a:headEnd type="none" w="med" len="med"/>
                      <a:tailEnd type="none" w="med" len="med"/>
                    </a:lnR>
                    <a:lnT w="19050" cap="flat" cmpd="sng" algn="ctr">
                      <a:solidFill>
                        <a:srgbClr val="0033CC"/>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dirty="0"/>
                    </a:p>
                  </a:txBody>
                  <a:tcPr/>
                </a:tc>
              </a:tr>
              <a:tr h="208431">
                <a:tc>
                  <a:txBody>
                    <a:bodyPr/>
                    <a:lstStyle/>
                    <a:p>
                      <a:r>
                        <a:rPr lang="en-US" sz="1000" b="0" dirty="0" smtClean="0">
                          <a:effectLst/>
                          <a:latin typeface="Calibri" panose="020F0502020204030204" pitchFamily="34" charset="0"/>
                        </a:rPr>
                        <a:t>Condition 1:</a:t>
                      </a:r>
                      <a:endParaRPr lang="en-US" sz="1000" b="0" dirty="0">
                        <a:effectLst/>
                        <a:latin typeface="Calibri" panose="020F0502020204030204" pitchFamily="34" charset="0"/>
                      </a:endParaRP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effectLst/>
                          <a:latin typeface="Calibri" panose="020F0502020204030204" pitchFamily="34" charset="0"/>
                        </a:rPr>
                        <a:t>Generate warning for the security event</a:t>
                      </a:r>
                      <a:endParaRPr lang="en-US" sz="1000" b="0" kern="1200" dirty="0">
                        <a:solidFill>
                          <a:schemeClr val="dk1"/>
                        </a:solidFill>
                        <a:effectLst/>
                        <a:latin typeface="Calibri" panose="020F0502020204030204" pitchFamily="34" charset="0"/>
                        <a:ea typeface="+mn-ea"/>
                        <a:cs typeface="+mn-cs"/>
                      </a:endParaRP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2084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effectLst/>
                          <a:latin typeface="Calibri" panose="020F0502020204030204" pitchFamily="34" charset="0"/>
                        </a:rPr>
                        <a:t>Condition 2:</a:t>
                      </a: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effectLst/>
                          <a:latin typeface="Calibri" panose="020F0502020204030204" pitchFamily="34" charset="0"/>
                        </a:rPr>
                        <a:t>Access this computer from the network</a:t>
                      </a:r>
                      <a:endParaRPr lang="en-US" sz="1000" b="0" kern="1200" dirty="0">
                        <a:solidFill>
                          <a:schemeClr val="dk1"/>
                        </a:solidFill>
                        <a:effectLst/>
                        <a:latin typeface="Calibri" panose="020F0502020204030204" pitchFamily="34" charset="0"/>
                        <a:ea typeface="+mn-ea"/>
                        <a:cs typeface="+mn-cs"/>
                      </a:endParaRP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2084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effectLst/>
                          <a:latin typeface="Calibri" panose="020F0502020204030204" pitchFamily="34" charset="0"/>
                        </a:rPr>
                        <a:t>Condition 3:</a:t>
                      </a: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effectLst/>
                          <a:latin typeface="Calibri" panose="020F0502020204030204" pitchFamily="34" charset="0"/>
                        </a:rPr>
                        <a:t>Adjust memory quotas for a process</a:t>
                      </a:r>
                      <a:endParaRPr lang="en-US" sz="1000" b="0" kern="1200" dirty="0">
                        <a:solidFill>
                          <a:schemeClr val="dk1"/>
                        </a:solidFill>
                        <a:effectLst/>
                        <a:latin typeface="Calibri" panose="020F0502020204030204" pitchFamily="34" charset="0"/>
                        <a:ea typeface="+mn-ea"/>
                        <a:cs typeface="+mn-cs"/>
                      </a:endParaRP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424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effectLst/>
                          <a:latin typeface="Calibri" panose="020F0502020204030204" pitchFamily="34" charset="0"/>
                        </a:rPr>
                        <a:t>Condition 4:</a:t>
                      </a: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effectLst/>
                          <a:latin typeface="Calibri" panose="020F0502020204030204" pitchFamily="34" charset="0"/>
                        </a:rPr>
                        <a:t>Always prompt client for password upon connection</a:t>
                      </a:r>
                      <a:endParaRPr lang="en-US" sz="1000" b="0" kern="1200" dirty="0">
                        <a:solidFill>
                          <a:schemeClr val="dk1"/>
                        </a:solidFill>
                        <a:effectLst/>
                        <a:latin typeface="Calibri" panose="020F0502020204030204" pitchFamily="34" charset="0"/>
                        <a:ea typeface="+mn-ea"/>
                        <a:cs typeface="+mn-cs"/>
                      </a:endParaRP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2754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effectLst/>
                          <a:latin typeface="Calibri" panose="020F0502020204030204" pitchFamily="34" charset="0"/>
                        </a:rPr>
                        <a:t>•</a:t>
                      </a: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effectLst/>
                          <a:latin typeface="Calibri" panose="020F0502020204030204" pitchFamily="34" charset="0"/>
                        </a:rPr>
                        <a:t>•</a:t>
                      </a: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2754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effectLst/>
                          <a:latin typeface="Calibri" panose="020F0502020204030204" pitchFamily="34" charset="0"/>
                        </a:rPr>
                        <a:t>•</a:t>
                      </a:r>
                    </a:p>
                  </a:txBody>
                  <a:tcPr marL="84702" marR="84702" marT="42351" marB="42351">
                    <a:lnL w="19050" cap="flat" cmpd="sng" algn="ctr">
                      <a:solidFill>
                        <a:srgbClr val="0033C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effectLst/>
                          <a:latin typeface="Calibri" panose="020F0502020204030204" pitchFamily="34" charset="0"/>
                        </a:rPr>
                        <a:t>•</a:t>
                      </a:r>
                    </a:p>
                  </a:txBody>
                  <a:tcPr marL="84702" marR="84702" marT="42351" marB="42351">
                    <a:lnL>
                      <a:noFill/>
                    </a:lnL>
                    <a:lnR w="19050" cap="flat" cmpd="sng" algn="ctr">
                      <a:solidFill>
                        <a:srgbClr val="0033CC"/>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2084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Calibri" panose="020F0502020204030204" pitchFamily="34" charset="0"/>
                          <a:ea typeface="+mn-ea"/>
                          <a:cs typeface="+mn-cs"/>
                        </a:rPr>
                        <a:t>Condition 27:</a:t>
                      </a:r>
                    </a:p>
                  </a:txBody>
                  <a:tcPr marL="84702" marR="84702" marT="42351" marB="42351">
                    <a:lnL w="19050" cap="flat" cmpd="sng" algn="ctr">
                      <a:solidFill>
                        <a:srgbClr val="0033CC"/>
                      </a:solidFill>
                      <a:prstDash val="solid"/>
                      <a:round/>
                      <a:headEnd type="none" w="med" len="med"/>
                      <a:tailEnd type="none" w="med" len="med"/>
                    </a:lnL>
                    <a:lnR>
                      <a:noFill/>
                    </a:lnR>
                    <a:lnT>
                      <a:noFill/>
                    </a:lnT>
                    <a:lnB w="19050" cap="flat" cmpd="sng" algn="ctr">
                      <a:solidFill>
                        <a:srgbClr val="0033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Calibri" panose="020F0502020204030204" pitchFamily="34" charset="0"/>
                          <a:ea typeface="+mn-ea"/>
                          <a:cs typeface="+mn-cs"/>
                        </a:rPr>
                        <a:t>Allow automatic administrative logon</a:t>
                      </a:r>
                      <a:endParaRPr lang="en-US" sz="1500" b="0" dirty="0" smtClean="0">
                        <a:effectLst/>
                        <a:latin typeface="Calibri" panose="020F0502020204030204" pitchFamily="34" charset="0"/>
                      </a:endParaRPr>
                    </a:p>
                  </a:txBody>
                  <a:tcPr marL="84702" marR="84702" marT="42351" marB="42351">
                    <a:lnL>
                      <a:noFill/>
                    </a:lnL>
                    <a:lnR w="19050" cap="flat" cmpd="sng" algn="ctr">
                      <a:solidFill>
                        <a:srgbClr val="0033CC"/>
                      </a:solidFill>
                      <a:prstDash val="solid"/>
                      <a:round/>
                      <a:headEnd type="none" w="med" len="med"/>
                      <a:tailEnd type="none" w="med" len="med"/>
                    </a:lnR>
                    <a:lnT>
                      <a:noFill/>
                    </a:lnT>
                    <a:lnB w="19050" cap="flat" cmpd="sng" algn="ctr">
                      <a:solidFill>
                        <a:srgbClr val="0033CC"/>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4" name="Group 3"/>
          <p:cNvGrpSpPr/>
          <p:nvPr/>
        </p:nvGrpSpPr>
        <p:grpSpPr>
          <a:xfrm>
            <a:off x="217935" y="3788959"/>
            <a:ext cx="8829035" cy="584484"/>
            <a:chOff x="217935" y="3744999"/>
            <a:chExt cx="8829035" cy="584484"/>
          </a:xfrm>
        </p:grpSpPr>
        <p:cxnSp>
          <p:nvCxnSpPr>
            <p:cNvPr id="34" name="Straight Connector 33"/>
            <p:cNvCxnSpPr/>
            <p:nvPr/>
          </p:nvCxnSpPr>
          <p:spPr>
            <a:xfrm>
              <a:off x="240634" y="3980647"/>
              <a:ext cx="8686800" cy="0"/>
            </a:xfrm>
            <a:prstGeom prst="line">
              <a:avLst/>
            </a:prstGeom>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332775" y="3744999"/>
              <a:ext cx="967498"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Object Type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p:cNvSpPr txBox="1"/>
            <p:nvPr/>
          </p:nvSpPr>
          <p:spPr>
            <a:xfrm>
              <a:off x="3029675" y="3744999"/>
              <a:ext cx="1713982"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Number of Conditions</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7" name="TextBox 36"/>
            <p:cNvSpPr txBox="1"/>
            <p:nvPr/>
          </p:nvSpPr>
          <p:spPr>
            <a:xfrm>
              <a:off x="1477161" y="3744999"/>
              <a:ext cx="1416514"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Number of Objects</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4978118" y="3744999"/>
              <a:ext cx="1713982"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Compliant Conditions</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9" name="TextBox 38"/>
            <p:cNvSpPr txBox="1"/>
            <p:nvPr/>
          </p:nvSpPr>
          <p:spPr>
            <a:xfrm>
              <a:off x="6876325" y="3744999"/>
              <a:ext cx="1885380"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Non-compliant Conditions</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4859407" y="3782212"/>
              <a:ext cx="153436" cy="1534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p:nvPr/>
          </p:nvSpPr>
          <p:spPr>
            <a:xfrm>
              <a:off x="8693973" y="3782212"/>
              <a:ext cx="153436" cy="1534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217935" y="4080295"/>
              <a:ext cx="1287740"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Virtual Machine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2056685" y="4080295"/>
              <a:ext cx="280250"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9</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4" name="TextBox 43"/>
            <p:cNvSpPr txBox="1"/>
            <p:nvPr/>
          </p:nvSpPr>
          <p:spPr>
            <a:xfrm>
              <a:off x="3638893" y="4080295"/>
              <a:ext cx="451345"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27</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5" name="TextBox 44"/>
            <p:cNvSpPr txBox="1"/>
            <p:nvPr/>
          </p:nvSpPr>
          <p:spPr>
            <a:xfrm>
              <a:off x="4812175" y="4080295"/>
              <a:ext cx="451345"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6</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Box 45"/>
            <p:cNvSpPr txBox="1"/>
            <p:nvPr/>
          </p:nvSpPr>
          <p:spPr>
            <a:xfrm>
              <a:off x="8595625" y="4080295"/>
              <a:ext cx="451345" cy="23083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cs typeface="Verdana" panose="020B0604030504040204" pitchFamily="34" charset="0"/>
                </a:rPr>
                <a:t>21</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5241552" y="4080295"/>
              <a:ext cx="3216648" cy="2491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78%</a:t>
              </a:r>
              <a:endPar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p:nvPr/>
          </p:nvSpPr>
          <p:spPr>
            <a:xfrm>
              <a:off x="5223075" y="4080295"/>
              <a:ext cx="685800" cy="2491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22%</a:t>
              </a:r>
              <a:endPar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9" name="TextBox 48"/>
          <p:cNvSpPr txBox="1"/>
          <p:nvPr/>
        </p:nvSpPr>
        <p:spPr>
          <a:xfrm>
            <a:off x="3223324" y="3541060"/>
            <a:ext cx="2119869" cy="261610"/>
          </a:xfrm>
          <a:prstGeom prst="rect">
            <a:avLst/>
          </a:prstGeom>
          <a:noFill/>
        </p:spPr>
        <p:txBody>
          <a:bodyPr wrap="square" rtlCol="0">
            <a:spAutoFit/>
          </a:bodyPr>
          <a:lstStyle/>
          <a:p>
            <a:r>
              <a:rPr lang="en-US" sz="1050" b="1" dirty="0" smtClean="0">
                <a:latin typeface="Verdana" panose="020B0604030504040204" pitchFamily="34" charset="0"/>
                <a:ea typeface="Verdana" panose="020B0604030504040204" pitchFamily="34" charset="0"/>
                <a:cs typeface="Verdana" panose="020B0604030504040204" pitchFamily="34" charset="0"/>
              </a:rPr>
              <a:t>Compliance Result</a:t>
            </a:r>
            <a:endParaRPr lang="en-US" sz="1050" b="1" dirty="0">
              <a:latin typeface="Verdana" panose="020B0604030504040204" pitchFamily="34" charset="0"/>
              <a:ea typeface="Verdana" panose="020B0604030504040204" pitchFamily="34" charset="0"/>
              <a:cs typeface="Verdana" panose="020B0604030504040204" pitchFamily="34" charset="0"/>
            </a:endParaRPr>
          </a:p>
        </p:txBody>
      </p:sp>
      <p:sp>
        <p:nvSpPr>
          <p:cNvPr id="50" name="TextBox 49"/>
          <p:cNvSpPr txBox="1"/>
          <p:nvPr/>
        </p:nvSpPr>
        <p:spPr>
          <a:xfrm>
            <a:off x="6225704" y="1100502"/>
            <a:ext cx="1622864" cy="253916"/>
          </a:xfrm>
          <a:prstGeom prst="rect">
            <a:avLst/>
          </a:prstGeom>
          <a:solidFill>
            <a:schemeClr val="bg1"/>
          </a:solidFill>
        </p:spPr>
        <p:txBody>
          <a:bodyPr wrap="square" rIns="0" rtlCol="0">
            <a:spAutoFit/>
          </a:bodyPr>
          <a:lstStyle/>
          <a:p>
            <a:r>
              <a:rPr lang="en-US" sz="1050" b="1" dirty="0" smtClean="0">
                <a:latin typeface="Verdana" panose="020B0604030504040204" pitchFamily="34" charset="0"/>
                <a:ea typeface="Verdana" panose="020B0604030504040204" pitchFamily="34" charset="0"/>
                <a:cs typeface="Verdana" panose="020B0604030504040204" pitchFamily="34" charset="0"/>
              </a:rPr>
              <a:t>Configuration Policy</a:t>
            </a:r>
            <a:endParaRPr lang="en-US" sz="1050" b="1" dirty="0">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extLst>
      <p:ext uri="{BB962C8B-B14F-4D97-AF65-F5344CB8AC3E}">
        <p14:creationId xmlns:p14="http://schemas.microsoft.com/office/powerpoint/2010/main" val="3882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Monitoring</a:t>
            </a:r>
          </a:p>
        </p:txBody>
      </p:sp>
      <p:sp>
        <p:nvSpPr>
          <p:cNvPr id="5" name="Content Placeholder 4"/>
          <p:cNvSpPr>
            <a:spLocks noGrp="1"/>
          </p:cNvSpPr>
          <p:nvPr>
            <p:ph sz="quarter" idx="10"/>
          </p:nvPr>
        </p:nvSpPr>
        <p:spPr/>
        <p:txBody>
          <a:bodyPr/>
          <a:lstStyle/>
          <a:p>
            <a:r>
              <a:rPr lang="en-US" dirty="0"/>
              <a:t>Track the</a:t>
            </a:r>
            <a:r>
              <a:rPr lang="en-US" dirty="0">
                <a:solidFill>
                  <a:srgbClr val="FFC000"/>
                </a:solidFill>
              </a:rPr>
              <a:t> </a:t>
            </a:r>
            <a:r>
              <a:rPr lang="en-US" dirty="0" smtClean="0"/>
              <a:t>availability </a:t>
            </a:r>
            <a:r>
              <a:rPr lang="en-US" dirty="0"/>
              <a:t>of services and infrastructure components during their intended operational time</a:t>
            </a:r>
          </a:p>
          <a:p>
            <a:r>
              <a:rPr lang="en-US" dirty="0"/>
              <a:t>Availability monitoring examples:</a:t>
            </a:r>
          </a:p>
          <a:p>
            <a:pPr lvl="1"/>
            <a:r>
              <a:rPr lang="en-US" dirty="0"/>
              <a:t>Identifying failure of an infrastructure component </a:t>
            </a:r>
          </a:p>
          <a:p>
            <a:pPr lvl="1"/>
            <a:r>
              <a:rPr lang="en-US" dirty="0"/>
              <a:t>Identifying failing services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Monitoring </a:t>
            </a:r>
            <a:r>
              <a:rPr lang="en-US" dirty="0" smtClean="0"/>
              <a:t>Example</a:t>
            </a:r>
            <a:endParaRPr lang="en-US" dirty="0"/>
          </a:p>
        </p:txBody>
      </p:sp>
      <p:sp>
        <p:nvSpPr>
          <p:cNvPr id="4" name="Subtitle 3"/>
          <p:cNvSpPr>
            <a:spLocks noGrp="1"/>
          </p:cNvSpPr>
          <p:nvPr>
            <p:ph type="subTitle" idx="1"/>
          </p:nvPr>
        </p:nvSpPr>
        <p:spPr/>
        <p:txBody>
          <a:bodyPr/>
          <a:lstStyle/>
          <a:p>
            <a:r>
              <a:rPr lang="en-US" dirty="0" smtClean="0"/>
              <a:t>Compute System </a:t>
            </a:r>
            <a:r>
              <a:rPr lang="en-US" dirty="0"/>
              <a:t>Failure </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11" name="Group 10"/>
          <p:cNvGrpSpPr/>
          <p:nvPr/>
        </p:nvGrpSpPr>
        <p:grpSpPr>
          <a:xfrm>
            <a:off x="622300" y="1013137"/>
            <a:ext cx="8140700" cy="3869929"/>
            <a:chOff x="457200" y="1013137"/>
            <a:chExt cx="8140700" cy="3869929"/>
          </a:xfrm>
        </p:grpSpPr>
        <p:sp>
          <p:nvSpPr>
            <p:cNvPr id="6" name="Rounded Rectangle 5"/>
            <p:cNvSpPr/>
            <p:nvPr/>
          </p:nvSpPr>
          <p:spPr>
            <a:xfrm>
              <a:off x="3372113" y="1501259"/>
              <a:ext cx="1118787" cy="1132462"/>
            </a:xfrm>
            <a:prstGeom prst="roundRect">
              <a:avLst>
                <a:gd name="adj" fmla="val 2200"/>
              </a:avLst>
            </a:prstGeom>
            <a:solidFill>
              <a:schemeClr val="bg1">
                <a:lumMod val="85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cs typeface="Verdana" panose="020B0604030504040204" pitchFamily="34" charset="0"/>
              </a:endParaRPr>
            </a:p>
          </p:txBody>
        </p:sp>
        <p:grpSp>
          <p:nvGrpSpPr>
            <p:cNvPr id="7" name="Group 6"/>
            <p:cNvGrpSpPr/>
            <p:nvPr/>
          </p:nvGrpSpPr>
          <p:grpSpPr>
            <a:xfrm>
              <a:off x="3657670" y="4629150"/>
              <a:ext cx="1363238" cy="253916"/>
              <a:chOff x="9206024" y="5463050"/>
              <a:chExt cx="2091228" cy="389510"/>
            </a:xfrm>
          </p:grpSpPr>
          <p:sp>
            <p:nvSpPr>
              <p:cNvPr id="8" name="Oval 23"/>
              <p:cNvSpPr>
                <a:spLocks noChangeArrowheads="1"/>
              </p:cNvSpPr>
              <p:nvPr/>
            </p:nvSpPr>
            <p:spPr bwMode="auto">
              <a:xfrm>
                <a:off x="9206024" y="5554327"/>
                <a:ext cx="292975" cy="272723"/>
              </a:xfrm>
              <a:prstGeom prst="ellipse">
                <a:avLst/>
              </a:prstGeom>
              <a:noFill/>
              <a:ln w="38100" algn="ctr">
                <a:solidFill>
                  <a:srgbClr val="FF0000"/>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9" name="Line 24"/>
              <p:cNvSpPr>
                <a:spLocks noChangeShapeType="1"/>
              </p:cNvSpPr>
              <p:nvPr/>
            </p:nvSpPr>
            <p:spPr bwMode="auto">
              <a:xfrm flipV="1">
                <a:off x="9231326" y="5620028"/>
                <a:ext cx="243702" cy="161155"/>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9400847" y="5463050"/>
                <a:ext cx="1896405" cy="389510"/>
              </a:xfrm>
              <a:prstGeom prst="rect">
                <a:avLst/>
              </a:prstGeom>
              <a:noFill/>
            </p:spPr>
            <p:txBody>
              <a:bodyPr wrap="none" rtlCol="0">
                <a:spAutoFit/>
              </a:bodyPr>
              <a:lstStyle/>
              <a:p>
                <a:r>
                  <a:rPr lang="en-US" sz="1000" dirty="0" smtClean="0">
                    <a:latin typeface="Verdana" panose="020B0604030504040204" pitchFamily="34" charset="0"/>
                    <a:ea typeface="Verdana" panose="020B0604030504040204" pitchFamily="34" charset="0"/>
                    <a:cs typeface="Verdana" panose="020B0604030504040204" pitchFamily="34" charset="0"/>
                  </a:rPr>
                  <a:t> → Inaccessible</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grpSp>
        <p:sp>
          <p:nvSpPr>
            <p:cNvPr id="12" name="Rounded Rectangle 11"/>
            <p:cNvSpPr/>
            <p:nvPr/>
          </p:nvSpPr>
          <p:spPr>
            <a:xfrm>
              <a:off x="480350" y="2797450"/>
              <a:ext cx="5181600" cy="937581"/>
            </a:xfrm>
            <a:prstGeom prst="roundRect">
              <a:avLst>
                <a:gd name="adj" fmla="val 2200"/>
              </a:avLst>
            </a:prstGeom>
            <a:gradFill>
              <a:gsLst>
                <a:gs pos="99333">
                  <a:schemeClr val="bg1">
                    <a:lumMod val="95000"/>
                    <a:alpha val="42000"/>
                  </a:schemeClr>
                </a:gs>
                <a:gs pos="1000">
                  <a:schemeClr val="bg1">
                    <a:lumMod val="95000"/>
                    <a:alpha val="42000"/>
                  </a:schemeClr>
                </a:gs>
                <a:gs pos="46000">
                  <a:schemeClr val="bg1">
                    <a:lumMod val="95000"/>
                  </a:schemeClr>
                </a:gs>
              </a:gsLst>
              <a:lin ang="10800000" scaled="0"/>
            </a:gra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28" descr="C:\Users\patils1\Desktop\2013 Projects\CIS v2\CIS Slide Deck_Based on Book\Colored Graphics\Physical Compute System With Hyperviso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1951"/>
            <a:stretch/>
          </p:blipFill>
          <p:spPr bwMode="auto">
            <a:xfrm>
              <a:off x="668985" y="3060513"/>
              <a:ext cx="1024314" cy="4767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862" y="2198610"/>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19"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4897" y="2202979"/>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20"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199" y="1684752"/>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sp>
          <p:nvSpPr>
            <p:cNvPr id="21" name="TextBox 20"/>
            <p:cNvSpPr txBox="1"/>
            <p:nvPr/>
          </p:nvSpPr>
          <p:spPr>
            <a:xfrm>
              <a:off x="5643629" y="2380302"/>
              <a:ext cx="1611180" cy="3693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Utilization of Compute System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23" name="Group 22"/>
            <p:cNvGrpSpPr/>
            <p:nvPr/>
          </p:nvGrpSpPr>
          <p:grpSpPr>
            <a:xfrm rot="5400000">
              <a:off x="1005702" y="3125586"/>
              <a:ext cx="357627" cy="332905"/>
              <a:chOff x="3601593" y="4717460"/>
              <a:chExt cx="292975" cy="272723"/>
            </a:xfrm>
          </p:grpSpPr>
          <p:sp>
            <p:nvSpPr>
              <p:cNvPr id="24" name="Oval 23"/>
              <p:cNvSpPr>
                <a:spLocks noChangeArrowheads="1"/>
              </p:cNvSpPr>
              <p:nvPr/>
            </p:nvSpPr>
            <p:spPr bwMode="auto">
              <a:xfrm>
                <a:off x="3601593" y="4717460"/>
                <a:ext cx="292975" cy="272723"/>
              </a:xfrm>
              <a:prstGeom prst="ellipse">
                <a:avLst/>
              </a:prstGeom>
              <a:noFill/>
              <a:ln w="57150" algn="ctr">
                <a:solidFill>
                  <a:srgbClr val="FF0000"/>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100" b="1" dirty="0">
                  <a:latin typeface="Verdana" panose="020B0604030504040204" pitchFamily="34" charset="0"/>
                  <a:ea typeface="Verdana" panose="020B0604030504040204" pitchFamily="34" charset="0"/>
                  <a:cs typeface="Verdana" panose="020B0604030504040204" pitchFamily="34" charset="0"/>
                </a:endParaRPr>
              </a:p>
            </p:txBody>
          </p:sp>
          <p:sp>
            <p:nvSpPr>
              <p:cNvPr id="25" name="Line 24"/>
              <p:cNvSpPr>
                <a:spLocks noChangeShapeType="1"/>
              </p:cNvSpPr>
              <p:nvPr/>
            </p:nvSpPr>
            <p:spPr bwMode="auto">
              <a:xfrm flipV="1">
                <a:off x="3626895" y="4783161"/>
                <a:ext cx="243702" cy="161155"/>
              </a:xfrm>
              <a:prstGeom prst="line">
                <a:avLst/>
              </a:prstGeom>
              <a:noFill/>
              <a:ln w="5715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100" b="1">
                  <a:latin typeface="Verdana" panose="020B0604030504040204" pitchFamily="34" charset="0"/>
                  <a:ea typeface="Verdana" panose="020B0604030504040204" pitchFamily="34" charset="0"/>
                  <a:cs typeface="Verdana" panose="020B0604030504040204" pitchFamily="34" charset="0"/>
                </a:endParaRPr>
              </a:p>
            </p:txBody>
          </p:sp>
        </p:grpSp>
        <p:sp>
          <p:nvSpPr>
            <p:cNvPr id="26" name="Right Arrow 25"/>
            <p:cNvSpPr/>
            <p:nvPr/>
          </p:nvSpPr>
          <p:spPr>
            <a:xfrm>
              <a:off x="2133600" y="2196093"/>
              <a:ext cx="716360" cy="345850"/>
            </a:xfrm>
            <a:prstGeom prst="rightArrow">
              <a:avLst/>
            </a:prstGeom>
            <a:solidFill>
              <a:srgbClr val="BA303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27" name="Rounded Rectangular Callout 26"/>
            <p:cNvSpPr/>
            <p:nvPr/>
          </p:nvSpPr>
          <p:spPr>
            <a:xfrm>
              <a:off x="4228036" y="3968750"/>
              <a:ext cx="1944164" cy="383888"/>
            </a:xfrm>
            <a:prstGeom prst="wedgeRoundRectCallout">
              <a:avLst>
                <a:gd name="adj1" fmla="val -51012"/>
                <a:gd name="adj2" fmla="val -157480"/>
                <a:gd name="adj3" fmla="val 16667"/>
              </a:avLst>
            </a:prstGeom>
            <a:solidFill>
              <a:schemeClr val="accent1">
                <a:lumMod val="75000"/>
              </a:schemeClr>
            </a:solidFill>
          </p:spPr>
          <p:style>
            <a:lnRef idx="0">
              <a:schemeClr val="accent1"/>
            </a:lnRef>
            <a:fillRef idx="1003">
              <a:schemeClr val="dk2"/>
            </a:fillRef>
            <a:effectRef idx="3">
              <a:schemeClr val="accent1"/>
            </a:effectRef>
            <a:fontRef idx="minor">
              <a:schemeClr val="lt1"/>
            </a:fontRef>
          </p:style>
          <p:txBody>
            <a:bodyPr rtlCol="0" anchor="ct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No Redundancy due to Compute </a:t>
              </a:r>
              <a:r>
                <a:rPr lang="en-US" sz="900" b="1" dirty="0">
                  <a:latin typeface="Verdana" panose="020B0604030504040204" pitchFamily="34" charset="0"/>
                  <a:ea typeface="Verdana" panose="020B0604030504040204" pitchFamily="34" charset="0"/>
                  <a:cs typeface="Verdana" panose="020B0604030504040204" pitchFamily="34" charset="0"/>
                </a:rPr>
                <a:t>S</a:t>
              </a:r>
              <a:r>
                <a:rPr lang="en-US" sz="900" b="1" dirty="0" smtClean="0">
                  <a:latin typeface="Verdana" panose="020B0604030504040204" pitchFamily="34" charset="0"/>
                  <a:ea typeface="Verdana" panose="020B0604030504040204" pitchFamily="34" charset="0"/>
                  <a:cs typeface="Verdana" panose="020B0604030504040204" pitchFamily="34" charset="0"/>
                </a:rPr>
                <a:t>ystem A Failure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8" name="TextBox 27"/>
            <p:cNvSpPr txBox="1"/>
            <p:nvPr/>
          </p:nvSpPr>
          <p:spPr>
            <a:xfrm>
              <a:off x="457200" y="2830479"/>
              <a:ext cx="1446847"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9" name="TextBox 28"/>
            <p:cNvSpPr txBox="1"/>
            <p:nvPr/>
          </p:nvSpPr>
          <p:spPr>
            <a:xfrm>
              <a:off x="3471805" y="2830479"/>
              <a:ext cx="1446847"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0" name="Rounded Rectangular Callout 29"/>
            <p:cNvSpPr/>
            <p:nvPr/>
          </p:nvSpPr>
          <p:spPr>
            <a:xfrm>
              <a:off x="6404128" y="3968750"/>
              <a:ext cx="2193772" cy="403051"/>
            </a:xfrm>
            <a:prstGeom prst="wedgeRoundRectCallout">
              <a:avLst>
                <a:gd name="adj1" fmla="val -50594"/>
                <a:gd name="adj2" fmla="val -110347"/>
                <a:gd name="adj3" fmla="val 16667"/>
              </a:avLst>
            </a:prstGeom>
            <a:solidFill>
              <a:schemeClr val="accent1">
                <a:lumMod val="75000"/>
              </a:schemeClr>
            </a:solidFill>
          </p:spPr>
          <p:style>
            <a:lnRef idx="0">
              <a:schemeClr val="accent1"/>
            </a:lnRef>
            <a:fillRef idx="1003">
              <a:schemeClr val="dk2"/>
            </a:fillRef>
            <a:effectRef idx="3">
              <a:schemeClr val="accent1"/>
            </a:effectRef>
            <a:fontRef idx="minor">
              <a:schemeClr val="lt1"/>
            </a:fontRef>
          </p:style>
          <p:txBody>
            <a:bodyPr rtlCol="0" anchor="ct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High Utilization may Degrade </a:t>
              </a:r>
              <a:r>
                <a:rPr lang="en-US" sz="900" b="1" dirty="0">
                  <a:latin typeface="Verdana" panose="020B0604030504040204" pitchFamily="34" charset="0"/>
                  <a:ea typeface="Verdana" panose="020B0604030504040204" pitchFamily="34" charset="0"/>
                  <a:cs typeface="Verdana" panose="020B0604030504040204" pitchFamily="34" charset="0"/>
                </a:rPr>
                <a:t>S</a:t>
              </a:r>
              <a:r>
                <a:rPr lang="en-US" sz="900" b="1" dirty="0" smtClean="0">
                  <a:latin typeface="Verdana" panose="020B0604030504040204" pitchFamily="34" charset="0"/>
                  <a:ea typeface="Verdana" panose="020B0604030504040204" pitchFamily="34" charset="0"/>
                  <a:cs typeface="Verdana" panose="020B0604030504040204" pitchFamily="34" charset="0"/>
                </a:rPr>
                <a:t>ervice </a:t>
              </a:r>
              <a:r>
                <a:rPr lang="en-US" sz="900" b="1" dirty="0">
                  <a:latin typeface="Verdana" panose="020B0604030504040204" pitchFamily="34" charset="0"/>
                  <a:ea typeface="Verdana" panose="020B0604030504040204" pitchFamily="34" charset="0"/>
                  <a:cs typeface="Verdana" panose="020B0604030504040204" pitchFamily="34" charset="0"/>
                </a:rPr>
                <a:t>P</a:t>
              </a:r>
              <a:r>
                <a:rPr lang="en-US" sz="900" b="1" dirty="0" smtClean="0">
                  <a:latin typeface="Verdana" panose="020B0604030504040204" pitchFamily="34" charset="0"/>
                  <a:ea typeface="Verdana" panose="020B0604030504040204" pitchFamily="34" charset="0"/>
                  <a:cs typeface="Verdana" panose="020B0604030504040204" pitchFamily="34" charset="0"/>
                </a:rPr>
                <a:t>erformance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1" name="Group 30"/>
            <p:cNvGrpSpPr/>
            <p:nvPr/>
          </p:nvGrpSpPr>
          <p:grpSpPr>
            <a:xfrm>
              <a:off x="6271967" y="2726361"/>
              <a:ext cx="831185" cy="1069955"/>
              <a:chOff x="7008147" y="2472277"/>
              <a:chExt cx="831185" cy="1069955"/>
            </a:xfrm>
          </p:grpSpPr>
          <p:sp>
            <p:nvSpPr>
              <p:cNvPr id="32" name="Rectangle 31"/>
              <p:cNvSpPr/>
              <p:nvPr/>
            </p:nvSpPr>
            <p:spPr>
              <a:xfrm>
                <a:off x="7008147" y="2587127"/>
                <a:ext cx="314541" cy="890155"/>
              </a:xfrm>
              <a:prstGeom prst="rect">
                <a:avLst/>
              </a:prstGeom>
              <a:solidFill>
                <a:schemeClr val="bg2">
                  <a:lumMod val="20000"/>
                  <a:lumOff val="80000"/>
                </a:schemeClr>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7014485" y="2851304"/>
                <a:ext cx="301960" cy="630936"/>
              </a:xfrm>
              <a:prstGeom prst="rect">
                <a:avLst/>
              </a:prstGeom>
              <a:solidFill>
                <a:srgbClr val="FF0000"/>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7281510" y="2472277"/>
                <a:ext cx="557822" cy="230832"/>
              </a:xfrm>
              <a:prstGeom prst="rect">
                <a:avLst/>
              </a:prstGeom>
              <a:noFill/>
            </p:spPr>
            <p:txBody>
              <a:bodyPr wrap="square" rtlCol="0">
                <a:spAutoFit/>
              </a:bodyPr>
              <a:lstStyle/>
              <a:p>
                <a:r>
                  <a:rPr lang="en-US" sz="900" dirty="0" smtClean="0">
                    <a:latin typeface="Verdana" panose="020B0604030504040204" pitchFamily="34" charset="0"/>
                    <a:ea typeface="Verdana" panose="020B0604030504040204" pitchFamily="34" charset="0"/>
                    <a:cs typeface="Verdana" panose="020B0604030504040204" pitchFamily="34" charset="0"/>
                  </a:rPr>
                  <a:t>100%</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35" name="TextBox 34"/>
              <p:cNvSpPr txBox="1"/>
              <p:nvPr/>
            </p:nvSpPr>
            <p:spPr>
              <a:xfrm>
                <a:off x="7281510" y="3311400"/>
                <a:ext cx="557822" cy="230832"/>
              </a:xfrm>
              <a:prstGeom prst="rect">
                <a:avLst/>
              </a:prstGeom>
              <a:noFill/>
            </p:spPr>
            <p:txBody>
              <a:bodyPr wrap="square" rtlCol="0">
                <a:spAutoFit/>
              </a:bodyPr>
              <a:lstStyle/>
              <a:p>
                <a:r>
                  <a:rPr lang="en-US" sz="900" dirty="0" smtClean="0">
                    <a:latin typeface="Verdana" panose="020B0604030504040204" pitchFamily="34" charset="0"/>
                    <a:ea typeface="Verdana" panose="020B0604030504040204" pitchFamily="34" charset="0"/>
                    <a:cs typeface="Verdana" panose="020B0604030504040204" pitchFamily="34" charset="0"/>
                  </a:rPr>
                  <a:t>0%</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p:cNvSpPr txBox="1"/>
              <p:nvPr/>
            </p:nvSpPr>
            <p:spPr>
              <a:xfrm>
                <a:off x="7281510" y="2733162"/>
                <a:ext cx="557822" cy="230832"/>
              </a:xfrm>
              <a:prstGeom prst="rect">
                <a:avLst/>
              </a:prstGeom>
              <a:noFill/>
            </p:spPr>
            <p:txBody>
              <a:bodyPr wrap="square" rtlCol="0">
                <a:spAutoFit/>
              </a:bodyPr>
              <a:lstStyle/>
              <a:p>
                <a:r>
                  <a:rPr lang="en-US" sz="900" dirty="0">
                    <a:latin typeface="Verdana" panose="020B0604030504040204" pitchFamily="34" charset="0"/>
                    <a:ea typeface="Verdana" panose="020B0604030504040204" pitchFamily="34" charset="0"/>
                    <a:cs typeface="Verdana" panose="020B0604030504040204" pitchFamily="34" charset="0"/>
                  </a:rPr>
                  <a:t>8</a:t>
                </a:r>
                <a:r>
                  <a:rPr lang="en-US" sz="900" dirty="0" smtClean="0">
                    <a:latin typeface="Verdana" panose="020B0604030504040204" pitchFamily="34" charset="0"/>
                    <a:ea typeface="Verdana" panose="020B0604030504040204" pitchFamily="34" charset="0"/>
                    <a:cs typeface="Verdana" panose="020B0604030504040204" pitchFamily="34" charset="0"/>
                  </a:rPr>
                  <a:t>0%</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7008147" y="2587127"/>
                <a:ext cx="314541" cy="890155"/>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grpSp>
        <p:sp>
          <p:nvSpPr>
            <p:cNvPr id="39" name="Rounded Rectangle 38"/>
            <p:cNvSpPr/>
            <p:nvPr/>
          </p:nvSpPr>
          <p:spPr>
            <a:xfrm>
              <a:off x="3226778" y="1256259"/>
              <a:ext cx="2446747" cy="1438914"/>
            </a:xfrm>
            <a:prstGeom prst="roundRect">
              <a:avLst>
                <a:gd name="adj" fmla="val 220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cs typeface="Verdana" panose="020B0604030504040204" pitchFamily="34" charset="0"/>
              </a:endParaRPr>
            </a:p>
          </p:txBody>
        </p:sp>
        <p:grpSp>
          <p:nvGrpSpPr>
            <p:cNvPr id="40" name="Group 39"/>
            <p:cNvGrpSpPr/>
            <p:nvPr/>
          </p:nvGrpSpPr>
          <p:grpSpPr>
            <a:xfrm>
              <a:off x="3429000" y="1595784"/>
              <a:ext cx="1019437" cy="971829"/>
              <a:chOff x="4651974" y="1430668"/>
              <a:chExt cx="1019437" cy="971829"/>
            </a:xfrm>
          </p:grpSpPr>
          <p:pic>
            <p:nvPicPr>
              <p:cNvPr id="41"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1974" y="1944526"/>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42"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3009" y="1948895"/>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43"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9311" y="1430668"/>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grpSp>
        <p:sp>
          <p:nvSpPr>
            <p:cNvPr id="44" name="Rectangle 43"/>
            <p:cNvSpPr/>
            <p:nvPr/>
          </p:nvSpPr>
          <p:spPr>
            <a:xfrm>
              <a:off x="639137" y="1648834"/>
              <a:ext cx="1054162" cy="1053088"/>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grpSp>
          <p:nvGrpSpPr>
            <p:cNvPr id="45" name="Group 44"/>
            <p:cNvGrpSpPr/>
            <p:nvPr/>
          </p:nvGrpSpPr>
          <p:grpSpPr>
            <a:xfrm>
              <a:off x="4543163" y="1600473"/>
              <a:ext cx="1019437" cy="971829"/>
              <a:chOff x="5800949" y="1423782"/>
              <a:chExt cx="1019437" cy="971829"/>
            </a:xfrm>
          </p:grpSpPr>
          <p:pic>
            <p:nvPicPr>
              <p:cNvPr id="46"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0949" y="1937640"/>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47"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1984" y="1942009"/>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pic>
            <p:nvPicPr>
              <p:cNvPr id="48"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8286" y="1423782"/>
                <a:ext cx="428402" cy="45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grpSp>
        <p:sp>
          <p:nvSpPr>
            <p:cNvPr id="49" name="TextBox 48"/>
            <p:cNvSpPr txBox="1"/>
            <p:nvPr/>
          </p:nvSpPr>
          <p:spPr>
            <a:xfrm>
              <a:off x="1067430" y="3744338"/>
              <a:ext cx="3338955"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Hypervisor Cluster with Dynamic VM Failover</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50" name="TextBox 49"/>
            <p:cNvSpPr txBox="1"/>
            <p:nvPr/>
          </p:nvSpPr>
          <p:spPr>
            <a:xfrm>
              <a:off x="1743642" y="1974251"/>
              <a:ext cx="1446847"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VM Failover</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51" name="TextBox 50"/>
            <p:cNvSpPr txBox="1"/>
            <p:nvPr/>
          </p:nvSpPr>
          <p:spPr>
            <a:xfrm>
              <a:off x="3206342" y="1267410"/>
              <a:ext cx="1446847"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Migrated VMs</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p:cNvSpPr txBox="1"/>
            <p:nvPr/>
          </p:nvSpPr>
          <p:spPr>
            <a:xfrm>
              <a:off x="3731030" y="1013137"/>
              <a:ext cx="1446847" cy="230832"/>
            </a:xfrm>
            <a:prstGeom prst="rect">
              <a:avLst/>
            </a:prstGeom>
            <a:noFill/>
          </p:spPr>
          <p:txBody>
            <a:bodyPr wrap="squar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53" name="Picture 28" descr="C:\Users\patils1\Desktop\2013 Projects\CIS v2\CIS Slide Deck_Based on Book\Colored Graphics\Physical Compute System With Hyperviso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1951"/>
            <a:stretch/>
          </p:blipFill>
          <p:spPr bwMode="auto">
            <a:xfrm>
              <a:off x="3704399" y="3077812"/>
              <a:ext cx="1024314" cy="476762"/>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Monitoring</a:t>
            </a:r>
          </a:p>
        </p:txBody>
      </p:sp>
      <p:sp>
        <p:nvSpPr>
          <p:cNvPr id="5" name="Content Placeholder 4"/>
          <p:cNvSpPr>
            <a:spLocks noGrp="1"/>
          </p:cNvSpPr>
          <p:nvPr>
            <p:ph sz="quarter" idx="10"/>
          </p:nvPr>
        </p:nvSpPr>
        <p:spPr/>
        <p:txBody>
          <a:bodyPr/>
          <a:lstStyle/>
          <a:p>
            <a:r>
              <a:rPr lang="en-US" dirty="0"/>
              <a:t>Tracks the amount of cloud infrastructure resources used and available </a:t>
            </a:r>
          </a:p>
          <a:p>
            <a:r>
              <a:rPr lang="en-US" dirty="0"/>
              <a:t>Capacity monitoring examples:</a:t>
            </a:r>
          </a:p>
          <a:p>
            <a:pPr lvl="1"/>
            <a:r>
              <a:rPr lang="en-US" dirty="0"/>
              <a:t>Examining </a:t>
            </a:r>
            <a:r>
              <a:rPr lang="en-US" dirty="0" smtClean="0"/>
              <a:t>used </a:t>
            </a:r>
            <a:r>
              <a:rPr lang="en-US" dirty="0"/>
              <a:t>and unused capacity available in a resource pool</a:t>
            </a:r>
          </a:p>
          <a:p>
            <a:pPr lvl="1"/>
            <a:r>
              <a:rPr lang="en-US" dirty="0"/>
              <a:t>Examining utilization of capacity by service instances</a:t>
            </a:r>
          </a:p>
          <a:p>
            <a:pPr lvl="1"/>
            <a:r>
              <a:rPr lang="en-US" dirty="0"/>
              <a:t>Tracking capacity limit for each service</a:t>
            </a:r>
          </a:p>
          <a:p>
            <a:pPr lvl="1"/>
            <a:r>
              <a:rPr lang="en-US" dirty="0"/>
              <a:t>Tracking dynamic allocation of storage capacity to thin LUNs</a:t>
            </a:r>
          </a:p>
          <a:p>
            <a:pPr lvl="1"/>
            <a:r>
              <a:rPr lang="en-US" dirty="0"/>
              <a:t>Tracking </a:t>
            </a:r>
            <a:r>
              <a:rPr lang="en-US" dirty="0" smtClean="0"/>
              <a:t>over-commitment </a:t>
            </a:r>
            <a:r>
              <a:rPr lang="en-US" dirty="0"/>
              <a:t>of memory and processor cycles</a:t>
            </a:r>
          </a:p>
          <a:p>
            <a:pPr lvl="1"/>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Monitoring </a:t>
            </a:r>
            <a:r>
              <a:rPr lang="en-US" dirty="0" smtClean="0"/>
              <a:t>Example</a:t>
            </a:r>
            <a:endParaRPr lang="en-US" dirty="0"/>
          </a:p>
        </p:txBody>
      </p:sp>
      <p:sp>
        <p:nvSpPr>
          <p:cNvPr id="5" name="Subtitle 4"/>
          <p:cNvSpPr>
            <a:spLocks noGrp="1"/>
          </p:cNvSpPr>
          <p:nvPr>
            <p:ph type="subTitle" idx="1"/>
          </p:nvPr>
        </p:nvSpPr>
        <p:spPr/>
        <p:txBody>
          <a:bodyPr/>
          <a:lstStyle/>
          <a:p>
            <a:r>
              <a:rPr lang="en-US" dirty="0"/>
              <a:t>Storage Pool Space </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47" name="Group 46"/>
          <p:cNvGrpSpPr/>
          <p:nvPr/>
        </p:nvGrpSpPr>
        <p:grpSpPr>
          <a:xfrm>
            <a:off x="886163" y="1137007"/>
            <a:ext cx="6928190" cy="3626411"/>
            <a:chOff x="886163" y="1137007"/>
            <a:chExt cx="6928190" cy="3626411"/>
          </a:xfrm>
        </p:grpSpPr>
        <p:sp>
          <p:nvSpPr>
            <p:cNvPr id="6" name="Text Box 5"/>
            <p:cNvSpPr txBox="1">
              <a:spLocks noChangeArrowheads="1"/>
            </p:cNvSpPr>
            <p:nvPr/>
          </p:nvSpPr>
          <p:spPr bwMode="auto">
            <a:xfrm>
              <a:off x="886163" y="4210757"/>
              <a:ext cx="10152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Disk Drives</a:t>
              </a:r>
              <a:endParaRPr lang="en-US" sz="900" b="1" dirty="0">
                <a:cs typeface="Calibri" pitchFamily="34" charset="0"/>
              </a:endParaRPr>
            </a:p>
          </p:txBody>
        </p:sp>
        <p:sp>
          <p:nvSpPr>
            <p:cNvPr id="7" name="AutoShape 35"/>
            <p:cNvSpPr>
              <a:spLocks noChangeArrowheads="1"/>
            </p:cNvSpPr>
            <p:nvPr/>
          </p:nvSpPr>
          <p:spPr bwMode="auto">
            <a:xfrm>
              <a:off x="1679664" y="1585620"/>
              <a:ext cx="2081525" cy="300601"/>
            </a:xfrm>
            <a:prstGeom prst="wedgeRoundRectCallout">
              <a:avLst>
                <a:gd name="adj1" fmla="val 46682"/>
                <a:gd name="adj2" fmla="val 155309"/>
                <a:gd name="adj3" fmla="val 16667"/>
              </a:avLst>
            </a:prstGeom>
            <a:extLst/>
          </p:spPr>
          <p:style>
            <a:lnRef idx="0">
              <a:schemeClr val="dk1"/>
            </a:lnRef>
            <a:fillRef idx="1003">
              <a:schemeClr val="lt2"/>
            </a:fillRef>
            <a:effectRef idx="3">
              <a:schemeClr val="dk1"/>
            </a:effectRef>
            <a:fontRef idx="minor">
              <a:schemeClr val="lt1"/>
            </a:fontRef>
          </p:style>
          <p:txBody>
            <a:bodyPr lIns="0" rIns="0" rtlCol="0" anchor="ctr"/>
            <a:lstStyle/>
            <a:p>
              <a:pPr algn="ctr"/>
              <a:r>
                <a:rPr lang="en-US" sz="900" b="1" dirty="0" smtClean="0">
                  <a:solidFill>
                    <a:schemeClr val="lt1"/>
                  </a:solidFill>
                  <a:cs typeface="Calibri" pitchFamily="34" charset="0"/>
                </a:rPr>
                <a:t>Notification: Pool is </a:t>
              </a:r>
              <a:r>
                <a:rPr lang="en-US" sz="900" b="1" dirty="0">
                  <a:solidFill>
                    <a:schemeClr val="lt1"/>
                  </a:solidFill>
                  <a:cs typeface="Calibri" pitchFamily="34" charset="0"/>
                </a:rPr>
                <a:t>66% Full</a:t>
              </a:r>
            </a:p>
          </p:txBody>
        </p:sp>
        <p:grpSp>
          <p:nvGrpSpPr>
            <p:cNvPr id="8" name="Group 7"/>
            <p:cNvGrpSpPr/>
            <p:nvPr/>
          </p:nvGrpSpPr>
          <p:grpSpPr>
            <a:xfrm>
              <a:off x="1174245" y="2249495"/>
              <a:ext cx="437590" cy="1914188"/>
              <a:chOff x="279070" y="2469858"/>
              <a:chExt cx="584669" cy="2557570"/>
            </a:xfrm>
          </p:grpSpPr>
          <p:pic>
            <p:nvPicPr>
              <p:cNvPr id="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70" y="3785126"/>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70" y="3127492"/>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70" y="2469858"/>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70" y="4442759"/>
                <a:ext cx="584669" cy="58466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ight Arrow 12"/>
            <p:cNvSpPr/>
            <p:nvPr/>
          </p:nvSpPr>
          <p:spPr>
            <a:xfrm>
              <a:off x="1697895" y="3003939"/>
              <a:ext cx="395997" cy="338029"/>
            </a:xfrm>
            <a:prstGeom prst="rightArrow">
              <a:avLst/>
            </a:prstGeom>
            <a:solidFill>
              <a:srgbClr val="BA303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100">
                <a:ea typeface="Verdana" panose="020B0604030504040204" pitchFamily="34" charset="0"/>
                <a:cs typeface="Verdana" panose="020B0604030504040204" pitchFamily="34" charset="0"/>
              </a:endParaRPr>
            </a:p>
          </p:txBody>
        </p:sp>
        <p:grpSp>
          <p:nvGrpSpPr>
            <p:cNvPr id="46" name="Group 45"/>
            <p:cNvGrpSpPr/>
            <p:nvPr/>
          </p:nvGrpSpPr>
          <p:grpSpPr>
            <a:xfrm>
              <a:off x="2164280" y="2227060"/>
              <a:ext cx="695659" cy="1907006"/>
              <a:chOff x="2164280" y="2227060"/>
              <a:chExt cx="695659" cy="1907006"/>
            </a:xfrm>
          </p:grpSpPr>
          <p:sp>
            <p:nvSpPr>
              <p:cNvPr id="15" name="Rounded Rectangle 14"/>
              <p:cNvSpPr/>
              <p:nvPr/>
            </p:nvSpPr>
            <p:spPr>
              <a:xfrm rot="5400000">
                <a:off x="2063247" y="3337373"/>
                <a:ext cx="897725" cy="695659"/>
              </a:xfrm>
              <a:prstGeom prst="roundRect">
                <a:avLst>
                  <a:gd name="adj" fmla="val 1335"/>
                </a:avLst>
              </a:prstGeom>
              <a:solidFill>
                <a:schemeClr val="accent3">
                  <a:lumMod val="75000"/>
                </a:schemeClr>
              </a:solidFill>
            </p:spPr>
            <p:style>
              <a:lnRef idx="0">
                <a:schemeClr val="accent1"/>
              </a:lnRef>
              <a:fillRef idx="3">
                <a:schemeClr val="accent1"/>
              </a:fillRef>
              <a:effectRef idx="3">
                <a:schemeClr val="accent1"/>
              </a:effectRef>
              <a:fontRef idx="minor">
                <a:schemeClr val="lt1"/>
              </a:fontRef>
            </p:style>
            <p:txBody>
              <a:bodyPr vert="vert270" rtlCol="0" anchor="ctr"/>
              <a:lstStyle/>
              <a:p>
                <a:pPr algn="ctr" fontAlgn="base">
                  <a:spcBef>
                    <a:spcPct val="0"/>
                  </a:spcBef>
                  <a:spcAft>
                    <a:spcPct val="0"/>
                  </a:spcAft>
                </a:pPr>
                <a:r>
                  <a:rPr lang="en-US" sz="900" b="1" dirty="0" smtClean="0">
                    <a:solidFill>
                      <a:schemeClr val="tx1"/>
                    </a:solidFill>
                    <a:cs typeface="Calibri" pitchFamily="34" charset="0"/>
                  </a:rPr>
                  <a:t>Used Capacity</a:t>
                </a:r>
                <a:endParaRPr lang="en-US" sz="900" b="1" dirty="0">
                  <a:solidFill>
                    <a:schemeClr val="tx1"/>
                  </a:solidFill>
                  <a:cs typeface="Calibri" pitchFamily="34" charset="0"/>
                </a:endParaRPr>
              </a:p>
            </p:txBody>
          </p:sp>
          <p:sp>
            <p:nvSpPr>
              <p:cNvPr id="16" name="Rounded Rectangle 15"/>
              <p:cNvSpPr/>
              <p:nvPr/>
            </p:nvSpPr>
            <p:spPr>
              <a:xfrm rot="5400000">
                <a:off x="1558607" y="2832733"/>
                <a:ext cx="1907006" cy="695659"/>
              </a:xfrm>
              <a:prstGeom prst="roundRect">
                <a:avLst>
                  <a:gd name="adj" fmla="val 1335"/>
                </a:avLst>
              </a:prstGeom>
              <a:no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tIns="45720" rtlCol="0" anchor="t"/>
              <a:lstStyle/>
              <a:p>
                <a:pPr algn="ctr"/>
                <a:r>
                  <a:rPr lang="en-US" sz="900" b="1" dirty="0" smtClean="0">
                    <a:solidFill>
                      <a:schemeClr val="tx1"/>
                    </a:solidFill>
                  </a:rPr>
                  <a:t>Available Capacity</a:t>
                </a:r>
                <a:endParaRPr lang="en-US" sz="900" b="1" dirty="0">
                  <a:solidFill>
                    <a:schemeClr val="tx1"/>
                  </a:solidFill>
                </a:endParaRPr>
              </a:p>
            </p:txBody>
          </p:sp>
        </p:grpSp>
        <p:grpSp>
          <p:nvGrpSpPr>
            <p:cNvPr id="45" name="Group 44"/>
            <p:cNvGrpSpPr/>
            <p:nvPr/>
          </p:nvGrpSpPr>
          <p:grpSpPr>
            <a:xfrm>
              <a:off x="3361516" y="2225782"/>
              <a:ext cx="695662" cy="1907006"/>
              <a:chOff x="3361516" y="2225782"/>
              <a:chExt cx="695662" cy="1907006"/>
            </a:xfrm>
          </p:grpSpPr>
          <p:sp>
            <p:nvSpPr>
              <p:cNvPr id="18" name="Rounded Rectangle 17"/>
              <p:cNvSpPr/>
              <p:nvPr/>
            </p:nvSpPr>
            <p:spPr>
              <a:xfrm rot="5400000">
                <a:off x="3073958" y="3149570"/>
                <a:ext cx="1270775" cy="695660"/>
              </a:xfrm>
              <a:prstGeom prst="roundRect">
                <a:avLst>
                  <a:gd name="adj" fmla="val 1335"/>
                </a:avLst>
              </a:prstGeom>
              <a:solidFill>
                <a:schemeClr val="accent3">
                  <a:lumMod val="75000"/>
                </a:schemeClr>
              </a:solidFill>
            </p:spPr>
            <p:style>
              <a:lnRef idx="0">
                <a:schemeClr val="accent1"/>
              </a:lnRef>
              <a:fillRef idx="3">
                <a:schemeClr val="accent1"/>
              </a:fillRef>
              <a:effectRef idx="3">
                <a:schemeClr val="accent1"/>
              </a:effectRef>
              <a:fontRef idx="minor">
                <a:schemeClr val="lt1"/>
              </a:fontRef>
            </p:style>
            <p:txBody>
              <a:bodyPr vert="vert270" rtlCol="0" anchor="ctr"/>
              <a:lstStyle/>
              <a:p>
                <a:pPr algn="ctr" fontAlgn="base">
                  <a:spcBef>
                    <a:spcPct val="0"/>
                  </a:spcBef>
                  <a:spcAft>
                    <a:spcPct val="0"/>
                  </a:spcAft>
                </a:pPr>
                <a:r>
                  <a:rPr lang="en-US" sz="900" b="1" dirty="0">
                    <a:solidFill>
                      <a:schemeClr val="tx1"/>
                    </a:solidFill>
                    <a:cs typeface="Calibri" pitchFamily="34" charset="0"/>
                  </a:rPr>
                  <a:t>Used </a:t>
                </a:r>
                <a:r>
                  <a:rPr lang="en-US" sz="900" b="1" dirty="0" smtClean="0">
                    <a:solidFill>
                      <a:schemeClr val="tx1"/>
                    </a:solidFill>
                    <a:cs typeface="Calibri" pitchFamily="34" charset="0"/>
                  </a:rPr>
                  <a:t>Capacity</a:t>
                </a:r>
                <a:endParaRPr lang="en-US" sz="900" b="1" dirty="0">
                  <a:solidFill>
                    <a:schemeClr val="tx1"/>
                  </a:solidFill>
                  <a:cs typeface="Calibri" pitchFamily="34" charset="0"/>
                </a:endParaRPr>
              </a:p>
              <a:p>
                <a:pPr algn="ctr" fontAlgn="base">
                  <a:spcBef>
                    <a:spcPct val="0"/>
                  </a:spcBef>
                  <a:spcAft>
                    <a:spcPct val="0"/>
                  </a:spcAft>
                </a:pPr>
                <a:endParaRPr lang="en-US" sz="1400" b="1" dirty="0">
                  <a:cs typeface="Calibri" pitchFamily="34" charset="0"/>
                </a:endParaRPr>
              </a:p>
            </p:txBody>
          </p:sp>
          <p:sp>
            <p:nvSpPr>
              <p:cNvPr id="19" name="Rounded Rectangle 18"/>
              <p:cNvSpPr/>
              <p:nvPr/>
            </p:nvSpPr>
            <p:spPr>
              <a:xfrm rot="5400000">
                <a:off x="2755845" y="2831455"/>
                <a:ext cx="1907006" cy="695660"/>
              </a:xfrm>
              <a:prstGeom prst="roundRect">
                <a:avLst>
                  <a:gd name="adj" fmla="val 1335"/>
                </a:avLst>
              </a:prstGeom>
              <a:no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tIns="45720" rtlCol="0" anchor="t"/>
              <a:lstStyle/>
              <a:p>
                <a:pPr algn="ctr"/>
                <a:r>
                  <a:rPr lang="en-US" sz="900" b="1" dirty="0">
                    <a:solidFill>
                      <a:schemeClr val="tx1"/>
                    </a:solidFill>
                  </a:rPr>
                  <a:t>Available </a:t>
                </a:r>
                <a:r>
                  <a:rPr lang="en-US" sz="900" b="1" dirty="0" smtClean="0">
                    <a:solidFill>
                      <a:schemeClr val="tx1"/>
                    </a:solidFill>
                  </a:rPr>
                  <a:t>Capacity</a:t>
                </a:r>
                <a:endParaRPr lang="en-US" sz="900" b="1" dirty="0">
                  <a:solidFill>
                    <a:schemeClr val="tx1"/>
                  </a:solidFill>
                </a:endParaRPr>
              </a:p>
              <a:p>
                <a:pPr algn="ctr"/>
                <a:endParaRPr lang="en-US" sz="1050" b="1" dirty="0"/>
              </a:p>
            </p:txBody>
          </p:sp>
        </p:grpSp>
        <p:grpSp>
          <p:nvGrpSpPr>
            <p:cNvPr id="44" name="Group 43"/>
            <p:cNvGrpSpPr/>
            <p:nvPr/>
          </p:nvGrpSpPr>
          <p:grpSpPr>
            <a:xfrm>
              <a:off x="4558754" y="2225782"/>
              <a:ext cx="695661" cy="1907006"/>
              <a:chOff x="4558754" y="2225782"/>
              <a:chExt cx="695661" cy="1907006"/>
            </a:xfrm>
          </p:grpSpPr>
          <p:sp>
            <p:nvSpPr>
              <p:cNvPr id="21" name="Rounded Rectangle 20"/>
              <p:cNvSpPr/>
              <p:nvPr/>
            </p:nvSpPr>
            <p:spPr>
              <a:xfrm rot="5400000">
                <a:off x="4113470" y="2991844"/>
                <a:ext cx="1586227" cy="695659"/>
              </a:xfrm>
              <a:prstGeom prst="roundRect">
                <a:avLst>
                  <a:gd name="adj" fmla="val 1335"/>
                </a:avLst>
              </a:prstGeom>
              <a:solidFill>
                <a:schemeClr val="accent3">
                  <a:lumMod val="75000"/>
                </a:schemeClr>
              </a:solidFill>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900" b="1" dirty="0">
                    <a:solidFill>
                      <a:schemeClr val="tx1"/>
                    </a:solidFill>
                    <a:cs typeface="Calibri" pitchFamily="34" charset="0"/>
                  </a:rPr>
                  <a:t>Used </a:t>
                </a:r>
                <a:r>
                  <a:rPr lang="en-US" sz="900" b="1" dirty="0" smtClean="0">
                    <a:solidFill>
                      <a:schemeClr val="tx1"/>
                    </a:solidFill>
                    <a:cs typeface="Calibri" pitchFamily="34" charset="0"/>
                  </a:rPr>
                  <a:t>Capacity</a:t>
                </a:r>
                <a:endParaRPr lang="en-US" sz="900" b="1" dirty="0">
                  <a:solidFill>
                    <a:schemeClr val="tx1"/>
                  </a:solidFill>
                  <a:cs typeface="Calibri" pitchFamily="34" charset="0"/>
                </a:endParaRPr>
              </a:p>
              <a:p>
                <a:pPr algn="ctr"/>
                <a:endParaRPr lang="en-US" sz="900" b="1" dirty="0">
                  <a:cs typeface="Calibri" pitchFamily="34" charset="0"/>
                </a:endParaRPr>
              </a:p>
            </p:txBody>
          </p:sp>
          <p:sp>
            <p:nvSpPr>
              <p:cNvPr id="22" name="Rounded Rectangle 21"/>
              <p:cNvSpPr/>
              <p:nvPr/>
            </p:nvSpPr>
            <p:spPr>
              <a:xfrm rot="5400000">
                <a:off x="3953083" y="2831455"/>
                <a:ext cx="1907006" cy="695659"/>
              </a:xfrm>
              <a:prstGeom prst="roundRect">
                <a:avLst>
                  <a:gd name="adj" fmla="val 1335"/>
                </a:avLst>
              </a:prstGeom>
              <a:no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27432" tIns="45720" rtlCol="0" anchor="t"/>
              <a:lstStyle/>
              <a:p>
                <a:pPr algn="ctr"/>
                <a:r>
                  <a:rPr lang="en-US" sz="900" b="1" dirty="0">
                    <a:solidFill>
                      <a:schemeClr val="tx1"/>
                    </a:solidFill>
                  </a:rPr>
                  <a:t>Available </a:t>
                </a:r>
                <a:r>
                  <a:rPr lang="en-US" sz="900" b="1" dirty="0" smtClean="0">
                    <a:solidFill>
                      <a:schemeClr val="tx1"/>
                    </a:solidFill>
                  </a:rPr>
                  <a:t>Capacity</a:t>
                </a:r>
                <a:endParaRPr lang="en-US" sz="900" b="1" dirty="0">
                  <a:solidFill>
                    <a:schemeClr val="tx1"/>
                  </a:solidFill>
                </a:endParaRPr>
              </a:p>
              <a:p>
                <a:pPr algn="ctr"/>
                <a:endParaRPr lang="en-US" sz="900" b="1" dirty="0">
                  <a:solidFill>
                    <a:schemeClr val="tx1"/>
                  </a:solidFill>
                </a:endParaRPr>
              </a:p>
            </p:txBody>
          </p:sp>
        </p:grpSp>
        <p:grpSp>
          <p:nvGrpSpPr>
            <p:cNvPr id="43" name="Group 42"/>
            <p:cNvGrpSpPr/>
            <p:nvPr/>
          </p:nvGrpSpPr>
          <p:grpSpPr>
            <a:xfrm>
              <a:off x="5755994" y="1744808"/>
              <a:ext cx="695662" cy="2387979"/>
              <a:chOff x="5755994" y="1744808"/>
              <a:chExt cx="695662" cy="2387979"/>
            </a:xfrm>
          </p:grpSpPr>
          <p:sp>
            <p:nvSpPr>
              <p:cNvPr id="24" name="Rounded Rectangle 23"/>
              <p:cNvSpPr/>
              <p:nvPr/>
            </p:nvSpPr>
            <p:spPr>
              <a:xfrm rot="5400000">
                <a:off x="5310710" y="2991843"/>
                <a:ext cx="1586227" cy="695660"/>
              </a:xfrm>
              <a:prstGeom prst="roundRect">
                <a:avLst>
                  <a:gd name="adj" fmla="val 1335"/>
                </a:avLst>
              </a:prstGeom>
              <a:solidFill>
                <a:schemeClr val="accent3">
                  <a:lumMod val="75000"/>
                </a:schemeClr>
              </a:solidFill>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900" b="1" dirty="0">
                    <a:solidFill>
                      <a:schemeClr val="tx1"/>
                    </a:solidFill>
                    <a:cs typeface="Calibri" pitchFamily="34" charset="0"/>
                  </a:rPr>
                  <a:t>Used </a:t>
                </a:r>
                <a:r>
                  <a:rPr lang="en-US" sz="900" b="1" dirty="0" smtClean="0">
                    <a:solidFill>
                      <a:schemeClr val="tx1"/>
                    </a:solidFill>
                    <a:cs typeface="Calibri" pitchFamily="34" charset="0"/>
                  </a:rPr>
                  <a:t>Capacity</a:t>
                </a:r>
                <a:endParaRPr lang="en-US" sz="900" b="1" dirty="0">
                  <a:solidFill>
                    <a:schemeClr val="tx1"/>
                  </a:solidFill>
                  <a:cs typeface="Calibri" pitchFamily="34" charset="0"/>
                </a:endParaRPr>
              </a:p>
              <a:p>
                <a:pPr algn="ctr"/>
                <a:endParaRPr lang="en-US" sz="900" b="1" dirty="0">
                  <a:solidFill>
                    <a:schemeClr val="tx1"/>
                  </a:solidFill>
                  <a:cs typeface="Calibri" pitchFamily="34" charset="0"/>
                </a:endParaRPr>
              </a:p>
            </p:txBody>
          </p:sp>
          <p:sp>
            <p:nvSpPr>
              <p:cNvPr id="25" name="Rounded Rectangle 24"/>
              <p:cNvSpPr/>
              <p:nvPr/>
            </p:nvSpPr>
            <p:spPr>
              <a:xfrm rot="5400000">
                <a:off x="4909836" y="2590968"/>
                <a:ext cx="2387979" cy="695660"/>
              </a:xfrm>
              <a:prstGeom prst="roundRect">
                <a:avLst>
                  <a:gd name="adj" fmla="val 1335"/>
                </a:avLst>
              </a:prstGeom>
              <a:no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dirty="0">
                    <a:solidFill>
                      <a:schemeClr val="tx1"/>
                    </a:solidFill>
                  </a:rPr>
                  <a:t>Available </a:t>
                </a:r>
                <a:r>
                  <a:rPr lang="en-US" sz="900" b="1" dirty="0" smtClean="0">
                    <a:solidFill>
                      <a:schemeClr val="tx1"/>
                    </a:solidFill>
                  </a:rPr>
                  <a:t>Capacity</a:t>
                </a:r>
                <a:endParaRPr lang="en-US" sz="900" b="1" dirty="0">
                  <a:solidFill>
                    <a:schemeClr val="tx1"/>
                  </a:solidFill>
                </a:endParaRPr>
              </a:p>
              <a:p>
                <a:pPr algn="ctr"/>
                <a:endParaRPr lang="en-US" sz="1050" b="1" dirty="0"/>
              </a:p>
            </p:txBody>
          </p:sp>
        </p:grpSp>
        <p:sp>
          <p:nvSpPr>
            <p:cNvPr id="26" name="AutoShape 35"/>
            <p:cNvSpPr>
              <a:spLocks noChangeArrowheads="1"/>
            </p:cNvSpPr>
            <p:nvPr/>
          </p:nvSpPr>
          <p:spPr bwMode="auto">
            <a:xfrm>
              <a:off x="2389801" y="1142191"/>
              <a:ext cx="2081525" cy="300601"/>
            </a:xfrm>
            <a:prstGeom prst="wedgeRoundRectCallout">
              <a:avLst>
                <a:gd name="adj1" fmla="val 74065"/>
                <a:gd name="adj2" fmla="val 306102"/>
                <a:gd name="adj3" fmla="val 16667"/>
              </a:avLst>
            </a:prstGeom>
            <a:extLst/>
          </p:spPr>
          <p:style>
            <a:lnRef idx="0">
              <a:schemeClr val="dk1"/>
            </a:lnRef>
            <a:fillRef idx="1003">
              <a:schemeClr val="lt2"/>
            </a:fillRef>
            <a:effectRef idx="3">
              <a:schemeClr val="dk1"/>
            </a:effectRef>
            <a:fontRef idx="minor">
              <a:schemeClr val="lt1"/>
            </a:fontRef>
          </p:style>
          <p:txBody>
            <a:bodyPr lIns="0" rIns="0" rtlCol="0" anchor="ctr"/>
            <a:lstStyle/>
            <a:p>
              <a:pPr algn="ctr"/>
              <a:r>
                <a:rPr lang="en-US" sz="900" b="1" dirty="0">
                  <a:cs typeface="Calibri" pitchFamily="34" charset="0"/>
                </a:rPr>
                <a:t>Notification: Pool is 80% Full</a:t>
              </a:r>
            </a:p>
          </p:txBody>
        </p:sp>
        <p:sp>
          <p:nvSpPr>
            <p:cNvPr id="27" name="AutoShape 35"/>
            <p:cNvSpPr>
              <a:spLocks noChangeArrowheads="1"/>
            </p:cNvSpPr>
            <p:nvPr/>
          </p:nvSpPr>
          <p:spPr bwMode="auto">
            <a:xfrm>
              <a:off x="5897801" y="1137007"/>
              <a:ext cx="1563880" cy="300601"/>
            </a:xfrm>
            <a:prstGeom prst="wedgeRoundRectCallout">
              <a:avLst>
                <a:gd name="adj1" fmla="val -37475"/>
                <a:gd name="adj2" fmla="val 145819"/>
                <a:gd name="adj3" fmla="val 16667"/>
              </a:avLst>
            </a:prstGeom>
            <a:extLst/>
          </p:spPr>
          <p:style>
            <a:lnRef idx="0">
              <a:schemeClr val="dk1"/>
            </a:lnRef>
            <a:fillRef idx="1003">
              <a:schemeClr val="lt2"/>
            </a:fillRef>
            <a:effectRef idx="3">
              <a:schemeClr val="dk1"/>
            </a:effectRef>
            <a:fontRef idx="minor">
              <a:schemeClr val="lt1"/>
            </a:fontRef>
          </p:style>
          <p:txBody>
            <a:bodyPr rtlCol="0" anchor="ctr"/>
            <a:lstStyle/>
            <a:p>
              <a:pPr algn="ctr"/>
              <a:r>
                <a:rPr lang="en-US" sz="900" b="1" dirty="0">
                  <a:cs typeface="Calibri" pitchFamily="34" charset="0"/>
                </a:rPr>
                <a:t>Pool Expanded</a:t>
              </a:r>
            </a:p>
          </p:txBody>
        </p:sp>
        <p:grpSp>
          <p:nvGrpSpPr>
            <p:cNvPr id="28" name="Group 27"/>
            <p:cNvGrpSpPr/>
            <p:nvPr/>
          </p:nvGrpSpPr>
          <p:grpSpPr>
            <a:xfrm>
              <a:off x="7134070" y="1575254"/>
              <a:ext cx="437590" cy="2865855"/>
              <a:chOff x="8242064" y="1557346"/>
              <a:chExt cx="584669" cy="3829104"/>
            </a:xfrm>
          </p:grpSpPr>
          <p:pic>
            <p:nvPicPr>
              <p:cNvPr id="2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4152894"/>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3504007"/>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2855120"/>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4801781"/>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2206233"/>
                <a:ext cx="584669" cy="5846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064" y="1557346"/>
                <a:ext cx="584669" cy="584669"/>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ight Arrow 34"/>
            <p:cNvSpPr/>
            <p:nvPr/>
          </p:nvSpPr>
          <p:spPr>
            <a:xfrm flipH="1">
              <a:off x="6616665" y="3003939"/>
              <a:ext cx="395997" cy="338029"/>
            </a:xfrm>
            <a:prstGeom prst="rightArrow">
              <a:avLst/>
            </a:prstGeom>
            <a:solidFill>
              <a:srgbClr val="BA303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100">
                <a:ea typeface="Verdana" panose="020B0604030504040204" pitchFamily="34" charset="0"/>
                <a:cs typeface="Verdana" panose="020B0604030504040204" pitchFamily="34" charset="0"/>
              </a:endParaRPr>
            </a:p>
          </p:txBody>
        </p:sp>
        <p:cxnSp>
          <p:nvCxnSpPr>
            <p:cNvPr id="36" name="Straight Arrow Connector 35"/>
            <p:cNvCxnSpPr/>
            <p:nvPr/>
          </p:nvCxnSpPr>
          <p:spPr>
            <a:xfrm>
              <a:off x="2164280" y="4515916"/>
              <a:ext cx="4287374" cy="0"/>
            </a:xfrm>
            <a:prstGeom prst="straightConnector1">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7" name="Text Box 5"/>
            <p:cNvSpPr txBox="1">
              <a:spLocks noChangeArrowheads="1"/>
            </p:cNvSpPr>
            <p:nvPr/>
          </p:nvSpPr>
          <p:spPr bwMode="auto">
            <a:xfrm>
              <a:off x="6891375" y="4476750"/>
              <a:ext cx="92297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Disk Drives</a:t>
              </a:r>
              <a:endParaRPr lang="en-US" sz="900" b="1" dirty="0">
                <a:cs typeface="Calibri" pitchFamily="34" charset="0"/>
              </a:endParaRPr>
            </a:p>
          </p:txBody>
        </p:sp>
        <p:sp>
          <p:nvSpPr>
            <p:cNvPr id="38" name="Text Box 5"/>
            <p:cNvSpPr txBox="1">
              <a:spLocks noChangeArrowheads="1"/>
            </p:cNvSpPr>
            <p:nvPr/>
          </p:nvSpPr>
          <p:spPr bwMode="auto">
            <a:xfrm>
              <a:off x="2008309" y="4210757"/>
              <a:ext cx="10152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Storage Pool</a:t>
              </a:r>
              <a:endParaRPr lang="en-US" sz="900" b="1" dirty="0">
                <a:cs typeface="Calibri" pitchFamily="34" charset="0"/>
              </a:endParaRPr>
            </a:p>
          </p:txBody>
        </p:sp>
        <p:sp>
          <p:nvSpPr>
            <p:cNvPr id="39" name="Text Box 5"/>
            <p:cNvSpPr txBox="1">
              <a:spLocks noChangeArrowheads="1"/>
            </p:cNvSpPr>
            <p:nvPr/>
          </p:nvSpPr>
          <p:spPr bwMode="auto">
            <a:xfrm>
              <a:off x="3204269" y="4210757"/>
              <a:ext cx="10152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Storage Pool</a:t>
              </a:r>
              <a:endParaRPr lang="en-US" sz="900" b="1" dirty="0">
                <a:cs typeface="Calibri" pitchFamily="34" charset="0"/>
              </a:endParaRPr>
            </a:p>
          </p:txBody>
        </p:sp>
        <p:sp>
          <p:nvSpPr>
            <p:cNvPr id="40" name="Text Box 5"/>
            <p:cNvSpPr txBox="1">
              <a:spLocks noChangeArrowheads="1"/>
            </p:cNvSpPr>
            <p:nvPr/>
          </p:nvSpPr>
          <p:spPr bwMode="auto">
            <a:xfrm>
              <a:off x="4409020" y="4210757"/>
              <a:ext cx="10152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Storage Pool</a:t>
              </a:r>
              <a:endParaRPr lang="en-US" sz="900" b="1" dirty="0">
                <a:cs typeface="Calibri" pitchFamily="34" charset="0"/>
              </a:endParaRPr>
            </a:p>
          </p:txBody>
        </p:sp>
        <p:sp>
          <p:nvSpPr>
            <p:cNvPr id="41" name="Text Box 5"/>
            <p:cNvSpPr txBox="1">
              <a:spLocks noChangeArrowheads="1"/>
            </p:cNvSpPr>
            <p:nvPr/>
          </p:nvSpPr>
          <p:spPr bwMode="auto">
            <a:xfrm>
              <a:off x="5604979" y="4210757"/>
              <a:ext cx="10152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Storage Pool</a:t>
              </a:r>
              <a:endParaRPr lang="en-US" sz="900" b="1" dirty="0">
                <a:cs typeface="Calibri" pitchFamily="34" charset="0"/>
              </a:endParaRPr>
            </a:p>
          </p:txBody>
        </p:sp>
        <p:sp>
          <p:nvSpPr>
            <p:cNvPr id="42" name="Text Box 5"/>
            <p:cNvSpPr txBox="1">
              <a:spLocks noChangeArrowheads="1"/>
            </p:cNvSpPr>
            <p:nvPr/>
          </p:nvSpPr>
          <p:spPr bwMode="auto">
            <a:xfrm>
              <a:off x="3888431" y="4532586"/>
              <a:ext cx="83907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Tx/>
                <a:buFontTx/>
                <a:buNone/>
              </a:pPr>
              <a:r>
                <a:rPr lang="en-US" sz="900" b="1" dirty="0" smtClean="0">
                  <a:cs typeface="Calibri" pitchFamily="34" charset="0"/>
                </a:rPr>
                <a:t>Time</a:t>
              </a:r>
              <a:endParaRPr lang="en-US" sz="900" b="1" dirty="0">
                <a:cs typeface="Calibri"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Performance Monitoring</a:t>
            </a:r>
          </a:p>
        </p:txBody>
      </p:sp>
      <p:sp>
        <p:nvSpPr>
          <p:cNvPr id="5" name="Content Placeholder 4"/>
          <p:cNvSpPr>
            <a:spLocks noGrp="1"/>
          </p:cNvSpPr>
          <p:nvPr>
            <p:ph sz="quarter" idx="10"/>
          </p:nvPr>
        </p:nvSpPr>
        <p:spPr/>
        <p:txBody>
          <a:bodyPr/>
          <a:lstStyle/>
          <a:p>
            <a:r>
              <a:rPr lang="en-US" dirty="0" smtClean="0"/>
              <a:t>Evaluates </a:t>
            </a:r>
            <a:r>
              <a:rPr lang="en-US" dirty="0"/>
              <a:t>how efficiently different services and infrastructure components are performing</a:t>
            </a:r>
          </a:p>
          <a:p>
            <a:r>
              <a:rPr lang="en-US" dirty="0"/>
              <a:t>Performance monitoring examples:</a:t>
            </a:r>
          </a:p>
          <a:p>
            <a:pPr lvl="1"/>
            <a:r>
              <a:rPr lang="en-US" dirty="0"/>
              <a:t>Examining response time and throughput of services and infrastructure components</a:t>
            </a:r>
          </a:p>
          <a:p>
            <a:pPr lvl="1"/>
            <a:r>
              <a:rPr lang="en-US" dirty="0"/>
              <a:t>Identifying performance bottlenecks</a:t>
            </a:r>
          </a:p>
          <a:p>
            <a:pPr lvl="1"/>
            <a:r>
              <a:rPr lang="en-US" dirty="0"/>
              <a:t>Tracking performance trends of infrastructure components </a:t>
            </a:r>
          </a:p>
          <a:p>
            <a:pPr lvl="1"/>
            <a:r>
              <a:rPr lang="en-US" dirty="0"/>
              <a:t>Synthetic monitoring</a:t>
            </a:r>
          </a:p>
          <a:p>
            <a:pPr lvl="1"/>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Performance Monitoring </a:t>
            </a:r>
            <a:r>
              <a:rPr lang="en-US" dirty="0" smtClean="0"/>
              <a:t>Example</a:t>
            </a:r>
            <a:endParaRPr lang="en-US" dirty="0"/>
          </a:p>
        </p:txBody>
      </p:sp>
      <p:sp>
        <p:nvSpPr>
          <p:cNvPr id="5" name="Subtitle 4"/>
          <p:cNvSpPr>
            <a:spLocks noGrp="1"/>
          </p:cNvSpPr>
          <p:nvPr>
            <p:ph type="subTitle" idx="1"/>
          </p:nvPr>
        </p:nvSpPr>
        <p:spPr/>
        <p:txBody>
          <a:bodyPr/>
          <a:lstStyle/>
          <a:p>
            <a:r>
              <a:rPr lang="en-US" dirty="0"/>
              <a:t>Processor Utilization</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4" name="Group 3"/>
          <p:cNvGrpSpPr/>
          <p:nvPr/>
        </p:nvGrpSpPr>
        <p:grpSpPr>
          <a:xfrm>
            <a:off x="818369" y="1022581"/>
            <a:ext cx="7182631" cy="3923444"/>
            <a:chOff x="107634" y="1036557"/>
            <a:chExt cx="8922139" cy="4873634"/>
          </a:xfrm>
        </p:grpSpPr>
        <p:sp>
          <p:nvSpPr>
            <p:cNvPr id="6" name="Rounded Rectangle 5"/>
            <p:cNvSpPr/>
            <p:nvPr/>
          </p:nvSpPr>
          <p:spPr>
            <a:xfrm>
              <a:off x="132268" y="1730400"/>
              <a:ext cx="5201733" cy="4035073"/>
            </a:xfrm>
            <a:prstGeom prst="roundRect">
              <a:avLst>
                <a:gd name="adj" fmla="val 1981"/>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p>
          </p:txBody>
        </p:sp>
        <p:sp>
          <p:nvSpPr>
            <p:cNvPr id="7" name="AutoShape 60"/>
            <p:cNvSpPr>
              <a:spLocks noChangeArrowheads="1"/>
            </p:cNvSpPr>
            <p:nvPr/>
          </p:nvSpPr>
          <p:spPr bwMode="auto">
            <a:xfrm>
              <a:off x="5536737" y="3246946"/>
              <a:ext cx="3378663" cy="2518529"/>
            </a:xfrm>
            <a:prstGeom prst="wedgeRectCallout">
              <a:avLst>
                <a:gd name="adj1" fmla="val -114739"/>
                <a:gd name="adj2" fmla="val 28796"/>
              </a:avLst>
            </a:prstGeom>
            <a:solidFill>
              <a:schemeClr val="bg1"/>
            </a:solidFill>
            <a:ln w="3175" algn="ctr">
              <a:solidFill>
                <a:srgbClr val="000000"/>
              </a:solidFill>
              <a:miter lim="800000"/>
              <a:headEnd/>
              <a:tailEnd type="none" w="lg" len="med"/>
            </a:ln>
            <a:effectLst/>
            <a:extLst/>
          </p:spPr>
          <p:txBody>
            <a:bodyPr lIns="0" tIns="0" rIns="0" bIns="0"/>
            <a:lstStyle/>
            <a:p>
              <a:pPr marL="354013" indent="-354013" defTabSz="941388"/>
              <a:endParaRPr lang="en-US" sz="900" b="1">
                <a:cs typeface="Calibri"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1893930167"/>
                </p:ext>
              </p:extLst>
            </p:nvPr>
          </p:nvGraphicFramePr>
          <p:xfrm>
            <a:off x="5951270" y="3386935"/>
            <a:ext cx="3078503" cy="1819115"/>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p:cNvCxnSpPr/>
            <p:nvPr/>
          </p:nvCxnSpPr>
          <p:spPr>
            <a:xfrm rot="5400000">
              <a:off x="2106904" y="1759068"/>
              <a:ext cx="51059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2700520" y="2214595"/>
              <a:ext cx="61781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239003" y="2234522"/>
              <a:ext cx="51059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892113" y="4978288"/>
              <a:ext cx="46417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352498" y="4373826"/>
              <a:ext cx="74755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429296" y="3620726"/>
              <a:ext cx="74755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601471" y="3620726"/>
              <a:ext cx="74755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619296" y="2867626"/>
              <a:ext cx="74755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423346" y="2867626"/>
              <a:ext cx="74755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2488875"/>
              <a:ext cx="415636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9" name="Picture 18" descr="C:\Users\patils1\Desktop\2013 Projects\CIS v2\CIS Slide Deck_Based on Book\Colored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1948" y="1814494"/>
              <a:ext cx="530854" cy="5450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1" descr="C:\Users\patils1\Desktop\2013 Projects\CIS v2\CIS Slide Deck_Based on Book\Colored Graphics\IP Rou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1" y="1830750"/>
              <a:ext cx="763708" cy="4754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12999" y="1036557"/>
              <a:ext cx="901908" cy="5816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patils1\Desktop\2013 Projects\CIS v2\CIS Slide Deck_Based on Book\Colored Graphics\Load Balanc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3903" y="2627425"/>
              <a:ext cx="768436" cy="4754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Users\patils1\Desktop\2013 Projects\CIS v2\CIS Slide Deck_Based on Book\Colored Graphics\Load Balanc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22564" y="2627425"/>
              <a:ext cx="768436" cy="47548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a:off x="990600" y="3241975"/>
              <a:ext cx="415636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5" name="Picture 41" descr="C:\Users\patils1\Desktop\2013 Projects\CIS v2\CIS Slide Deck_Based on Book\Colored Graphics\Virtual Machine with Application and O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3920" y="3416150"/>
              <a:ext cx="428402" cy="45360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1" descr="C:\Users\patils1\Desktop\2013 Projects\CIS v2\CIS Slide Deck_Based on Book\Colored Graphics\Virtual Machine with Application and O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76448" y="3416150"/>
              <a:ext cx="428402" cy="453602"/>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990600" y="3995075"/>
              <a:ext cx="415636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8" name="Picture 41" descr="C:\Users\patils1\Desktop\2013 Projects\CIS v2\CIS Slide Deck_Based on Book\Colored Graphics\Virtual Machine with Application and O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0" y="4145500"/>
              <a:ext cx="428402" cy="4536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1" descr="C:\Users\patils1\Desktop\2013 Projects\CIS v2\CIS Slide Deck_Based on Book\Colored Graphics\Virtual Machine with Application and O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12523" y="4927300"/>
              <a:ext cx="428402" cy="45360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a:off x="990600" y="4748175"/>
              <a:ext cx="415636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7634" y="2362179"/>
              <a:ext cx="988866" cy="458778"/>
            </a:xfrm>
            <a:prstGeom prst="rect">
              <a:avLst/>
            </a:prstGeom>
            <a:noFill/>
          </p:spPr>
          <p:txBody>
            <a:bodyPr wrap="square" rtlCol="0">
              <a:spAutoFit/>
            </a:bodyPr>
            <a:lstStyle/>
            <a:p>
              <a:r>
                <a:rPr lang="en-US" sz="900" b="1" dirty="0" smtClean="0"/>
                <a:t>VLAN 10</a:t>
              </a:r>
              <a:endParaRPr lang="en-US" sz="900" b="1" dirty="0"/>
            </a:p>
          </p:txBody>
        </p:sp>
        <p:sp>
          <p:nvSpPr>
            <p:cNvPr id="32" name="TextBox 31"/>
            <p:cNvSpPr txBox="1"/>
            <p:nvPr/>
          </p:nvSpPr>
          <p:spPr>
            <a:xfrm>
              <a:off x="107634" y="3119230"/>
              <a:ext cx="988866" cy="458778"/>
            </a:xfrm>
            <a:prstGeom prst="rect">
              <a:avLst/>
            </a:prstGeom>
            <a:noFill/>
          </p:spPr>
          <p:txBody>
            <a:bodyPr wrap="square" rtlCol="0">
              <a:spAutoFit/>
            </a:bodyPr>
            <a:lstStyle/>
            <a:p>
              <a:r>
                <a:rPr lang="en-US" sz="900" b="1" dirty="0" smtClean="0"/>
                <a:t>VLAN 20</a:t>
              </a:r>
              <a:endParaRPr lang="en-US" sz="900" b="1" dirty="0"/>
            </a:p>
          </p:txBody>
        </p:sp>
        <p:sp>
          <p:nvSpPr>
            <p:cNvPr id="33" name="TextBox 32"/>
            <p:cNvSpPr txBox="1"/>
            <p:nvPr/>
          </p:nvSpPr>
          <p:spPr>
            <a:xfrm>
              <a:off x="107634" y="3874183"/>
              <a:ext cx="988866" cy="458778"/>
            </a:xfrm>
            <a:prstGeom prst="rect">
              <a:avLst/>
            </a:prstGeom>
            <a:noFill/>
          </p:spPr>
          <p:txBody>
            <a:bodyPr wrap="square" rtlCol="0">
              <a:spAutoFit/>
            </a:bodyPr>
            <a:lstStyle/>
            <a:p>
              <a:r>
                <a:rPr lang="en-US" sz="900" b="1" dirty="0" smtClean="0"/>
                <a:t>VLAN 30</a:t>
              </a:r>
              <a:endParaRPr lang="en-US" sz="900" b="1" dirty="0"/>
            </a:p>
          </p:txBody>
        </p:sp>
        <p:sp>
          <p:nvSpPr>
            <p:cNvPr id="34" name="TextBox 33"/>
            <p:cNvSpPr txBox="1"/>
            <p:nvPr/>
          </p:nvSpPr>
          <p:spPr>
            <a:xfrm>
              <a:off x="107634" y="4619480"/>
              <a:ext cx="988866" cy="458778"/>
            </a:xfrm>
            <a:prstGeom prst="rect">
              <a:avLst/>
            </a:prstGeom>
            <a:noFill/>
          </p:spPr>
          <p:txBody>
            <a:bodyPr wrap="square" rtlCol="0">
              <a:spAutoFit/>
            </a:bodyPr>
            <a:lstStyle/>
            <a:p>
              <a:r>
                <a:rPr lang="en-US" sz="900" b="1" dirty="0" smtClean="0"/>
                <a:t>VLAN 40</a:t>
              </a:r>
              <a:endParaRPr lang="en-US" sz="900" b="1" dirty="0"/>
            </a:p>
          </p:txBody>
        </p:sp>
        <p:sp>
          <p:nvSpPr>
            <p:cNvPr id="35" name="TextBox 34"/>
            <p:cNvSpPr txBox="1"/>
            <p:nvPr/>
          </p:nvSpPr>
          <p:spPr>
            <a:xfrm>
              <a:off x="2368647" y="2717476"/>
              <a:ext cx="1087753" cy="630819"/>
            </a:xfrm>
            <a:prstGeom prst="rect">
              <a:avLst/>
            </a:prstGeom>
            <a:noFill/>
          </p:spPr>
          <p:txBody>
            <a:bodyPr wrap="square" rtlCol="0">
              <a:spAutoFit/>
            </a:bodyPr>
            <a:lstStyle/>
            <a:p>
              <a:pPr algn="ctr"/>
              <a:r>
                <a:rPr lang="en-US" sz="900" b="1" dirty="0" smtClean="0"/>
                <a:t>Load Balancers</a:t>
              </a:r>
              <a:endParaRPr lang="en-US" sz="900" b="1" dirty="0"/>
            </a:p>
          </p:txBody>
        </p:sp>
        <p:sp>
          <p:nvSpPr>
            <p:cNvPr id="36" name="TextBox 35"/>
            <p:cNvSpPr txBox="1"/>
            <p:nvPr/>
          </p:nvSpPr>
          <p:spPr>
            <a:xfrm>
              <a:off x="2416115" y="3386935"/>
              <a:ext cx="988867" cy="458778"/>
            </a:xfrm>
            <a:prstGeom prst="rect">
              <a:avLst/>
            </a:prstGeom>
            <a:noFill/>
          </p:spPr>
          <p:txBody>
            <a:bodyPr wrap="square" rtlCol="0">
              <a:spAutoFit/>
            </a:bodyPr>
            <a:lstStyle/>
            <a:p>
              <a:pPr algn="ctr"/>
              <a:r>
                <a:rPr lang="en-US" sz="900" b="1" dirty="0" smtClean="0"/>
                <a:t>Web Servers</a:t>
              </a:r>
              <a:endParaRPr lang="en-US" sz="900" b="1" dirty="0"/>
            </a:p>
          </p:txBody>
        </p:sp>
        <p:sp>
          <p:nvSpPr>
            <p:cNvPr id="37" name="TextBox 36"/>
            <p:cNvSpPr txBox="1"/>
            <p:nvPr/>
          </p:nvSpPr>
          <p:spPr>
            <a:xfrm>
              <a:off x="1388496" y="4137060"/>
              <a:ext cx="1196529" cy="630819"/>
            </a:xfrm>
            <a:prstGeom prst="rect">
              <a:avLst/>
            </a:prstGeom>
            <a:noFill/>
          </p:spPr>
          <p:txBody>
            <a:bodyPr wrap="square" rtlCol="0">
              <a:spAutoFit/>
            </a:bodyPr>
            <a:lstStyle/>
            <a:p>
              <a:pPr algn="ctr"/>
              <a:r>
                <a:rPr lang="en-US" sz="900" b="1" dirty="0" smtClean="0"/>
                <a:t>Application Server</a:t>
              </a:r>
              <a:endParaRPr lang="en-US" sz="900" b="1" dirty="0"/>
            </a:p>
          </p:txBody>
        </p:sp>
        <p:sp>
          <p:nvSpPr>
            <p:cNvPr id="38" name="TextBox 37"/>
            <p:cNvSpPr txBox="1"/>
            <p:nvPr/>
          </p:nvSpPr>
          <p:spPr>
            <a:xfrm>
              <a:off x="1895213" y="4922810"/>
              <a:ext cx="1087754" cy="458778"/>
            </a:xfrm>
            <a:prstGeom prst="rect">
              <a:avLst/>
            </a:prstGeom>
            <a:noFill/>
          </p:spPr>
          <p:txBody>
            <a:bodyPr wrap="square" rtlCol="0">
              <a:spAutoFit/>
            </a:bodyPr>
            <a:lstStyle/>
            <a:p>
              <a:pPr algn="ctr"/>
              <a:r>
                <a:rPr lang="en-US" sz="900" b="1" dirty="0" smtClean="0"/>
                <a:t>Database Server</a:t>
              </a:r>
              <a:endParaRPr lang="en-US" sz="900" b="1" dirty="0"/>
            </a:p>
          </p:txBody>
        </p:sp>
        <p:sp>
          <p:nvSpPr>
            <p:cNvPr id="39" name="TextBox 38"/>
            <p:cNvSpPr txBox="1"/>
            <p:nvPr/>
          </p:nvSpPr>
          <p:spPr>
            <a:xfrm>
              <a:off x="1919895" y="1176969"/>
              <a:ext cx="898969" cy="458778"/>
            </a:xfrm>
            <a:prstGeom prst="rect">
              <a:avLst/>
            </a:prstGeom>
            <a:noFill/>
          </p:spPr>
          <p:txBody>
            <a:bodyPr wrap="square" rtlCol="0">
              <a:spAutoFit/>
            </a:bodyPr>
            <a:lstStyle/>
            <a:p>
              <a:r>
                <a:rPr lang="en-US" sz="900" b="1" dirty="0" smtClean="0"/>
                <a:t>Internet</a:t>
              </a:r>
              <a:endParaRPr lang="en-US" sz="900" b="1" dirty="0"/>
            </a:p>
          </p:txBody>
        </p:sp>
        <p:sp>
          <p:nvSpPr>
            <p:cNvPr id="40" name="TextBox 39"/>
            <p:cNvSpPr txBox="1"/>
            <p:nvPr/>
          </p:nvSpPr>
          <p:spPr>
            <a:xfrm>
              <a:off x="3729883" y="1979017"/>
              <a:ext cx="898969" cy="458778"/>
            </a:xfrm>
            <a:prstGeom prst="rect">
              <a:avLst/>
            </a:prstGeom>
            <a:noFill/>
          </p:spPr>
          <p:txBody>
            <a:bodyPr wrap="square" rtlCol="0">
              <a:spAutoFit/>
            </a:bodyPr>
            <a:lstStyle/>
            <a:p>
              <a:r>
                <a:rPr lang="en-US" sz="900" b="1" dirty="0" smtClean="0"/>
                <a:t>Firewall</a:t>
              </a:r>
              <a:endParaRPr lang="en-US" sz="900" b="1" dirty="0"/>
            </a:p>
          </p:txBody>
        </p:sp>
        <p:sp>
          <p:nvSpPr>
            <p:cNvPr id="41" name="TextBox 40"/>
            <p:cNvSpPr txBox="1"/>
            <p:nvPr/>
          </p:nvSpPr>
          <p:spPr>
            <a:xfrm>
              <a:off x="987123" y="2050701"/>
              <a:ext cx="1087753" cy="458778"/>
            </a:xfrm>
            <a:prstGeom prst="rect">
              <a:avLst/>
            </a:prstGeom>
            <a:noFill/>
          </p:spPr>
          <p:txBody>
            <a:bodyPr wrap="square" rtlCol="0">
              <a:spAutoFit/>
            </a:bodyPr>
            <a:lstStyle/>
            <a:p>
              <a:r>
                <a:rPr lang="en-US" sz="900" b="1" dirty="0" smtClean="0"/>
                <a:t>IP Router</a:t>
              </a:r>
              <a:endParaRPr lang="en-US" sz="900" b="1" dirty="0"/>
            </a:p>
          </p:txBody>
        </p:sp>
        <p:sp>
          <p:nvSpPr>
            <p:cNvPr id="42" name="Line 53"/>
            <p:cNvSpPr>
              <a:spLocks noChangeShapeType="1"/>
            </p:cNvSpPr>
            <p:nvPr/>
          </p:nvSpPr>
          <p:spPr bwMode="auto">
            <a:xfrm>
              <a:off x="5929271" y="5285169"/>
              <a:ext cx="2909348" cy="0"/>
            </a:xfrm>
            <a:prstGeom prst="line">
              <a:avLst/>
            </a:prstGeom>
            <a:noFill/>
            <a:ln w="317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900" b="1">
                <a:cs typeface="Calibri" pitchFamily="34" charset="0"/>
              </a:endParaRPr>
            </a:p>
          </p:txBody>
        </p:sp>
        <p:sp>
          <p:nvSpPr>
            <p:cNvPr id="43" name="Line 54"/>
            <p:cNvSpPr>
              <a:spLocks noChangeShapeType="1"/>
            </p:cNvSpPr>
            <p:nvPr/>
          </p:nvSpPr>
          <p:spPr bwMode="auto">
            <a:xfrm>
              <a:off x="5942141" y="3840774"/>
              <a:ext cx="2676017" cy="0"/>
            </a:xfrm>
            <a:prstGeom prst="line">
              <a:avLst/>
            </a:prstGeom>
            <a:noFill/>
            <a:ln w="3175">
              <a:solidFill>
                <a:schemeClr val="bg1">
                  <a:lumMod val="65000"/>
                </a:schemeClr>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900" b="1">
                <a:cs typeface="Calibri" pitchFamily="34" charset="0"/>
              </a:endParaRPr>
            </a:p>
          </p:txBody>
        </p:sp>
        <p:sp>
          <p:nvSpPr>
            <p:cNvPr id="44" name="Text Box 56"/>
            <p:cNvSpPr txBox="1">
              <a:spLocks noChangeArrowheads="1"/>
            </p:cNvSpPr>
            <p:nvPr/>
          </p:nvSpPr>
          <p:spPr bwMode="auto">
            <a:xfrm>
              <a:off x="8277072" y="3578481"/>
              <a:ext cx="714527" cy="286736"/>
            </a:xfrm>
            <a:prstGeom prst="rect">
              <a:avLst/>
            </a:prstGeom>
            <a:noFill/>
            <a:extLst/>
          </p:spPr>
          <p:txBody>
            <a:bodyPr wrap="square" rtlCol="0">
              <a:spAutoFit/>
            </a:bodyPr>
            <a:lstStyle>
              <a:defPPr>
                <a:defRPr lang="en-US"/>
              </a:defPPr>
              <a:lvl1pPr>
                <a:defRPr sz="1600" b="1">
                  <a:latin typeface="Calibri" panose="020F0502020204030204" pitchFamily="34" charset="0"/>
                </a:defRPr>
              </a:lvl1pPr>
            </a:lstStyle>
            <a:p>
              <a:r>
                <a:rPr lang="en-US" sz="900" dirty="0">
                  <a:latin typeface="+mn-lt"/>
                </a:rPr>
                <a:t>100%</a:t>
              </a:r>
            </a:p>
          </p:txBody>
        </p:sp>
        <p:sp>
          <p:nvSpPr>
            <p:cNvPr id="45" name="Text Box 57"/>
            <p:cNvSpPr txBox="1">
              <a:spLocks noChangeArrowheads="1"/>
            </p:cNvSpPr>
            <p:nvPr/>
          </p:nvSpPr>
          <p:spPr bwMode="auto">
            <a:xfrm rot="16200000">
              <a:off x="4592919" y="4174626"/>
              <a:ext cx="2286637" cy="286735"/>
            </a:xfrm>
            <a:prstGeom prst="rect">
              <a:avLst/>
            </a:prstGeom>
            <a:noFill/>
            <a:extLst/>
          </p:spPr>
          <p:txBody>
            <a:bodyPr wrap="square" rtlCol="0">
              <a:spAutoFit/>
            </a:bodyPr>
            <a:lstStyle>
              <a:defPPr>
                <a:defRPr lang="en-US"/>
              </a:defPPr>
              <a:lvl1pPr>
                <a:defRPr sz="1200" b="1">
                  <a:latin typeface="Calibri" panose="020F0502020204030204" pitchFamily="34" charset="0"/>
                </a:defRPr>
              </a:lvl1pPr>
            </a:lstStyle>
            <a:p>
              <a:r>
                <a:rPr lang="en-US" sz="900" dirty="0" smtClean="0">
                  <a:latin typeface="+mn-lt"/>
                </a:rPr>
                <a:t>Processor Utilization </a:t>
              </a:r>
              <a:r>
                <a:rPr lang="en-US" sz="900" dirty="0">
                  <a:latin typeface="+mn-lt"/>
                </a:rPr>
                <a:t>%</a:t>
              </a:r>
            </a:p>
          </p:txBody>
        </p:sp>
        <p:cxnSp>
          <p:nvCxnSpPr>
            <p:cNvPr id="46" name="Straight Arrow Connector 45"/>
            <p:cNvCxnSpPr/>
            <p:nvPr/>
          </p:nvCxnSpPr>
          <p:spPr>
            <a:xfrm flipV="1">
              <a:off x="5936675" y="3491634"/>
              <a:ext cx="0" cy="1793870"/>
            </a:xfrm>
            <a:prstGeom prst="straightConnector1">
              <a:avLst/>
            </a:prstGeom>
            <a:noFill/>
            <a:ln w="317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 Box 56"/>
            <p:cNvSpPr txBox="1">
              <a:spLocks noChangeArrowheads="1"/>
            </p:cNvSpPr>
            <p:nvPr/>
          </p:nvSpPr>
          <p:spPr bwMode="auto">
            <a:xfrm>
              <a:off x="7117071" y="5485679"/>
              <a:ext cx="714527" cy="286736"/>
            </a:xfrm>
            <a:prstGeom prst="rect">
              <a:avLst/>
            </a:prstGeom>
            <a:noFill/>
            <a:extLst/>
          </p:spPr>
          <p:txBody>
            <a:bodyPr wrap="square" rtlCol="0">
              <a:spAutoFit/>
            </a:bodyPr>
            <a:lstStyle>
              <a:defPPr>
                <a:defRPr lang="en-US"/>
              </a:defPPr>
              <a:lvl1pPr>
                <a:defRPr sz="1600" b="1">
                  <a:latin typeface="Calibri" panose="020F0502020204030204" pitchFamily="34" charset="0"/>
                </a:defRPr>
              </a:lvl1pPr>
            </a:lstStyle>
            <a:p>
              <a:r>
                <a:rPr lang="en-US" sz="900" dirty="0" smtClean="0">
                  <a:latin typeface="+mn-lt"/>
                </a:rPr>
                <a:t>Time</a:t>
              </a:r>
              <a:endParaRPr lang="en-US" sz="900" dirty="0">
                <a:latin typeface="+mn-lt"/>
              </a:endParaRPr>
            </a:p>
          </p:txBody>
        </p:sp>
        <p:sp>
          <p:nvSpPr>
            <p:cNvPr id="48" name="Line 54"/>
            <p:cNvSpPr>
              <a:spLocks noChangeShapeType="1"/>
            </p:cNvSpPr>
            <p:nvPr/>
          </p:nvSpPr>
          <p:spPr bwMode="auto">
            <a:xfrm rot="5400000">
              <a:off x="5857976" y="4449291"/>
              <a:ext cx="1661596" cy="0"/>
            </a:xfrm>
            <a:prstGeom prst="line">
              <a:avLst/>
            </a:prstGeom>
            <a:noFill/>
            <a:ln w="3175">
              <a:solidFill>
                <a:schemeClr val="bg1">
                  <a:lumMod val="65000"/>
                </a:schemeClr>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900" b="1">
                <a:cs typeface="Calibri" pitchFamily="34" charset="0"/>
              </a:endParaRPr>
            </a:p>
          </p:txBody>
        </p:sp>
        <p:sp>
          <p:nvSpPr>
            <p:cNvPr id="49" name="Line 54"/>
            <p:cNvSpPr>
              <a:spLocks noChangeShapeType="1"/>
            </p:cNvSpPr>
            <p:nvPr/>
          </p:nvSpPr>
          <p:spPr bwMode="auto">
            <a:xfrm rot="5400000">
              <a:off x="6584351" y="4460167"/>
              <a:ext cx="1661596" cy="0"/>
            </a:xfrm>
            <a:prstGeom prst="line">
              <a:avLst/>
            </a:prstGeom>
            <a:noFill/>
            <a:ln w="3175">
              <a:solidFill>
                <a:schemeClr val="bg1">
                  <a:lumMod val="65000"/>
                </a:schemeClr>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900" b="1">
                <a:cs typeface="Calibri" pitchFamily="34" charset="0"/>
              </a:endParaRPr>
            </a:p>
          </p:txBody>
        </p:sp>
        <p:sp>
          <p:nvSpPr>
            <p:cNvPr id="50" name="Line 54"/>
            <p:cNvSpPr>
              <a:spLocks noChangeShapeType="1"/>
            </p:cNvSpPr>
            <p:nvPr/>
          </p:nvSpPr>
          <p:spPr bwMode="auto">
            <a:xfrm rot="5400000">
              <a:off x="7322602" y="4460167"/>
              <a:ext cx="1661596" cy="0"/>
            </a:xfrm>
            <a:prstGeom prst="line">
              <a:avLst/>
            </a:prstGeom>
            <a:noFill/>
            <a:ln w="3175">
              <a:solidFill>
                <a:schemeClr val="bg1">
                  <a:lumMod val="65000"/>
                </a:schemeClr>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900" b="1">
                <a:cs typeface="Calibri" pitchFamily="34" charset="0"/>
              </a:endParaRPr>
            </a:p>
          </p:txBody>
        </p:sp>
        <p:sp>
          <p:nvSpPr>
            <p:cNvPr id="51" name="Text Box 56"/>
            <p:cNvSpPr txBox="1">
              <a:spLocks noChangeArrowheads="1"/>
            </p:cNvSpPr>
            <p:nvPr/>
          </p:nvSpPr>
          <p:spPr bwMode="auto">
            <a:xfrm>
              <a:off x="6387847" y="5291450"/>
              <a:ext cx="649571" cy="458778"/>
            </a:xfrm>
            <a:prstGeom prst="rect">
              <a:avLst/>
            </a:prstGeom>
            <a:noFill/>
            <a:extLst/>
          </p:spPr>
          <p:txBody>
            <a:bodyPr wrap="square" rtlCol="0">
              <a:spAutoFit/>
            </a:bodyPr>
            <a:lstStyle>
              <a:defPPr>
                <a:defRPr lang="en-US"/>
              </a:defPPr>
              <a:lvl1pPr>
                <a:defRPr sz="1600" b="1">
                  <a:latin typeface="Calibri" panose="020F0502020204030204" pitchFamily="34" charset="0"/>
                </a:defRPr>
              </a:lvl1pPr>
            </a:lstStyle>
            <a:p>
              <a:r>
                <a:rPr lang="en-US" sz="900" dirty="0">
                  <a:latin typeface="+mn-lt"/>
                </a:rPr>
                <a:t>8</a:t>
              </a:r>
              <a:r>
                <a:rPr lang="en-US" sz="900" dirty="0" smtClean="0">
                  <a:latin typeface="+mn-lt"/>
                </a:rPr>
                <a:t> AM</a:t>
              </a:r>
              <a:endParaRPr lang="en-US" sz="900" dirty="0">
                <a:latin typeface="+mn-lt"/>
              </a:endParaRPr>
            </a:p>
          </p:txBody>
        </p:sp>
        <p:sp>
          <p:nvSpPr>
            <p:cNvPr id="52" name="Text Box 56"/>
            <p:cNvSpPr txBox="1">
              <a:spLocks noChangeArrowheads="1"/>
            </p:cNvSpPr>
            <p:nvPr/>
          </p:nvSpPr>
          <p:spPr bwMode="auto">
            <a:xfrm>
              <a:off x="7042490" y="5291450"/>
              <a:ext cx="785981" cy="458778"/>
            </a:xfrm>
            <a:prstGeom prst="rect">
              <a:avLst/>
            </a:prstGeom>
            <a:noFill/>
            <a:extLst/>
          </p:spPr>
          <p:txBody>
            <a:bodyPr wrap="square" rtlCol="0">
              <a:spAutoFit/>
            </a:bodyPr>
            <a:lstStyle>
              <a:defPPr>
                <a:defRPr lang="en-US"/>
              </a:defPPr>
              <a:lvl1pPr>
                <a:defRPr sz="1600" b="1">
                  <a:latin typeface="Calibri" panose="020F0502020204030204" pitchFamily="34" charset="0"/>
                </a:defRPr>
              </a:lvl1pPr>
            </a:lstStyle>
            <a:p>
              <a:r>
                <a:rPr lang="en-US" sz="900" dirty="0" smtClean="0">
                  <a:latin typeface="+mn-lt"/>
                </a:rPr>
                <a:t>11 AM</a:t>
              </a:r>
              <a:endParaRPr lang="en-US" sz="900" dirty="0">
                <a:latin typeface="+mn-lt"/>
              </a:endParaRPr>
            </a:p>
          </p:txBody>
        </p:sp>
        <p:sp>
          <p:nvSpPr>
            <p:cNvPr id="53" name="Text Box 56"/>
            <p:cNvSpPr txBox="1">
              <a:spLocks noChangeArrowheads="1"/>
            </p:cNvSpPr>
            <p:nvPr/>
          </p:nvSpPr>
          <p:spPr bwMode="auto">
            <a:xfrm>
              <a:off x="7841248" y="5291450"/>
              <a:ext cx="649571" cy="458778"/>
            </a:xfrm>
            <a:prstGeom prst="rect">
              <a:avLst/>
            </a:prstGeom>
            <a:noFill/>
            <a:extLst/>
          </p:spPr>
          <p:txBody>
            <a:bodyPr wrap="square" rtlCol="0">
              <a:spAutoFit/>
            </a:bodyPr>
            <a:lstStyle>
              <a:defPPr>
                <a:defRPr lang="en-US"/>
              </a:defPPr>
              <a:lvl1pPr>
                <a:defRPr sz="1600" b="1">
                  <a:latin typeface="Calibri" panose="020F0502020204030204" pitchFamily="34" charset="0"/>
                </a:defRPr>
              </a:lvl1pPr>
            </a:lstStyle>
            <a:p>
              <a:r>
                <a:rPr lang="en-US" sz="900" dirty="0">
                  <a:latin typeface="+mn-lt"/>
                </a:rPr>
                <a:t>2</a:t>
              </a:r>
              <a:r>
                <a:rPr lang="en-US" sz="900" dirty="0" smtClean="0">
                  <a:latin typeface="+mn-lt"/>
                </a:rPr>
                <a:t> PM</a:t>
              </a:r>
              <a:endParaRPr lang="en-US" sz="900" dirty="0">
                <a:latin typeface="+mn-lt"/>
              </a:endParaRPr>
            </a:p>
          </p:txBody>
        </p:sp>
        <p:sp>
          <p:nvSpPr>
            <p:cNvPr id="54" name="TextBox 53"/>
            <p:cNvSpPr txBox="1"/>
            <p:nvPr/>
          </p:nvSpPr>
          <p:spPr>
            <a:xfrm>
              <a:off x="2290883" y="5594781"/>
              <a:ext cx="920343" cy="315410"/>
            </a:xfrm>
            <a:prstGeom prst="rect">
              <a:avLst/>
            </a:prstGeom>
            <a:solidFill>
              <a:schemeClr val="bg1"/>
            </a:solidFill>
          </p:spPr>
          <p:txBody>
            <a:bodyPr wrap="none" rIns="91440" rtlCol="0">
              <a:spAutoFit/>
            </a:bodyPr>
            <a:lstStyle/>
            <a:p>
              <a:r>
                <a:rPr lang="en-US" sz="1050" b="1" dirty="0" smtClean="0"/>
                <a:t>Service</a:t>
              </a:r>
              <a:endParaRPr lang="en-US" sz="1050" b="1" dirty="0"/>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Monitoring</a:t>
            </a:r>
          </a:p>
        </p:txBody>
      </p:sp>
      <p:sp>
        <p:nvSpPr>
          <p:cNvPr id="5" name="Content Placeholder 4"/>
          <p:cNvSpPr>
            <a:spLocks noGrp="1"/>
          </p:cNvSpPr>
          <p:nvPr>
            <p:ph sz="quarter" idx="10"/>
          </p:nvPr>
        </p:nvSpPr>
        <p:spPr/>
        <p:txBody>
          <a:bodyPr/>
          <a:lstStyle/>
          <a:p>
            <a:r>
              <a:rPr lang="en-US" dirty="0"/>
              <a:t>Tracks unauthorized access and configuration changes to the cloud infrastructure and services</a:t>
            </a:r>
          </a:p>
          <a:p>
            <a:r>
              <a:rPr lang="en-US" dirty="0"/>
              <a:t>Security monitoring example:</a:t>
            </a:r>
          </a:p>
          <a:p>
            <a:pPr lvl="1"/>
            <a:r>
              <a:rPr lang="en-US" dirty="0"/>
              <a:t>Detecting operations and data movement that violate security policies</a:t>
            </a:r>
          </a:p>
          <a:p>
            <a:pPr lvl="1"/>
            <a:r>
              <a:rPr lang="en-US" dirty="0"/>
              <a:t>Tracking service unavailability due to security breaches</a:t>
            </a:r>
          </a:p>
          <a:p>
            <a:pPr lvl="1"/>
            <a:r>
              <a:rPr lang="en-US" dirty="0"/>
              <a:t>Checking physical security</a:t>
            </a:r>
          </a:p>
          <a:p>
            <a:pPr lvl="1"/>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Cloud Service Management</a:t>
            </a:r>
          </a:p>
        </p:txBody>
      </p:sp>
      <p:sp>
        <p:nvSpPr>
          <p:cNvPr id="5" name="Content Placeholder 4"/>
          <p:cNvSpPr>
            <a:spLocks noGrp="1"/>
          </p:cNvSpPr>
          <p:nvPr>
            <p:ph sz="quarter" idx="10"/>
          </p:nvPr>
        </p:nvSpPr>
        <p:spPr>
          <a:xfrm>
            <a:off x="379413" y="2125902"/>
            <a:ext cx="8458200" cy="1847850"/>
          </a:xfrm>
        </p:spPr>
        <p:txBody>
          <a:bodyPr/>
          <a:lstStyle/>
          <a:p>
            <a:r>
              <a:rPr lang="en-US" dirty="0"/>
              <a:t>Performed by administrators of service provider’s organization</a:t>
            </a:r>
          </a:p>
          <a:p>
            <a:r>
              <a:rPr lang="en-US" dirty="0"/>
              <a:t>Linked to the cloud service requirements and SLA </a:t>
            </a:r>
          </a:p>
          <a:p>
            <a:r>
              <a:rPr lang="en-US" dirty="0"/>
              <a:t>Ensures that cloud services are delivered and operated optimally</a:t>
            </a:r>
          </a:p>
          <a:p>
            <a:pPr lvl="1"/>
            <a:r>
              <a:rPr lang="en-US" dirty="0"/>
              <a:t>Using as few resources as needed </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smtClean="0">
                  <a:solidFill>
                    <a:schemeClr val="tx1"/>
                  </a:solidFill>
                </a:rPr>
                <a:t>All </a:t>
              </a:r>
              <a:r>
                <a:rPr lang="en-US" sz="1400" dirty="0">
                  <a:solidFill>
                    <a:schemeClr val="tx1"/>
                  </a:solidFill>
                </a:rPr>
                <a:t>of the service-related functions that are necessary for the management and operation of those services required by or proposed to cloud </a:t>
              </a:r>
              <a:r>
                <a:rPr lang="en-US" sz="1400" dirty="0" smtClean="0">
                  <a:solidFill>
                    <a:schemeClr val="tx1"/>
                  </a:solidFill>
                </a:rPr>
                <a:t>consumers.</a:t>
              </a:r>
            </a:p>
            <a:p>
              <a:pPr algn="r"/>
              <a:r>
                <a:rPr lang="en-US" sz="1400" dirty="0" smtClean="0">
                  <a:solidFill>
                    <a:schemeClr val="tx1"/>
                  </a:solidFill>
                </a:rPr>
                <a:t>─ NIST</a:t>
              </a:r>
              <a:endParaRPr lang="en-US" sz="1400" dirty="0">
                <a:solidFill>
                  <a:schemeClr val="tx1"/>
                </a:solidFill>
              </a:endParaRP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Cloud Service Management</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Monitoring </a:t>
            </a:r>
            <a:r>
              <a:rPr lang="en-US" dirty="0" smtClean="0"/>
              <a:t>Example</a:t>
            </a:r>
            <a:endParaRPr lang="en-US" dirty="0"/>
          </a:p>
        </p:txBody>
      </p:sp>
      <p:sp>
        <p:nvSpPr>
          <p:cNvPr id="3" name="Subtitle 2"/>
          <p:cNvSpPr>
            <a:spLocks noGrp="1"/>
          </p:cNvSpPr>
          <p:nvPr>
            <p:ph type="subTitle" idx="1"/>
          </p:nvPr>
        </p:nvSpPr>
        <p:spPr/>
        <p:txBody>
          <a:bodyPr/>
          <a:lstStyle/>
          <a:p>
            <a:r>
              <a:rPr lang="en-US" dirty="0"/>
              <a:t>Sensitive Data Leaking</a:t>
            </a:r>
          </a:p>
        </p:txBody>
      </p:sp>
      <p:sp>
        <p:nvSpPr>
          <p:cNvPr id="107"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cxnSp>
        <p:nvCxnSpPr>
          <p:cNvPr id="8" name="Straight Connector 7"/>
          <p:cNvCxnSpPr/>
          <p:nvPr/>
        </p:nvCxnSpPr>
        <p:spPr>
          <a:xfrm flipH="1" flipV="1">
            <a:off x="4607895" y="2039479"/>
            <a:ext cx="2041388" cy="13689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364" y="1022964"/>
            <a:ext cx="4271999" cy="223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1249383" y="1669532"/>
            <a:ext cx="2620829" cy="1453202"/>
            <a:chOff x="720525" y="2438400"/>
            <a:chExt cx="3029675" cy="1679900"/>
          </a:xfrm>
        </p:grpSpPr>
        <p:cxnSp>
          <p:nvCxnSpPr>
            <p:cNvPr id="11" name="Straight Connector 10"/>
            <p:cNvCxnSpPr/>
            <p:nvPr/>
          </p:nvCxnSpPr>
          <p:spPr>
            <a:xfrm>
              <a:off x="1268245" y="2973032"/>
              <a:ext cx="248195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64113" y="3102282"/>
              <a:ext cx="186473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338560" y="2949931"/>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09732" y="2949931"/>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821565" y="3250382"/>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510513" y="3250382"/>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532437" y="2887287"/>
              <a:ext cx="15646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813200" y="2887287"/>
              <a:ext cx="15646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065417" y="2949931"/>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70647" y="2894802"/>
              <a:ext cx="15646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4292" y="2438400"/>
              <a:ext cx="484051" cy="46889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880" y="2438401"/>
              <a:ext cx="484051" cy="4688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1149" y="2438400"/>
              <a:ext cx="484051" cy="46889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rot="5400000">
              <a:off x="736887" y="2965517"/>
              <a:ext cx="105259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955875" y="3289554"/>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963348" y="2672848"/>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7"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25" y="3122497"/>
              <a:ext cx="301772" cy="3382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857" y="2497096"/>
              <a:ext cx="301772" cy="3382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79875" y="3330882"/>
              <a:ext cx="369814" cy="7874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4075" y="3330882"/>
              <a:ext cx="369814" cy="7874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6535400" y="1119572"/>
            <a:ext cx="2303800" cy="1706518"/>
            <a:chOff x="5105400" y="3429000"/>
            <a:chExt cx="2663190" cy="1972733"/>
          </a:xfrm>
        </p:grpSpPr>
        <p:sp>
          <p:nvSpPr>
            <p:cNvPr id="32" name="Oval 31"/>
            <p:cNvSpPr/>
            <p:nvPr/>
          </p:nvSpPr>
          <p:spPr>
            <a:xfrm>
              <a:off x="5105400" y="3429000"/>
              <a:ext cx="2663190" cy="197273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grpSp>
          <p:nvGrpSpPr>
            <p:cNvPr id="33" name="Group 32"/>
            <p:cNvGrpSpPr/>
            <p:nvPr/>
          </p:nvGrpSpPr>
          <p:grpSpPr>
            <a:xfrm>
              <a:off x="5466655" y="3725253"/>
              <a:ext cx="1940679" cy="1587725"/>
              <a:chOff x="5551025" y="723693"/>
              <a:chExt cx="1940679" cy="1587725"/>
            </a:xfrm>
          </p:grpSpPr>
          <p:cxnSp>
            <p:nvCxnSpPr>
              <p:cNvPr id="34" name="Straight Connector 33"/>
              <p:cNvCxnSpPr/>
              <p:nvPr/>
            </p:nvCxnSpPr>
            <p:spPr>
              <a:xfrm>
                <a:off x="6090705" y="1258325"/>
                <a:ext cx="140099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62780" y="1387575"/>
                <a:ext cx="95690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952035" y="1235224"/>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6223207" y="1235224"/>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435040" y="1535675"/>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145912" y="1172580"/>
                <a:ext cx="15646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426675" y="1172580"/>
                <a:ext cx="15646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4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7767" y="723693"/>
                <a:ext cx="484051" cy="4688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355" y="723694"/>
                <a:ext cx="484051" cy="46889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p:cNvCxnSpPr/>
              <p:nvPr/>
            </p:nvCxnSpPr>
            <p:spPr>
              <a:xfrm rot="5400000">
                <a:off x="5567387" y="1250810"/>
                <a:ext cx="105259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5786375" y="1574847"/>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5793848" y="958141"/>
                <a:ext cx="30489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46"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1025" y="1407790"/>
                <a:ext cx="301772" cy="3382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5357" y="782389"/>
                <a:ext cx="301772" cy="3382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11986" y="1524000"/>
                <a:ext cx="369814" cy="78741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9" name="Group 48"/>
          <p:cNvGrpSpPr/>
          <p:nvPr/>
        </p:nvGrpSpPr>
        <p:grpSpPr>
          <a:xfrm>
            <a:off x="4343400" y="1903534"/>
            <a:ext cx="378837" cy="368686"/>
            <a:chOff x="3648838" y="3400990"/>
            <a:chExt cx="437935" cy="426201"/>
          </a:xfrm>
        </p:grpSpPr>
        <p:sp>
          <p:nvSpPr>
            <p:cNvPr id="50" name="Rounded Rectangle 49"/>
            <p:cNvSpPr/>
            <p:nvPr/>
          </p:nvSpPr>
          <p:spPr>
            <a:xfrm>
              <a:off x="3648838" y="3400990"/>
              <a:ext cx="437935" cy="426201"/>
            </a:xfrm>
            <a:prstGeom prst="round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grpSp>
          <p:nvGrpSpPr>
            <p:cNvPr id="51" name="Group 50"/>
            <p:cNvGrpSpPr/>
            <p:nvPr/>
          </p:nvGrpSpPr>
          <p:grpSpPr>
            <a:xfrm rot="-2400000">
              <a:off x="3760665" y="3453360"/>
              <a:ext cx="196760" cy="309101"/>
              <a:chOff x="3127027" y="1018761"/>
              <a:chExt cx="267248" cy="419832"/>
            </a:xfrm>
          </p:grpSpPr>
          <p:sp>
            <p:nvSpPr>
              <p:cNvPr id="52" name="Flowchart: Collate 51"/>
              <p:cNvSpPr/>
              <p:nvPr/>
            </p:nvSpPr>
            <p:spPr>
              <a:xfrm rot="21120000">
                <a:off x="3233372" y="1021421"/>
                <a:ext cx="62098" cy="417172"/>
              </a:xfrm>
              <a:prstGeom prst="flowChartCol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solidFill>
                    <a:schemeClr val="tx1"/>
                  </a:solidFill>
                </a:endParaRPr>
              </a:p>
            </p:txBody>
          </p:sp>
          <p:sp>
            <p:nvSpPr>
              <p:cNvPr id="53" name="Oval 52"/>
              <p:cNvSpPr/>
              <p:nvPr/>
            </p:nvSpPr>
            <p:spPr>
              <a:xfrm>
                <a:off x="3127027" y="1018761"/>
                <a:ext cx="267248" cy="26724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sp>
            <p:nvSpPr>
              <p:cNvPr id="54" name="Rectangle 53"/>
              <p:cNvSpPr/>
              <p:nvPr/>
            </p:nvSpPr>
            <p:spPr>
              <a:xfrm>
                <a:off x="3165675" y="1163960"/>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sp>
            <p:nvSpPr>
              <p:cNvPr id="55" name="Rectangle 54"/>
              <p:cNvSpPr/>
              <p:nvPr/>
            </p:nvSpPr>
            <p:spPr>
              <a:xfrm>
                <a:off x="3253450" y="1131425"/>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sp>
            <p:nvSpPr>
              <p:cNvPr id="56" name="Rectangle 55"/>
              <p:cNvSpPr/>
              <p:nvPr/>
            </p:nvSpPr>
            <p:spPr>
              <a:xfrm>
                <a:off x="3334475" y="1089950"/>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a:p>
            </p:txBody>
          </p:sp>
        </p:grpSp>
      </p:grpSp>
      <p:grpSp>
        <p:nvGrpSpPr>
          <p:cNvPr id="57" name="Group 56"/>
          <p:cNvGrpSpPr/>
          <p:nvPr/>
        </p:nvGrpSpPr>
        <p:grpSpPr>
          <a:xfrm>
            <a:off x="5631509" y="1903534"/>
            <a:ext cx="802310" cy="489352"/>
            <a:chOff x="4505536" y="3211975"/>
            <a:chExt cx="834273" cy="464055"/>
          </a:xfrm>
        </p:grpSpPr>
        <p:pic>
          <p:nvPicPr>
            <p:cNvPr id="58" name="Picture 3" descr="C:\Users\patils1\Desktop\2013 Projects\CIS v2\CIS Slide Deck_Based on Book\Colored Graphics\LAN-W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23775" y="3211975"/>
              <a:ext cx="719602" cy="46405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4505536" y="3325006"/>
              <a:ext cx="834273" cy="230832"/>
            </a:xfrm>
            <a:prstGeom prst="rect">
              <a:avLst/>
            </a:prstGeom>
            <a:noFill/>
          </p:spPr>
          <p:txBody>
            <a:bodyPr wrap="square" rtlCol="0">
              <a:spAutoFit/>
            </a:bodyPr>
            <a:lstStyle/>
            <a:p>
              <a:r>
                <a:rPr lang="en-US" sz="900" b="1" dirty="0" smtClean="0"/>
                <a:t>Internet</a:t>
              </a:r>
              <a:endParaRPr lang="en-US" sz="900" b="1" dirty="0"/>
            </a:p>
          </p:txBody>
        </p:sp>
      </p:grpSp>
      <p:sp>
        <p:nvSpPr>
          <p:cNvPr id="60" name="TextBox 59"/>
          <p:cNvSpPr txBox="1"/>
          <p:nvPr/>
        </p:nvSpPr>
        <p:spPr>
          <a:xfrm>
            <a:off x="1997835" y="1161660"/>
            <a:ext cx="1674421" cy="199682"/>
          </a:xfrm>
          <a:prstGeom prst="rect">
            <a:avLst/>
          </a:prstGeom>
          <a:noFill/>
        </p:spPr>
        <p:txBody>
          <a:bodyPr wrap="square" rtlCol="0">
            <a:spAutoFit/>
          </a:bodyPr>
          <a:lstStyle/>
          <a:p>
            <a:r>
              <a:rPr lang="en-US" sz="900" b="1" dirty="0" smtClean="0"/>
              <a:t>Community Cloud</a:t>
            </a:r>
            <a:endParaRPr lang="en-US" sz="900" b="1" dirty="0"/>
          </a:p>
        </p:txBody>
      </p:sp>
      <p:sp>
        <p:nvSpPr>
          <p:cNvPr id="61" name="TextBox 60"/>
          <p:cNvSpPr txBox="1"/>
          <p:nvPr/>
        </p:nvSpPr>
        <p:spPr>
          <a:xfrm>
            <a:off x="7277552" y="2849780"/>
            <a:ext cx="1039685" cy="199682"/>
          </a:xfrm>
          <a:prstGeom prst="rect">
            <a:avLst/>
          </a:prstGeom>
          <a:noFill/>
        </p:spPr>
        <p:txBody>
          <a:bodyPr wrap="square" rtlCol="0">
            <a:spAutoFit/>
          </a:bodyPr>
          <a:lstStyle/>
          <a:p>
            <a:r>
              <a:rPr lang="en-US" sz="900" b="1" dirty="0" smtClean="0"/>
              <a:t>Partner Site</a:t>
            </a:r>
            <a:endParaRPr lang="en-US" sz="900" b="1" dirty="0"/>
          </a:p>
        </p:txBody>
      </p:sp>
      <p:sp>
        <p:nvSpPr>
          <p:cNvPr id="62" name="TextBox 61"/>
          <p:cNvSpPr txBox="1"/>
          <p:nvPr/>
        </p:nvSpPr>
        <p:spPr>
          <a:xfrm>
            <a:off x="3701343" y="2284534"/>
            <a:ext cx="1538873" cy="319492"/>
          </a:xfrm>
          <a:prstGeom prst="rect">
            <a:avLst/>
          </a:prstGeom>
          <a:noFill/>
        </p:spPr>
        <p:txBody>
          <a:bodyPr wrap="square" rtlCol="0">
            <a:spAutoFit/>
          </a:bodyPr>
          <a:lstStyle/>
          <a:p>
            <a:pPr algn="ctr"/>
            <a:r>
              <a:rPr lang="en-US" sz="900" b="1" dirty="0"/>
              <a:t>Network Monitoring and </a:t>
            </a:r>
            <a:r>
              <a:rPr lang="en-US" sz="900" b="1" dirty="0" smtClean="0"/>
              <a:t>Analysis System</a:t>
            </a:r>
            <a:endParaRPr lang="en-US" sz="900" b="1" dirty="0"/>
          </a:p>
        </p:txBody>
      </p:sp>
      <p:sp>
        <p:nvSpPr>
          <p:cNvPr id="93" name="Freeform 26"/>
          <p:cNvSpPr>
            <a:spLocks/>
          </p:cNvSpPr>
          <p:nvPr/>
        </p:nvSpPr>
        <p:spPr bwMode="auto">
          <a:xfrm>
            <a:off x="4404235" y="1466488"/>
            <a:ext cx="240687" cy="333323"/>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ln/>
        </p:spPr>
        <p:style>
          <a:lnRef idx="1">
            <a:schemeClr val="dk1"/>
          </a:lnRef>
          <a:fillRef idx="2">
            <a:schemeClr val="dk1"/>
          </a:fillRef>
          <a:effectRef idx="1">
            <a:schemeClr val="dk1"/>
          </a:effectRef>
          <a:fontRef idx="minor">
            <a:schemeClr val="dk1"/>
          </a:fontRef>
        </p:style>
        <p:txBody>
          <a:bodyPr/>
          <a:lstStyle/>
          <a:p>
            <a:endParaRPr lang="en-US" sz="1000" b="1">
              <a:cs typeface="Calibri" pitchFamily="34" charset="0"/>
            </a:endParaRPr>
          </a:p>
        </p:txBody>
      </p:sp>
      <p:sp>
        <p:nvSpPr>
          <p:cNvPr id="94" name="Freeform 26"/>
          <p:cNvSpPr>
            <a:spLocks/>
          </p:cNvSpPr>
          <p:nvPr/>
        </p:nvSpPr>
        <p:spPr bwMode="auto">
          <a:xfrm>
            <a:off x="5104689" y="1883297"/>
            <a:ext cx="240687" cy="333323"/>
          </a:xfrm>
          <a:custGeom>
            <a:avLst/>
            <a:gdLst>
              <a:gd name="T0" fmla="*/ 0 w 291"/>
              <a:gd name="T1" fmla="*/ 0 h 403"/>
              <a:gd name="T2" fmla="*/ 0 w 291"/>
              <a:gd name="T3" fmla="*/ 399 h 403"/>
              <a:gd name="T4" fmla="*/ 285 w 291"/>
              <a:gd name="T5" fmla="*/ 403 h 403"/>
              <a:gd name="T6" fmla="*/ 291 w 291"/>
              <a:gd name="T7" fmla="*/ 84 h 403"/>
              <a:gd name="T8" fmla="*/ 213 w 291"/>
              <a:gd name="T9" fmla="*/ 6 h 403"/>
              <a:gd name="T10" fmla="*/ 0 w 291"/>
              <a:gd name="T11" fmla="*/ 0 h 403"/>
            </a:gdLst>
            <a:ahLst/>
            <a:cxnLst>
              <a:cxn ang="0">
                <a:pos x="T0" y="T1"/>
              </a:cxn>
              <a:cxn ang="0">
                <a:pos x="T2" y="T3"/>
              </a:cxn>
              <a:cxn ang="0">
                <a:pos x="T4" y="T5"/>
              </a:cxn>
              <a:cxn ang="0">
                <a:pos x="T6" y="T7"/>
              </a:cxn>
              <a:cxn ang="0">
                <a:pos x="T8" y="T9"/>
              </a:cxn>
              <a:cxn ang="0">
                <a:pos x="T10" y="T11"/>
              </a:cxn>
            </a:cxnLst>
            <a:rect l="0" t="0" r="r" b="b"/>
            <a:pathLst>
              <a:path w="291" h="403">
                <a:moveTo>
                  <a:pt x="0" y="0"/>
                </a:moveTo>
                <a:lnTo>
                  <a:pt x="0" y="399"/>
                </a:lnTo>
                <a:lnTo>
                  <a:pt x="285" y="403"/>
                </a:lnTo>
                <a:lnTo>
                  <a:pt x="291" y="84"/>
                </a:lnTo>
                <a:lnTo>
                  <a:pt x="213" y="6"/>
                </a:lnTo>
                <a:lnTo>
                  <a:pt x="0" y="0"/>
                </a:lnTo>
                <a:close/>
              </a:path>
            </a:pathLst>
          </a:custGeom>
          <a:ln/>
        </p:spPr>
        <p:style>
          <a:lnRef idx="1">
            <a:schemeClr val="dk1"/>
          </a:lnRef>
          <a:fillRef idx="2">
            <a:schemeClr val="dk1"/>
          </a:fillRef>
          <a:effectRef idx="1">
            <a:schemeClr val="dk1"/>
          </a:effectRef>
          <a:fontRef idx="minor">
            <a:schemeClr val="dk1"/>
          </a:fontRef>
        </p:style>
        <p:txBody>
          <a:bodyPr/>
          <a:lstStyle/>
          <a:p>
            <a:endParaRPr lang="en-US" sz="1000" b="1">
              <a:cs typeface="Calibri" pitchFamily="34" charset="0"/>
            </a:endParaRPr>
          </a:p>
        </p:txBody>
      </p:sp>
      <p:grpSp>
        <p:nvGrpSpPr>
          <p:cNvPr id="95" name="Group 94"/>
          <p:cNvGrpSpPr/>
          <p:nvPr/>
        </p:nvGrpSpPr>
        <p:grpSpPr>
          <a:xfrm rot="5400000">
            <a:off x="4438809" y="1560523"/>
            <a:ext cx="175139" cy="163032"/>
            <a:chOff x="3601593" y="4717460"/>
            <a:chExt cx="292975" cy="272723"/>
          </a:xfrm>
        </p:grpSpPr>
        <p:sp>
          <p:nvSpPr>
            <p:cNvPr id="96" name="Oval 23"/>
            <p:cNvSpPr>
              <a:spLocks noChangeArrowheads="1"/>
            </p:cNvSpPr>
            <p:nvPr/>
          </p:nvSpPr>
          <p:spPr bwMode="auto">
            <a:xfrm>
              <a:off x="3601593" y="4717460"/>
              <a:ext cx="292975" cy="272723"/>
            </a:xfrm>
            <a:prstGeom prst="ellipse">
              <a:avLst/>
            </a:prstGeom>
            <a:noFill/>
            <a:ln w="38100" algn="ctr">
              <a:solidFill>
                <a:srgbClr val="FF0000"/>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100" b="1" dirty="0">
                <a:cs typeface="Calibri" pitchFamily="34" charset="0"/>
              </a:endParaRPr>
            </a:p>
          </p:txBody>
        </p:sp>
        <p:sp>
          <p:nvSpPr>
            <p:cNvPr id="97" name="Line 24"/>
            <p:cNvSpPr>
              <a:spLocks noChangeShapeType="1"/>
            </p:cNvSpPr>
            <p:nvPr/>
          </p:nvSpPr>
          <p:spPr bwMode="auto">
            <a:xfrm flipV="1">
              <a:off x="3626894" y="4770908"/>
              <a:ext cx="243702" cy="161155"/>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100" b="1">
                <a:cs typeface="Calibri" pitchFamily="34" charset="0"/>
              </a:endParaRPr>
            </a:p>
          </p:txBody>
        </p:sp>
      </p:grpSp>
      <p:sp>
        <p:nvSpPr>
          <p:cNvPr id="98" name="TextBox 97"/>
          <p:cNvSpPr txBox="1"/>
          <p:nvPr/>
        </p:nvSpPr>
        <p:spPr>
          <a:xfrm>
            <a:off x="3903784" y="848418"/>
            <a:ext cx="1258018" cy="319492"/>
          </a:xfrm>
          <a:prstGeom prst="rect">
            <a:avLst/>
          </a:prstGeom>
          <a:noFill/>
        </p:spPr>
        <p:txBody>
          <a:bodyPr wrap="square" rtlCol="0">
            <a:spAutoFit/>
          </a:bodyPr>
          <a:lstStyle/>
          <a:p>
            <a:pPr algn="ctr"/>
            <a:r>
              <a:rPr lang="en-US" sz="900" b="1" dirty="0" smtClean="0"/>
              <a:t>Non-compliant Content Blocked</a:t>
            </a:r>
            <a:endParaRPr lang="en-US" sz="900" b="1" dirty="0"/>
          </a:p>
        </p:txBody>
      </p:sp>
      <p:sp>
        <p:nvSpPr>
          <p:cNvPr id="99" name="TextBox 98"/>
          <p:cNvSpPr txBox="1"/>
          <p:nvPr/>
        </p:nvSpPr>
        <p:spPr>
          <a:xfrm>
            <a:off x="4633552" y="1241182"/>
            <a:ext cx="1258018" cy="319492"/>
          </a:xfrm>
          <a:prstGeom prst="rect">
            <a:avLst/>
          </a:prstGeom>
          <a:noFill/>
        </p:spPr>
        <p:txBody>
          <a:bodyPr wrap="square" rtlCol="0">
            <a:spAutoFit/>
          </a:bodyPr>
          <a:lstStyle/>
          <a:p>
            <a:pPr algn="ctr"/>
            <a:r>
              <a:rPr lang="en-US" sz="900" b="1" dirty="0"/>
              <a:t>C</a:t>
            </a:r>
            <a:r>
              <a:rPr lang="en-US" sz="900" b="1" dirty="0" smtClean="0"/>
              <a:t>ompliant Content Allowed</a:t>
            </a:r>
            <a:endParaRPr lang="en-US" sz="900" b="1" dirty="0"/>
          </a:p>
        </p:txBody>
      </p:sp>
      <p:pic>
        <p:nvPicPr>
          <p:cNvPr id="100" name="Picture 99" descr="Check Mark.png"/>
          <p:cNvPicPr>
            <a:picLocks noChangeAspect="1"/>
          </p:cNvPicPr>
          <p:nvPr/>
        </p:nvPicPr>
        <p:blipFill>
          <a:blip r:embed="rId9" cstate="print"/>
          <a:stretch>
            <a:fillRect/>
          </a:stretch>
        </p:blipFill>
        <p:spPr>
          <a:xfrm>
            <a:off x="5047506" y="1977524"/>
            <a:ext cx="372144" cy="287249"/>
          </a:xfrm>
          <a:prstGeom prst="rect">
            <a:avLst/>
          </a:prstGeom>
        </p:spPr>
      </p:pic>
      <p:cxnSp>
        <p:nvCxnSpPr>
          <p:cNvPr id="101" name="Straight Arrow Connector 100"/>
          <p:cNvCxnSpPr/>
          <p:nvPr/>
        </p:nvCxnSpPr>
        <p:spPr>
          <a:xfrm>
            <a:off x="5224259" y="1583522"/>
            <a:ext cx="0" cy="28763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23279" y="1194315"/>
            <a:ext cx="0" cy="26473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299975" y="3069295"/>
            <a:ext cx="8772650" cy="1339359"/>
            <a:chOff x="299975" y="3101260"/>
            <a:chExt cx="8772650" cy="2440110"/>
          </a:xfrm>
        </p:grpSpPr>
        <p:sp>
          <p:nvSpPr>
            <p:cNvPr id="6" name="Rectangle 5"/>
            <p:cNvSpPr/>
            <p:nvPr/>
          </p:nvSpPr>
          <p:spPr>
            <a:xfrm>
              <a:off x="381387" y="3789589"/>
              <a:ext cx="8534013" cy="175178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7" name="Rectangle 6"/>
            <p:cNvSpPr/>
            <p:nvPr/>
          </p:nvSpPr>
          <p:spPr>
            <a:xfrm>
              <a:off x="311550" y="3519563"/>
              <a:ext cx="8663891" cy="332553"/>
            </a:xfrm>
            <a:prstGeom prst="rect">
              <a:avLst/>
            </a:prstGeom>
            <a:solidFill>
              <a:srgbClr val="FFCC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050" b="1"/>
            </a:p>
          </p:txBody>
        </p:sp>
        <p:sp>
          <p:nvSpPr>
            <p:cNvPr id="63" name="TextBox 62"/>
            <p:cNvSpPr txBox="1"/>
            <p:nvPr/>
          </p:nvSpPr>
          <p:spPr>
            <a:xfrm>
              <a:off x="299975" y="3526855"/>
              <a:ext cx="902986" cy="326033"/>
            </a:xfrm>
            <a:prstGeom prst="rect">
              <a:avLst/>
            </a:prstGeom>
            <a:noFill/>
          </p:spPr>
          <p:txBody>
            <a:bodyPr wrap="square" rtlCol="0">
              <a:spAutoFit/>
            </a:bodyPr>
            <a:lstStyle/>
            <a:p>
              <a:pPr algn="ctr"/>
              <a:r>
                <a:rPr lang="en-US" sz="800" b="1" dirty="0" smtClean="0"/>
                <a:t>Event ID</a:t>
              </a:r>
              <a:endParaRPr lang="en-US" sz="800" b="1" dirty="0"/>
            </a:p>
          </p:txBody>
        </p:sp>
        <p:sp>
          <p:nvSpPr>
            <p:cNvPr id="64" name="TextBox 63"/>
            <p:cNvSpPr txBox="1"/>
            <p:nvPr/>
          </p:nvSpPr>
          <p:spPr>
            <a:xfrm>
              <a:off x="1844177" y="3526855"/>
              <a:ext cx="509712" cy="326033"/>
            </a:xfrm>
            <a:prstGeom prst="rect">
              <a:avLst/>
            </a:prstGeom>
            <a:noFill/>
          </p:spPr>
          <p:txBody>
            <a:bodyPr wrap="square" rtlCol="0">
              <a:spAutoFit/>
            </a:bodyPr>
            <a:lstStyle/>
            <a:p>
              <a:pPr algn="ctr"/>
              <a:r>
                <a:rPr lang="en-US" sz="800" b="1" dirty="0" smtClean="0"/>
                <a:t>Date</a:t>
              </a:r>
              <a:endParaRPr lang="en-US" sz="800" b="1" dirty="0"/>
            </a:p>
          </p:txBody>
        </p:sp>
        <p:sp>
          <p:nvSpPr>
            <p:cNvPr id="65" name="TextBox 64"/>
            <p:cNvSpPr txBox="1"/>
            <p:nvPr/>
          </p:nvSpPr>
          <p:spPr>
            <a:xfrm>
              <a:off x="3048000" y="3526855"/>
              <a:ext cx="746269" cy="326033"/>
            </a:xfrm>
            <a:prstGeom prst="rect">
              <a:avLst/>
            </a:prstGeom>
            <a:noFill/>
          </p:spPr>
          <p:txBody>
            <a:bodyPr wrap="square" rtlCol="0">
              <a:spAutoFit/>
            </a:bodyPr>
            <a:lstStyle/>
            <a:p>
              <a:r>
                <a:rPr lang="en-US" sz="800" b="1" dirty="0" smtClean="0"/>
                <a:t>Severity</a:t>
              </a:r>
              <a:endParaRPr lang="en-US" sz="800" b="1" dirty="0"/>
            </a:p>
          </p:txBody>
        </p:sp>
        <p:sp>
          <p:nvSpPr>
            <p:cNvPr id="66" name="TextBox 65"/>
            <p:cNvSpPr txBox="1"/>
            <p:nvPr/>
          </p:nvSpPr>
          <p:spPr>
            <a:xfrm>
              <a:off x="4156385" y="3526855"/>
              <a:ext cx="1201875" cy="326033"/>
            </a:xfrm>
            <a:prstGeom prst="rect">
              <a:avLst/>
            </a:prstGeom>
            <a:noFill/>
          </p:spPr>
          <p:txBody>
            <a:bodyPr wrap="square" rtlCol="0">
              <a:spAutoFit/>
            </a:bodyPr>
            <a:lstStyle/>
            <a:p>
              <a:pPr algn="ctr"/>
              <a:r>
                <a:rPr lang="en-US" sz="800" b="1" dirty="0" smtClean="0"/>
                <a:t>User</a:t>
              </a:r>
              <a:endParaRPr lang="en-US" sz="800" b="1" dirty="0"/>
            </a:p>
          </p:txBody>
        </p:sp>
        <p:sp>
          <p:nvSpPr>
            <p:cNvPr id="67" name="TextBox 66"/>
            <p:cNvSpPr txBox="1"/>
            <p:nvPr/>
          </p:nvSpPr>
          <p:spPr>
            <a:xfrm>
              <a:off x="6203930" y="3526855"/>
              <a:ext cx="1201875" cy="326033"/>
            </a:xfrm>
            <a:prstGeom prst="rect">
              <a:avLst/>
            </a:prstGeom>
            <a:noFill/>
          </p:spPr>
          <p:txBody>
            <a:bodyPr wrap="square" rtlCol="0">
              <a:spAutoFit/>
            </a:bodyPr>
            <a:lstStyle/>
            <a:p>
              <a:pPr algn="ctr"/>
              <a:r>
                <a:rPr lang="en-US" sz="800" b="1" dirty="0" smtClean="0"/>
                <a:t>Violated Policy</a:t>
              </a:r>
              <a:endParaRPr lang="en-US" sz="800" b="1" dirty="0"/>
            </a:p>
          </p:txBody>
        </p:sp>
        <p:sp>
          <p:nvSpPr>
            <p:cNvPr id="68" name="TextBox 67"/>
            <p:cNvSpPr txBox="1"/>
            <p:nvPr/>
          </p:nvSpPr>
          <p:spPr>
            <a:xfrm>
              <a:off x="7799183" y="3526855"/>
              <a:ext cx="1092614" cy="326033"/>
            </a:xfrm>
            <a:prstGeom prst="rect">
              <a:avLst/>
            </a:prstGeom>
            <a:noFill/>
          </p:spPr>
          <p:txBody>
            <a:bodyPr wrap="square" rtlCol="0">
              <a:spAutoFit/>
            </a:bodyPr>
            <a:lstStyle/>
            <a:p>
              <a:pPr algn="ctr"/>
              <a:r>
                <a:rPr lang="en-US" sz="800" b="1" dirty="0" smtClean="0"/>
                <a:t>Policy Action</a:t>
              </a:r>
              <a:endParaRPr lang="en-US" sz="800" b="1" dirty="0"/>
            </a:p>
          </p:txBody>
        </p:sp>
        <p:sp>
          <p:nvSpPr>
            <p:cNvPr id="69" name="TextBox 68"/>
            <p:cNvSpPr txBox="1"/>
            <p:nvPr/>
          </p:nvSpPr>
          <p:spPr>
            <a:xfrm>
              <a:off x="299975" y="3997765"/>
              <a:ext cx="902986" cy="326033"/>
            </a:xfrm>
            <a:prstGeom prst="rect">
              <a:avLst/>
            </a:prstGeom>
            <a:noFill/>
          </p:spPr>
          <p:txBody>
            <a:bodyPr wrap="square" rtlCol="0">
              <a:spAutoFit/>
            </a:bodyPr>
            <a:lstStyle/>
            <a:p>
              <a:pPr algn="ctr"/>
              <a:r>
                <a:rPr lang="en-US" sz="800" b="1" dirty="0" smtClean="0"/>
                <a:t>179</a:t>
              </a:r>
              <a:endParaRPr lang="en-US" sz="800" b="1" dirty="0"/>
            </a:p>
          </p:txBody>
        </p:sp>
        <p:sp>
          <p:nvSpPr>
            <p:cNvPr id="70" name="TextBox 69"/>
            <p:cNvSpPr txBox="1"/>
            <p:nvPr/>
          </p:nvSpPr>
          <p:spPr>
            <a:xfrm>
              <a:off x="1219200" y="3997765"/>
              <a:ext cx="1759666" cy="326033"/>
            </a:xfrm>
            <a:prstGeom prst="rect">
              <a:avLst/>
            </a:prstGeom>
            <a:noFill/>
          </p:spPr>
          <p:txBody>
            <a:bodyPr wrap="square" rtlCol="0">
              <a:spAutoFit/>
            </a:bodyPr>
            <a:lstStyle/>
            <a:p>
              <a:pPr algn="ctr"/>
              <a:r>
                <a:rPr lang="en-US" sz="800" b="1" dirty="0" smtClean="0"/>
                <a:t>12/06/2014, 02:14 PM</a:t>
              </a:r>
              <a:endParaRPr lang="en-US" sz="800" b="1" dirty="0"/>
            </a:p>
          </p:txBody>
        </p:sp>
        <p:sp>
          <p:nvSpPr>
            <p:cNvPr id="71" name="TextBox 70"/>
            <p:cNvSpPr txBox="1"/>
            <p:nvPr/>
          </p:nvSpPr>
          <p:spPr>
            <a:xfrm>
              <a:off x="3082806" y="3997765"/>
              <a:ext cx="676656" cy="326033"/>
            </a:xfrm>
            <a:prstGeom prst="rect">
              <a:avLst/>
            </a:prstGeom>
            <a:solidFill>
              <a:srgbClr val="FFFF00"/>
            </a:solidFill>
          </p:spPr>
          <p:txBody>
            <a:bodyPr wrap="square" rtlCol="0">
              <a:spAutoFit/>
            </a:bodyPr>
            <a:lstStyle/>
            <a:p>
              <a:pPr algn="ctr"/>
              <a:r>
                <a:rPr lang="en-US" sz="800" b="1" dirty="0" smtClean="0"/>
                <a:t>High</a:t>
              </a:r>
              <a:endParaRPr lang="en-US" sz="800" b="1" dirty="0"/>
            </a:p>
          </p:txBody>
        </p:sp>
        <p:sp>
          <p:nvSpPr>
            <p:cNvPr id="72" name="TextBox 71"/>
            <p:cNvSpPr txBox="1"/>
            <p:nvPr/>
          </p:nvSpPr>
          <p:spPr>
            <a:xfrm>
              <a:off x="3877489" y="3997765"/>
              <a:ext cx="1759666" cy="326033"/>
            </a:xfrm>
            <a:prstGeom prst="rect">
              <a:avLst/>
            </a:prstGeom>
            <a:noFill/>
          </p:spPr>
          <p:txBody>
            <a:bodyPr wrap="square" rtlCol="0">
              <a:spAutoFit/>
            </a:bodyPr>
            <a:lstStyle/>
            <a:p>
              <a:pPr algn="ctr"/>
              <a:r>
                <a:rPr lang="en-US" sz="800" b="1" dirty="0" smtClean="0"/>
                <a:t>Corporate\M. Stephen</a:t>
              </a:r>
              <a:endParaRPr lang="en-US" sz="800" b="1" dirty="0"/>
            </a:p>
          </p:txBody>
        </p:sp>
        <p:sp>
          <p:nvSpPr>
            <p:cNvPr id="73" name="TextBox 72"/>
            <p:cNvSpPr txBox="1"/>
            <p:nvPr/>
          </p:nvSpPr>
          <p:spPr>
            <a:xfrm>
              <a:off x="5837051" y="3997765"/>
              <a:ext cx="1935633" cy="326033"/>
            </a:xfrm>
            <a:prstGeom prst="rect">
              <a:avLst/>
            </a:prstGeom>
            <a:noFill/>
          </p:spPr>
          <p:txBody>
            <a:bodyPr wrap="square" rtlCol="0">
              <a:spAutoFit/>
            </a:bodyPr>
            <a:lstStyle/>
            <a:p>
              <a:pPr algn="ctr"/>
              <a:r>
                <a:rPr lang="en-US" sz="800" b="1" dirty="0" smtClean="0"/>
                <a:t>User Account Information</a:t>
              </a:r>
              <a:endParaRPr lang="en-US" sz="800" b="1" dirty="0"/>
            </a:p>
          </p:txBody>
        </p:sp>
        <p:sp>
          <p:nvSpPr>
            <p:cNvPr id="74" name="TextBox 73"/>
            <p:cNvSpPr txBox="1"/>
            <p:nvPr/>
          </p:nvSpPr>
          <p:spPr>
            <a:xfrm>
              <a:off x="7618356" y="3997765"/>
              <a:ext cx="1454269" cy="326033"/>
            </a:xfrm>
            <a:prstGeom prst="rect">
              <a:avLst/>
            </a:prstGeom>
            <a:noFill/>
          </p:spPr>
          <p:txBody>
            <a:bodyPr wrap="square" rtlCol="0">
              <a:spAutoFit/>
            </a:bodyPr>
            <a:lstStyle/>
            <a:p>
              <a:pPr algn="ctr"/>
              <a:r>
                <a:rPr lang="en-US" sz="800" b="1" dirty="0" smtClean="0"/>
                <a:t>Block</a:t>
              </a:r>
              <a:endParaRPr lang="en-US" sz="800" b="1" dirty="0"/>
            </a:p>
          </p:txBody>
        </p:sp>
        <p:sp>
          <p:nvSpPr>
            <p:cNvPr id="75" name="TextBox 74"/>
            <p:cNvSpPr txBox="1"/>
            <p:nvPr/>
          </p:nvSpPr>
          <p:spPr>
            <a:xfrm>
              <a:off x="299975" y="4385515"/>
              <a:ext cx="902986" cy="326033"/>
            </a:xfrm>
            <a:prstGeom prst="rect">
              <a:avLst/>
            </a:prstGeom>
            <a:noFill/>
          </p:spPr>
          <p:txBody>
            <a:bodyPr wrap="square" rtlCol="0">
              <a:spAutoFit/>
            </a:bodyPr>
            <a:lstStyle/>
            <a:p>
              <a:pPr algn="ctr"/>
              <a:r>
                <a:rPr lang="en-US" sz="800" b="1" dirty="0" smtClean="0"/>
                <a:t>178</a:t>
              </a:r>
              <a:endParaRPr lang="en-US" sz="800" b="1" dirty="0"/>
            </a:p>
          </p:txBody>
        </p:sp>
        <p:sp>
          <p:nvSpPr>
            <p:cNvPr id="76" name="TextBox 75"/>
            <p:cNvSpPr txBox="1"/>
            <p:nvPr/>
          </p:nvSpPr>
          <p:spPr>
            <a:xfrm>
              <a:off x="1219200" y="4385515"/>
              <a:ext cx="1759666" cy="326033"/>
            </a:xfrm>
            <a:prstGeom prst="rect">
              <a:avLst/>
            </a:prstGeom>
            <a:noFill/>
          </p:spPr>
          <p:txBody>
            <a:bodyPr wrap="square" rtlCol="0">
              <a:spAutoFit/>
            </a:bodyPr>
            <a:lstStyle/>
            <a:p>
              <a:pPr algn="ctr"/>
              <a:r>
                <a:rPr lang="en-US" sz="800" b="1" dirty="0" smtClean="0"/>
                <a:t>12/06/2014, 10:55 AM</a:t>
              </a:r>
              <a:endParaRPr lang="en-US" sz="800" b="1" dirty="0"/>
            </a:p>
          </p:txBody>
        </p:sp>
        <p:sp>
          <p:nvSpPr>
            <p:cNvPr id="77" name="TextBox 76"/>
            <p:cNvSpPr txBox="1"/>
            <p:nvPr/>
          </p:nvSpPr>
          <p:spPr>
            <a:xfrm>
              <a:off x="3082806" y="4385515"/>
              <a:ext cx="676656" cy="326033"/>
            </a:xfrm>
            <a:prstGeom prst="rect">
              <a:avLst/>
            </a:prstGeom>
            <a:solidFill>
              <a:srgbClr val="FFFF00"/>
            </a:solidFill>
          </p:spPr>
          <p:txBody>
            <a:bodyPr wrap="square" rtlCol="0">
              <a:spAutoFit/>
            </a:bodyPr>
            <a:lstStyle/>
            <a:p>
              <a:pPr algn="ctr"/>
              <a:r>
                <a:rPr lang="en-US" sz="800" b="1" dirty="0" smtClean="0"/>
                <a:t>High</a:t>
              </a:r>
              <a:endParaRPr lang="en-US" sz="800" b="1" dirty="0"/>
            </a:p>
          </p:txBody>
        </p:sp>
        <p:sp>
          <p:nvSpPr>
            <p:cNvPr id="78" name="TextBox 77"/>
            <p:cNvSpPr txBox="1"/>
            <p:nvPr/>
          </p:nvSpPr>
          <p:spPr>
            <a:xfrm>
              <a:off x="3810000" y="4385515"/>
              <a:ext cx="1894644" cy="326033"/>
            </a:xfrm>
            <a:prstGeom prst="rect">
              <a:avLst/>
            </a:prstGeom>
            <a:noFill/>
          </p:spPr>
          <p:txBody>
            <a:bodyPr wrap="square" rtlCol="0">
              <a:spAutoFit/>
            </a:bodyPr>
            <a:lstStyle/>
            <a:p>
              <a:pPr algn="ctr"/>
              <a:r>
                <a:rPr lang="en-US" sz="800" b="1" dirty="0" smtClean="0"/>
                <a:t>Corporate\Administrator</a:t>
              </a:r>
              <a:endParaRPr lang="en-US" sz="800" b="1" dirty="0"/>
            </a:p>
          </p:txBody>
        </p:sp>
        <p:sp>
          <p:nvSpPr>
            <p:cNvPr id="79" name="TextBox 78"/>
            <p:cNvSpPr txBox="1"/>
            <p:nvPr/>
          </p:nvSpPr>
          <p:spPr>
            <a:xfrm>
              <a:off x="6465654" y="4385515"/>
              <a:ext cx="678426" cy="326033"/>
            </a:xfrm>
            <a:prstGeom prst="rect">
              <a:avLst/>
            </a:prstGeom>
            <a:noFill/>
          </p:spPr>
          <p:txBody>
            <a:bodyPr wrap="square" rtlCol="0">
              <a:spAutoFit/>
            </a:bodyPr>
            <a:lstStyle/>
            <a:p>
              <a:pPr algn="ctr"/>
              <a:r>
                <a:rPr lang="en-US" sz="800" b="1" dirty="0" smtClean="0"/>
                <a:t>PCI-DSS</a:t>
              </a:r>
              <a:endParaRPr lang="en-US" sz="800" b="1" dirty="0"/>
            </a:p>
          </p:txBody>
        </p:sp>
        <p:sp>
          <p:nvSpPr>
            <p:cNvPr id="80" name="TextBox 79"/>
            <p:cNvSpPr txBox="1"/>
            <p:nvPr/>
          </p:nvSpPr>
          <p:spPr>
            <a:xfrm>
              <a:off x="7618356" y="4385515"/>
              <a:ext cx="1454269" cy="326033"/>
            </a:xfrm>
            <a:prstGeom prst="rect">
              <a:avLst/>
            </a:prstGeom>
            <a:noFill/>
          </p:spPr>
          <p:txBody>
            <a:bodyPr wrap="square" rtlCol="0">
              <a:spAutoFit/>
            </a:bodyPr>
            <a:lstStyle/>
            <a:p>
              <a:pPr algn="ctr"/>
              <a:r>
                <a:rPr lang="en-US" sz="800" b="1" dirty="0" smtClean="0"/>
                <a:t>Block</a:t>
              </a:r>
              <a:endParaRPr lang="en-US" sz="800" b="1" dirty="0"/>
            </a:p>
          </p:txBody>
        </p:sp>
        <p:sp>
          <p:nvSpPr>
            <p:cNvPr id="81" name="TextBox 80"/>
            <p:cNvSpPr txBox="1"/>
            <p:nvPr/>
          </p:nvSpPr>
          <p:spPr>
            <a:xfrm>
              <a:off x="299975" y="4766516"/>
              <a:ext cx="902986" cy="326033"/>
            </a:xfrm>
            <a:prstGeom prst="rect">
              <a:avLst/>
            </a:prstGeom>
            <a:noFill/>
          </p:spPr>
          <p:txBody>
            <a:bodyPr wrap="square" rtlCol="0">
              <a:spAutoFit/>
            </a:bodyPr>
            <a:lstStyle/>
            <a:p>
              <a:pPr algn="ctr"/>
              <a:r>
                <a:rPr lang="en-US" sz="800" b="1" dirty="0" smtClean="0"/>
                <a:t>177</a:t>
              </a:r>
              <a:endParaRPr lang="en-US" sz="800" b="1" dirty="0"/>
            </a:p>
          </p:txBody>
        </p:sp>
        <p:sp>
          <p:nvSpPr>
            <p:cNvPr id="82" name="TextBox 81"/>
            <p:cNvSpPr txBox="1"/>
            <p:nvPr/>
          </p:nvSpPr>
          <p:spPr>
            <a:xfrm>
              <a:off x="1219200" y="4766516"/>
              <a:ext cx="1759666" cy="326033"/>
            </a:xfrm>
            <a:prstGeom prst="rect">
              <a:avLst/>
            </a:prstGeom>
            <a:noFill/>
          </p:spPr>
          <p:txBody>
            <a:bodyPr wrap="square" rtlCol="0">
              <a:spAutoFit/>
            </a:bodyPr>
            <a:lstStyle/>
            <a:p>
              <a:pPr algn="ctr"/>
              <a:r>
                <a:rPr lang="en-US" sz="800" b="1" dirty="0" smtClean="0"/>
                <a:t>12/06/2014, 10:54 AM</a:t>
              </a:r>
              <a:endParaRPr lang="en-US" sz="800" b="1" dirty="0"/>
            </a:p>
          </p:txBody>
        </p:sp>
        <p:sp>
          <p:nvSpPr>
            <p:cNvPr id="83" name="TextBox 82"/>
            <p:cNvSpPr txBox="1"/>
            <p:nvPr/>
          </p:nvSpPr>
          <p:spPr>
            <a:xfrm>
              <a:off x="3081921" y="4766516"/>
              <a:ext cx="678427" cy="326033"/>
            </a:xfrm>
            <a:prstGeom prst="rect">
              <a:avLst/>
            </a:prstGeom>
            <a:solidFill>
              <a:srgbClr val="FF0000"/>
            </a:solidFill>
          </p:spPr>
          <p:txBody>
            <a:bodyPr wrap="square" rtlCol="0">
              <a:spAutoFit/>
            </a:bodyPr>
            <a:lstStyle/>
            <a:p>
              <a:pPr algn="ctr"/>
              <a:r>
                <a:rPr lang="en-US" sz="800" b="1" dirty="0" smtClean="0"/>
                <a:t>Critical</a:t>
              </a:r>
              <a:endParaRPr lang="en-US" sz="800" b="1" dirty="0"/>
            </a:p>
          </p:txBody>
        </p:sp>
        <p:sp>
          <p:nvSpPr>
            <p:cNvPr id="84" name="TextBox 83"/>
            <p:cNvSpPr txBox="1"/>
            <p:nvPr/>
          </p:nvSpPr>
          <p:spPr>
            <a:xfrm>
              <a:off x="3810000" y="4766516"/>
              <a:ext cx="1894644" cy="326033"/>
            </a:xfrm>
            <a:prstGeom prst="rect">
              <a:avLst/>
            </a:prstGeom>
            <a:noFill/>
          </p:spPr>
          <p:txBody>
            <a:bodyPr wrap="square" rtlCol="0">
              <a:spAutoFit/>
            </a:bodyPr>
            <a:lstStyle/>
            <a:p>
              <a:pPr algn="ctr"/>
              <a:r>
                <a:rPr lang="en-US" sz="800" b="1" dirty="0" smtClean="0"/>
                <a:t>Corporate\Administrator</a:t>
              </a:r>
              <a:endParaRPr lang="en-US" sz="800" b="1" dirty="0"/>
            </a:p>
          </p:txBody>
        </p:sp>
        <p:sp>
          <p:nvSpPr>
            <p:cNvPr id="85" name="TextBox 84"/>
            <p:cNvSpPr txBox="1"/>
            <p:nvPr/>
          </p:nvSpPr>
          <p:spPr>
            <a:xfrm>
              <a:off x="6077733" y="4766516"/>
              <a:ext cx="1454269" cy="326033"/>
            </a:xfrm>
            <a:prstGeom prst="rect">
              <a:avLst/>
            </a:prstGeom>
            <a:noFill/>
          </p:spPr>
          <p:txBody>
            <a:bodyPr wrap="square" rtlCol="0">
              <a:spAutoFit/>
            </a:bodyPr>
            <a:lstStyle/>
            <a:p>
              <a:pPr algn="ctr"/>
              <a:r>
                <a:rPr lang="en-US" sz="800" b="1" dirty="0" smtClean="0"/>
                <a:t>Key Employee Data</a:t>
              </a:r>
              <a:endParaRPr lang="en-US" sz="800" b="1" dirty="0"/>
            </a:p>
          </p:txBody>
        </p:sp>
        <p:sp>
          <p:nvSpPr>
            <p:cNvPr id="86" name="TextBox 85"/>
            <p:cNvSpPr txBox="1"/>
            <p:nvPr/>
          </p:nvSpPr>
          <p:spPr>
            <a:xfrm>
              <a:off x="7618356" y="4766516"/>
              <a:ext cx="1454269" cy="326033"/>
            </a:xfrm>
            <a:prstGeom prst="rect">
              <a:avLst/>
            </a:prstGeom>
            <a:noFill/>
          </p:spPr>
          <p:txBody>
            <a:bodyPr wrap="square" rtlCol="0">
              <a:spAutoFit/>
            </a:bodyPr>
            <a:lstStyle/>
            <a:p>
              <a:pPr algn="ctr"/>
              <a:r>
                <a:rPr lang="en-US" sz="800" b="1" dirty="0" smtClean="0"/>
                <a:t>Block</a:t>
              </a:r>
              <a:endParaRPr lang="en-US" sz="800" b="1" dirty="0"/>
            </a:p>
          </p:txBody>
        </p:sp>
        <p:sp>
          <p:nvSpPr>
            <p:cNvPr id="87" name="TextBox 86"/>
            <p:cNvSpPr txBox="1"/>
            <p:nvPr/>
          </p:nvSpPr>
          <p:spPr>
            <a:xfrm>
              <a:off x="299975" y="5147689"/>
              <a:ext cx="902986" cy="326033"/>
            </a:xfrm>
            <a:prstGeom prst="rect">
              <a:avLst/>
            </a:prstGeom>
            <a:noFill/>
          </p:spPr>
          <p:txBody>
            <a:bodyPr wrap="square" rtlCol="0">
              <a:spAutoFit/>
            </a:bodyPr>
            <a:lstStyle/>
            <a:p>
              <a:pPr algn="ctr"/>
              <a:r>
                <a:rPr lang="en-US" sz="800" b="1" dirty="0" smtClean="0"/>
                <a:t>176</a:t>
              </a:r>
              <a:endParaRPr lang="en-US" sz="800" b="1" dirty="0"/>
            </a:p>
          </p:txBody>
        </p:sp>
        <p:sp>
          <p:nvSpPr>
            <p:cNvPr id="88" name="TextBox 87"/>
            <p:cNvSpPr txBox="1"/>
            <p:nvPr/>
          </p:nvSpPr>
          <p:spPr>
            <a:xfrm>
              <a:off x="1219200" y="5147689"/>
              <a:ext cx="1759666" cy="326033"/>
            </a:xfrm>
            <a:prstGeom prst="rect">
              <a:avLst/>
            </a:prstGeom>
            <a:noFill/>
          </p:spPr>
          <p:txBody>
            <a:bodyPr wrap="square" rtlCol="0">
              <a:spAutoFit/>
            </a:bodyPr>
            <a:lstStyle/>
            <a:p>
              <a:pPr algn="ctr"/>
              <a:r>
                <a:rPr lang="en-US" sz="800" b="1" dirty="0" smtClean="0"/>
                <a:t>11/06/2014, 06:15 PM</a:t>
              </a:r>
              <a:endParaRPr lang="en-US" sz="800" b="1" dirty="0"/>
            </a:p>
          </p:txBody>
        </p:sp>
        <p:sp>
          <p:nvSpPr>
            <p:cNvPr id="89" name="TextBox 88"/>
            <p:cNvSpPr txBox="1"/>
            <p:nvPr/>
          </p:nvSpPr>
          <p:spPr>
            <a:xfrm>
              <a:off x="3081921" y="5147689"/>
              <a:ext cx="678427" cy="326033"/>
            </a:xfrm>
            <a:prstGeom prst="rect">
              <a:avLst/>
            </a:prstGeom>
            <a:solidFill>
              <a:srgbClr val="A392CE"/>
            </a:solidFill>
          </p:spPr>
          <p:txBody>
            <a:bodyPr wrap="square" rtlCol="0">
              <a:spAutoFit/>
            </a:bodyPr>
            <a:lstStyle/>
            <a:p>
              <a:pPr algn="ctr"/>
              <a:r>
                <a:rPr lang="en-US" sz="800" b="1" dirty="0" smtClean="0"/>
                <a:t>Low</a:t>
              </a:r>
              <a:endParaRPr lang="en-US" sz="800" b="1" dirty="0"/>
            </a:p>
          </p:txBody>
        </p:sp>
        <p:sp>
          <p:nvSpPr>
            <p:cNvPr id="90" name="TextBox 89"/>
            <p:cNvSpPr txBox="1"/>
            <p:nvPr/>
          </p:nvSpPr>
          <p:spPr>
            <a:xfrm>
              <a:off x="3810000" y="5147689"/>
              <a:ext cx="1894644" cy="326033"/>
            </a:xfrm>
            <a:prstGeom prst="rect">
              <a:avLst/>
            </a:prstGeom>
            <a:noFill/>
          </p:spPr>
          <p:txBody>
            <a:bodyPr wrap="square" rtlCol="0">
              <a:spAutoFit/>
            </a:bodyPr>
            <a:lstStyle/>
            <a:p>
              <a:pPr algn="ctr"/>
              <a:r>
                <a:rPr lang="en-US" sz="800" b="1" dirty="0" smtClean="0"/>
                <a:t>Corporate\L. John</a:t>
              </a:r>
              <a:endParaRPr lang="en-US" sz="800" b="1" dirty="0"/>
            </a:p>
          </p:txBody>
        </p:sp>
        <p:sp>
          <p:nvSpPr>
            <p:cNvPr id="91" name="TextBox 90"/>
            <p:cNvSpPr txBox="1"/>
            <p:nvPr/>
          </p:nvSpPr>
          <p:spPr>
            <a:xfrm>
              <a:off x="5633809" y="5147689"/>
              <a:ext cx="2342116" cy="326033"/>
            </a:xfrm>
            <a:prstGeom prst="rect">
              <a:avLst/>
            </a:prstGeom>
            <a:noFill/>
          </p:spPr>
          <p:txBody>
            <a:bodyPr wrap="square" rtlCol="0">
              <a:spAutoFit/>
            </a:bodyPr>
            <a:lstStyle/>
            <a:p>
              <a:pPr algn="ctr"/>
              <a:r>
                <a:rPr lang="en-US" sz="800" b="1" dirty="0" smtClean="0"/>
                <a:t>Enterprise’s Intellectual Property</a:t>
              </a:r>
              <a:endParaRPr lang="en-US" sz="800" b="1" dirty="0"/>
            </a:p>
          </p:txBody>
        </p:sp>
        <p:sp>
          <p:nvSpPr>
            <p:cNvPr id="92" name="TextBox 91"/>
            <p:cNvSpPr txBox="1"/>
            <p:nvPr/>
          </p:nvSpPr>
          <p:spPr>
            <a:xfrm>
              <a:off x="7618356" y="5147689"/>
              <a:ext cx="1454269" cy="326033"/>
            </a:xfrm>
            <a:prstGeom prst="rect">
              <a:avLst/>
            </a:prstGeom>
            <a:noFill/>
          </p:spPr>
          <p:txBody>
            <a:bodyPr wrap="square" rtlCol="0">
              <a:spAutoFit/>
            </a:bodyPr>
            <a:lstStyle/>
            <a:p>
              <a:pPr algn="ctr"/>
              <a:r>
                <a:rPr lang="en-US" sz="800" b="1" dirty="0" smtClean="0"/>
                <a:t>Block</a:t>
              </a:r>
              <a:endParaRPr lang="en-US" sz="800" b="1" dirty="0"/>
            </a:p>
          </p:txBody>
        </p:sp>
        <p:sp>
          <p:nvSpPr>
            <p:cNvPr id="103" name="TextBox 102"/>
            <p:cNvSpPr txBox="1"/>
            <p:nvPr/>
          </p:nvSpPr>
          <p:spPr>
            <a:xfrm>
              <a:off x="3843648" y="3101260"/>
              <a:ext cx="1599694" cy="372608"/>
            </a:xfrm>
            <a:prstGeom prst="rect">
              <a:avLst/>
            </a:prstGeom>
            <a:noFill/>
          </p:spPr>
          <p:txBody>
            <a:bodyPr wrap="square" rtlCol="0">
              <a:spAutoFit/>
            </a:bodyPr>
            <a:lstStyle/>
            <a:p>
              <a:r>
                <a:rPr lang="en-US" sz="1000" b="1" dirty="0" smtClean="0"/>
                <a:t>Security Events</a:t>
              </a:r>
              <a:endParaRPr lang="en-US" sz="1000" b="1" dirty="0"/>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Alerting</a:t>
            </a:r>
          </a:p>
        </p:txBody>
      </p:sp>
      <p:sp>
        <p:nvSpPr>
          <p:cNvPr id="5" name="Content Placeholder 4"/>
          <p:cNvSpPr>
            <a:spLocks noGrp="1"/>
          </p:cNvSpPr>
          <p:nvPr>
            <p:ph sz="quarter" idx="10"/>
          </p:nvPr>
        </p:nvSpPr>
        <p:spPr/>
        <p:txBody>
          <a:bodyPr/>
          <a:lstStyle/>
          <a:p>
            <a:r>
              <a:rPr lang="en-US" dirty="0"/>
              <a:t>Alerts are system-to-provider/consumer notifications </a:t>
            </a:r>
          </a:p>
          <a:p>
            <a:pPr lvl="1"/>
            <a:r>
              <a:rPr lang="en-US" dirty="0"/>
              <a:t>Provide information about events or impending threats or issues</a:t>
            </a:r>
          </a:p>
          <a:p>
            <a:pPr lvl="1"/>
            <a:r>
              <a:rPr lang="en-US" dirty="0"/>
              <a:t>Trigger when specific situations or conditions are reached</a:t>
            </a:r>
          </a:p>
          <a:p>
            <a:pPr lvl="2"/>
            <a:r>
              <a:rPr lang="en-US" dirty="0"/>
              <a:t>Conditions may be defined through monitoring tools </a:t>
            </a:r>
          </a:p>
          <a:p>
            <a:pPr lvl="1"/>
            <a:r>
              <a:rPr lang="en-US" dirty="0"/>
              <a:t>Help administrator to respond to service-related issues proactively</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6" name="Table Placeholder 9"/>
          <p:cNvGraphicFramePr>
            <a:graphicFrameLocks/>
          </p:cNvGraphicFramePr>
          <p:nvPr>
            <p:extLst>
              <p:ext uri="{D42A27DB-BD31-4B8C-83A1-F6EECF244321}">
                <p14:modId xmlns:p14="http://schemas.microsoft.com/office/powerpoint/2010/main" val="3123556706"/>
              </p:ext>
            </p:extLst>
          </p:nvPr>
        </p:nvGraphicFramePr>
        <p:xfrm>
          <a:off x="1676400" y="2705240"/>
          <a:ext cx="6019800" cy="1864057"/>
        </p:xfrm>
        <a:graphic>
          <a:graphicData uri="http://schemas.openxmlformats.org/drawingml/2006/table">
            <a:tbl>
              <a:tblPr firstRow="1" bandRow="1">
                <a:tableStyleId>{5C22544A-7EE6-4342-B048-85BDC9FD1C3A}</a:tableStyleId>
              </a:tblPr>
              <a:tblGrid>
                <a:gridCol w="1839383"/>
                <a:gridCol w="4180417"/>
              </a:tblGrid>
              <a:tr h="238836">
                <a:tc>
                  <a:txBody>
                    <a:bodyPr/>
                    <a:lstStyle/>
                    <a:p>
                      <a:pPr algn="l"/>
                      <a:r>
                        <a:rPr lang="en-US" sz="1400" b="1" dirty="0" smtClean="0">
                          <a:effectLst/>
                          <a:latin typeface="+mn-lt"/>
                        </a:rPr>
                        <a:t>Type of Alert</a:t>
                      </a:r>
                      <a:endParaRPr lang="en-US" sz="1400" b="1" dirty="0">
                        <a:effectLst/>
                        <a:latin typeface="+mn-lt"/>
                      </a:endParaRPr>
                    </a:p>
                  </a:txBody>
                  <a:tcPr anchor="ctr"/>
                </a:tc>
                <a:tc>
                  <a:txBody>
                    <a:bodyPr/>
                    <a:lstStyle/>
                    <a:p>
                      <a:pPr algn="l"/>
                      <a:r>
                        <a:rPr lang="en-US" sz="1400" b="1" dirty="0" smtClean="0">
                          <a:effectLst/>
                          <a:latin typeface="+mn-lt"/>
                        </a:rPr>
                        <a:t>Examples</a:t>
                      </a:r>
                      <a:endParaRPr lang="en-US" sz="1400" b="1" dirty="0">
                        <a:effectLst/>
                        <a:latin typeface="+mn-lt"/>
                      </a:endParaRPr>
                    </a:p>
                  </a:txBody>
                  <a:tcPr anchor="ctr"/>
                </a:tc>
              </a:tr>
              <a:tr h="358254">
                <a:tc>
                  <a:txBody>
                    <a:bodyPr/>
                    <a:lstStyle/>
                    <a:p>
                      <a:pPr marL="0" marR="0" indent="0" algn="l" defTabSz="914400" rtl="0" eaLnBrk="1" latinLnBrk="0" hangingPunct="1">
                        <a:spcBef>
                          <a:spcPts val="0"/>
                        </a:spcBef>
                        <a:spcAft>
                          <a:spcPts val="600"/>
                        </a:spcAft>
                      </a:pPr>
                      <a:r>
                        <a:rPr lang="en-US" sz="1200" b="0" kern="1200" dirty="0">
                          <a:solidFill>
                            <a:schemeClr val="dk1"/>
                          </a:solidFill>
                          <a:latin typeface="+mn-lt"/>
                          <a:ea typeface="+mn-ea"/>
                          <a:cs typeface="+mn-cs"/>
                        </a:rPr>
                        <a:t>Informational</a:t>
                      </a:r>
                    </a:p>
                  </a:txBody>
                  <a:tcPr marL="68580" marR="68580" marT="0" marB="0" anchor="ctr"/>
                </a:tc>
                <a:tc>
                  <a:txBody>
                    <a:bodyPr/>
                    <a:lstStyle/>
                    <a:p>
                      <a:pPr marL="285750" indent="-285750">
                        <a:buFont typeface="Arial" panose="020B0604020202020204" pitchFamily="34" charset="0"/>
                        <a:buChar char="•"/>
                      </a:pPr>
                      <a:r>
                        <a:rPr lang="en-US" sz="1200" b="0" dirty="0" smtClean="0">
                          <a:latin typeface="+mn-lt"/>
                        </a:rPr>
                        <a:t>A new service has been created</a:t>
                      </a:r>
                    </a:p>
                    <a:p>
                      <a:pPr marL="285750" indent="-285750">
                        <a:buFont typeface="Arial" panose="020B0604020202020204" pitchFamily="34" charset="0"/>
                        <a:buChar char="•"/>
                      </a:pPr>
                      <a:r>
                        <a:rPr lang="en-US" sz="1200" b="0" dirty="0" smtClean="0">
                          <a:latin typeface="+mn-lt"/>
                        </a:rPr>
                        <a:t>Service instance is ready to use</a:t>
                      </a:r>
                    </a:p>
                  </a:txBody>
                  <a:tcPr anchor="ctr"/>
                </a:tc>
              </a:tr>
              <a:tr h="644857">
                <a:tc>
                  <a:txBody>
                    <a:bodyPr/>
                    <a:lstStyle/>
                    <a:p>
                      <a:r>
                        <a:rPr lang="en-US" sz="1200" b="0" kern="1200" dirty="0" smtClean="0">
                          <a:solidFill>
                            <a:schemeClr val="dk1"/>
                          </a:solidFill>
                          <a:effectLst/>
                          <a:latin typeface="+mn-lt"/>
                          <a:ea typeface="+mn-ea"/>
                          <a:cs typeface="+mn-cs"/>
                        </a:rPr>
                        <a:t>Warning</a:t>
                      </a:r>
                      <a:endParaRPr lang="en-US" sz="1200" b="0" dirty="0">
                        <a:latin typeface="+mn-lt"/>
                      </a:endParaRPr>
                    </a:p>
                  </a:txBody>
                  <a:tcPr anchor="ctr"/>
                </a:tc>
                <a:tc>
                  <a:txBody>
                    <a:bodyPr/>
                    <a:lstStyle/>
                    <a:p>
                      <a:pPr marL="285750" indent="-285750">
                        <a:buFont typeface="Arial" panose="020B0604020202020204" pitchFamily="34" charset="0"/>
                        <a:buChar char="•"/>
                      </a:pPr>
                      <a:r>
                        <a:rPr lang="en-US" sz="1200" b="0" dirty="0" smtClean="0">
                          <a:latin typeface="+mn-lt"/>
                        </a:rPr>
                        <a:t>Resource pool is at 85% utilization</a:t>
                      </a:r>
                    </a:p>
                    <a:p>
                      <a:pPr marL="285750" indent="-285750">
                        <a:buFont typeface="Arial" panose="020B0604020202020204" pitchFamily="34" charset="0"/>
                        <a:buChar char="•"/>
                      </a:pPr>
                      <a:r>
                        <a:rPr lang="en-US" sz="1200" b="0" dirty="0" smtClean="0">
                          <a:latin typeface="+mn-lt"/>
                        </a:rPr>
                        <a:t>File system is becoming full</a:t>
                      </a:r>
                    </a:p>
                    <a:p>
                      <a:pPr marL="285750" indent="-285750">
                        <a:buFont typeface="Arial" panose="020B0604020202020204" pitchFamily="34" charset="0"/>
                        <a:buChar char="•"/>
                      </a:pPr>
                      <a:r>
                        <a:rPr lang="en-US" sz="1200" b="0" dirty="0" smtClean="0">
                          <a:latin typeface="+mn-lt"/>
                        </a:rPr>
                        <a:t>Consumer is approaching resource usage limit</a:t>
                      </a:r>
                    </a:p>
                  </a:txBody>
                  <a:tcPr anchor="ctr"/>
                </a:tc>
              </a:tr>
              <a:tr h="358254">
                <a:tc>
                  <a:txBody>
                    <a:bodyPr/>
                    <a:lstStyle/>
                    <a:p>
                      <a:r>
                        <a:rPr lang="en-US" sz="1200" b="0" kern="1200" dirty="0" smtClean="0">
                          <a:solidFill>
                            <a:schemeClr val="dk1"/>
                          </a:solidFill>
                          <a:effectLst/>
                          <a:latin typeface="+mn-lt"/>
                          <a:ea typeface="+mn-ea"/>
                          <a:cs typeface="+mn-cs"/>
                        </a:rPr>
                        <a:t>Fatal</a:t>
                      </a:r>
                      <a:endParaRPr lang="en-US" sz="1200" b="0" dirty="0">
                        <a:latin typeface="+mn-lt"/>
                      </a:endParaRPr>
                    </a:p>
                  </a:txBody>
                  <a:tcPr anchor="ctr"/>
                </a:tc>
                <a:tc>
                  <a:txBody>
                    <a:bodyPr/>
                    <a:lstStyle/>
                    <a:p>
                      <a:pPr marL="285750" indent="-285750">
                        <a:buFont typeface="Arial" panose="020B0604020202020204" pitchFamily="34" charset="0"/>
                        <a:buChar char="•"/>
                      </a:pPr>
                      <a:r>
                        <a:rPr lang="en-US" sz="1200" b="0" dirty="0" smtClean="0">
                          <a:latin typeface="+mn-lt"/>
                        </a:rPr>
                        <a:t>Service is failed</a:t>
                      </a:r>
                    </a:p>
                    <a:p>
                      <a:pPr marL="285750" indent="-285750">
                        <a:buFont typeface="Arial" panose="020B0604020202020204" pitchFamily="34" charset="0"/>
                        <a:buChar char="•"/>
                      </a:pPr>
                      <a:r>
                        <a:rPr lang="en-US" sz="1200" b="0" dirty="0" smtClean="0">
                          <a:latin typeface="+mn-lt"/>
                        </a:rPr>
                        <a:t>SLA is violated</a:t>
                      </a:r>
                    </a:p>
                  </a:txBody>
                  <a:tcPr anchor="ctr"/>
                </a:tc>
              </a:tr>
            </a:tbl>
          </a:graphicData>
        </a:graphic>
      </p:graphicFrame>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Reporting</a:t>
            </a:r>
          </a:p>
        </p:txBody>
      </p:sp>
      <p:sp>
        <p:nvSpPr>
          <p:cNvPr id="5" name="Content Placeholder 4"/>
          <p:cNvSpPr>
            <a:spLocks noGrp="1"/>
          </p:cNvSpPr>
          <p:nvPr>
            <p:ph sz="quarter" idx="10"/>
          </p:nvPr>
        </p:nvSpPr>
        <p:spPr/>
        <p:txBody>
          <a:bodyPr/>
          <a:lstStyle/>
          <a:p>
            <a:r>
              <a:rPr lang="en-US" dirty="0"/>
              <a:t>Reports are formulated from data gathered through monitoring</a:t>
            </a:r>
          </a:p>
          <a:p>
            <a:pPr lvl="1"/>
            <a:r>
              <a:rPr lang="en-US" dirty="0"/>
              <a:t>Provide current status and historical trends about configuration, connectivity, capacity, performance, utilization, or billing</a:t>
            </a:r>
          </a:p>
          <a:p>
            <a:r>
              <a:rPr lang="en-US" dirty="0"/>
              <a:t>Reports are usually visible through cloud portal and management software interface</a:t>
            </a:r>
          </a:p>
          <a:p>
            <a:pPr lvl="1"/>
            <a:r>
              <a:rPr lang="en-US" dirty="0"/>
              <a:t>Displays reports like a digital dashboard</a:t>
            </a:r>
          </a:p>
          <a:p>
            <a:pPr lvl="1"/>
            <a:r>
              <a:rPr lang="en-US" dirty="0"/>
              <a:t>Provides real time tabular or graphical views of monitored information</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Report Types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7" name="Table Placeholder 9"/>
          <p:cNvGraphicFramePr>
            <a:graphicFrameLocks/>
          </p:cNvGraphicFramePr>
          <p:nvPr>
            <p:extLst>
              <p:ext uri="{D42A27DB-BD31-4B8C-83A1-F6EECF244321}">
                <p14:modId xmlns:p14="http://schemas.microsoft.com/office/powerpoint/2010/main" val="3522776254"/>
              </p:ext>
            </p:extLst>
          </p:nvPr>
        </p:nvGraphicFramePr>
        <p:xfrm>
          <a:off x="533400" y="971550"/>
          <a:ext cx="8077200" cy="3276600"/>
        </p:xfrm>
        <a:graphic>
          <a:graphicData uri="http://schemas.openxmlformats.org/drawingml/2006/table">
            <a:tbl>
              <a:tblPr firstRow="1" bandRow="1">
                <a:tableStyleId>{5C22544A-7EE6-4342-B048-85BDC9FD1C3A}</a:tableStyleId>
              </a:tblPr>
              <a:tblGrid>
                <a:gridCol w="3276600"/>
                <a:gridCol w="4800600"/>
              </a:tblGrid>
              <a:tr h="615462">
                <a:tc>
                  <a:txBody>
                    <a:bodyPr/>
                    <a:lstStyle/>
                    <a:p>
                      <a:pPr algn="l"/>
                      <a:r>
                        <a:rPr lang="en-US" sz="1200" dirty="0" smtClean="0">
                          <a:effectLst/>
                          <a:latin typeface="+mn-lt"/>
                        </a:rPr>
                        <a:t>Report Type</a:t>
                      </a:r>
                      <a:endParaRPr lang="en-US" sz="1200" dirty="0">
                        <a:effectLst/>
                        <a:latin typeface="+mn-lt"/>
                      </a:endParaRPr>
                    </a:p>
                  </a:txBody>
                  <a:tcPr anchor="ctr"/>
                </a:tc>
                <a:tc>
                  <a:txBody>
                    <a:bodyPr/>
                    <a:lstStyle/>
                    <a:p>
                      <a:pPr algn="l"/>
                      <a:r>
                        <a:rPr lang="en-US" sz="1200" dirty="0" smtClean="0">
                          <a:effectLst/>
                          <a:latin typeface="+mn-lt"/>
                        </a:rPr>
                        <a:t>Description</a:t>
                      </a:r>
                      <a:endParaRPr lang="en-US" sz="1200" dirty="0">
                        <a:effectLst/>
                        <a:latin typeface="+mn-lt"/>
                      </a:endParaRPr>
                    </a:p>
                  </a:txBody>
                  <a:tcPr anchor="ctr"/>
                </a:tc>
              </a:tr>
              <a:tr h="603738">
                <a:tc>
                  <a:txBody>
                    <a:bodyPr/>
                    <a:lstStyle/>
                    <a:p>
                      <a:pPr marL="0" marR="0" indent="0">
                        <a:spcBef>
                          <a:spcPts val="0"/>
                        </a:spcBef>
                        <a:spcAft>
                          <a:spcPts val="600"/>
                        </a:spcAft>
                      </a:pPr>
                      <a:r>
                        <a:rPr lang="en-US" sz="1200" b="0" kern="1200" dirty="0">
                          <a:solidFill>
                            <a:schemeClr val="dk1"/>
                          </a:solidFill>
                          <a:latin typeface="+mn-lt"/>
                          <a:ea typeface="+mn-ea"/>
                          <a:cs typeface="+mn-cs"/>
                        </a:rPr>
                        <a:t>Service usage</a:t>
                      </a:r>
                    </a:p>
                  </a:txBody>
                  <a:tcPr marL="68580" marR="68580" marT="0" marB="0" anchor="ctr"/>
                </a:tc>
                <a:tc>
                  <a:txBody>
                    <a:bodyPr/>
                    <a:lstStyle/>
                    <a:p>
                      <a:pPr marL="0" marR="0" indent="0">
                        <a:spcBef>
                          <a:spcPts val="0"/>
                        </a:spcBef>
                        <a:spcAft>
                          <a:spcPts val="600"/>
                        </a:spcAft>
                      </a:pPr>
                      <a:r>
                        <a:rPr lang="en-US" sz="1200" kern="1200" dirty="0">
                          <a:solidFill>
                            <a:schemeClr val="dk1"/>
                          </a:solidFill>
                          <a:latin typeface="+mn-lt"/>
                          <a:ea typeface="+mn-ea"/>
                          <a:cs typeface="+mn-cs"/>
                        </a:rPr>
                        <a:t>Amount of resources consumed per consumer per service instance</a:t>
                      </a:r>
                    </a:p>
                  </a:txBody>
                  <a:tcPr marL="68580" marR="68580" marT="0" marB="0" anchor="ctr"/>
                </a:tc>
              </a:tr>
              <a:tr h="533400">
                <a:tc>
                  <a:txBody>
                    <a:bodyPr/>
                    <a:lstStyle/>
                    <a:p>
                      <a:pPr marL="0" marR="0" indent="0">
                        <a:spcBef>
                          <a:spcPts val="0"/>
                        </a:spcBef>
                        <a:spcAft>
                          <a:spcPts val="600"/>
                        </a:spcAft>
                      </a:pPr>
                      <a:r>
                        <a:rPr lang="en-US" sz="1200" b="0" kern="1200" dirty="0">
                          <a:solidFill>
                            <a:schemeClr val="dk1"/>
                          </a:solidFill>
                          <a:latin typeface="+mn-lt"/>
                          <a:ea typeface="+mn-ea"/>
                          <a:cs typeface="+mn-cs"/>
                        </a:rPr>
                        <a:t>Consumption vs. contracted limits</a:t>
                      </a:r>
                    </a:p>
                  </a:txBody>
                  <a:tcPr marL="68580" marR="68580" marT="0" marB="0" anchor="ctr"/>
                </a:tc>
                <a:tc>
                  <a:txBody>
                    <a:bodyPr/>
                    <a:lstStyle/>
                    <a:p>
                      <a:pPr marL="0" marR="0" indent="0">
                        <a:spcBef>
                          <a:spcPts val="0"/>
                        </a:spcBef>
                        <a:spcAft>
                          <a:spcPts val="600"/>
                        </a:spcAft>
                      </a:pPr>
                      <a:r>
                        <a:rPr lang="en-US" sz="1200" kern="1200" dirty="0">
                          <a:solidFill>
                            <a:schemeClr val="dk1"/>
                          </a:solidFill>
                          <a:latin typeface="+mn-lt"/>
                          <a:ea typeface="+mn-ea"/>
                          <a:cs typeface="+mn-cs"/>
                        </a:rPr>
                        <a:t>Resources used compared to resources purchased</a:t>
                      </a:r>
                    </a:p>
                  </a:txBody>
                  <a:tcPr marL="68580" marR="68580" marT="0" marB="0" anchor="ctr"/>
                </a:tc>
              </a:tr>
              <a:tr h="533400">
                <a:tc>
                  <a:txBody>
                    <a:bodyPr/>
                    <a:lstStyle/>
                    <a:p>
                      <a:pPr marL="0" marR="0" indent="0">
                        <a:spcBef>
                          <a:spcPts val="0"/>
                        </a:spcBef>
                        <a:spcAft>
                          <a:spcPts val="600"/>
                        </a:spcAft>
                      </a:pPr>
                      <a:r>
                        <a:rPr lang="en-US" sz="1200" b="0" kern="1200" dirty="0">
                          <a:solidFill>
                            <a:schemeClr val="dk1"/>
                          </a:solidFill>
                          <a:latin typeface="+mn-lt"/>
                          <a:ea typeface="+mn-ea"/>
                          <a:cs typeface="+mn-cs"/>
                        </a:rPr>
                        <a:t>SLA compliance</a:t>
                      </a:r>
                    </a:p>
                  </a:txBody>
                  <a:tcPr marL="68580" marR="68580" marT="0" marB="0" anchor="ctr"/>
                </a:tc>
                <a:tc>
                  <a:txBody>
                    <a:bodyPr/>
                    <a:lstStyle/>
                    <a:p>
                      <a:pPr marL="0" marR="0" indent="0">
                        <a:spcBef>
                          <a:spcPts val="0"/>
                        </a:spcBef>
                        <a:spcAft>
                          <a:spcPts val="600"/>
                        </a:spcAft>
                      </a:pPr>
                      <a:r>
                        <a:rPr lang="en-US" sz="1200" kern="1200" dirty="0">
                          <a:solidFill>
                            <a:schemeClr val="dk1"/>
                          </a:solidFill>
                          <a:latin typeface="+mn-lt"/>
                          <a:ea typeface="+mn-ea"/>
                          <a:cs typeface="+mn-cs"/>
                        </a:rPr>
                        <a:t>Service availability and performance compared to SLA</a:t>
                      </a:r>
                    </a:p>
                  </a:txBody>
                  <a:tcPr marL="68580" marR="68580" marT="0" marB="0" anchor="ctr"/>
                </a:tc>
              </a:tr>
              <a:tr h="457200">
                <a:tc>
                  <a:txBody>
                    <a:bodyPr/>
                    <a:lstStyle/>
                    <a:p>
                      <a:pPr marL="0" marR="0" indent="0">
                        <a:spcBef>
                          <a:spcPts val="0"/>
                        </a:spcBef>
                        <a:spcAft>
                          <a:spcPts val="600"/>
                        </a:spcAft>
                      </a:pPr>
                      <a:r>
                        <a:rPr lang="en-US" sz="1200" b="0" kern="1200" dirty="0">
                          <a:solidFill>
                            <a:schemeClr val="dk1"/>
                          </a:solidFill>
                          <a:latin typeface="+mn-lt"/>
                          <a:ea typeface="+mn-ea"/>
                          <a:cs typeface="+mn-cs"/>
                        </a:rPr>
                        <a:t>Security violations</a:t>
                      </a:r>
                    </a:p>
                  </a:txBody>
                  <a:tcPr marL="68580" marR="68580" marT="0" marB="0" anchor="ctr"/>
                </a:tc>
                <a:tc>
                  <a:txBody>
                    <a:bodyPr/>
                    <a:lstStyle/>
                    <a:p>
                      <a:pPr marL="0" marR="0" indent="0">
                        <a:spcBef>
                          <a:spcPts val="0"/>
                        </a:spcBef>
                        <a:spcAft>
                          <a:spcPts val="600"/>
                        </a:spcAft>
                      </a:pPr>
                      <a:r>
                        <a:rPr lang="en-US" sz="1200" kern="1200" dirty="0">
                          <a:solidFill>
                            <a:schemeClr val="dk1"/>
                          </a:solidFill>
                          <a:latin typeface="+mn-lt"/>
                          <a:ea typeface="+mn-ea"/>
                          <a:cs typeface="+mn-cs"/>
                        </a:rPr>
                        <a:t>Listed violations, duration, data loss, and impact</a:t>
                      </a:r>
                    </a:p>
                  </a:txBody>
                  <a:tcPr marL="68580" marR="68580" marT="0" marB="0" anchor="ctr"/>
                </a:tc>
              </a:tr>
              <a:tr h="533400">
                <a:tc>
                  <a:txBody>
                    <a:bodyPr/>
                    <a:lstStyle/>
                    <a:p>
                      <a:pPr marL="0" marR="0" indent="0">
                        <a:spcBef>
                          <a:spcPts val="0"/>
                        </a:spcBef>
                        <a:spcAft>
                          <a:spcPts val="600"/>
                        </a:spcAft>
                      </a:pPr>
                      <a:r>
                        <a:rPr lang="en-US" sz="1200" b="0" kern="1200" dirty="0">
                          <a:solidFill>
                            <a:schemeClr val="dk1"/>
                          </a:solidFill>
                          <a:latin typeface="+mn-lt"/>
                          <a:ea typeface="+mn-ea"/>
                          <a:cs typeface="+mn-cs"/>
                        </a:rPr>
                        <a:t>Operational activity audit log</a:t>
                      </a:r>
                    </a:p>
                  </a:txBody>
                  <a:tcPr marL="68580" marR="68580" marT="0" marB="0" anchor="ctr"/>
                </a:tc>
                <a:tc>
                  <a:txBody>
                    <a:bodyPr/>
                    <a:lstStyle/>
                    <a:p>
                      <a:pPr marL="0" marR="0" indent="0">
                        <a:spcBef>
                          <a:spcPts val="0"/>
                        </a:spcBef>
                        <a:spcAft>
                          <a:spcPts val="600"/>
                        </a:spcAft>
                      </a:pPr>
                      <a:r>
                        <a:rPr lang="en-US" sz="1200" kern="1200" dirty="0">
                          <a:solidFill>
                            <a:schemeClr val="dk1"/>
                          </a:solidFill>
                          <a:latin typeface="+mn-lt"/>
                          <a:ea typeface="+mn-ea"/>
                          <a:cs typeface="+mn-cs"/>
                        </a:rPr>
                        <a:t>Time stamped log of service transactions</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Configuration monitoring</a:t>
            </a:r>
          </a:p>
          <a:p>
            <a:r>
              <a:rPr lang="en-US" dirty="0"/>
              <a:t>Availability monitoring</a:t>
            </a:r>
          </a:p>
          <a:p>
            <a:r>
              <a:rPr lang="en-US" dirty="0"/>
              <a:t>Capacity monitoring</a:t>
            </a:r>
          </a:p>
          <a:p>
            <a:r>
              <a:rPr lang="en-US" dirty="0"/>
              <a:t>Performance monitoring</a:t>
            </a:r>
          </a:p>
          <a:p>
            <a:r>
              <a:rPr lang="en-US" dirty="0"/>
              <a:t>Security monitoring</a:t>
            </a:r>
          </a:p>
          <a:p>
            <a:r>
              <a:rPr lang="en-US" dirty="0"/>
              <a:t>Alerting and reporting</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75425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Service Operation Management – III</a:t>
            </a:r>
            <a:r>
              <a:rPr lang="en-US" dirty="0" smtClean="0"/>
              <a:t> </a:t>
            </a:r>
            <a:r>
              <a:rPr lang="en-US" dirty="0"/>
              <a:t/>
            </a:r>
            <a:br>
              <a:rPr lang="en-US" dirty="0"/>
            </a:br>
            <a:endParaRPr lang="en-US" dirty="0"/>
          </a:p>
        </p:txBody>
      </p:sp>
      <p:sp>
        <p:nvSpPr>
          <p:cNvPr id="5" name="Content Placeholder 4"/>
          <p:cNvSpPr>
            <a:spLocks noGrp="1"/>
          </p:cNvSpPr>
          <p:nvPr>
            <p:ph sz="quarter" idx="10"/>
          </p:nvPr>
        </p:nvSpPr>
        <p:spPr>
          <a:xfrm>
            <a:off x="533400" y="1124712"/>
            <a:ext cx="8077200" cy="2971800"/>
          </a:xfrm>
        </p:spPr>
        <p:txBody>
          <a:bodyPr/>
          <a:lstStyle/>
          <a:p>
            <a:pPr marL="0" indent="0">
              <a:buNone/>
              <a:defRPr/>
            </a:pPr>
            <a:r>
              <a:rPr lang="en-US" dirty="0" smtClean="0"/>
              <a:t>This lesson covers the following topics:</a:t>
            </a:r>
          </a:p>
          <a:p>
            <a:pPr>
              <a:defRPr/>
            </a:pPr>
            <a:r>
              <a:rPr lang="en-US" dirty="0"/>
              <a:t>Service asset and configuration management</a:t>
            </a:r>
          </a:p>
          <a:p>
            <a:pPr>
              <a:defRPr/>
            </a:pPr>
            <a:r>
              <a:rPr lang="en-US" dirty="0"/>
              <a:t>Change management</a:t>
            </a:r>
          </a:p>
          <a:p>
            <a:pPr>
              <a:defRPr/>
            </a:pPr>
            <a:r>
              <a:rPr lang="en-US" dirty="0"/>
              <a:t>Capacity management</a:t>
            </a:r>
          </a:p>
          <a:p>
            <a:pPr>
              <a:defRPr/>
            </a:pPr>
            <a:r>
              <a:rPr lang="en-US" dirty="0"/>
              <a:t>Performance management</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59833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Asset and Configuration Management</a:t>
            </a:r>
          </a:p>
        </p:txBody>
      </p:sp>
      <p:sp>
        <p:nvSpPr>
          <p:cNvPr id="5" name="Content Placeholder 4"/>
          <p:cNvSpPr>
            <a:spLocks noGrp="1"/>
          </p:cNvSpPr>
          <p:nvPr>
            <p:ph sz="quarter" idx="10"/>
          </p:nvPr>
        </p:nvSpPr>
        <p:spPr>
          <a:xfrm>
            <a:off x="379413" y="2230178"/>
            <a:ext cx="8458200" cy="1847850"/>
          </a:xfrm>
        </p:spPr>
        <p:txBody>
          <a:bodyPr/>
          <a:lstStyle/>
          <a:p>
            <a:r>
              <a:rPr lang="en-US" dirty="0"/>
              <a:t>Maintains information about:</a:t>
            </a:r>
          </a:p>
          <a:p>
            <a:pPr lvl="1"/>
            <a:r>
              <a:rPr lang="en-US" dirty="0"/>
              <a:t>Attributes of CIs  </a:t>
            </a:r>
          </a:p>
          <a:p>
            <a:pPr lvl="1"/>
            <a:r>
              <a:rPr lang="en-US" dirty="0"/>
              <a:t>Used and available capacity of CIs</a:t>
            </a:r>
          </a:p>
          <a:p>
            <a:pPr lvl="1"/>
            <a:r>
              <a:rPr lang="en-US" dirty="0"/>
              <a:t>Issues linked to CIs</a:t>
            </a:r>
          </a:p>
          <a:p>
            <a:pPr lvl="1"/>
            <a:r>
              <a:rPr lang="en-US" dirty="0"/>
              <a:t>Inter-relationships among CIs</a:t>
            </a:r>
          </a:p>
          <a:p>
            <a:pPr lvl="1"/>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204570"/>
            <a:chOff x="125970" y="3200400"/>
            <a:chExt cx="8545183" cy="120457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100584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Maintain information on “configuration items (CIs)” and their relationships. CIs are components such as services, process documents, infrastructure components, people, and SLAs that need to be managed in order to deliver services.</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
        <p:nvSpPr>
          <p:cNvPr id="10" name="Rectangular Callout 9"/>
          <p:cNvSpPr/>
          <p:nvPr/>
        </p:nvSpPr>
        <p:spPr>
          <a:xfrm>
            <a:off x="5806526" y="2184270"/>
            <a:ext cx="2862072" cy="1646108"/>
          </a:xfrm>
          <a:prstGeom prst="wedgeRectCallout">
            <a:avLst>
              <a:gd name="adj1" fmla="val -145607"/>
              <a:gd name="adj2" fmla="val -17142"/>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CI’s name</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Manufacturer name</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Serial number</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License status</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Version</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Location</a:t>
            </a:r>
          </a:p>
          <a:p>
            <a:pPr marL="285750" lvl="2" indent="-285750">
              <a:lnSpc>
                <a:spcPts val="1500"/>
              </a:lnSpc>
              <a:spcBef>
                <a:spcPct val="20000"/>
              </a:spcBef>
              <a:buClr>
                <a:srgbClr val="2C95DD"/>
              </a:buClr>
              <a:buSzPct val="120000"/>
              <a:buFont typeface="Arial" panose="020B0604020202020204" pitchFamily="34" charset="0"/>
              <a:buChar char="•"/>
            </a:pPr>
            <a:r>
              <a:rPr lang="en-US" sz="1200" dirty="0">
                <a:solidFill>
                  <a:schemeClr val="tx1"/>
                </a:solidFill>
              </a:rPr>
              <a:t>Inventory status</a:t>
            </a:r>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Asset and Configuration Management </a:t>
            </a:r>
            <a:r>
              <a:rPr lang="en-US" dirty="0" smtClean="0"/>
              <a:t>(Cont'd)</a:t>
            </a:r>
            <a:endParaRPr lang="en-US" dirty="0"/>
          </a:p>
        </p:txBody>
      </p:sp>
      <p:sp>
        <p:nvSpPr>
          <p:cNvPr id="5" name="Content Placeholder 4"/>
          <p:cNvSpPr>
            <a:spLocks noGrp="1"/>
          </p:cNvSpPr>
          <p:nvPr>
            <p:ph sz="quarter" idx="10"/>
          </p:nvPr>
        </p:nvSpPr>
        <p:spPr>
          <a:xfrm>
            <a:off x="384048" y="987552"/>
            <a:ext cx="8458200" cy="3429000"/>
          </a:xfrm>
        </p:spPr>
        <p:txBody>
          <a:bodyPr/>
          <a:lstStyle/>
          <a:p>
            <a:r>
              <a:rPr lang="en-US" dirty="0"/>
              <a:t>Maintains information in a single database or a federated database called </a:t>
            </a:r>
            <a:r>
              <a:rPr lang="en-US" dirty="0" smtClean="0"/>
              <a:t>configuration </a:t>
            </a:r>
            <a:r>
              <a:rPr lang="en-US" dirty="0"/>
              <a:t>management system (CMS) </a:t>
            </a:r>
          </a:p>
          <a:p>
            <a:pPr lvl="1"/>
            <a:r>
              <a:rPr lang="en-US" dirty="0"/>
              <a:t>Provides a single view about CI attributes and their relationships</a:t>
            </a:r>
          </a:p>
          <a:p>
            <a:pPr lvl="1"/>
            <a:r>
              <a:rPr lang="en-US" dirty="0"/>
              <a:t>Other service management processes use information from CMS</a:t>
            </a:r>
          </a:p>
          <a:p>
            <a:pPr lvl="1"/>
            <a:r>
              <a:rPr lang="en-US" dirty="0"/>
              <a:t>CMS is usually populated by discovery tools </a:t>
            </a:r>
          </a:p>
          <a:p>
            <a:pPr lvl="2"/>
            <a:r>
              <a:rPr lang="en-US" dirty="0"/>
              <a:t>Updates CMS when new CIs are deployed or CI attributes change</a:t>
            </a:r>
          </a:p>
          <a:p>
            <a:pPr lvl="2"/>
            <a:r>
              <a:rPr lang="en-US" dirty="0"/>
              <a:t>Checks veracity and currency of information about CIs periodically</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Change Management</a:t>
            </a:r>
          </a:p>
        </p:txBody>
      </p:sp>
      <p:sp>
        <p:nvSpPr>
          <p:cNvPr id="5" name="Content Placeholder 4"/>
          <p:cNvSpPr>
            <a:spLocks noGrp="1"/>
          </p:cNvSpPr>
          <p:nvPr>
            <p:ph sz="quarter" idx="10"/>
          </p:nvPr>
        </p:nvSpPr>
        <p:spPr>
          <a:xfrm>
            <a:off x="379413" y="2125902"/>
            <a:ext cx="8458200" cy="2381250"/>
          </a:xfrm>
        </p:spPr>
        <p:txBody>
          <a:bodyPr/>
          <a:lstStyle/>
          <a:p>
            <a:r>
              <a:rPr lang="en-US" dirty="0"/>
              <a:t>Low risk and routine changes may be approved automatically</a:t>
            </a:r>
          </a:p>
          <a:p>
            <a:pPr lvl="1"/>
            <a:r>
              <a:rPr lang="en-US" dirty="0"/>
              <a:t>Helps in meeting cloud rapid deployment, elasticity, and SLA</a:t>
            </a:r>
          </a:p>
          <a:p>
            <a:pPr lvl="1"/>
            <a:r>
              <a:rPr lang="en-US" dirty="0"/>
              <a:t>Orchestrator monitors compliance to predefined change policies</a:t>
            </a:r>
          </a:p>
          <a:p>
            <a:pPr lvl="2"/>
            <a:r>
              <a:rPr lang="en-US" dirty="0"/>
              <a:t>Compliant requests are exempted from change management </a:t>
            </a:r>
            <a:r>
              <a:rPr lang="en-US" dirty="0" smtClean="0"/>
              <a:t>review</a:t>
            </a:r>
            <a:endParaRPr lang="en-US" dirty="0"/>
          </a:p>
          <a:p>
            <a:r>
              <a:rPr lang="en-US" dirty="0"/>
              <a:t>Other changes are reviewed by a change advisory board (CAB)</a:t>
            </a:r>
          </a:p>
          <a:p>
            <a:pPr lvl="1"/>
            <a:r>
              <a:rPr lang="en-US" dirty="0"/>
              <a:t>Assess potential risk of change, prioritize, and make a decision</a:t>
            </a:r>
          </a:p>
          <a:p>
            <a:pPr lvl="1"/>
            <a:r>
              <a:rPr lang="en-US" dirty="0"/>
              <a:t>Collaborate remotely through </a:t>
            </a:r>
            <a:r>
              <a:rPr lang="en-US" dirty="0" smtClean="0"/>
              <a:t>web-based </a:t>
            </a:r>
            <a:r>
              <a:rPr lang="en-US" dirty="0"/>
              <a:t>tools to respond </a:t>
            </a:r>
            <a:r>
              <a:rPr lang="en-US" dirty="0" smtClean="0"/>
              <a:t>quickly</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Standardize change-related procedures in a cloud infrastructure for prompt handling of all changes with minimal impact on service quality.</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Change Management</a:t>
            </a:r>
          </a:p>
        </p:txBody>
      </p:sp>
      <p:sp>
        <p:nvSpPr>
          <p:cNvPr id="5" name="Content Placeholder 4"/>
          <p:cNvSpPr>
            <a:spLocks noGrp="1"/>
          </p:cNvSpPr>
          <p:nvPr>
            <p:ph sz="quarter" idx="10"/>
          </p:nvPr>
        </p:nvSpPr>
        <p:spPr>
          <a:xfrm>
            <a:off x="379413" y="2125902"/>
            <a:ext cx="8458200" cy="2381250"/>
          </a:xfrm>
        </p:spPr>
        <p:txBody>
          <a:bodyPr/>
          <a:lstStyle/>
          <a:p>
            <a:r>
              <a:rPr lang="en-US" dirty="0"/>
              <a:t>Low risk and routine changes may be approved automatically</a:t>
            </a:r>
          </a:p>
          <a:p>
            <a:pPr lvl="1"/>
            <a:r>
              <a:rPr lang="en-US" dirty="0"/>
              <a:t>Helps in meeting cloud rapid deployment, elasticity, and SLA</a:t>
            </a:r>
          </a:p>
          <a:p>
            <a:pPr lvl="1"/>
            <a:r>
              <a:rPr lang="en-US" dirty="0"/>
              <a:t>Orchestrator monitors compliance to predefined change policies</a:t>
            </a:r>
          </a:p>
          <a:p>
            <a:pPr lvl="2"/>
            <a:r>
              <a:rPr lang="en-US" dirty="0"/>
              <a:t>Compliant requests are exempted from change management </a:t>
            </a:r>
            <a:r>
              <a:rPr lang="en-US" dirty="0" smtClean="0"/>
              <a:t>review</a:t>
            </a:r>
            <a:endParaRPr lang="en-US" dirty="0"/>
          </a:p>
          <a:p>
            <a:r>
              <a:rPr lang="en-US" dirty="0"/>
              <a:t>Other changes are reviewed by a change advisory board (CAB)</a:t>
            </a:r>
          </a:p>
          <a:p>
            <a:pPr lvl="1"/>
            <a:r>
              <a:rPr lang="en-US" dirty="0"/>
              <a:t>Assess potential risk of change, prioritize, and make a decision</a:t>
            </a:r>
          </a:p>
          <a:p>
            <a:pPr lvl="1"/>
            <a:r>
              <a:rPr lang="en-US" dirty="0"/>
              <a:t>Collaborate remotely through </a:t>
            </a:r>
            <a:r>
              <a:rPr lang="en-US" dirty="0" smtClean="0"/>
              <a:t>web-based </a:t>
            </a:r>
            <a:r>
              <a:rPr lang="en-US" dirty="0"/>
              <a:t>tools to respond </a:t>
            </a:r>
            <a:r>
              <a:rPr lang="en-US" dirty="0" smtClean="0"/>
              <a:t>quickly</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Standardize change-related procedures in a cloud infrastructure for prompt handling of all changes with minimal impact on service quality.</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27144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Traditional IT Management vs. Cloud Service Management</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6" name="Diagram 5"/>
          <p:cNvGraphicFramePr/>
          <p:nvPr>
            <p:extLst>
              <p:ext uri="{D42A27DB-BD31-4B8C-83A1-F6EECF244321}">
                <p14:modId xmlns:p14="http://schemas.microsoft.com/office/powerpoint/2010/main" val="2716992598"/>
              </p:ext>
            </p:extLst>
          </p:nvPr>
        </p:nvGraphicFramePr>
        <p:xfrm>
          <a:off x="685800" y="1047750"/>
          <a:ext cx="7772400" cy="350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Management</a:t>
            </a:r>
          </a:p>
        </p:txBody>
      </p:sp>
      <p:sp>
        <p:nvSpPr>
          <p:cNvPr id="5" name="Content Placeholder 4"/>
          <p:cNvSpPr>
            <a:spLocks noGrp="1"/>
          </p:cNvSpPr>
          <p:nvPr>
            <p:ph sz="quarter" idx="10"/>
          </p:nvPr>
        </p:nvSpPr>
        <p:spPr>
          <a:xfrm>
            <a:off x="379413" y="1959512"/>
            <a:ext cx="8458200" cy="2533650"/>
          </a:xfrm>
        </p:spPr>
        <p:txBody>
          <a:bodyPr/>
          <a:lstStyle/>
          <a:p>
            <a:r>
              <a:rPr lang="en-US" dirty="0"/>
              <a:t>Determines optimal amount of resources needed for service</a:t>
            </a:r>
          </a:p>
          <a:p>
            <a:pPr lvl="1"/>
            <a:r>
              <a:rPr lang="en-US" dirty="0"/>
              <a:t>Meets dynamic consumption and peak demands for resources </a:t>
            </a:r>
          </a:p>
          <a:p>
            <a:pPr lvl="1"/>
            <a:r>
              <a:rPr lang="en-US" dirty="0"/>
              <a:t>Maximizes capacity utilization without impacting service </a:t>
            </a:r>
            <a:r>
              <a:rPr lang="en-US" dirty="0" smtClean="0"/>
              <a:t>levels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780870"/>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Ensure that a cloud infrastructure is able to meet the required capacity demands for cloud services in a cost effective and timely manner.</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
        <p:nvSpPr>
          <p:cNvPr id="10" name="Content Placeholder 1"/>
          <p:cNvSpPr txBox="1">
            <a:spLocks/>
          </p:cNvSpPr>
          <p:nvPr/>
        </p:nvSpPr>
        <p:spPr bwMode="auto">
          <a:xfrm>
            <a:off x="235530" y="3101582"/>
            <a:ext cx="8768391" cy="1298448"/>
          </a:xfrm>
          <a:prstGeom prst="rect">
            <a:avLst/>
          </a:prstGeom>
          <a:noFill/>
          <a:ln w="9525">
            <a:solidFill>
              <a:schemeClr val="bg1">
                <a:lumMod val="50000"/>
              </a:schemeClr>
            </a:solidFill>
            <a:miter lim="800000"/>
            <a:headEnd/>
            <a:tailEnd/>
          </a:ln>
        </p:spPr>
        <p:txBody>
          <a:bodyPr vert="horz" wrap="square" lIns="91440" tIns="118872"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sp>
        <p:nvSpPr>
          <p:cNvPr id="11" name="Rectangle 10"/>
          <p:cNvSpPr/>
          <p:nvPr/>
        </p:nvSpPr>
        <p:spPr>
          <a:xfrm>
            <a:off x="2562856" y="2925545"/>
            <a:ext cx="4010329" cy="307777"/>
          </a:xfrm>
          <a:prstGeom prst="rect">
            <a:avLst/>
          </a:prstGeom>
          <a:solidFill>
            <a:schemeClr val="bg1"/>
          </a:solidFill>
        </p:spPr>
        <p:txBody>
          <a:bodyPr wrap="none">
            <a:spAutoFit/>
          </a:bodyPr>
          <a:lstStyle/>
          <a:p>
            <a:pPr algn="ctr"/>
            <a:r>
              <a:rPr lang="en-US" sz="1400" b="1" dirty="0" smtClean="0">
                <a:latin typeface="Calibri" pitchFamily="34" charset="0"/>
                <a:cs typeface="+mn-cs"/>
              </a:rPr>
              <a:t>Common Methods to Maximize Capacity Utilization</a:t>
            </a:r>
            <a:endParaRPr lang="en-US" sz="1400" b="1" dirty="0">
              <a:latin typeface="Calibri" pitchFamily="34" charset="0"/>
              <a:cs typeface="+mn-cs"/>
            </a:endParaRPr>
          </a:p>
        </p:txBody>
      </p:sp>
      <p:sp>
        <p:nvSpPr>
          <p:cNvPr id="12" name="Content Placeholder 1"/>
          <p:cNvSpPr txBox="1">
            <a:spLocks/>
          </p:cNvSpPr>
          <p:nvPr/>
        </p:nvSpPr>
        <p:spPr bwMode="auto">
          <a:xfrm>
            <a:off x="216073" y="3022470"/>
            <a:ext cx="4476505" cy="1423792"/>
          </a:xfrm>
          <a:prstGeom prst="rect">
            <a:avLst/>
          </a:prstGeom>
          <a:noFill/>
          <a:ln w="9525">
            <a:noFill/>
            <a:miter lim="800000"/>
            <a:headEnd/>
            <a:tailEnd/>
          </a:ln>
        </p:spPr>
        <p:txBody>
          <a:bodyPr vert="horz" wrap="square" lIns="91440" tIns="118872"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2" indent="-285750">
              <a:lnSpc>
                <a:spcPts val="1500"/>
              </a:lnSpc>
              <a:buClr>
                <a:srgbClr val="2C95DD"/>
              </a:buClr>
              <a:buSzPct val="120000"/>
              <a:buFont typeface="Arial" panose="020B0604020202020204" pitchFamily="34" charset="0"/>
              <a:buChar char="•"/>
            </a:pPr>
            <a:r>
              <a:rPr lang="en-US" sz="1000" dirty="0">
                <a:latin typeface="+mn-lt"/>
              </a:rPr>
              <a:t>Resource pooling</a:t>
            </a:r>
          </a:p>
          <a:p>
            <a:pPr marL="285750" lvl="2" indent="-285750">
              <a:lnSpc>
                <a:spcPts val="1500"/>
              </a:lnSpc>
              <a:buClr>
                <a:srgbClr val="2C95DD"/>
              </a:buClr>
              <a:buSzPct val="120000"/>
              <a:buFont typeface="Arial" panose="020B0604020202020204" pitchFamily="34" charset="0"/>
              <a:buChar char="•"/>
            </a:pPr>
            <a:r>
              <a:rPr lang="en-US" sz="1000" dirty="0" smtClean="0">
                <a:latin typeface="+mn-lt"/>
              </a:rPr>
              <a:t>Over-commitment </a:t>
            </a:r>
            <a:r>
              <a:rPr lang="en-US" sz="1000" dirty="0">
                <a:latin typeface="+mn-lt"/>
              </a:rPr>
              <a:t>of processor cycles and memory</a:t>
            </a:r>
          </a:p>
          <a:p>
            <a:pPr marL="285750" lvl="2" indent="-285750">
              <a:lnSpc>
                <a:spcPts val="1500"/>
              </a:lnSpc>
              <a:buClr>
                <a:srgbClr val="2C95DD"/>
              </a:buClr>
              <a:buSzPct val="120000"/>
              <a:buFont typeface="Arial" panose="020B0604020202020204" pitchFamily="34" charset="0"/>
              <a:buChar char="•"/>
            </a:pPr>
            <a:r>
              <a:rPr lang="en-US" sz="1000" dirty="0">
                <a:latin typeface="+mn-lt"/>
              </a:rPr>
              <a:t>Automated VM load balancing across hypervisors</a:t>
            </a:r>
          </a:p>
          <a:p>
            <a:pPr marL="285750" lvl="2" indent="-285750">
              <a:lnSpc>
                <a:spcPts val="1500"/>
              </a:lnSpc>
              <a:buClr>
                <a:srgbClr val="2C95DD"/>
              </a:buClr>
              <a:buSzPct val="120000"/>
              <a:buFont typeface="Arial" panose="020B0604020202020204" pitchFamily="34" charset="0"/>
              <a:buChar char="•"/>
            </a:pPr>
            <a:r>
              <a:rPr lang="en-US" sz="1000" dirty="0">
                <a:latin typeface="+mn-lt"/>
              </a:rPr>
              <a:t>Dynamic scheduling of virtual processors across processing cores</a:t>
            </a:r>
          </a:p>
          <a:p>
            <a:pPr marL="285750" lvl="2" indent="-285750">
              <a:lnSpc>
                <a:spcPts val="1500"/>
              </a:lnSpc>
              <a:buClr>
                <a:srgbClr val="2C95DD"/>
              </a:buClr>
              <a:buSzPct val="120000"/>
              <a:buFont typeface="Arial" panose="020B0604020202020204" pitchFamily="34" charset="0"/>
              <a:buChar char="•"/>
            </a:pPr>
            <a:r>
              <a:rPr lang="en-US" sz="1000" dirty="0">
                <a:latin typeface="+mn-lt"/>
              </a:rPr>
              <a:t>Thin provisioning</a:t>
            </a:r>
          </a:p>
        </p:txBody>
      </p:sp>
      <p:sp>
        <p:nvSpPr>
          <p:cNvPr id="13" name="Content Placeholder 1"/>
          <p:cNvSpPr txBox="1">
            <a:spLocks/>
          </p:cNvSpPr>
          <p:nvPr/>
        </p:nvSpPr>
        <p:spPr bwMode="auto">
          <a:xfrm>
            <a:off x="4534422" y="3022470"/>
            <a:ext cx="4310170" cy="1423792"/>
          </a:xfrm>
          <a:prstGeom prst="rect">
            <a:avLst/>
          </a:prstGeom>
          <a:noFill/>
          <a:ln w="9525">
            <a:noFill/>
            <a:miter lim="800000"/>
            <a:headEnd/>
            <a:tailEnd/>
          </a:ln>
        </p:spPr>
        <p:txBody>
          <a:bodyPr vert="horz" wrap="square" lIns="91440" tIns="118872"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2" indent="-285750">
              <a:lnSpc>
                <a:spcPts val="1500"/>
              </a:lnSpc>
              <a:buClr>
                <a:srgbClr val="2C95DD"/>
              </a:buClr>
              <a:buSzPct val="120000"/>
              <a:buFont typeface="Arial" panose="020B0604020202020204" pitchFamily="34" charset="0"/>
              <a:buChar char="•"/>
            </a:pPr>
            <a:r>
              <a:rPr lang="en-US" sz="1000" dirty="0">
                <a:latin typeface="+mn-lt"/>
              </a:rPr>
              <a:t>Automated storage </a:t>
            </a:r>
            <a:r>
              <a:rPr lang="en-US" sz="1000" dirty="0" err="1">
                <a:latin typeface="+mn-lt"/>
              </a:rPr>
              <a:t>tiering</a:t>
            </a:r>
            <a:endParaRPr lang="en-US" sz="1000" dirty="0">
              <a:latin typeface="+mn-lt"/>
            </a:endParaRPr>
          </a:p>
          <a:p>
            <a:pPr marL="285750" lvl="2" indent="-285750">
              <a:lnSpc>
                <a:spcPts val="1500"/>
              </a:lnSpc>
              <a:buClr>
                <a:srgbClr val="2C95DD"/>
              </a:buClr>
              <a:buSzPct val="120000"/>
              <a:buFont typeface="Arial" panose="020B0604020202020204" pitchFamily="34" charset="0"/>
              <a:buChar char="•"/>
            </a:pPr>
            <a:r>
              <a:rPr lang="en-US" sz="1000" dirty="0">
                <a:latin typeface="+mn-lt"/>
              </a:rPr>
              <a:t>Dynamic VM load balancing across storage volumes</a:t>
            </a:r>
          </a:p>
          <a:p>
            <a:pPr marL="285750" lvl="2" indent="-285750">
              <a:lnSpc>
                <a:spcPts val="1500"/>
              </a:lnSpc>
              <a:buClr>
                <a:srgbClr val="2C95DD"/>
              </a:buClr>
              <a:buSzPct val="120000"/>
              <a:buFont typeface="Arial" panose="020B0604020202020204" pitchFamily="34" charset="0"/>
              <a:buChar char="•"/>
            </a:pPr>
            <a:r>
              <a:rPr lang="en-US" sz="1000" dirty="0">
                <a:latin typeface="+mn-lt"/>
              </a:rPr>
              <a:t>Converged network</a:t>
            </a:r>
          </a:p>
          <a:p>
            <a:pPr marL="285750" lvl="2" indent="-285750">
              <a:lnSpc>
                <a:spcPts val="1500"/>
              </a:lnSpc>
              <a:buClr>
                <a:srgbClr val="2C95DD"/>
              </a:buClr>
              <a:buSzPct val="120000"/>
              <a:buFont typeface="Arial" panose="020B0604020202020204" pitchFamily="34" charset="0"/>
              <a:buChar char="•"/>
            </a:pPr>
            <a:r>
              <a:rPr lang="en-US" sz="1000" dirty="0">
                <a:latin typeface="+mn-lt"/>
              </a:rPr>
              <a:t>WAN optimization</a:t>
            </a:r>
          </a:p>
          <a:p>
            <a:pPr marL="285750" lvl="2" indent="-285750">
              <a:lnSpc>
                <a:spcPts val="1500"/>
              </a:lnSpc>
              <a:buClr>
                <a:srgbClr val="2C95DD"/>
              </a:buClr>
              <a:buSzPct val="120000"/>
              <a:buFont typeface="Arial" panose="020B0604020202020204" pitchFamily="34" charset="0"/>
              <a:buChar char="•"/>
            </a:pPr>
            <a:r>
              <a:rPr lang="en-US" sz="1000" dirty="0">
                <a:latin typeface="+mn-lt"/>
              </a:rPr>
              <a:t>Automatic reclamation of capacity when a </a:t>
            </a:r>
            <a:r>
              <a:rPr lang="en-US" sz="1000" dirty="0" smtClean="0">
                <a:latin typeface="+mn-lt"/>
              </a:rPr>
              <a:t>service is </a:t>
            </a:r>
            <a:r>
              <a:rPr lang="en-US" sz="1000" dirty="0">
                <a:latin typeface="+mn-lt"/>
              </a:rPr>
              <a:t>terminated</a:t>
            </a:r>
          </a:p>
          <a:p>
            <a:pPr marL="285750" indent="-285750">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Plans current and future infrastructure capacity requirements</a:t>
            </a:r>
          </a:p>
          <a:p>
            <a:pPr lvl="1"/>
            <a:r>
              <a:rPr lang="en-US" dirty="0"/>
              <a:t>Gathers historical information on resource usage</a:t>
            </a:r>
          </a:p>
          <a:p>
            <a:pPr lvl="1"/>
            <a:r>
              <a:rPr lang="en-US" dirty="0"/>
              <a:t>Establishes capacity consumption trends</a:t>
            </a:r>
          </a:p>
          <a:p>
            <a:pPr lvl="1"/>
            <a:r>
              <a:rPr lang="en-US" dirty="0"/>
              <a:t>Performs predictive analysis of future demands</a:t>
            </a:r>
          </a:p>
          <a:p>
            <a:pPr lvl="1"/>
            <a:r>
              <a:rPr lang="en-US" dirty="0"/>
              <a:t>Plans for procurement and provisioning of additional capacity</a:t>
            </a:r>
          </a:p>
          <a:p>
            <a:pPr lvl="2"/>
            <a:r>
              <a:rPr lang="en-US" dirty="0"/>
              <a:t>In most cost effective and least disruptive manner</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a:t>Expanding Storage Pool Capacity</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765543"/>
            <a:ext cx="7383462" cy="40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Performance Management</a:t>
            </a:r>
          </a:p>
        </p:txBody>
      </p:sp>
      <p:sp>
        <p:nvSpPr>
          <p:cNvPr id="5" name="Content Placeholder 4"/>
          <p:cNvSpPr>
            <a:spLocks noGrp="1"/>
          </p:cNvSpPr>
          <p:nvPr>
            <p:ph sz="quarter" idx="10"/>
          </p:nvPr>
        </p:nvSpPr>
        <p:spPr>
          <a:xfrm>
            <a:off x="379413" y="2059430"/>
            <a:ext cx="8458200" cy="2457450"/>
          </a:xfrm>
        </p:spPr>
        <p:txBody>
          <a:bodyPr/>
          <a:lstStyle/>
          <a:p>
            <a:r>
              <a:rPr lang="en-US" dirty="0"/>
              <a:t>Monitors and measures performance of infrastructure components and service instances using tools</a:t>
            </a:r>
          </a:p>
          <a:p>
            <a:pPr lvl="1"/>
            <a:r>
              <a:rPr lang="en-US" dirty="0"/>
              <a:t>Detects components and instances performing below expectation</a:t>
            </a:r>
          </a:p>
          <a:p>
            <a:pPr lvl="1"/>
            <a:r>
              <a:rPr lang="en-US" dirty="0"/>
              <a:t>Identifies potential performance issues and prescribes actions</a:t>
            </a:r>
          </a:p>
          <a:p>
            <a:r>
              <a:rPr lang="en-US" dirty="0"/>
              <a:t>Makes changes before performance issues impact consumers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873372"/>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Monitor, measure, analyze, and improve the performance of cloud infrastructure and services.</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600" b="1" kern="0" dirty="0">
                <a:solidFill>
                  <a:schemeClr val="bg1"/>
                </a:solidFill>
                <a:ea typeface="Verdana" panose="020B0604030504040204" pitchFamily="34" charset="0"/>
                <a:cs typeface="Verdana" panose="020B0604030504040204" pitchFamily="34" charset="0"/>
              </a:endParaRPr>
            </a:p>
          </p:txBody>
        </p:sp>
      </p:grpSp>
      <p:sp>
        <p:nvSpPr>
          <p:cNvPr id="10" name="Content Placeholder 1"/>
          <p:cNvSpPr txBox="1">
            <a:spLocks/>
          </p:cNvSpPr>
          <p:nvPr/>
        </p:nvSpPr>
        <p:spPr bwMode="auto">
          <a:xfrm>
            <a:off x="1516040" y="3943227"/>
            <a:ext cx="6103960" cy="1019907"/>
          </a:xfrm>
          <a:prstGeom prst="rect">
            <a:avLst/>
          </a:prstGeom>
          <a:noFill/>
          <a:ln w="9525">
            <a:solidFill>
              <a:schemeClr val="bg1">
                <a:lumMod val="50000"/>
              </a:schemeClr>
            </a:solidFill>
            <a:miter lim="800000"/>
            <a:headEnd/>
            <a:tailEnd/>
          </a:ln>
        </p:spPr>
        <p:txBody>
          <a:bodyPr vert="horz" wrap="square" lIns="91440" tIns="91440"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2" indent="-285750">
              <a:lnSpc>
                <a:spcPts val="1500"/>
              </a:lnSpc>
              <a:buClr>
                <a:srgbClr val="2C95DD"/>
              </a:buClr>
              <a:buSzPct val="120000"/>
              <a:buFont typeface="Arial" panose="020B0604020202020204" pitchFamily="34" charset="0"/>
              <a:buChar char="•"/>
            </a:pPr>
            <a:r>
              <a:rPr lang="en-US" sz="1100" dirty="0">
                <a:latin typeface="+mn-lt"/>
              </a:rPr>
              <a:t>Allocating more memory to VMs running cloud management software</a:t>
            </a:r>
          </a:p>
          <a:p>
            <a:pPr marL="285750" lvl="2" indent="-285750">
              <a:lnSpc>
                <a:spcPts val="1500"/>
              </a:lnSpc>
              <a:buClr>
                <a:srgbClr val="2C95DD"/>
              </a:buClr>
              <a:buSzPct val="120000"/>
              <a:buFont typeface="Arial" panose="020B0604020202020204" pitchFamily="34" charset="0"/>
              <a:buChar char="•"/>
            </a:pPr>
            <a:r>
              <a:rPr lang="en-US" sz="1100" dirty="0">
                <a:latin typeface="+mn-lt"/>
              </a:rPr>
              <a:t>Migrating a service to a different availability zone</a:t>
            </a:r>
          </a:p>
          <a:p>
            <a:pPr marL="285750" lvl="2" indent="-285750">
              <a:lnSpc>
                <a:spcPts val="1500"/>
              </a:lnSpc>
              <a:buClr>
                <a:srgbClr val="2C95DD"/>
              </a:buClr>
              <a:buSzPct val="120000"/>
              <a:buFont typeface="Arial" panose="020B0604020202020204" pitchFamily="34" charset="0"/>
              <a:buChar char="•"/>
            </a:pPr>
            <a:r>
              <a:rPr lang="en-US" sz="1100" dirty="0">
                <a:latin typeface="+mn-lt"/>
              </a:rPr>
              <a:t>Moving application instances to a public cloud in a hybrid cloud environment</a:t>
            </a:r>
          </a:p>
          <a:p>
            <a:pPr marL="285750" lvl="2" indent="-285750">
              <a:lnSpc>
                <a:spcPts val="1500"/>
              </a:lnSpc>
              <a:buClr>
                <a:srgbClr val="2C95DD"/>
              </a:buClr>
              <a:buSzPct val="120000"/>
              <a:buFont typeface="Arial" panose="020B0604020202020204" pitchFamily="34" charset="0"/>
              <a:buChar char="•"/>
            </a:pPr>
            <a:r>
              <a:rPr lang="en-US" sz="1100" dirty="0">
                <a:latin typeface="+mn-lt"/>
              </a:rPr>
              <a:t>Changing policy for balancing client workload across servers</a:t>
            </a:r>
          </a:p>
        </p:txBody>
      </p:sp>
      <p:sp>
        <p:nvSpPr>
          <p:cNvPr id="11" name="Rectangle 10"/>
          <p:cNvSpPr/>
          <p:nvPr/>
        </p:nvSpPr>
        <p:spPr>
          <a:xfrm>
            <a:off x="2631433" y="3777184"/>
            <a:ext cx="3873175" cy="276999"/>
          </a:xfrm>
          <a:prstGeom prst="rect">
            <a:avLst/>
          </a:prstGeom>
          <a:solidFill>
            <a:schemeClr val="bg1"/>
          </a:solidFill>
        </p:spPr>
        <p:txBody>
          <a:bodyPr wrap="none">
            <a:spAutoFit/>
          </a:bodyPr>
          <a:lstStyle/>
          <a:p>
            <a:pPr algn="ctr"/>
            <a:r>
              <a:rPr lang="en-US" sz="1200" b="1" dirty="0">
                <a:cs typeface="+mn-cs"/>
              </a:rPr>
              <a:t>Examples of P</a:t>
            </a:r>
            <a:r>
              <a:rPr lang="en-US" sz="1200" b="1" dirty="0" smtClean="0">
                <a:cs typeface="+mn-cs"/>
              </a:rPr>
              <a:t>erformance-related </a:t>
            </a:r>
            <a:r>
              <a:rPr lang="en-US" sz="1200" b="1" dirty="0">
                <a:cs typeface="+mn-cs"/>
              </a:rPr>
              <a:t>C</a:t>
            </a:r>
            <a:r>
              <a:rPr lang="en-US" sz="1200" b="1" dirty="0" smtClean="0">
                <a:cs typeface="+mn-cs"/>
              </a:rPr>
              <a:t>hanges</a:t>
            </a:r>
            <a:endParaRPr lang="en-US" sz="1200" b="1" dirty="0">
              <a:cs typeface="+mn-cs"/>
            </a:endParaRPr>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Performance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Determines the</a:t>
            </a:r>
            <a:r>
              <a:rPr lang="en-US" dirty="0">
                <a:solidFill>
                  <a:srgbClr val="FFC000"/>
                </a:solidFill>
              </a:rPr>
              <a:t> </a:t>
            </a:r>
            <a:r>
              <a:rPr lang="en-US" dirty="0" smtClean="0"/>
              <a:t>required </a:t>
            </a:r>
            <a:r>
              <a:rPr lang="en-US" dirty="0"/>
              <a:t>capacity of resource pools to meet the</a:t>
            </a:r>
            <a:r>
              <a:rPr lang="en-US" dirty="0">
                <a:solidFill>
                  <a:srgbClr val="FFC000"/>
                </a:solidFill>
              </a:rPr>
              <a:t> </a:t>
            </a:r>
            <a:r>
              <a:rPr lang="en-US" dirty="0" smtClean="0"/>
              <a:t>expected </a:t>
            </a:r>
            <a:r>
              <a:rPr lang="en-US" dirty="0"/>
              <a:t>performance level</a:t>
            </a:r>
          </a:p>
          <a:p>
            <a:pPr lvl="1"/>
            <a:r>
              <a:rPr lang="en-US" dirty="0"/>
              <a:t>Works with capacity management to implement needed changes</a:t>
            </a:r>
          </a:p>
          <a:p>
            <a:r>
              <a:rPr lang="en-US" dirty="0"/>
              <a:t>Defines strategies to meet or exceed the</a:t>
            </a:r>
            <a:r>
              <a:rPr lang="en-US" dirty="0">
                <a:solidFill>
                  <a:srgbClr val="FFC000"/>
                </a:solidFill>
              </a:rPr>
              <a:t> </a:t>
            </a:r>
            <a:r>
              <a:rPr lang="en-US" dirty="0" smtClean="0"/>
              <a:t>required </a:t>
            </a:r>
            <a:r>
              <a:rPr lang="en-US" dirty="0"/>
              <a:t>performance level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
        <p:nvSpPr>
          <p:cNvPr id="6" name="Content Placeholder 1"/>
          <p:cNvSpPr txBox="1">
            <a:spLocks/>
          </p:cNvSpPr>
          <p:nvPr/>
        </p:nvSpPr>
        <p:spPr bwMode="auto">
          <a:xfrm>
            <a:off x="1327462" y="2859632"/>
            <a:ext cx="6326734" cy="1312318"/>
          </a:xfrm>
          <a:prstGeom prst="rect">
            <a:avLst/>
          </a:prstGeom>
          <a:noFill/>
          <a:ln w="9525">
            <a:solidFill>
              <a:schemeClr val="bg1">
                <a:lumMod val="50000"/>
              </a:schemeClr>
            </a:solidFill>
            <a:miter lim="800000"/>
            <a:headEnd/>
            <a:tailEnd/>
          </a:ln>
        </p:spPr>
        <p:txBody>
          <a:bodyPr vert="horz" wrap="square" lIns="91440" tIns="274320" rIns="91440" bIns="9144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2" indent="-285750">
              <a:lnSpc>
                <a:spcPts val="1500"/>
              </a:lnSpc>
              <a:buClr>
                <a:srgbClr val="2C95DD"/>
              </a:buClr>
              <a:buSzPct val="120000"/>
              <a:buFont typeface="Arial" panose="020B0604020202020204" pitchFamily="34" charset="0"/>
              <a:buChar char="•"/>
            </a:pPr>
            <a:r>
              <a:rPr lang="en-US" sz="1400" dirty="0">
                <a:latin typeface="+mn-lt"/>
              </a:rPr>
              <a:t>Policy-based placement of VMs across clustered hypervisors</a:t>
            </a:r>
          </a:p>
          <a:p>
            <a:pPr marL="285750" lvl="2" indent="-285750">
              <a:lnSpc>
                <a:spcPts val="1500"/>
              </a:lnSpc>
              <a:buClr>
                <a:srgbClr val="2C95DD"/>
              </a:buClr>
              <a:buSzPct val="120000"/>
              <a:buFont typeface="Arial" panose="020B0604020202020204" pitchFamily="34" charset="0"/>
              <a:buChar char="•"/>
            </a:pPr>
            <a:r>
              <a:rPr lang="en-US" sz="1400" dirty="0">
                <a:latin typeface="+mn-lt"/>
              </a:rPr>
              <a:t>Quality of service (</a:t>
            </a:r>
            <a:r>
              <a:rPr lang="en-US" sz="1400" dirty="0" err="1">
                <a:latin typeface="+mn-lt"/>
              </a:rPr>
              <a:t>QoS</a:t>
            </a:r>
            <a:r>
              <a:rPr lang="en-US" sz="1400" dirty="0">
                <a:latin typeface="+mn-lt"/>
              </a:rPr>
              <a:t>) networking</a:t>
            </a:r>
          </a:p>
          <a:p>
            <a:pPr marL="285750" lvl="2" indent="-285750">
              <a:lnSpc>
                <a:spcPts val="1500"/>
              </a:lnSpc>
              <a:buClr>
                <a:srgbClr val="2C95DD"/>
              </a:buClr>
              <a:buSzPct val="120000"/>
              <a:buFont typeface="Arial" panose="020B0604020202020204" pitchFamily="34" charset="0"/>
              <a:buChar char="•"/>
            </a:pPr>
            <a:r>
              <a:rPr lang="en-US" sz="1400" dirty="0">
                <a:latin typeface="+mn-lt"/>
              </a:rPr>
              <a:t>Automated storage </a:t>
            </a:r>
            <a:r>
              <a:rPr lang="en-US" sz="1400" dirty="0" err="1">
                <a:latin typeface="+mn-lt"/>
              </a:rPr>
              <a:t>tiering</a:t>
            </a:r>
            <a:endParaRPr lang="en-US" sz="1400" dirty="0">
              <a:latin typeface="+mn-lt"/>
            </a:endParaRPr>
          </a:p>
          <a:p>
            <a:pPr marL="285750" lvl="2" indent="-285750">
              <a:lnSpc>
                <a:spcPts val="1500"/>
              </a:lnSpc>
              <a:buClr>
                <a:srgbClr val="2C95DD"/>
              </a:buClr>
              <a:buSzPct val="120000"/>
              <a:buFont typeface="Arial" panose="020B0604020202020204" pitchFamily="34" charset="0"/>
              <a:buChar char="•"/>
            </a:pPr>
            <a:r>
              <a:rPr lang="en-US" sz="1400" dirty="0">
                <a:latin typeface="+mn-lt"/>
              </a:rPr>
              <a:t>Cache </a:t>
            </a:r>
            <a:r>
              <a:rPr lang="en-US" sz="1400" dirty="0" err="1">
                <a:latin typeface="+mn-lt"/>
              </a:rPr>
              <a:t>tiering</a:t>
            </a:r>
            <a:endParaRPr lang="en-US" sz="1400" dirty="0">
              <a:latin typeface="+mn-lt"/>
            </a:endParaRPr>
          </a:p>
        </p:txBody>
      </p:sp>
      <p:sp>
        <p:nvSpPr>
          <p:cNvPr id="7" name="Rectangle 6"/>
          <p:cNvSpPr/>
          <p:nvPr/>
        </p:nvSpPr>
        <p:spPr>
          <a:xfrm>
            <a:off x="1518701" y="2719755"/>
            <a:ext cx="5944256" cy="338554"/>
          </a:xfrm>
          <a:prstGeom prst="rect">
            <a:avLst/>
          </a:prstGeom>
          <a:solidFill>
            <a:schemeClr val="bg1"/>
          </a:solidFill>
        </p:spPr>
        <p:txBody>
          <a:bodyPr wrap="none">
            <a:spAutoFit/>
          </a:bodyPr>
          <a:lstStyle/>
          <a:p>
            <a:pPr algn="ctr"/>
            <a:r>
              <a:rPr lang="en-US" sz="1600" b="1" dirty="0">
                <a:cs typeface="+mn-cs"/>
              </a:rPr>
              <a:t>Examples of </a:t>
            </a:r>
            <a:r>
              <a:rPr lang="en-US" sz="1600" b="1" dirty="0" smtClean="0">
                <a:cs typeface="+mn-cs"/>
              </a:rPr>
              <a:t>Performance Management Strategies</a:t>
            </a:r>
            <a:endParaRPr lang="en-US" sz="1600" b="1" dirty="0">
              <a:cs typeface="+mn-cs"/>
            </a:endParaRPr>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Service asset and configuration management</a:t>
            </a:r>
          </a:p>
          <a:p>
            <a:r>
              <a:rPr lang="en-US" dirty="0"/>
              <a:t>Change management</a:t>
            </a:r>
          </a:p>
          <a:p>
            <a:r>
              <a:rPr lang="en-US" dirty="0"/>
              <a:t>Capacity management</a:t>
            </a:r>
          </a:p>
          <a:p>
            <a:r>
              <a:rPr lang="en-US" dirty="0"/>
              <a:t>Performance management</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32280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a:t>
            </a:r>
            <a:r>
              <a:rPr lang="en-US" dirty="0" smtClean="0">
                <a:solidFill>
                  <a:srgbClr val="FFC000"/>
                </a:solidFill>
              </a:rPr>
              <a:t> </a:t>
            </a:r>
            <a:r>
              <a:rPr lang="en-US" dirty="0"/>
              <a:t>Service Operation Management – IV </a:t>
            </a:r>
            <a:br>
              <a:rPr lang="en-US" dirty="0"/>
            </a:br>
            <a:endParaRPr lang="en-US" dirty="0"/>
          </a:p>
        </p:txBody>
      </p:sp>
      <p:sp>
        <p:nvSpPr>
          <p:cNvPr id="5" name="Content Placeholder 4"/>
          <p:cNvSpPr>
            <a:spLocks noGrp="1"/>
          </p:cNvSpPr>
          <p:nvPr>
            <p:ph sz="quarter" idx="10"/>
          </p:nvPr>
        </p:nvSpPr>
        <p:spPr>
          <a:xfrm>
            <a:off x="533400" y="1124712"/>
            <a:ext cx="8077200" cy="2971800"/>
          </a:xfrm>
        </p:spPr>
        <p:txBody>
          <a:bodyPr/>
          <a:lstStyle/>
          <a:p>
            <a:pPr marL="0" indent="0">
              <a:buNone/>
              <a:defRPr/>
            </a:pPr>
            <a:r>
              <a:rPr lang="en-US" dirty="0" smtClean="0"/>
              <a:t>This lesson covers the following topics:</a:t>
            </a:r>
          </a:p>
          <a:p>
            <a:pPr>
              <a:defRPr/>
            </a:pPr>
            <a:r>
              <a:rPr lang="en-US" dirty="0"/>
              <a:t>Incident management</a:t>
            </a:r>
          </a:p>
          <a:p>
            <a:pPr>
              <a:defRPr/>
            </a:pPr>
            <a:r>
              <a:rPr lang="en-US" dirty="0"/>
              <a:t>Problem management</a:t>
            </a:r>
          </a:p>
          <a:p>
            <a:pPr>
              <a:defRPr/>
            </a:pPr>
            <a:r>
              <a:rPr lang="en-US" dirty="0"/>
              <a:t>Availability management</a:t>
            </a:r>
          </a:p>
          <a:p>
            <a:pPr>
              <a:defRPr/>
            </a:pPr>
            <a:r>
              <a:rPr lang="en-US" dirty="0"/>
              <a:t>Information security management</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176549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Incident Management</a:t>
            </a:r>
          </a:p>
        </p:txBody>
      </p:sp>
      <p:sp>
        <p:nvSpPr>
          <p:cNvPr id="5" name="Content Placeholder 4"/>
          <p:cNvSpPr>
            <a:spLocks noGrp="1"/>
          </p:cNvSpPr>
          <p:nvPr>
            <p:ph sz="quarter" idx="10"/>
          </p:nvPr>
        </p:nvSpPr>
        <p:spPr>
          <a:xfrm>
            <a:off x="379413" y="2125902"/>
            <a:ext cx="8458200" cy="2076450"/>
          </a:xfrm>
        </p:spPr>
        <p:txBody>
          <a:bodyPr/>
          <a:lstStyle/>
          <a:p>
            <a:r>
              <a:rPr lang="en-US" dirty="0"/>
              <a:t>Detects and records all incidents in the cloud infrastructure </a:t>
            </a:r>
          </a:p>
          <a:p>
            <a:pPr lvl="1"/>
            <a:r>
              <a:rPr lang="en-US" dirty="0"/>
              <a:t>Incident management tools proactively recognize specific event(s) as incidents and log incidents</a:t>
            </a:r>
          </a:p>
          <a:p>
            <a:pPr lvl="1"/>
            <a:r>
              <a:rPr lang="en-US" dirty="0"/>
              <a:t>Incidents are registered by consumers through cloud portal/email</a:t>
            </a:r>
          </a:p>
          <a:p>
            <a:pPr lvl="1"/>
            <a:r>
              <a:rPr lang="en-US" dirty="0"/>
              <a:t>Incidents are reported by consumers through a service desk </a:t>
            </a:r>
          </a:p>
          <a:p>
            <a:pPr lvl="2"/>
            <a:r>
              <a:rPr lang="en-US" dirty="0"/>
              <a:t>Provides first line of service support</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Return cloud services to consumers as quickly as possible when unplanned events, called ‘incidents’, cause an interruption to services or degrade service quality.</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Incident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Investigates incidents escalated by incident management tool and service desk and identifies appropriate solutions</a:t>
            </a:r>
          </a:p>
          <a:p>
            <a:pPr lvl="1"/>
            <a:r>
              <a:rPr lang="en-US" dirty="0"/>
              <a:t>Incident management team consists of multiple support groups that resolve incidents within agreed timeframe specified in SLA </a:t>
            </a:r>
          </a:p>
          <a:p>
            <a:r>
              <a:rPr lang="en-US" dirty="0"/>
              <a:t>Transfers error-correction activity to “Problem Management”, if unable to correct </a:t>
            </a:r>
            <a:r>
              <a:rPr lang="en-US" dirty="0" smtClean="0"/>
              <a:t>the</a:t>
            </a:r>
            <a:r>
              <a:rPr lang="en-US" dirty="0" smtClean="0">
                <a:solidFill>
                  <a:srgbClr val="FFC000"/>
                </a:solidFill>
              </a:rPr>
              <a:t> </a:t>
            </a:r>
            <a:r>
              <a:rPr lang="en-US" dirty="0" smtClean="0"/>
              <a:t>“root </a:t>
            </a:r>
            <a:r>
              <a:rPr lang="en-US" dirty="0"/>
              <a:t>cause” of an incident</a:t>
            </a:r>
          </a:p>
          <a:p>
            <a:pPr lvl="1"/>
            <a:r>
              <a:rPr lang="en-US" dirty="0"/>
              <a:t>In this case, provides a temporary solution to the incident</a:t>
            </a:r>
          </a:p>
          <a:p>
            <a:r>
              <a:rPr lang="en-US" dirty="0"/>
              <a:t>Tracks service degradation period/downtime to check for SLA violations</a:t>
            </a:r>
          </a:p>
          <a:p>
            <a:r>
              <a:rPr lang="en-US" dirty="0"/>
              <a:t>Documents incident history used as input for </a:t>
            </a:r>
            <a:r>
              <a:rPr lang="en-US" dirty="0" smtClean="0"/>
              <a:t>“Problem Management”</a:t>
            </a:r>
            <a:endParaRPr lang="en-US" dirty="0"/>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a:t>Resolving an Incident</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819150"/>
            <a:ext cx="6965949" cy="400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Management Functions</a:t>
            </a:r>
          </a:p>
        </p:txBody>
      </p:sp>
      <p:sp>
        <p:nvSpPr>
          <p:cNvPr id="5" name="Content Placeholder 4"/>
          <p:cNvSpPr>
            <a:spLocks noGrp="1"/>
          </p:cNvSpPr>
          <p:nvPr>
            <p:ph sz="quarter" idx="10"/>
          </p:nvPr>
        </p:nvSpPr>
        <p:spPr/>
        <p:txBody>
          <a:bodyPr/>
          <a:lstStyle/>
          <a:p>
            <a:r>
              <a:rPr lang="en-US" dirty="0"/>
              <a:t>Service portfolio management</a:t>
            </a:r>
          </a:p>
          <a:p>
            <a:pPr lvl="1"/>
            <a:r>
              <a:rPr lang="en-US" dirty="0"/>
              <a:t>Defines the suite of service </a:t>
            </a:r>
            <a:r>
              <a:rPr lang="en-US" dirty="0" smtClean="0"/>
              <a:t>offerings that aligns </a:t>
            </a:r>
            <a:r>
              <a:rPr lang="en-US" dirty="0"/>
              <a:t>to the provider’s strategic business goals</a:t>
            </a:r>
          </a:p>
          <a:p>
            <a:r>
              <a:rPr lang="en-US" dirty="0"/>
              <a:t>Service operation management</a:t>
            </a:r>
          </a:p>
          <a:p>
            <a:pPr lvl="1"/>
            <a:r>
              <a:rPr lang="en-US" dirty="0"/>
              <a:t>Maintains cloud infrastructure and deployed services, ensuring that services and service levels are delivered as committed</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
        <p:nvSpPr>
          <p:cNvPr id="6" name="Text Box 88"/>
          <p:cNvSpPr txBox="1">
            <a:spLocks noChangeArrowheads="1"/>
          </p:cNvSpPr>
          <p:nvPr/>
        </p:nvSpPr>
        <p:spPr bwMode="auto">
          <a:xfrm>
            <a:off x="1600200" y="3486150"/>
            <a:ext cx="6096000" cy="738664"/>
          </a:xfrm>
          <a:prstGeom prst="rect">
            <a:avLst/>
          </a:prstGeom>
          <a:noFill/>
          <a:ln w="25400" algn="ctr">
            <a:solidFill>
              <a:schemeClr val="bg1">
                <a:lumMod val="50000"/>
              </a:schemeClr>
            </a:solidFill>
            <a:miter lim="800000"/>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9144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marL="0" indent="0" algn="ctr" eaLnBrk="0" hangingPunct="0">
              <a:spcBef>
                <a:spcPct val="25000"/>
              </a:spcBef>
              <a:buFont typeface="Times New Roman" pitchFamily="18" charset="0"/>
              <a:buNone/>
            </a:pPr>
            <a:r>
              <a:rPr lang="en-US" i="1" dirty="0">
                <a:solidFill>
                  <a:srgbClr val="FF0000"/>
                </a:solidFill>
                <a:latin typeface="+mn-lt"/>
              </a:rPr>
              <a:t>Often service portfolio management and service operation management are performed jointly</a:t>
            </a:r>
          </a:p>
        </p:txBody>
      </p:sp>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Management</a:t>
            </a:r>
          </a:p>
        </p:txBody>
      </p:sp>
      <p:sp>
        <p:nvSpPr>
          <p:cNvPr id="5" name="Content Placeholder 4"/>
          <p:cNvSpPr>
            <a:spLocks noGrp="1"/>
          </p:cNvSpPr>
          <p:nvPr>
            <p:ph sz="quarter" idx="10"/>
          </p:nvPr>
        </p:nvSpPr>
        <p:spPr>
          <a:xfrm>
            <a:off x="379413" y="2125902"/>
            <a:ext cx="8458200" cy="2076450"/>
          </a:xfrm>
        </p:spPr>
        <p:txBody>
          <a:bodyPr/>
          <a:lstStyle/>
          <a:p>
            <a:r>
              <a:rPr lang="en-US" dirty="0"/>
              <a:t>Detects problems and identifies underlying root cause that creates a problem </a:t>
            </a:r>
          </a:p>
          <a:p>
            <a:pPr lvl="1"/>
            <a:r>
              <a:rPr lang="en-US" dirty="0"/>
              <a:t>Uses integrated incident and problem management tools for:</a:t>
            </a:r>
          </a:p>
          <a:p>
            <a:pPr lvl="2"/>
            <a:r>
              <a:rPr lang="en-US" dirty="0"/>
              <a:t>Administrators to track and mark specific incident(s) as a problem</a:t>
            </a:r>
          </a:p>
          <a:p>
            <a:pPr lvl="2"/>
            <a:r>
              <a:rPr lang="en-US" dirty="0"/>
              <a:t>Automatic identification of incidents to require root cause analysis</a:t>
            </a:r>
          </a:p>
          <a:p>
            <a:pPr lvl="2"/>
            <a:r>
              <a:rPr lang="en-US" dirty="0"/>
              <a:t>Automatic discovery of root cause through correlation of alerts</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Prevent incidents that share common symptoms or—more </a:t>
              </a:r>
              <a:r>
                <a:rPr lang="en-US" sz="1400" dirty="0" smtClean="0">
                  <a:solidFill>
                    <a:schemeClr val="tx1"/>
                  </a:solidFill>
                </a:rPr>
                <a:t>importantly—root </a:t>
              </a:r>
              <a:r>
                <a:rPr lang="en-US" sz="1400" dirty="0">
                  <a:solidFill>
                    <a:schemeClr val="tx1"/>
                  </a:solidFill>
                </a:rPr>
                <a:t>causes from reoccurring, and to minimize the adverse impact of incidents that cannot be prevented. </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Handles problems both reactively and proactively</a:t>
            </a:r>
          </a:p>
          <a:p>
            <a:pPr lvl="1"/>
            <a:r>
              <a:rPr lang="en-US" dirty="0"/>
              <a:t>Reactive problem management:</a:t>
            </a:r>
          </a:p>
          <a:p>
            <a:pPr lvl="2"/>
            <a:r>
              <a:rPr lang="en-US" dirty="0"/>
              <a:t>Identifies problems by reviewing incident history</a:t>
            </a:r>
          </a:p>
          <a:p>
            <a:pPr lvl="2"/>
            <a:r>
              <a:rPr lang="en-US" dirty="0"/>
              <a:t>Prioritizes problems based on impact to </a:t>
            </a:r>
            <a:r>
              <a:rPr lang="en-US" dirty="0" smtClean="0"/>
              <a:t>the business </a:t>
            </a:r>
            <a:r>
              <a:rPr lang="en-US" dirty="0"/>
              <a:t>and the </a:t>
            </a:r>
            <a:r>
              <a:rPr lang="en-US" dirty="0" smtClean="0"/>
              <a:t>consumers</a:t>
            </a:r>
            <a:endParaRPr lang="en-US" dirty="0"/>
          </a:p>
          <a:p>
            <a:pPr lvl="2"/>
            <a:r>
              <a:rPr lang="en-US" dirty="0"/>
              <a:t>Identifies </a:t>
            </a:r>
            <a:r>
              <a:rPr lang="en-US" dirty="0" smtClean="0"/>
              <a:t>and </a:t>
            </a:r>
            <a:r>
              <a:rPr lang="en-US" dirty="0"/>
              <a:t>investigates root cause and provides solution</a:t>
            </a:r>
          </a:p>
          <a:p>
            <a:pPr lvl="1"/>
            <a:r>
              <a:rPr lang="en-US" dirty="0"/>
              <a:t>Proactive problem management:</a:t>
            </a:r>
          </a:p>
          <a:p>
            <a:pPr lvl="2"/>
            <a:r>
              <a:rPr lang="en-US" dirty="0"/>
              <a:t>Proactively analyzes errors and alerts</a:t>
            </a:r>
          </a:p>
          <a:p>
            <a:pPr lvl="2"/>
            <a:r>
              <a:rPr lang="en-US" dirty="0"/>
              <a:t>Identifies impending service failures or quality degradation</a:t>
            </a:r>
          </a:p>
          <a:p>
            <a:pPr lvl="2"/>
            <a:r>
              <a:rPr lang="en-US" dirty="0"/>
              <a:t>Identifies and solves errors before problems occur</a:t>
            </a:r>
          </a:p>
          <a:p>
            <a:r>
              <a:rPr lang="en-US" dirty="0"/>
              <a:t>Records resolved problems to known error database</a:t>
            </a:r>
          </a:p>
          <a:p>
            <a:pPr lvl="1"/>
            <a:r>
              <a:rPr lang="en-US" dirty="0"/>
              <a:t>Helps </a:t>
            </a:r>
            <a:r>
              <a:rPr lang="en-US" dirty="0" smtClean="0"/>
              <a:t>in resolving </a:t>
            </a:r>
            <a:r>
              <a:rPr lang="en-US" dirty="0"/>
              <a:t>future incidents and problems</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a:t>Resolving a Problem</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909677"/>
            <a:ext cx="7519987" cy="402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Management</a:t>
            </a:r>
          </a:p>
        </p:txBody>
      </p:sp>
      <p:sp>
        <p:nvSpPr>
          <p:cNvPr id="5" name="Content Placeholder 4"/>
          <p:cNvSpPr>
            <a:spLocks noGrp="1"/>
          </p:cNvSpPr>
          <p:nvPr>
            <p:ph sz="quarter" idx="10"/>
          </p:nvPr>
        </p:nvSpPr>
        <p:spPr>
          <a:xfrm>
            <a:off x="379413" y="2125902"/>
            <a:ext cx="8458200" cy="2457450"/>
          </a:xfrm>
        </p:spPr>
        <p:txBody>
          <a:bodyPr/>
          <a:lstStyle/>
          <a:p>
            <a:r>
              <a:rPr lang="en-US" dirty="0"/>
              <a:t>Gathers information on availability requirements for upgraded and new services</a:t>
            </a:r>
          </a:p>
          <a:p>
            <a:r>
              <a:rPr lang="en-US" dirty="0"/>
              <a:t>Monitors availability of existing services and components </a:t>
            </a:r>
          </a:p>
          <a:p>
            <a:pPr lvl="1"/>
            <a:r>
              <a:rPr lang="en-US" dirty="0"/>
              <a:t>Tools identify gap between committed and achieved availability</a:t>
            </a:r>
          </a:p>
          <a:p>
            <a:r>
              <a:rPr lang="en-US" dirty="0"/>
              <a:t>Interacts with incident and problem management teams</a:t>
            </a:r>
          </a:p>
          <a:p>
            <a:pPr lvl="1"/>
            <a:r>
              <a:rPr lang="en-US" dirty="0"/>
              <a:t>Gets input on causes of service failure and faults in components</a:t>
            </a:r>
          </a:p>
          <a:p>
            <a:pPr lvl="1"/>
            <a:r>
              <a:rPr lang="en-US" dirty="0"/>
              <a:t>Identifies new availability needs and areas for </a:t>
            </a:r>
            <a:r>
              <a:rPr lang="en-US" dirty="0" smtClean="0"/>
              <a:t>improvement</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113130"/>
            <a:chOff x="125970" y="3200400"/>
            <a:chExt cx="8545183" cy="11131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Ensure that stated availability commitments are consistently met. </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Analyzes, plans, designs, and manages procedures and technical features to meet availability needs at a justifiable cost</a:t>
            </a:r>
          </a:p>
          <a:p>
            <a:pPr lvl="1"/>
            <a:r>
              <a:rPr lang="en-US" dirty="0"/>
              <a:t>Proposes changes in the</a:t>
            </a:r>
            <a:r>
              <a:rPr lang="en-US" dirty="0">
                <a:solidFill>
                  <a:srgbClr val="FFC000"/>
                </a:solidFill>
              </a:rPr>
              <a:t> </a:t>
            </a:r>
            <a:r>
              <a:rPr lang="en-US" dirty="0" smtClean="0"/>
              <a:t>existing </a:t>
            </a:r>
            <a:r>
              <a:rPr lang="en-US" dirty="0"/>
              <a:t>business continuity (BC) solutions or architects new BC solutions</a:t>
            </a:r>
          </a:p>
          <a:p>
            <a:pPr lvl="1"/>
            <a:r>
              <a:rPr lang="en-US" dirty="0"/>
              <a:t>Ensures that deployed BC solutions are tested regularly</a:t>
            </a:r>
          </a:p>
          <a:p>
            <a:pPr lvl="1"/>
            <a:endParaRPr lang="en-US" dirty="0"/>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
        <p:nvSpPr>
          <p:cNvPr id="6" name="Content Placeholder 1"/>
          <p:cNvSpPr txBox="1">
            <a:spLocks/>
          </p:cNvSpPr>
          <p:nvPr/>
        </p:nvSpPr>
        <p:spPr bwMode="auto">
          <a:xfrm>
            <a:off x="373040" y="2778577"/>
            <a:ext cx="8389960" cy="1240973"/>
          </a:xfrm>
          <a:prstGeom prst="rect">
            <a:avLst/>
          </a:prstGeom>
          <a:noFill/>
          <a:ln w="9525">
            <a:solidFill>
              <a:schemeClr val="bg1">
                <a:lumMod val="50000"/>
              </a:schemeClr>
            </a:solidFill>
            <a:miter lim="800000"/>
            <a:headEnd/>
            <a:tailEnd/>
          </a:ln>
        </p:spPr>
        <p:txBody>
          <a:bodyPr vert="horz" wrap="square" lIns="91440" tIns="228600"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tx1"/>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tx1"/>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tx1"/>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tx1"/>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2" indent="-285750">
              <a:lnSpc>
                <a:spcPts val="1500"/>
              </a:lnSpc>
              <a:buClr>
                <a:srgbClr val="2C95DD"/>
              </a:buClr>
              <a:buSzPct val="120000"/>
              <a:buFont typeface="Arial" panose="020B0604020202020204" pitchFamily="34" charset="0"/>
              <a:buChar char="•"/>
            </a:pPr>
            <a:r>
              <a:rPr lang="en-US" sz="1400" dirty="0">
                <a:latin typeface="+mj-lt"/>
              </a:rPr>
              <a:t>Clustering of compute systems to provide automated service failover</a:t>
            </a:r>
          </a:p>
          <a:p>
            <a:pPr marL="285750" lvl="2" indent="-285750">
              <a:lnSpc>
                <a:spcPts val="1500"/>
              </a:lnSpc>
              <a:buClr>
                <a:srgbClr val="2C95DD"/>
              </a:buClr>
              <a:buSzPct val="120000"/>
              <a:buFont typeface="Arial" panose="020B0604020202020204" pitchFamily="34" charset="0"/>
              <a:buChar char="•"/>
            </a:pPr>
            <a:r>
              <a:rPr lang="en-US" sz="1400" dirty="0">
                <a:latin typeface="+mj-lt"/>
              </a:rPr>
              <a:t>Replicating a database and hypervisor’s native file system continuously</a:t>
            </a:r>
          </a:p>
          <a:p>
            <a:pPr marL="285750" lvl="2" indent="-285750">
              <a:lnSpc>
                <a:spcPts val="1500"/>
              </a:lnSpc>
              <a:buClr>
                <a:srgbClr val="2C95DD"/>
              </a:buClr>
              <a:buSzPct val="120000"/>
              <a:buFont typeface="Arial" panose="020B0604020202020204" pitchFamily="34" charset="0"/>
              <a:buChar char="•"/>
            </a:pPr>
            <a:r>
              <a:rPr lang="en-US" sz="1400" dirty="0">
                <a:latin typeface="+mj-lt"/>
              </a:rPr>
              <a:t>Deploying multiple availability zones, enabling automated service failover globally</a:t>
            </a:r>
          </a:p>
          <a:p>
            <a:pPr marL="285750" lvl="2" indent="-285750">
              <a:lnSpc>
                <a:spcPts val="1500"/>
              </a:lnSpc>
              <a:buClr>
                <a:srgbClr val="2C95DD"/>
              </a:buClr>
              <a:buSzPct val="120000"/>
              <a:buFont typeface="Arial" panose="020B0604020202020204" pitchFamily="34" charset="0"/>
              <a:buChar char="•"/>
            </a:pPr>
            <a:r>
              <a:rPr lang="en-US" sz="1400" dirty="0">
                <a:latin typeface="+mj-lt"/>
              </a:rPr>
              <a:t>Creating redundant network links between devices, sites, and clouds in a hybrid cloud</a:t>
            </a:r>
          </a:p>
        </p:txBody>
      </p:sp>
      <p:sp>
        <p:nvSpPr>
          <p:cNvPr id="7" name="Rectangle 6"/>
          <p:cNvSpPr/>
          <p:nvPr/>
        </p:nvSpPr>
        <p:spPr>
          <a:xfrm>
            <a:off x="2336480" y="2624502"/>
            <a:ext cx="4463081" cy="307777"/>
          </a:xfrm>
          <a:prstGeom prst="rect">
            <a:avLst/>
          </a:prstGeom>
          <a:solidFill>
            <a:schemeClr val="bg1"/>
          </a:solidFill>
        </p:spPr>
        <p:txBody>
          <a:bodyPr wrap="none">
            <a:spAutoFit/>
          </a:bodyPr>
          <a:lstStyle/>
          <a:p>
            <a:pPr algn="ctr"/>
            <a:r>
              <a:rPr lang="en-US" sz="1400" b="1" dirty="0">
                <a:latin typeface="+mj-lt"/>
                <a:cs typeface="+mn-cs"/>
              </a:rPr>
              <a:t>Examples of B</a:t>
            </a:r>
            <a:r>
              <a:rPr lang="en-US" sz="1400" b="1" dirty="0" smtClean="0">
                <a:latin typeface="+mj-lt"/>
                <a:cs typeface="+mn-cs"/>
              </a:rPr>
              <a:t>usiness Continuity Solutions</a:t>
            </a:r>
            <a:endParaRPr lang="en-US" sz="1400" b="1" dirty="0">
              <a:latin typeface="+mj-lt"/>
              <a:cs typeface="+mn-cs"/>
            </a:endParaRPr>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Management</a:t>
            </a:r>
          </a:p>
        </p:txBody>
      </p:sp>
      <p:sp>
        <p:nvSpPr>
          <p:cNvPr id="5" name="Content Placeholder 4"/>
          <p:cNvSpPr>
            <a:spLocks noGrp="1"/>
          </p:cNvSpPr>
          <p:nvPr>
            <p:ph sz="quarter" idx="10"/>
          </p:nvPr>
        </p:nvSpPr>
        <p:spPr>
          <a:xfrm>
            <a:off x="379413" y="2583508"/>
            <a:ext cx="8458200" cy="1314450"/>
          </a:xfrm>
        </p:spPr>
        <p:txBody>
          <a:bodyPr/>
          <a:lstStyle/>
          <a:p>
            <a:r>
              <a:rPr lang="en-US" dirty="0"/>
              <a:t>Develops information security policies that govern the</a:t>
            </a:r>
            <a:r>
              <a:rPr lang="en-US" dirty="0">
                <a:solidFill>
                  <a:srgbClr val="FFC000"/>
                </a:solidFill>
              </a:rPr>
              <a:t> </a:t>
            </a:r>
            <a:r>
              <a:rPr lang="en-US" dirty="0" smtClean="0"/>
              <a:t>provider’s </a:t>
            </a:r>
            <a:r>
              <a:rPr lang="en-US" dirty="0"/>
              <a:t>approach towards information security management</a:t>
            </a:r>
          </a:p>
          <a:p>
            <a:pPr lvl="1"/>
            <a:r>
              <a:rPr lang="en-US" dirty="0"/>
              <a:t>Security assurances are often detailed in SLAs and contracts</a:t>
            </a:r>
          </a:p>
          <a:p>
            <a:pPr lvl="1"/>
            <a:r>
              <a:rPr lang="en-US" dirty="0"/>
              <a:t>Policies are reviewed periodically and, as necessary, are modified</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pSp>
        <p:nvGrpSpPr>
          <p:cNvPr id="6" name="Group 5"/>
          <p:cNvGrpSpPr/>
          <p:nvPr/>
        </p:nvGrpSpPr>
        <p:grpSpPr>
          <a:xfrm>
            <a:off x="299409" y="943708"/>
            <a:ext cx="8545183" cy="1570330"/>
            <a:chOff x="125970" y="3200400"/>
            <a:chExt cx="8545183" cy="1570330"/>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13716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Prevent the occurrence of incidents or activities adversely affecting the confidentiality, integrity and availability of information in cloud services and all service management processes. </a:t>
              </a:r>
            </a:p>
            <a:p>
              <a:r>
                <a:rPr lang="en-US" sz="1400" dirty="0">
                  <a:solidFill>
                    <a:schemeClr val="tx1"/>
                  </a:solidFill>
                </a:rPr>
                <a:t>Protect corporate and consumer data to the extent required to meet the</a:t>
              </a:r>
              <a:r>
                <a:rPr lang="en-US" sz="1400" dirty="0">
                  <a:solidFill>
                    <a:srgbClr val="FFC000"/>
                  </a:solidFill>
                </a:rPr>
                <a:t> </a:t>
              </a:r>
              <a:r>
                <a:rPr lang="en-US" sz="1400" dirty="0" smtClean="0">
                  <a:solidFill>
                    <a:schemeClr val="tx1"/>
                  </a:solidFill>
                </a:rPr>
                <a:t>regulatory </a:t>
              </a:r>
              <a:r>
                <a:rPr lang="en-US" sz="1400" dirty="0">
                  <a:solidFill>
                    <a:schemeClr val="tx1"/>
                  </a:solidFill>
                </a:rPr>
                <a:t>or compliance concerns (both internal and external), and at reasonable/acceptable costs. </a:t>
              </a:r>
            </a:p>
          </p:txBody>
        </p:sp>
        <p:sp>
          <p:nvSpPr>
            <p:cNvPr id="9" name="Rectangle 8"/>
            <p:cNvSpPr/>
            <p:nvPr/>
          </p:nvSpPr>
          <p:spPr>
            <a:xfrm>
              <a:off x="175740" y="3200400"/>
              <a:ext cx="4343400" cy="397459"/>
            </a:xfrm>
            <a:prstGeom prst="rect">
              <a:avLst/>
            </a:prstGeom>
            <a:solidFill>
              <a:srgbClr val="3399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kern="0" dirty="0" smtClean="0">
                  <a:solidFill>
                    <a:schemeClr val="bg1"/>
                  </a:solidFill>
                  <a:ea typeface="Verdana" panose="020B0604030504040204" pitchFamily="34" charset="0"/>
                  <a:cs typeface="Verdana" panose="020B0604030504040204" pitchFamily="34" charset="0"/>
                </a:rPr>
                <a:t>Goal</a:t>
              </a:r>
              <a:endParaRPr lang="en-US" sz="14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Examples of Information Security Policy</a:t>
            </a:r>
          </a:p>
        </p:txBody>
      </p:sp>
      <p:sp>
        <p:nvSpPr>
          <p:cNvPr id="5" name="Content Placeholder 4"/>
          <p:cNvSpPr>
            <a:spLocks noGrp="1"/>
          </p:cNvSpPr>
          <p:nvPr>
            <p:ph sz="quarter" idx="10"/>
          </p:nvPr>
        </p:nvSpPr>
        <p:spPr/>
        <p:txBody>
          <a:bodyPr/>
          <a:lstStyle/>
          <a:p>
            <a:r>
              <a:rPr lang="en-US" sz="1400" dirty="0"/>
              <a:t>Overall information security policy including physical location of data</a:t>
            </a:r>
          </a:p>
          <a:p>
            <a:r>
              <a:rPr lang="en-US" sz="1400" dirty="0"/>
              <a:t>Access control policy</a:t>
            </a:r>
          </a:p>
          <a:p>
            <a:r>
              <a:rPr lang="en-US" sz="1400" dirty="0"/>
              <a:t>Password control policy</a:t>
            </a:r>
          </a:p>
          <a:p>
            <a:r>
              <a:rPr lang="en-US" sz="1400" dirty="0"/>
              <a:t>Malware protection policy</a:t>
            </a:r>
          </a:p>
          <a:p>
            <a:r>
              <a:rPr lang="en-US" sz="1400" dirty="0"/>
              <a:t>Remote access policy</a:t>
            </a:r>
          </a:p>
          <a:p>
            <a:r>
              <a:rPr lang="en-US" sz="1400" dirty="0"/>
              <a:t>Physical and environmental security policy</a:t>
            </a:r>
          </a:p>
          <a:p>
            <a:r>
              <a:rPr lang="en-US" sz="1400" dirty="0"/>
              <a:t>Policy with regard to supplier access to service assets and information </a:t>
            </a:r>
          </a:p>
          <a:p>
            <a:r>
              <a:rPr lang="en-US" sz="1400" dirty="0"/>
              <a:t>Service asset disposal policy</a:t>
            </a:r>
          </a:p>
          <a:p>
            <a:r>
              <a:rPr lang="en-US" sz="1400" dirty="0"/>
              <a:t>Policy for encrypting data during transmission and at rest</a:t>
            </a:r>
          </a:p>
          <a:p>
            <a:r>
              <a:rPr lang="en-US" sz="1400" dirty="0"/>
              <a:t>Policy for maintaining multiple service availability zones</a:t>
            </a:r>
          </a:p>
          <a:p>
            <a:endParaRPr lang="en-US" sz="1400" dirty="0"/>
          </a:p>
          <a:p>
            <a:endParaRPr lang="en-US" sz="1400"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419287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Management </a:t>
            </a:r>
            <a:r>
              <a:rPr lang="en-US" dirty="0" smtClean="0"/>
              <a:t>(Cont'd)</a:t>
            </a:r>
            <a:endParaRPr lang="en-US" dirty="0"/>
          </a:p>
        </p:txBody>
      </p:sp>
      <p:sp>
        <p:nvSpPr>
          <p:cNvPr id="5" name="Content Placeholder 4"/>
          <p:cNvSpPr>
            <a:spLocks noGrp="1"/>
          </p:cNvSpPr>
          <p:nvPr>
            <p:ph sz="quarter" idx="10"/>
          </p:nvPr>
        </p:nvSpPr>
        <p:spPr/>
        <p:txBody>
          <a:bodyPr/>
          <a:lstStyle/>
          <a:p>
            <a:r>
              <a:rPr lang="en-US" dirty="0"/>
              <a:t>Establishes a security management framework aligned with security policies that specifies:</a:t>
            </a:r>
          </a:p>
          <a:p>
            <a:pPr lvl="1"/>
            <a:r>
              <a:rPr lang="en-US" dirty="0"/>
              <a:t>Security architecture</a:t>
            </a:r>
          </a:p>
          <a:p>
            <a:pPr lvl="1"/>
            <a:r>
              <a:rPr lang="en-US" dirty="0"/>
              <a:t>Security processes</a:t>
            </a:r>
          </a:p>
          <a:p>
            <a:pPr lvl="1"/>
            <a:r>
              <a:rPr lang="en-US" dirty="0"/>
              <a:t>Security mechanisms</a:t>
            </a:r>
          </a:p>
          <a:p>
            <a:pPr lvl="1"/>
            <a:r>
              <a:rPr lang="en-US" dirty="0"/>
              <a:t>Security tools</a:t>
            </a:r>
          </a:p>
          <a:p>
            <a:pPr lvl="1"/>
            <a:r>
              <a:rPr lang="en-US" dirty="0"/>
              <a:t>Responsibilities (consumers and cloud administrators)</a:t>
            </a:r>
          </a:p>
          <a:p>
            <a:pPr lvl="1"/>
            <a:r>
              <a:rPr lang="en-US" dirty="0"/>
              <a:t>Required security standards</a:t>
            </a:r>
          </a:p>
          <a:p>
            <a:r>
              <a:rPr lang="en-US" dirty="0"/>
              <a:t>Ensures that security processes and mechanisms articulated in the framework are properly implemented</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Management Framework: Key Success Factors</a:t>
            </a:r>
          </a:p>
        </p:txBody>
      </p:sp>
      <p:sp>
        <p:nvSpPr>
          <p:cNvPr id="5" name="Content Placeholder 4"/>
          <p:cNvSpPr>
            <a:spLocks noGrp="1"/>
          </p:cNvSpPr>
          <p:nvPr>
            <p:ph sz="quarter" idx="10"/>
          </p:nvPr>
        </p:nvSpPr>
        <p:spPr/>
        <p:txBody>
          <a:bodyPr/>
          <a:lstStyle/>
          <a:p>
            <a:pPr marL="171450" indent="-171450">
              <a:buFont typeface="Arial" panose="020B0604020202020204" pitchFamily="34" charset="0"/>
              <a:buChar char="•"/>
            </a:pPr>
            <a:r>
              <a:rPr lang="en-US" dirty="0"/>
              <a:t>Safeguard data, services, and service management processes by automatically preventing attacks on them</a:t>
            </a:r>
          </a:p>
          <a:p>
            <a:pPr marL="171450" indent="-171450">
              <a:buFont typeface="Arial" panose="020B0604020202020204" pitchFamily="34" charset="0"/>
              <a:buChar char="•"/>
            </a:pPr>
            <a:r>
              <a:rPr lang="en-US" dirty="0"/>
              <a:t>Minimize the impact of an attack on a compromised system by promptly taking corrective action </a:t>
            </a:r>
          </a:p>
          <a:p>
            <a:r>
              <a:rPr lang="en-US" dirty="0"/>
              <a:t>Automatically and in real-time detect</a:t>
            </a:r>
            <a:r>
              <a:rPr lang="en-US" dirty="0" smtClean="0"/>
              <a:t>:</a:t>
            </a:r>
          </a:p>
          <a:p>
            <a:pPr lvl="1"/>
            <a:r>
              <a:rPr lang="en-US" dirty="0"/>
              <a:t>Security attacks</a:t>
            </a:r>
          </a:p>
          <a:p>
            <a:pPr lvl="1"/>
            <a:r>
              <a:rPr lang="en-US" dirty="0"/>
              <a:t>Deviations from security policies</a:t>
            </a:r>
          </a:p>
          <a:p>
            <a:pPr lvl="1"/>
            <a:r>
              <a:rPr lang="en-US" dirty="0"/>
              <a:t>Anomalies in the pattern of operation and usage of a service</a:t>
            </a:r>
          </a:p>
          <a:p>
            <a:pPr lvl="1"/>
            <a:r>
              <a:rPr lang="en-US" dirty="0"/>
              <a:t>Violations of regulatory compliance</a:t>
            </a:r>
          </a:p>
          <a:p>
            <a:r>
              <a:rPr lang="en-US" dirty="0"/>
              <a:t>Generate alerts to take preventative or corrective action</a:t>
            </a:r>
          </a:p>
          <a:p>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Management Framework: Key Success </a:t>
            </a:r>
            <a:r>
              <a:rPr lang="en-US" dirty="0" smtClean="0"/>
              <a:t>Factors (Cont'd)</a:t>
            </a:r>
            <a:endParaRPr lang="en-US" dirty="0"/>
          </a:p>
        </p:txBody>
      </p:sp>
      <p:sp>
        <p:nvSpPr>
          <p:cNvPr id="5" name="Content Placeholder 4"/>
          <p:cNvSpPr>
            <a:spLocks noGrp="1"/>
          </p:cNvSpPr>
          <p:nvPr>
            <p:ph sz="quarter" idx="10"/>
          </p:nvPr>
        </p:nvSpPr>
        <p:spPr/>
        <p:txBody>
          <a:bodyPr/>
          <a:lstStyle/>
          <a:p>
            <a:pPr marL="171450" indent="-171450">
              <a:buFont typeface="Arial" panose="020B0604020202020204" pitchFamily="34" charset="0"/>
              <a:buChar char="•"/>
            </a:pPr>
            <a:r>
              <a:rPr lang="en-US" dirty="0"/>
              <a:t>Control access to data and services at multiple levels (defense in depth)</a:t>
            </a:r>
          </a:p>
          <a:p>
            <a:pPr marL="171450" indent="-171450">
              <a:buFont typeface="Arial" panose="020B0604020202020204" pitchFamily="34" charset="0"/>
              <a:buChar char="•"/>
            </a:pPr>
            <a:r>
              <a:rPr lang="en-US" dirty="0"/>
              <a:t>Isolate and mask consumer’s data and activities from other consumers and unauthorized personnel in the provider’s organization</a:t>
            </a:r>
          </a:p>
          <a:p>
            <a:pPr marL="171450" indent="-171450">
              <a:buFont typeface="Arial" panose="020B0604020202020204" pitchFamily="34" charset="0"/>
              <a:buChar char="•"/>
            </a:pPr>
            <a:r>
              <a:rPr lang="en-US" dirty="0"/>
              <a:t>Automatically log all activities on the data and services for auditing</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Overview of cloud service management</a:t>
            </a:r>
          </a:p>
          <a:p>
            <a:r>
              <a:rPr lang="en-US" dirty="0"/>
              <a:t>Comparison between traditional IT management and cloud service management</a:t>
            </a:r>
          </a:p>
          <a:p>
            <a:r>
              <a:rPr lang="en-US" dirty="0"/>
              <a:t>Overview of service portfolio </a:t>
            </a:r>
            <a:r>
              <a:rPr lang="en-US" dirty="0" smtClean="0"/>
              <a:t>management and service operation management</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376730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a:t>Creating a Security Architecture</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78581"/>
            <a:ext cx="7646987" cy="415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0549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Incident management</a:t>
            </a:r>
          </a:p>
          <a:p>
            <a:r>
              <a:rPr lang="en-US" dirty="0"/>
              <a:t>Problem management</a:t>
            </a:r>
          </a:p>
          <a:p>
            <a:r>
              <a:rPr lang="en-US" dirty="0"/>
              <a:t>Availability management</a:t>
            </a:r>
          </a:p>
          <a:p>
            <a:r>
              <a:rPr lang="en-US" dirty="0"/>
              <a:t>Information security management</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9678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Concepts in Practice</a:t>
            </a:r>
          </a:p>
        </p:txBody>
      </p:sp>
      <p:sp>
        <p:nvSpPr>
          <p:cNvPr id="5" name="Content Placeholder 4"/>
          <p:cNvSpPr>
            <a:spLocks noGrp="1"/>
          </p:cNvSpPr>
          <p:nvPr>
            <p:ph sz="quarter" idx="10"/>
          </p:nvPr>
        </p:nvSpPr>
        <p:spPr/>
        <p:txBody>
          <a:bodyPr/>
          <a:lstStyle/>
          <a:p>
            <a:pPr>
              <a:defRPr/>
            </a:pPr>
            <a:r>
              <a:rPr lang="en-US" dirty="0" smtClean="0"/>
              <a:t>EMC </a:t>
            </a:r>
            <a:r>
              <a:rPr lang="en-US" dirty="0"/>
              <a:t>Smarts</a:t>
            </a:r>
          </a:p>
          <a:p>
            <a:pPr>
              <a:defRPr/>
            </a:pPr>
            <a:r>
              <a:rPr lang="en-US" dirty="0"/>
              <a:t>VMware </a:t>
            </a:r>
            <a:r>
              <a:rPr lang="en-US" dirty="0" err="1"/>
              <a:t>vCenter</a:t>
            </a:r>
            <a:r>
              <a:rPr lang="en-US" dirty="0"/>
              <a:t> Operations Management Suite</a:t>
            </a:r>
          </a:p>
          <a:p>
            <a:pPr>
              <a:defRPr/>
            </a:pPr>
            <a:r>
              <a:rPr lang="en-US" dirty="0"/>
              <a:t>VMware IT Business Management Suite</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907265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EMC </a:t>
            </a:r>
            <a:r>
              <a:rPr lang="en-US" dirty="0" smtClean="0"/>
              <a:t>Smarts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5" name="Content Placeholder 5"/>
          <p:cNvGraphicFramePr>
            <a:graphicFrameLocks noGrp="1"/>
          </p:cNvGraphicFramePr>
          <p:nvPr>
            <p:ph sz="quarter" idx="10"/>
            <p:extLst>
              <p:ext uri="{D42A27DB-BD31-4B8C-83A1-F6EECF244321}">
                <p14:modId xmlns:p14="http://schemas.microsoft.com/office/powerpoint/2010/main" val="1425388850"/>
              </p:ext>
            </p:extLst>
          </p:nvPr>
        </p:nvGraphicFramePr>
        <p:xfrm>
          <a:off x="1043608" y="990600"/>
          <a:ext cx="7056785" cy="1815592"/>
        </p:xfrm>
        <a:graphic>
          <a:graphicData uri="http://schemas.openxmlformats.org/drawingml/2006/table">
            <a:tbl>
              <a:tblPr firstRow="1" bandRow="1">
                <a:tableStyleId>{5C22544A-7EE6-4342-B048-85BDC9FD1C3A}</a:tableStyleId>
              </a:tblPr>
              <a:tblGrid>
                <a:gridCol w="7056785"/>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t>Smarts</a:t>
                      </a:r>
                    </a:p>
                  </a:txBody>
                  <a:tcPr anchor="ctr">
                    <a:solidFill>
                      <a:srgbClr val="339933"/>
                    </a:solidFill>
                  </a:tcPr>
                </a:tc>
              </a:tr>
              <a:tr h="370840">
                <a:tc>
                  <a:txBody>
                    <a:bodyPr/>
                    <a:lstStyle/>
                    <a:p>
                      <a:pPr marL="171450" lvl="1" indent="-171450" algn="l" defTabSz="800100">
                        <a:lnSpc>
                          <a:spcPct val="100000"/>
                        </a:lnSpc>
                        <a:spcBef>
                          <a:spcPts val="1200"/>
                        </a:spcBef>
                        <a:spcAft>
                          <a:spcPct val="15000"/>
                        </a:spcAft>
                        <a:buChar char="••"/>
                      </a:pPr>
                      <a:r>
                        <a:rPr lang="en-US" sz="1600" kern="1200" dirty="0" smtClean="0"/>
                        <a:t>Enables discovery of infrastructure components</a:t>
                      </a:r>
                    </a:p>
                    <a:p>
                      <a:pPr marL="171450" lvl="1" indent="-171450" algn="l" defTabSz="800100">
                        <a:lnSpc>
                          <a:spcPct val="100000"/>
                        </a:lnSpc>
                        <a:spcBef>
                          <a:spcPts val="1200"/>
                        </a:spcBef>
                        <a:spcAft>
                          <a:spcPct val="15000"/>
                        </a:spcAft>
                        <a:buChar char="••"/>
                      </a:pPr>
                      <a:r>
                        <a:rPr lang="en-US" sz="1600" kern="1200" dirty="0" smtClean="0"/>
                        <a:t>Detects changes in component status</a:t>
                      </a:r>
                    </a:p>
                    <a:p>
                      <a:pPr marL="171450" lvl="1" indent="-171450" algn="l" defTabSz="800100">
                        <a:lnSpc>
                          <a:spcPct val="100000"/>
                        </a:lnSpc>
                        <a:spcBef>
                          <a:spcPts val="1200"/>
                        </a:spcBef>
                        <a:spcAft>
                          <a:spcPct val="15000"/>
                        </a:spcAft>
                        <a:buChar char="••"/>
                      </a:pPr>
                      <a:r>
                        <a:rPr lang="en-US" sz="1600" kern="1200" dirty="0" smtClean="0"/>
                        <a:t>Pinpoints impending service-affecting problems and identifies root cause</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74343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VMware </a:t>
            </a:r>
            <a:r>
              <a:rPr lang="en-US" dirty="0" err="1"/>
              <a:t>vCenter</a:t>
            </a:r>
            <a:r>
              <a:rPr lang="en-US" dirty="0"/>
              <a:t> Operations Management Suite and IT Business Management Suite</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952661632"/>
              </p:ext>
            </p:extLst>
          </p:nvPr>
        </p:nvGraphicFramePr>
        <p:xfrm>
          <a:off x="379413" y="1400400"/>
          <a:ext cx="8458200" cy="2881884"/>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vCenter</a:t>
                      </a:r>
                      <a:r>
                        <a:rPr lang="en-US" sz="1600" b="1" kern="1200" dirty="0" smtClean="0"/>
                        <a:t> Operations Management Suite </a:t>
                      </a:r>
                    </a:p>
                  </a:txBody>
                  <a:tcPr anchor="ctr">
                    <a:solidFill>
                      <a:srgbClr val="339933"/>
                    </a:solidFill>
                  </a:tcPr>
                </a:tc>
                <a:tc>
                  <a:txBody>
                    <a:bodyPr/>
                    <a:lstStyle/>
                    <a:p>
                      <a:endParaRPr lang="en-US" sz="16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t>IT Business Management Suite</a:t>
                      </a:r>
                    </a:p>
                  </a:txBody>
                  <a:tcPr anchor="ctr">
                    <a:solidFill>
                      <a:srgbClr val="339933"/>
                    </a:solidFill>
                  </a:tcPr>
                </a:tc>
              </a:tr>
              <a:tr h="370840">
                <a:tc>
                  <a:txBody>
                    <a:bodyPr/>
                    <a:lstStyle/>
                    <a:p>
                      <a:pPr marL="171450" lvl="1" indent="-171450" algn="l" defTabSz="800100">
                        <a:lnSpc>
                          <a:spcPct val="100000"/>
                        </a:lnSpc>
                        <a:spcBef>
                          <a:spcPts val="1200"/>
                        </a:spcBef>
                        <a:spcAft>
                          <a:spcPct val="15000"/>
                        </a:spcAft>
                        <a:buChar char="••"/>
                      </a:pPr>
                      <a:r>
                        <a:rPr lang="en-US" sz="1600" kern="1200" dirty="0" smtClean="0"/>
                        <a:t>Automates performance, capacity and configuration management </a:t>
                      </a:r>
                    </a:p>
                    <a:p>
                      <a:pPr marL="171450" lvl="1" indent="-171450" algn="l" defTabSz="800100">
                        <a:lnSpc>
                          <a:spcPct val="100000"/>
                        </a:lnSpc>
                        <a:spcBef>
                          <a:spcPts val="1200"/>
                        </a:spcBef>
                        <a:spcAft>
                          <a:spcPct val="15000"/>
                        </a:spcAft>
                        <a:buChar char="••"/>
                      </a:pPr>
                      <a:r>
                        <a:rPr lang="en-US" sz="1600" kern="1200" dirty="0" smtClean="0"/>
                        <a:t>Includes four components: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Operations Manager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Configuration Manager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Hyperic</a:t>
                      </a:r>
                      <a:endParaRPr lang="en-US" sz="1400" kern="1200" dirty="0" smtClean="0">
                        <a:solidFill>
                          <a:schemeClr val="dk1"/>
                        </a:solidFill>
                        <a:latin typeface="+mn-lt"/>
                        <a:ea typeface="+mn-ea"/>
                        <a:cs typeface="+mn-cs"/>
                      </a:endParaRP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Infrastructure Navigator</a:t>
                      </a:r>
                    </a:p>
                  </a:txBody>
                  <a:tcPr>
                    <a:solidFill>
                      <a:srgbClr val="BABCBE"/>
                    </a:solidFill>
                  </a:tcPr>
                </a:tc>
                <a:tc>
                  <a:txBody>
                    <a:bodyPr/>
                    <a:lstStyle/>
                    <a:p>
                      <a:endParaRPr lang="en-US" sz="1600" dirty="0"/>
                    </a:p>
                  </a:txBody>
                  <a:tcPr>
                    <a:noFill/>
                  </a:tcPr>
                </a:tc>
                <a:tc>
                  <a:txBody>
                    <a:bodyPr/>
                    <a:lstStyle/>
                    <a:p>
                      <a:pPr marL="171450" lvl="1" indent="-171450" algn="l" defTabSz="800100">
                        <a:lnSpc>
                          <a:spcPct val="100000"/>
                        </a:lnSpc>
                        <a:spcBef>
                          <a:spcPts val="1200"/>
                        </a:spcBef>
                        <a:spcAft>
                          <a:spcPct val="15000"/>
                        </a:spcAft>
                        <a:buChar char="••"/>
                      </a:pPr>
                      <a:r>
                        <a:rPr lang="en-US" sz="1600" kern="1200" dirty="0" smtClean="0"/>
                        <a:t>Automates financial management process</a:t>
                      </a:r>
                    </a:p>
                    <a:p>
                      <a:pPr marL="171450" lvl="1" indent="-171450" algn="l" defTabSz="800100">
                        <a:lnSpc>
                          <a:spcPct val="100000"/>
                        </a:lnSpc>
                        <a:spcBef>
                          <a:spcPts val="1200"/>
                        </a:spcBef>
                        <a:spcAft>
                          <a:spcPct val="15000"/>
                        </a:spcAft>
                        <a:buChar char="••"/>
                      </a:pPr>
                      <a:r>
                        <a:rPr lang="en-US" sz="1600" kern="1200" dirty="0" smtClean="0"/>
                        <a:t>Enables management of service levels and quality</a:t>
                      </a:r>
                    </a:p>
                    <a:p>
                      <a:pPr marL="171450" lvl="1" indent="-171450" algn="l" defTabSz="800100">
                        <a:lnSpc>
                          <a:spcPct val="100000"/>
                        </a:lnSpc>
                        <a:spcBef>
                          <a:spcPts val="1200"/>
                        </a:spcBef>
                        <a:spcAft>
                          <a:spcPct val="15000"/>
                        </a:spcAft>
                        <a:buChar char="••"/>
                      </a:pPr>
                      <a:r>
                        <a:rPr lang="en-US" sz="1600" kern="1200" dirty="0" smtClean="0"/>
                        <a:t>Enables management of vendors/suppliers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9198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VMware </a:t>
            </a:r>
            <a:r>
              <a:rPr lang="en-US" dirty="0" err="1"/>
              <a:t>vCenter</a:t>
            </a:r>
            <a:r>
              <a:rPr lang="en-US" dirty="0"/>
              <a:t> Operations Management Suite and IT Business Management Suite</a:t>
            </a:r>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727631994"/>
              </p:ext>
            </p:extLst>
          </p:nvPr>
        </p:nvGraphicFramePr>
        <p:xfrm>
          <a:off x="379413" y="1400400"/>
          <a:ext cx="8458200" cy="2881884"/>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vCenter</a:t>
                      </a:r>
                      <a:r>
                        <a:rPr lang="en-US" sz="1600" b="1" kern="1200" dirty="0" smtClean="0"/>
                        <a:t> Operations Management Suite </a:t>
                      </a:r>
                    </a:p>
                  </a:txBody>
                  <a:tcPr anchor="ctr">
                    <a:solidFill>
                      <a:srgbClr val="339933"/>
                    </a:solidFill>
                  </a:tcPr>
                </a:tc>
                <a:tc>
                  <a:txBody>
                    <a:bodyPr/>
                    <a:lstStyle/>
                    <a:p>
                      <a:endParaRPr lang="en-US" sz="16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t>IT Business Management Suite</a:t>
                      </a:r>
                    </a:p>
                  </a:txBody>
                  <a:tcPr anchor="ctr">
                    <a:solidFill>
                      <a:srgbClr val="339933"/>
                    </a:solidFill>
                  </a:tcPr>
                </a:tc>
              </a:tr>
              <a:tr h="370840">
                <a:tc>
                  <a:txBody>
                    <a:bodyPr/>
                    <a:lstStyle/>
                    <a:p>
                      <a:pPr marL="171450" lvl="1" indent="-171450" algn="l" defTabSz="800100">
                        <a:lnSpc>
                          <a:spcPct val="100000"/>
                        </a:lnSpc>
                        <a:spcBef>
                          <a:spcPts val="1200"/>
                        </a:spcBef>
                        <a:spcAft>
                          <a:spcPct val="15000"/>
                        </a:spcAft>
                        <a:buChar char="••"/>
                      </a:pPr>
                      <a:r>
                        <a:rPr lang="en-US" sz="1600" kern="1200" dirty="0" smtClean="0"/>
                        <a:t>Automates performance, capacity and configuration management </a:t>
                      </a:r>
                    </a:p>
                    <a:p>
                      <a:pPr marL="171450" lvl="1" indent="-171450" algn="l" defTabSz="800100">
                        <a:lnSpc>
                          <a:spcPct val="100000"/>
                        </a:lnSpc>
                        <a:spcBef>
                          <a:spcPts val="1200"/>
                        </a:spcBef>
                        <a:spcAft>
                          <a:spcPct val="15000"/>
                        </a:spcAft>
                        <a:buChar char="••"/>
                      </a:pPr>
                      <a:r>
                        <a:rPr lang="en-US" sz="1600" kern="1200" dirty="0" smtClean="0"/>
                        <a:t>Includes four components: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Operations Manager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Configuration Manager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Hyperic</a:t>
                      </a:r>
                      <a:endParaRPr lang="en-US" sz="1400" kern="1200" dirty="0" smtClean="0">
                        <a:solidFill>
                          <a:schemeClr val="dk1"/>
                        </a:solidFill>
                        <a:latin typeface="+mn-lt"/>
                        <a:ea typeface="+mn-ea"/>
                        <a:cs typeface="+mn-cs"/>
                      </a:endParaRP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vCenter</a:t>
                      </a:r>
                      <a:r>
                        <a:rPr lang="en-US" sz="1400" kern="1200" dirty="0" smtClean="0">
                          <a:solidFill>
                            <a:schemeClr val="dk1"/>
                          </a:solidFill>
                          <a:latin typeface="+mn-lt"/>
                          <a:ea typeface="+mn-ea"/>
                          <a:cs typeface="+mn-cs"/>
                        </a:rPr>
                        <a:t> Infrastructure Navigator</a:t>
                      </a:r>
                    </a:p>
                  </a:txBody>
                  <a:tcPr>
                    <a:solidFill>
                      <a:srgbClr val="BABCBE"/>
                    </a:solidFill>
                  </a:tcPr>
                </a:tc>
                <a:tc>
                  <a:txBody>
                    <a:bodyPr/>
                    <a:lstStyle/>
                    <a:p>
                      <a:endParaRPr lang="en-US" sz="1600" dirty="0"/>
                    </a:p>
                  </a:txBody>
                  <a:tcPr>
                    <a:noFill/>
                  </a:tcPr>
                </a:tc>
                <a:tc>
                  <a:txBody>
                    <a:bodyPr/>
                    <a:lstStyle/>
                    <a:p>
                      <a:pPr marL="171450" lvl="1" indent="-171450" algn="l" defTabSz="800100">
                        <a:lnSpc>
                          <a:spcPct val="100000"/>
                        </a:lnSpc>
                        <a:spcBef>
                          <a:spcPts val="1200"/>
                        </a:spcBef>
                        <a:spcAft>
                          <a:spcPct val="15000"/>
                        </a:spcAft>
                        <a:buChar char="••"/>
                      </a:pPr>
                      <a:r>
                        <a:rPr lang="en-US" sz="1600" kern="1200" dirty="0" smtClean="0"/>
                        <a:t>Automates financial management process</a:t>
                      </a:r>
                    </a:p>
                    <a:p>
                      <a:pPr marL="171450" lvl="1" indent="-171450" algn="l" defTabSz="800100">
                        <a:lnSpc>
                          <a:spcPct val="100000"/>
                        </a:lnSpc>
                        <a:spcBef>
                          <a:spcPts val="1200"/>
                        </a:spcBef>
                        <a:spcAft>
                          <a:spcPct val="15000"/>
                        </a:spcAft>
                        <a:buChar char="••"/>
                      </a:pPr>
                      <a:r>
                        <a:rPr lang="en-US" sz="1600" kern="1200" dirty="0" smtClean="0"/>
                        <a:t>Enables management of service levels and quality</a:t>
                      </a:r>
                    </a:p>
                    <a:p>
                      <a:pPr marL="171450" lvl="1" indent="-171450" algn="l" defTabSz="800100">
                        <a:lnSpc>
                          <a:spcPct val="100000"/>
                        </a:lnSpc>
                        <a:spcBef>
                          <a:spcPts val="1200"/>
                        </a:spcBef>
                        <a:spcAft>
                          <a:spcPct val="15000"/>
                        </a:spcAft>
                        <a:buChar char="••"/>
                      </a:pPr>
                      <a:r>
                        <a:rPr lang="en-US" sz="1600" kern="1200" dirty="0" smtClean="0"/>
                        <a:t>Enables management of vendors/suppliers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92461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Module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Key points covered in this module:</a:t>
            </a:r>
          </a:p>
          <a:p>
            <a:r>
              <a:rPr lang="en-US" dirty="0"/>
              <a:t>Service catalog </a:t>
            </a:r>
            <a:r>
              <a:rPr lang="en-US" dirty="0" smtClean="0"/>
              <a:t>management, financial management, and supplier management</a:t>
            </a:r>
          </a:p>
          <a:p>
            <a:r>
              <a:rPr lang="en-US" dirty="0" smtClean="0"/>
              <a:t>Monitoring, service </a:t>
            </a:r>
            <a:r>
              <a:rPr lang="en-US" dirty="0"/>
              <a:t>asset and configuration </a:t>
            </a:r>
            <a:r>
              <a:rPr lang="en-US" dirty="0" smtClean="0"/>
              <a:t>management, change management, capacity management, and performance management</a:t>
            </a:r>
          </a:p>
          <a:p>
            <a:r>
              <a:rPr lang="en-US" dirty="0" smtClean="0"/>
              <a:t>Incident management, problem management, availability management, and information </a:t>
            </a:r>
            <a:r>
              <a:rPr lang="en-US" dirty="0"/>
              <a:t>security management</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145271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Service Portfolio Management</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Service portfolio management activities</a:t>
            </a:r>
          </a:p>
          <a:p>
            <a:pPr>
              <a:defRPr/>
            </a:pPr>
            <a:r>
              <a:rPr lang="en-US" dirty="0"/>
              <a:t>Key processes to support portfolio management</a:t>
            </a:r>
          </a:p>
        </p:txBody>
      </p:sp>
      <p:sp>
        <p:nvSpPr>
          <p:cNvPr id="2" name="Footer Placeholder 1"/>
          <p:cNvSpPr>
            <a:spLocks noGrp="1"/>
          </p:cNvSpPr>
          <p:nvPr>
            <p:ph type="ftr" sz="quarter" idx="3"/>
          </p:nvPr>
        </p:nvSpPr>
        <p:spPr>
          <a:prstGeom prst="rect">
            <a:avLst/>
          </a:prstGeom>
        </p:spPr>
        <p:txBody>
          <a:bodyPr/>
          <a:lstStyle/>
          <a:p>
            <a:pPr algn="r"/>
            <a:r>
              <a:rPr lang="en-US" smtClean="0"/>
              <a:t>Module: Service Management</a:t>
            </a:r>
            <a:endParaRPr lang="en-US" dirty="0"/>
          </a:p>
        </p:txBody>
      </p:sp>
    </p:spTree>
    <p:custDataLst>
      <p:tags r:id="rId1"/>
    </p:custDataLst>
    <p:extLst>
      <p:ext uri="{BB962C8B-B14F-4D97-AF65-F5344CB8AC3E}">
        <p14:creationId xmlns:p14="http://schemas.microsoft.com/office/powerpoint/2010/main" val="559647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Service Portfolio Management</a:t>
            </a:r>
          </a:p>
        </p:txBody>
      </p:sp>
      <p:sp>
        <p:nvSpPr>
          <p:cNvPr id="5" name="Content Placeholder 4"/>
          <p:cNvSpPr>
            <a:spLocks noGrp="1"/>
          </p:cNvSpPr>
          <p:nvPr>
            <p:ph sz="quarter" idx="10"/>
          </p:nvPr>
        </p:nvSpPr>
        <p:spPr>
          <a:xfrm>
            <a:off x="379413" y="990600"/>
            <a:ext cx="3354387" cy="3429000"/>
          </a:xfrm>
        </p:spPr>
        <p:txBody>
          <a:bodyPr/>
          <a:lstStyle/>
          <a:p>
            <a:r>
              <a:rPr lang="en-US" dirty="0" smtClean="0"/>
              <a:t>Service </a:t>
            </a:r>
            <a:r>
              <a:rPr lang="en-US" dirty="0"/>
              <a:t>portfolio </a:t>
            </a:r>
            <a:r>
              <a:rPr lang="en-US" dirty="0" smtClean="0"/>
              <a:t>management involves making decision </a:t>
            </a:r>
            <a:r>
              <a:rPr lang="en-US" dirty="0"/>
              <a:t>to deliver those services that </a:t>
            </a:r>
            <a:r>
              <a:rPr lang="en-US" dirty="0" smtClean="0"/>
              <a:t>provide </a:t>
            </a:r>
            <a:r>
              <a:rPr lang="en-US" dirty="0"/>
              <a:t>value and strategic advantage to the </a:t>
            </a:r>
            <a:r>
              <a:rPr lang="en-US" dirty="0" smtClean="0"/>
              <a:t>provider</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Service Management</a:t>
            </a:r>
            <a:endParaRPr lang="en-US" dirty="0"/>
          </a:p>
        </p:txBody>
      </p:sp>
      <p:graphicFrame>
        <p:nvGraphicFramePr>
          <p:cNvPr id="8" name="Table Placeholder 9"/>
          <p:cNvGraphicFramePr>
            <a:graphicFrameLocks/>
          </p:cNvGraphicFramePr>
          <p:nvPr>
            <p:extLst>
              <p:ext uri="{D42A27DB-BD31-4B8C-83A1-F6EECF244321}">
                <p14:modId xmlns:p14="http://schemas.microsoft.com/office/powerpoint/2010/main" val="2109826360"/>
              </p:ext>
            </p:extLst>
          </p:nvPr>
        </p:nvGraphicFramePr>
        <p:xfrm>
          <a:off x="3787724" y="1047750"/>
          <a:ext cx="4953000" cy="3291840"/>
        </p:xfrm>
        <a:graphic>
          <a:graphicData uri="http://schemas.openxmlformats.org/drawingml/2006/table">
            <a:tbl>
              <a:tblPr firstRow="1" bandRow="1">
                <a:tableStyleId>{5C22544A-7EE6-4342-B048-85BDC9FD1C3A}</a:tableStyleId>
              </a:tblPr>
              <a:tblGrid>
                <a:gridCol w="4953000"/>
              </a:tblGrid>
              <a:tr h="177800">
                <a:tc>
                  <a:txBody>
                    <a:bodyPr/>
                    <a:lstStyle/>
                    <a:p>
                      <a:pPr algn="l"/>
                      <a:r>
                        <a:rPr lang="en-US" sz="1200" b="1" dirty="0" smtClean="0"/>
                        <a:t>Portfolio Management Activities</a:t>
                      </a:r>
                    </a:p>
                  </a:txBody>
                  <a:tcPr anchor="ctr"/>
                </a:tc>
              </a:tr>
              <a:tr h="177800">
                <a:tc>
                  <a:txBody>
                    <a:bodyPr/>
                    <a:lstStyle/>
                    <a:p>
                      <a:pPr algn="l"/>
                      <a:r>
                        <a:rPr lang="en-US" sz="1200" dirty="0" smtClean="0">
                          <a:latin typeface="+mn-lt"/>
                        </a:rPr>
                        <a:t>Defines service enablement roadmap, service features, and service levels</a:t>
                      </a:r>
                      <a:endParaRPr lang="en-US" sz="1200" dirty="0">
                        <a:latin typeface="+mn-lt"/>
                      </a:endParaRPr>
                    </a:p>
                  </a:txBody>
                  <a:tcPr anchor="ctr"/>
                </a:tc>
              </a:tr>
              <a:tr h="177800">
                <a:tc>
                  <a:txBody>
                    <a:bodyPr/>
                    <a:lstStyle/>
                    <a:p>
                      <a:pPr algn="l"/>
                      <a:r>
                        <a:rPr lang="en-US" sz="1200" dirty="0" smtClean="0">
                          <a:latin typeface="+mn-lt"/>
                        </a:rPr>
                        <a:t>Assesses and prioritizes where investments are most needed</a:t>
                      </a:r>
                    </a:p>
                  </a:txBody>
                  <a:tcPr anchor="ctr"/>
                </a:tc>
              </a:tr>
              <a:tr h="177800">
                <a:tc>
                  <a:txBody>
                    <a:bodyPr/>
                    <a:lstStyle/>
                    <a:p>
                      <a:pPr algn="l"/>
                      <a:r>
                        <a:rPr lang="en-US" sz="1200" dirty="0" smtClean="0">
                          <a:latin typeface="+mn-lt"/>
                        </a:rPr>
                        <a:t>Establishes budgeting and pricing</a:t>
                      </a:r>
                    </a:p>
                  </a:txBody>
                  <a:tcPr anchor="ctr"/>
                </a:tc>
              </a:tr>
              <a:tr h="177800">
                <a:tc>
                  <a:txBody>
                    <a:bodyPr/>
                    <a:lstStyle/>
                    <a:p>
                      <a:pPr algn="l"/>
                      <a:r>
                        <a:rPr lang="en-US" sz="1200" dirty="0" smtClean="0">
                          <a:latin typeface="+mn-lt"/>
                        </a:rPr>
                        <a:t>Deals with consumers in taking orders, processing bills, and collecting payments</a:t>
                      </a:r>
                    </a:p>
                  </a:txBody>
                  <a:tcPr anchor="ctr"/>
                </a:tc>
              </a:tr>
              <a:tr h="17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Performs market research</a:t>
                      </a:r>
                    </a:p>
                  </a:txBody>
                  <a:tcPr anchor="ctr"/>
                </a:tc>
              </a:tr>
              <a:tr h="17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Collects information about competing service offerings</a:t>
                      </a:r>
                    </a:p>
                  </a:txBody>
                  <a:tcPr anchor="ctr"/>
                </a:tc>
              </a:tr>
              <a:tr h="17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Measures service adoption</a:t>
                      </a:r>
                    </a:p>
                  </a:txBody>
                  <a:tcPr anchor="ctr"/>
                </a:tc>
              </a:tr>
              <a:tr h="177800">
                <a:tc>
                  <a:txBody>
                    <a:bodyPr/>
                    <a:lstStyle/>
                    <a:p>
                      <a:pPr algn="l"/>
                      <a:r>
                        <a:rPr lang="en-US" sz="1200" dirty="0" smtClean="0">
                          <a:latin typeface="+mn-lt"/>
                        </a:rPr>
                        <a:t>Analyzes feedback from consumers </a:t>
                      </a:r>
                    </a:p>
                  </a:txBody>
                  <a:tcPr anchor="ctr"/>
                </a:tc>
              </a:tr>
              <a:tr h="177800">
                <a:tc>
                  <a:txBody>
                    <a:bodyPr/>
                    <a:lstStyle/>
                    <a:p>
                      <a:pPr algn="l"/>
                      <a:r>
                        <a:rPr lang="en-US" sz="1200" dirty="0" smtClean="0">
                          <a:latin typeface="+mn-lt"/>
                        </a:rPr>
                        <a:t>Modifies and aligns services according to consumer needs and market condition</a:t>
                      </a:r>
                    </a:p>
                  </a:txBody>
                  <a:tcPr anchor="ctr"/>
                </a:tc>
              </a:tr>
            </a:tbl>
          </a:graphicData>
        </a:graphic>
      </p:graphicFrame>
    </p:spTree>
    <p:custDataLst>
      <p:tags r:id="rId1"/>
    </p:custDataLst>
    <p:extLst>
      <p:ext uri="{BB962C8B-B14F-4D97-AF65-F5344CB8AC3E}">
        <p14:creationId xmlns:p14="http://schemas.microsoft.com/office/powerpoint/2010/main" val="41349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Proven-20140623">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D311-16x9_ILT OILT VILT Template_Proven-20140623</Template>
  <TotalTime>1406</TotalTime>
  <Words>15506</Words>
  <Application>Microsoft Office PowerPoint</Application>
  <PresentationFormat>On-screen Show (16:9)</PresentationFormat>
  <Paragraphs>1087</Paragraphs>
  <Slides>76</Slides>
  <Notes>76</Notes>
  <HiddenSlides>2</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D311-16x9_ILT OILT VILT Template_Proven-20140623</vt:lpstr>
      <vt:lpstr>Module: Service Management</vt:lpstr>
      <vt:lpstr>Cloud Computing Reference Model</vt:lpstr>
      <vt:lpstr>Lesson: Service Management Overview</vt:lpstr>
      <vt:lpstr>Introduction to the Cloud Service Management</vt:lpstr>
      <vt:lpstr>Traditional IT Management vs. Cloud Service Management</vt:lpstr>
      <vt:lpstr>Service Management Functions</vt:lpstr>
      <vt:lpstr>Lesson Summary</vt:lpstr>
      <vt:lpstr>Lesson: Service Portfolio Management</vt:lpstr>
      <vt:lpstr>Introduction to Service Portfolio Management</vt:lpstr>
      <vt:lpstr>Portfolio Management Processes</vt:lpstr>
      <vt:lpstr>Service Catalog Management</vt:lpstr>
      <vt:lpstr>Service Catalog Design and Implementation Process</vt:lpstr>
      <vt:lpstr>Cloud Portal Views</vt:lpstr>
      <vt:lpstr>Financial Management</vt:lpstr>
      <vt:lpstr>TCO and ROI</vt:lpstr>
      <vt:lpstr>Service Pricing</vt:lpstr>
      <vt:lpstr>Supplier Management</vt:lpstr>
      <vt:lpstr>Supplier Management (Cont'd)</vt:lpstr>
      <vt:lpstr>Common Criteria to Select Suppliers</vt:lpstr>
      <vt:lpstr>Common Criteria to Select Suppliers (Cont'd)</vt:lpstr>
      <vt:lpstr>Supplier Management Example</vt:lpstr>
      <vt:lpstr>Lesson Summary</vt:lpstr>
      <vt:lpstr>Lesson: Service Operation Management – I  </vt:lpstr>
      <vt:lpstr>Introduction to Service Operation Management</vt:lpstr>
      <vt:lpstr>Operation Management Processes</vt:lpstr>
      <vt:lpstr>Monitoring</vt:lpstr>
      <vt:lpstr>Monitoring Tools</vt:lpstr>
      <vt:lpstr>Lesson Summary</vt:lpstr>
      <vt:lpstr>Lesson: Service Operation Management – II  </vt:lpstr>
      <vt:lpstr>Monitoring Parameters</vt:lpstr>
      <vt:lpstr>Configuration Monitoring</vt:lpstr>
      <vt:lpstr>Configuration Monitoring Example</vt:lpstr>
      <vt:lpstr>Availability Monitoring</vt:lpstr>
      <vt:lpstr>Availability Monitoring Example</vt:lpstr>
      <vt:lpstr>Capacity Monitoring</vt:lpstr>
      <vt:lpstr>Capacity Monitoring Example</vt:lpstr>
      <vt:lpstr>Performance Monitoring</vt:lpstr>
      <vt:lpstr>Performance Monitoring Example</vt:lpstr>
      <vt:lpstr>Security Monitoring</vt:lpstr>
      <vt:lpstr>Security Monitoring Example</vt:lpstr>
      <vt:lpstr>Alerting</vt:lpstr>
      <vt:lpstr>Reporting</vt:lpstr>
      <vt:lpstr>Common Report Types</vt:lpstr>
      <vt:lpstr>Lesson Summary</vt:lpstr>
      <vt:lpstr>Lesson: Service Operation Management – III  </vt:lpstr>
      <vt:lpstr>Service Asset and Configuration Management</vt:lpstr>
      <vt:lpstr>Service Asset and Configuration Management (Cont'd)</vt:lpstr>
      <vt:lpstr>Change Management</vt:lpstr>
      <vt:lpstr>Change Management</vt:lpstr>
      <vt:lpstr>Capacity Management</vt:lpstr>
      <vt:lpstr>Capacity Management (Cont'd)</vt:lpstr>
      <vt:lpstr>Example: Expanding Storage Pool Capacity</vt:lpstr>
      <vt:lpstr>Performance Management</vt:lpstr>
      <vt:lpstr>Performance Management (Cont'd)</vt:lpstr>
      <vt:lpstr>Lesson Summary</vt:lpstr>
      <vt:lpstr>Lesson: Service Operation Management – IV  </vt:lpstr>
      <vt:lpstr>Incident Management</vt:lpstr>
      <vt:lpstr>Incident Management (Cont'd)</vt:lpstr>
      <vt:lpstr>Example: Resolving an Incident</vt:lpstr>
      <vt:lpstr>Problem Management</vt:lpstr>
      <vt:lpstr>Problem Management (Cont'd)</vt:lpstr>
      <vt:lpstr>Example: Resolving a Problem</vt:lpstr>
      <vt:lpstr>Availability Management</vt:lpstr>
      <vt:lpstr>Availability Management (Cont'd)</vt:lpstr>
      <vt:lpstr>Information Security Management</vt:lpstr>
      <vt:lpstr>Examples of Information Security Policy</vt:lpstr>
      <vt:lpstr>Information Security Management (Cont'd)</vt:lpstr>
      <vt:lpstr>Security Management Framework: Key Success Factors</vt:lpstr>
      <vt:lpstr>Security Management Framework: Key Success Factors (Cont'd)</vt:lpstr>
      <vt:lpstr>Example: Creating a Security Architecture</vt:lpstr>
      <vt:lpstr>Lesson Summary</vt:lpstr>
      <vt:lpstr>Concepts in Practice</vt:lpstr>
      <vt:lpstr>EMC Smarts</vt:lpstr>
      <vt:lpstr>VMware vCenter Operations Management Suite and IT Business Management Suite</vt:lpstr>
      <vt:lpstr>VMware vCenter Operations Management Suite and IT Business Management Suite</vt:lpstr>
      <vt:lpstr>Module Summary</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Debasish</dc:creator>
  <cp:lastModifiedBy>Pramod Prasad</cp:lastModifiedBy>
  <cp:revision>637</cp:revision>
  <cp:lastPrinted>2013-12-05T19:23:46Z</cp:lastPrinted>
  <dcterms:created xsi:type="dcterms:W3CDTF">2014-06-25T06:57:52Z</dcterms:created>
  <dcterms:modified xsi:type="dcterms:W3CDTF">2014-09-03T07:21:24Z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