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3" r:id="rId3"/>
    <p:sldId id="294" r:id="rId4"/>
    <p:sldId id="295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58" r:id="rId34"/>
    <p:sldId id="259" r:id="rId35"/>
    <p:sldId id="260" r:id="rId36"/>
    <p:sldId id="261" r:id="rId37"/>
    <p:sldId id="296" r:id="rId38"/>
    <p:sldId id="297" r:id="rId39"/>
    <p:sldId id="298" r:id="rId4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5BDC393-DC38-4B8D-BE8B-929C1E65002B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A6A59B55-4A88-4BC3-91C9-916D3280B70A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1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48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7680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701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318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640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039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9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979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05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1953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Processes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Threads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614000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Processes and Threads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431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States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4" y="4464542"/>
            <a:ext cx="7772400" cy="1828800"/>
          </a:xfrm>
        </p:spPr>
        <p:txBody>
          <a:bodyPr/>
          <a:lstStyle/>
          <a:p>
            <a:r>
              <a:rPr lang="en-US" altLang="en-US" sz="2800" dirty="0"/>
              <a:t>Lowest layer of process-structured OS</a:t>
            </a:r>
          </a:p>
          <a:p>
            <a:pPr lvl="1"/>
            <a:r>
              <a:rPr lang="en-US" altLang="en-US" sz="2400" dirty="0"/>
              <a:t>handles interrupts, scheduling</a:t>
            </a:r>
          </a:p>
          <a:p>
            <a:r>
              <a:rPr lang="en-US" altLang="en-US" sz="2800" dirty="0"/>
              <a:t>Above that layer are sequential processes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1341327"/>
            <a:ext cx="5064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5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42" y="171450"/>
            <a:ext cx="7772400" cy="85725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Implementation of Processes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5656910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/>
              <a:t>Fields of a process table entry</a:t>
            </a:r>
          </a:p>
        </p:txBody>
      </p:sp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1" y="1313913"/>
            <a:ext cx="7089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12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Implementation of Processes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53025"/>
            <a:ext cx="8086725" cy="9429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dirty="0"/>
              <a:t>Skeleton of what lowest level of OS does when an interrupt occurs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en-US" sz="28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590675"/>
            <a:ext cx="664845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44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Threads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200" b="1" dirty="0">
                <a:solidFill>
                  <a:schemeClr val="accent6"/>
                </a:solidFill>
              </a:rPr>
              <a:t>The Thread Model (1)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81625"/>
            <a:ext cx="7772400" cy="7143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(a) Three processes each with one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(b) One process with three threads</a:t>
            </a:r>
            <a:endParaRPr lang="en-US" altLang="en-US" sz="280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70025"/>
            <a:ext cx="8228012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97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The Thread Model (2)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4924425"/>
            <a:ext cx="7772400" cy="1171575"/>
          </a:xfrm>
        </p:spPr>
        <p:txBody>
          <a:bodyPr/>
          <a:lstStyle/>
          <a:p>
            <a:r>
              <a:rPr lang="en-US" altLang="en-US"/>
              <a:t>Items shared by all threads in a process</a:t>
            </a:r>
          </a:p>
          <a:p>
            <a:r>
              <a:rPr lang="en-US" altLang="en-US"/>
              <a:t>Items private to each thread</a:t>
            </a:r>
          </a:p>
        </p:txBody>
      </p:sp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352425" y="161925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8877300" y="1752600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The Thread Model 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53075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Each thread has its own stack</a:t>
            </a:r>
          </a:p>
        </p:txBody>
      </p:sp>
      <p:pic>
        <p:nvPicPr>
          <p:cNvPr id="14341" name="Picture 5" descr="C:\B\b4\JPG\foo\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306513"/>
            <a:ext cx="6499225" cy="36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10225"/>
            <a:ext cx="7772400" cy="4857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A word processor with three threads</a:t>
            </a:r>
            <a:endParaRPr lang="en-US" altLang="en-US" sz="2800"/>
          </a:p>
        </p:txBody>
      </p:sp>
      <p:pic>
        <p:nvPicPr>
          <p:cNvPr id="15366" name="Picture 6" descr="C:\B\b4\JPG\foo\2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58888"/>
            <a:ext cx="7607300" cy="38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8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5864225"/>
            <a:ext cx="7772400" cy="7715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multithreaded Web server</a:t>
            </a:r>
          </a:p>
        </p:txBody>
      </p:sp>
      <p:pic>
        <p:nvPicPr>
          <p:cNvPr id="16391" name="Picture 7" descr="C:\B\b4\JPG\foo\2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266825"/>
            <a:ext cx="6527800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0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52950"/>
            <a:ext cx="7772400" cy="1543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Rough outline of code for previous slide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(a) Dispatcher thread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(b) Worker thread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85938"/>
            <a:ext cx="7439025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0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Usage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4752975"/>
            <a:ext cx="777240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Three ways to construct a server</a:t>
            </a:r>
          </a:p>
        </p:txBody>
      </p:sp>
      <p:pic>
        <p:nvPicPr>
          <p:cNvPr id="1846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709738"/>
            <a:ext cx="8039100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</a:t>
            </a:r>
          </a:p>
          <a:p>
            <a:r>
              <a:rPr lang="en-US" altLang="en-US" dirty="0"/>
              <a:t>Threads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Classical IPC problems</a:t>
            </a:r>
          </a:p>
          <a:p>
            <a:r>
              <a:rPr lang="en-US" altLang="en-US" dirty="0"/>
              <a:t>Scheduling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33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5656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</a:rPr>
              <a:t>Implementing Threads in User Space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5" y="5664200"/>
            <a:ext cx="6515100" cy="885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user-level threads package</a:t>
            </a:r>
          </a:p>
        </p:txBody>
      </p:sp>
      <p:pic>
        <p:nvPicPr>
          <p:cNvPr id="19462" name="Picture 6" descr="C:\B\b4\JPG\foo\2-1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255713"/>
            <a:ext cx="5153025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8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01566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Implementing Threads in the Kernel</a:t>
            </a:r>
            <a:endParaRPr lang="en-US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5810250"/>
            <a:ext cx="7772400" cy="6286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dirty="0"/>
              <a:t>A threads package managed by the kernel</a:t>
            </a:r>
          </a:p>
        </p:txBody>
      </p:sp>
      <p:pic>
        <p:nvPicPr>
          <p:cNvPr id="20485" name="Picture 5" descr="C:\B\b4\JPG\foo\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198563"/>
            <a:ext cx="4203700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0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</a:rPr>
              <a:t>Hybrid Implementations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5925"/>
            <a:ext cx="7772400" cy="600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    Multiplexing user-level threads onto kernel- level threads</a:t>
            </a:r>
            <a:endParaRPr lang="en-US" altLang="en-US" sz="2000" dirty="0"/>
          </a:p>
        </p:txBody>
      </p:sp>
      <p:pic>
        <p:nvPicPr>
          <p:cNvPr id="21509" name="Picture 5" descr="C:\B\b4\JPG\foo\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247775"/>
            <a:ext cx="631666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2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Interprocess Communication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200" b="1" dirty="0">
                <a:solidFill>
                  <a:schemeClr val="accent6"/>
                </a:solidFill>
              </a:rPr>
              <a:t>Race Conditions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10200"/>
            <a:ext cx="91440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/>
              <a:t>Two processes want to access shared memory at same time</a:t>
            </a:r>
          </a:p>
        </p:txBody>
      </p:sp>
      <p:pic>
        <p:nvPicPr>
          <p:cNvPr id="26629" name="Picture 5" descr="C:\B\b4\JPG\foo\2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390650"/>
            <a:ext cx="4921250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2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600" b="1" dirty="0">
                <a:solidFill>
                  <a:schemeClr val="accent6"/>
                </a:solidFill>
              </a:rPr>
              <a:t>Introduction to Scheduling (1)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5010150"/>
            <a:ext cx="8458200" cy="97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Bursts of CPU usage alternate with periods of I/O wait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CPU-bound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 I/O bound process</a:t>
            </a:r>
          </a:p>
        </p:txBody>
      </p:sp>
      <p:pic>
        <p:nvPicPr>
          <p:cNvPr id="50183" name="Picture 7" descr="C:\B\b4\JPG\foo\2-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24025"/>
            <a:ext cx="743585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9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Introduction to Scheduling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981700"/>
            <a:ext cx="7772400" cy="3143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/>
              <a:t>Scheduling Algorithm Goals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43013"/>
            <a:ext cx="781050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3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Batch Systems (1)</a:t>
            </a:r>
            <a:endParaRPr lang="en-US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24475"/>
            <a:ext cx="7772400" cy="7715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An example of shortest job first scheduling</a:t>
            </a:r>
          </a:p>
        </p:txBody>
      </p:sp>
      <p:pic>
        <p:nvPicPr>
          <p:cNvPr id="52229" name="Picture 5" descr="C:\B\b4\JPG\foo\2-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68525"/>
            <a:ext cx="7599362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Batch Systems (2)</a:t>
            </a:r>
            <a:endParaRPr lang="en-US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00750"/>
            <a:ext cx="7772400" cy="8572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Three level scheduling</a:t>
            </a:r>
          </a:p>
        </p:txBody>
      </p:sp>
      <p:pic>
        <p:nvPicPr>
          <p:cNvPr id="53253" name="Picture 5" descr="C:\B\b4\JPG\foo\2-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447800"/>
            <a:ext cx="717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1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0"/>
            <a:ext cx="7787694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Interactive Systems (1)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4428991"/>
            <a:ext cx="8813800" cy="97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Round Robin Scheduling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list of runnable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list of runnable processes after B uses up its quantum</a:t>
            </a:r>
            <a:endParaRPr lang="en-US" altLang="en-US" sz="2000" dirty="0"/>
          </a:p>
        </p:txBody>
      </p:sp>
      <p:pic>
        <p:nvPicPr>
          <p:cNvPr id="55301" name="Picture 5" descr="C:\B\b4\JPG\foo\2-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247900"/>
            <a:ext cx="7407275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187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Interactive Systems (2)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603" y="5198101"/>
            <a:ext cx="8661400" cy="8001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A scheduling algorithm with four priority classes</a:t>
            </a:r>
            <a:endParaRPr lang="en-US" altLang="en-US" sz="2800" dirty="0"/>
          </a:p>
        </p:txBody>
      </p:sp>
      <p:pic>
        <p:nvPicPr>
          <p:cNvPr id="56325" name="Picture 5" descr="C:\B\b4\JPG\foo\2-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601788"/>
            <a:ext cx="7034212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Processes</a:t>
            </a:r>
            <a:endParaRPr lang="en-US" sz="2000" dirty="0"/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how Threads can be used</a:t>
            </a:r>
            <a:endParaRPr lang="en-US" sz="2000" dirty="0"/>
          </a:p>
          <a:p>
            <a:pPr marL="609600" indent="-609600">
              <a:lnSpc>
                <a:spcPct val="150000"/>
              </a:lnSpc>
            </a:pPr>
            <a:r>
              <a:rPr lang="en-US" sz="2000" dirty="0"/>
              <a:t>Understand </a:t>
            </a:r>
            <a:r>
              <a:rPr lang="en-US" sz="2000" dirty="0" smtClean="0"/>
              <a:t>the IPC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Explaining about the Scheduling</a:t>
            </a:r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8839" cy="962025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Scheduling in Real-Time Systems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Schedulable real-time system</a:t>
            </a:r>
          </a:p>
          <a:p>
            <a:r>
              <a:rPr lang="en-US" altLang="en-US"/>
              <a:t>Given</a:t>
            </a:r>
          </a:p>
          <a:p>
            <a:pPr lvl="1"/>
            <a:r>
              <a:rPr lang="en-US" altLang="en-US" i="1"/>
              <a:t>m</a:t>
            </a:r>
            <a:r>
              <a:rPr lang="en-US" altLang="en-US"/>
              <a:t> periodic events</a:t>
            </a:r>
          </a:p>
          <a:p>
            <a:pPr lvl="1"/>
            <a:r>
              <a:rPr lang="en-US" altLang="en-US"/>
              <a:t>event </a:t>
            </a:r>
            <a:r>
              <a:rPr lang="en-US" altLang="en-US" i="1"/>
              <a:t>i</a:t>
            </a:r>
            <a:r>
              <a:rPr lang="en-US" altLang="en-US"/>
              <a:t> occurs within period P</a:t>
            </a:r>
            <a:r>
              <a:rPr lang="en-US" altLang="en-US" baseline="-25000"/>
              <a:t>i</a:t>
            </a:r>
            <a:r>
              <a:rPr lang="en-US" altLang="en-US"/>
              <a:t> and requires C</a:t>
            </a:r>
            <a:r>
              <a:rPr lang="en-US" altLang="en-US" baseline="-25000"/>
              <a:t>i</a:t>
            </a:r>
            <a:r>
              <a:rPr lang="en-US" altLang="en-US"/>
              <a:t> seconds</a:t>
            </a:r>
          </a:p>
          <a:p>
            <a:r>
              <a:rPr lang="en-US" altLang="en-US"/>
              <a:t>Then the load can only be handled if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454400" y="5081588"/>
          <a:ext cx="1954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081588"/>
                        <a:ext cx="1954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60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Scheduling (1)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210175"/>
            <a:ext cx="7772400" cy="514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Possible scheduling of user-level threads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50-msec process quantum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threads run 5 </a:t>
            </a:r>
            <a:r>
              <a:rPr lang="en-US" altLang="en-US" sz="2400" dirty="0" err="1"/>
              <a:t>msec</a:t>
            </a:r>
            <a:r>
              <a:rPr lang="en-US" altLang="en-US" sz="2400" dirty="0"/>
              <a:t>/CPU burst</a:t>
            </a:r>
          </a:p>
        </p:txBody>
      </p:sp>
      <p:pic>
        <p:nvPicPr>
          <p:cNvPr id="61445" name="Picture 5" descr="C:\B\b4\JPG\foo\2-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079500"/>
            <a:ext cx="45783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6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Thread Scheduling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5124450"/>
            <a:ext cx="7360276" cy="971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Possible scheduling of kernel-level threads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50-msec process quantum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threads run 5 </a:t>
            </a:r>
            <a:r>
              <a:rPr lang="en-US" altLang="en-US" sz="2400" dirty="0" err="1"/>
              <a:t>msec</a:t>
            </a:r>
            <a:r>
              <a:rPr lang="en-US" altLang="en-US" sz="2400" dirty="0"/>
              <a:t>/CPU burst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62469" name="Picture 5" descr="C:\B\b4\JPG\foo\2-4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992188"/>
            <a:ext cx="378460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4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b="1" dirty="0">
                <a:solidFill>
                  <a:schemeClr val="accent6"/>
                </a:solidFill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1" y="1825625"/>
            <a:ext cx="3261260" cy="4351338"/>
          </a:xfrm>
        </p:spPr>
        <p:txBody>
          <a:bodyPr>
            <a:normAutofit/>
          </a:bodyPr>
          <a:lstStyle/>
          <a:p>
            <a:pPr lvl="0" hangingPunct="0"/>
            <a:r>
              <a:rPr lang="en-US" sz="2400" dirty="0"/>
              <a:t>A thread is a single </a:t>
            </a:r>
            <a:r>
              <a:rPr lang="en-US" sz="2400" dirty="0" smtClean="0"/>
              <a:t>flow </a:t>
            </a:r>
            <a:r>
              <a:rPr lang="en-US" sz="2400" dirty="0"/>
              <a:t>of control within a program </a:t>
            </a:r>
            <a:endParaRPr lang="en-US" sz="2400" dirty="0" smtClean="0"/>
          </a:p>
          <a:p>
            <a:pPr marL="0" lvl="0" indent="0" hangingPunct="0">
              <a:buNone/>
            </a:pPr>
            <a:endParaRPr lang="en-US" sz="2400" dirty="0" smtClean="0"/>
          </a:p>
          <a:p>
            <a:pPr lvl="0" hangingPunct="0"/>
            <a:r>
              <a:rPr lang="en-US" sz="2400" dirty="0" smtClean="0"/>
              <a:t>Normally we might have a server and many client in any webserver, how the server will server all client?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61" y="901700"/>
            <a:ext cx="4766186" cy="56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Java Threads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800" dirty="0"/>
              <a:t>In Java, programming with multiple threads of control is relatively </a:t>
            </a:r>
            <a:r>
              <a:rPr lang="en-US" sz="2800" dirty="0" smtClean="0"/>
              <a:t>easy</a:t>
            </a:r>
            <a:endParaRPr lang="en-US" sz="2800" dirty="0"/>
          </a:p>
          <a:p>
            <a:pPr lvl="1" hangingPunct="0"/>
            <a:r>
              <a:rPr lang="en-US" sz="2400" dirty="0" smtClean="0"/>
              <a:t>Concentrate </a:t>
            </a:r>
            <a:r>
              <a:rPr lang="en-US" sz="2400" dirty="0"/>
              <a:t>on a single thread of execution for a specific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1" hangingPunct="0"/>
            <a:r>
              <a:rPr lang="en-US" sz="2400" dirty="0" smtClean="0"/>
              <a:t>execution </a:t>
            </a:r>
            <a:r>
              <a:rPr lang="en-US" sz="2400" dirty="0"/>
              <a:t>environment (Java VM) and operating system handle the scheduling and task </a:t>
            </a:r>
            <a:r>
              <a:rPr lang="en-US" sz="2400" dirty="0" smtClean="0"/>
              <a:t>switching</a:t>
            </a:r>
            <a:endParaRPr lang="en-US" sz="2400" dirty="0"/>
          </a:p>
          <a:p>
            <a:pPr hangingPunct="0"/>
            <a:r>
              <a:rPr lang="en-US" sz="2800" dirty="0" smtClean="0"/>
              <a:t>Two </a:t>
            </a:r>
            <a:r>
              <a:rPr lang="en-US" sz="2800" dirty="0"/>
              <a:t>objects are always involved in running java threads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Java language object: </a:t>
            </a:r>
            <a:r>
              <a:rPr lang="en-US" sz="2400" b="1" dirty="0" err="1" smtClean="0"/>
              <a:t>java.lang.Thread</a:t>
            </a:r>
            <a:r>
              <a:rPr lang="en-US" sz="2400" dirty="0"/>
              <a:t> </a:t>
            </a:r>
          </a:p>
          <a:p>
            <a:pPr lvl="1" hangingPunct="0"/>
            <a:r>
              <a:rPr lang="en-US" sz="2400" dirty="0" smtClean="0"/>
              <a:t>A </a:t>
            </a:r>
            <a:r>
              <a:rPr lang="en-US" sz="2400" dirty="0"/>
              <a:t>“target” object that c thread to execute</a:t>
            </a:r>
          </a:p>
        </p:txBody>
      </p:sp>
    </p:spTree>
    <p:extLst>
      <p:ext uri="{BB962C8B-B14F-4D97-AF65-F5344CB8AC3E}">
        <p14:creationId xmlns:p14="http://schemas.microsoft.com/office/powerpoint/2010/main" val="7835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Java Threads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 smtClean="0"/>
              <a:t>There are two </a:t>
            </a:r>
            <a:r>
              <a:rPr lang="en-US" sz="2400" dirty="0"/>
              <a:t>possibilities </a:t>
            </a:r>
            <a:r>
              <a:rPr lang="en-US" sz="2400" dirty="0" smtClean="0"/>
              <a:t> to creating Threads:</a:t>
            </a:r>
            <a:endParaRPr lang="en-US" sz="2400" dirty="0"/>
          </a:p>
          <a:p>
            <a:pPr marL="0" indent="0" hangingPunct="0">
              <a:buNone/>
            </a:pPr>
            <a:r>
              <a:rPr lang="en-US" sz="2400" dirty="0" smtClean="0"/>
              <a:t>1. Thread </a:t>
            </a:r>
            <a:r>
              <a:rPr lang="en-US" sz="2400" dirty="0"/>
              <a:t>object extends </a:t>
            </a:r>
            <a:r>
              <a:rPr lang="en-US" sz="2400" dirty="0" smtClean="0"/>
              <a:t>class (extend </a:t>
            </a:r>
            <a:r>
              <a:rPr lang="en-US" sz="2400" dirty="0" err="1" smtClean="0"/>
              <a:t>java.lang.Thread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hangingPunct="0">
              <a:buNone/>
            </a:pPr>
            <a:r>
              <a:rPr lang="en-US" sz="2400" dirty="0" smtClean="0"/>
              <a:t>2. Thread </a:t>
            </a:r>
            <a:r>
              <a:rPr lang="en-US" sz="2400" dirty="0"/>
              <a:t>object implements </a:t>
            </a:r>
            <a:r>
              <a:rPr lang="en-US" sz="2400" dirty="0" smtClean="0"/>
              <a:t>interface (implement </a:t>
            </a:r>
            <a:r>
              <a:rPr lang="en-US" sz="2400" dirty="0" err="1" smtClean="0"/>
              <a:t>java.lang.Runnable</a:t>
            </a:r>
            <a:r>
              <a:rPr lang="en-US" sz="2400" dirty="0" smtClean="0"/>
              <a:t>)</a:t>
            </a:r>
          </a:p>
          <a:p>
            <a:pPr marL="0" indent="0" hangingPunct="0">
              <a:buNone/>
            </a:pPr>
            <a:endParaRPr lang="en-US" dirty="0" smtClean="0"/>
          </a:p>
          <a:p>
            <a:pPr marL="0" indent="0" hangingPunc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7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Java </a:t>
            </a:r>
            <a:r>
              <a:rPr lang="en-US" b="1" dirty="0" smtClean="0">
                <a:solidFill>
                  <a:schemeClr val="accent6"/>
                </a:solidFill>
              </a:rPr>
              <a:t>Threads Main Methods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29175"/>
          </a:xfrm>
        </p:spPr>
        <p:txBody>
          <a:bodyPr>
            <a:normAutofit fontScale="92500" lnSpcReduction="10000"/>
          </a:bodyPr>
          <a:lstStyle/>
          <a:p>
            <a:pPr hangingPunct="0"/>
            <a:r>
              <a:rPr lang="en-US" sz="2800" dirty="0" smtClean="0"/>
              <a:t>To control a threads in Java there are number of methods such as:</a:t>
            </a:r>
          </a:p>
          <a:p>
            <a:pPr hangingPunct="0"/>
            <a:r>
              <a:rPr lang="en-US" sz="2800" b="1" dirty="0" smtClean="0"/>
              <a:t>run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Implements </a:t>
            </a:r>
            <a:r>
              <a:rPr lang="en-US" sz="2400" dirty="0"/>
              <a:t>the code to be </a:t>
            </a:r>
            <a:r>
              <a:rPr lang="en-US" sz="2400" dirty="0" smtClean="0"/>
              <a:t>executed</a:t>
            </a:r>
            <a:endParaRPr lang="en-US" sz="2400" dirty="0"/>
          </a:p>
          <a:p>
            <a:r>
              <a:rPr lang="en-US" sz="2800" b="1" dirty="0" smtClean="0"/>
              <a:t>start()</a:t>
            </a:r>
          </a:p>
          <a:p>
            <a:pPr lvl="1"/>
            <a:r>
              <a:rPr lang="en-US" sz="2400" dirty="0" smtClean="0"/>
              <a:t>Starts </a:t>
            </a:r>
            <a:r>
              <a:rPr lang="en-US" sz="2400" dirty="0"/>
              <a:t>a thread</a:t>
            </a:r>
          </a:p>
          <a:p>
            <a:pPr hangingPunct="0"/>
            <a:r>
              <a:rPr lang="en-US" sz="2800" b="1" dirty="0" smtClean="0"/>
              <a:t>sleep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A </a:t>
            </a:r>
            <a:r>
              <a:rPr lang="en-US" sz="2400" dirty="0"/>
              <a:t>thread will wait for the specified amount of time</a:t>
            </a:r>
          </a:p>
          <a:p>
            <a:pPr hangingPunct="0"/>
            <a:r>
              <a:rPr lang="en-US" sz="2800" b="1" dirty="0" smtClean="0"/>
              <a:t>join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Synchronizes </a:t>
            </a:r>
            <a:r>
              <a:rPr lang="en-US" sz="2400" dirty="0"/>
              <a:t>execution between </a:t>
            </a:r>
            <a:r>
              <a:rPr lang="en-US" sz="2400" dirty="0" smtClean="0"/>
              <a:t>threads</a:t>
            </a:r>
            <a:r>
              <a:rPr lang="en-US" sz="2400" dirty="0"/>
              <a:t> </a:t>
            </a:r>
          </a:p>
          <a:p>
            <a:pPr hangingPunct="0"/>
            <a:r>
              <a:rPr lang="en-US" sz="2800" b="1" dirty="0" smtClean="0"/>
              <a:t>yield</a:t>
            </a:r>
            <a:r>
              <a:rPr lang="en-US" sz="2800" b="1" dirty="0"/>
              <a:t>()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hangingPunct="0"/>
            <a:r>
              <a:rPr lang="en-US" sz="2400" dirty="0" smtClean="0"/>
              <a:t>Switch process between threads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 smtClean="0"/>
              <a:t>Process i</a:t>
            </a:r>
            <a:r>
              <a:rPr lang="en-US" sz="1800" dirty="0" smtClean="0"/>
              <a:t>s </a:t>
            </a:r>
            <a:r>
              <a:rPr lang="en-US" sz="1800" dirty="0"/>
              <a:t>an instance of a computer program that is being </a:t>
            </a:r>
            <a:r>
              <a:rPr lang="en-US" sz="1800" dirty="0" smtClean="0"/>
              <a:t>executed</a:t>
            </a:r>
          </a:p>
          <a:p>
            <a:r>
              <a:rPr lang="en-US" altLang="en-US" sz="1800" dirty="0" smtClean="0"/>
              <a:t>Process has 4 conceptual models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- Process creation, process termination, process state, process hierarchy</a:t>
            </a:r>
          </a:p>
          <a:p>
            <a:r>
              <a:rPr lang="en-US" altLang="en-US" sz="1800" dirty="0" smtClean="0"/>
              <a:t>Thread is called light-weight process and it share the resources of parent process</a:t>
            </a:r>
          </a:p>
          <a:p>
            <a:r>
              <a:rPr lang="en-US" altLang="en-US" sz="1800" dirty="0" smtClean="0"/>
              <a:t>Various threads are wait(), join(), sleep(), run(), abort(), stop()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 smtClean="0"/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4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 Synchronization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32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Process</a:t>
            </a:r>
          </a:p>
          <a:p>
            <a:pPr>
              <a:buFontTx/>
              <a:buChar char="-"/>
            </a:pPr>
            <a:r>
              <a:rPr lang="en-US" dirty="0" smtClean="0"/>
              <a:t>Thread</a:t>
            </a:r>
          </a:p>
          <a:p>
            <a:pPr>
              <a:buFontTx/>
              <a:buChar char="-"/>
            </a:pPr>
            <a:r>
              <a:rPr lang="en-US" dirty="0" smtClean="0"/>
              <a:t>Inter Process Communication</a:t>
            </a:r>
          </a:p>
          <a:p>
            <a:pPr>
              <a:buFontTx/>
              <a:buChar char="-"/>
            </a:pP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Processes</a:t>
            </a:r>
            <a:br>
              <a:rPr lang="en-US" altLang="en-US" b="1" dirty="0">
                <a:solidFill>
                  <a:schemeClr val="accent6"/>
                </a:solidFill>
              </a:rPr>
            </a:br>
            <a:r>
              <a:rPr lang="en-US" altLang="en-US" sz="3200" b="1" dirty="0">
                <a:solidFill>
                  <a:schemeClr val="accent6"/>
                </a:solidFill>
              </a:rPr>
              <a:t>The Process Model</a:t>
            </a:r>
            <a:endParaRPr lang="en-US" altLang="en-US" b="1" dirty="0">
              <a:solidFill>
                <a:schemeClr val="accent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4572000"/>
            <a:ext cx="88900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Multiprogramming of four programs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Conceptual model of 4 independent, sequential processes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Only one program active at any instant</a:t>
            </a:r>
          </a:p>
        </p:txBody>
      </p:sp>
      <p:pic>
        <p:nvPicPr>
          <p:cNvPr id="2054" name="Picture 6" descr="C:\B\b4\JPG\foo\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663700"/>
            <a:ext cx="799782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Creation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 dirty="0"/>
              <a:t>Principal events that cause process creation</a:t>
            </a:r>
          </a:p>
          <a:p>
            <a:pPr marL="0" indent="0">
              <a:buNone/>
            </a:pPr>
            <a:r>
              <a:rPr lang="en-US" altLang="en-US" dirty="0" smtClean="0"/>
              <a:t>1. System </a:t>
            </a:r>
            <a:r>
              <a:rPr lang="en-US" altLang="en-US" dirty="0"/>
              <a:t>initialization</a:t>
            </a:r>
          </a:p>
          <a:p>
            <a:pPr marL="0" indent="0">
              <a:buNone/>
            </a:pPr>
            <a:r>
              <a:rPr lang="en-US" altLang="en-US" dirty="0" smtClean="0"/>
              <a:t>2. Execution </a:t>
            </a:r>
            <a:r>
              <a:rPr lang="en-US" altLang="en-US" dirty="0"/>
              <a:t>of a process creation system </a:t>
            </a:r>
          </a:p>
          <a:p>
            <a:pPr marL="0" indent="0">
              <a:buNone/>
            </a:pPr>
            <a:r>
              <a:rPr lang="en-US" altLang="en-US" dirty="0"/>
              <a:t>3</a:t>
            </a:r>
            <a:r>
              <a:rPr lang="en-US" altLang="en-US" dirty="0" smtClean="0"/>
              <a:t>. User </a:t>
            </a:r>
            <a:r>
              <a:rPr lang="en-US" altLang="en-US" dirty="0"/>
              <a:t>request to create a new process</a:t>
            </a:r>
          </a:p>
          <a:p>
            <a:pPr marL="0" indent="0">
              <a:buNone/>
            </a:pPr>
            <a:r>
              <a:rPr lang="en-US" altLang="en-US" dirty="0"/>
              <a:t>4</a:t>
            </a:r>
            <a:r>
              <a:rPr lang="en-US" altLang="en-US" dirty="0" smtClean="0"/>
              <a:t>. Initiation </a:t>
            </a:r>
            <a:r>
              <a:rPr lang="en-US" altLang="en-US" dirty="0"/>
              <a:t>of a batch job</a:t>
            </a:r>
          </a:p>
        </p:txBody>
      </p:sp>
    </p:spTree>
    <p:extLst>
      <p:ext uri="{BB962C8B-B14F-4D97-AF65-F5344CB8AC3E}">
        <p14:creationId xmlns:p14="http://schemas.microsoft.com/office/powerpoint/2010/main" val="12206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Termination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/>
              <a:t>Conditions which terminate processes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Normal exit (voluntary)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Error exit (voluntary)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Fatal error (involuntary)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Killed by another process (involuntary)</a:t>
            </a:r>
          </a:p>
        </p:txBody>
      </p:sp>
    </p:spTree>
    <p:extLst>
      <p:ext uri="{BB962C8B-B14F-4D97-AF65-F5344CB8AC3E}">
        <p14:creationId xmlns:p14="http://schemas.microsoft.com/office/powerpoint/2010/main" val="1870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Hierarchies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altLang="en-US"/>
              <a:t>Parent creates a child process, child processes can create its own process</a:t>
            </a:r>
          </a:p>
          <a:p>
            <a:r>
              <a:rPr lang="en-US" altLang="en-US"/>
              <a:t>Forms a hierarchy</a:t>
            </a:r>
          </a:p>
          <a:p>
            <a:pPr lvl="1"/>
            <a:r>
              <a:rPr lang="en-US" altLang="en-US"/>
              <a:t>UNIX calls this a "process group"</a:t>
            </a:r>
          </a:p>
          <a:p>
            <a:r>
              <a:rPr lang="en-US" altLang="en-US"/>
              <a:t>Windows has no concept of process hierarchy</a:t>
            </a:r>
          </a:p>
          <a:p>
            <a:pPr lvl="1"/>
            <a:r>
              <a:rPr lang="en-US" altLang="en-US"/>
              <a:t>all processes are created equal</a:t>
            </a:r>
          </a:p>
        </p:txBody>
      </p:sp>
    </p:spTree>
    <p:extLst>
      <p:ext uri="{BB962C8B-B14F-4D97-AF65-F5344CB8AC3E}">
        <p14:creationId xmlns:p14="http://schemas.microsoft.com/office/powerpoint/2010/main" val="27870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Process States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4238625"/>
            <a:ext cx="7772400" cy="148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Possible process states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running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blocked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ready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Transitions between states shown</a:t>
            </a:r>
            <a:endParaRPr lang="en-US" altLang="en-US" sz="24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512888"/>
            <a:ext cx="7639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4677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5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(5)</Template>
  <TotalTime>221</TotalTime>
  <Pages>11</Pages>
  <Words>820</Words>
  <Application>Microsoft Office PowerPoint</Application>
  <PresentationFormat>On-screen Show (4:3)</PresentationFormat>
  <Paragraphs>153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ＭＳ Ｐゴシック</vt:lpstr>
      <vt:lpstr>Arial</vt:lpstr>
      <vt:lpstr>Calibri</vt:lpstr>
      <vt:lpstr>Century</vt:lpstr>
      <vt:lpstr>Century Gothic</vt:lpstr>
      <vt:lpstr>新細明體</vt:lpstr>
      <vt:lpstr>APUtemplate-Level_3 (5)</vt:lpstr>
      <vt:lpstr>Equation</vt:lpstr>
      <vt:lpstr>Processes and Threads</vt:lpstr>
      <vt:lpstr>Topic &amp; Structure of The Lesson</vt:lpstr>
      <vt:lpstr>PowerPoint Presentation</vt:lpstr>
      <vt:lpstr>Key Terms You Must Be Able To Use</vt:lpstr>
      <vt:lpstr>Processes The Process Model</vt:lpstr>
      <vt:lpstr>Process Creation</vt:lpstr>
      <vt:lpstr>Process Termination</vt:lpstr>
      <vt:lpstr>Process Hierarchies</vt:lpstr>
      <vt:lpstr>Process States (1)</vt:lpstr>
      <vt:lpstr>Process States (2)</vt:lpstr>
      <vt:lpstr>Implementation of Processes (1)</vt:lpstr>
      <vt:lpstr>Implementation of Processes (2)</vt:lpstr>
      <vt:lpstr>Threads The Thread Model (1)</vt:lpstr>
      <vt:lpstr>The Thread Model (2)</vt:lpstr>
      <vt:lpstr>The Thread Model (3)</vt:lpstr>
      <vt:lpstr>Thread Usage (1)</vt:lpstr>
      <vt:lpstr>Thread Usage (2)</vt:lpstr>
      <vt:lpstr>Thread Usage (3)</vt:lpstr>
      <vt:lpstr>Thread Usage (4)</vt:lpstr>
      <vt:lpstr>Implementing Threads in User Space</vt:lpstr>
      <vt:lpstr>Implementing Threads in the Kernel</vt:lpstr>
      <vt:lpstr>Hybrid Implementations</vt:lpstr>
      <vt:lpstr>Interprocess Communication Race Conditions</vt:lpstr>
      <vt:lpstr>Scheduling Introduction to Scheduling (1)</vt:lpstr>
      <vt:lpstr>Introduction to Scheduling (2)</vt:lpstr>
      <vt:lpstr>Scheduling in Batch Systems (1)</vt:lpstr>
      <vt:lpstr>Scheduling in Batch Systems (2)</vt:lpstr>
      <vt:lpstr>Scheduling in Interactive Systems (1)</vt:lpstr>
      <vt:lpstr>Scheduling in Interactive Systems (2)</vt:lpstr>
      <vt:lpstr>Scheduling in Real-Time Systems</vt:lpstr>
      <vt:lpstr>Thread Scheduling (1)</vt:lpstr>
      <vt:lpstr>Thread Scheduling (2)</vt:lpstr>
      <vt:lpstr>Threads</vt:lpstr>
      <vt:lpstr>Java Threads</vt:lpstr>
      <vt:lpstr>Java Threads</vt:lpstr>
      <vt:lpstr>Java Threads Main Methods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subject>MSc</dc:subject>
  <dc:creator>Umapathy Eaganathan</dc:creator>
  <cp:lastModifiedBy>Umapathy Eaganathan</cp:lastModifiedBy>
  <cp:revision>22</cp:revision>
  <cp:lastPrinted>1995-11-02T09:23:42Z</cp:lastPrinted>
  <dcterms:created xsi:type="dcterms:W3CDTF">2015-09-21T03:52:03Z</dcterms:created>
  <dcterms:modified xsi:type="dcterms:W3CDTF">2018-08-28T18:03:10Z</dcterms:modified>
</cp:coreProperties>
</file>