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8" r:id="rId3"/>
    <p:sldId id="279" r:id="rId4"/>
    <p:sldId id="28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6" r:id="rId19"/>
    <p:sldId id="280" r:id="rId20"/>
    <p:sldId id="281" r:id="rId21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1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E946811-2BE5-4189-8282-F5D76551066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7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B0ACF658-EEDE-4FDD-B142-D85D184E53AA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02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0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24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2565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0908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261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804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5983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7066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8367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7955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1486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7152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Thread Synchronization 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188" y="3433695"/>
            <a:ext cx="6754812" cy="1470025"/>
          </a:xfrm>
        </p:spPr>
        <p:txBody>
          <a:bodyPr/>
          <a:lstStyle/>
          <a:p>
            <a:r>
              <a:rPr lang="en-US" dirty="0" smtClean="0"/>
              <a:t>Thread Synchronization </a:t>
            </a:r>
            <a:endParaRPr lang="en-MY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Version 0416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74025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How to Get an Executor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 static methods in Executors library.</a:t>
            </a:r>
          </a:p>
          <a:p>
            <a:r>
              <a:rPr lang="en-US" altLang="en-US" sz="2800" smtClean="0"/>
              <a:t>Fixed “thread pool”:  at most N threads running at one time</a:t>
            </a:r>
            <a:br>
              <a:rPr lang="en-US" altLang="en-US" sz="2800" smtClean="0"/>
            </a:br>
            <a:r>
              <a:rPr lang="en-US" altLang="en-US" sz="2800" smtClean="0"/>
              <a:t>  Executor exec =</a:t>
            </a:r>
            <a:br>
              <a:rPr lang="en-US" altLang="en-US" sz="2800" smtClean="0"/>
            </a:br>
            <a:r>
              <a:rPr lang="en-US" altLang="en-US" sz="2800" smtClean="0"/>
              <a:t>     Executors.newFixedThreadPool(MAX_THREADS);</a:t>
            </a:r>
          </a:p>
          <a:p>
            <a:r>
              <a:rPr lang="en-US" altLang="en-US" sz="2800" smtClean="0"/>
              <a:t>Unlimited number of threads</a:t>
            </a:r>
            <a:br>
              <a:rPr lang="en-US" altLang="en-US" sz="2800" smtClean="0"/>
            </a:br>
            <a:r>
              <a:rPr lang="en-US" altLang="en-US" sz="2800" smtClean="0"/>
              <a:t> Executor exec =</a:t>
            </a:r>
            <a:br>
              <a:rPr lang="en-US" altLang="en-US" sz="2800" smtClean="0"/>
            </a:br>
            <a:r>
              <a:rPr lang="en-US" altLang="en-US" sz="2800" smtClean="0"/>
              <a:t>     Executors.newCachedThreadPool(); 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74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858703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Summary So Far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Create a class that implements a Runnable to be your “worker”</a:t>
            </a:r>
          </a:p>
          <a:p>
            <a:r>
              <a:rPr lang="en-US" altLang="en-US" dirty="0" smtClean="0"/>
              <a:t>Create Runnable objects</a:t>
            </a:r>
          </a:p>
          <a:p>
            <a:r>
              <a:rPr lang="en-US" altLang="en-US" dirty="0" smtClean="0"/>
              <a:t>Create an Executor</a:t>
            </a:r>
          </a:p>
          <a:p>
            <a:r>
              <a:rPr lang="en-US" altLang="en-US" dirty="0" smtClean="0"/>
              <a:t>Submit each Runnable to the Executor which starts it up in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5970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Understand the issue with concurrent access to shared data?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Data could be a counter (int) or a data structure (e.g. a Map or List or Set)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 </a:t>
            </a:r>
            <a:r>
              <a:rPr lang="en-US" altLang="en-US" u="sng" smtClean="0"/>
              <a:t>critical section</a:t>
            </a:r>
            <a:r>
              <a:rPr lang="en-US" altLang="en-US" smtClean="0"/>
              <a:t>:  a block of code that can only be safely executed by one thread at a time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 lock: an object that is “held” by one thread at a time, then “released”</a:t>
            </a:r>
          </a:p>
        </p:txBody>
      </p:sp>
    </p:spTree>
    <p:extLst>
      <p:ext uri="{BB962C8B-B14F-4D97-AF65-F5344CB8AC3E}">
        <p14:creationId xmlns:p14="http://schemas.microsoft.com/office/powerpoint/2010/main" val="34039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Synchronization in Java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700" smtClean="0"/>
              <a:t>Any object can serve as a lock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Separate object: </a:t>
            </a:r>
            <a:r>
              <a:rPr lang="en-US" altLang="en-US" sz="2400" smtClean="0">
                <a:latin typeface="Consolas" panose="020B0609020204030204" pitchFamily="49" charset="0"/>
              </a:rPr>
              <a:t>Object myLock = new Object();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Current instance:  the this object </a:t>
            </a:r>
          </a:p>
          <a:p>
            <a:pPr>
              <a:lnSpc>
                <a:spcPct val="90000"/>
              </a:lnSpc>
            </a:pPr>
            <a:r>
              <a:rPr lang="en-US" altLang="en-US" sz="2700" smtClean="0"/>
              <a:t>Enclose lines of code in a </a:t>
            </a:r>
            <a:r>
              <a:rPr lang="en-US" altLang="en-US" sz="2700" i="1" smtClean="0"/>
              <a:t>synchronized </a:t>
            </a:r>
            <a:r>
              <a:rPr lang="en-US" altLang="en-US" sz="2700" smtClean="0"/>
              <a:t>block</a:t>
            </a:r>
            <a:br>
              <a:rPr lang="en-US" altLang="en-US" sz="2700" smtClean="0"/>
            </a:br>
            <a:r>
              <a:rPr lang="en-US" altLang="en-US" sz="2700" smtClean="0">
                <a:latin typeface="Consolas" panose="020B0609020204030204" pitchFamily="49" charset="0"/>
              </a:rPr>
              <a:t>   synchronized(myLock) {</a:t>
            </a:r>
            <a:br>
              <a:rPr lang="en-US" altLang="en-US" sz="2700" smtClean="0">
                <a:latin typeface="Consolas" panose="020B0609020204030204" pitchFamily="49" charset="0"/>
              </a:rPr>
            </a:br>
            <a:r>
              <a:rPr lang="en-US" altLang="en-US" sz="2700" smtClean="0">
                <a:latin typeface="Consolas" panose="020B0609020204030204" pitchFamily="49" charset="0"/>
              </a:rPr>
              <a:t>        // code here</a:t>
            </a:r>
            <a:br>
              <a:rPr lang="en-US" altLang="en-US" sz="2700" smtClean="0">
                <a:latin typeface="Consolas" panose="020B0609020204030204" pitchFamily="49" charset="0"/>
              </a:rPr>
            </a:br>
            <a:r>
              <a:rPr lang="en-US" altLang="en-US" sz="270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altLang="en-US" sz="2700" smtClean="0"/>
              <a:t>More than one thread could try to execute this code, but one acquires the lock and the others “block” or wait until the first thread releases the lock</a:t>
            </a:r>
          </a:p>
        </p:txBody>
      </p:sp>
    </p:spTree>
    <p:extLst>
      <p:ext uri="{BB962C8B-B14F-4D97-AF65-F5344CB8AC3E}">
        <p14:creationId xmlns:p14="http://schemas.microsoft.com/office/powerpoint/2010/main" val="25301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Synchronized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smtClean="0"/>
              <a:t>Common situation: all the code in a method is a critical section</a:t>
            </a:r>
          </a:p>
          <a:p>
            <a:pPr lvl="1">
              <a:lnSpc>
                <a:spcPct val="90000"/>
              </a:lnSpc>
            </a:pPr>
            <a:r>
              <a:rPr lang="en-US" altLang="en-US" sz="2600" smtClean="0"/>
              <a:t>I.e. only one thread at a time should execute that method</a:t>
            </a:r>
          </a:p>
          <a:p>
            <a:pPr lvl="1">
              <a:lnSpc>
                <a:spcPct val="90000"/>
              </a:lnSpc>
            </a:pPr>
            <a:r>
              <a:rPr lang="en-US" altLang="en-US" sz="2600" smtClean="0"/>
              <a:t>E.g. a getter or setter or mutator, or something that changes shared state info (e.g. a Map of important data)</a:t>
            </a:r>
          </a:p>
          <a:p>
            <a:pPr>
              <a:lnSpc>
                <a:spcPct val="90000"/>
              </a:lnSpc>
            </a:pPr>
            <a:r>
              <a:rPr lang="en-US" altLang="en-US" sz="3000" smtClean="0"/>
              <a:t>Java makes it easy: add synchronized keyword to method signature.  E.g.</a:t>
            </a:r>
            <a:br>
              <a:rPr lang="en-US" altLang="en-US" sz="3000" smtClean="0"/>
            </a:br>
            <a:r>
              <a:rPr lang="en-US" altLang="en-US" sz="3000" smtClean="0"/>
              <a:t>    </a:t>
            </a:r>
            <a:r>
              <a:rPr lang="en-US" altLang="en-US" sz="2800" smtClean="0">
                <a:latin typeface="Consolas" panose="020B0609020204030204" pitchFamily="49" charset="0"/>
              </a:rPr>
              <a:t>public </a:t>
            </a:r>
            <a:r>
              <a:rPr lang="en-US" altLang="en-US" sz="2800" u="sng" smtClean="0">
                <a:latin typeface="Consolas" panose="020B0609020204030204" pitchFamily="49" charset="0"/>
              </a:rPr>
              <a:t>synchronized</a:t>
            </a:r>
            <a:r>
              <a:rPr lang="en-US" altLang="en-US" sz="2800" smtClean="0">
                <a:latin typeface="Consolas" panose="020B0609020204030204" pitchFamily="49" charset="0"/>
              </a:rPr>
              <a:t> void update(…) {</a:t>
            </a:r>
            <a:endParaRPr lang="en-US" altLang="en-US" sz="3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Summary So Far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Concurrent access to shared data</a:t>
            </a:r>
          </a:p>
          <a:p>
            <a:pPr lvl="1"/>
            <a:r>
              <a:rPr lang="en-US" altLang="en-US" smtClean="0"/>
              <a:t>Can lead to serious, hard-to-find problems</a:t>
            </a:r>
          </a:p>
          <a:p>
            <a:pPr lvl="1"/>
            <a:r>
              <a:rPr lang="en-US" altLang="en-US" smtClean="0"/>
              <a:t>E.g. race conditions</a:t>
            </a:r>
          </a:p>
          <a:p>
            <a:r>
              <a:rPr lang="en-US" altLang="en-US" smtClean="0"/>
              <a:t>The concept of a lock</a:t>
            </a:r>
          </a:p>
          <a:p>
            <a:r>
              <a:rPr lang="en-US" altLang="en-US" smtClean="0"/>
              <a:t>Synchronized blocks of code or methods</a:t>
            </a:r>
          </a:p>
          <a:p>
            <a:pPr lvl="1"/>
            <a:r>
              <a:rPr lang="en-US" altLang="en-US" smtClean="0"/>
              <a:t>One thread at a time</a:t>
            </a:r>
          </a:p>
          <a:p>
            <a:pPr lvl="1"/>
            <a:r>
              <a:rPr lang="en-US" altLang="en-US" smtClean="0"/>
              <a:t>While first thread is executing it, others block</a:t>
            </a:r>
          </a:p>
        </p:txBody>
      </p:sp>
    </p:spTree>
    <p:extLst>
      <p:ext uri="{BB962C8B-B14F-4D97-AF65-F5344CB8AC3E}">
        <p14:creationId xmlns:p14="http://schemas.microsoft.com/office/powerpoint/2010/main" val="10026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More Advanced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700" dirty="0" smtClean="0"/>
              <a:t>A </a:t>
            </a:r>
            <a:r>
              <a:rPr lang="en-US" altLang="en-US" sz="2700" u="sng" dirty="0" smtClean="0"/>
              <a:t>semaphore</a:t>
            </a:r>
            <a:r>
              <a:rPr lang="en-US" altLang="en-US" sz="2700" dirty="0" smtClean="0"/>
              <a:t> object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Allows simultaneous access by N threads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If N==1, then this is known as a </a:t>
            </a:r>
            <a:r>
              <a:rPr lang="en-US" altLang="en-US" sz="2400" u="sng" dirty="0" err="1" smtClean="0"/>
              <a:t>mutex</a:t>
            </a:r>
            <a:r>
              <a:rPr lang="en-US" altLang="en-US" sz="2400" u="sng" dirty="0" smtClean="0"/>
              <a:t> </a:t>
            </a:r>
            <a:r>
              <a:rPr lang="en-US" altLang="en-US" sz="2400" dirty="0" smtClean="0"/>
              <a:t>(mutual exclusion)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Java has a class Semaphore</a:t>
            </a:r>
          </a:p>
          <a:p>
            <a:pPr>
              <a:lnSpc>
                <a:spcPct val="90000"/>
              </a:lnSpc>
            </a:pPr>
            <a:r>
              <a:rPr lang="en-US" altLang="en-US" sz="2700" dirty="0" smtClean="0"/>
              <a:t>Java class </a:t>
            </a:r>
            <a:r>
              <a:rPr lang="en-US" altLang="en-US" sz="2700" dirty="0" err="1" smtClean="0"/>
              <a:t>CountDownLatch</a:t>
            </a:r>
            <a:endParaRPr lang="en-US" altLang="en-US" sz="27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Created with a count (often a number of “worker” threads).   Say object is  </a:t>
            </a:r>
            <a:r>
              <a:rPr lang="en-US" altLang="en-US" sz="2400" dirty="0" err="1" smtClean="0">
                <a:latin typeface="Consolas" panose="020B0609020204030204" pitchFamily="49" charset="0"/>
              </a:rPr>
              <a:t>allWorkersDone</a:t>
            </a:r>
            <a:endParaRPr lang="en-US" altLang="en-US" sz="2400" dirty="0" smtClean="0"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Another thread (a “manager”) waits for all the workers to call </a:t>
            </a:r>
            <a:r>
              <a:rPr lang="en-US" altLang="en-US" sz="2400" dirty="0" err="1" smtClean="0"/>
              <a:t>countDown</a:t>
            </a:r>
            <a:r>
              <a:rPr lang="en-US" altLang="en-US" sz="2400" dirty="0" smtClean="0"/>
              <a:t>() on that object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So manager blocks with:   </a:t>
            </a:r>
            <a:r>
              <a:rPr lang="en-US" altLang="en-US" sz="2400" dirty="0" err="1" smtClean="0">
                <a:latin typeface="Consolas" panose="020B0609020204030204" pitchFamily="49" charset="0"/>
              </a:rPr>
              <a:t>allWorkersDone.await</a:t>
            </a:r>
            <a:r>
              <a:rPr lang="en-US" altLang="en-US" sz="2400" dirty="0" smtClean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6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Deadlock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600" b="1" dirty="0"/>
              <a:t>Definition</a:t>
            </a:r>
            <a:r>
              <a:rPr lang="en-US" altLang="en-US" sz="1600" dirty="0"/>
              <a:t> : A set of processes is </a:t>
            </a:r>
            <a:r>
              <a:rPr lang="en-US" altLang="en-US" sz="1600" i="1" dirty="0"/>
              <a:t>deadlocked</a:t>
            </a:r>
            <a:r>
              <a:rPr lang="en-US" altLang="en-US" sz="1600" dirty="0"/>
              <a:t> if each process in the set is waiting for an event that only another process in the set can cause</a:t>
            </a:r>
          </a:p>
          <a:p>
            <a:endParaRPr lang="en-US" altLang="en-US" sz="1600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 b="1" dirty="0"/>
              <a:t>Necessary conditions for deadlock</a:t>
            </a:r>
            <a:r>
              <a:rPr lang="en-US" altLang="en-US" sz="1600" dirty="0"/>
              <a:t> :</a:t>
            </a:r>
          </a:p>
          <a:p>
            <a:pPr>
              <a:spcBef>
                <a:spcPct val="100000"/>
              </a:spcBef>
            </a:pPr>
            <a:r>
              <a:rPr lang="en-US" altLang="en-US" sz="1600" b="1" dirty="0"/>
              <a:t>Mutual Exclusion </a:t>
            </a:r>
            <a:r>
              <a:rPr lang="en-US" altLang="en-US" sz="1600" dirty="0"/>
              <a:t>: each resource is either currently assigned to one process or is available to be assigned </a:t>
            </a:r>
          </a:p>
          <a:p>
            <a:pPr>
              <a:spcBef>
                <a:spcPct val="100000"/>
              </a:spcBef>
            </a:pPr>
            <a:r>
              <a:rPr lang="en-US" altLang="en-US" sz="1600" b="1" dirty="0"/>
              <a:t>Hold and wait</a:t>
            </a:r>
            <a:r>
              <a:rPr lang="en-US" altLang="en-US" sz="1600" dirty="0"/>
              <a:t> : processes currently holding resources granted earlier can request new resources</a:t>
            </a:r>
          </a:p>
          <a:p>
            <a:pPr>
              <a:spcBef>
                <a:spcPct val="100000"/>
              </a:spcBef>
            </a:pPr>
            <a:r>
              <a:rPr lang="en-US" altLang="en-US" sz="1600" b="1" dirty="0"/>
              <a:t>Non-Pre-emption</a:t>
            </a:r>
            <a:r>
              <a:rPr lang="en-US" altLang="en-US" sz="1600" dirty="0"/>
              <a:t> : resources previously granted cannot arbitrarily be taken away from a process;  they must be explicitly released by the process</a:t>
            </a:r>
          </a:p>
          <a:p>
            <a:pPr>
              <a:spcBef>
                <a:spcPct val="100000"/>
              </a:spcBef>
            </a:pPr>
            <a:r>
              <a:rPr lang="en-US" altLang="en-US" sz="1600" b="1" dirty="0"/>
              <a:t>Circular wait</a:t>
            </a:r>
            <a:r>
              <a:rPr lang="en-US" altLang="en-US" sz="1600" dirty="0"/>
              <a:t> : there must be a circular chain of two or more processes, each of which is waiting for a resource held by the next member of the chain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960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Summary of last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000" dirty="0" smtClean="0"/>
              <a:t>Multiple threads may need to cooperate</a:t>
            </a:r>
          </a:p>
          <a:p>
            <a:pPr lvl="1"/>
            <a:r>
              <a:rPr lang="en-US" altLang="en-US" sz="2600" dirty="0" smtClean="0"/>
              <a:t>Common situation: some workers and a manager</a:t>
            </a:r>
          </a:p>
          <a:p>
            <a:pPr lvl="1"/>
            <a:r>
              <a:rPr lang="en-US" altLang="en-US" sz="2600" dirty="0" smtClean="0"/>
              <a:t>One thread may need to wait for one or more thread to complete</a:t>
            </a:r>
          </a:p>
          <a:p>
            <a:pPr lvl="1"/>
            <a:r>
              <a:rPr lang="en-US" altLang="en-US" sz="2600" dirty="0" smtClean="0"/>
              <a:t>One or more threads may need to wait to be “released”</a:t>
            </a:r>
          </a:p>
          <a:p>
            <a:pPr lvl="1"/>
            <a:r>
              <a:rPr lang="en-US" altLang="en-US" sz="2600" dirty="0" smtClean="0"/>
              <a:t>Or a combination of these situations</a:t>
            </a:r>
          </a:p>
          <a:p>
            <a:r>
              <a:rPr lang="en-US" altLang="en-US" sz="3000" dirty="0" smtClean="0"/>
              <a:t>Threads all access a </a:t>
            </a:r>
            <a:r>
              <a:rPr lang="en-US" altLang="en-US" sz="3000" dirty="0" err="1" smtClean="0"/>
              <a:t>CountDownLatch</a:t>
            </a:r>
            <a:endParaRPr lang="en-US" altLang="en-US" sz="3000" dirty="0" smtClean="0"/>
          </a:p>
          <a:p>
            <a:pPr lvl="1"/>
            <a:r>
              <a:rPr lang="en-US" altLang="en-US" sz="2600" dirty="0" smtClean="0"/>
              <a:t>await() used to wait for enough calls to </a:t>
            </a:r>
            <a:r>
              <a:rPr lang="en-US" altLang="en-US" sz="2600" dirty="0" err="1" smtClean="0"/>
              <a:t>countDown</a:t>
            </a:r>
            <a:r>
              <a:rPr lang="en-US" altLang="en-US" sz="26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29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Threads</a:t>
            </a:r>
          </a:p>
          <a:p>
            <a:r>
              <a:rPr lang="en-US" altLang="en-US" dirty="0" smtClean="0"/>
              <a:t>Synchronization</a:t>
            </a:r>
          </a:p>
          <a:p>
            <a:r>
              <a:rPr lang="en-US" altLang="en-US" dirty="0" smtClean="0"/>
              <a:t>Executors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359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Socket Programming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82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the concept of Threads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Difference between task and thread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Explaining about the Synchronization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Tasks</a:t>
            </a:r>
          </a:p>
          <a:p>
            <a:pPr>
              <a:buFontTx/>
              <a:buChar char="-"/>
            </a:pPr>
            <a:r>
              <a:rPr lang="en-US" dirty="0" smtClean="0"/>
              <a:t>Synchronization</a:t>
            </a:r>
          </a:p>
          <a:p>
            <a:pPr>
              <a:buFontTx/>
              <a:buChar char="-"/>
            </a:pPr>
            <a:r>
              <a:rPr lang="en-US" dirty="0" smtClean="0"/>
              <a:t>Synchronization model</a:t>
            </a:r>
          </a:p>
          <a:p>
            <a:pPr>
              <a:buFontTx/>
              <a:buChar char="-"/>
            </a:pPr>
            <a:r>
              <a:rPr lang="en-US" smtClean="0"/>
              <a:t>Executor</a:t>
            </a:r>
          </a:p>
        </p:txBody>
      </p:sp>
    </p:spTree>
    <p:extLst>
      <p:ext uri="{BB962C8B-B14F-4D97-AF65-F5344CB8AC3E}">
        <p14:creationId xmlns:p14="http://schemas.microsoft.com/office/powerpoint/2010/main" val="11582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6"/>
                </a:solidFill>
              </a:rPr>
              <a:t>Tasks and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A </a:t>
            </a:r>
            <a:r>
              <a:rPr lang="en-US" b="1" u="sng" dirty="0" smtClean="0">
                <a:ea typeface="+mn-ea"/>
              </a:rPr>
              <a:t>task </a:t>
            </a:r>
            <a:r>
              <a:rPr lang="en-US" dirty="0" smtClean="0">
                <a:ea typeface="+mn-ea"/>
              </a:rPr>
              <a:t>is an abstraction of a series of steps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Might be done in a separate thread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Java libraries use the </a:t>
            </a:r>
            <a:r>
              <a:rPr lang="en-US" dirty="0" err="1" smtClean="0">
                <a:ea typeface="+mn-ea"/>
              </a:rPr>
              <a:t>Runnable</a:t>
            </a:r>
            <a:r>
              <a:rPr lang="en-US" dirty="0" smtClean="0">
                <a:ea typeface="+mn-ea"/>
              </a:rPr>
              <a:t> interface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work done by method run()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b="1" u="sng" dirty="0" smtClean="0">
                <a:ea typeface="+mn-ea"/>
              </a:rPr>
              <a:t>Thread</a:t>
            </a:r>
            <a:r>
              <a:rPr lang="en-US" dirty="0" smtClean="0">
                <a:ea typeface="+mn-ea"/>
              </a:rPr>
              <a:t>: a Java class for a thread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work done by method run()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How to associate a task with a thread?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How to start a thread?</a:t>
            </a:r>
          </a:p>
        </p:txBody>
      </p:sp>
    </p:spTree>
    <p:extLst>
      <p:ext uri="{BB962C8B-B14F-4D97-AF65-F5344CB8AC3E}">
        <p14:creationId xmlns:p14="http://schemas.microsoft.com/office/powerpoint/2010/main" val="12450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Creating a Task and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3000" smtClean="0"/>
              <a:t>Warning: old way(s), new ways</a:t>
            </a:r>
          </a:p>
          <a:p>
            <a:pPr>
              <a:lnSpc>
                <a:spcPct val="80000"/>
              </a:lnSpc>
            </a:pPr>
            <a:r>
              <a:rPr lang="en-US" altLang="en-US" sz="3000" smtClean="0"/>
              <a:t>First, if you have a thread object, you can call start() on that object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Makes it available to be run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When it’s time to run it, Thread’s run() is called</a:t>
            </a:r>
          </a:p>
          <a:p>
            <a:pPr>
              <a:lnSpc>
                <a:spcPct val="80000"/>
              </a:lnSpc>
            </a:pPr>
            <a:r>
              <a:rPr lang="en-US" altLang="en-US" sz="3000" smtClean="0"/>
              <a:t>So, create a thread using “old” (not good) way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Write class that extends Thread, e.g. MyThread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Define your own run()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Create a MyThread object and call start() on it</a:t>
            </a:r>
          </a:p>
          <a:p>
            <a:pPr>
              <a:lnSpc>
                <a:spcPct val="80000"/>
              </a:lnSpc>
            </a:pPr>
            <a:r>
              <a:rPr lang="en-US" altLang="en-US" sz="3000" smtClean="0"/>
              <a:t>We won’t do this!  Not good design</a:t>
            </a:r>
          </a:p>
        </p:txBody>
      </p:sp>
    </p:spTree>
    <p:extLst>
      <p:ext uri="{BB962C8B-B14F-4D97-AF65-F5344CB8AC3E}">
        <p14:creationId xmlns:p14="http://schemas.microsoft.com/office/powerpoint/2010/main" val="31576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err="1" smtClean="0">
                <a:solidFill>
                  <a:srgbClr val="002060"/>
                </a:solidFill>
                <a:latin typeface="Century Gothic" panose="020B0502020202020204" pitchFamily="34" charset="0"/>
              </a:rPr>
              <a:t>Runnables</a:t>
            </a:r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 and Thread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Use the “task abstraction” and create a class that implements Runnable interface</a:t>
            </a:r>
          </a:p>
          <a:p>
            <a:pPr lvl="1"/>
            <a:r>
              <a:rPr lang="en-US" altLang="en-US" dirty="0" smtClean="0"/>
              <a:t>Define the run() method to do the work you want</a:t>
            </a:r>
          </a:p>
          <a:p>
            <a:r>
              <a:rPr lang="en-US" altLang="en-US" dirty="0" smtClean="0"/>
              <a:t>Now, two ways to make your task run in a separate thread</a:t>
            </a:r>
          </a:p>
          <a:p>
            <a:pPr lvl="1"/>
            <a:r>
              <a:rPr lang="en-US" altLang="en-US" dirty="0" smtClean="0"/>
              <a:t>Create a Thread object and pass a Runnable to the constructor</a:t>
            </a:r>
          </a:p>
          <a:p>
            <a:pPr lvl="1"/>
            <a:r>
              <a:rPr lang="en-US" altLang="en-US" dirty="0" smtClean="0"/>
              <a:t>As before, call start() on the Thread object</a:t>
            </a:r>
          </a:p>
        </p:txBody>
      </p:sp>
    </p:spTree>
    <p:extLst>
      <p:ext uri="{BB962C8B-B14F-4D97-AF65-F5344CB8AC3E}">
        <p14:creationId xmlns:p14="http://schemas.microsoft.com/office/powerpoint/2010/main" val="6913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Do we need a Thread “manager”?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If your code is responsible for creating a bunch of tasks, linking them with Threads, and starting them all, then you have things to worry about:</a:t>
            </a:r>
          </a:p>
          <a:p>
            <a:pPr lvl="1"/>
            <a:r>
              <a:rPr lang="en-US" altLang="en-US" dirty="0" smtClean="0"/>
              <a:t>What if you start too many threads? Can you manage the number of running threads?</a:t>
            </a:r>
          </a:p>
          <a:p>
            <a:pPr lvl="1"/>
            <a:r>
              <a:rPr lang="en-US" altLang="en-US" dirty="0" smtClean="0"/>
              <a:t>Can you shutdown all the threads?</a:t>
            </a:r>
          </a:p>
          <a:p>
            <a:pPr lvl="1"/>
            <a:r>
              <a:rPr lang="en-US" altLang="en-US" dirty="0" smtClean="0"/>
              <a:t>If one fails, can you restart it?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99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Executors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An Executor is an object that manages running tasks</a:t>
            </a:r>
          </a:p>
          <a:p>
            <a:pPr lvl="1"/>
            <a:r>
              <a:rPr lang="en-US" altLang="en-US" dirty="0" smtClean="0"/>
              <a:t>Submit a Runnable to be run with Executor’s execute() method</a:t>
            </a:r>
          </a:p>
          <a:p>
            <a:pPr lvl="1"/>
            <a:r>
              <a:rPr lang="en-US" altLang="en-US" dirty="0" smtClean="0"/>
              <a:t>So, instead of creating a Thread for your Runnable and calling start() on that, do this:</a:t>
            </a:r>
          </a:p>
          <a:p>
            <a:pPr lvl="2"/>
            <a:r>
              <a:rPr lang="en-US" altLang="en-US" dirty="0" smtClean="0"/>
              <a:t>Get an Executor object, say called exec</a:t>
            </a:r>
          </a:p>
          <a:p>
            <a:pPr lvl="2"/>
            <a:r>
              <a:rPr lang="en-US" altLang="en-US" dirty="0" smtClean="0"/>
              <a:t>Create a Runnable, say called </a:t>
            </a:r>
            <a:r>
              <a:rPr lang="en-US" altLang="en-US" dirty="0" err="1" smtClean="0"/>
              <a:t>myTask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Submit for running:  </a:t>
            </a:r>
            <a:r>
              <a:rPr lang="en-US" altLang="en-US" dirty="0" err="1" smtClean="0"/>
              <a:t>exec.execute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myTask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87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3 (2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(2)</Template>
  <TotalTime>164</TotalTime>
  <Pages>11</Pages>
  <Words>992</Words>
  <Application>Microsoft Office PowerPoint</Application>
  <PresentationFormat>On-screen Show (4:3)</PresentationFormat>
  <Paragraphs>120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Century Gothic</vt:lpstr>
      <vt:lpstr>Consolas</vt:lpstr>
      <vt:lpstr>新細明體</vt:lpstr>
      <vt:lpstr>APUtemplate-Level_3 (2)</vt:lpstr>
      <vt:lpstr>Thread Synchronization </vt:lpstr>
      <vt:lpstr>Topic &amp; Structure of The Lesson</vt:lpstr>
      <vt:lpstr>PowerPoint Presentation</vt:lpstr>
      <vt:lpstr>Key Terms You Must Be Able To Use</vt:lpstr>
      <vt:lpstr>Tasks and Threads</vt:lpstr>
      <vt:lpstr>Creating a Task and Thread</vt:lpstr>
      <vt:lpstr>Runnables and Thread</vt:lpstr>
      <vt:lpstr>Do we need a Thread “manager”?</vt:lpstr>
      <vt:lpstr>Executors</vt:lpstr>
      <vt:lpstr>How to Get an Executor</vt:lpstr>
      <vt:lpstr>Summary So Far</vt:lpstr>
      <vt:lpstr>Synchronization</vt:lpstr>
      <vt:lpstr>Synchronization in Java (1)</vt:lpstr>
      <vt:lpstr>Synchronized Methods</vt:lpstr>
      <vt:lpstr>Summary So Far</vt:lpstr>
      <vt:lpstr>More Advanced Synchronization</vt:lpstr>
      <vt:lpstr>Deadlock</vt:lpstr>
      <vt:lpstr>Summary of last section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 </dc:title>
  <dc:subject>MSc</dc:subject>
  <dc:creator>Umapathy Eaganathan</dc:creator>
  <cp:lastModifiedBy>Umapathy Eaganathan</cp:lastModifiedBy>
  <cp:revision>39</cp:revision>
  <cp:lastPrinted>1995-11-02T09:23:42Z</cp:lastPrinted>
  <dcterms:created xsi:type="dcterms:W3CDTF">2015-09-03T04:20:28Z</dcterms:created>
  <dcterms:modified xsi:type="dcterms:W3CDTF">2018-08-28T18:03:50Z</dcterms:modified>
</cp:coreProperties>
</file>