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7" r:id="rId3"/>
    <p:sldId id="308" r:id="rId4"/>
    <p:sldId id="309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5" r:id="rId24"/>
    <p:sldId id="306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5" d="100"/>
          <a:sy n="75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DD440238-6CB1-4D8A-99A5-3228BD9A9630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2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E882F89-DB52-4177-BDA4-42413FFC025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310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11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5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5400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45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29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141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394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Socket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Programming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26584"/>
            <a:ext cx="6754812" cy="1470025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MY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20429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Client/server socket interaction: TCP</a:t>
            </a:r>
            <a:endParaRPr lang="en-US" altLang="en-US" b="1" dirty="0" smtClean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5034" name="Group 42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6183" name="Text Box 5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connection request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84" name="Text Box 6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5033" name="Group 41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6179" name="Group 8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181" name="Text Box 3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 dirty="0"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en-US" sz="1400" dirty="0">
                    <a:latin typeface="Arial" charset="0"/>
                  </a:rPr>
                  <a:t>port=</a:t>
                </a:r>
                <a:r>
                  <a:rPr lang="en-US" altLang="en-US" sz="1400" b="1" dirty="0">
                    <a:latin typeface="Courier New" pitchFamily="49" charset="0"/>
                  </a:rPr>
                  <a:t>x</a:t>
                </a:r>
                <a:r>
                  <a:rPr lang="en-US" altLang="en-US" sz="1400" dirty="0"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en-US" sz="1400" dirty="0">
                    <a:latin typeface="Arial" charset="0"/>
                  </a:rPr>
                  <a:t>incoming request:</a:t>
                </a:r>
                <a:endParaRPr lang="en-US" alt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6182" name="Text Box 4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ServerSocket()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6180" name="Line 12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091113" y="3149600"/>
            <a:ext cx="2305050" cy="909638"/>
            <a:chOff x="3333" y="1156"/>
            <a:chExt cx="1452" cy="573"/>
          </a:xfrm>
        </p:grpSpPr>
        <p:sp>
          <p:nvSpPr>
            <p:cNvPr id="6177" name="Text Box 21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connect to </a:t>
              </a:r>
              <a:r>
                <a:rPr lang="en-US" altLang="en-US" sz="1400" b="1">
                  <a:latin typeface="Courier New" pitchFamily="49" charset="0"/>
                </a:rPr>
                <a:t>hostid</a:t>
              </a:r>
              <a:r>
                <a:rPr lang="en-US" altLang="en-US" sz="1400">
                  <a:latin typeface="Arial" charset="0"/>
                </a:rPr>
                <a:t>, port=</a:t>
              </a:r>
              <a:r>
                <a:rPr lang="en-US" altLang="en-US" sz="1400" b="1">
                  <a:latin typeface="Courier New" pitchFamily="49" charset="0"/>
                </a:rPr>
                <a:t>x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8" name="Text Box 22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5039" name="Group 47"/>
          <p:cNvGrpSpPr>
            <a:grpSpLocks/>
          </p:cNvGrpSpPr>
          <p:nvPr/>
        </p:nvGrpSpPr>
        <p:grpSpPr bwMode="auto">
          <a:xfrm>
            <a:off x="1276350" y="3124200"/>
            <a:ext cx="5649913" cy="3352800"/>
            <a:chOff x="804" y="1968"/>
            <a:chExt cx="3559" cy="2112"/>
          </a:xfrm>
        </p:grpSpPr>
        <p:sp>
          <p:nvSpPr>
            <p:cNvPr id="6170" name="Text Box 10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close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72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6173" name="Group 46"/>
            <p:cNvGrpSpPr>
              <a:grpSpLocks/>
            </p:cNvGrpSpPr>
            <p:nvPr/>
          </p:nvGrpSpPr>
          <p:grpSpPr bwMode="auto">
            <a:xfrm>
              <a:off x="3365" y="3377"/>
              <a:ext cx="998" cy="692"/>
              <a:chOff x="3365" y="3377"/>
              <a:chExt cx="998" cy="692"/>
            </a:xfrm>
          </p:grpSpPr>
          <p:sp>
            <p:nvSpPr>
              <p:cNvPr id="6174" name="Text Box 26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99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connectionSocket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75" name="Text Box 27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76" name="Line 3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</p:grpSp>
      </p:grpSp>
      <p:sp>
        <p:nvSpPr>
          <p:cNvPr id="6153" name="Text Box 33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Server </a:t>
            </a:r>
            <a:r>
              <a:rPr lang="en-US" altLang="en-US" dirty="0"/>
              <a:t>(running on </a:t>
            </a:r>
            <a:r>
              <a:rPr lang="en-US" altLang="en-US" b="1" dirty="0" err="1">
                <a:latin typeface="Courier New" pitchFamily="49" charset="0"/>
              </a:rPr>
              <a:t>hostid</a:t>
            </a:r>
            <a:r>
              <a:rPr lang="en-US" altLang="en-US" dirty="0"/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6154" name="Text Box 34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Client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85040" name="Group 48"/>
          <p:cNvGrpSpPr>
            <a:grpSpLocks/>
          </p:cNvGrpSpPr>
          <p:nvPr/>
        </p:nvGrpSpPr>
        <p:grpSpPr bwMode="auto">
          <a:xfrm>
            <a:off x="2933700" y="4010025"/>
            <a:ext cx="4041775" cy="1371600"/>
            <a:chOff x="1848" y="2526"/>
            <a:chExt cx="2546" cy="864"/>
          </a:xfrm>
        </p:grpSpPr>
        <p:sp>
          <p:nvSpPr>
            <p:cNvPr id="6165" name="Line 30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6166" name="Group 44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167" name="Text Box 25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8" name="Line 29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6169" name="Line 38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MY"/>
              </a:p>
            </p:txBody>
          </p:sp>
        </p:grpSp>
      </p:grpSp>
      <p:grpSp>
        <p:nvGrpSpPr>
          <p:cNvPr id="85037" name="Group 45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6160" name="Text Box 7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Text Box 9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63" name="Line 15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64" name="Line 39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6158" name="Line 36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6159" name="Text Box 40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TCP </a:t>
              </a:r>
            </a:p>
            <a:p>
              <a:r>
                <a:rPr lang="en-US" altLang="en-US">
                  <a:solidFill>
                    <a:srgbClr val="FF0000"/>
                  </a:solidFill>
                </a:rPr>
                <a:t>connection setup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client (TCP)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import java.io.*; </a:t>
            </a:r>
          </a:p>
          <a:p>
            <a:pPr algn="l"/>
            <a:r>
              <a:rPr lang="en-US" altLang="en-US">
                <a:latin typeface="Arial" charset="0"/>
              </a:rPr>
              <a:t>import java.net.*; </a:t>
            </a:r>
          </a:p>
          <a:p>
            <a:pPr algn="l"/>
            <a:r>
              <a:rPr lang="en-US" altLang="en-US">
                <a:latin typeface="Arial" charset="0"/>
              </a:rPr>
              <a:t>class TCPClient {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public static void main(String argv[]) throws Exception </a:t>
            </a:r>
          </a:p>
          <a:p>
            <a:pPr algn="l"/>
            <a:r>
              <a:rPr lang="en-US" altLang="en-US">
                <a:latin typeface="Arial" charset="0"/>
              </a:rPr>
              <a:t>    { </a:t>
            </a:r>
          </a:p>
          <a:p>
            <a:pPr algn="l"/>
            <a:r>
              <a:rPr lang="en-US" altLang="en-US">
                <a:latin typeface="Arial" charset="0"/>
              </a:rPr>
              <a:t>        String sentence; </a:t>
            </a:r>
          </a:p>
          <a:p>
            <a:pPr algn="l"/>
            <a:r>
              <a:rPr lang="en-US" altLang="en-US">
                <a:latin typeface="Arial" charset="0"/>
              </a:rPr>
              <a:t>        String modifiedSentence;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BufferedReader inFromUser = </a:t>
            </a:r>
          </a:p>
          <a:p>
            <a:pPr algn="l"/>
            <a:r>
              <a:rPr lang="en-US" altLang="en-US">
                <a:latin typeface="Arial" charset="0"/>
              </a:rPr>
              <a:t>          new BufferedReader(new InputStreamReader(System.in));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Socket clientSocket = new Socket("hostname", 6789);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DataOutputStream outToServer = </a:t>
            </a:r>
          </a:p>
          <a:p>
            <a:pPr algn="l"/>
            <a:r>
              <a:rPr lang="en-US" altLang="en-US">
                <a:latin typeface="Arial" charset="0"/>
              </a:rPr>
              <a:t>          new DataOutputStream(clientSocket.getOutputStream());</a:t>
            </a:r>
            <a:r>
              <a:rPr lang="en-US" altLang="en-US">
                <a:latin typeface="Times New Roman" pitchFamily="18" charset="0"/>
              </a:rPr>
              <a:t> </a:t>
            </a:r>
          </a:p>
          <a:p>
            <a:pPr algn="l"/>
            <a:endParaRPr lang="en-US" altLang="en-US">
              <a:latin typeface="Times New Roman" pitchFamily="18" charset="0"/>
            </a:endParaRPr>
          </a:p>
          <a:p>
            <a:pPr algn="l"/>
            <a:r>
              <a:rPr lang="en-US" alt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  <a:endParaRPr lang="en-US" altLang="en-US"/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66688" y="4505325"/>
            <a:ext cx="20685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client socket,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connect to server</a:t>
            </a:r>
            <a:endParaRPr lang="en-US" altLang="en-US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0" y="5421313"/>
            <a:ext cx="2216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output stream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attached to socket</a:t>
            </a:r>
            <a:endParaRPr lang="en-US" altLang="en-US"/>
          </a:p>
        </p:txBody>
      </p:sp>
      <p:sp>
        <p:nvSpPr>
          <p:cNvPr id="7177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42925 h 342"/>
              <a:gd name="T6" fmla="*/ 9525 w 78"/>
              <a:gd name="T7" fmla="*/ 54292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79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766762 h 342"/>
              <a:gd name="T6" fmla="*/ 9525 w 78"/>
              <a:gd name="T7" fmla="*/ 7667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1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804862 h 342"/>
              <a:gd name="T6" fmla="*/ 9525 w 78"/>
              <a:gd name="T7" fmla="*/ 8048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086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client (TCP), cont.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dirty="0">
                <a:latin typeface="Times New Roman" pitchFamily="18" charset="0"/>
              </a:rPr>
              <a:t>        </a:t>
            </a:r>
            <a:r>
              <a:rPr lang="en-US" altLang="en-US" dirty="0" err="1">
                <a:latin typeface="Arial" charset="0"/>
              </a:rPr>
              <a:t>BufferedReader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inFromServer</a:t>
            </a:r>
            <a:r>
              <a:rPr lang="en-US" altLang="en-US" dirty="0">
                <a:latin typeface="Arial" charset="0"/>
              </a:rPr>
              <a:t> = </a:t>
            </a:r>
          </a:p>
          <a:p>
            <a:pPr algn="l"/>
            <a:r>
              <a:rPr lang="en-US" altLang="en-US" dirty="0">
                <a:latin typeface="Arial" charset="0"/>
              </a:rPr>
              <a:t>          new </a:t>
            </a:r>
            <a:r>
              <a:rPr lang="en-US" altLang="en-US" dirty="0" err="1">
                <a:latin typeface="Arial" charset="0"/>
              </a:rPr>
              <a:t>BufferedReader</a:t>
            </a:r>
            <a:r>
              <a:rPr lang="en-US" altLang="en-US" dirty="0">
                <a:latin typeface="Arial" charset="0"/>
              </a:rPr>
              <a:t>(new</a:t>
            </a:r>
          </a:p>
          <a:p>
            <a:pPr algn="l"/>
            <a:r>
              <a:rPr lang="en-US" altLang="en-US" dirty="0">
                <a:latin typeface="Arial" charset="0"/>
              </a:rPr>
              <a:t>          </a:t>
            </a:r>
            <a:r>
              <a:rPr lang="en-US" altLang="en-US" dirty="0" err="1">
                <a:latin typeface="Arial" charset="0"/>
              </a:rPr>
              <a:t>InputStreamReader</a:t>
            </a:r>
            <a:r>
              <a:rPr lang="en-US" altLang="en-US" dirty="0">
                <a:latin typeface="Arial" charset="0"/>
              </a:rPr>
              <a:t>(</a:t>
            </a:r>
            <a:r>
              <a:rPr lang="en-US" altLang="en-US" dirty="0" err="1">
                <a:latin typeface="Arial" charset="0"/>
              </a:rPr>
              <a:t>clientSocket.getInputStream</a:t>
            </a:r>
            <a:r>
              <a:rPr lang="en-US" altLang="en-US" dirty="0">
                <a:latin typeface="Arial" charset="0"/>
              </a:rPr>
              <a:t>()));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sentence = </a:t>
            </a:r>
            <a:r>
              <a:rPr lang="en-US" altLang="en-US" dirty="0" err="1">
                <a:latin typeface="Arial" charset="0"/>
              </a:rPr>
              <a:t>inFromUser.readLine</a:t>
            </a:r>
            <a:r>
              <a:rPr lang="en-US" altLang="en-US" dirty="0">
                <a:latin typeface="Arial" charset="0"/>
              </a:rPr>
              <a:t>();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</a:t>
            </a:r>
            <a:r>
              <a:rPr lang="en-US" altLang="en-US" dirty="0" err="1">
                <a:latin typeface="Arial" charset="0"/>
              </a:rPr>
              <a:t>outToServer.writeBytes</a:t>
            </a:r>
            <a:r>
              <a:rPr lang="en-US" altLang="en-US" dirty="0">
                <a:latin typeface="Arial" charset="0"/>
              </a:rPr>
              <a:t>(sentence + '\n');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</a:t>
            </a:r>
            <a:r>
              <a:rPr lang="en-US" altLang="en-US" dirty="0" err="1">
                <a:latin typeface="Arial" charset="0"/>
              </a:rPr>
              <a:t>modifiedSentence</a:t>
            </a:r>
            <a:r>
              <a:rPr lang="en-US" altLang="en-US" dirty="0">
                <a:latin typeface="Arial" charset="0"/>
              </a:rPr>
              <a:t> = </a:t>
            </a:r>
            <a:r>
              <a:rPr lang="en-US" altLang="en-US" dirty="0" err="1">
                <a:latin typeface="Arial" charset="0"/>
              </a:rPr>
              <a:t>inFromServer.readLine</a:t>
            </a:r>
            <a:r>
              <a:rPr lang="en-US" altLang="en-US" dirty="0">
                <a:latin typeface="Arial" charset="0"/>
              </a:rPr>
              <a:t>();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</a:t>
            </a:r>
            <a:r>
              <a:rPr lang="en-US" altLang="en-US" dirty="0" err="1">
                <a:latin typeface="Arial" charset="0"/>
              </a:rPr>
              <a:t>System.out.println</a:t>
            </a:r>
            <a:r>
              <a:rPr lang="en-US" altLang="en-US" sz="1600" dirty="0">
                <a:latin typeface="Arial" charset="0"/>
              </a:rPr>
              <a:t>("FROM SERVER: " + </a:t>
            </a:r>
            <a:r>
              <a:rPr lang="en-US" altLang="en-US" sz="1600" dirty="0" err="1">
                <a:latin typeface="Arial" charset="0"/>
              </a:rPr>
              <a:t>modifiedSentence</a:t>
            </a:r>
            <a:r>
              <a:rPr lang="en-US" altLang="en-US" dirty="0">
                <a:latin typeface="Arial" charset="0"/>
              </a:rPr>
              <a:t>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</a:t>
            </a:r>
            <a:r>
              <a:rPr lang="en-US" altLang="en-US" dirty="0" err="1">
                <a:latin typeface="Arial" charset="0"/>
              </a:rPr>
              <a:t>clientSocket.close</a:t>
            </a:r>
            <a:r>
              <a:rPr lang="en-US" altLang="en-US" dirty="0">
                <a:latin typeface="Arial" charset="0"/>
              </a:rPr>
              <a:t>(); </a:t>
            </a:r>
          </a:p>
          <a:p>
            <a:pPr algn="l"/>
            <a:r>
              <a:rPr lang="en-US" altLang="en-US" dirty="0">
                <a:latin typeface="Arial" charset="0"/>
              </a:rPr>
              <a:t>                   </a:t>
            </a:r>
          </a:p>
          <a:p>
            <a:pPr algn="l"/>
            <a:r>
              <a:rPr lang="en-US" altLang="en-US" dirty="0">
                <a:latin typeface="Arial" charset="0"/>
              </a:rPr>
              <a:t>    } </a:t>
            </a:r>
          </a:p>
          <a:p>
            <a:pPr algn="l"/>
            <a:r>
              <a:rPr lang="en-US" altLang="en-US" dirty="0">
                <a:latin typeface="Arial" charset="0"/>
              </a:rPr>
              <a:t>}</a:t>
            </a:r>
            <a:r>
              <a:rPr lang="en-US" altLang="en-US" sz="1600" dirty="0">
                <a:latin typeface="Arial" charset="0"/>
              </a:rPr>
              <a:t> 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attached to socket</a:t>
            </a:r>
            <a:endParaRPr lang="en-US" altLang="en-US"/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1487488" y="3321050"/>
            <a:ext cx="1173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Send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server</a:t>
            </a:r>
            <a:endParaRPr lang="en-US" alt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81100" y="4110038"/>
            <a:ext cx="146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server</a:t>
            </a:r>
            <a:endParaRPr lang="en-US" altLang="en-US"/>
          </a:p>
        </p:txBody>
      </p:sp>
      <p:sp>
        <p:nvSpPr>
          <p:cNvPr id="8201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>
              <a:gd name="T0" fmla="*/ 0 w 78"/>
              <a:gd name="T1" fmla="*/ 0 h 342"/>
              <a:gd name="T2" fmla="*/ 114300 w 78"/>
              <a:gd name="T3" fmla="*/ 0 h 342"/>
              <a:gd name="T4" fmla="*/ 114300 w 78"/>
              <a:gd name="T5" fmla="*/ 790575 h 342"/>
              <a:gd name="T6" fmla="*/ 8792 w 78"/>
              <a:gd name="T7" fmla="*/ 79057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3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85787 h 342"/>
              <a:gd name="T6" fmla="*/ 9525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5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18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server (TCP)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 dirty="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 dirty="0">
                <a:latin typeface="Arial" charset="0"/>
              </a:rPr>
              <a:t>import java.net.*;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class </a:t>
            </a:r>
            <a:r>
              <a:rPr lang="en-US" altLang="en-US" sz="1600" dirty="0" err="1">
                <a:latin typeface="Arial" charset="0"/>
              </a:rPr>
              <a:t>TCPServer</a:t>
            </a:r>
            <a:r>
              <a:rPr lang="en-US" altLang="en-US" sz="1600" dirty="0">
                <a:latin typeface="Arial" charset="0"/>
              </a:rPr>
              <a:t> {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public static void main(String </a:t>
            </a:r>
            <a:r>
              <a:rPr lang="en-US" altLang="en-US" sz="1600" dirty="0" err="1">
                <a:latin typeface="Arial" charset="0"/>
              </a:rPr>
              <a:t>argv</a:t>
            </a:r>
            <a:r>
              <a:rPr lang="en-US" altLang="en-US" sz="1600" dirty="0">
                <a:latin typeface="Arial" charset="0"/>
              </a:rPr>
              <a:t>[]) throws Exception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{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String </a:t>
            </a:r>
            <a:r>
              <a:rPr lang="en-US" altLang="en-US" sz="1600" dirty="0" err="1">
                <a:latin typeface="Arial" charset="0"/>
              </a:rPr>
              <a:t>clientSentence</a:t>
            </a:r>
            <a:r>
              <a:rPr lang="en-US" altLang="en-US" sz="1600" dirty="0">
                <a:latin typeface="Arial" charset="0"/>
              </a:rPr>
              <a:t>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String </a:t>
            </a:r>
            <a:r>
              <a:rPr lang="en-US" altLang="en-US" sz="1600" dirty="0" err="1">
                <a:latin typeface="Arial" charset="0"/>
              </a:rPr>
              <a:t>capitalizedSentence</a:t>
            </a:r>
            <a:r>
              <a:rPr lang="en-US" altLang="en-US" sz="1600" dirty="0">
                <a:latin typeface="Arial" charset="0"/>
              </a:rPr>
              <a:t>;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    </a:t>
            </a:r>
            <a:r>
              <a:rPr lang="en-US" altLang="en-US" sz="1600" dirty="0" err="1">
                <a:latin typeface="Arial" charset="0"/>
              </a:rPr>
              <a:t>ServerSocket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welcomeSocket</a:t>
            </a:r>
            <a:r>
              <a:rPr lang="en-US" altLang="en-US" sz="1600" dirty="0">
                <a:latin typeface="Arial" charset="0"/>
              </a:rPr>
              <a:t> = new </a:t>
            </a:r>
            <a:r>
              <a:rPr lang="en-US" altLang="en-US" sz="1600" dirty="0" err="1">
                <a:latin typeface="Arial" charset="0"/>
              </a:rPr>
              <a:t>ServerSocket</a:t>
            </a:r>
            <a:r>
              <a:rPr lang="en-US" altLang="en-US" sz="1600" dirty="0">
                <a:latin typeface="Arial" charset="0"/>
              </a:rPr>
              <a:t>(6789);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while(true) {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Socket </a:t>
            </a:r>
            <a:r>
              <a:rPr lang="en-US" altLang="en-US" sz="1600" dirty="0" err="1">
                <a:latin typeface="Arial" charset="0"/>
              </a:rPr>
              <a:t>connectionSocket</a:t>
            </a:r>
            <a:r>
              <a:rPr lang="en-US" altLang="en-US" sz="1600" dirty="0">
                <a:latin typeface="Arial" charset="0"/>
              </a:rPr>
              <a:t> = </a:t>
            </a:r>
            <a:r>
              <a:rPr lang="en-US" altLang="en-US" sz="1600" dirty="0" err="1">
                <a:latin typeface="Arial" charset="0"/>
              </a:rPr>
              <a:t>welcomeSocket.accept</a:t>
            </a:r>
            <a:r>
              <a:rPr lang="en-US" altLang="en-US" sz="1600" dirty="0">
                <a:latin typeface="Arial" charset="0"/>
              </a:rPr>
              <a:t>();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         </a:t>
            </a:r>
            <a:r>
              <a:rPr lang="en-US" altLang="en-US" sz="1600" dirty="0" err="1">
                <a:latin typeface="Arial" charset="0"/>
              </a:rPr>
              <a:t>BufferedReader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inFromClient</a:t>
            </a:r>
            <a:r>
              <a:rPr lang="en-US" altLang="en-US" sz="1600" dirty="0">
                <a:latin typeface="Arial" charset="0"/>
              </a:rPr>
              <a:t> =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 new </a:t>
            </a:r>
            <a:r>
              <a:rPr lang="en-US" altLang="en-US" sz="1600" dirty="0" err="1">
                <a:latin typeface="Arial" charset="0"/>
              </a:rPr>
              <a:t>BufferedReader</a:t>
            </a:r>
            <a:r>
              <a:rPr lang="en-US" altLang="en-US" sz="1600" dirty="0">
                <a:latin typeface="Arial" charset="0"/>
              </a:rPr>
              <a:t>(new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 </a:t>
            </a:r>
            <a:r>
              <a:rPr lang="en-US" altLang="en-US" sz="1600" dirty="0" err="1">
                <a:latin typeface="Arial" charset="0"/>
              </a:rPr>
              <a:t>InputStreamReader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connectionSocket.getInputStream</a:t>
            </a:r>
            <a:r>
              <a:rPr lang="en-US" altLang="en-US" sz="1600" dirty="0">
                <a:latin typeface="Arial" charset="0"/>
              </a:rPr>
              <a:t>()));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         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welcoming socket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 port 6789</a:t>
            </a:r>
            <a:endParaRPr lang="en-US" alt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07963" y="4260850"/>
            <a:ext cx="2214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Wait, on welcoming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socket for contact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by client</a:t>
            </a:r>
            <a:endParaRPr lang="en-US" altLang="en-US"/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307975" y="52784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input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stream, attached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9225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800100 h 342"/>
              <a:gd name="T6" fmla="*/ 11723 w 78"/>
              <a:gd name="T7" fmla="*/ 8001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7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766762 h 342"/>
              <a:gd name="T6" fmla="*/ 9525 w 78"/>
              <a:gd name="T7" fmla="*/ 7667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9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738187 h 342"/>
              <a:gd name="T6" fmla="*/ 11723 w 78"/>
              <a:gd name="T7" fmla="*/ 7381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95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server (TCP), </a:t>
            </a:r>
            <a:r>
              <a:rPr lang="en-US" altLang="en-US" sz="32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cont</a:t>
            </a:r>
            <a:endParaRPr lang="en-US" altLang="en-US" sz="3200" b="1" dirty="0" smtClean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   </a:t>
            </a:r>
            <a:r>
              <a:rPr lang="en-US" altLang="en-US" dirty="0" err="1">
                <a:latin typeface="Arial" charset="0"/>
              </a:rPr>
              <a:t>DataOutputStream</a:t>
            </a:r>
            <a:r>
              <a:rPr lang="en-US" altLang="en-US" dirty="0">
                <a:latin typeface="Arial" charset="0"/>
              </a:rPr>
              <a:t>  </a:t>
            </a:r>
            <a:r>
              <a:rPr lang="en-US" altLang="en-US" dirty="0" err="1">
                <a:latin typeface="Arial" charset="0"/>
              </a:rPr>
              <a:t>outToClient</a:t>
            </a:r>
            <a:r>
              <a:rPr lang="en-US" altLang="en-US" dirty="0">
                <a:latin typeface="Arial" charset="0"/>
              </a:rPr>
              <a:t> = </a:t>
            </a:r>
          </a:p>
          <a:p>
            <a:pPr algn="l"/>
            <a:r>
              <a:rPr lang="en-US" altLang="en-US" dirty="0">
                <a:latin typeface="Arial" charset="0"/>
              </a:rPr>
              <a:t>             new </a:t>
            </a:r>
            <a:r>
              <a:rPr lang="en-US" altLang="en-US" dirty="0" err="1">
                <a:latin typeface="Arial" charset="0"/>
              </a:rPr>
              <a:t>DataOutputStream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connectionSocket.getOutputStream</a:t>
            </a:r>
            <a:r>
              <a:rPr lang="en-US" altLang="en-US" sz="1600" dirty="0">
                <a:latin typeface="Arial" charset="0"/>
              </a:rPr>
              <a:t>());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   </a:t>
            </a:r>
            <a:r>
              <a:rPr lang="en-US" altLang="en-US" dirty="0" err="1">
                <a:latin typeface="Arial" charset="0"/>
              </a:rPr>
              <a:t>clientSentence</a:t>
            </a:r>
            <a:r>
              <a:rPr lang="en-US" altLang="en-US" dirty="0">
                <a:latin typeface="Arial" charset="0"/>
              </a:rPr>
              <a:t> = </a:t>
            </a:r>
            <a:r>
              <a:rPr lang="en-US" altLang="en-US" dirty="0" err="1">
                <a:latin typeface="Arial" charset="0"/>
              </a:rPr>
              <a:t>inFromClient.readLine</a:t>
            </a:r>
            <a:r>
              <a:rPr lang="en-US" altLang="en-US" dirty="0">
                <a:latin typeface="Arial" charset="0"/>
              </a:rPr>
              <a:t>();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   </a:t>
            </a:r>
            <a:r>
              <a:rPr lang="en-US" altLang="en-US" dirty="0" err="1">
                <a:latin typeface="Arial" charset="0"/>
              </a:rPr>
              <a:t>capitalizedSentence</a:t>
            </a:r>
            <a:r>
              <a:rPr lang="en-US" altLang="en-US" dirty="0">
                <a:latin typeface="Arial" charset="0"/>
              </a:rPr>
              <a:t> = </a:t>
            </a:r>
            <a:r>
              <a:rPr lang="en-US" altLang="en-US" dirty="0" err="1">
                <a:latin typeface="Arial" charset="0"/>
              </a:rPr>
              <a:t>clientSentence.toUpperCase</a:t>
            </a:r>
            <a:r>
              <a:rPr lang="en-US" altLang="en-US" dirty="0">
                <a:latin typeface="Arial" charset="0"/>
              </a:rPr>
              <a:t>() + '\n'; </a:t>
            </a:r>
          </a:p>
          <a:p>
            <a:pPr algn="l"/>
            <a:endParaRPr lang="en-US" altLang="en-US" dirty="0">
              <a:latin typeface="Arial" charset="0"/>
            </a:endParaRPr>
          </a:p>
          <a:p>
            <a:pPr algn="l"/>
            <a:r>
              <a:rPr lang="en-US" altLang="en-US" dirty="0">
                <a:latin typeface="Arial" charset="0"/>
              </a:rPr>
              <a:t>           </a:t>
            </a:r>
            <a:r>
              <a:rPr lang="en-US" altLang="en-US" dirty="0" err="1">
                <a:latin typeface="Arial" charset="0"/>
              </a:rPr>
              <a:t>outToClient.writeBytes</a:t>
            </a:r>
            <a:r>
              <a:rPr lang="en-US" altLang="en-US" dirty="0">
                <a:latin typeface="Arial" charset="0"/>
              </a:rPr>
              <a:t>(</a:t>
            </a:r>
            <a:r>
              <a:rPr lang="en-US" altLang="en-US" dirty="0" err="1">
                <a:latin typeface="Arial" charset="0"/>
              </a:rPr>
              <a:t>capitalizedSentence</a:t>
            </a:r>
            <a:r>
              <a:rPr lang="en-US" altLang="en-US" dirty="0">
                <a:latin typeface="Arial" charset="0"/>
              </a:rPr>
              <a:t>); </a:t>
            </a:r>
          </a:p>
          <a:p>
            <a:pPr algn="l"/>
            <a:r>
              <a:rPr lang="en-US" altLang="en-US" dirty="0">
                <a:latin typeface="Arial" charset="0"/>
              </a:rPr>
              <a:t>        } </a:t>
            </a:r>
          </a:p>
          <a:p>
            <a:pPr algn="l"/>
            <a:r>
              <a:rPr lang="en-US" altLang="en-US" dirty="0">
                <a:latin typeface="Arial" charset="0"/>
              </a:rPr>
              <a:t>    } </a:t>
            </a:r>
          </a:p>
          <a:p>
            <a:pPr algn="l"/>
            <a:r>
              <a:rPr lang="en-US" altLang="en-US" dirty="0">
                <a:latin typeface="Arial" charset="0"/>
              </a:rPr>
              <a:t>}</a:t>
            </a:r>
            <a:r>
              <a:rPr lang="en-US" altLang="en-US" dirty="0">
                <a:latin typeface="Times New Roman" pitchFamily="18" charset="0"/>
              </a:rPr>
              <a:t> </a:t>
            </a:r>
          </a:p>
          <a:p>
            <a:pPr algn="l"/>
            <a:r>
              <a:rPr lang="en-US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38188" y="2759075"/>
            <a:ext cx="148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in 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socket</a:t>
            </a:r>
            <a:endParaRPr lang="en-US" alt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27000" y="17351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output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stream, attached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33400 h 342"/>
              <a:gd name="T6" fmla="*/ 12456 w 78"/>
              <a:gd name="T7" fmla="*/ 5334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0" name="Freeform 11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133350 w 78"/>
              <a:gd name="T3" fmla="*/ 0 h 342"/>
              <a:gd name="T4" fmla="*/ 133350 w 78"/>
              <a:gd name="T5" fmla="*/ 814387 h 342"/>
              <a:gd name="T6" fmla="*/ 10258 w 78"/>
              <a:gd name="T7" fmla="*/ 8143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490538" y="3902075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Write out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0253" name="Freeform 14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71500 h 342"/>
              <a:gd name="T6" fmla="*/ 12456 w 78"/>
              <a:gd name="T7" fmla="*/ 5715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209925" y="488950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End of while loop,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loop back and wait for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another client connection</a:t>
            </a:r>
            <a:endParaRPr lang="en-US" altLang="en-US"/>
          </a:p>
        </p:txBody>
      </p:sp>
      <p:sp>
        <p:nvSpPr>
          <p:cNvPr id="10256" name="Freeform 17"/>
          <p:cNvSpPr>
            <a:spLocks/>
          </p:cNvSpPr>
          <p:nvPr/>
        </p:nvSpPr>
        <p:spPr bwMode="auto">
          <a:xfrm rot="10784139">
            <a:off x="3190875" y="4879975"/>
            <a:ext cx="160338" cy="912813"/>
          </a:xfrm>
          <a:custGeom>
            <a:avLst/>
            <a:gdLst>
              <a:gd name="T0" fmla="*/ 0 w 78"/>
              <a:gd name="T1" fmla="*/ 0 h 342"/>
              <a:gd name="T2" fmla="*/ 160338 w 78"/>
              <a:gd name="T3" fmla="*/ 0 h 342"/>
              <a:gd name="T4" fmla="*/ 160338 w 78"/>
              <a:gd name="T5" fmla="*/ 912813 h 342"/>
              <a:gd name="T6" fmla="*/ 12334 w 78"/>
              <a:gd name="T7" fmla="*/ 912813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526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Socket programming with UDP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UDP: no “connection” between client and server</a:t>
            </a:r>
            <a:endParaRPr lang="en-US" altLang="en-US" sz="2000" smtClean="0"/>
          </a:p>
          <a:p>
            <a:r>
              <a:rPr lang="en-US" altLang="en-US" sz="2000" smtClean="0"/>
              <a:t>no handshaking</a:t>
            </a:r>
          </a:p>
          <a:p>
            <a:r>
              <a:rPr lang="en-US" altLang="en-US" sz="2000" smtClean="0"/>
              <a:t>sender explicitly attaches IP address and port of destination</a:t>
            </a:r>
          </a:p>
          <a:p>
            <a:r>
              <a:rPr lang="en-US" altLang="en-US" sz="2000" smtClean="0"/>
              <a:t>server must extract IP address, port of sender from received datagram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UDP: transmitted data may be received out of order, or lost</a:t>
            </a:r>
            <a:endParaRPr lang="en-US" altLang="en-US" sz="2000" smtClean="0"/>
          </a:p>
        </p:txBody>
      </p: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11272" name="Group 9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FF0000"/>
                    </a:solidFill>
                  </a:rPr>
                  <a:t>application viewpoint</a:t>
                </a:r>
                <a:endParaRPr lang="en-US" altLang="en-US"/>
              </a:p>
            </p:txBody>
          </p:sp>
        </p:grp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i="1">
                  <a:solidFill>
                    <a:schemeClr val="accent2"/>
                  </a:solidFill>
                </a:rPr>
                <a:t>UDP provides </a:t>
              </a:r>
              <a:r>
                <a:rPr lang="en-US" altLang="en-US" sz="2000" i="1" u="sng">
                  <a:solidFill>
                    <a:schemeClr val="accent2"/>
                  </a:solidFill>
                </a:rPr>
                <a:t>unreliable</a:t>
              </a:r>
              <a:r>
                <a:rPr lang="en-US" altLang="en-US" sz="2000" i="1">
                  <a:solidFill>
                    <a:schemeClr val="accent2"/>
                  </a:solidFill>
                </a:rPr>
                <a:t> transfer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 of groups of bytes (“datagrams”)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 between client and server</a:t>
              </a:r>
              <a:endParaRPr lang="en-US" altLang="en-US" sz="2000" i="1">
                <a:solidFill>
                  <a:schemeClr val="accent2"/>
                </a:solidFill>
                <a:latin typeface="Times New Roman" pitchFamily="18" charset="0"/>
              </a:endParaRPr>
            </a:p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48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Client/server socket interaction: UDP</a:t>
            </a:r>
            <a:endParaRPr lang="en-US" altLang="en-US" b="1" dirty="0" smtClean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1179" name="Group 4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12316" name="Freeform 17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17" name="Text Box 20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close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8" name="Line 21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sp>
        <p:nvSpPr>
          <p:cNvPr id="12294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Server </a:t>
            </a:r>
            <a:r>
              <a:rPr lang="en-US" altLang="en-US"/>
              <a:t>(running on </a:t>
            </a:r>
            <a:r>
              <a:rPr lang="en-US" altLang="en-US" b="1">
                <a:latin typeface="Courier New" pitchFamily="49" charset="0"/>
              </a:rPr>
              <a:t>hostid</a:t>
            </a:r>
            <a:r>
              <a:rPr lang="en-US" altLang="en-US"/>
              <a:t>)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91180" name="Group 44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12314" name="Text Box 1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reply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5" name="Line 25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91177" name="Group 41"/>
          <p:cNvGrpSpPr>
            <a:grpSpLocks/>
          </p:cNvGrpSpPr>
          <p:nvPr/>
        </p:nvGrpSpPr>
        <p:grpSpPr bwMode="auto">
          <a:xfrm>
            <a:off x="3000375" y="1333500"/>
            <a:ext cx="5634038" cy="2593975"/>
            <a:chOff x="1890" y="840"/>
            <a:chExt cx="3549" cy="1634"/>
          </a:xfrm>
        </p:grpSpPr>
        <p:grpSp>
          <p:nvGrpSpPr>
            <p:cNvPr id="12307" name="Group 39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2312" name="Text Box 12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create socket,</a:t>
                </a:r>
              </a:p>
              <a:p>
                <a:pPr algn="l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313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 = 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2308" name="Text Box 23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Client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09" name="Text Box 27"/>
            <p:cNvSpPr txBox="1">
              <a:spLocks noChangeArrowheads="1"/>
            </p:cNvSpPr>
            <p:nvPr/>
          </p:nvSpPr>
          <p:spPr bwMode="auto">
            <a:xfrm>
              <a:off x="3389" y="2014"/>
              <a:ext cx="205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Create, address (</a:t>
              </a:r>
              <a:r>
                <a:rPr lang="en-US" altLang="en-US" sz="1400" b="1">
                  <a:latin typeface="Courier New" pitchFamily="49" charset="0"/>
                </a:rPr>
                <a:t>hostid, port=x),</a:t>
              </a:r>
              <a:endParaRPr lang="en-US" altLang="en-US" sz="1400">
                <a:latin typeface="Arial" charset="0"/>
              </a:endParaRPr>
            </a:p>
            <a:p>
              <a:pPr algn="l"/>
              <a:r>
                <a:rPr lang="en-US" altLang="en-US" sz="1400">
                  <a:latin typeface="Arial" charset="0"/>
                </a:rPr>
                <a:t>send datagram request 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using </a:t>
              </a:r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0" name="Line 28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91176" name="Group 40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12302" name="Group 7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1230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port=</a:t>
                </a:r>
                <a:r>
                  <a:rPr lang="en-US" altLang="en-US" sz="1400" b="1">
                    <a:latin typeface="Courier New" pitchFamily="49" charset="0"/>
                  </a:rPr>
                  <a:t>x</a:t>
                </a:r>
                <a:r>
                  <a:rPr lang="en-US" altLang="en-US" sz="1400"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incoming request: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306" name="Text Box 9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serverSocket = 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2303" name="Line 10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04" name="Text Box 31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91178" name="Group 42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2299" name="Text Box 32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specifying client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host address,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port number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00" name="Line 34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01" name="Line 35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2113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client (UDP)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>
                <a:latin typeface="Arial" charset="0"/>
              </a:rPr>
              <a:t>import java.net.*;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class UDPClient { </a:t>
            </a:r>
          </a:p>
          <a:p>
            <a:pPr algn="l"/>
            <a:r>
              <a:rPr lang="en-US" altLang="en-US" sz="1600"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en-US" sz="1600">
                <a:latin typeface="Arial" charset="0"/>
              </a:rPr>
              <a:t>    {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en-US" sz="1600"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InetAddress IPAddress = InetAddress.getByName("hostname");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sendData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receiveData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sentence = inFromUser.readLine(); </a:t>
            </a:r>
          </a:p>
          <a:p>
            <a:pPr algn="l"/>
            <a:r>
              <a:rPr lang="en-US" altLang="en-US" sz="1600">
                <a:latin typeface="Arial" charset="0"/>
              </a:rPr>
              <a:t>      sendData = sentence.getBytes();</a:t>
            </a: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  <a:endParaRPr lang="en-US" altLang="en-US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client socket</a:t>
            </a:r>
            <a:endParaRPr lang="en-US" alt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Translate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 hostname to IP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address </a:t>
            </a:r>
            <a:r>
              <a:rPr lang="en-US" altLang="en-US">
                <a:solidFill>
                  <a:srgbClr val="FF0000"/>
                </a:solidFill>
              </a:rPr>
              <a:t>using DNS</a:t>
            </a:r>
            <a:endParaRPr lang="en-US" altLang="en-US"/>
          </a:p>
        </p:txBody>
      </p:sp>
      <p:sp>
        <p:nvSpPr>
          <p:cNvPr id="13321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42925 h 342"/>
              <a:gd name="T6" fmla="*/ 9525 w 78"/>
              <a:gd name="T7" fmla="*/ 54292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3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5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804862 h 342"/>
              <a:gd name="T6" fmla="*/ 9525 w 78"/>
              <a:gd name="T7" fmla="*/ 8048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60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client (UDP), cont.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      DatagramPacket sendPacket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new DatagramPacket(sendData, sendData.length, IPAddress, 9876);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clientSocket.send(sendPacket);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DatagramPacket receivePacket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new DatagramPacket(receiveData, receiveData.length);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clientSocket.receive(receivePacket);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modifiedSentence = </a:t>
            </a:r>
          </a:p>
          <a:p>
            <a:pPr algn="l"/>
            <a:r>
              <a:rPr lang="en-US" altLang="en-US" sz="1600">
                <a:latin typeface="Arial" charset="0"/>
              </a:rPr>
              <a:t>          new String(receivePacket.getData());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System.out.println("FROM SERVER:" + modifiedSentence);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clientSocket.close(); </a:t>
            </a:r>
          </a:p>
          <a:p>
            <a:pPr algn="l"/>
            <a:r>
              <a:rPr lang="en-US" altLang="en-US" sz="1600">
                <a:latin typeface="Arial" charset="0"/>
              </a:rPr>
              <a:t>      } </a:t>
            </a:r>
          </a:p>
          <a:p>
            <a:pPr algn="l"/>
            <a:r>
              <a:rPr lang="en-US" altLang="en-US" sz="1600">
                <a:latin typeface="Arial" charset="0"/>
              </a:rPr>
              <a:t>}</a:t>
            </a: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datagram with data-to-send,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length, IP addr, port</a:t>
            </a:r>
          </a:p>
          <a:p>
            <a:pPr algn="r"/>
            <a:endParaRPr lang="en-US" alt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Send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server</a:t>
            </a:r>
            <a:endParaRPr lang="en-US" alt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server</a:t>
            </a:r>
            <a:endParaRPr lang="en-US" altLang="en-US"/>
          </a:p>
        </p:txBody>
      </p:sp>
      <p:sp>
        <p:nvSpPr>
          <p:cNvPr id="14345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114300 w 78"/>
              <a:gd name="T3" fmla="*/ 0 h 342"/>
              <a:gd name="T4" fmla="*/ 114300 w 78"/>
              <a:gd name="T5" fmla="*/ 790575 h 342"/>
              <a:gd name="T6" fmla="*/ 8792 w 78"/>
              <a:gd name="T7" fmla="*/ 79057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7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85787 h 342"/>
              <a:gd name="T6" fmla="*/ 9525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9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729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server (UDP)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 dirty="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 dirty="0">
                <a:latin typeface="Arial" charset="0"/>
              </a:rPr>
              <a:t>import java.net.*;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class </a:t>
            </a:r>
            <a:r>
              <a:rPr lang="en-US" altLang="en-US" sz="1600" dirty="0" err="1">
                <a:latin typeface="Arial" charset="0"/>
              </a:rPr>
              <a:t>UDPServer</a:t>
            </a:r>
            <a:r>
              <a:rPr lang="en-US" altLang="en-US" sz="1600" dirty="0">
                <a:latin typeface="Arial" charset="0"/>
              </a:rPr>
              <a:t> { </a:t>
            </a:r>
          </a:p>
          <a:p>
            <a:pPr algn="l"/>
            <a:r>
              <a:rPr lang="en-US" altLang="en-US" sz="1600" dirty="0">
                <a:latin typeface="Arial" charset="0"/>
              </a:rPr>
              <a:t>  public static void main(String </a:t>
            </a:r>
            <a:r>
              <a:rPr lang="en-US" altLang="en-US" sz="1600" dirty="0" err="1">
                <a:latin typeface="Arial" charset="0"/>
              </a:rPr>
              <a:t>args</a:t>
            </a:r>
            <a:r>
              <a:rPr lang="en-US" altLang="en-US" sz="1600" dirty="0">
                <a:latin typeface="Arial" charset="0"/>
              </a:rPr>
              <a:t>[]) throws Exception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{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</a:t>
            </a:r>
            <a:r>
              <a:rPr lang="en-US" altLang="en-US" sz="1600" dirty="0" err="1">
                <a:latin typeface="Arial" charset="0"/>
              </a:rPr>
              <a:t>DatagramSocket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serverSocket</a:t>
            </a:r>
            <a:r>
              <a:rPr lang="en-US" altLang="en-US" sz="1600" dirty="0">
                <a:latin typeface="Arial" charset="0"/>
              </a:rPr>
              <a:t> = new </a:t>
            </a:r>
            <a:r>
              <a:rPr lang="en-US" altLang="en-US" sz="1600" dirty="0" err="1">
                <a:latin typeface="Arial" charset="0"/>
              </a:rPr>
              <a:t>DatagramSocket</a:t>
            </a:r>
            <a:r>
              <a:rPr lang="en-US" altLang="en-US" sz="1600" dirty="0">
                <a:latin typeface="Arial" charset="0"/>
              </a:rPr>
              <a:t>(9876);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byte[] </a:t>
            </a:r>
            <a:r>
              <a:rPr lang="en-US" altLang="en-US" sz="1600" dirty="0" err="1">
                <a:latin typeface="Arial" charset="0"/>
              </a:rPr>
              <a:t>receiveData</a:t>
            </a:r>
            <a:r>
              <a:rPr lang="en-US" altLang="en-US" sz="1600" dirty="0">
                <a:latin typeface="Arial" charset="0"/>
              </a:rPr>
              <a:t> = new byte[1024];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byte[] </a:t>
            </a:r>
            <a:r>
              <a:rPr lang="en-US" altLang="en-US" sz="1600" dirty="0" err="1">
                <a:latin typeface="Arial" charset="0"/>
              </a:rPr>
              <a:t>sendData</a:t>
            </a:r>
            <a:r>
              <a:rPr lang="en-US" altLang="en-US" sz="1600" dirty="0">
                <a:latin typeface="Arial" charset="0"/>
              </a:rPr>
              <a:t>  = new byte[1024];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while(true)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{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DatagramPacket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receivePacket</a:t>
            </a:r>
            <a:r>
              <a:rPr lang="en-US" altLang="en-US" sz="1600" dirty="0">
                <a:latin typeface="Arial" charset="0"/>
              </a:rPr>
              <a:t> =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new </a:t>
            </a:r>
            <a:r>
              <a:rPr lang="en-US" altLang="en-US" sz="1600" dirty="0" err="1">
                <a:latin typeface="Arial" charset="0"/>
              </a:rPr>
              <a:t>DatagramPacket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receiveData</a:t>
            </a:r>
            <a:r>
              <a:rPr lang="en-US" altLang="en-US" sz="1600" dirty="0">
                <a:latin typeface="Arial" charset="0"/>
              </a:rPr>
              <a:t>, </a:t>
            </a:r>
            <a:r>
              <a:rPr lang="en-US" altLang="en-US" sz="1600" dirty="0" err="1">
                <a:latin typeface="Arial" charset="0"/>
              </a:rPr>
              <a:t>receiveData.length</a:t>
            </a:r>
            <a:r>
              <a:rPr lang="en-US" altLang="en-US" sz="1600" dirty="0">
                <a:latin typeface="Arial" charset="0"/>
              </a:rPr>
              <a:t>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</a:t>
            </a:r>
            <a:r>
              <a:rPr lang="en-US" altLang="en-US" sz="1600" dirty="0" err="1">
                <a:latin typeface="Arial" charset="0"/>
              </a:rPr>
              <a:t>serverSocket.receive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receivePacket</a:t>
            </a:r>
            <a:r>
              <a:rPr lang="en-US" altLang="en-US" sz="1600" dirty="0">
                <a:latin typeface="Arial" charset="0"/>
              </a:rPr>
              <a:t>);</a:t>
            </a:r>
            <a:r>
              <a:rPr lang="en-US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 socket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 port 9876</a:t>
            </a:r>
            <a:endParaRPr lang="en-US" altLang="en-US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space for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received datagram</a:t>
            </a:r>
            <a:endParaRPr lang="en-US" altLang="en-US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Receive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</a:t>
            </a:r>
            <a:endParaRPr lang="en-US" altLang="en-US"/>
          </a:p>
        </p:txBody>
      </p:sp>
      <p:sp>
        <p:nvSpPr>
          <p:cNvPr id="1536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800100 h 342"/>
              <a:gd name="T6" fmla="*/ 11723 w 78"/>
              <a:gd name="T7" fmla="*/ 8001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85725 w 78"/>
              <a:gd name="T3" fmla="*/ 0 h 342"/>
              <a:gd name="T4" fmla="*/ 85725 w 78"/>
              <a:gd name="T5" fmla="*/ 547687 h 342"/>
              <a:gd name="T6" fmla="*/ 6594 w 78"/>
              <a:gd name="T7" fmla="*/ 5476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138113 w 78"/>
              <a:gd name="T3" fmla="*/ 0 h 342"/>
              <a:gd name="T4" fmla="*/ 138113 w 78"/>
              <a:gd name="T5" fmla="*/ 585787 h 342"/>
              <a:gd name="T6" fmla="*/ 10624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8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Socket</a:t>
            </a:r>
          </a:p>
          <a:p>
            <a:r>
              <a:rPr lang="en-US" altLang="en-US" dirty="0" smtClean="0"/>
              <a:t>Socket with TCP</a:t>
            </a:r>
          </a:p>
          <a:p>
            <a:r>
              <a:rPr lang="en-US" altLang="en-US" dirty="0" smtClean="0"/>
              <a:t>Socket with UDP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972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Java server (UDP), </a:t>
            </a:r>
            <a:r>
              <a:rPr lang="en-US" altLang="en-US" sz="32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cont</a:t>
            </a:r>
            <a:endParaRPr lang="en-US" altLang="en-US" sz="3200" b="1" dirty="0" smtClean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        String sentence = new String(</a:t>
            </a:r>
            <a:r>
              <a:rPr lang="en-US" altLang="en-US" sz="1600" dirty="0" err="1">
                <a:latin typeface="Arial" charset="0"/>
              </a:rPr>
              <a:t>receivePacket.getData</a:t>
            </a:r>
            <a:r>
              <a:rPr lang="en-US" altLang="en-US" sz="1600" dirty="0">
                <a:latin typeface="Arial" charset="0"/>
              </a:rPr>
              <a:t>());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InetAddress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IPAddress</a:t>
            </a:r>
            <a:r>
              <a:rPr lang="en-US" altLang="en-US" sz="1600" dirty="0">
                <a:latin typeface="Arial" charset="0"/>
              </a:rPr>
              <a:t> = </a:t>
            </a:r>
            <a:r>
              <a:rPr lang="en-US" altLang="en-US" sz="1600" dirty="0" err="1">
                <a:latin typeface="Arial" charset="0"/>
              </a:rPr>
              <a:t>receivePacket.getAddress</a:t>
            </a:r>
            <a:r>
              <a:rPr lang="en-US" altLang="en-US" sz="1600" dirty="0">
                <a:latin typeface="Arial" charset="0"/>
              </a:rPr>
              <a:t>();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int</a:t>
            </a:r>
            <a:r>
              <a:rPr lang="en-US" altLang="en-US" sz="1600" dirty="0">
                <a:latin typeface="Arial" charset="0"/>
              </a:rPr>
              <a:t> port = </a:t>
            </a:r>
            <a:r>
              <a:rPr lang="en-US" altLang="en-US" sz="1600" dirty="0" err="1">
                <a:latin typeface="Arial" charset="0"/>
              </a:rPr>
              <a:t>receivePacket.getPort</a:t>
            </a:r>
            <a:r>
              <a:rPr lang="en-US" altLang="en-US" sz="1600" dirty="0">
                <a:latin typeface="Arial" charset="0"/>
              </a:rPr>
              <a:t>();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         String </a:t>
            </a:r>
            <a:r>
              <a:rPr lang="en-US" altLang="en-US" sz="1600" dirty="0" err="1">
                <a:latin typeface="Arial" charset="0"/>
              </a:rPr>
              <a:t>capitalizedSentence</a:t>
            </a:r>
            <a:r>
              <a:rPr lang="en-US" altLang="en-US" sz="1600" dirty="0">
                <a:latin typeface="Arial" charset="0"/>
              </a:rPr>
              <a:t> = </a:t>
            </a:r>
            <a:r>
              <a:rPr lang="en-US" altLang="en-US" sz="1600" dirty="0" err="1">
                <a:latin typeface="Arial" charset="0"/>
              </a:rPr>
              <a:t>sentence.toUpperCase</a:t>
            </a:r>
            <a:r>
              <a:rPr lang="en-US" altLang="en-US" sz="1600" dirty="0">
                <a:latin typeface="Arial" charset="0"/>
              </a:rPr>
              <a:t>(); </a:t>
            </a:r>
          </a:p>
          <a:p>
            <a:pPr algn="l"/>
            <a:endParaRPr lang="en-US" altLang="en-US" sz="1600" dirty="0">
              <a:latin typeface="Arial" charset="0"/>
            </a:endParaRP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sendData</a:t>
            </a:r>
            <a:r>
              <a:rPr lang="en-US" altLang="en-US" sz="1600" dirty="0">
                <a:latin typeface="Arial" charset="0"/>
              </a:rPr>
              <a:t> = </a:t>
            </a:r>
            <a:r>
              <a:rPr lang="en-US" altLang="en-US" sz="1600" dirty="0" err="1">
                <a:latin typeface="Arial" charset="0"/>
              </a:rPr>
              <a:t>capitalizedSentence.getBytes</a:t>
            </a:r>
            <a:r>
              <a:rPr lang="en-US" altLang="en-US" sz="1600" dirty="0">
                <a:latin typeface="Arial" charset="0"/>
              </a:rPr>
              <a:t>();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DatagramPacket</a:t>
            </a:r>
            <a:r>
              <a:rPr lang="en-US" altLang="en-US" sz="1600" dirty="0">
                <a:latin typeface="Arial" charset="0"/>
              </a:rPr>
              <a:t> </a:t>
            </a:r>
            <a:r>
              <a:rPr lang="en-US" altLang="en-US" sz="1600" dirty="0" err="1">
                <a:latin typeface="Arial" charset="0"/>
              </a:rPr>
              <a:t>sendPacket</a:t>
            </a:r>
            <a:r>
              <a:rPr lang="en-US" altLang="en-US" sz="1600" dirty="0">
                <a:latin typeface="Arial" charset="0"/>
              </a:rPr>
              <a:t> =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new </a:t>
            </a:r>
            <a:r>
              <a:rPr lang="en-US" altLang="en-US" sz="1600" dirty="0" err="1">
                <a:latin typeface="Arial" charset="0"/>
              </a:rPr>
              <a:t>DatagramPacket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sendData</a:t>
            </a:r>
            <a:r>
              <a:rPr lang="en-US" altLang="en-US" sz="1600" dirty="0">
                <a:latin typeface="Arial" charset="0"/>
              </a:rPr>
              <a:t>, </a:t>
            </a:r>
            <a:r>
              <a:rPr lang="en-US" altLang="en-US" sz="1600" dirty="0" err="1">
                <a:latin typeface="Arial" charset="0"/>
              </a:rPr>
              <a:t>sendData.length</a:t>
            </a:r>
            <a:r>
              <a:rPr lang="en-US" altLang="en-US" sz="1600" dirty="0">
                <a:latin typeface="Arial" charset="0"/>
              </a:rPr>
              <a:t>, </a:t>
            </a:r>
            <a:r>
              <a:rPr lang="en-US" altLang="en-US" sz="1600" dirty="0" err="1">
                <a:latin typeface="Arial" charset="0"/>
              </a:rPr>
              <a:t>IPAddress</a:t>
            </a:r>
            <a:r>
              <a:rPr lang="en-US" altLang="en-US" sz="1600" dirty="0">
                <a:latin typeface="Arial" charset="0"/>
              </a:rPr>
              <a:t>,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                     port);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  </a:t>
            </a:r>
            <a:r>
              <a:rPr lang="en-US" altLang="en-US" sz="1600" dirty="0" err="1">
                <a:latin typeface="Arial" charset="0"/>
              </a:rPr>
              <a:t>serverSocket.send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sendPacket</a:t>
            </a:r>
            <a:r>
              <a:rPr lang="en-US" altLang="en-US" sz="1600" dirty="0">
                <a:latin typeface="Arial" charset="0"/>
              </a:rPr>
              <a:t>);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    } </a:t>
            </a:r>
          </a:p>
          <a:p>
            <a:pPr algn="l"/>
            <a:r>
              <a:rPr lang="en-US" altLang="en-US" sz="1600" dirty="0">
                <a:latin typeface="Arial" charset="0"/>
              </a:rPr>
              <a:t>    } </a:t>
            </a:r>
          </a:p>
          <a:p>
            <a:pPr algn="l"/>
            <a:r>
              <a:rPr lang="en-US" altLang="en-US" sz="1600" dirty="0">
                <a:latin typeface="Arial" charset="0"/>
              </a:rPr>
              <a:t>}</a:t>
            </a:r>
            <a:r>
              <a:rPr lang="en-US" altLang="en-US" sz="2400" dirty="0">
                <a:latin typeface="Times New Roman" pitchFamily="18" charset="0"/>
              </a:rPr>
              <a:t>  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Get IP addr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port #, of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sender</a:t>
            </a:r>
            <a:endParaRPr lang="en-US" alt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133350 w 78"/>
              <a:gd name="T3" fmla="*/ 0 h 342"/>
              <a:gd name="T4" fmla="*/ 133350 w 78"/>
              <a:gd name="T5" fmla="*/ 814387 h 342"/>
              <a:gd name="T6" fmla="*/ 10258 w 78"/>
              <a:gd name="T7" fmla="*/ 8143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Write out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6394" name="Freeform 11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819150 h 342"/>
              <a:gd name="T6" fmla="*/ 12456 w 78"/>
              <a:gd name="T7" fmla="*/ 81915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228975" y="563245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End of while loop,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loop back and wait for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another client connection</a:t>
            </a:r>
            <a:endParaRPr lang="en-US" altLang="en-US"/>
          </a:p>
        </p:txBody>
      </p:sp>
      <p:sp>
        <p:nvSpPr>
          <p:cNvPr id="16397" name="Freeform 14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160338 w 78"/>
              <a:gd name="T3" fmla="*/ 0 h 342"/>
              <a:gd name="T4" fmla="*/ 160338 w 78"/>
              <a:gd name="T5" fmla="*/ 912813 h 342"/>
              <a:gd name="T6" fmla="*/ 12334 w 78"/>
              <a:gd name="T7" fmla="*/ 912813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send to client</a:t>
            </a:r>
            <a:endParaRPr lang="en-US" altLang="en-US"/>
          </a:p>
        </p:txBody>
      </p:sp>
      <p:sp>
        <p:nvSpPr>
          <p:cNvPr id="16401" name="Freeform 18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71500 h 342"/>
              <a:gd name="T6" fmla="*/ 12456 w 78"/>
              <a:gd name="T7" fmla="*/ 5715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329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on Application Layer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2028825"/>
            <a:ext cx="3810000" cy="3676650"/>
          </a:xfrm>
        </p:spPr>
        <p:txBody>
          <a:bodyPr/>
          <a:lstStyle/>
          <a:p>
            <a:r>
              <a:rPr lang="en-US" altLang="en-US" sz="2400" smtClean="0"/>
              <a:t>application service requirements:</a:t>
            </a:r>
          </a:p>
          <a:p>
            <a:pPr lvl="1"/>
            <a:r>
              <a:rPr lang="en-US" altLang="en-US" sz="2000" smtClean="0"/>
              <a:t> reliability, bandwidth, delay</a:t>
            </a:r>
          </a:p>
          <a:p>
            <a:r>
              <a:rPr lang="en-US" altLang="en-US" sz="2400" smtClean="0"/>
              <a:t>client-server paradigm</a:t>
            </a:r>
          </a:p>
          <a:p>
            <a:r>
              <a:rPr lang="en-US" altLang="en-US" sz="2400" smtClean="0"/>
              <a:t>Internet transport service model</a:t>
            </a:r>
          </a:p>
          <a:p>
            <a:pPr lvl="1"/>
            <a:r>
              <a:rPr lang="en-US" altLang="en-US" sz="2000" smtClean="0"/>
              <a:t>connection-oriented, reliable: TCP</a:t>
            </a:r>
          </a:p>
          <a:p>
            <a:pPr lvl="1"/>
            <a:r>
              <a:rPr lang="en-US" altLang="en-US" sz="2000" smtClean="0"/>
              <a:t>unreliable, datagrams: UDP</a:t>
            </a:r>
          </a:p>
          <a:p>
            <a:endParaRPr lang="en-US" altLang="en-US" sz="2400" smtClean="0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Our study of network apps now complete!</a:t>
            </a:r>
            <a:endParaRPr lang="en-US" altLang="en-US" dirty="0" smtClean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772025" y="2124075"/>
            <a:ext cx="3962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specific protocols:</a:t>
            </a:r>
          </a:p>
          <a:p>
            <a:pPr lvl="1"/>
            <a:r>
              <a:rPr lang="en-US" altLang="en-US" sz="2000"/>
              <a:t>http</a:t>
            </a:r>
          </a:p>
          <a:p>
            <a:pPr lvl="1"/>
            <a:r>
              <a:rPr lang="en-US" altLang="en-US" sz="2000"/>
              <a:t>ftp</a:t>
            </a:r>
          </a:p>
          <a:p>
            <a:pPr lvl="1"/>
            <a:r>
              <a:rPr lang="en-US" altLang="en-US" sz="2000"/>
              <a:t>smtp, pop3</a:t>
            </a:r>
          </a:p>
          <a:p>
            <a:pPr lvl="1"/>
            <a:r>
              <a:rPr lang="en-US" altLang="en-US" sz="2000"/>
              <a:t>dns</a:t>
            </a:r>
          </a:p>
          <a:p>
            <a:r>
              <a:rPr lang="en-US" altLang="en-US" sz="2400"/>
              <a:t>socket programming</a:t>
            </a:r>
          </a:p>
          <a:p>
            <a:pPr lvl="1"/>
            <a:r>
              <a:rPr lang="en-US" altLang="en-US" sz="2000"/>
              <a:t>client/server implementation</a:t>
            </a:r>
          </a:p>
          <a:p>
            <a:pPr lvl="1"/>
            <a:r>
              <a:rPr lang="en-US" altLang="en-US" sz="2000"/>
              <a:t>using tcp, udp sockets</a:t>
            </a:r>
          </a:p>
        </p:txBody>
      </p:sp>
    </p:spTree>
    <p:extLst>
      <p:ext uri="{BB962C8B-B14F-4D97-AF65-F5344CB8AC3E}">
        <p14:creationId xmlns:p14="http://schemas.microsoft.com/office/powerpoint/2010/main" val="153980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on Application Layer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162175"/>
            <a:ext cx="3810000" cy="3676650"/>
          </a:xfrm>
        </p:spPr>
        <p:txBody>
          <a:bodyPr/>
          <a:lstStyle/>
          <a:p>
            <a:r>
              <a:rPr lang="en-US" altLang="en-US" sz="2400" smtClean="0"/>
              <a:t>typical request/reply message exchange:</a:t>
            </a:r>
          </a:p>
          <a:p>
            <a:pPr lvl="1"/>
            <a:r>
              <a:rPr lang="en-US" altLang="en-US" sz="2000" smtClean="0"/>
              <a:t>client requests info or service</a:t>
            </a:r>
          </a:p>
          <a:p>
            <a:pPr lvl="1"/>
            <a:r>
              <a:rPr lang="en-US" altLang="en-US" sz="2000" smtClean="0"/>
              <a:t>server responds with data, status code</a:t>
            </a:r>
          </a:p>
          <a:p>
            <a:r>
              <a:rPr lang="en-US" altLang="en-US" sz="2400" smtClean="0"/>
              <a:t>message formats:</a:t>
            </a:r>
          </a:p>
          <a:p>
            <a:pPr lvl="1"/>
            <a:r>
              <a:rPr lang="en-US" altLang="en-US" sz="2000" smtClean="0"/>
              <a:t>headers: fields giving info about data</a:t>
            </a:r>
          </a:p>
          <a:p>
            <a:pPr lvl="1"/>
            <a:r>
              <a:rPr lang="en-US" altLang="en-US" sz="2000" smtClean="0"/>
              <a:t>data: info being communicated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Most importantly:</a:t>
            </a:r>
            <a:r>
              <a:rPr lang="en-US" altLang="en-US" smtClean="0">
                <a:solidFill>
                  <a:srgbClr val="FF0000"/>
                </a:solidFill>
              </a:rPr>
              <a:t> learned about </a:t>
            </a:r>
            <a:r>
              <a:rPr lang="en-US" altLang="en-US" i="1" smtClean="0">
                <a:solidFill>
                  <a:srgbClr val="FF0000"/>
                </a:solidFill>
              </a:rPr>
              <a:t>protocols</a:t>
            </a:r>
            <a:endParaRPr lang="en-US" altLang="en-US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4667250" y="2400300"/>
            <a:ext cx="3962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control vs. data msgs</a:t>
            </a:r>
          </a:p>
          <a:p>
            <a:pPr lvl="1"/>
            <a:r>
              <a:rPr lang="en-US" altLang="en-US" sz="2000"/>
              <a:t>in-based, out-of-band</a:t>
            </a:r>
          </a:p>
          <a:p>
            <a:r>
              <a:rPr lang="en-US" altLang="en-US" sz="2000"/>
              <a:t>centralized vs. decentralized </a:t>
            </a:r>
          </a:p>
          <a:p>
            <a:r>
              <a:rPr lang="en-US" altLang="en-US" sz="2000"/>
              <a:t>stateless vs. stateful</a:t>
            </a:r>
          </a:p>
          <a:p>
            <a:r>
              <a:rPr lang="en-US" altLang="en-US" sz="2000"/>
              <a:t>reliable vs. unreliable msg transfer </a:t>
            </a:r>
          </a:p>
          <a:p>
            <a:r>
              <a:rPr lang="en-US" altLang="en-US" sz="2000"/>
              <a:t>“complexity at network edge”</a:t>
            </a:r>
          </a:p>
          <a:p>
            <a:r>
              <a:rPr lang="en-US" altLang="en-US" sz="2000"/>
              <a:t>security: authentication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3793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Global States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2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Socket </a:t>
            </a:r>
            <a:endParaRPr lang="en-US" sz="2000" dirty="0"/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Developing how to use socket in RMI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Socket</a:t>
            </a:r>
          </a:p>
          <a:p>
            <a:pPr>
              <a:buFontTx/>
              <a:buChar char="-"/>
            </a:pPr>
            <a:r>
              <a:rPr lang="en-US" dirty="0" smtClean="0"/>
              <a:t>TCP</a:t>
            </a:r>
          </a:p>
          <a:p>
            <a:pPr>
              <a:buFontTx/>
              <a:buChar char="-"/>
            </a:pPr>
            <a:r>
              <a:rPr lang="en-US" dirty="0" smtClean="0"/>
              <a:t>UDP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4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soc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" y="1821107"/>
            <a:ext cx="17049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77" y="1533891"/>
            <a:ext cx="2143125" cy="253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77" y="4497632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1610" y="562708"/>
            <a:ext cx="477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  <a:cs typeface="+mj-cs"/>
              </a:rPr>
              <a:t>Real World Sockets</a:t>
            </a:r>
            <a:endParaRPr lang="en-MY" sz="3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2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Socket programming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295525"/>
            <a:ext cx="3962400" cy="36957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Socket API</a:t>
            </a:r>
            <a:endParaRPr lang="en-US" altLang="en-US" sz="2400" smtClean="0"/>
          </a:p>
          <a:p>
            <a:r>
              <a:rPr lang="en-US" altLang="en-US" sz="2000" smtClean="0"/>
              <a:t>introduced in BSD4.1 UNIX, 1981</a:t>
            </a:r>
          </a:p>
          <a:p>
            <a:r>
              <a:rPr lang="en-US" altLang="en-US" sz="2000" smtClean="0"/>
              <a:t>explicitly created, used, released by apps </a:t>
            </a:r>
          </a:p>
          <a:p>
            <a:r>
              <a:rPr lang="en-US" altLang="en-US" sz="2000" smtClean="0"/>
              <a:t>client/server paradigm </a:t>
            </a:r>
          </a:p>
          <a:p>
            <a:r>
              <a:rPr lang="en-US" altLang="en-US" sz="2000" smtClean="0"/>
              <a:t>two types of transport service via socket API: </a:t>
            </a:r>
          </a:p>
          <a:p>
            <a:pPr lvl="1"/>
            <a:r>
              <a:rPr lang="en-US" altLang="en-US" sz="2000" smtClean="0"/>
              <a:t>unreliable datagram </a:t>
            </a:r>
          </a:p>
          <a:p>
            <a:pPr lvl="1"/>
            <a:r>
              <a:rPr lang="en-US" altLang="en-US" sz="2000" smtClean="0"/>
              <a:t>reliable, byte stream-oriented </a:t>
            </a:r>
          </a:p>
        </p:txBody>
      </p:sp>
      <p:grpSp>
        <p:nvGrpSpPr>
          <p:cNvPr id="2054" name="Group 10"/>
          <p:cNvGrpSpPr>
            <a:grpSpLocks/>
          </p:cNvGrpSpPr>
          <p:nvPr/>
        </p:nvGrpSpPr>
        <p:grpSpPr bwMode="auto">
          <a:xfrm>
            <a:off x="5287962" y="2309813"/>
            <a:ext cx="3298825" cy="3724276"/>
            <a:chOff x="3223" y="1245"/>
            <a:chExt cx="2078" cy="2346"/>
          </a:xfrm>
        </p:grpSpPr>
        <p:sp>
          <p:nvSpPr>
            <p:cNvPr id="2056" name="Text Box 4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dirty="0"/>
                <a:t>a </a:t>
              </a:r>
              <a:r>
                <a:rPr lang="en-US" altLang="en-US" sz="2000" i="1" dirty="0">
                  <a:solidFill>
                    <a:srgbClr val="FF0000"/>
                  </a:solidFill>
                </a:rPr>
                <a:t>host-local</a:t>
              </a:r>
              <a:r>
                <a:rPr lang="en-US" altLang="en-US" sz="2000" dirty="0"/>
                <a:t>, </a:t>
              </a:r>
              <a:r>
                <a:rPr lang="en-US" altLang="en-US" sz="2000" i="1" dirty="0">
                  <a:solidFill>
                    <a:srgbClr val="FF0000"/>
                  </a:solidFill>
                </a:rPr>
                <a:t>application-created/owned</a:t>
              </a:r>
              <a:r>
                <a:rPr lang="en-US" altLang="en-US" sz="2000" dirty="0"/>
                <a:t>, </a:t>
              </a:r>
            </a:p>
            <a:p>
              <a:r>
                <a:rPr lang="en-US" altLang="en-US" sz="2000" i="1" dirty="0">
                  <a:solidFill>
                    <a:srgbClr val="FF0000"/>
                  </a:solidFill>
                </a:rPr>
                <a:t>OS-controlled</a:t>
              </a:r>
              <a:r>
                <a:rPr lang="en-US" altLang="en-US" sz="2000" dirty="0"/>
                <a:t> interface (a “door”) into which</a:t>
              </a:r>
            </a:p>
            <a:p>
              <a:r>
                <a:rPr lang="en-US" altLang="en-US" sz="2000" dirty="0"/>
                <a:t>application process can </a:t>
              </a:r>
              <a:r>
                <a:rPr lang="en-US" altLang="en-US" sz="2000" dirty="0">
                  <a:solidFill>
                    <a:srgbClr val="FF0000"/>
                  </a:solidFill>
                </a:rPr>
                <a:t>both send and </a:t>
              </a:r>
            </a:p>
            <a:p>
              <a:r>
                <a:rPr lang="en-US" altLang="en-US" sz="2000" dirty="0">
                  <a:solidFill>
                    <a:srgbClr val="FF0000"/>
                  </a:solidFill>
                </a:rPr>
                <a:t>receive</a:t>
              </a:r>
              <a:r>
                <a:rPr lang="en-US" altLang="en-US" sz="2000" dirty="0"/>
                <a:t> messages to/from another (remote or </a:t>
              </a:r>
            </a:p>
            <a:p>
              <a:r>
                <a:rPr lang="en-US" altLang="en-US" sz="2000" dirty="0"/>
                <a:t>local) application process</a:t>
              </a:r>
              <a:endParaRPr lang="en-US" altLang="en-US" sz="2000" dirty="0">
                <a:latin typeface="Times New Roman" pitchFamily="18" charset="0"/>
              </a:endParaRPr>
            </a:p>
            <a:p>
              <a:endParaRPr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3223" y="1245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2058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2059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2060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619125" y="1276350"/>
            <a:ext cx="8162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Goal:</a:t>
            </a:r>
            <a:r>
              <a:rPr lang="en-US" altLang="en-US" sz="2400" dirty="0"/>
              <a:t> learn how to build client/server applications that communicate using sockets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17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Socket-programming using TCP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19225"/>
            <a:ext cx="77724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Socket:</a:t>
            </a:r>
            <a:r>
              <a:rPr lang="en-US" altLang="en-US" sz="2400" smtClean="0"/>
              <a:t> a door between application process and end-end-transport protocol (UDP or TCP)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TCP service:</a:t>
            </a:r>
            <a:r>
              <a:rPr lang="en-US" altLang="en-US" sz="2400" smtClean="0"/>
              <a:t> reliable transfer of bytes from one process to another</a:t>
            </a:r>
            <a:endParaRPr lang="en-US" altLang="en-US" smtClean="0"/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14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3103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04" name="Text Box 4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process</a:t>
              </a: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105" name="Group 11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3109" name="Text Box 5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/>
                  <a:t>TCP with</a:t>
                </a:r>
              </a:p>
              <a:p>
                <a:r>
                  <a:rPr lang="en-US" altLang="en-US"/>
                  <a:t>buffers,</a:t>
                </a:r>
              </a:p>
              <a:p>
                <a:r>
                  <a:rPr lang="en-US" altLang="en-US"/>
                  <a:t>variables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10" name="Rectangle 7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</p:grpSp>
        <p:grpSp>
          <p:nvGrpSpPr>
            <p:cNvPr id="3106" name="Group 13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3107" name="Rectangle 10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3108" name="Text Box 12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 sz="1600"/>
              <a:t>controlled by</a:t>
            </a:r>
          </a:p>
          <a:p>
            <a:pPr algn="r"/>
            <a:r>
              <a:rPr lang="en-US" altLang="en-US" sz="1600"/>
              <a:t>application</a:t>
            </a:r>
          </a:p>
          <a:p>
            <a:pPr algn="r"/>
            <a:r>
              <a:rPr lang="en-US" altLang="en-US" sz="1600"/>
              <a:t>developer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 sz="1600"/>
              <a:t>controlled by</a:t>
            </a:r>
          </a:p>
          <a:p>
            <a:pPr algn="r"/>
            <a:r>
              <a:rPr lang="en-US" altLang="en-US" sz="1600"/>
              <a:t>operating</a:t>
            </a:r>
          </a:p>
          <a:p>
            <a:pPr algn="r"/>
            <a:r>
              <a:rPr lang="en-US" altLang="en-US" sz="1600"/>
              <a:t>system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2" name="Line 17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3" name="Line 18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host or</a:t>
            </a:r>
          </a:p>
          <a:p>
            <a:r>
              <a:rPr lang="en-US" altLang="en-US" sz="2000"/>
              <a:t>server</a:t>
            </a: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3085" name="Object 23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6" name="Group 24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3095" name="Rectangle 25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96" name="Text Box 26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process</a:t>
              </a: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097" name="Group 27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3101" name="Text Box 28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/>
                  <a:t>TCP with</a:t>
                </a:r>
              </a:p>
              <a:p>
                <a:r>
                  <a:rPr lang="en-US" altLang="en-US"/>
                  <a:t>buffers,</a:t>
                </a:r>
              </a:p>
              <a:p>
                <a:r>
                  <a:rPr lang="en-US" altLang="en-US"/>
                  <a:t>variables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02" name="Rectangle 29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</p:grpSp>
        <p:grpSp>
          <p:nvGrpSpPr>
            <p:cNvPr id="3098" name="Group 30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3099" name="Rectangle 31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3100" name="Text Box 32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87" name="Text Box 33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/>
              <a:t>controlled by</a:t>
            </a:r>
          </a:p>
          <a:p>
            <a:pPr algn="l"/>
            <a:r>
              <a:rPr lang="en-US" altLang="en-US" sz="1600"/>
              <a:t>application</a:t>
            </a:r>
          </a:p>
          <a:p>
            <a:pPr algn="l"/>
            <a:r>
              <a:rPr lang="en-US" altLang="en-US" sz="1600"/>
              <a:t>developer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8" name="Text Box 34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/>
              <a:t>controlled by</a:t>
            </a:r>
          </a:p>
          <a:p>
            <a:pPr algn="l"/>
            <a:r>
              <a:rPr lang="en-US" altLang="en-US" sz="1600"/>
              <a:t>operating</a:t>
            </a:r>
          </a:p>
          <a:p>
            <a:pPr algn="l"/>
            <a:r>
              <a:rPr lang="en-US" altLang="en-US" sz="1600"/>
              <a:t>system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9" name="Line 35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0" name="Line 36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1" name="Text Box 37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dirty="0"/>
              <a:t>host or</a:t>
            </a:r>
          </a:p>
          <a:p>
            <a:r>
              <a:rPr lang="en-US" altLang="en-US" sz="2000" dirty="0"/>
              <a:t>server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3092" name="Freeform 39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3" name="Text Box 40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internet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94" name="Line 41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40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Socket programming with TCP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Client must contact server</a:t>
            </a:r>
            <a:endParaRPr lang="en-US" altLang="en-US" sz="2400" smtClean="0"/>
          </a:p>
          <a:p>
            <a:r>
              <a:rPr lang="en-US" altLang="en-US" sz="2000" smtClean="0"/>
              <a:t>server process must first be running</a:t>
            </a:r>
          </a:p>
          <a:p>
            <a:r>
              <a:rPr lang="en-US" altLang="en-US" sz="2000" smtClean="0"/>
              <a:t>server must have created socket (door) that welcomes client’s contact</a:t>
            </a:r>
            <a:endParaRPr lang="en-US" altLang="en-US" sz="2400" smtClean="0"/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Client contacts server by:</a:t>
            </a:r>
            <a:endParaRPr lang="en-US" altLang="en-US" sz="2400" smtClean="0"/>
          </a:p>
          <a:p>
            <a:r>
              <a:rPr lang="en-US" altLang="en-US" sz="2000" smtClean="0"/>
              <a:t>creating client-local TCP socket</a:t>
            </a:r>
          </a:p>
          <a:p>
            <a:r>
              <a:rPr lang="en-US" altLang="en-US" sz="2000" smtClean="0"/>
              <a:t>specifying IP address, port number of server process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altLang="en-US" sz="2000" smtClean="0"/>
              <a:t>When </a:t>
            </a:r>
            <a:r>
              <a:rPr lang="en-US" altLang="en-US" sz="2000" smtClean="0">
                <a:solidFill>
                  <a:srgbClr val="FF0000"/>
                </a:solidFill>
              </a:rPr>
              <a:t>client creates socket</a:t>
            </a:r>
            <a:r>
              <a:rPr lang="en-US" altLang="en-US" sz="2000" smtClean="0"/>
              <a:t>: client TCP establishes connection to server TCP</a:t>
            </a:r>
          </a:p>
          <a:p>
            <a:r>
              <a:rPr lang="en-US" altLang="en-US" sz="2000" smtClean="0"/>
              <a:t>When contacted by client, </a:t>
            </a:r>
            <a:r>
              <a:rPr lang="en-US" altLang="en-US" sz="2000" smtClean="0">
                <a:solidFill>
                  <a:srgbClr val="FF0000"/>
                </a:solidFill>
              </a:rPr>
              <a:t>server TCP creates new socket</a:t>
            </a:r>
            <a:r>
              <a:rPr lang="en-US" altLang="en-US" sz="2000" smtClean="0"/>
              <a:t> for server process to communicate with client</a:t>
            </a:r>
          </a:p>
          <a:p>
            <a:pPr lvl="1"/>
            <a:r>
              <a:rPr lang="en-US" altLang="en-US" sz="2000" smtClean="0"/>
              <a:t>allows server to talk with multiple clients</a:t>
            </a:r>
            <a:endParaRPr lang="en-US" altLang="en-US" sz="1800" i="1" smtClean="0">
              <a:solidFill>
                <a:schemeClr val="accent2"/>
              </a:solidFill>
            </a:endParaRPr>
          </a:p>
        </p:txBody>
      </p:sp>
      <p:grpSp>
        <p:nvGrpSpPr>
          <p:cNvPr id="4103" name="Group 12"/>
          <p:cNvGrpSpPr>
            <a:grpSpLocks/>
          </p:cNvGrpSpPr>
          <p:nvPr/>
        </p:nvGrpSpPr>
        <p:grpSpPr bwMode="auto">
          <a:xfrm>
            <a:off x="4633913" y="4581525"/>
            <a:ext cx="4133850" cy="1419225"/>
            <a:chOff x="2919" y="2886"/>
            <a:chExt cx="2604" cy="894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3020" y="3140"/>
              <a:ext cx="240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i="1" dirty="0">
                  <a:solidFill>
                    <a:schemeClr val="accent2"/>
                  </a:solidFill>
                </a:rPr>
                <a:t>TCP provides reliable, in-order</a:t>
              </a:r>
            </a:p>
            <a:p>
              <a:r>
                <a:rPr lang="en-US" altLang="en-US" sz="2000" i="1" dirty="0">
                  <a:solidFill>
                    <a:schemeClr val="accent2"/>
                  </a:solidFill>
                </a:rPr>
                <a:t> transfer of bytes (“pipe”) </a:t>
              </a:r>
            </a:p>
            <a:p>
              <a:r>
                <a:rPr lang="en-US" altLang="en-US" sz="2000" i="1" dirty="0">
                  <a:solidFill>
                    <a:schemeClr val="accent2"/>
                  </a:solidFill>
                </a:rPr>
                <a:t>between client and server</a:t>
              </a:r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919" y="2886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4106" name="Group 10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4107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4108" name="Text Box 7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000" dirty="0">
                    <a:solidFill>
                      <a:srgbClr val="FF0000"/>
                    </a:solidFill>
                  </a:rPr>
                  <a:t>application viewpoint</a:t>
                </a:r>
                <a:endParaRPr lang="en-US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14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Socket programming with TCP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600200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Example client-server app:</a:t>
            </a:r>
            <a:endParaRPr lang="en-US" altLang="en-US" sz="2400" smtClean="0"/>
          </a:p>
          <a:p>
            <a:r>
              <a:rPr lang="en-US" altLang="en-US" sz="2000" smtClean="0"/>
              <a:t>client reads line from standard input (</a:t>
            </a:r>
            <a:r>
              <a:rPr lang="en-US" altLang="en-US" sz="2000" b="1" smtClean="0">
                <a:latin typeface="Courier New" pitchFamily="49" charset="0"/>
              </a:rPr>
              <a:t>inFromUser</a:t>
            </a:r>
            <a:r>
              <a:rPr lang="en-US" altLang="en-US" sz="2000" smtClean="0"/>
              <a:t> stream) , sends to server via socket (</a:t>
            </a:r>
            <a:r>
              <a:rPr lang="en-US" altLang="en-US" sz="2000" b="1" smtClean="0">
                <a:latin typeface="Courier New" pitchFamily="49" charset="0"/>
              </a:rPr>
              <a:t>outToServer</a:t>
            </a:r>
            <a:r>
              <a:rPr lang="en-US" altLang="en-US" sz="2000" smtClean="0"/>
              <a:t> stream)</a:t>
            </a:r>
          </a:p>
          <a:p>
            <a:r>
              <a:rPr lang="en-US" altLang="en-US" sz="2000" smtClean="0"/>
              <a:t>server reads line from socket</a:t>
            </a:r>
          </a:p>
          <a:p>
            <a:r>
              <a:rPr lang="en-US" altLang="en-US" sz="2000" smtClean="0"/>
              <a:t>server converts line to uppercase, sends back to client</a:t>
            </a:r>
          </a:p>
          <a:p>
            <a:r>
              <a:rPr lang="en-US" altLang="en-US" sz="2000" smtClean="0"/>
              <a:t>client reads, prints  modified line from socket (</a:t>
            </a:r>
            <a:r>
              <a:rPr lang="en-US" altLang="en-US" sz="2000" b="1" smtClean="0">
                <a:latin typeface="Courier New" pitchFamily="49" charset="0"/>
              </a:rPr>
              <a:t>inFromServer</a:t>
            </a:r>
            <a:r>
              <a:rPr lang="en-US" altLang="en-US" sz="2000" smtClean="0"/>
              <a:t> stream)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62525" y="1628775"/>
            <a:ext cx="3695700" cy="1447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Input stream: </a:t>
            </a:r>
            <a:r>
              <a:rPr lang="en-US" altLang="en-US" sz="2000" smtClean="0"/>
              <a:t>sequence of bytes into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Output stream: </a:t>
            </a:r>
            <a:r>
              <a:rPr lang="en-US" altLang="en-US" sz="2000" smtClean="0"/>
              <a:t>sequence of bytes out of process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5353050" y="5543550"/>
            <a:ext cx="3019425" cy="4953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client socket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 rot="1406">
            <a:off x="5353050" y="4713288"/>
            <a:ext cx="1655763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 rot="1406">
            <a:off x="5311775" y="46910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inFromUser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 rot="-5398594">
            <a:off x="6364288" y="3951287"/>
            <a:ext cx="1943100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 rot="-5398594">
            <a:off x="6411913" y="3990975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outToServer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7324725" y="5057775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 rot="-5398594">
            <a:off x="7126288" y="3998912"/>
            <a:ext cx="1943100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 rot="-5398594">
            <a:off x="7031038" y="4076700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iinFromServer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8086725" y="5105400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6181725" y="4229100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243623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7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(7)</Template>
  <TotalTime>106</TotalTime>
  <Pages>11</Pages>
  <Words>1422</Words>
  <Application>Microsoft Office PowerPoint</Application>
  <PresentationFormat>On-screen Show (4:3)</PresentationFormat>
  <Paragraphs>404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Century Gothic</vt:lpstr>
      <vt:lpstr>Comic Sans MS</vt:lpstr>
      <vt:lpstr>Courier New</vt:lpstr>
      <vt:lpstr>新細明體</vt:lpstr>
      <vt:lpstr>Times New Roman</vt:lpstr>
      <vt:lpstr>ZapfDingbats</vt:lpstr>
      <vt:lpstr>APUtemplate-Level_3 (7)</vt:lpstr>
      <vt:lpstr>Clip</vt:lpstr>
      <vt:lpstr>Socket Programming</vt:lpstr>
      <vt:lpstr>Topic &amp; Structure of The Lesson</vt:lpstr>
      <vt:lpstr>PowerPoint Presentation</vt:lpstr>
      <vt:lpstr>Key Terms You Must Be Able To Use</vt:lpstr>
      <vt:lpstr>PowerPoint Presentation</vt:lpstr>
      <vt:lpstr>Socket programming</vt:lpstr>
      <vt:lpstr>Socket-programming using TCP</vt:lpstr>
      <vt:lpstr>Socket programming with TCP</vt:lpstr>
      <vt:lpstr>Socket programming with TCP</vt:lpstr>
      <vt:lpstr>Client/server socket interaction: TCP</vt:lpstr>
      <vt:lpstr>Example: Java client (TCP)</vt:lpstr>
      <vt:lpstr>Example: Java client (TCP), cont.</vt:lpstr>
      <vt:lpstr>Example: Java server (TCP)</vt:lpstr>
      <vt:lpstr>Example: Java server (TCP), cont</vt:lpstr>
      <vt:lpstr>Socket programming with UDP</vt:lpstr>
      <vt:lpstr>Client/server socket interaction: UDP</vt:lpstr>
      <vt:lpstr>Example: Java client (UDP)</vt:lpstr>
      <vt:lpstr>Example: Java client (UDP), cont.</vt:lpstr>
      <vt:lpstr>Example: Java server (UDP)</vt:lpstr>
      <vt:lpstr>Example: Java server (UDP), cont</vt:lpstr>
      <vt:lpstr>Summary on Application Layer</vt:lpstr>
      <vt:lpstr>Summary on Application Layer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</dc:title>
  <dc:subject>MSc</dc:subject>
  <dc:creator>Umapathy Eaganathan</dc:creator>
  <cp:lastModifiedBy>Umapathy Eaganathan</cp:lastModifiedBy>
  <cp:revision>25</cp:revision>
  <cp:lastPrinted>1995-11-02T09:23:42Z</cp:lastPrinted>
  <dcterms:created xsi:type="dcterms:W3CDTF">2015-10-01T04:21:44Z</dcterms:created>
  <dcterms:modified xsi:type="dcterms:W3CDTF">2018-08-28T18:04:30Z</dcterms:modified>
</cp:coreProperties>
</file>