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9"/>
  </p:notesMasterIdLst>
  <p:handoutMasterIdLst>
    <p:handoutMasterId r:id="rId20"/>
  </p:handoutMasterIdLst>
  <p:sldIdLst>
    <p:sldId id="258" r:id="rId2"/>
    <p:sldId id="279" r:id="rId3"/>
    <p:sldId id="280" r:id="rId4"/>
    <p:sldId id="281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4" r:id="rId16"/>
    <p:sldId id="282" r:id="rId17"/>
    <p:sldId id="283" r:id="rId18"/>
  </p:sldIdLst>
  <p:sldSz cx="9144000" cy="6858000" type="screen4x3"/>
  <p:notesSz cx="6858000" cy="9777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6B53"/>
    <a:srgbClr val="EE6E60"/>
    <a:srgbClr val="E83320"/>
    <a:srgbClr val="EF1928"/>
    <a:srgbClr val="D83048"/>
    <a:srgbClr val="CC0000"/>
    <a:srgbClr val="FF2929"/>
    <a:srgbClr val="A2C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702" autoAdjust="0"/>
  </p:normalViewPr>
  <p:slideViewPr>
    <p:cSldViewPr snapToGrid="0">
      <p:cViewPr varScale="1">
        <p:scale>
          <a:sx n="74" d="100"/>
          <a:sy n="74" d="100"/>
        </p:scale>
        <p:origin x="17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9DB88554-116B-4B29-9DA5-7FED5AA2BCA9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7156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smtClean="0"/>
              <a:t>Click to edit Master notes styles</a:t>
            </a:r>
          </a:p>
          <a:p>
            <a:pPr lvl="1"/>
            <a:r>
              <a:rPr lang="en-GB" noProof="0" dirty="0" smtClean="0"/>
              <a:t>Second Level</a:t>
            </a:r>
          </a:p>
          <a:p>
            <a:pPr lvl="2"/>
            <a:r>
              <a:rPr lang="en-GB" noProof="0" dirty="0" smtClean="0"/>
              <a:t>Third Level</a:t>
            </a:r>
          </a:p>
          <a:p>
            <a:pPr lvl="3"/>
            <a:r>
              <a:rPr lang="en-GB" noProof="0" dirty="0" smtClean="0"/>
              <a:t>Fourth Level</a:t>
            </a:r>
          </a:p>
          <a:p>
            <a:pPr lvl="4"/>
            <a:r>
              <a:rPr lang="en-GB" noProof="0" dirty="0" smtClean="0"/>
              <a:t>Fifth Level</a:t>
            </a:r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4075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500" y="107950"/>
            <a:ext cx="67945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>
            <a:spAutoFit/>
          </a:bodyPr>
          <a:lstStyle/>
          <a:p>
            <a:pPr algn="ctr" eaLnBrk="0" hangingPunct="0">
              <a:defRPr/>
            </a:pPr>
            <a:r>
              <a:rPr lang="en-GB" sz="1400" dirty="0">
                <a:latin typeface="Calibri" pitchFamily="34" charset="0"/>
                <a:cs typeface="Calibri" pitchFamily="34" charset="0"/>
              </a:rPr>
              <a:t>Asia Pacific University of Technology and Innovation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400800" y="9364663"/>
            <a:ext cx="393700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 eaLnBrk="0" hangingPunct="0">
              <a:defRPr/>
            </a:pPr>
            <a:fld id="{410F9C39-3A5F-4DF9-879E-F8950FB39965}" type="slidenum">
              <a:rPr lang="en-GB" sz="1400">
                <a:latin typeface="Calibri" pitchFamily="34" charset="0"/>
                <a:cs typeface="Calibri" pitchFamily="34" charset="0"/>
              </a:rPr>
              <a:pPr algn="r" eaLnBrk="0" hangingPunct="0">
                <a:defRPr/>
              </a:pPr>
              <a:t>‹#›</a:t>
            </a:fld>
            <a:endParaRPr lang="en-GB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68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Calibri" pitchFamily="34" charset="0"/>
        <a:cs typeface="Calibri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7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7B5CA29-2027-4511-B4F2-454324B62773}" type="slidenum">
              <a:rPr lang="zh-CN" altLang="en-US" sz="1200"/>
              <a:pPr eaLnBrk="1" hangingPunct="1"/>
              <a:t>5</a:t>
            </a:fld>
            <a:endParaRPr lang="en-US" altLang="zh-CN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36352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0DCF187-9AE4-4F17-971F-E76B0267866B}" type="slidenum">
              <a:rPr lang="zh-CN" altLang="en-US" sz="1200"/>
              <a:pPr eaLnBrk="1" hangingPunct="1"/>
              <a:t>6</a:t>
            </a:fld>
            <a:endParaRPr lang="en-US" altLang="zh-CN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187884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11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10" descr="APU Logo_Final_Vertical_V1_HR1 cop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5888" y="2514600"/>
            <a:ext cx="2530476" cy="238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89188" y="1952625"/>
            <a:ext cx="67548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74900" y="3886200"/>
            <a:ext cx="67691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936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4228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3" y="274638"/>
            <a:ext cx="2057400" cy="594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021388" cy="594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59977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3080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26740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363" y="1697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873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7007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4693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4154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18491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248400" y="6623050"/>
            <a:ext cx="2895600" cy="2349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518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 descr="ucti_globe1_transparent_small"/>
          <p:cNvPicPr>
            <a:picLocks noChangeAspect="1" noChangeArrowheads="1"/>
          </p:cNvPicPr>
          <p:nvPr/>
        </p:nvPicPr>
        <p:blipFill>
          <a:blip r:embed="rId13">
            <a:lum bright="80000" contrast="-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1450" y="2570163"/>
            <a:ext cx="720725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9" name="Rectangle 3"/>
          <p:cNvSpPr>
            <a:spLocks noChangeArrowheads="1"/>
          </p:cNvSpPr>
          <p:nvPr userDrawn="1"/>
        </p:nvSpPr>
        <p:spPr bwMode="auto">
          <a:xfrm>
            <a:off x="0" y="6621463"/>
            <a:ext cx="9144000" cy="236537"/>
          </a:xfrm>
          <a:prstGeom prst="rect">
            <a:avLst/>
          </a:prstGeom>
          <a:solidFill>
            <a:srgbClr val="FB6B5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363" y="1697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MY" altLang="en-US" dirty="0" smtClean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274638"/>
            <a:ext cx="7042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MY" altLang="en-US" smtClean="0"/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CT024-3-3 DCOMS-Distributed</a:t>
            </a:r>
            <a:r>
              <a:rPr lang="en-GB" sz="800" baseline="0" dirty="0" smtClean="0">
                <a:latin typeface="Calibri" pitchFamily="34" charset="0"/>
                <a:cs typeface="Calibri" pitchFamily="34" charset="0"/>
              </a:rPr>
              <a:t> Computer Systems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3175000" y="6597650"/>
            <a:ext cx="27114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GB" sz="800" dirty="0" smtClean="0">
                <a:latin typeface="Calibri" pitchFamily="34" charset="0"/>
                <a:cs typeface="Calibri" pitchFamily="34" charset="0"/>
              </a:rPr>
              <a:t>Time and Global States</a:t>
            </a:r>
            <a:endParaRPr lang="en-GB" sz="8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33" name="Picture 10" descr="APU Logo Final-medium.jp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525" y="0"/>
            <a:ext cx="15144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9340" y="3407938"/>
            <a:ext cx="6754812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Time and Global States</a:t>
            </a:r>
            <a:endParaRPr lang="en-US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2389188" y="2315597"/>
            <a:ext cx="675481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800" kern="0" dirty="0" smtClean="0"/>
              <a:t>Distributed Computer Systems</a:t>
            </a:r>
          </a:p>
          <a:p>
            <a:r>
              <a:rPr lang="en-US" sz="1400" kern="0" dirty="0" smtClean="0"/>
              <a:t>CT024-3-3-DCOMS and Version 0416</a:t>
            </a: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274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Synchronization in the real world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Real networks are asynchronous</a:t>
            </a:r>
          </a:p>
          <a:p>
            <a:pPr lvl="1"/>
            <a:r>
              <a:rPr lang="en-US" altLang="en-US" dirty="0"/>
              <a:t>Propagation delays are arbitrary</a:t>
            </a:r>
          </a:p>
          <a:p>
            <a:r>
              <a:rPr lang="en-US" altLang="en-US" dirty="0"/>
              <a:t>Real networks are unreliable</a:t>
            </a:r>
          </a:p>
          <a:p>
            <a:pPr lvl="1"/>
            <a:r>
              <a:rPr lang="en-US" altLang="en-US" dirty="0"/>
              <a:t>Messages don’t always arrive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16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Clock Synchronization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i="1" dirty="0">
                <a:solidFill>
                  <a:schemeClr val="accent2"/>
                </a:solidFill>
                <a:latin typeface="Comic Sans MS" panose="030F0702030302020204" pitchFamily="66" charset="0"/>
              </a:rPr>
              <a:t>make </a:t>
            </a:r>
            <a:r>
              <a:rPr lang="en-US" altLang="en-US" i="1" dirty="0">
                <a:solidFill>
                  <a:schemeClr val="tx1"/>
                </a:solidFill>
                <a:latin typeface="Comic Sans MS" panose="030F0702030302020204" pitchFamily="66" charset="0"/>
              </a:rPr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6375" r="20924" b="41692"/>
          <a:stretch>
            <a:fillRect/>
          </a:stretch>
        </p:blipFill>
        <p:spPr bwMode="auto">
          <a:xfrm>
            <a:off x="485775" y="1417638"/>
            <a:ext cx="8229600" cy="25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5775" y="3956413"/>
            <a:ext cx="8104433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When each machine has its own clock, an event that occurred after another event may nevertheless be assigned an earlier time.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SzPct val="150000"/>
              <a:buFontTx/>
              <a:buChar char="•"/>
            </a:pPr>
            <a:r>
              <a:rPr kumimoji="1" lang="en-US" altLang="en-US" dirty="0">
                <a:latin typeface="Comic Sans MS" panose="030F0702030302020204" pitchFamily="66" charset="0"/>
              </a:rPr>
              <a:t>Same holds when using NFS mount</a:t>
            </a:r>
          </a:p>
          <a:p>
            <a:pPr eaLnBrk="0" hangingPunct="0">
              <a:lnSpc>
                <a:spcPct val="90000"/>
              </a:lnSpc>
              <a:spcBef>
                <a:spcPct val="20000"/>
              </a:spcBef>
              <a:buClr>
                <a:srgbClr val="009900"/>
              </a:buClr>
              <a:buSzPct val="150000"/>
              <a:buFontTx/>
              <a:buChar char="•"/>
            </a:pPr>
            <a:r>
              <a:rPr kumimoji="1" lang="en-US" altLang="en-US" dirty="0">
                <a:latin typeface="Comic Sans MS" panose="030F0702030302020204" pitchFamily="66" charset="0"/>
              </a:rPr>
              <a:t>Can all clocks in a distributed system be synchronized?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74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Physical Clocks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It is impossible to guarantee that crystals in different computers all run at exactly the same frequency. This difference in time values is </a:t>
            </a:r>
            <a:r>
              <a:rPr lang="en-US" altLang="en-US" sz="2000" b="1" dirty="0">
                <a:solidFill>
                  <a:schemeClr val="hlink"/>
                </a:solidFill>
              </a:rPr>
              <a:t>clock skew</a:t>
            </a:r>
            <a:r>
              <a:rPr lang="en-US" altLang="en-US" sz="2000" dirty="0"/>
              <a:t>.</a:t>
            </a:r>
            <a:endParaRPr lang="en-US" altLang="en-US" sz="2000" b="1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“Exact” time was computed by astronomers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The difference between two transits of the sun is termed a </a:t>
            </a:r>
            <a:r>
              <a:rPr lang="en-US" altLang="en-US" sz="1800" b="1" dirty="0">
                <a:solidFill>
                  <a:schemeClr val="accent2"/>
                </a:solidFill>
              </a:rPr>
              <a:t>solar day.</a:t>
            </a:r>
            <a:r>
              <a:rPr lang="en-US" altLang="en-US" sz="1800" dirty="0"/>
              <a:t> Divide a solar day by 24*60*60 yields a </a:t>
            </a:r>
            <a:r>
              <a:rPr lang="en-US" altLang="en-US" sz="1800" b="1" dirty="0">
                <a:solidFill>
                  <a:schemeClr val="accent2"/>
                </a:solidFill>
              </a:rPr>
              <a:t>solar second.</a:t>
            </a: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100" dirty="0"/>
              <a:t>However, the earth is slowing! (35 days less in a year over 300 million years)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There are also short-term variations caused by turbulence deep in the earth’s core.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A large number of days </a:t>
            </a:r>
            <a:r>
              <a:rPr lang="en-US" altLang="en-US" sz="1900" b="1" dirty="0">
                <a:solidFill>
                  <a:srgbClr val="9933FF"/>
                </a:solidFill>
              </a:rPr>
              <a:t>(n) </a:t>
            </a:r>
            <a:r>
              <a:rPr lang="en-US" altLang="en-US" sz="1900" dirty="0"/>
              <a:t>were used </a:t>
            </a:r>
            <a:r>
              <a:rPr lang="en-US" altLang="en-US" sz="1900" dirty="0" err="1"/>
              <a:t>used</a:t>
            </a:r>
            <a:r>
              <a:rPr lang="en-US" altLang="en-US" sz="1900" dirty="0"/>
              <a:t> to the average day length, then dividing by 86,400 to determine the </a:t>
            </a:r>
            <a:r>
              <a:rPr lang="en-US" altLang="en-US" sz="1900" b="1" dirty="0">
                <a:solidFill>
                  <a:schemeClr val="accent2"/>
                </a:solidFill>
              </a:rPr>
              <a:t>mean solar second</a:t>
            </a:r>
            <a:r>
              <a:rPr lang="en-US" altLang="en-US" sz="1900" b="1" dirty="0"/>
              <a:t>.</a:t>
            </a:r>
            <a:endParaRPr lang="en-US" altLang="en-US" sz="19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36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Logical Clocks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For a certain class of algorithms, it is </a:t>
            </a:r>
            <a:r>
              <a:rPr lang="en-US" altLang="en-US" sz="2800" dirty="0">
                <a:solidFill>
                  <a:schemeClr val="folHlink"/>
                </a:solidFill>
              </a:rPr>
              <a:t>the internal consistency of the clocks </a:t>
            </a:r>
            <a:r>
              <a:rPr lang="en-US" altLang="en-US" sz="2800" dirty="0"/>
              <a:t>that matters. The convention in these algorithms is to speak of </a:t>
            </a:r>
            <a:r>
              <a:rPr lang="en-US" altLang="en-US" sz="2800" b="1" dirty="0">
                <a:solidFill>
                  <a:schemeClr val="tx2"/>
                </a:solidFill>
              </a:rPr>
              <a:t>logical clocks.</a:t>
            </a:r>
          </a:p>
          <a:p>
            <a:r>
              <a:rPr lang="en-US" altLang="en-US" sz="2800" dirty="0" err="1"/>
              <a:t>Lamport</a:t>
            </a:r>
            <a:r>
              <a:rPr lang="en-US" altLang="en-US" sz="2800" dirty="0"/>
              <a:t> showed clock synchronization need not be absolute. What is important is that all processes agree on the order in which events occur.</a:t>
            </a:r>
            <a:endParaRPr lang="en-US" altLang="en-US" sz="2800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265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 err="1">
                <a:solidFill>
                  <a:srgbClr val="002060"/>
                </a:solidFill>
                <a:latin typeface="Century Gothic" panose="020B0502020202020204" pitchFamily="34" charset="0"/>
              </a:rPr>
              <a:t>Lamport</a:t>
            </a:r>
            <a:r>
              <a:rPr lang="en-US" altLang="en-US" sz="32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 Timestamps [1978]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 dirty="0" err="1">
                <a:latin typeface="Comic Sans MS" panose="030F0702030302020204" pitchFamily="66" charset="0"/>
              </a:rPr>
              <a:t>Lamport</a:t>
            </a:r>
            <a:r>
              <a:rPr lang="en-US" altLang="en-US" sz="2800" dirty="0">
                <a:latin typeface="Comic Sans MS" panose="030F0702030302020204" pitchFamily="66" charset="0"/>
              </a:rPr>
              <a:t> defined a relation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990033"/>
                </a:solidFill>
                <a:latin typeface="Comic Sans MS" panose="030F0702030302020204" pitchFamily="66" charset="0"/>
              </a:rPr>
              <a:t>”happens before”.  a </a:t>
            </a:r>
            <a:r>
              <a:rPr lang="en-US" altLang="en-US" sz="2800" dirty="0">
                <a:solidFill>
                  <a:srgbClr val="99003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en-US" sz="2800" dirty="0">
                <a:solidFill>
                  <a:srgbClr val="990033"/>
                </a:solidFill>
                <a:latin typeface="Comic Sans MS" panose="030F0702030302020204" pitchFamily="66" charset="0"/>
              </a:rPr>
              <a:t> b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‘a happens before b’.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dirty="0">
                <a:solidFill>
                  <a:srgbClr val="990033"/>
                </a:solidFill>
                <a:latin typeface="Comic Sans MS" panose="030F0702030302020204" pitchFamily="66" charset="0"/>
              </a:rPr>
              <a:t>Happens before</a:t>
            </a:r>
            <a:r>
              <a:rPr lang="en-US" altLang="en-US" sz="2800" dirty="0">
                <a:latin typeface="Comic Sans MS" panose="030F0702030302020204" pitchFamily="66" charset="0"/>
              </a:rPr>
              <a:t> is observable in two situations: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i="1" dirty="0">
                <a:latin typeface="Comic Sans MS" panose="030F0702030302020204" pitchFamily="66" charset="0"/>
              </a:rPr>
              <a:t>If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a </a:t>
            </a:r>
            <a:r>
              <a:rPr lang="en-US" altLang="en-US" sz="2800" i="1" dirty="0">
                <a:latin typeface="Comic Sans MS" panose="030F0702030302020204" pitchFamily="66" charset="0"/>
              </a:rPr>
              <a:t>and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b</a:t>
            </a:r>
            <a:r>
              <a:rPr lang="en-US" altLang="en-US" sz="2800" i="1" dirty="0">
                <a:latin typeface="Comic Sans MS" panose="030F0702030302020204" pitchFamily="66" charset="0"/>
              </a:rPr>
              <a:t> are events in the same process, and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a </a:t>
            </a:r>
            <a:r>
              <a:rPr lang="en-US" altLang="en-US" sz="2800" i="1" dirty="0">
                <a:latin typeface="Comic Sans MS" panose="030F0702030302020204" pitchFamily="66" charset="0"/>
              </a:rPr>
              <a:t>occurs before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b</a:t>
            </a:r>
            <a:r>
              <a:rPr lang="en-US" altLang="en-US" sz="2800" i="1" dirty="0">
                <a:latin typeface="Comic Sans MS" panose="030F0702030302020204" pitchFamily="66" charset="0"/>
              </a:rPr>
              <a:t>, then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a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 b</a:t>
            </a:r>
            <a:r>
              <a:rPr lang="en-US" altLang="en-US" sz="2800" i="1" dirty="0">
                <a:latin typeface="Comic Sans MS" panose="030F0702030302020204" pitchFamily="66" charset="0"/>
              </a:rPr>
              <a:t> is true.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800" i="1" dirty="0">
                <a:latin typeface="Comic Sans MS" panose="030F0702030302020204" pitchFamily="66" charset="0"/>
              </a:rPr>
              <a:t>If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a </a:t>
            </a:r>
            <a:r>
              <a:rPr lang="en-US" altLang="en-US" sz="2800" i="1" dirty="0">
                <a:latin typeface="Comic Sans MS" panose="030F0702030302020204" pitchFamily="66" charset="0"/>
              </a:rPr>
              <a:t>is the event of a message being sent by one process, and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b</a:t>
            </a:r>
            <a:r>
              <a:rPr lang="en-US" altLang="en-US" sz="2800" i="1" dirty="0">
                <a:latin typeface="Comic Sans MS" panose="030F0702030302020204" pitchFamily="66" charset="0"/>
              </a:rPr>
              <a:t> is the event of the message being received by another process, then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a 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</a:t>
            </a:r>
            <a:r>
              <a:rPr lang="en-US" altLang="en-US" sz="2800" i="1" dirty="0">
                <a:solidFill>
                  <a:srgbClr val="990033"/>
                </a:solidFill>
                <a:latin typeface="Comic Sans MS" panose="030F0702030302020204" pitchFamily="66" charset="0"/>
              </a:rPr>
              <a:t> b</a:t>
            </a:r>
            <a:r>
              <a:rPr lang="en-US" altLang="en-US" sz="2800" i="1" dirty="0">
                <a:latin typeface="Comic Sans MS" panose="030F0702030302020204" pitchFamily="66" charset="0"/>
              </a:rPr>
              <a:t> is also true.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479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chemeClr val="accent6"/>
                </a:solidFill>
                <a:latin typeface="Century" panose="02040604050505020304" pitchFamily="18" charset="0"/>
              </a:rPr>
              <a:t>Summary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1800" dirty="0" smtClean="0"/>
          </a:p>
          <a:p>
            <a:r>
              <a:rPr lang="en-US" altLang="zh-CN" sz="2400" dirty="0">
                <a:ea typeface="SimSun" panose="02010600030101010101" pitchFamily="2" charset="-122"/>
              </a:rPr>
              <a:t>It is </a:t>
            </a:r>
            <a:r>
              <a:rPr lang="en-US" altLang="zh-CN" sz="2400" dirty="0">
                <a:solidFill>
                  <a:srgbClr val="FF0000"/>
                </a:solidFill>
                <a:ea typeface="SimSun" panose="02010600030101010101" pitchFamily="2" charset="-122"/>
              </a:rPr>
              <a:t>impossible</a:t>
            </a:r>
            <a:r>
              <a:rPr lang="en-US" altLang="zh-CN" sz="2400" dirty="0">
                <a:ea typeface="SimSun" panose="02010600030101010101" pitchFamily="2" charset="-122"/>
              </a:rPr>
              <a:t> to guarantee that physical clocks run at the same </a:t>
            </a:r>
            <a:r>
              <a:rPr lang="en-US" altLang="zh-CN" sz="2400" dirty="0" smtClean="0">
                <a:ea typeface="SimSun" panose="02010600030101010101" pitchFamily="2" charset="-122"/>
              </a:rPr>
              <a:t>frequency</a:t>
            </a:r>
          </a:p>
          <a:p>
            <a:pPr marL="342900" lvl="1" indent="-342900">
              <a:buFontTx/>
              <a:buChar char="•"/>
            </a:pPr>
            <a:r>
              <a:rPr lang="en-US" altLang="en-US" sz="2400" dirty="0"/>
              <a:t>The notion of time is well-defined (and measurable) at each single </a:t>
            </a:r>
            <a:r>
              <a:rPr lang="en-US" altLang="en-US" sz="2400" dirty="0" smtClean="0"/>
              <a:t>location</a:t>
            </a:r>
          </a:p>
          <a:p>
            <a:pPr marL="342900" lvl="1" indent="-342900">
              <a:buFontTx/>
              <a:buChar char="•"/>
            </a:pPr>
            <a:r>
              <a:rPr lang="en-US" altLang="en-US" sz="2400" dirty="0" smtClean="0"/>
              <a:t>Real networks are asynchronous</a:t>
            </a:r>
          </a:p>
          <a:p>
            <a:pPr marL="342900" lvl="1" indent="-342900">
              <a:buFontTx/>
              <a:buChar char="•"/>
            </a:pPr>
            <a:r>
              <a:rPr lang="en-US" altLang="en-US" sz="2400" dirty="0" smtClean="0"/>
              <a:t>Real networks are unreliable</a:t>
            </a:r>
            <a:endParaRPr lang="en-US" altLang="en-US" sz="2400" dirty="0"/>
          </a:p>
          <a:p>
            <a:endParaRPr lang="en-US" altLang="zh-CN" sz="1800" dirty="0">
              <a:ea typeface="SimSun" panose="02010600030101010101" pitchFamily="2" charset="-122"/>
            </a:endParaRPr>
          </a:p>
          <a:p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1093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590800" y="2286000"/>
            <a:ext cx="49688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9600"/>
              <a:t>Q &amp; A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19263" y="411163"/>
            <a:ext cx="59650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Question and 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answer </a:t>
            </a:r>
            <a:r>
              <a:rPr lang="en-US" altLang="en-US" sz="3200" b="1" u="sng" dirty="0">
                <a:solidFill>
                  <a:srgbClr val="003366"/>
                </a:solidFill>
                <a:latin typeface="Century Gothic" panose="020B0502020202020204" pitchFamily="34" charset="0"/>
              </a:rPr>
              <a:t>s</a:t>
            </a:r>
            <a:r>
              <a:rPr lang="en-US" altLang="en-US" sz="3200" b="1" u="sng" dirty="0" smtClean="0">
                <a:solidFill>
                  <a:srgbClr val="003366"/>
                </a:solidFill>
                <a:latin typeface="Century Gothic" panose="020B0502020202020204" pitchFamily="34" charset="0"/>
              </a:rPr>
              <a:t>ession</a:t>
            </a:r>
            <a:endParaRPr lang="en-US" altLang="en-US" sz="3200" u="sng" dirty="0">
              <a:solidFill>
                <a:srgbClr val="0033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2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 Services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What we will cover next</a:t>
            </a:r>
            <a:r>
              <a:rPr lang="en-US" altLang="en-US" sz="3200" dirty="0">
                <a:solidFill>
                  <a:srgbClr val="003366"/>
                </a:solidFill>
              </a:rPr>
              <a:t/>
            </a:r>
            <a:br>
              <a:rPr lang="en-US" altLang="en-US" sz="3200" dirty="0">
                <a:solidFill>
                  <a:srgbClr val="003366"/>
                </a:solidFill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418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Global time</a:t>
            </a:r>
          </a:p>
          <a:p>
            <a:r>
              <a:rPr lang="en-US" altLang="en-US" dirty="0" smtClean="0"/>
              <a:t>Local time</a:t>
            </a:r>
          </a:p>
          <a:p>
            <a:r>
              <a:rPr lang="en-US" altLang="en-US" dirty="0" smtClean="0"/>
              <a:t>Clock synchronization</a:t>
            </a:r>
          </a:p>
          <a:p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Topic &amp; Structure of 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The </a:t>
            </a:r>
            <a:r>
              <a:rPr lang="en-US" altLang="zh-TW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</a:t>
            </a:r>
            <a:r>
              <a:rPr lang="en-US" altLang="zh-TW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esson</a:t>
            </a:r>
            <a:endParaRPr lang="en-US" altLang="zh-TW" u="sng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5536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687536" y="304031"/>
            <a:ext cx="456086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742950" indent="-28575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b="1" u="sng" kern="0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新細明體" pitchFamily="18" charset="-120"/>
              </a:rPr>
              <a:t>Learning Outcomes</a:t>
            </a:r>
            <a:endParaRPr lang="en-US" altLang="zh-TW" b="1" u="sng" kern="0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  <a:ea typeface="新細明體" pitchFamily="18" charset="-12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87363" y="1697037"/>
            <a:ext cx="8229600" cy="4758353"/>
          </a:xfrm>
        </p:spPr>
        <p:txBody>
          <a:bodyPr/>
          <a:lstStyle/>
          <a:p>
            <a:r>
              <a:rPr lang="en-US" altLang="zh-TW" b="1" dirty="0">
                <a:latin typeface="Century Gothic" panose="020B0502020202020204" pitchFamily="34" charset="0"/>
                <a:ea typeface="新細明體" pitchFamily="18" charset="-120"/>
              </a:rPr>
              <a:t>At the end of this topic, You should be able </a:t>
            </a:r>
            <a:r>
              <a:rPr lang="en-US" altLang="zh-TW" b="1" dirty="0" smtClean="0">
                <a:latin typeface="Century Gothic" panose="020B0502020202020204" pitchFamily="34" charset="0"/>
                <a:ea typeface="新細明體" pitchFamily="18" charset="-120"/>
              </a:rPr>
              <a:t>to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the global time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Understand the concept of distributed time</a:t>
            </a:r>
          </a:p>
          <a:p>
            <a:pPr marL="609600" indent="-609600">
              <a:lnSpc>
                <a:spcPct val="150000"/>
              </a:lnSpc>
            </a:pPr>
            <a:r>
              <a:rPr lang="en-US" sz="2000" dirty="0" smtClean="0"/>
              <a:t>Explain about the synchronization clock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/>
          </a:p>
          <a:p>
            <a:pPr marL="609600" indent="-609600">
              <a:lnSpc>
                <a:spcPct val="150000"/>
              </a:lnSpc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5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7042150" cy="1143000"/>
          </a:xfrm>
        </p:spPr>
        <p:txBody>
          <a:bodyPr/>
          <a:lstStyle/>
          <a:p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Key Terms 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You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ust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ble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</a:t>
            </a:r>
            <a:r>
              <a:rPr lang="en-US" altLang="en-US" b="1" u="sng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</a:t>
            </a:r>
            <a:r>
              <a:rPr lang="en-US" altLang="en-US" b="1" u="sng" dirty="0" smtClean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se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7363" y="1697038"/>
            <a:ext cx="8229600" cy="4525962"/>
          </a:xfrm>
        </p:spPr>
        <p:txBody>
          <a:bodyPr/>
          <a:lstStyle/>
          <a:p>
            <a:r>
              <a:rPr lang="en-US" altLang="en-US" sz="2000" b="1" dirty="0">
                <a:latin typeface="Century Gothic" panose="020B0502020202020204" pitchFamily="34" charset="0"/>
              </a:rPr>
              <a:t>If you have mastered this topic, </a:t>
            </a:r>
            <a:r>
              <a:rPr lang="en-US" altLang="en-US" sz="2000" b="1" dirty="0">
                <a:solidFill>
                  <a:srgbClr val="990000"/>
                </a:solidFill>
                <a:latin typeface="Century Gothic" panose="020B0502020202020204" pitchFamily="34" charset="0"/>
              </a:rPr>
              <a:t>you should be able to use the following terms correctly in your assignments and exams</a:t>
            </a:r>
            <a:r>
              <a:rPr lang="en-US" altLang="en-US" sz="2000" b="1" dirty="0">
                <a:latin typeface="Century Gothic" panose="020B0502020202020204" pitchFamily="34" charset="0"/>
              </a:rPr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Global time</a:t>
            </a:r>
          </a:p>
          <a:p>
            <a:pPr>
              <a:buFontTx/>
              <a:buChar char="-"/>
            </a:pPr>
            <a:r>
              <a:rPr lang="en-US" dirty="0" smtClean="0"/>
              <a:t>Distributed time </a:t>
            </a:r>
          </a:p>
          <a:p>
            <a:pPr>
              <a:buFontTx/>
              <a:buChar char="-"/>
            </a:pPr>
            <a:r>
              <a:rPr lang="en-US" dirty="0" smtClean="0"/>
              <a:t>Physical clocks</a:t>
            </a:r>
          </a:p>
          <a:p>
            <a:pPr>
              <a:buFontTx/>
              <a:buChar char="-"/>
            </a:pPr>
            <a:r>
              <a:rPr lang="en-US" dirty="0" smtClean="0"/>
              <a:t>Logical clocks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729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74638"/>
            <a:ext cx="7042150" cy="897339"/>
          </a:xfrm>
        </p:spPr>
        <p:txBody>
          <a:bodyPr/>
          <a:lstStyle/>
          <a:p>
            <a:pPr eaLnBrk="1" hangingPunct="1"/>
            <a:r>
              <a:rPr lang="en-US" altLang="zh-CN" sz="3200" b="1" dirty="0" smtClean="0">
                <a:solidFill>
                  <a:srgbClr val="00206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Lack of Global Time in DS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3263" y="1492250"/>
            <a:ext cx="7632700" cy="4435475"/>
          </a:xfrm>
        </p:spPr>
        <p:txBody>
          <a:bodyPr/>
          <a:lstStyle/>
          <a:p>
            <a:pPr marL="609600" indent="-609600" algn="l" eaLnBrk="1" hangingPunct="1"/>
            <a:r>
              <a:rPr lang="en-US" altLang="zh-CN" sz="2800" dirty="0" smtClean="0">
                <a:ea typeface="SimSun" panose="02010600030101010101" pitchFamily="2" charset="-122"/>
              </a:rPr>
              <a:t>It is </a:t>
            </a:r>
            <a:r>
              <a:rPr lang="en-US" altLang="zh-CN" sz="2800" dirty="0" smtClean="0">
                <a:solidFill>
                  <a:srgbClr val="FF0000"/>
                </a:solidFill>
                <a:ea typeface="SimSun" panose="02010600030101010101" pitchFamily="2" charset="-122"/>
              </a:rPr>
              <a:t>impossible</a:t>
            </a:r>
            <a:r>
              <a:rPr lang="en-US" altLang="zh-CN" sz="2800" dirty="0" smtClean="0">
                <a:ea typeface="SimSun" panose="02010600030101010101" pitchFamily="2" charset="-122"/>
              </a:rPr>
              <a:t> to guarantee that physical clocks run at the same frequency</a:t>
            </a:r>
          </a:p>
          <a:p>
            <a:pPr marL="609600" indent="-609600" algn="l" eaLnBrk="1" hangingPunct="1"/>
            <a:r>
              <a:rPr lang="en-US" altLang="zh-CN" sz="2800" dirty="0" smtClean="0">
                <a:ea typeface="SimSun" panose="02010600030101010101" pitchFamily="2" charset="-122"/>
              </a:rPr>
              <a:t>Lack of global time, can cause problems</a:t>
            </a:r>
          </a:p>
          <a:p>
            <a:pPr marL="609600" indent="-609600" algn="l" eaLnBrk="1" hangingPunct="1"/>
            <a:r>
              <a:rPr lang="en-US" altLang="zh-CN" sz="2800" dirty="0" smtClean="0">
                <a:ea typeface="SimSun" panose="02010600030101010101" pitchFamily="2" charset="-122"/>
              </a:rPr>
              <a:t>Example: UNIX </a:t>
            </a:r>
            <a:r>
              <a:rPr lang="en-US" altLang="zh-CN" sz="2800" dirty="0" smtClean="0">
                <a:latin typeface="Arial" panose="020B0604020202020204" pitchFamily="34" charset="0"/>
                <a:ea typeface="SimSun" panose="02010600030101010101" pitchFamily="2" charset="-122"/>
              </a:rPr>
              <a:t>make</a:t>
            </a:r>
          </a:p>
          <a:p>
            <a:pPr marL="990600" lvl="1" indent="-533400" eaLnBrk="1" hangingPunct="1"/>
            <a:r>
              <a:rPr lang="en-US" altLang="zh-CN" sz="2400" dirty="0" smtClean="0">
                <a:ea typeface="SimSun" panose="02010600030101010101" pitchFamily="2" charset="-122"/>
              </a:rPr>
              <a:t>Edit </a:t>
            </a:r>
            <a:r>
              <a:rPr lang="en-US" altLang="zh-CN" sz="2400" dirty="0" err="1" smtClean="0">
                <a:latin typeface="Arial" panose="020B0604020202020204" pitchFamily="34" charset="0"/>
                <a:ea typeface="SimSun" panose="02010600030101010101" pitchFamily="2" charset="-122"/>
              </a:rPr>
              <a:t>output.c</a:t>
            </a:r>
            <a:r>
              <a:rPr lang="en-US" altLang="zh-CN" sz="2400" dirty="0" smtClean="0">
                <a:ea typeface="SimSun" panose="02010600030101010101" pitchFamily="2" charset="-122"/>
              </a:rPr>
              <a:t> at a client</a:t>
            </a:r>
          </a:p>
          <a:p>
            <a:pPr marL="990600" lvl="1" indent="-533400" eaLnBrk="1" hangingPunct="1"/>
            <a:r>
              <a:rPr lang="en-US" altLang="zh-CN" sz="2400" dirty="0" err="1" smtClean="0">
                <a:latin typeface="Arial" panose="020B0604020202020204" pitchFamily="34" charset="0"/>
                <a:ea typeface="SimSun" panose="02010600030101010101" pitchFamily="2" charset="-122"/>
              </a:rPr>
              <a:t>output.o</a:t>
            </a:r>
            <a:r>
              <a:rPr lang="en-US" altLang="zh-CN" sz="2400" dirty="0" smtClean="0">
                <a:ea typeface="SimSun" panose="02010600030101010101" pitchFamily="2" charset="-122"/>
              </a:rPr>
              <a:t> is at a server (compile at server)</a:t>
            </a:r>
          </a:p>
          <a:p>
            <a:pPr marL="990600" lvl="1" indent="-533400" eaLnBrk="1" hangingPunct="1"/>
            <a:r>
              <a:rPr lang="en-US" altLang="zh-CN" sz="2400" dirty="0" smtClean="0">
                <a:ea typeface="SimSun" panose="02010600030101010101" pitchFamily="2" charset="-122"/>
              </a:rPr>
              <a:t>Client machine clock can be lagging behind the server machine clock</a:t>
            </a:r>
          </a:p>
        </p:txBody>
      </p:sp>
    </p:spTree>
    <p:extLst>
      <p:ext uri="{BB962C8B-B14F-4D97-AF65-F5344CB8AC3E}">
        <p14:creationId xmlns:p14="http://schemas.microsoft.com/office/powerpoint/2010/main" val="174024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2060"/>
                </a:solidFill>
                <a:latin typeface="Century Gothic" panose="020B0502020202020204" pitchFamily="34" charset="0"/>
                <a:ea typeface="SimSun" panose="02010600030101010101" pitchFamily="2" charset="-122"/>
              </a:rPr>
              <a:t>Lack of Global Time – Example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5105400"/>
            <a:ext cx="7620000" cy="1447800"/>
          </a:xfrm>
        </p:spPr>
        <p:txBody>
          <a:bodyPr/>
          <a:lstStyle/>
          <a:p>
            <a:pPr algn="l" eaLnBrk="1" hangingPunct="1">
              <a:buFontTx/>
              <a:buNone/>
            </a:pPr>
            <a:r>
              <a:rPr lang="en-US" altLang="zh-CN" sz="2400" dirty="0" smtClean="0">
                <a:ea typeface="SimSun" panose="02010600030101010101" pitchFamily="2" charset="-122"/>
              </a:rPr>
              <a:t>When each machine has its own clock, an event that occurred after another event may nevertheless be assigned an earlier time.</a:t>
            </a: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6375" r="20924" b="41692"/>
          <a:stretch>
            <a:fillRect/>
          </a:stretch>
        </p:blipFill>
        <p:spPr bwMode="auto">
          <a:xfrm>
            <a:off x="304800" y="1866900"/>
            <a:ext cx="8534400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5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Why global timing?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Suppose there were a globally consistent time standard</a:t>
            </a:r>
          </a:p>
          <a:p>
            <a:r>
              <a:rPr lang="en-US" altLang="en-US" sz="2800" dirty="0"/>
              <a:t>Would be handy</a:t>
            </a:r>
          </a:p>
          <a:p>
            <a:pPr lvl="1"/>
            <a:r>
              <a:rPr lang="en-US" altLang="en-US" sz="2400" dirty="0"/>
              <a:t>Who got last seat on airplane?</a:t>
            </a:r>
          </a:p>
          <a:p>
            <a:pPr lvl="1"/>
            <a:r>
              <a:rPr lang="en-US" altLang="en-US" sz="2400" dirty="0"/>
              <a:t>Who submitted final auction bid before deadline?</a:t>
            </a:r>
          </a:p>
          <a:p>
            <a:pPr lvl="1"/>
            <a:r>
              <a:rPr lang="en-US" altLang="en-US" sz="2400" dirty="0"/>
              <a:t>Did defense move before snap?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5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Distributed Time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Premise</a:t>
            </a:r>
          </a:p>
          <a:p>
            <a:pPr lvl="1"/>
            <a:r>
              <a:rPr lang="en-US" altLang="en-US" sz="2400" dirty="0"/>
              <a:t>The notion of time is well-defined (and measurable) at each single location</a:t>
            </a:r>
          </a:p>
          <a:p>
            <a:pPr lvl="1"/>
            <a:r>
              <a:rPr lang="en-US" altLang="en-US" sz="2400" dirty="0"/>
              <a:t>But the relationship between time at different locations is unclear</a:t>
            </a:r>
          </a:p>
          <a:p>
            <a:pPr lvl="2"/>
            <a:r>
              <a:rPr lang="en-US" altLang="en-US" sz="2000" dirty="0"/>
              <a:t>Can minimize discrepancies, but never eliminate them</a:t>
            </a:r>
          </a:p>
          <a:p>
            <a:r>
              <a:rPr lang="en-US" altLang="en-US" sz="2800" dirty="0"/>
              <a:t>Reality</a:t>
            </a:r>
          </a:p>
          <a:p>
            <a:pPr lvl="1"/>
            <a:r>
              <a:rPr lang="en-US" altLang="en-US" sz="2400" dirty="0"/>
              <a:t>Stationary GPS receivers can get global time with &lt; 1µs error</a:t>
            </a:r>
          </a:p>
          <a:p>
            <a:pPr lvl="1"/>
            <a:r>
              <a:rPr lang="en-US" altLang="en-US" sz="2400" dirty="0"/>
              <a:t>Few systems designed to use this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84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rgbClr val="002060"/>
                </a:solidFill>
                <a:latin typeface="Century Gothic" panose="020B0502020202020204" pitchFamily="34" charset="0"/>
              </a:rPr>
              <a:t>Ways to Synchronize</a:t>
            </a:r>
            <a:endParaRPr lang="en-US" sz="32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Send message from first base to home?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Or to a central timekeeper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How long does this message take to arrive? 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Synchronize clocks before the game?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Clocks drift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million to one =&gt; 1 second in 11 days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Synchronize continuously during the game?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GPS, pulsars, </a:t>
            </a:r>
            <a:r>
              <a:rPr lang="en-US" altLang="en-US" sz="2400" dirty="0" err="1"/>
              <a:t>etc</a:t>
            </a:r>
            <a:endParaRPr lang="en-US" alt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‹#›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282893"/>
      </p:ext>
    </p:extLst>
  </p:cSld>
  <p:clrMapOvr>
    <a:masterClrMapping/>
  </p:clrMapOvr>
</p:sld>
</file>

<file path=ppt/theme/theme1.xml><?xml version="1.0" encoding="utf-8"?>
<a:theme xmlns:a="http://schemas.openxmlformats.org/drawingml/2006/main" name="APUtemplate-Level_3 (3)">
  <a:themeElements>
    <a:clrScheme name="UCTI-Template-foundation-lev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CTI-Template-foundation-lev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CTI-Template-foundation-lev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CTI-Template-foundation-leve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CTI-Template-foundation-leve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APUtemplate-Level_3 (3)</Template>
  <TotalTime>56</TotalTime>
  <Pages>11</Pages>
  <Words>711</Words>
  <Application>Microsoft Office PowerPoint</Application>
  <PresentationFormat>On-screen Show (4:3)</PresentationFormat>
  <Paragraphs>97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ＭＳ Ｐゴシック</vt:lpstr>
      <vt:lpstr>SimSun</vt:lpstr>
      <vt:lpstr>SimSun</vt:lpstr>
      <vt:lpstr>Arial</vt:lpstr>
      <vt:lpstr>Calibri</vt:lpstr>
      <vt:lpstr>Century</vt:lpstr>
      <vt:lpstr>Century Gothic</vt:lpstr>
      <vt:lpstr>Comic Sans MS</vt:lpstr>
      <vt:lpstr>新細明體</vt:lpstr>
      <vt:lpstr>Times New Roman</vt:lpstr>
      <vt:lpstr>Wingdings</vt:lpstr>
      <vt:lpstr>APUtemplate-Level_3 (3)</vt:lpstr>
      <vt:lpstr>Time and Global States</vt:lpstr>
      <vt:lpstr>Topic &amp; Structure of The Lesson</vt:lpstr>
      <vt:lpstr>PowerPoint Presentation</vt:lpstr>
      <vt:lpstr>Key Terms You Must Be Able To Use</vt:lpstr>
      <vt:lpstr>Lack of Global Time in DS</vt:lpstr>
      <vt:lpstr>Lack of Global Time – Example </vt:lpstr>
      <vt:lpstr>Why global timing?</vt:lpstr>
      <vt:lpstr>Distributed Time</vt:lpstr>
      <vt:lpstr>Ways to Synchronize</vt:lpstr>
      <vt:lpstr>Synchronization in the real world</vt:lpstr>
      <vt:lpstr>Clock Synchronization make example</vt:lpstr>
      <vt:lpstr>Physical Clocks</vt:lpstr>
      <vt:lpstr>Logical Clocks</vt:lpstr>
      <vt:lpstr>Lamport Timestamps [1978]</vt:lpstr>
      <vt:lpstr>Summary</vt:lpstr>
      <vt:lpstr>PowerPoint Presentation</vt:lpstr>
      <vt:lpstr>What we will cover next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</dc:title>
  <dc:subject>MSc</dc:subject>
  <dc:creator>Umapathy Eaganathan</dc:creator>
  <cp:lastModifiedBy>Umapathy Eaganathan</cp:lastModifiedBy>
  <cp:revision>35</cp:revision>
  <cp:lastPrinted>1995-11-02T09:23:42Z</cp:lastPrinted>
  <dcterms:created xsi:type="dcterms:W3CDTF">2015-09-21T03:46:45Z</dcterms:created>
  <dcterms:modified xsi:type="dcterms:W3CDTF">2018-08-28T18:05:10Z</dcterms:modified>
</cp:coreProperties>
</file>