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7" r:id="rId2"/>
    <p:sldId id="314" r:id="rId3"/>
    <p:sldId id="315" r:id="rId4"/>
    <p:sldId id="316" r:id="rId5"/>
    <p:sldId id="292" r:id="rId6"/>
    <p:sldId id="264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3" r:id="rId24"/>
    <p:sldId id="317" r:id="rId25"/>
    <p:sldId id="318" r:id="rId26"/>
    <p:sldId id="319" r:id="rId2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85BDC393-DC38-4B8D-BE8B-929C1E65002B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1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A6A59B55-4A88-4BC3-91C9-916D3280B70A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69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0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8E82BBB-6A01-42C6-B6F4-79697FF7848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033219" name="Rectangle 3"/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9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C4B4BBBD-66C4-4B68-A68F-134E9DA4749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026051" name="Rectangle 3"/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77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7A1989A-88E5-4979-91D7-E05DD318D0C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2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029123" name="Rectangle 3"/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43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7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85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180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06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9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3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9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5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53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Web Services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sc.ac.uk/technical_papers/UKeS-2003-01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18" Type="http://schemas.openxmlformats.org/officeDocument/2006/relationships/image" Target="../media/image21.wmf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17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19" Type="http://schemas.openxmlformats.org/officeDocument/2006/relationships/image" Target="../media/image22.wmf"/><Relationship Id="rId4" Type="http://schemas.openxmlformats.org/officeDocument/2006/relationships/image" Target="../media/image7.w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wmf"/><Relationship Id="rId7" Type="http://schemas.openxmlformats.org/officeDocument/2006/relationships/image" Target="../media/image28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188" y="3433695"/>
            <a:ext cx="6754812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Web Services</a:t>
            </a:r>
            <a:endParaRPr lang="en-US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Version 0416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4316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5880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 typical Web Service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7688687" cy="2819400"/>
          </a:xfrm>
        </p:spPr>
        <p:txBody>
          <a:bodyPr/>
          <a:lstStyle/>
          <a:p>
            <a:r>
              <a:rPr lang="en-US" altLang="en-US" sz="2000" dirty="0"/>
              <a:t>In principle, services can be in any language (Fortran .. Java .. Perl .. Python) and the interfaces can be method calls, Java RMI Messages, CGI Web invocations, totally compiled away (</a:t>
            </a:r>
            <a:r>
              <a:rPr lang="en-US" altLang="en-US" sz="2000" dirty="0" err="1"/>
              <a:t>inlining</a:t>
            </a:r>
            <a:r>
              <a:rPr lang="en-US" altLang="en-US" sz="2000" dirty="0"/>
              <a:t>) </a:t>
            </a:r>
          </a:p>
          <a:p>
            <a:r>
              <a:rPr lang="en-US" altLang="en-US" sz="2000" dirty="0"/>
              <a:t>The simplest implementations involve XML messages (SOAP) and programs written in net friendly languages like Java and Python</a:t>
            </a:r>
          </a:p>
        </p:txBody>
      </p:sp>
      <p:sp>
        <p:nvSpPr>
          <p:cNvPr id="1085444" name="Oval 4"/>
          <p:cNvSpPr>
            <a:spLocks noChangeArrowheads="1"/>
          </p:cNvSpPr>
          <p:nvPr/>
        </p:nvSpPr>
        <p:spPr bwMode="auto">
          <a:xfrm>
            <a:off x="6802263" y="2880489"/>
            <a:ext cx="2146649" cy="99542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en-US" sz="2000" b="1">
                <a:latin typeface="Times New Roman" panose="02020603050405020304" pitchFamily="18" charset="0"/>
              </a:rPr>
              <a:t>Payment</a:t>
            </a:r>
            <a:br>
              <a:rPr kumimoji="1" lang="en-US" altLang="en-US" sz="2000" b="1">
                <a:latin typeface="Times New Roman" panose="02020603050405020304" pitchFamily="18" charset="0"/>
              </a:rPr>
            </a:br>
            <a:r>
              <a:rPr kumimoji="1" lang="en-US" altLang="en-US" sz="2000" b="1">
                <a:latin typeface="Times New Roman" panose="02020603050405020304" pitchFamily="18" charset="0"/>
              </a:rPr>
              <a:t>Credit Card</a:t>
            </a:r>
          </a:p>
        </p:txBody>
      </p:sp>
      <p:sp>
        <p:nvSpPr>
          <p:cNvPr id="1085445" name="Oval 5"/>
          <p:cNvSpPr>
            <a:spLocks noChangeArrowheads="1"/>
          </p:cNvSpPr>
          <p:nvPr/>
        </p:nvSpPr>
        <p:spPr bwMode="auto">
          <a:xfrm>
            <a:off x="6890120" y="5251514"/>
            <a:ext cx="1710955" cy="116853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kumimoji="1" lang="en-US" altLang="en-US" sz="1600" b="1" dirty="0">
                <a:latin typeface="Times New Roman" panose="02020603050405020304" pitchFamily="18" charset="0"/>
              </a:rPr>
              <a:t>Warehouse</a:t>
            </a:r>
          </a:p>
          <a:p>
            <a:pPr algn="ctr" eaLnBrk="0" hangingPunct="0"/>
            <a:r>
              <a:rPr kumimoji="1" lang="en-US" altLang="en-US" sz="1600" b="1" dirty="0">
                <a:latin typeface="Times New Roman" panose="02020603050405020304" pitchFamily="18" charset="0"/>
              </a:rPr>
              <a:t>Shipping</a:t>
            </a:r>
          </a:p>
          <a:p>
            <a:pPr algn="ctr" eaLnBrk="0" hangingPunct="0"/>
            <a:r>
              <a:rPr kumimoji="1" lang="en-US" altLang="en-US" sz="1600" b="1" dirty="0">
                <a:latin typeface="Times New Roman" panose="02020603050405020304" pitchFamily="18" charset="0"/>
              </a:rPr>
              <a:t>control</a:t>
            </a:r>
          </a:p>
        </p:txBody>
      </p:sp>
      <p:sp>
        <p:nvSpPr>
          <p:cNvPr id="1085446" name="Line 6"/>
          <p:cNvSpPr>
            <a:spLocks noChangeShapeType="1"/>
          </p:cNvSpPr>
          <p:nvPr/>
        </p:nvSpPr>
        <p:spPr bwMode="auto">
          <a:xfrm flipV="1">
            <a:off x="70104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47" name="Line 7"/>
          <p:cNvSpPr>
            <a:spLocks noChangeShapeType="1"/>
          </p:cNvSpPr>
          <p:nvPr/>
        </p:nvSpPr>
        <p:spPr bwMode="auto">
          <a:xfrm>
            <a:off x="6835775" y="4876800"/>
            <a:ext cx="327025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48" name="Text Box 8"/>
          <p:cNvSpPr txBox="1">
            <a:spLocks noChangeArrowheads="1"/>
          </p:cNvSpPr>
          <p:nvPr/>
        </p:nvSpPr>
        <p:spPr bwMode="auto">
          <a:xfrm>
            <a:off x="3365500" y="5562600"/>
            <a:ext cx="2306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en-US" sz="2400" dirty="0">
                <a:latin typeface="Times New Roman" panose="02020603050405020304" pitchFamily="18" charset="0"/>
              </a:rPr>
              <a:t>WSDL interfaces</a:t>
            </a:r>
          </a:p>
        </p:txBody>
      </p:sp>
      <p:sp>
        <p:nvSpPr>
          <p:cNvPr id="1085449" name="Line 9"/>
          <p:cNvSpPr>
            <a:spLocks noChangeShapeType="1"/>
          </p:cNvSpPr>
          <p:nvPr/>
        </p:nvSpPr>
        <p:spPr bwMode="auto">
          <a:xfrm flipV="1">
            <a:off x="4660900" y="4800600"/>
            <a:ext cx="685800" cy="762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450" name="Line 10"/>
          <p:cNvSpPr>
            <a:spLocks noChangeShapeType="1"/>
          </p:cNvSpPr>
          <p:nvPr/>
        </p:nvSpPr>
        <p:spPr bwMode="auto">
          <a:xfrm>
            <a:off x="5464175" y="4724400"/>
            <a:ext cx="34925" cy="914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451" name="Line 11"/>
          <p:cNvSpPr>
            <a:spLocks noChangeShapeType="1"/>
          </p:cNvSpPr>
          <p:nvPr/>
        </p:nvSpPr>
        <p:spPr bwMode="auto">
          <a:xfrm flipH="1">
            <a:off x="4584700" y="4800600"/>
            <a:ext cx="457200" cy="762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452" name="Line 12"/>
          <p:cNvSpPr>
            <a:spLocks noChangeShapeType="1"/>
          </p:cNvSpPr>
          <p:nvPr/>
        </p:nvSpPr>
        <p:spPr bwMode="auto">
          <a:xfrm flipH="1">
            <a:off x="5651500" y="4953000"/>
            <a:ext cx="1108075" cy="762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453" name="Line 13"/>
          <p:cNvSpPr>
            <a:spLocks noChangeShapeType="1"/>
          </p:cNvSpPr>
          <p:nvPr/>
        </p:nvSpPr>
        <p:spPr bwMode="auto">
          <a:xfrm flipH="1">
            <a:off x="5727700" y="5486400"/>
            <a:ext cx="1336675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454" name="Text Box 14"/>
          <p:cNvSpPr txBox="1">
            <a:spLocks noChangeArrowheads="1"/>
          </p:cNvSpPr>
          <p:nvPr/>
        </p:nvSpPr>
        <p:spPr bwMode="auto">
          <a:xfrm>
            <a:off x="3898900" y="3505200"/>
            <a:ext cx="2306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en-US" sz="2400" dirty="0">
                <a:latin typeface="Times New Roman" panose="02020603050405020304" pitchFamily="18" charset="0"/>
              </a:rPr>
              <a:t>WSDL interfaces</a:t>
            </a:r>
          </a:p>
        </p:txBody>
      </p:sp>
      <p:sp>
        <p:nvSpPr>
          <p:cNvPr id="1085455" name="Line 15"/>
          <p:cNvSpPr>
            <a:spLocks noChangeShapeType="1"/>
          </p:cNvSpPr>
          <p:nvPr/>
        </p:nvSpPr>
        <p:spPr bwMode="auto">
          <a:xfrm flipH="1" flipV="1">
            <a:off x="6261100" y="3733800"/>
            <a:ext cx="1031875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456" name="Line 16"/>
          <p:cNvSpPr>
            <a:spLocks noChangeShapeType="1"/>
          </p:cNvSpPr>
          <p:nvPr/>
        </p:nvSpPr>
        <p:spPr bwMode="auto">
          <a:xfrm flipH="1" flipV="1">
            <a:off x="6324600" y="3886200"/>
            <a:ext cx="609600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85457" name="Group 17"/>
          <p:cNvGrpSpPr>
            <a:grpSpLocks/>
          </p:cNvGrpSpPr>
          <p:nvPr/>
        </p:nvGrpSpPr>
        <p:grpSpPr bwMode="auto">
          <a:xfrm>
            <a:off x="-1588" y="4191000"/>
            <a:ext cx="7188201" cy="755650"/>
            <a:chOff x="-1" y="2640"/>
            <a:chExt cx="4528" cy="476"/>
          </a:xfrm>
        </p:grpSpPr>
        <p:sp>
          <p:nvSpPr>
            <p:cNvPr id="1085458" name="Oval 18"/>
            <p:cNvSpPr>
              <a:spLocks noChangeArrowheads="1"/>
            </p:cNvSpPr>
            <p:nvPr/>
          </p:nvSpPr>
          <p:spPr bwMode="auto">
            <a:xfrm>
              <a:off x="2042" y="2679"/>
              <a:ext cx="1132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en-US" sz="2400" b="1" dirty="0">
                  <a:latin typeface="Times New Roman" panose="02020603050405020304" pitchFamily="18" charset="0"/>
                </a:rPr>
                <a:t>Security</a:t>
              </a:r>
            </a:p>
          </p:txBody>
        </p:sp>
        <p:sp>
          <p:nvSpPr>
            <p:cNvPr id="1085459" name="Oval 19"/>
            <p:cNvSpPr>
              <a:spLocks noChangeArrowheads="1"/>
            </p:cNvSpPr>
            <p:nvPr/>
          </p:nvSpPr>
          <p:spPr bwMode="auto">
            <a:xfrm>
              <a:off x="3455" y="2679"/>
              <a:ext cx="1072" cy="4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en-US" sz="2400" b="1">
                  <a:latin typeface="Times New Roman" panose="02020603050405020304" pitchFamily="18" charset="0"/>
                </a:rPr>
                <a:t>Catalog</a:t>
              </a:r>
            </a:p>
          </p:txBody>
        </p:sp>
        <p:sp>
          <p:nvSpPr>
            <p:cNvPr id="1085460" name="Line 20"/>
            <p:cNvSpPr>
              <a:spLocks noChangeShapeType="1"/>
            </p:cNvSpPr>
            <p:nvPr/>
          </p:nvSpPr>
          <p:spPr bwMode="auto">
            <a:xfrm>
              <a:off x="1571" y="287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461" name="Line 21"/>
            <p:cNvSpPr>
              <a:spLocks noChangeShapeType="1"/>
            </p:cNvSpPr>
            <p:nvPr/>
          </p:nvSpPr>
          <p:spPr bwMode="auto">
            <a:xfrm flipV="1">
              <a:off x="3176" y="2897"/>
              <a:ext cx="253" cy="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5462" name="Group 22"/>
            <p:cNvGrpSpPr>
              <a:grpSpLocks/>
            </p:cNvGrpSpPr>
            <p:nvPr/>
          </p:nvGrpSpPr>
          <p:grpSpPr bwMode="auto">
            <a:xfrm>
              <a:off x="-1" y="2640"/>
              <a:ext cx="416" cy="476"/>
              <a:chOff x="-1" y="2640"/>
              <a:chExt cx="416" cy="476"/>
            </a:xfrm>
          </p:grpSpPr>
          <p:sp>
            <p:nvSpPr>
              <p:cNvPr id="1085463" name="AutoShape 23"/>
              <p:cNvSpPr>
                <a:spLocks noChangeAspect="1" noChangeArrowheads="1" noTextEdit="1"/>
              </p:cNvSpPr>
              <p:nvPr/>
            </p:nvSpPr>
            <p:spPr bwMode="auto">
              <a:xfrm>
                <a:off x="-1" y="2640"/>
                <a:ext cx="415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85464" name="Group 24"/>
              <p:cNvGrpSpPr>
                <a:grpSpLocks/>
              </p:cNvGrpSpPr>
              <p:nvPr/>
            </p:nvGrpSpPr>
            <p:grpSpPr bwMode="auto">
              <a:xfrm>
                <a:off x="-1" y="2640"/>
                <a:ext cx="416" cy="476"/>
                <a:chOff x="410" y="3051"/>
                <a:chExt cx="416" cy="476"/>
              </a:xfrm>
            </p:grpSpPr>
            <p:sp>
              <p:nvSpPr>
                <p:cNvPr id="1085465" name="Rectangle 25"/>
                <p:cNvSpPr>
                  <a:spLocks noChangeArrowheads="1"/>
                </p:cNvSpPr>
                <p:nvPr/>
              </p:nvSpPr>
              <p:spPr bwMode="auto">
                <a:xfrm>
                  <a:off x="435" y="3400"/>
                  <a:ext cx="358" cy="28"/>
                </a:xfrm>
                <a:prstGeom prst="rect">
                  <a:avLst/>
                </a:prstGeom>
                <a:solidFill>
                  <a:srgbClr val="7F7F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66" name="Line 26"/>
                <p:cNvSpPr>
                  <a:spLocks noChangeShapeType="1"/>
                </p:cNvSpPr>
                <p:nvPr/>
              </p:nvSpPr>
              <p:spPr bwMode="auto">
                <a:xfrm>
                  <a:off x="435" y="3400"/>
                  <a:ext cx="1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67" name="Line 27"/>
                <p:cNvSpPr>
                  <a:spLocks noChangeShapeType="1"/>
                </p:cNvSpPr>
                <p:nvPr/>
              </p:nvSpPr>
              <p:spPr bwMode="auto">
                <a:xfrm>
                  <a:off x="435" y="3428"/>
                  <a:ext cx="35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68" name="Freeform 28"/>
                <p:cNvSpPr>
                  <a:spLocks/>
                </p:cNvSpPr>
                <p:nvPr/>
              </p:nvSpPr>
              <p:spPr bwMode="auto">
                <a:xfrm>
                  <a:off x="793" y="3320"/>
                  <a:ext cx="31" cy="108"/>
                </a:xfrm>
                <a:custGeom>
                  <a:avLst/>
                  <a:gdLst>
                    <a:gd name="T0" fmla="*/ 0 w 215"/>
                    <a:gd name="T1" fmla="*/ 483 h 646"/>
                    <a:gd name="T2" fmla="*/ 0 w 215"/>
                    <a:gd name="T3" fmla="*/ 646 h 646"/>
                    <a:gd name="T4" fmla="*/ 215 w 215"/>
                    <a:gd name="T5" fmla="*/ 78 h 646"/>
                    <a:gd name="T6" fmla="*/ 215 w 215"/>
                    <a:gd name="T7" fmla="*/ 0 h 646"/>
                    <a:gd name="T8" fmla="*/ 0 w 215"/>
                    <a:gd name="T9" fmla="*/ 483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646">
                      <a:moveTo>
                        <a:pt x="0" y="483"/>
                      </a:moveTo>
                      <a:lnTo>
                        <a:pt x="0" y="646"/>
                      </a:lnTo>
                      <a:lnTo>
                        <a:pt x="215" y="78"/>
                      </a:lnTo>
                      <a:lnTo>
                        <a:pt x="215" y="0"/>
                      </a:lnTo>
                      <a:lnTo>
                        <a:pt x="0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6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793" y="3333"/>
                  <a:ext cx="31" cy="95"/>
                </a:xfrm>
                <a:prstGeom prst="line">
                  <a:avLst/>
                </a:prstGeom>
                <a:noFill/>
                <a:ln w="0">
                  <a:solidFill>
                    <a:srgbClr val="3F3F0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824" y="3320"/>
                  <a:ext cx="1" cy="1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1" name="Freeform 31"/>
                <p:cNvSpPr>
                  <a:spLocks/>
                </p:cNvSpPr>
                <p:nvPr/>
              </p:nvSpPr>
              <p:spPr bwMode="auto">
                <a:xfrm>
                  <a:off x="432" y="3277"/>
                  <a:ext cx="393" cy="132"/>
                </a:xfrm>
                <a:custGeom>
                  <a:avLst/>
                  <a:gdLst>
                    <a:gd name="T0" fmla="*/ 0 w 2750"/>
                    <a:gd name="T1" fmla="*/ 528 h 788"/>
                    <a:gd name="T2" fmla="*/ 240 w 2750"/>
                    <a:gd name="T3" fmla="*/ 354 h 788"/>
                    <a:gd name="T4" fmla="*/ 722 w 2750"/>
                    <a:gd name="T5" fmla="*/ 0 h 788"/>
                    <a:gd name="T6" fmla="*/ 728 w 2750"/>
                    <a:gd name="T7" fmla="*/ 0 h 788"/>
                    <a:gd name="T8" fmla="*/ 744 w 2750"/>
                    <a:gd name="T9" fmla="*/ 0 h 788"/>
                    <a:gd name="T10" fmla="*/ 771 w 2750"/>
                    <a:gd name="T11" fmla="*/ 0 h 788"/>
                    <a:gd name="T12" fmla="*/ 806 w 2750"/>
                    <a:gd name="T13" fmla="*/ 0 h 788"/>
                    <a:gd name="T14" fmla="*/ 850 w 2750"/>
                    <a:gd name="T15" fmla="*/ 0 h 788"/>
                    <a:gd name="T16" fmla="*/ 902 w 2750"/>
                    <a:gd name="T17" fmla="*/ 0 h 788"/>
                    <a:gd name="T18" fmla="*/ 963 w 2750"/>
                    <a:gd name="T19" fmla="*/ 0 h 788"/>
                    <a:gd name="T20" fmla="*/ 1028 w 2750"/>
                    <a:gd name="T21" fmla="*/ 0 h 788"/>
                    <a:gd name="T22" fmla="*/ 1100 w 2750"/>
                    <a:gd name="T23" fmla="*/ 0 h 788"/>
                    <a:gd name="T24" fmla="*/ 1176 w 2750"/>
                    <a:gd name="T25" fmla="*/ 0 h 788"/>
                    <a:gd name="T26" fmla="*/ 1258 w 2750"/>
                    <a:gd name="T27" fmla="*/ 0 h 788"/>
                    <a:gd name="T28" fmla="*/ 1343 w 2750"/>
                    <a:gd name="T29" fmla="*/ 0 h 788"/>
                    <a:gd name="T30" fmla="*/ 1431 w 2750"/>
                    <a:gd name="T31" fmla="*/ 0 h 788"/>
                    <a:gd name="T32" fmla="*/ 1521 w 2750"/>
                    <a:gd name="T33" fmla="*/ 0 h 788"/>
                    <a:gd name="T34" fmla="*/ 1612 w 2750"/>
                    <a:gd name="T35" fmla="*/ 0 h 788"/>
                    <a:gd name="T36" fmla="*/ 1704 w 2750"/>
                    <a:gd name="T37" fmla="*/ 0 h 788"/>
                    <a:gd name="T38" fmla="*/ 1796 w 2750"/>
                    <a:gd name="T39" fmla="*/ 0 h 788"/>
                    <a:gd name="T40" fmla="*/ 1887 w 2750"/>
                    <a:gd name="T41" fmla="*/ 0 h 788"/>
                    <a:gd name="T42" fmla="*/ 1979 w 2750"/>
                    <a:gd name="T43" fmla="*/ 0 h 788"/>
                    <a:gd name="T44" fmla="*/ 2066 w 2750"/>
                    <a:gd name="T45" fmla="*/ 0 h 788"/>
                    <a:gd name="T46" fmla="*/ 2152 w 2750"/>
                    <a:gd name="T47" fmla="*/ 0 h 788"/>
                    <a:gd name="T48" fmla="*/ 2234 w 2750"/>
                    <a:gd name="T49" fmla="*/ 0 h 788"/>
                    <a:gd name="T50" fmla="*/ 2312 w 2750"/>
                    <a:gd name="T51" fmla="*/ 0 h 788"/>
                    <a:gd name="T52" fmla="*/ 2384 w 2750"/>
                    <a:gd name="T53" fmla="*/ 0 h 788"/>
                    <a:gd name="T54" fmla="*/ 2451 w 2750"/>
                    <a:gd name="T55" fmla="*/ 0 h 788"/>
                    <a:gd name="T56" fmla="*/ 2513 w 2750"/>
                    <a:gd name="T57" fmla="*/ 0 h 788"/>
                    <a:gd name="T58" fmla="*/ 2567 w 2750"/>
                    <a:gd name="T59" fmla="*/ 0 h 788"/>
                    <a:gd name="T60" fmla="*/ 2613 w 2750"/>
                    <a:gd name="T61" fmla="*/ 0 h 788"/>
                    <a:gd name="T62" fmla="*/ 2650 w 2750"/>
                    <a:gd name="T63" fmla="*/ 0 h 788"/>
                    <a:gd name="T64" fmla="*/ 2679 w 2750"/>
                    <a:gd name="T65" fmla="*/ 0 h 788"/>
                    <a:gd name="T66" fmla="*/ 2698 w 2750"/>
                    <a:gd name="T67" fmla="*/ 0 h 788"/>
                    <a:gd name="T68" fmla="*/ 2706 w 2750"/>
                    <a:gd name="T69" fmla="*/ 0 h 788"/>
                    <a:gd name="T70" fmla="*/ 2716 w 2750"/>
                    <a:gd name="T71" fmla="*/ 0 h 788"/>
                    <a:gd name="T72" fmla="*/ 2725 w 2750"/>
                    <a:gd name="T73" fmla="*/ 2 h 788"/>
                    <a:gd name="T74" fmla="*/ 2734 w 2750"/>
                    <a:gd name="T75" fmla="*/ 5 h 788"/>
                    <a:gd name="T76" fmla="*/ 2739 w 2750"/>
                    <a:gd name="T77" fmla="*/ 11 h 788"/>
                    <a:gd name="T78" fmla="*/ 2744 w 2750"/>
                    <a:gd name="T79" fmla="*/ 19 h 788"/>
                    <a:gd name="T80" fmla="*/ 2747 w 2750"/>
                    <a:gd name="T81" fmla="*/ 30 h 788"/>
                    <a:gd name="T82" fmla="*/ 2749 w 2750"/>
                    <a:gd name="T83" fmla="*/ 45 h 788"/>
                    <a:gd name="T84" fmla="*/ 2750 w 2750"/>
                    <a:gd name="T85" fmla="*/ 63 h 788"/>
                    <a:gd name="T86" fmla="*/ 2750 w 2750"/>
                    <a:gd name="T87" fmla="*/ 245 h 788"/>
                    <a:gd name="T88" fmla="*/ 2550 w 2750"/>
                    <a:gd name="T89" fmla="*/ 788 h 788"/>
                    <a:gd name="T90" fmla="*/ 2550 w 2750"/>
                    <a:gd name="T91" fmla="*/ 586 h 788"/>
                    <a:gd name="T92" fmla="*/ 2550 w 2750"/>
                    <a:gd name="T93" fmla="*/ 566 h 788"/>
                    <a:gd name="T94" fmla="*/ 2549 w 2750"/>
                    <a:gd name="T95" fmla="*/ 550 h 788"/>
                    <a:gd name="T96" fmla="*/ 2545 w 2750"/>
                    <a:gd name="T97" fmla="*/ 540 h 788"/>
                    <a:gd name="T98" fmla="*/ 2540 w 2750"/>
                    <a:gd name="T99" fmla="*/ 532 h 788"/>
                    <a:gd name="T100" fmla="*/ 2535 w 2750"/>
                    <a:gd name="T101" fmla="*/ 528 h 788"/>
                    <a:gd name="T102" fmla="*/ 2528 w 2750"/>
                    <a:gd name="T103" fmla="*/ 526 h 788"/>
                    <a:gd name="T104" fmla="*/ 2522 w 2750"/>
                    <a:gd name="T105" fmla="*/ 526 h 788"/>
                    <a:gd name="T106" fmla="*/ 2516 w 2750"/>
                    <a:gd name="T107" fmla="*/ 525 h 788"/>
                    <a:gd name="T108" fmla="*/ 2235 w 2750"/>
                    <a:gd name="T109" fmla="*/ 525 h 788"/>
                    <a:gd name="T110" fmla="*/ 15 w 2750"/>
                    <a:gd name="T111" fmla="*/ 525 h 788"/>
                    <a:gd name="T112" fmla="*/ 10 w 2750"/>
                    <a:gd name="T113" fmla="*/ 525 h 788"/>
                    <a:gd name="T114" fmla="*/ 5 w 2750"/>
                    <a:gd name="T115" fmla="*/ 526 h 788"/>
                    <a:gd name="T116" fmla="*/ 1 w 2750"/>
                    <a:gd name="T117" fmla="*/ 528 h 788"/>
                    <a:gd name="T118" fmla="*/ 0 w 2750"/>
                    <a:gd name="T119" fmla="*/ 52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50" h="788">
                      <a:moveTo>
                        <a:pt x="0" y="528"/>
                      </a:moveTo>
                      <a:lnTo>
                        <a:pt x="240" y="354"/>
                      </a:lnTo>
                      <a:lnTo>
                        <a:pt x="722" y="0"/>
                      </a:lnTo>
                      <a:lnTo>
                        <a:pt x="728" y="0"/>
                      </a:lnTo>
                      <a:lnTo>
                        <a:pt x="744" y="0"/>
                      </a:lnTo>
                      <a:lnTo>
                        <a:pt x="771" y="0"/>
                      </a:lnTo>
                      <a:lnTo>
                        <a:pt x="806" y="0"/>
                      </a:lnTo>
                      <a:lnTo>
                        <a:pt x="850" y="0"/>
                      </a:lnTo>
                      <a:lnTo>
                        <a:pt x="902" y="0"/>
                      </a:lnTo>
                      <a:lnTo>
                        <a:pt x="963" y="0"/>
                      </a:lnTo>
                      <a:lnTo>
                        <a:pt x="1028" y="0"/>
                      </a:lnTo>
                      <a:lnTo>
                        <a:pt x="1100" y="0"/>
                      </a:lnTo>
                      <a:lnTo>
                        <a:pt x="1176" y="0"/>
                      </a:lnTo>
                      <a:lnTo>
                        <a:pt x="1258" y="0"/>
                      </a:lnTo>
                      <a:lnTo>
                        <a:pt x="1343" y="0"/>
                      </a:lnTo>
                      <a:lnTo>
                        <a:pt x="1431" y="0"/>
                      </a:lnTo>
                      <a:lnTo>
                        <a:pt x="1521" y="0"/>
                      </a:lnTo>
                      <a:lnTo>
                        <a:pt x="1612" y="0"/>
                      </a:lnTo>
                      <a:lnTo>
                        <a:pt x="1704" y="0"/>
                      </a:lnTo>
                      <a:lnTo>
                        <a:pt x="1796" y="0"/>
                      </a:lnTo>
                      <a:lnTo>
                        <a:pt x="1887" y="0"/>
                      </a:lnTo>
                      <a:lnTo>
                        <a:pt x="1979" y="0"/>
                      </a:lnTo>
                      <a:lnTo>
                        <a:pt x="2066" y="0"/>
                      </a:lnTo>
                      <a:lnTo>
                        <a:pt x="2152" y="0"/>
                      </a:lnTo>
                      <a:lnTo>
                        <a:pt x="2234" y="0"/>
                      </a:lnTo>
                      <a:lnTo>
                        <a:pt x="2312" y="0"/>
                      </a:lnTo>
                      <a:lnTo>
                        <a:pt x="2384" y="0"/>
                      </a:lnTo>
                      <a:lnTo>
                        <a:pt x="2451" y="0"/>
                      </a:lnTo>
                      <a:lnTo>
                        <a:pt x="2513" y="0"/>
                      </a:lnTo>
                      <a:lnTo>
                        <a:pt x="2567" y="0"/>
                      </a:lnTo>
                      <a:lnTo>
                        <a:pt x="2613" y="0"/>
                      </a:lnTo>
                      <a:lnTo>
                        <a:pt x="2650" y="0"/>
                      </a:lnTo>
                      <a:lnTo>
                        <a:pt x="2679" y="0"/>
                      </a:lnTo>
                      <a:lnTo>
                        <a:pt x="2698" y="0"/>
                      </a:lnTo>
                      <a:lnTo>
                        <a:pt x="2706" y="0"/>
                      </a:lnTo>
                      <a:lnTo>
                        <a:pt x="2716" y="0"/>
                      </a:lnTo>
                      <a:lnTo>
                        <a:pt x="2725" y="2"/>
                      </a:lnTo>
                      <a:lnTo>
                        <a:pt x="2734" y="5"/>
                      </a:lnTo>
                      <a:lnTo>
                        <a:pt x="2739" y="11"/>
                      </a:lnTo>
                      <a:lnTo>
                        <a:pt x="2744" y="19"/>
                      </a:lnTo>
                      <a:lnTo>
                        <a:pt x="2747" y="30"/>
                      </a:lnTo>
                      <a:lnTo>
                        <a:pt x="2749" y="45"/>
                      </a:lnTo>
                      <a:lnTo>
                        <a:pt x="2750" y="63"/>
                      </a:lnTo>
                      <a:lnTo>
                        <a:pt x="2750" y="245"/>
                      </a:lnTo>
                      <a:lnTo>
                        <a:pt x="2550" y="788"/>
                      </a:lnTo>
                      <a:lnTo>
                        <a:pt x="2550" y="586"/>
                      </a:lnTo>
                      <a:lnTo>
                        <a:pt x="2550" y="566"/>
                      </a:lnTo>
                      <a:lnTo>
                        <a:pt x="2549" y="550"/>
                      </a:lnTo>
                      <a:lnTo>
                        <a:pt x="2545" y="540"/>
                      </a:lnTo>
                      <a:lnTo>
                        <a:pt x="2540" y="532"/>
                      </a:lnTo>
                      <a:lnTo>
                        <a:pt x="2535" y="528"/>
                      </a:lnTo>
                      <a:lnTo>
                        <a:pt x="2528" y="526"/>
                      </a:lnTo>
                      <a:lnTo>
                        <a:pt x="2522" y="526"/>
                      </a:lnTo>
                      <a:lnTo>
                        <a:pt x="2516" y="525"/>
                      </a:lnTo>
                      <a:lnTo>
                        <a:pt x="2235" y="525"/>
                      </a:lnTo>
                      <a:lnTo>
                        <a:pt x="15" y="525"/>
                      </a:lnTo>
                      <a:lnTo>
                        <a:pt x="10" y="525"/>
                      </a:lnTo>
                      <a:lnTo>
                        <a:pt x="5" y="526"/>
                      </a:lnTo>
                      <a:lnTo>
                        <a:pt x="1" y="528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2" name="Freeform 32"/>
                <p:cNvSpPr>
                  <a:spLocks/>
                </p:cNvSpPr>
                <p:nvPr/>
              </p:nvSpPr>
              <p:spPr bwMode="auto">
                <a:xfrm>
                  <a:off x="535" y="3277"/>
                  <a:ext cx="283" cy="1"/>
                </a:xfrm>
                <a:custGeom>
                  <a:avLst/>
                  <a:gdLst>
                    <a:gd name="T0" fmla="*/ 0 w 1984"/>
                    <a:gd name="T1" fmla="*/ 0 w 1984"/>
                    <a:gd name="T2" fmla="*/ 6 w 1984"/>
                    <a:gd name="T3" fmla="*/ 22 w 1984"/>
                    <a:gd name="T4" fmla="*/ 49 w 1984"/>
                    <a:gd name="T5" fmla="*/ 84 w 1984"/>
                    <a:gd name="T6" fmla="*/ 128 w 1984"/>
                    <a:gd name="T7" fmla="*/ 180 w 1984"/>
                    <a:gd name="T8" fmla="*/ 241 w 1984"/>
                    <a:gd name="T9" fmla="*/ 306 w 1984"/>
                    <a:gd name="T10" fmla="*/ 378 w 1984"/>
                    <a:gd name="T11" fmla="*/ 454 w 1984"/>
                    <a:gd name="T12" fmla="*/ 536 w 1984"/>
                    <a:gd name="T13" fmla="*/ 621 w 1984"/>
                    <a:gd name="T14" fmla="*/ 709 w 1984"/>
                    <a:gd name="T15" fmla="*/ 799 w 1984"/>
                    <a:gd name="T16" fmla="*/ 890 w 1984"/>
                    <a:gd name="T17" fmla="*/ 982 w 1984"/>
                    <a:gd name="T18" fmla="*/ 1074 w 1984"/>
                    <a:gd name="T19" fmla="*/ 1165 w 1984"/>
                    <a:gd name="T20" fmla="*/ 1257 w 1984"/>
                    <a:gd name="T21" fmla="*/ 1344 w 1984"/>
                    <a:gd name="T22" fmla="*/ 1430 w 1984"/>
                    <a:gd name="T23" fmla="*/ 1512 w 1984"/>
                    <a:gd name="T24" fmla="*/ 1590 w 1984"/>
                    <a:gd name="T25" fmla="*/ 1662 w 1984"/>
                    <a:gd name="T26" fmla="*/ 1729 w 1984"/>
                    <a:gd name="T27" fmla="*/ 1791 w 1984"/>
                    <a:gd name="T28" fmla="*/ 1845 w 1984"/>
                    <a:gd name="T29" fmla="*/ 1891 w 1984"/>
                    <a:gd name="T30" fmla="*/ 1928 w 1984"/>
                    <a:gd name="T31" fmla="*/ 1957 w 1984"/>
                    <a:gd name="T32" fmla="*/ 1976 w 1984"/>
                    <a:gd name="T33" fmla="*/ 1984 w 198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</a:cxnLst>
                  <a:rect l="0" t="0" r="r" b="b"/>
                  <a:pathLst>
                    <a:path w="198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22" y="0"/>
                      </a:lnTo>
                      <a:lnTo>
                        <a:pt x="49" y="0"/>
                      </a:lnTo>
                      <a:lnTo>
                        <a:pt x="84" y="0"/>
                      </a:lnTo>
                      <a:lnTo>
                        <a:pt x="128" y="0"/>
                      </a:lnTo>
                      <a:lnTo>
                        <a:pt x="180" y="0"/>
                      </a:lnTo>
                      <a:lnTo>
                        <a:pt x="241" y="0"/>
                      </a:lnTo>
                      <a:lnTo>
                        <a:pt x="306" y="0"/>
                      </a:lnTo>
                      <a:lnTo>
                        <a:pt x="378" y="0"/>
                      </a:lnTo>
                      <a:lnTo>
                        <a:pt x="454" y="0"/>
                      </a:lnTo>
                      <a:lnTo>
                        <a:pt x="536" y="0"/>
                      </a:lnTo>
                      <a:lnTo>
                        <a:pt x="621" y="0"/>
                      </a:lnTo>
                      <a:lnTo>
                        <a:pt x="709" y="0"/>
                      </a:lnTo>
                      <a:lnTo>
                        <a:pt x="799" y="0"/>
                      </a:lnTo>
                      <a:lnTo>
                        <a:pt x="890" y="0"/>
                      </a:lnTo>
                      <a:lnTo>
                        <a:pt x="982" y="0"/>
                      </a:lnTo>
                      <a:lnTo>
                        <a:pt x="1074" y="0"/>
                      </a:lnTo>
                      <a:lnTo>
                        <a:pt x="1165" y="0"/>
                      </a:lnTo>
                      <a:lnTo>
                        <a:pt x="1257" y="0"/>
                      </a:lnTo>
                      <a:lnTo>
                        <a:pt x="1344" y="0"/>
                      </a:lnTo>
                      <a:lnTo>
                        <a:pt x="1430" y="0"/>
                      </a:lnTo>
                      <a:lnTo>
                        <a:pt x="1512" y="0"/>
                      </a:lnTo>
                      <a:lnTo>
                        <a:pt x="1590" y="0"/>
                      </a:lnTo>
                      <a:lnTo>
                        <a:pt x="1662" y="0"/>
                      </a:lnTo>
                      <a:lnTo>
                        <a:pt x="1729" y="0"/>
                      </a:lnTo>
                      <a:lnTo>
                        <a:pt x="1791" y="0"/>
                      </a:lnTo>
                      <a:lnTo>
                        <a:pt x="1845" y="0"/>
                      </a:lnTo>
                      <a:lnTo>
                        <a:pt x="1891" y="0"/>
                      </a:lnTo>
                      <a:lnTo>
                        <a:pt x="1928" y="0"/>
                      </a:lnTo>
                      <a:lnTo>
                        <a:pt x="1957" y="0"/>
                      </a:lnTo>
                      <a:lnTo>
                        <a:pt x="1976" y="0"/>
                      </a:lnTo>
                      <a:lnTo>
                        <a:pt x="1984" y="0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3" name="Freeform 33"/>
                <p:cNvSpPr>
                  <a:spLocks/>
                </p:cNvSpPr>
                <p:nvPr/>
              </p:nvSpPr>
              <p:spPr bwMode="auto">
                <a:xfrm>
                  <a:off x="438" y="3334"/>
                  <a:ext cx="342" cy="31"/>
                </a:xfrm>
                <a:custGeom>
                  <a:avLst/>
                  <a:gdLst>
                    <a:gd name="T0" fmla="*/ 0 w 2392"/>
                    <a:gd name="T1" fmla="*/ 185 h 185"/>
                    <a:gd name="T2" fmla="*/ 2189 w 2392"/>
                    <a:gd name="T3" fmla="*/ 185 h 185"/>
                    <a:gd name="T4" fmla="*/ 2236 w 2392"/>
                    <a:gd name="T5" fmla="*/ 184 h 185"/>
                    <a:gd name="T6" fmla="*/ 2269 w 2392"/>
                    <a:gd name="T7" fmla="*/ 181 h 185"/>
                    <a:gd name="T8" fmla="*/ 2294 w 2392"/>
                    <a:gd name="T9" fmla="*/ 174 h 185"/>
                    <a:gd name="T10" fmla="*/ 2313 w 2392"/>
                    <a:gd name="T11" fmla="*/ 166 h 185"/>
                    <a:gd name="T12" fmla="*/ 2327 w 2392"/>
                    <a:gd name="T13" fmla="*/ 153 h 185"/>
                    <a:gd name="T14" fmla="*/ 2338 w 2392"/>
                    <a:gd name="T15" fmla="*/ 136 h 185"/>
                    <a:gd name="T16" fmla="*/ 2349 w 2392"/>
                    <a:gd name="T17" fmla="*/ 115 h 185"/>
                    <a:gd name="T18" fmla="*/ 2362 w 2392"/>
                    <a:gd name="T19" fmla="*/ 90 h 185"/>
                    <a:gd name="T20" fmla="*/ 2377 w 2392"/>
                    <a:gd name="T21" fmla="*/ 62 h 185"/>
                    <a:gd name="T22" fmla="*/ 2387 w 2392"/>
                    <a:gd name="T23" fmla="*/ 41 h 185"/>
                    <a:gd name="T24" fmla="*/ 2392 w 2392"/>
                    <a:gd name="T25" fmla="*/ 26 h 185"/>
                    <a:gd name="T26" fmla="*/ 2389 w 2392"/>
                    <a:gd name="T27" fmla="*/ 14 h 185"/>
                    <a:gd name="T28" fmla="*/ 2379 w 2392"/>
                    <a:gd name="T29" fmla="*/ 6 h 185"/>
                    <a:gd name="T30" fmla="*/ 2358 w 2392"/>
                    <a:gd name="T31" fmla="*/ 2 h 185"/>
                    <a:gd name="T32" fmla="*/ 2327 w 2392"/>
                    <a:gd name="T33" fmla="*/ 0 h 185"/>
                    <a:gd name="T34" fmla="*/ 2282 w 2392"/>
                    <a:gd name="T35" fmla="*/ 0 h 185"/>
                    <a:gd name="T36" fmla="*/ 2263 w 2392"/>
                    <a:gd name="T37" fmla="*/ 0 h 185"/>
                    <a:gd name="T38" fmla="*/ 2236 w 2392"/>
                    <a:gd name="T39" fmla="*/ 0 h 185"/>
                    <a:gd name="T40" fmla="*/ 2199 w 2392"/>
                    <a:gd name="T41" fmla="*/ 0 h 185"/>
                    <a:gd name="T42" fmla="*/ 2153 w 2392"/>
                    <a:gd name="T43" fmla="*/ 1 h 185"/>
                    <a:gd name="T44" fmla="*/ 2100 w 2392"/>
                    <a:gd name="T45" fmla="*/ 1 h 185"/>
                    <a:gd name="T46" fmla="*/ 2040 w 2392"/>
                    <a:gd name="T47" fmla="*/ 1 h 185"/>
                    <a:gd name="T48" fmla="*/ 1973 w 2392"/>
                    <a:gd name="T49" fmla="*/ 2 h 185"/>
                    <a:gd name="T50" fmla="*/ 1901 w 2392"/>
                    <a:gd name="T51" fmla="*/ 2 h 185"/>
                    <a:gd name="T52" fmla="*/ 1824 w 2392"/>
                    <a:gd name="T53" fmla="*/ 3 h 185"/>
                    <a:gd name="T54" fmla="*/ 1743 w 2392"/>
                    <a:gd name="T55" fmla="*/ 3 h 185"/>
                    <a:gd name="T56" fmla="*/ 1658 w 2392"/>
                    <a:gd name="T57" fmla="*/ 4 h 185"/>
                    <a:gd name="T58" fmla="*/ 1569 w 2392"/>
                    <a:gd name="T59" fmla="*/ 4 h 185"/>
                    <a:gd name="T60" fmla="*/ 1478 w 2392"/>
                    <a:gd name="T61" fmla="*/ 5 h 185"/>
                    <a:gd name="T62" fmla="*/ 1386 w 2392"/>
                    <a:gd name="T63" fmla="*/ 6 h 185"/>
                    <a:gd name="T64" fmla="*/ 1293 w 2392"/>
                    <a:gd name="T65" fmla="*/ 6 h 185"/>
                    <a:gd name="T66" fmla="*/ 1200 w 2392"/>
                    <a:gd name="T67" fmla="*/ 7 h 185"/>
                    <a:gd name="T68" fmla="*/ 1107 w 2392"/>
                    <a:gd name="T69" fmla="*/ 9 h 185"/>
                    <a:gd name="T70" fmla="*/ 1015 w 2392"/>
                    <a:gd name="T71" fmla="*/ 9 h 185"/>
                    <a:gd name="T72" fmla="*/ 925 w 2392"/>
                    <a:gd name="T73" fmla="*/ 10 h 185"/>
                    <a:gd name="T74" fmla="*/ 837 w 2392"/>
                    <a:gd name="T75" fmla="*/ 11 h 185"/>
                    <a:gd name="T76" fmla="*/ 752 w 2392"/>
                    <a:gd name="T77" fmla="*/ 11 h 185"/>
                    <a:gd name="T78" fmla="*/ 671 w 2392"/>
                    <a:gd name="T79" fmla="*/ 12 h 185"/>
                    <a:gd name="T80" fmla="*/ 595 w 2392"/>
                    <a:gd name="T81" fmla="*/ 12 h 185"/>
                    <a:gd name="T82" fmla="*/ 525 w 2392"/>
                    <a:gd name="T83" fmla="*/ 13 h 185"/>
                    <a:gd name="T84" fmla="*/ 459 w 2392"/>
                    <a:gd name="T85" fmla="*/ 13 h 185"/>
                    <a:gd name="T86" fmla="*/ 400 w 2392"/>
                    <a:gd name="T87" fmla="*/ 14 h 185"/>
                    <a:gd name="T88" fmla="*/ 349 w 2392"/>
                    <a:gd name="T89" fmla="*/ 14 h 185"/>
                    <a:gd name="T90" fmla="*/ 305 w 2392"/>
                    <a:gd name="T91" fmla="*/ 14 h 185"/>
                    <a:gd name="T92" fmla="*/ 269 w 2392"/>
                    <a:gd name="T93" fmla="*/ 15 h 185"/>
                    <a:gd name="T94" fmla="*/ 244 w 2392"/>
                    <a:gd name="T95" fmla="*/ 15 h 185"/>
                    <a:gd name="T96" fmla="*/ 228 w 2392"/>
                    <a:gd name="T97" fmla="*/ 15 h 185"/>
                    <a:gd name="T98" fmla="*/ 222 w 2392"/>
                    <a:gd name="T99" fmla="*/ 15 h 185"/>
                    <a:gd name="T100" fmla="*/ 0 w 2392"/>
                    <a:gd name="T101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92" h="185">
                      <a:moveTo>
                        <a:pt x="0" y="185"/>
                      </a:moveTo>
                      <a:lnTo>
                        <a:pt x="2189" y="185"/>
                      </a:lnTo>
                      <a:lnTo>
                        <a:pt x="2236" y="184"/>
                      </a:lnTo>
                      <a:lnTo>
                        <a:pt x="2269" y="181"/>
                      </a:lnTo>
                      <a:lnTo>
                        <a:pt x="2294" y="174"/>
                      </a:lnTo>
                      <a:lnTo>
                        <a:pt x="2313" y="166"/>
                      </a:lnTo>
                      <a:lnTo>
                        <a:pt x="2327" y="153"/>
                      </a:lnTo>
                      <a:lnTo>
                        <a:pt x="2338" y="136"/>
                      </a:lnTo>
                      <a:lnTo>
                        <a:pt x="2349" y="115"/>
                      </a:lnTo>
                      <a:lnTo>
                        <a:pt x="2362" y="90"/>
                      </a:lnTo>
                      <a:lnTo>
                        <a:pt x="2377" y="62"/>
                      </a:lnTo>
                      <a:lnTo>
                        <a:pt x="2387" y="41"/>
                      </a:lnTo>
                      <a:lnTo>
                        <a:pt x="2392" y="26"/>
                      </a:lnTo>
                      <a:lnTo>
                        <a:pt x="2389" y="14"/>
                      </a:lnTo>
                      <a:lnTo>
                        <a:pt x="2379" y="6"/>
                      </a:lnTo>
                      <a:lnTo>
                        <a:pt x="2358" y="2"/>
                      </a:lnTo>
                      <a:lnTo>
                        <a:pt x="2327" y="0"/>
                      </a:lnTo>
                      <a:lnTo>
                        <a:pt x="2282" y="0"/>
                      </a:lnTo>
                      <a:lnTo>
                        <a:pt x="2263" y="0"/>
                      </a:lnTo>
                      <a:lnTo>
                        <a:pt x="2236" y="0"/>
                      </a:lnTo>
                      <a:lnTo>
                        <a:pt x="2199" y="0"/>
                      </a:lnTo>
                      <a:lnTo>
                        <a:pt x="2153" y="1"/>
                      </a:lnTo>
                      <a:lnTo>
                        <a:pt x="2100" y="1"/>
                      </a:lnTo>
                      <a:lnTo>
                        <a:pt x="2040" y="1"/>
                      </a:lnTo>
                      <a:lnTo>
                        <a:pt x="1973" y="2"/>
                      </a:lnTo>
                      <a:lnTo>
                        <a:pt x="1901" y="2"/>
                      </a:lnTo>
                      <a:lnTo>
                        <a:pt x="1824" y="3"/>
                      </a:lnTo>
                      <a:lnTo>
                        <a:pt x="1743" y="3"/>
                      </a:lnTo>
                      <a:lnTo>
                        <a:pt x="1658" y="4"/>
                      </a:lnTo>
                      <a:lnTo>
                        <a:pt x="1569" y="4"/>
                      </a:lnTo>
                      <a:lnTo>
                        <a:pt x="1478" y="5"/>
                      </a:lnTo>
                      <a:lnTo>
                        <a:pt x="1386" y="6"/>
                      </a:lnTo>
                      <a:lnTo>
                        <a:pt x="1293" y="6"/>
                      </a:lnTo>
                      <a:lnTo>
                        <a:pt x="1200" y="7"/>
                      </a:lnTo>
                      <a:lnTo>
                        <a:pt x="1107" y="9"/>
                      </a:lnTo>
                      <a:lnTo>
                        <a:pt x="1015" y="9"/>
                      </a:lnTo>
                      <a:lnTo>
                        <a:pt x="925" y="10"/>
                      </a:lnTo>
                      <a:lnTo>
                        <a:pt x="837" y="11"/>
                      </a:lnTo>
                      <a:lnTo>
                        <a:pt x="752" y="11"/>
                      </a:lnTo>
                      <a:lnTo>
                        <a:pt x="671" y="12"/>
                      </a:lnTo>
                      <a:lnTo>
                        <a:pt x="595" y="12"/>
                      </a:lnTo>
                      <a:lnTo>
                        <a:pt x="525" y="13"/>
                      </a:lnTo>
                      <a:lnTo>
                        <a:pt x="459" y="13"/>
                      </a:lnTo>
                      <a:lnTo>
                        <a:pt x="400" y="14"/>
                      </a:lnTo>
                      <a:lnTo>
                        <a:pt x="349" y="14"/>
                      </a:lnTo>
                      <a:lnTo>
                        <a:pt x="305" y="14"/>
                      </a:lnTo>
                      <a:lnTo>
                        <a:pt x="269" y="15"/>
                      </a:lnTo>
                      <a:lnTo>
                        <a:pt x="244" y="15"/>
                      </a:lnTo>
                      <a:lnTo>
                        <a:pt x="228" y="15"/>
                      </a:lnTo>
                      <a:lnTo>
                        <a:pt x="222" y="15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7F7F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4" name="Freeform 34"/>
                <p:cNvSpPr>
                  <a:spLocks/>
                </p:cNvSpPr>
                <p:nvPr/>
              </p:nvSpPr>
              <p:spPr bwMode="auto">
                <a:xfrm>
                  <a:off x="796" y="3285"/>
                  <a:ext cx="29" cy="124"/>
                </a:xfrm>
                <a:custGeom>
                  <a:avLst/>
                  <a:gdLst>
                    <a:gd name="T0" fmla="*/ 0 w 200"/>
                    <a:gd name="T1" fmla="*/ 539 h 741"/>
                    <a:gd name="T2" fmla="*/ 0 w 200"/>
                    <a:gd name="T3" fmla="*/ 741 h 741"/>
                    <a:gd name="T4" fmla="*/ 200 w 200"/>
                    <a:gd name="T5" fmla="*/ 198 h 741"/>
                    <a:gd name="T6" fmla="*/ 200 w 200"/>
                    <a:gd name="T7" fmla="*/ 0 h 741"/>
                    <a:gd name="T8" fmla="*/ 0 w 200"/>
                    <a:gd name="T9" fmla="*/ 539 h 7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" h="741">
                      <a:moveTo>
                        <a:pt x="0" y="539"/>
                      </a:moveTo>
                      <a:lnTo>
                        <a:pt x="0" y="741"/>
                      </a:lnTo>
                      <a:lnTo>
                        <a:pt x="200" y="198"/>
                      </a:lnTo>
                      <a:lnTo>
                        <a:pt x="200" y="0"/>
                      </a:lnTo>
                      <a:lnTo>
                        <a:pt x="0" y="539"/>
                      </a:lnTo>
                      <a:close/>
                    </a:path>
                  </a:pathLst>
                </a:custGeom>
                <a:solidFill>
                  <a:srgbClr val="FFFF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796" y="3318"/>
                  <a:ext cx="29" cy="91"/>
                </a:xfrm>
                <a:prstGeom prst="line">
                  <a:avLst/>
                </a:prstGeom>
                <a:noFill/>
                <a:ln w="0">
                  <a:solidFill>
                    <a:srgbClr val="CCCC7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825" y="3285"/>
                  <a:ext cx="1" cy="33"/>
                </a:xfrm>
                <a:prstGeom prst="line">
                  <a:avLst/>
                </a:prstGeom>
                <a:noFill/>
                <a:ln w="0">
                  <a:solidFill>
                    <a:srgbClr val="7F7F7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7" name="Freeform 37"/>
                <p:cNvSpPr>
                  <a:spLocks/>
                </p:cNvSpPr>
                <p:nvPr/>
              </p:nvSpPr>
              <p:spPr bwMode="auto">
                <a:xfrm>
                  <a:off x="791" y="3277"/>
                  <a:ext cx="34" cy="98"/>
                </a:xfrm>
                <a:custGeom>
                  <a:avLst/>
                  <a:gdLst>
                    <a:gd name="T0" fmla="*/ 201 w 234"/>
                    <a:gd name="T1" fmla="*/ 0 h 586"/>
                    <a:gd name="T2" fmla="*/ 205 w 234"/>
                    <a:gd name="T3" fmla="*/ 0 h 586"/>
                    <a:gd name="T4" fmla="*/ 207 w 234"/>
                    <a:gd name="T5" fmla="*/ 1 h 586"/>
                    <a:gd name="T6" fmla="*/ 211 w 234"/>
                    <a:gd name="T7" fmla="*/ 2 h 586"/>
                    <a:gd name="T8" fmla="*/ 213 w 234"/>
                    <a:gd name="T9" fmla="*/ 3 h 586"/>
                    <a:gd name="T10" fmla="*/ 220 w 234"/>
                    <a:gd name="T11" fmla="*/ 7 h 586"/>
                    <a:gd name="T12" fmla="*/ 224 w 234"/>
                    <a:gd name="T13" fmla="*/ 13 h 586"/>
                    <a:gd name="T14" fmla="*/ 229 w 234"/>
                    <a:gd name="T15" fmla="*/ 21 h 586"/>
                    <a:gd name="T16" fmla="*/ 231 w 234"/>
                    <a:gd name="T17" fmla="*/ 31 h 586"/>
                    <a:gd name="T18" fmla="*/ 233 w 234"/>
                    <a:gd name="T19" fmla="*/ 36 h 586"/>
                    <a:gd name="T20" fmla="*/ 234 w 234"/>
                    <a:gd name="T21" fmla="*/ 40 h 586"/>
                    <a:gd name="T22" fmla="*/ 234 w 234"/>
                    <a:gd name="T23" fmla="*/ 43 h 586"/>
                    <a:gd name="T24" fmla="*/ 234 w 234"/>
                    <a:gd name="T25" fmla="*/ 46 h 586"/>
                    <a:gd name="T26" fmla="*/ 34 w 234"/>
                    <a:gd name="T27" fmla="*/ 586 h 586"/>
                    <a:gd name="T28" fmla="*/ 35 w 234"/>
                    <a:gd name="T29" fmla="*/ 573 h 586"/>
                    <a:gd name="T30" fmla="*/ 35 w 234"/>
                    <a:gd name="T31" fmla="*/ 562 h 586"/>
                    <a:gd name="T32" fmla="*/ 34 w 234"/>
                    <a:gd name="T33" fmla="*/ 554 h 586"/>
                    <a:gd name="T34" fmla="*/ 33 w 234"/>
                    <a:gd name="T35" fmla="*/ 546 h 586"/>
                    <a:gd name="T36" fmla="*/ 30 w 234"/>
                    <a:gd name="T37" fmla="*/ 539 h 586"/>
                    <a:gd name="T38" fmla="*/ 27 w 234"/>
                    <a:gd name="T39" fmla="*/ 534 h 586"/>
                    <a:gd name="T40" fmla="*/ 23 w 234"/>
                    <a:gd name="T41" fmla="*/ 530 h 586"/>
                    <a:gd name="T42" fmla="*/ 19 w 234"/>
                    <a:gd name="T43" fmla="*/ 528 h 586"/>
                    <a:gd name="T44" fmla="*/ 14 w 234"/>
                    <a:gd name="T45" fmla="*/ 527 h 586"/>
                    <a:gd name="T46" fmla="*/ 9 w 234"/>
                    <a:gd name="T47" fmla="*/ 526 h 586"/>
                    <a:gd name="T48" fmla="*/ 5 w 234"/>
                    <a:gd name="T49" fmla="*/ 526 h 586"/>
                    <a:gd name="T50" fmla="*/ 0 w 234"/>
                    <a:gd name="T51" fmla="*/ 525 h 586"/>
                    <a:gd name="T52" fmla="*/ 201 w 234"/>
                    <a:gd name="T53" fmla="*/ 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34" h="586">
                      <a:moveTo>
                        <a:pt x="201" y="0"/>
                      </a:moveTo>
                      <a:lnTo>
                        <a:pt x="205" y="0"/>
                      </a:lnTo>
                      <a:lnTo>
                        <a:pt x="207" y="1"/>
                      </a:lnTo>
                      <a:lnTo>
                        <a:pt x="211" y="2"/>
                      </a:lnTo>
                      <a:lnTo>
                        <a:pt x="213" y="3"/>
                      </a:lnTo>
                      <a:lnTo>
                        <a:pt x="220" y="7"/>
                      </a:lnTo>
                      <a:lnTo>
                        <a:pt x="224" y="13"/>
                      </a:lnTo>
                      <a:lnTo>
                        <a:pt x="229" y="21"/>
                      </a:lnTo>
                      <a:lnTo>
                        <a:pt x="231" y="31"/>
                      </a:lnTo>
                      <a:lnTo>
                        <a:pt x="233" y="36"/>
                      </a:lnTo>
                      <a:lnTo>
                        <a:pt x="234" y="40"/>
                      </a:lnTo>
                      <a:lnTo>
                        <a:pt x="234" y="43"/>
                      </a:lnTo>
                      <a:lnTo>
                        <a:pt x="234" y="46"/>
                      </a:lnTo>
                      <a:lnTo>
                        <a:pt x="34" y="586"/>
                      </a:lnTo>
                      <a:lnTo>
                        <a:pt x="35" y="573"/>
                      </a:lnTo>
                      <a:lnTo>
                        <a:pt x="35" y="562"/>
                      </a:lnTo>
                      <a:lnTo>
                        <a:pt x="34" y="554"/>
                      </a:lnTo>
                      <a:lnTo>
                        <a:pt x="33" y="546"/>
                      </a:lnTo>
                      <a:lnTo>
                        <a:pt x="30" y="539"/>
                      </a:lnTo>
                      <a:lnTo>
                        <a:pt x="27" y="534"/>
                      </a:lnTo>
                      <a:lnTo>
                        <a:pt x="23" y="530"/>
                      </a:lnTo>
                      <a:lnTo>
                        <a:pt x="19" y="528"/>
                      </a:lnTo>
                      <a:lnTo>
                        <a:pt x="14" y="527"/>
                      </a:lnTo>
                      <a:lnTo>
                        <a:pt x="9" y="526"/>
                      </a:lnTo>
                      <a:lnTo>
                        <a:pt x="5" y="526"/>
                      </a:lnTo>
                      <a:lnTo>
                        <a:pt x="0" y="525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8" name="Freeform 38"/>
                <p:cNvSpPr>
                  <a:spLocks/>
                </p:cNvSpPr>
                <p:nvPr/>
              </p:nvSpPr>
              <p:spPr bwMode="auto">
                <a:xfrm>
                  <a:off x="820" y="3277"/>
                  <a:ext cx="2" cy="1"/>
                </a:xfrm>
                <a:custGeom>
                  <a:avLst/>
                  <a:gdLst>
                    <a:gd name="T0" fmla="*/ 0 w 12"/>
                    <a:gd name="T1" fmla="*/ 0 h 3"/>
                    <a:gd name="T2" fmla="*/ 0 w 12"/>
                    <a:gd name="T3" fmla="*/ 0 h 3"/>
                    <a:gd name="T4" fmla="*/ 4 w 12"/>
                    <a:gd name="T5" fmla="*/ 0 h 3"/>
                    <a:gd name="T6" fmla="*/ 6 w 12"/>
                    <a:gd name="T7" fmla="*/ 1 h 3"/>
                    <a:gd name="T8" fmla="*/ 10 w 12"/>
                    <a:gd name="T9" fmla="*/ 2 h 3"/>
                    <a:gd name="T10" fmla="*/ 12 w 12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1"/>
                      </a:lnTo>
                      <a:lnTo>
                        <a:pt x="10" y="2"/>
                      </a:lnTo>
                      <a:lnTo>
                        <a:pt x="12" y="3"/>
                      </a:lnTo>
                    </a:path>
                  </a:pathLst>
                </a:custGeom>
                <a:noFill/>
                <a:ln w="0">
                  <a:solidFill>
                    <a:srgbClr val="CCCC7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79" name="Freeform 39"/>
                <p:cNvSpPr>
                  <a:spLocks/>
                </p:cNvSpPr>
                <p:nvPr/>
              </p:nvSpPr>
              <p:spPr bwMode="auto">
                <a:xfrm>
                  <a:off x="794" y="3278"/>
                  <a:ext cx="30" cy="90"/>
                </a:xfrm>
                <a:custGeom>
                  <a:avLst/>
                  <a:gdLst>
                    <a:gd name="T0" fmla="*/ 14 w 209"/>
                    <a:gd name="T1" fmla="*/ 540 h 540"/>
                    <a:gd name="T2" fmla="*/ 11 w 209"/>
                    <a:gd name="T3" fmla="*/ 533 h 540"/>
                    <a:gd name="T4" fmla="*/ 8 w 209"/>
                    <a:gd name="T5" fmla="*/ 528 h 540"/>
                    <a:gd name="T6" fmla="*/ 4 w 209"/>
                    <a:gd name="T7" fmla="*/ 524 h 540"/>
                    <a:gd name="T8" fmla="*/ 0 w 209"/>
                    <a:gd name="T9" fmla="*/ 522 h 540"/>
                    <a:gd name="T10" fmla="*/ 197 w 209"/>
                    <a:gd name="T11" fmla="*/ 0 h 540"/>
                    <a:gd name="T12" fmla="*/ 202 w 209"/>
                    <a:gd name="T13" fmla="*/ 3 h 540"/>
                    <a:gd name="T14" fmla="*/ 205 w 209"/>
                    <a:gd name="T15" fmla="*/ 6 h 540"/>
                    <a:gd name="T16" fmla="*/ 208 w 209"/>
                    <a:gd name="T17" fmla="*/ 10 h 540"/>
                    <a:gd name="T18" fmla="*/ 209 w 209"/>
                    <a:gd name="T19" fmla="*/ 12 h 540"/>
                    <a:gd name="T20" fmla="*/ 14 w 209"/>
                    <a:gd name="T21" fmla="*/ 540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9" h="540">
                      <a:moveTo>
                        <a:pt x="14" y="540"/>
                      </a:moveTo>
                      <a:lnTo>
                        <a:pt x="11" y="533"/>
                      </a:lnTo>
                      <a:lnTo>
                        <a:pt x="8" y="528"/>
                      </a:lnTo>
                      <a:lnTo>
                        <a:pt x="4" y="524"/>
                      </a:lnTo>
                      <a:lnTo>
                        <a:pt x="0" y="522"/>
                      </a:lnTo>
                      <a:lnTo>
                        <a:pt x="197" y="0"/>
                      </a:lnTo>
                      <a:lnTo>
                        <a:pt x="202" y="3"/>
                      </a:lnTo>
                      <a:lnTo>
                        <a:pt x="205" y="6"/>
                      </a:lnTo>
                      <a:lnTo>
                        <a:pt x="208" y="10"/>
                      </a:lnTo>
                      <a:lnTo>
                        <a:pt x="209" y="12"/>
                      </a:lnTo>
                      <a:lnTo>
                        <a:pt x="14" y="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0" name="Freeform 40"/>
                <p:cNvSpPr>
                  <a:spLocks/>
                </p:cNvSpPr>
                <p:nvPr/>
              </p:nvSpPr>
              <p:spPr bwMode="auto">
                <a:xfrm>
                  <a:off x="822" y="3278"/>
                  <a:ext cx="2" cy="2"/>
                </a:xfrm>
                <a:custGeom>
                  <a:avLst/>
                  <a:gdLst>
                    <a:gd name="T0" fmla="*/ 0 w 12"/>
                    <a:gd name="T1" fmla="*/ 0 h 12"/>
                    <a:gd name="T2" fmla="*/ 0 w 12"/>
                    <a:gd name="T3" fmla="*/ 0 h 12"/>
                    <a:gd name="T4" fmla="*/ 5 w 12"/>
                    <a:gd name="T5" fmla="*/ 3 h 12"/>
                    <a:gd name="T6" fmla="*/ 8 w 12"/>
                    <a:gd name="T7" fmla="*/ 6 h 12"/>
                    <a:gd name="T8" fmla="*/ 11 w 12"/>
                    <a:gd name="T9" fmla="*/ 10 h 12"/>
                    <a:gd name="T10" fmla="*/ 12 w 12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8" y="6"/>
                      </a:lnTo>
                      <a:lnTo>
                        <a:pt x="11" y="10"/>
                      </a:lnTo>
                      <a:lnTo>
                        <a:pt x="12" y="12"/>
                      </a:lnTo>
                    </a:path>
                  </a:pathLst>
                </a:custGeom>
                <a:noFill/>
                <a:ln w="0">
                  <a:solidFill>
                    <a:srgbClr val="CCCC7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1" name="Freeform 41"/>
                <p:cNvSpPr>
                  <a:spLocks/>
                </p:cNvSpPr>
                <p:nvPr/>
              </p:nvSpPr>
              <p:spPr bwMode="auto">
                <a:xfrm>
                  <a:off x="818" y="3277"/>
                  <a:ext cx="7" cy="11"/>
                </a:xfrm>
                <a:custGeom>
                  <a:avLst/>
                  <a:gdLst>
                    <a:gd name="T0" fmla="*/ 0 w 44"/>
                    <a:gd name="T1" fmla="*/ 0 h 63"/>
                    <a:gd name="T2" fmla="*/ 0 w 44"/>
                    <a:gd name="T3" fmla="*/ 0 h 63"/>
                    <a:gd name="T4" fmla="*/ 10 w 44"/>
                    <a:gd name="T5" fmla="*/ 0 h 63"/>
                    <a:gd name="T6" fmla="*/ 19 w 44"/>
                    <a:gd name="T7" fmla="*/ 2 h 63"/>
                    <a:gd name="T8" fmla="*/ 28 w 44"/>
                    <a:gd name="T9" fmla="*/ 5 h 63"/>
                    <a:gd name="T10" fmla="*/ 33 w 44"/>
                    <a:gd name="T11" fmla="*/ 11 h 63"/>
                    <a:gd name="T12" fmla="*/ 38 w 44"/>
                    <a:gd name="T13" fmla="*/ 19 h 63"/>
                    <a:gd name="T14" fmla="*/ 41 w 44"/>
                    <a:gd name="T15" fmla="*/ 30 h 63"/>
                    <a:gd name="T16" fmla="*/ 43 w 44"/>
                    <a:gd name="T17" fmla="*/ 45 h 63"/>
                    <a:gd name="T18" fmla="*/ 44 w 44"/>
                    <a:gd name="T19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4" h="6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19" y="2"/>
                      </a:lnTo>
                      <a:lnTo>
                        <a:pt x="28" y="5"/>
                      </a:lnTo>
                      <a:lnTo>
                        <a:pt x="33" y="11"/>
                      </a:lnTo>
                      <a:lnTo>
                        <a:pt x="38" y="19"/>
                      </a:lnTo>
                      <a:lnTo>
                        <a:pt x="41" y="30"/>
                      </a:lnTo>
                      <a:lnTo>
                        <a:pt x="43" y="45"/>
                      </a:lnTo>
                      <a:lnTo>
                        <a:pt x="44" y="63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2" name="Freeform 42"/>
                <p:cNvSpPr>
                  <a:spLocks/>
                </p:cNvSpPr>
                <p:nvPr/>
              </p:nvSpPr>
              <p:spPr bwMode="auto">
                <a:xfrm>
                  <a:off x="431" y="3365"/>
                  <a:ext cx="365" cy="44"/>
                </a:xfrm>
                <a:custGeom>
                  <a:avLst/>
                  <a:gdLst>
                    <a:gd name="T0" fmla="*/ 0 w 2559"/>
                    <a:gd name="T1" fmla="*/ 23 h 263"/>
                    <a:gd name="T2" fmla="*/ 0 w 2559"/>
                    <a:gd name="T3" fmla="*/ 263 h 263"/>
                    <a:gd name="T4" fmla="*/ 2559 w 2559"/>
                    <a:gd name="T5" fmla="*/ 263 h 263"/>
                    <a:gd name="T6" fmla="*/ 2559 w 2559"/>
                    <a:gd name="T7" fmla="*/ 40 h 263"/>
                    <a:gd name="T8" fmla="*/ 2559 w 2559"/>
                    <a:gd name="T9" fmla="*/ 37 h 263"/>
                    <a:gd name="T10" fmla="*/ 2559 w 2559"/>
                    <a:gd name="T11" fmla="*/ 33 h 263"/>
                    <a:gd name="T12" fmla="*/ 2558 w 2559"/>
                    <a:gd name="T13" fmla="*/ 28 h 263"/>
                    <a:gd name="T14" fmla="*/ 2555 w 2559"/>
                    <a:gd name="T15" fmla="*/ 20 h 263"/>
                    <a:gd name="T16" fmla="*/ 2552 w 2559"/>
                    <a:gd name="T17" fmla="*/ 14 h 263"/>
                    <a:gd name="T18" fmla="*/ 2546 w 2559"/>
                    <a:gd name="T19" fmla="*/ 7 h 263"/>
                    <a:gd name="T20" fmla="*/ 2537 w 2559"/>
                    <a:gd name="T21" fmla="*/ 2 h 263"/>
                    <a:gd name="T22" fmla="*/ 2525 w 2559"/>
                    <a:gd name="T23" fmla="*/ 0 h 263"/>
                    <a:gd name="T24" fmla="*/ 32 w 2559"/>
                    <a:gd name="T25" fmla="*/ 0 h 263"/>
                    <a:gd name="T26" fmla="*/ 17 w 2559"/>
                    <a:gd name="T27" fmla="*/ 1 h 263"/>
                    <a:gd name="T28" fmla="*/ 7 w 2559"/>
                    <a:gd name="T29" fmla="*/ 4 h 263"/>
                    <a:gd name="T30" fmla="*/ 2 w 2559"/>
                    <a:gd name="T31" fmla="*/ 12 h 263"/>
                    <a:gd name="T32" fmla="*/ 0 w 2559"/>
                    <a:gd name="T33" fmla="*/ 23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59" h="263">
                      <a:moveTo>
                        <a:pt x="0" y="23"/>
                      </a:moveTo>
                      <a:lnTo>
                        <a:pt x="0" y="263"/>
                      </a:lnTo>
                      <a:lnTo>
                        <a:pt x="2559" y="263"/>
                      </a:lnTo>
                      <a:lnTo>
                        <a:pt x="2559" y="40"/>
                      </a:lnTo>
                      <a:lnTo>
                        <a:pt x="2559" y="37"/>
                      </a:lnTo>
                      <a:lnTo>
                        <a:pt x="2559" y="33"/>
                      </a:lnTo>
                      <a:lnTo>
                        <a:pt x="2558" y="28"/>
                      </a:lnTo>
                      <a:lnTo>
                        <a:pt x="2555" y="20"/>
                      </a:lnTo>
                      <a:lnTo>
                        <a:pt x="2552" y="14"/>
                      </a:lnTo>
                      <a:lnTo>
                        <a:pt x="2546" y="7"/>
                      </a:lnTo>
                      <a:lnTo>
                        <a:pt x="2537" y="2"/>
                      </a:lnTo>
                      <a:lnTo>
                        <a:pt x="2525" y="0"/>
                      </a:lnTo>
                      <a:lnTo>
                        <a:pt x="32" y="0"/>
                      </a:lnTo>
                      <a:lnTo>
                        <a:pt x="17" y="1"/>
                      </a:lnTo>
                      <a:lnTo>
                        <a:pt x="7" y="4"/>
                      </a:lnTo>
                      <a:lnTo>
                        <a:pt x="2" y="12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FF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3" name="Freeform 43"/>
                <p:cNvSpPr>
                  <a:spLocks/>
                </p:cNvSpPr>
                <p:nvPr/>
              </p:nvSpPr>
              <p:spPr bwMode="auto">
                <a:xfrm>
                  <a:off x="431" y="3365"/>
                  <a:ext cx="365" cy="44"/>
                </a:xfrm>
                <a:custGeom>
                  <a:avLst/>
                  <a:gdLst>
                    <a:gd name="T0" fmla="*/ 0 w 2559"/>
                    <a:gd name="T1" fmla="*/ 23 h 263"/>
                    <a:gd name="T2" fmla="*/ 0 w 2559"/>
                    <a:gd name="T3" fmla="*/ 263 h 263"/>
                    <a:gd name="T4" fmla="*/ 2559 w 2559"/>
                    <a:gd name="T5" fmla="*/ 263 h 263"/>
                    <a:gd name="T6" fmla="*/ 2559 w 2559"/>
                    <a:gd name="T7" fmla="*/ 40 h 263"/>
                    <a:gd name="T8" fmla="*/ 2559 w 2559"/>
                    <a:gd name="T9" fmla="*/ 40 h 263"/>
                    <a:gd name="T10" fmla="*/ 2559 w 2559"/>
                    <a:gd name="T11" fmla="*/ 37 h 263"/>
                    <a:gd name="T12" fmla="*/ 2559 w 2559"/>
                    <a:gd name="T13" fmla="*/ 33 h 263"/>
                    <a:gd name="T14" fmla="*/ 2558 w 2559"/>
                    <a:gd name="T15" fmla="*/ 28 h 263"/>
                    <a:gd name="T16" fmla="*/ 2555 w 2559"/>
                    <a:gd name="T17" fmla="*/ 20 h 263"/>
                    <a:gd name="T18" fmla="*/ 2552 w 2559"/>
                    <a:gd name="T19" fmla="*/ 14 h 263"/>
                    <a:gd name="T20" fmla="*/ 2546 w 2559"/>
                    <a:gd name="T21" fmla="*/ 7 h 263"/>
                    <a:gd name="T22" fmla="*/ 2537 w 2559"/>
                    <a:gd name="T23" fmla="*/ 2 h 263"/>
                    <a:gd name="T24" fmla="*/ 2525 w 2559"/>
                    <a:gd name="T25" fmla="*/ 0 h 263"/>
                    <a:gd name="T26" fmla="*/ 32 w 2559"/>
                    <a:gd name="T27" fmla="*/ 0 h 263"/>
                    <a:gd name="T28" fmla="*/ 32 w 2559"/>
                    <a:gd name="T29" fmla="*/ 0 h 263"/>
                    <a:gd name="T30" fmla="*/ 17 w 2559"/>
                    <a:gd name="T31" fmla="*/ 1 h 263"/>
                    <a:gd name="T32" fmla="*/ 7 w 2559"/>
                    <a:gd name="T33" fmla="*/ 4 h 263"/>
                    <a:gd name="T34" fmla="*/ 2 w 2559"/>
                    <a:gd name="T35" fmla="*/ 12 h 263"/>
                    <a:gd name="T36" fmla="*/ 0 w 2559"/>
                    <a:gd name="T37" fmla="*/ 23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559" h="263">
                      <a:moveTo>
                        <a:pt x="0" y="23"/>
                      </a:moveTo>
                      <a:lnTo>
                        <a:pt x="0" y="263"/>
                      </a:lnTo>
                      <a:lnTo>
                        <a:pt x="2559" y="263"/>
                      </a:lnTo>
                      <a:lnTo>
                        <a:pt x="2559" y="40"/>
                      </a:lnTo>
                      <a:lnTo>
                        <a:pt x="2559" y="40"/>
                      </a:lnTo>
                      <a:lnTo>
                        <a:pt x="2559" y="37"/>
                      </a:lnTo>
                      <a:lnTo>
                        <a:pt x="2559" y="33"/>
                      </a:lnTo>
                      <a:lnTo>
                        <a:pt x="2558" y="28"/>
                      </a:lnTo>
                      <a:lnTo>
                        <a:pt x="2555" y="20"/>
                      </a:lnTo>
                      <a:lnTo>
                        <a:pt x="2552" y="14"/>
                      </a:lnTo>
                      <a:lnTo>
                        <a:pt x="2546" y="7"/>
                      </a:lnTo>
                      <a:lnTo>
                        <a:pt x="2537" y="2"/>
                      </a:lnTo>
                      <a:lnTo>
                        <a:pt x="2525" y="0"/>
                      </a:lnTo>
                      <a:lnTo>
                        <a:pt x="32" y="0"/>
                      </a:lnTo>
                      <a:lnTo>
                        <a:pt x="32" y="0"/>
                      </a:lnTo>
                      <a:lnTo>
                        <a:pt x="17" y="1"/>
                      </a:lnTo>
                      <a:lnTo>
                        <a:pt x="7" y="4"/>
                      </a:lnTo>
                      <a:lnTo>
                        <a:pt x="2" y="12"/>
                      </a:lnTo>
                      <a:lnTo>
                        <a:pt x="0" y="23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4" name="Freeform 44"/>
                <p:cNvSpPr>
                  <a:spLocks/>
                </p:cNvSpPr>
                <p:nvPr/>
              </p:nvSpPr>
              <p:spPr bwMode="auto">
                <a:xfrm>
                  <a:off x="431" y="3369"/>
                  <a:ext cx="365" cy="40"/>
                </a:xfrm>
                <a:custGeom>
                  <a:avLst/>
                  <a:gdLst>
                    <a:gd name="T0" fmla="*/ 0 w 2559"/>
                    <a:gd name="T1" fmla="*/ 0 h 240"/>
                    <a:gd name="T2" fmla="*/ 0 w 2559"/>
                    <a:gd name="T3" fmla="*/ 240 h 240"/>
                    <a:gd name="T4" fmla="*/ 2559 w 2559"/>
                    <a:gd name="T5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59" h="24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2559" y="240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5" name="Freeform 45"/>
                <p:cNvSpPr>
                  <a:spLocks/>
                </p:cNvSpPr>
                <p:nvPr/>
              </p:nvSpPr>
              <p:spPr bwMode="auto">
                <a:xfrm>
                  <a:off x="432" y="3336"/>
                  <a:ext cx="36" cy="29"/>
                </a:xfrm>
                <a:custGeom>
                  <a:avLst/>
                  <a:gdLst>
                    <a:gd name="T0" fmla="*/ 0 w 257"/>
                    <a:gd name="T1" fmla="*/ 175 h 175"/>
                    <a:gd name="T2" fmla="*/ 242 w 257"/>
                    <a:gd name="T3" fmla="*/ 1 h 175"/>
                    <a:gd name="T4" fmla="*/ 257 w 257"/>
                    <a:gd name="T5" fmla="*/ 0 h 175"/>
                    <a:gd name="T6" fmla="*/ 26 w 257"/>
                    <a:gd name="T7" fmla="*/ 172 h 175"/>
                    <a:gd name="T8" fmla="*/ 18 w 257"/>
                    <a:gd name="T9" fmla="*/ 172 h 175"/>
                    <a:gd name="T10" fmla="*/ 10 w 257"/>
                    <a:gd name="T11" fmla="*/ 173 h 175"/>
                    <a:gd name="T12" fmla="*/ 4 w 257"/>
                    <a:gd name="T13" fmla="*/ 174 h 175"/>
                    <a:gd name="T14" fmla="*/ 0 w 257"/>
                    <a:gd name="T15" fmla="*/ 17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7" h="175">
                      <a:moveTo>
                        <a:pt x="0" y="175"/>
                      </a:moveTo>
                      <a:lnTo>
                        <a:pt x="242" y="1"/>
                      </a:lnTo>
                      <a:lnTo>
                        <a:pt x="257" y="0"/>
                      </a:lnTo>
                      <a:lnTo>
                        <a:pt x="26" y="172"/>
                      </a:lnTo>
                      <a:lnTo>
                        <a:pt x="18" y="172"/>
                      </a:lnTo>
                      <a:lnTo>
                        <a:pt x="10" y="173"/>
                      </a:lnTo>
                      <a:lnTo>
                        <a:pt x="4" y="174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6" name="Freeform 46"/>
                <p:cNvSpPr>
                  <a:spLocks/>
                </p:cNvSpPr>
                <p:nvPr/>
              </p:nvSpPr>
              <p:spPr bwMode="auto">
                <a:xfrm>
                  <a:off x="431" y="3336"/>
                  <a:ext cx="35" cy="33"/>
                </a:xfrm>
                <a:custGeom>
                  <a:avLst/>
                  <a:gdLst>
                    <a:gd name="T0" fmla="*/ 249 w 249"/>
                    <a:gd name="T1" fmla="*/ 0 h 197"/>
                    <a:gd name="T2" fmla="*/ 7 w 249"/>
                    <a:gd name="T3" fmla="*/ 174 h 197"/>
                    <a:gd name="T4" fmla="*/ 7 w 249"/>
                    <a:gd name="T5" fmla="*/ 174 h 197"/>
                    <a:gd name="T6" fmla="*/ 4 w 249"/>
                    <a:gd name="T7" fmla="*/ 178 h 197"/>
                    <a:gd name="T8" fmla="*/ 3 w 249"/>
                    <a:gd name="T9" fmla="*/ 183 h 197"/>
                    <a:gd name="T10" fmla="*/ 0 w 249"/>
                    <a:gd name="T11" fmla="*/ 189 h 197"/>
                    <a:gd name="T12" fmla="*/ 0 w 249"/>
                    <a:gd name="T13" fmla="*/ 19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9" h="197">
                      <a:moveTo>
                        <a:pt x="249" y="0"/>
                      </a:moveTo>
                      <a:lnTo>
                        <a:pt x="7" y="174"/>
                      </a:lnTo>
                      <a:lnTo>
                        <a:pt x="7" y="174"/>
                      </a:lnTo>
                      <a:lnTo>
                        <a:pt x="4" y="178"/>
                      </a:lnTo>
                      <a:lnTo>
                        <a:pt x="3" y="183"/>
                      </a:lnTo>
                      <a:lnTo>
                        <a:pt x="0" y="189"/>
                      </a:lnTo>
                      <a:lnTo>
                        <a:pt x="0" y="197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7" name="Freeform 47"/>
                <p:cNvSpPr>
                  <a:spLocks/>
                </p:cNvSpPr>
                <p:nvPr/>
              </p:nvSpPr>
              <p:spPr bwMode="auto">
                <a:xfrm>
                  <a:off x="435" y="3336"/>
                  <a:ext cx="35" cy="29"/>
                </a:xfrm>
                <a:custGeom>
                  <a:avLst/>
                  <a:gdLst>
                    <a:gd name="T0" fmla="*/ 22 w 244"/>
                    <a:gd name="T1" fmla="*/ 172 h 172"/>
                    <a:gd name="T2" fmla="*/ 244 w 244"/>
                    <a:gd name="T3" fmla="*/ 2 h 172"/>
                    <a:gd name="T4" fmla="*/ 231 w 244"/>
                    <a:gd name="T5" fmla="*/ 0 h 172"/>
                    <a:gd name="T6" fmla="*/ 0 w 244"/>
                    <a:gd name="T7" fmla="*/ 172 h 172"/>
                    <a:gd name="T8" fmla="*/ 22 w 244"/>
                    <a:gd name="T9" fmla="*/ 17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4" h="172">
                      <a:moveTo>
                        <a:pt x="22" y="172"/>
                      </a:moveTo>
                      <a:lnTo>
                        <a:pt x="244" y="2"/>
                      </a:lnTo>
                      <a:lnTo>
                        <a:pt x="231" y="0"/>
                      </a:lnTo>
                      <a:lnTo>
                        <a:pt x="0" y="172"/>
                      </a:lnTo>
                      <a:lnTo>
                        <a:pt x="22" y="172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8" name="Freeform 48"/>
                <p:cNvSpPr>
                  <a:spLocks/>
                </p:cNvSpPr>
                <p:nvPr/>
              </p:nvSpPr>
              <p:spPr bwMode="auto">
                <a:xfrm>
                  <a:off x="454" y="3051"/>
                  <a:ext cx="338" cy="303"/>
                </a:xfrm>
                <a:custGeom>
                  <a:avLst/>
                  <a:gdLst>
                    <a:gd name="T0" fmla="*/ 383 w 2371"/>
                    <a:gd name="T1" fmla="*/ 0 h 1819"/>
                    <a:gd name="T2" fmla="*/ 507 w 2371"/>
                    <a:gd name="T3" fmla="*/ 1 h 1819"/>
                    <a:gd name="T4" fmla="*/ 688 w 2371"/>
                    <a:gd name="T5" fmla="*/ 2 h 1819"/>
                    <a:gd name="T6" fmla="*/ 910 w 2371"/>
                    <a:gd name="T7" fmla="*/ 4 h 1819"/>
                    <a:gd name="T8" fmla="*/ 1157 w 2371"/>
                    <a:gd name="T9" fmla="*/ 5 h 1819"/>
                    <a:gd name="T10" fmla="*/ 1413 w 2371"/>
                    <a:gd name="T11" fmla="*/ 7 h 1819"/>
                    <a:gd name="T12" fmla="*/ 1662 w 2371"/>
                    <a:gd name="T13" fmla="*/ 10 h 1819"/>
                    <a:gd name="T14" fmla="*/ 1889 w 2371"/>
                    <a:gd name="T15" fmla="*/ 11 h 1819"/>
                    <a:gd name="T16" fmla="*/ 2077 w 2371"/>
                    <a:gd name="T17" fmla="*/ 13 h 1819"/>
                    <a:gd name="T18" fmla="*/ 2212 w 2371"/>
                    <a:gd name="T19" fmla="*/ 14 h 1819"/>
                    <a:gd name="T20" fmla="*/ 2275 w 2371"/>
                    <a:gd name="T21" fmla="*/ 14 h 1819"/>
                    <a:gd name="T22" fmla="*/ 2348 w 2371"/>
                    <a:gd name="T23" fmla="*/ 28 h 1819"/>
                    <a:gd name="T24" fmla="*/ 2370 w 2371"/>
                    <a:gd name="T25" fmla="*/ 62 h 1819"/>
                    <a:gd name="T26" fmla="*/ 2369 w 2371"/>
                    <a:gd name="T27" fmla="*/ 168 h 1819"/>
                    <a:gd name="T28" fmla="*/ 2347 w 2371"/>
                    <a:gd name="T29" fmla="*/ 855 h 1819"/>
                    <a:gd name="T30" fmla="*/ 2324 w 2371"/>
                    <a:gd name="T31" fmla="*/ 1540 h 1819"/>
                    <a:gd name="T32" fmla="*/ 2318 w 2371"/>
                    <a:gd name="T33" fmla="*/ 1654 h 1819"/>
                    <a:gd name="T34" fmla="*/ 2291 w 2371"/>
                    <a:gd name="T35" fmla="*/ 1697 h 1819"/>
                    <a:gd name="T36" fmla="*/ 2253 w 2371"/>
                    <a:gd name="T37" fmla="*/ 1734 h 1819"/>
                    <a:gd name="T38" fmla="*/ 2215 w 2371"/>
                    <a:gd name="T39" fmla="*/ 1773 h 1819"/>
                    <a:gd name="T40" fmla="*/ 2182 w 2371"/>
                    <a:gd name="T41" fmla="*/ 1801 h 1819"/>
                    <a:gd name="T42" fmla="*/ 2127 w 2371"/>
                    <a:gd name="T43" fmla="*/ 1811 h 1819"/>
                    <a:gd name="T44" fmla="*/ 2075 w 2371"/>
                    <a:gd name="T45" fmla="*/ 1812 h 1819"/>
                    <a:gd name="T46" fmla="*/ 2019 w 2371"/>
                    <a:gd name="T47" fmla="*/ 1812 h 1819"/>
                    <a:gd name="T48" fmla="*/ 1883 w 2371"/>
                    <a:gd name="T49" fmla="*/ 1813 h 1819"/>
                    <a:gd name="T50" fmla="*/ 1687 w 2371"/>
                    <a:gd name="T51" fmla="*/ 1813 h 1819"/>
                    <a:gd name="T52" fmla="*/ 1447 w 2371"/>
                    <a:gd name="T53" fmla="*/ 1815 h 1819"/>
                    <a:gd name="T54" fmla="*/ 1184 w 2371"/>
                    <a:gd name="T55" fmla="*/ 1816 h 1819"/>
                    <a:gd name="T56" fmla="*/ 913 w 2371"/>
                    <a:gd name="T57" fmla="*/ 1817 h 1819"/>
                    <a:gd name="T58" fmla="*/ 653 w 2371"/>
                    <a:gd name="T59" fmla="*/ 1817 h 1819"/>
                    <a:gd name="T60" fmla="*/ 424 w 2371"/>
                    <a:gd name="T61" fmla="*/ 1818 h 1819"/>
                    <a:gd name="T62" fmla="*/ 242 w 2371"/>
                    <a:gd name="T63" fmla="*/ 1819 h 1819"/>
                    <a:gd name="T64" fmla="*/ 126 w 2371"/>
                    <a:gd name="T65" fmla="*/ 1819 h 1819"/>
                    <a:gd name="T66" fmla="*/ 72 w 2371"/>
                    <a:gd name="T67" fmla="*/ 1816 h 1819"/>
                    <a:gd name="T68" fmla="*/ 27 w 2371"/>
                    <a:gd name="T69" fmla="*/ 1777 h 1819"/>
                    <a:gd name="T70" fmla="*/ 5 w 2371"/>
                    <a:gd name="T71" fmla="*/ 1705 h 1819"/>
                    <a:gd name="T72" fmla="*/ 4 w 2371"/>
                    <a:gd name="T73" fmla="*/ 1403 h 1819"/>
                    <a:gd name="T74" fmla="*/ 26 w 2371"/>
                    <a:gd name="T75" fmla="*/ 597 h 1819"/>
                    <a:gd name="T76" fmla="*/ 39 w 2371"/>
                    <a:gd name="T77" fmla="*/ 99 h 1819"/>
                    <a:gd name="T78" fmla="*/ 53 w 2371"/>
                    <a:gd name="T79" fmla="*/ 62 h 1819"/>
                    <a:gd name="T80" fmla="*/ 93 w 2371"/>
                    <a:gd name="T81" fmla="*/ 41 h 1819"/>
                    <a:gd name="T82" fmla="*/ 144 w 2371"/>
                    <a:gd name="T83" fmla="*/ 30 h 1819"/>
                    <a:gd name="T84" fmla="*/ 182 w 2371"/>
                    <a:gd name="T85" fmla="*/ 22 h 1819"/>
                    <a:gd name="T86" fmla="*/ 224 w 2371"/>
                    <a:gd name="T87" fmla="*/ 15 h 1819"/>
                    <a:gd name="T88" fmla="*/ 267 w 2371"/>
                    <a:gd name="T89" fmla="*/ 7 h 1819"/>
                    <a:gd name="T90" fmla="*/ 307 w 2371"/>
                    <a:gd name="T91" fmla="*/ 2 h 1819"/>
                    <a:gd name="T92" fmla="*/ 339 w 2371"/>
                    <a:gd name="T93" fmla="*/ 0 h 1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371" h="1819">
                      <a:moveTo>
                        <a:pt x="339" y="0"/>
                      </a:moveTo>
                      <a:lnTo>
                        <a:pt x="356" y="0"/>
                      </a:lnTo>
                      <a:lnTo>
                        <a:pt x="383" y="0"/>
                      </a:lnTo>
                      <a:lnTo>
                        <a:pt x="416" y="0"/>
                      </a:lnTo>
                      <a:lnTo>
                        <a:pt x="458" y="1"/>
                      </a:lnTo>
                      <a:lnTo>
                        <a:pt x="507" y="1"/>
                      </a:lnTo>
                      <a:lnTo>
                        <a:pt x="562" y="1"/>
                      </a:lnTo>
                      <a:lnTo>
                        <a:pt x="622" y="2"/>
                      </a:lnTo>
                      <a:lnTo>
                        <a:pt x="688" y="2"/>
                      </a:lnTo>
                      <a:lnTo>
                        <a:pt x="759" y="3"/>
                      </a:lnTo>
                      <a:lnTo>
                        <a:pt x="832" y="3"/>
                      </a:lnTo>
                      <a:lnTo>
                        <a:pt x="910" y="4"/>
                      </a:lnTo>
                      <a:lnTo>
                        <a:pt x="990" y="4"/>
                      </a:lnTo>
                      <a:lnTo>
                        <a:pt x="1073" y="5"/>
                      </a:lnTo>
                      <a:lnTo>
                        <a:pt x="1157" y="5"/>
                      </a:lnTo>
                      <a:lnTo>
                        <a:pt x="1242" y="6"/>
                      </a:lnTo>
                      <a:lnTo>
                        <a:pt x="1327" y="6"/>
                      </a:lnTo>
                      <a:lnTo>
                        <a:pt x="1413" y="7"/>
                      </a:lnTo>
                      <a:lnTo>
                        <a:pt x="1497" y="9"/>
                      </a:lnTo>
                      <a:lnTo>
                        <a:pt x="1580" y="9"/>
                      </a:lnTo>
                      <a:lnTo>
                        <a:pt x="1662" y="10"/>
                      </a:lnTo>
                      <a:lnTo>
                        <a:pt x="1741" y="10"/>
                      </a:lnTo>
                      <a:lnTo>
                        <a:pt x="1816" y="11"/>
                      </a:lnTo>
                      <a:lnTo>
                        <a:pt x="1889" y="11"/>
                      </a:lnTo>
                      <a:lnTo>
                        <a:pt x="1956" y="12"/>
                      </a:lnTo>
                      <a:lnTo>
                        <a:pt x="2020" y="12"/>
                      </a:lnTo>
                      <a:lnTo>
                        <a:pt x="2077" y="13"/>
                      </a:lnTo>
                      <a:lnTo>
                        <a:pt x="2128" y="13"/>
                      </a:lnTo>
                      <a:lnTo>
                        <a:pt x="2173" y="13"/>
                      </a:lnTo>
                      <a:lnTo>
                        <a:pt x="2212" y="14"/>
                      </a:lnTo>
                      <a:lnTo>
                        <a:pt x="2240" y="14"/>
                      </a:lnTo>
                      <a:lnTo>
                        <a:pt x="2262" y="14"/>
                      </a:lnTo>
                      <a:lnTo>
                        <a:pt x="2275" y="14"/>
                      </a:lnTo>
                      <a:lnTo>
                        <a:pt x="2306" y="16"/>
                      </a:lnTo>
                      <a:lnTo>
                        <a:pt x="2331" y="20"/>
                      </a:lnTo>
                      <a:lnTo>
                        <a:pt x="2348" y="28"/>
                      </a:lnTo>
                      <a:lnTo>
                        <a:pt x="2360" y="37"/>
                      </a:lnTo>
                      <a:lnTo>
                        <a:pt x="2366" y="49"/>
                      </a:lnTo>
                      <a:lnTo>
                        <a:pt x="2370" y="62"/>
                      </a:lnTo>
                      <a:lnTo>
                        <a:pt x="2371" y="77"/>
                      </a:lnTo>
                      <a:lnTo>
                        <a:pt x="2371" y="92"/>
                      </a:lnTo>
                      <a:lnTo>
                        <a:pt x="2369" y="168"/>
                      </a:lnTo>
                      <a:lnTo>
                        <a:pt x="2363" y="342"/>
                      </a:lnTo>
                      <a:lnTo>
                        <a:pt x="2355" y="583"/>
                      </a:lnTo>
                      <a:lnTo>
                        <a:pt x="2347" y="855"/>
                      </a:lnTo>
                      <a:lnTo>
                        <a:pt x="2338" y="1127"/>
                      </a:lnTo>
                      <a:lnTo>
                        <a:pt x="2329" y="1367"/>
                      </a:lnTo>
                      <a:lnTo>
                        <a:pt x="2324" y="1540"/>
                      </a:lnTo>
                      <a:lnTo>
                        <a:pt x="2321" y="1614"/>
                      </a:lnTo>
                      <a:lnTo>
                        <a:pt x="2320" y="1636"/>
                      </a:lnTo>
                      <a:lnTo>
                        <a:pt x="2318" y="1654"/>
                      </a:lnTo>
                      <a:lnTo>
                        <a:pt x="2312" y="1669"/>
                      </a:lnTo>
                      <a:lnTo>
                        <a:pt x="2301" y="1686"/>
                      </a:lnTo>
                      <a:lnTo>
                        <a:pt x="2291" y="1697"/>
                      </a:lnTo>
                      <a:lnTo>
                        <a:pt x="2280" y="1709"/>
                      </a:lnTo>
                      <a:lnTo>
                        <a:pt x="2267" y="1722"/>
                      </a:lnTo>
                      <a:lnTo>
                        <a:pt x="2253" y="1734"/>
                      </a:lnTo>
                      <a:lnTo>
                        <a:pt x="2240" y="1747"/>
                      </a:lnTo>
                      <a:lnTo>
                        <a:pt x="2228" y="1760"/>
                      </a:lnTo>
                      <a:lnTo>
                        <a:pt x="2215" y="1773"/>
                      </a:lnTo>
                      <a:lnTo>
                        <a:pt x="2206" y="1784"/>
                      </a:lnTo>
                      <a:lnTo>
                        <a:pt x="2195" y="1793"/>
                      </a:lnTo>
                      <a:lnTo>
                        <a:pt x="2182" y="1801"/>
                      </a:lnTo>
                      <a:lnTo>
                        <a:pt x="2164" y="1805"/>
                      </a:lnTo>
                      <a:lnTo>
                        <a:pt x="2146" y="1809"/>
                      </a:lnTo>
                      <a:lnTo>
                        <a:pt x="2127" y="1811"/>
                      </a:lnTo>
                      <a:lnTo>
                        <a:pt x="2109" y="1812"/>
                      </a:lnTo>
                      <a:lnTo>
                        <a:pt x="2091" y="1812"/>
                      </a:lnTo>
                      <a:lnTo>
                        <a:pt x="2075" y="1812"/>
                      </a:lnTo>
                      <a:lnTo>
                        <a:pt x="2066" y="1812"/>
                      </a:lnTo>
                      <a:lnTo>
                        <a:pt x="2047" y="1812"/>
                      </a:lnTo>
                      <a:lnTo>
                        <a:pt x="2019" y="1812"/>
                      </a:lnTo>
                      <a:lnTo>
                        <a:pt x="1982" y="1812"/>
                      </a:lnTo>
                      <a:lnTo>
                        <a:pt x="1936" y="1812"/>
                      </a:lnTo>
                      <a:lnTo>
                        <a:pt x="1883" y="1813"/>
                      </a:lnTo>
                      <a:lnTo>
                        <a:pt x="1824" y="1813"/>
                      </a:lnTo>
                      <a:lnTo>
                        <a:pt x="1758" y="1813"/>
                      </a:lnTo>
                      <a:lnTo>
                        <a:pt x="1687" y="1813"/>
                      </a:lnTo>
                      <a:lnTo>
                        <a:pt x="1612" y="1813"/>
                      </a:lnTo>
                      <a:lnTo>
                        <a:pt x="1531" y="1815"/>
                      </a:lnTo>
                      <a:lnTo>
                        <a:pt x="1447" y="1815"/>
                      </a:lnTo>
                      <a:lnTo>
                        <a:pt x="1362" y="1815"/>
                      </a:lnTo>
                      <a:lnTo>
                        <a:pt x="1273" y="1815"/>
                      </a:lnTo>
                      <a:lnTo>
                        <a:pt x="1184" y="1816"/>
                      </a:lnTo>
                      <a:lnTo>
                        <a:pt x="1094" y="1816"/>
                      </a:lnTo>
                      <a:lnTo>
                        <a:pt x="1002" y="1816"/>
                      </a:lnTo>
                      <a:lnTo>
                        <a:pt x="913" y="1817"/>
                      </a:lnTo>
                      <a:lnTo>
                        <a:pt x="824" y="1817"/>
                      </a:lnTo>
                      <a:lnTo>
                        <a:pt x="738" y="1817"/>
                      </a:lnTo>
                      <a:lnTo>
                        <a:pt x="653" y="1817"/>
                      </a:lnTo>
                      <a:lnTo>
                        <a:pt x="572" y="1818"/>
                      </a:lnTo>
                      <a:lnTo>
                        <a:pt x="496" y="1818"/>
                      </a:lnTo>
                      <a:lnTo>
                        <a:pt x="424" y="1818"/>
                      </a:lnTo>
                      <a:lnTo>
                        <a:pt x="357" y="1818"/>
                      </a:lnTo>
                      <a:lnTo>
                        <a:pt x="296" y="1818"/>
                      </a:lnTo>
                      <a:lnTo>
                        <a:pt x="242" y="1819"/>
                      </a:lnTo>
                      <a:lnTo>
                        <a:pt x="196" y="1819"/>
                      </a:lnTo>
                      <a:lnTo>
                        <a:pt x="156" y="1819"/>
                      </a:lnTo>
                      <a:lnTo>
                        <a:pt x="126" y="1819"/>
                      </a:lnTo>
                      <a:lnTo>
                        <a:pt x="104" y="1819"/>
                      </a:lnTo>
                      <a:lnTo>
                        <a:pt x="94" y="1819"/>
                      </a:lnTo>
                      <a:lnTo>
                        <a:pt x="72" y="1816"/>
                      </a:lnTo>
                      <a:lnTo>
                        <a:pt x="55" y="1808"/>
                      </a:lnTo>
                      <a:lnTo>
                        <a:pt x="39" y="1794"/>
                      </a:lnTo>
                      <a:lnTo>
                        <a:pt x="27" y="1777"/>
                      </a:lnTo>
                      <a:lnTo>
                        <a:pt x="18" y="1757"/>
                      </a:lnTo>
                      <a:lnTo>
                        <a:pt x="9" y="1732"/>
                      </a:lnTo>
                      <a:lnTo>
                        <a:pt x="5" y="1705"/>
                      </a:lnTo>
                      <a:lnTo>
                        <a:pt x="1" y="1677"/>
                      </a:lnTo>
                      <a:lnTo>
                        <a:pt x="0" y="1588"/>
                      </a:lnTo>
                      <a:lnTo>
                        <a:pt x="4" y="1403"/>
                      </a:lnTo>
                      <a:lnTo>
                        <a:pt x="9" y="1155"/>
                      </a:lnTo>
                      <a:lnTo>
                        <a:pt x="18" y="875"/>
                      </a:lnTo>
                      <a:lnTo>
                        <a:pt x="26" y="597"/>
                      </a:lnTo>
                      <a:lnTo>
                        <a:pt x="33" y="353"/>
                      </a:lnTo>
                      <a:lnTo>
                        <a:pt x="37" y="176"/>
                      </a:lnTo>
                      <a:lnTo>
                        <a:pt x="39" y="99"/>
                      </a:lnTo>
                      <a:lnTo>
                        <a:pt x="41" y="84"/>
                      </a:lnTo>
                      <a:lnTo>
                        <a:pt x="45" y="73"/>
                      </a:lnTo>
                      <a:lnTo>
                        <a:pt x="53" y="62"/>
                      </a:lnTo>
                      <a:lnTo>
                        <a:pt x="64" y="53"/>
                      </a:lnTo>
                      <a:lnTo>
                        <a:pt x="78" y="47"/>
                      </a:lnTo>
                      <a:lnTo>
                        <a:pt x="93" y="41"/>
                      </a:lnTo>
                      <a:lnTo>
                        <a:pt x="111" y="36"/>
                      </a:lnTo>
                      <a:lnTo>
                        <a:pt x="132" y="32"/>
                      </a:lnTo>
                      <a:lnTo>
                        <a:pt x="144" y="30"/>
                      </a:lnTo>
                      <a:lnTo>
                        <a:pt x="155" y="28"/>
                      </a:lnTo>
                      <a:lnTo>
                        <a:pt x="168" y="26"/>
                      </a:lnTo>
                      <a:lnTo>
                        <a:pt x="182" y="22"/>
                      </a:lnTo>
                      <a:lnTo>
                        <a:pt x="196" y="20"/>
                      </a:lnTo>
                      <a:lnTo>
                        <a:pt x="209" y="17"/>
                      </a:lnTo>
                      <a:lnTo>
                        <a:pt x="224" y="15"/>
                      </a:lnTo>
                      <a:lnTo>
                        <a:pt x="238" y="12"/>
                      </a:lnTo>
                      <a:lnTo>
                        <a:pt x="252" y="10"/>
                      </a:lnTo>
                      <a:lnTo>
                        <a:pt x="267" y="7"/>
                      </a:lnTo>
                      <a:lnTo>
                        <a:pt x="281" y="5"/>
                      </a:lnTo>
                      <a:lnTo>
                        <a:pt x="294" y="3"/>
                      </a:lnTo>
                      <a:lnTo>
                        <a:pt x="307" y="2"/>
                      </a:lnTo>
                      <a:lnTo>
                        <a:pt x="318" y="1"/>
                      </a:lnTo>
                      <a:lnTo>
                        <a:pt x="328" y="0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89" name="Freeform 49"/>
                <p:cNvSpPr>
                  <a:spLocks/>
                </p:cNvSpPr>
                <p:nvPr/>
              </p:nvSpPr>
              <p:spPr bwMode="auto">
                <a:xfrm>
                  <a:off x="785" y="3066"/>
                  <a:ext cx="7" cy="254"/>
                </a:xfrm>
                <a:custGeom>
                  <a:avLst/>
                  <a:gdLst>
                    <a:gd name="T0" fmla="*/ 50 w 50"/>
                    <a:gd name="T1" fmla="*/ 0 h 1522"/>
                    <a:gd name="T2" fmla="*/ 48 w 50"/>
                    <a:gd name="T3" fmla="*/ 76 h 1522"/>
                    <a:gd name="T4" fmla="*/ 42 w 50"/>
                    <a:gd name="T5" fmla="*/ 250 h 1522"/>
                    <a:gd name="T6" fmla="*/ 34 w 50"/>
                    <a:gd name="T7" fmla="*/ 491 h 1522"/>
                    <a:gd name="T8" fmla="*/ 26 w 50"/>
                    <a:gd name="T9" fmla="*/ 763 h 1522"/>
                    <a:gd name="T10" fmla="*/ 17 w 50"/>
                    <a:gd name="T11" fmla="*/ 1035 h 1522"/>
                    <a:gd name="T12" fmla="*/ 8 w 50"/>
                    <a:gd name="T13" fmla="*/ 1275 h 1522"/>
                    <a:gd name="T14" fmla="*/ 3 w 50"/>
                    <a:gd name="T15" fmla="*/ 1448 h 1522"/>
                    <a:gd name="T16" fmla="*/ 0 w 50"/>
                    <a:gd name="T17" fmla="*/ 1522 h 1522"/>
                    <a:gd name="T18" fmla="*/ 50 w 50"/>
                    <a:gd name="T19" fmla="*/ 0 h 15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" h="1522">
                      <a:moveTo>
                        <a:pt x="50" y="0"/>
                      </a:moveTo>
                      <a:lnTo>
                        <a:pt x="48" y="76"/>
                      </a:lnTo>
                      <a:lnTo>
                        <a:pt x="42" y="250"/>
                      </a:lnTo>
                      <a:lnTo>
                        <a:pt x="34" y="491"/>
                      </a:lnTo>
                      <a:lnTo>
                        <a:pt x="26" y="763"/>
                      </a:lnTo>
                      <a:lnTo>
                        <a:pt x="17" y="1035"/>
                      </a:lnTo>
                      <a:lnTo>
                        <a:pt x="8" y="1275"/>
                      </a:lnTo>
                      <a:lnTo>
                        <a:pt x="3" y="1448"/>
                      </a:lnTo>
                      <a:lnTo>
                        <a:pt x="0" y="152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0" name="Freeform 50"/>
                <p:cNvSpPr>
                  <a:spLocks/>
                </p:cNvSpPr>
                <p:nvPr/>
              </p:nvSpPr>
              <p:spPr bwMode="auto">
                <a:xfrm>
                  <a:off x="785" y="3066"/>
                  <a:ext cx="7" cy="254"/>
                </a:xfrm>
                <a:custGeom>
                  <a:avLst/>
                  <a:gdLst>
                    <a:gd name="T0" fmla="*/ 50 w 50"/>
                    <a:gd name="T1" fmla="*/ 0 h 1522"/>
                    <a:gd name="T2" fmla="*/ 50 w 50"/>
                    <a:gd name="T3" fmla="*/ 0 h 1522"/>
                    <a:gd name="T4" fmla="*/ 48 w 50"/>
                    <a:gd name="T5" fmla="*/ 78 h 1522"/>
                    <a:gd name="T6" fmla="*/ 42 w 50"/>
                    <a:gd name="T7" fmla="*/ 253 h 1522"/>
                    <a:gd name="T8" fmla="*/ 34 w 50"/>
                    <a:gd name="T9" fmla="*/ 493 h 1522"/>
                    <a:gd name="T10" fmla="*/ 26 w 50"/>
                    <a:gd name="T11" fmla="*/ 766 h 1522"/>
                    <a:gd name="T12" fmla="*/ 17 w 50"/>
                    <a:gd name="T13" fmla="*/ 1037 h 1522"/>
                    <a:gd name="T14" fmla="*/ 8 w 50"/>
                    <a:gd name="T15" fmla="*/ 1276 h 1522"/>
                    <a:gd name="T16" fmla="*/ 3 w 50"/>
                    <a:gd name="T17" fmla="*/ 1448 h 1522"/>
                    <a:gd name="T18" fmla="*/ 0 w 50"/>
                    <a:gd name="T19" fmla="*/ 1522 h 15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" h="1522">
                      <a:moveTo>
                        <a:pt x="50" y="0"/>
                      </a:moveTo>
                      <a:lnTo>
                        <a:pt x="50" y="0"/>
                      </a:lnTo>
                      <a:lnTo>
                        <a:pt x="48" y="78"/>
                      </a:lnTo>
                      <a:lnTo>
                        <a:pt x="42" y="253"/>
                      </a:lnTo>
                      <a:lnTo>
                        <a:pt x="34" y="493"/>
                      </a:lnTo>
                      <a:lnTo>
                        <a:pt x="26" y="766"/>
                      </a:lnTo>
                      <a:lnTo>
                        <a:pt x="17" y="1037"/>
                      </a:lnTo>
                      <a:lnTo>
                        <a:pt x="8" y="1276"/>
                      </a:lnTo>
                      <a:lnTo>
                        <a:pt x="3" y="1448"/>
                      </a:lnTo>
                      <a:lnTo>
                        <a:pt x="0" y="152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1" name="Freeform 51"/>
                <p:cNvSpPr>
                  <a:spLocks/>
                </p:cNvSpPr>
                <p:nvPr/>
              </p:nvSpPr>
              <p:spPr bwMode="auto">
                <a:xfrm>
                  <a:off x="459" y="3051"/>
                  <a:ext cx="322" cy="17"/>
                </a:xfrm>
                <a:custGeom>
                  <a:avLst/>
                  <a:gdLst>
                    <a:gd name="T0" fmla="*/ 2238 w 2251"/>
                    <a:gd name="T1" fmla="*/ 14 h 99"/>
                    <a:gd name="T2" fmla="*/ 2186 w 2251"/>
                    <a:gd name="T3" fmla="*/ 14 h 99"/>
                    <a:gd name="T4" fmla="*/ 2103 w 2251"/>
                    <a:gd name="T5" fmla="*/ 13 h 99"/>
                    <a:gd name="T6" fmla="*/ 1993 w 2251"/>
                    <a:gd name="T7" fmla="*/ 12 h 99"/>
                    <a:gd name="T8" fmla="*/ 1862 w 2251"/>
                    <a:gd name="T9" fmla="*/ 11 h 99"/>
                    <a:gd name="T10" fmla="*/ 1713 w 2251"/>
                    <a:gd name="T11" fmla="*/ 10 h 99"/>
                    <a:gd name="T12" fmla="*/ 1552 w 2251"/>
                    <a:gd name="T13" fmla="*/ 9 h 99"/>
                    <a:gd name="T14" fmla="*/ 1382 w 2251"/>
                    <a:gd name="T15" fmla="*/ 7 h 99"/>
                    <a:gd name="T16" fmla="*/ 1210 w 2251"/>
                    <a:gd name="T17" fmla="*/ 6 h 99"/>
                    <a:gd name="T18" fmla="*/ 1040 w 2251"/>
                    <a:gd name="T19" fmla="*/ 5 h 99"/>
                    <a:gd name="T20" fmla="*/ 876 w 2251"/>
                    <a:gd name="T21" fmla="*/ 4 h 99"/>
                    <a:gd name="T22" fmla="*/ 722 w 2251"/>
                    <a:gd name="T23" fmla="*/ 3 h 99"/>
                    <a:gd name="T24" fmla="*/ 585 w 2251"/>
                    <a:gd name="T25" fmla="*/ 2 h 99"/>
                    <a:gd name="T26" fmla="*/ 469 w 2251"/>
                    <a:gd name="T27" fmla="*/ 1 h 99"/>
                    <a:gd name="T28" fmla="*/ 378 w 2251"/>
                    <a:gd name="T29" fmla="*/ 0 h 99"/>
                    <a:gd name="T30" fmla="*/ 317 w 2251"/>
                    <a:gd name="T31" fmla="*/ 0 h 99"/>
                    <a:gd name="T32" fmla="*/ 289 w 2251"/>
                    <a:gd name="T33" fmla="*/ 0 h 99"/>
                    <a:gd name="T34" fmla="*/ 268 w 2251"/>
                    <a:gd name="T35" fmla="*/ 2 h 99"/>
                    <a:gd name="T36" fmla="*/ 242 w 2251"/>
                    <a:gd name="T37" fmla="*/ 5 h 99"/>
                    <a:gd name="T38" fmla="*/ 213 w 2251"/>
                    <a:gd name="T39" fmla="*/ 10 h 99"/>
                    <a:gd name="T40" fmla="*/ 185 w 2251"/>
                    <a:gd name="T41" fmla="*/ 15 h 99"/>
                    <a:gd name="T42" fmla="*/ 157 w 2251"/>
                    <a:gd name="T43" fmla="*/ 20 h 99"/>
                    <a:gd name="T44" fmla="*/ 129 w 2251"/>
                    <a:gd name="T45" fmla="*/ 26 h 99"/>
                    <a:gd name="T46" fmla="*/ 105 w 2251"/>
                    <a:gd name="T47" fmla="*/ 30 h 99"/>
                    <a:gd name="T48" fmla="*/ 72 w 2251"/>
                    <a:gd name="T49" fmla="*/ 36 h 99"/>
                    <a:gd name="T50" fmla="*/ 39 w 2251"/>
                    <a:gd name="T51" fmla="*/ 47 h 99"/>
                    <a:gd name="T52" fmla="*/ 14 w 2251"/>
                    <a:gd name="T53" fmla="*/ 62 h 99"/>
                    <a:gd name="T54" fmla="*/ 2 w 2251"/>
                    <a:gd name="T55" fmla="*/ 84 h 99"/>
                    <a:gd name="T56" fmla="*/ 4 w 2251"/>
                    <a:gd name="T57" fmla="*/ 83 h 99"/>
                    <a:gd name="T58" fmla="*/ 25 w 2251"/>
                    <a:gd name="T59" fmla="*/ 63 h 99"/>
                    <a:gd name="T60" fmla="*/ 58 w 2251"/>
                    <a:gd name="T61" fmla="*/ 55 h 99"/>
                    <a:gd name="T62" fmla="*/ 96 w 2251"/>
                    <a:gd name="T63" fmla="*/ 53 h 99"/>
                    <a:gd name="T64" fmla="*/ 126 w 2251"/>
                    <a:gd name="T65" fmla="*/ 53 h 99"/>
                    <a:gd name="T66" fmla="*/ 176 w 2251"/>
                    <a:gd name="T67" fmla="*/ 53 h 99"/>
                    <a:gd name="T68" fmla="*/ 263 w 2251"/>
                    <a:gd name="T69" fmla="*/ 55 h 99"/>
                    <a:gd name="T70" fmla="*/ 380 w 2251"/>
                    <a:gd name="T71" fmla="*/ 56 h 99"/>
                    <a:gd name="T72" fmla="*/ 521 w 2251"/>
                    <a:gd name="T73" fmla="*/ 57 h 99"/>
                    <a:gd name="T74" fmla="*/ 683 w 2251"/>
                    <a:gd name="T75" fmla="*/ 58 h 99"/>
                    <a:gd name="T76" fmla="*/ 857 w 2251"/>
                    <a:gd name="T77" fmla="*/ 59 h 99"/>
                    <a:gd name="T78" fmla="*/ 1040 w 2251"/>
                    <a:gd name="T79" fmla="*/ 60 h 99"/>
                    <a:gd name="T80" fmla="*/ 1226 w 2251"/>
                    <a:gd name="T81" fmla="*/ 61 h 99"/>
                    <a:gd name="T82" fmla="*/ 1410 w 2251"/>
                    <a:gd name="T83" fmla="*/ 62 h 99"/>
                    <a:gd name="T84" fmla="*/ 1585 w 2251"/>
                    <a:gd name="T85" fmla="*/ 63 h 99"/>
                    <a:gd name="T86" fmla="*/ 1747 w 2251"/>
                    <a:gd name="T87" fmla="*/ 64 h 99"/>
                    <a:gd name="T88" fmla="*/ 1889 w 2251"/>
                    <a:gd name="T89" fmla="*/ 65 h 99"/>
                    <a:gd name="T90" fmla="*/ 2008 w 2251"/>
                    <a:gd name="T91" fmla="*/ 66 h 99"/>
                    <a:gd name="T92" fmla="*/ 2096 w 2251"/>
                    <a:gd name="T93" fmla="*/ 67 h 99"/>
                    <a:gd name="T94" fmla="*/ 2148 w 2251"/>
                    <a:gd name="T95" fmla="*/ 67 h 99"/>
                    <a:gd name="T96" fmla="*/ 2251 w 2251"/>
                    <a:gd name="T97" fmla="*/ 14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251" h="99">
                      <a:moveTo>
                        <a:pt x="2251" y="14"/>
                      </a:moveTo>
                      <a:lnTo>
                        <a:pt x="2238" y="14"/>
                      </a:lnTo>
                      <a:lnTo>
                        <a:pt x="2217" y="14"/>
                      </a:lnTo>
                      <a:lnTo>
                        <a:pt x="2186" y="14"/>
                      </a:lnTo>
                      <a:lnTo>
                        <a:pt x="2148" y="13"/>
                      </a:lnTo>
                      <a:lnTo>
                        <a:pt x="2103" y="13"/>
                      </a:lnTo>
                      <a:lnTo>
                        <a:pt x="2051" y="13"/>
                      </a:lnTo>
                      <a:lnTo>
                        <a:pt x="1993" y="12"/>
                      </a:lnTo>
                      <a:lnTo>
                        <a:pt x="1930" y="12"/>
                      </a:lnTo>
                      <a:lnTo>
                        <a:pt x="1862" y="11"/>
                      </a:lnTo>
                      <a:lnTo>
                        <a:pt x="1789" y="11"/>
                      </a:lnTo>
                      <a:lnTo>
                        <a:pt x="1713" y="10"/>
                      </a:lnTo>
                      <a:lnTo>
                        <a:pt x="1633" y="10"/>
                      </a:lnTo>
                      <a:lnTo>
                        <a:pt x="1552" y="9"/>
                      </a:lnTo>
                      <a:lnTo>
                        <a:pt x="1467" y="9"/>
                      </a:lnTo>
                      <a:lnTo>
                        <a:pt x="1382" y="7"/>
                      </a:lnTo>
                      <a:lnTo>
                        <a:pt x="1296" y="6"/>
                      </a:lnTo>
                      <a:lnTo>
                        <a:pt x="1210" y="6"/>
                      </a:lnTo>
                      <a:lnTo>
                        <a:pt x="1124" y="5"/>
                      </a:lnTo>
                      <a:lnTo>
                        <a:pt x="1040" y="5"/>
                      </a:lnTo>
                      <a:lnTo>
                        <a:pt x="956" y="4"/>
                      </a:lnTo>
                      <a:lnTo>
                        <a:pt x="876" y="4"/>
                      </a:lnTo>
                      <a:lnTo>
                        <a:pt x="797" y="3"/>
                      </a:lnTo>
                      <a:lnTo>
                        <a:pt x="722" y="3"/>
                      </a:lnTo>
                      <a:lnTo>
                        <a:pt x="651" y="2"/>
                      </a:lnTo>
                      <a:lnTo>
                        <a:pt x="585" y="2"/>
                      </a:lnTo>
                      <a:lnTo>
                        <a:pt x="524" y="1"/>
                      </a:lnTo>
                      <a:lnTo>
                        <a:pt x="469" y="1"/>
                      </a:lnTo>
                      <a:lnTo>
                        <a:pt x="420" y="1"/>
                      </a:lnTo>
                      <a:lnTo>
                        <a:pt x="378" y="0"/>
                      </a:lnTo>
                      <a:lnTo>
                        <a:pt x="344" y="0"/>
                      </a:lnTo>
                      <a:lnTo>
                        <a:pt x="317" y="0"/>
                      </a:lnTo>
                      <a:lnTo>
                        <a:pt x="300" y="0"/>
                      </a:lnTo>
                      <a:lnTo>
                        <a:pt x="289" y="0"/>
                      </a:lnTo>
                      <a:lnTo>
                        <a:pt x="279" y="1"/>
                      </a:lnTo>
                      <a:lnTo>
                        <a:pt x="268" y="2"/>
                      </a:lnTo>
                      <a:lnTo>
                        <a:pt x="255" y="3"/>
                      </a:lnTo>
                      <a:lnTo>
                        <a:pt x="242" y="5"/>
                      </a:lnTo>
                      <a:lnTo>
                        <a:pt x="228" y="7"/>
                      </a:lnTo>
                      <a:lnTo>
                        <a:pt x="213" y="10"/>
                      </a:lnTo>
                      <a:lnTo>
                        <a:pt x="199" y="12"/>
                      </a:lnTo>
                      <a:lnTo>
                        <a:pt x="185" y="15"/>
                      </a:lnTo>
                      <a:lnTo>
                        <a:pt x="170" y="17"/>
                      </a:lnTo>
                      <a:lnTo>
                        <a:pt x="157" y="20"/>
                      </a:lnTo>
                      <a:lnTo>
                        <a:pt x="143" y="22"/>
                      </a:lnTo>
                      <a:lnTo>
                        <a:pt x="129" y="26"/>
                      </a:lnTo>
                      <a:lnTo>
                        <a:pt x="116" y="28"/>
                      </a:lnTo>
                      <a:lnTo>
                        <a:pt x="105" y="30"/>
                      </a:lnTo>
                      <a:lnTo>
                        <a:pt x="93" y="32"/>
                      </a:lnTo>
                      <a:lnTo>
                        <a:pt x="72" y="36"/>
                      </a:lnTo>
                      <a:lnTo>
                        <a:pt x="54" y="41"/>
                      </a:lnTo>
                      <a:lnTo>
                        <a:pt x="39" y="47"/>
                      </a:lnTo>
                      <a:lnTo>
                        <a:pt x="25" y="53"/>
                      </a:lnTo>
                      <a:lnTo>
                        <a:pt x="14" y="62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0" y="99"/>
                      </a:lnTo>
                      <a:lnTo>
                        <a:pt x="4" y="83"/>
                      </a:lnTo>
                      <a:lnTo>
                        <a:pt x="13" y="72"/>
                      </a:lnTo>
                      <a:lnTo>
                        <a:pt x="25" y="63"/>
                      </a:lnTo>
                      <a:lnTo>
                        <a:pt x="41" y="58"/>
                      </a:lnTo>
                      <a:lnTo>
                        <a:pt x="58" y="55"/>
                      </a:lnTo>
                      <a:lnTo>
                        <a:pt x="77" y="53"/>
                      </a:lnTo>
                      <a:lnTo>
                        <a:pt x="96" y="53"/>
                      </a:lnTo>
                      <a:lnTo>
                        <a:pt x="116" y="53"/>
                      </a:lnTo>
                      <a:lnTo>
                        <a:pt x="126" y="53"/>
                      </a:lnTo>
                      <a:lnTo>
                        <a:pt x="146" y="53"/>
                      </a:lnTo>
                      <a:lnTo>
                        <a:pt x="176" y="53"/>
                      </a:lnTo>
                      <a:lnTo>
                        <a:pt x="215" y="55"/>
                      </a:lnTo>
                      <a:lnTo>
                        <a:pt x="263" y="55"/>
                      </a:lnTo>
                      <a:lnTo>
                        <a:pt x="318" y="55"/>
                      </a:lnTo>
                      <a:lnTo>
                        <a:pt x="380" y="56"/>
                      </a:lnTo>
                      <a:lnTo>
                        <a:pt x="448" y="56"/>
                      </a:lnTo>
                      <a:lnTo>
                        <a:pt x="521" y="57"/>
                      </a:lnTo>
                      <a:lnTo>
                        <a:pt x="599" y="57"/>
                      </a:lnTo>
                      <a:lnTo>
                        <a:pt x="683" y="58"/>
                      </a:lnTo>
                      <a:lnTo>
                        <a:pt x="768" y="58"/>
                      </a:lnTo>
                      <a:lnTo>
                        <a:pt x="857" y="59"/>
                      </a:lnTo>
                      <a:lnTo>
                        <a:pt x="948" y="59"/>
                      </a:lnTo>
                      <a:lnTo>
                        <a:pt x="1040" y="60"/>
                      </a:lnTo>
                      <a:lnTo>
                        <a:pt x="1133" y="60"/>
                      </a:lnTo>
                      <a:lnTo>
                        <a:pt x="1226" y="61"/>
                      </a:lnTo>
                      <a:lnTo>
                        <a:pt x="1318" y="62"/>
                      </a:lnTo>
                      <a:lnTo>
                        <a:pt x="1410" y="62"/>
                      </a:lnTo>
                      <a:lnTo>
                        <a:pt x="1499" y="63"/>
                      </a:lnTo>
                      <a:lnTo>
                        <a:pt x="1585" y="63"/>
                      </a:lnTo>
                      <a:lnTo>
                        <a:pt x="1669" y="64"/>
                      </a:lnTo>
                      <a:lnTo>
                        <a:pt x="1747" y="64"/>
                      </a:lnTo>
                      <a:lnTo>
                        <a:pt x="1821" y="65"/>
                      </a:lnTo>
                      <a:lnTo>
                        <a:pt x="1889" y="65"/>
                      </a:lnTo>
                      <a:lnTo>
                        <a:pt x="1952" y="66"/>
                      </a:lnTo>
                      <a:lnTo>
                        <a:pt x="2008" y="66"/>
                      </a:lnTo>
                      <a:lnTo>
                        <a:pt x="2056" y="66"/>
                      </a:lnTo>
                      <a:lnTo>
                        <a:pt x="2096" y="67"/>
                      </a:lnTo>
                      <a:lnTo>
                        <a:pt x="2128" y="67"/>
                      </a:lnTo>
                      <a:lnTo>
                        <a:pt x="2148" y="67"/>
                      </a:lnTo>
                      <a:lnTo>
                        <a:pt x="2160" y="67"/>
                      </a:lnTo>
                      <a:lnTo>
                        <a:pt x="2251" y="14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2" name="Freeform 52"/>
                <p:cNvSpPr>
                  <a:spLocks/>
                </p:cNvSpPr>
                <p:nvPr/>
              </p:nvSpPr>
              <p:spPr bwMode="auto">
                <a:xfrm>
                  <a:off x="459" y="3051"/>
                  <a:ext cx="322" cy="17"/>
                </a:xfrm>
                <a:custGeom>
                  <a:avLst/>
                  <a:gdLst>
                    <a:gd name="T0" fmla="*/ 2251 w 2251"/>
                    <a:gd name="T1" fmla="*/ 14 h 99"/>
                    <a:gd name="T2" fmla="*/ 2251 w 2251"/>
                    <a:gd name="T3" fmla="*/ 14 h 99"/>
                    <a:gd name="T4" fmla="*/ 2240 w 2251"/>
                    <a:gd name="T5" fmla="*/ 14 h 99"/>
                    <a:gd name="T6" fmla="*/ 2218 w 2251"/>
                    <a:gd name="T7" fmla="*/ 14 h 99"/>
                    <a:gd name="T8" fmla="*/ 2189 w 2251"/>
                    <a:gd name="T9" fmla="*/ 14 h 99"/>
                    <a:gd name="T10" fmla="*/ 2151 w 2251"/>
                    <a:gd name="T11" fmla="*/ 13 h 99"/>
                    <a:gd name="T12" fmla="*/ 2106 w 2251"/>
                    <a:gd name="T13" fmla="*/ 13 h 99"/>
                    <a:gd name="T14" fmla="*/ 2055 w 2251"/>
                    <a:gd name="T15" fmla="*/ 13 h 99"/>
                    <a:gd name="T16" fmla="*/ 1997 w 2251"/>
                    <a:gd name="T17" fmla="*/ 12 h 99"/>
                    <a:gd name="T18" fmla="*/ 1933 w 2251"/>
                    <a:gd name="T19" fmla="*/ 12 h 99"/>
                    <a:gd name="T20" fmla="*/ 1865 w 2251"/>
                    <a:gd name="T21" fmla="*/ 11 h 99"/>
                    <a:gd name="T22" fmla="*/ 1792 w 2251"/>
                    <a:gd name="T23" fmla="*/ 11 h 99"/>
                    <a:gd name="T24" fmla="*/ 1716 w 2251"/>
                    <a:gd name="T25" fmla="*/ 10 h 99"/>
                    <a:gd name="T26" fmla="*/ 1636 w 2251"/>
                    <a:gd name="T27" fmla="*/ 10 h 99"/>
                    <a:gd name="T28" fmla="*/ 1554 w 2251"/>
                    <a:gd name="T29" fmla="*/ 9 h 99"/>
                    <a:gd name="T30" fmla="*/ 1470 w 2251"/>
                    <a:gd name="T31" fmla="*/ 9 h 99"/>
                    <a:gd name="T32" fmla="*/ 1384 w 2251"/>
                    <a:gd name="T33" fmla="*/ 7 h 99"/>
                    <a:gd name="T34" fmla="*/ 1299 w 2251"/>
                    <a:gd name="T35" fmla="*/ 6 h 99"/>
                    <a:gd name="T36" fmla="*/ 1212 w 2251"/>
                    <a:gd name="T37" fmla="*/ 6 h 99"/>
                    <a:gd name="T38" fmla="*/ 1126 w 2251"/>
                    <a:gd name="T39" fmla="*/ 5 h 99"/>
                    <a:gd name="T40" fmla="*/ 1041 w 2251"/>
                    <a:gd name="T41" fmla="*/ 5 h 99"/>
                    <a:gd name="T42" fmla="*/ 958 w 2251"/>
                    <a:gd name="T43" fmla="*/ 4 h 99"/>
                    <a:gd name="T44" fmla="*/ 877 w 2251"/>
                    <a:gd name="T45" fmla="*/ 4 h 99"/>
                    <a:gd name="T46" fmla="*/ 798 w 2251"/>
                    <a:gd name="T47" fmla="*/ 3 h 99"/>
                    <a:gd name="T48" fmla="*/ 723 w 2251"/>
                    <a:gd name="T49" fmla="*/ 3 h 99"/>
                    <a:gd name="T50" fmla="*/ 652 w 2251"/>
                    <a:gd name="T51" fmla="*/ 2 h 99"/>
                    <a:gd name="T52" fmla="*/ 587 w 2251"/>
                    <a:gd name="T53" fmla="*/ 2 h 99"/>
                    <a:gd name="T54" fmla="*/ 525 w 2251"/>
                    <a:gd name="T55" fmla="*/ 1 h 99"/>
                    <a:gd name="T56" fmla="*/ 470 w 2251"/>
                    <a:gd name="T57" fmla="*/ 1 h 99"/>
                    <a:gd name="T58" fmla="*/ 420 w 2251"/>
                    <a:gd name="T59" fmla="*/ 1 h 99"/>
                    <a:gd name="T60" fmla="*/ 378 w 2251"/>
                    <a:gd name="T61" fmla="*/ 0 h 99"/>
                    <a:gd name="T62" fmla="*/ 344 w 2251"/>
                    <a:gd name="T63" fmla="*/ 0 h 99"/>
                    <a:gd name="T64" fmla="*/ 317 w 2251"/>
                    <a:gd name="T65" fmla="*/ 0 h 99"/>
                    <a:gd name="T66" fmla="*/ 300 w 2251"/>
                    <a:gd name="T67" fmla="*/ 0 h 99"/>
                    <a:gd name="T68" fmla="*/ 300 w 2251"/>
                    <a:gd name="T69" fmla="*/ 0 h 99"/>
                    <a:gd name="T70" fmla="*/ 289 w 2251"/>
                    <a:gd name="T71" fmla="*/ 0 h 99"/>
                    <a:gd name="T72" fmla="*/ 279 w 2251"/>
                    <a:gd name="T73" fmla="*/ 1 h 99"/>
                    <a:gd name="T74" fmla="*/ 268 w 2251"/>
                    <a:gd name="T75" fmla="*/ 2 h 99"/>
                    <a:gd name="T76" fmla="*/ 255 w 2251"/>
                    <a:gd name="T77" fmla="*/ 3 h 99"/>
                    <a:gd name="T78" fmla="*/ 242 w 2251"/>
                    <a:gd name="T79" fmla="*/ 5 h 99"/>
                    <a:gd name="T80" fmla="*/ 228 w 2251"/>
                    <a:gd name="T81" fmla="*/ 7 h 99"/>
                    <a:gd name="T82" fmla="*/ 213 w 2251"/>
                    <a:gd name="T83" fmla="*/ 10 h 99"/>
                    <a:gd name="T84" fmla="*/ 199 w 2251"/>
                    <a:gd name="T85" fmla="*/ 12 h 99"/>
                    <a:gd name="T86" fmla="*/ 185 w 2251"/>
                    <a:gd name="T87" fmla="*/ 15 h 99"/>
                    <a:gd name="T88" fmla="*/ 170 w 2251"/>
                    <a:gd name="T89" fmla="*/ 17 h 99"/>
                    <a:gd name="T90" fmla="*/ 157 w 2251"/>
                    <a:gd name="T91" fmla="*/ 20 h 99"/>
                    <a:gd name="T92" fmla="*/ 143 w 2251"/>
                    <a:gd name="T93" fmla="*/ 22 h 99"/>
                    <a:gd name="T94" fmla="*/ 129 w 2251"/>
                    <a:gd name="T95" fmla="*/ 26 h 99"/>
                    <a:gd name="T96" fmla="*/ 116 w 2251"/>
                    <a:gd name="T97" fmla="*/ 28 h 99"/>
                    <a:gd name="T98" fmla="*/ 105 w 2251"/>
                    <a:gd name="T99" fmla="*/ 30 h 99"/>
                    <a:gd name="T100" fmla="*/ 93 w 2251"/>
                    <a:gd name="T101" fmla="*/ 32 h 99"/>
                    <a:gd name="T102" fmla="*/ 93 w 2251"/>
                    <a:gd name="T103" fmla="*/ 32 h 99"/>
                    <a:gd name="T104" fmla="*/ 72 w 2251"/>
                    <a:gd name="T105" fmla="*/ 36 h 99"/>
                    <a:gd name="T106" fmla="*/ 54 w 2251"/>
                    <a:gd name="T107" fmla="*/ 41 h 99"/>
                    <a:gd name="T108" fmla="*/ 39 w 2251"/>
                    <a:gd name="T109" fmla="*/ 47 h 99"/>
                    <a:gd name="T110" fmla="*/ 25 w 2251"/>
                    <a:gd name="T111" fmla="*/ 53 h 99"/>
                    <a:gd name="T112" fmla="*/ 14 w 2251"/>
                    <a:gd name="T113" fmla="*/ 62 h 99"/>
                    <a:gd name="T114" fmla="*/ 6 w 2251"/>
                    <a:gd name="T115" fmla="*/ 73 h 99"/>
                    <a:gd name="T116" fmla="*/ 2 w 2251"/>
                    <a:gd name="T117" fmla="*/ 84 h 99"/>
                    <a:gd name="T118" fmla="*/ 0 w 2251"/>
                    <a:gd name="T119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251" h="99">
                      <a:moveTo>
                        <a:pt x="2251" y="14"/>
                      </a:moveTo>
                      <a:lnTo>
                        <a:pt x="2251" y="14"/>
                      </a:lnTo>
                      <a:lnTo>
                        <a:pt x="2240" y="14"/>
                      </a:lnTo>
                      <a:lnTo>
                        <a:pt x="2218" y="14"/>
                      </a:lnTo>
                      <a:lnTo>
                        <a:pt x="2189" y="14"/>
                      </a:lnTo>
                      <a:lnTo>
                        <a:pt x="2151" y="13"/>
                      </a:lnTo>
                      <a:lnTo>
                        <a:pt x="2106" y="13"/>
                      </a:lnTo>
                      <a:lnTo>
                        <a:pt x="2055" y="13"/>
                      </a:lnTo>
                      <a:lnTo>
                        <a:pt x="1997" y="12"/>
                      </a:lnTo>
                      <a:lnTo>
                        <a:pt x="1933" y="12"/>
                      </a:lnTo>
                      <a:lnTo>
                        <a:pt x="1865" y="11"/>
                      </a:lnTo>
                      <a:lnTo>
                        <a:pt x="1792" y="11"/>
                      </a:lnTo>
                      <a:lnTo>
                        <a:pt x="1716" y="10"/>
                      </a:lnTo>
                      <a:lnTo>
                        <a:pt x="1636" y="10"/>
                      </a:lnTo>
                      <a:lnTo>
                        <a:pt x="1554" y="9"/>
                      </a:lnTo>
                      <a:lnTo>
                        <a:pt x="1470" y="9"/>
                      </a:lnTo>
                      <a:lnTo>
                        <a:pt x="1384" y="7"/>
                      </a:lnTo>
                      <a:lnTo>
                        <a:pt x="1299" y="6"/>
                      </a:lnTo>
                      <a:lnTo>
                        <a:pt x="1212" y="6"/>
                      </a:lnTo>
                      <a:lnTo>
                        <a:pt x="1126" y="5"/>
                      </a:lnTo>
                      <a:lnTo>
                        <a:pt x="1041" y="5"/>
                      </a:lnTo>
                      <a:lnTo>
                        <a:pt x="958" y="4"/>
                      </a:lnTo>
                      <a:lnTo>
                        <a:pt x="877" y="4"/>
                      </a:lnTo>
                      <a:lnTo>
                        <a:pt x="798" y="3"/>
                      </a:lnTo>
                      <a:lnTo>
                        <a:pt x="723" y="3"/>
                      </a:lnTo>
                      <a:lnTo>
                        <a:pt x="652" y="2"/>
                      </a:lnTo>
                      <a:lnTo>
                        <a:pt x="587" y="2"/>
                      </a:lnTo>
                      <a:lnTo>
                        <a:pt x="525" y="1"/>
                      </a:lnTo>
                      <a:lnTo>
                        <a:pt x="470" y="1"/>
                      </a:lnTo>
                      <a:lnTo>
                        <a:pt x="420" y="1"/>
                      </a:lnTo>
                      <a:lnTo>
                        <a:pt x="378" y="0"/>
                      </a:lnTo>
                      <a:lnTo>
                        <a:pt x="344" y="0"/>
                      </a:lnTo>
                      <a:lnTo>
                        <a:pt x="317" y="0"/>
                      </a:lnTo>
                      <a:lnTo>
                        <a:pt x="300" y="0"/>
                      </a:lnTo>
                      <a:lnTo>
                        <a:pt x="300" y="0"/>
                      </a:lnTo>
                      <a:lnTo>
                        <a:pt x="289" y="0"/>
                      </a:lnTo>
                      <a:lnTo>
                        <a:pt x="279" y="1"/>
                      </a:lnTo>
                      <a:lnTo>
                        <a:pt x="268" y="2"/>
                      </a:lnTo>
                      <a:lnTo>
                        <a:pt x="255" y="3"/>
                      </a:lnTo>
                      <a:lnTo>
                        <a:pt x="242" y="5"/>
                      </a:lnTo>
                      <a:lnTo>
                        <a:pt x="228" y="7"/>
                      </a:lnTo>
                      <a:lnTo>
                        <a:pt x="213" y="10"/>
                      </a:lnTo>
                      <a:lnTo>
                        <a:pt x="199" y="12"/>
                      </a:lnTo>
                      <a:lnTo>
                        <a:pt x="185" y="15"/>
                      </a:lnTo>
                      <a:lnTo>
                        <a:pt x="170" y="17"/>
                      </a:lnTo>
                      <a:lnTo>
                        <a:pt x="157" y="20"/>
                      </a:lnTo>
                      <a:lnTo>
                        <a:pt x="143" y="22"/>
                      </a:lnTo>
                      <a:lnTo>
                        <a:pt x="129" y="26"/>
                      </a:lnTo>
                      <a:lnTo>
                        <a:pt x="116" y="28"/>
                      </a:lnTo>
                      <a:lnTo>
                        <a:pt x="105" y="30"/>
                      </a:lnTo>
                      <a:lnTo>
                        <a:pt x="93" y="32"/>
                      </a:lnTo>
                      <a:lnTo>
                        <a:pt x="93" y="32"/>
                      </a:lnTo>
                      <a:lnTo>
                        <a:pt x="72" y="36"/>
                      </a:lnTo>
                      <a:lnTo>
                        <a:pt x="54" y="41"/>
                      </a:lnTo>
                      <a:lnTo>
                        <a:pt x="39" y="47"/>
                      </a:lnTo>
                      <a:lnTo>
                        <a:pt x="25" y="53"/>
                      </a:lnTo>
                      <a:lnTo>
                        <a:pt x="14" y="62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0">
                  <a:solidFill>
                    <a:srgbClr val="3F3F05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3" name="Freeform 53"/>
                <p:cNvSpPr>
                  <a:spLocks/>
                </p:cNvSpPr>
                <p:nvPr/>
              </p:nvSpPr>
              <p:spPr bwMode="auto">
                <a:xfrm>
                  <a:off x="771" y="3054"/>
                  <a:ext cx="21" cy="19"/>
                </a:xfrm>
                <a:custGeom>
                  <a:avLst/>
                  <a:gdLst>
                    <a:gd name="T0" fmla="*/ 0 w 145"/>
                    <a:gd name="T1" fmla="*/ 52 h 111"/>
                    <a:gd name="T2" fmla="*/ 4 w 145"/>
                    <a:gd name="T3" fmla="*/ 52 h 111"/>
                    <a:gd name="T4" fmla="*/ 9 w 145"/>
                    <a:gd name="T5" fmla="*/ 53 h 111"/>
                    <a:gd name="T6" fmla="*/ 13 w 145"/>
                    <a:gd name="T7" fmla="*/ 55 h 111"/>
                    <a:gd name="T8" fmla="*/ 18 w 145"/>
                    <a:gd name="T9" fmla="*/ 58 h 111"/>
                    <a:gd name="T10" fmla="*/ 24 w 145"/>
                    <a:gd name="T11" fmla="*/ 62 h 111"/>
                    <a:gd name="T12" fmla="*/ 29 w 145"/>
                    <a:gd name="T13" fmla="*/ 68 h 111"/>
                    <a:gd name="T14" fmla="*/ 35 w 145"/>
                    <a:gd name="T15" fmla="*/ 73 h 111"/>
                    <a:gd name="T16" fmla="*/ 40 w 145"/>
                    <a:gd name="T17" fmla="*/ 79 h 111"/>
                    <a:gd name="T18" fmla="*/ 44 w 145"/>
                    <a:gd name="T19" fmla="*/ 87 h 111"/>
                    <a:gd name="T20" fmla="*/ 47 w 145"/>
                    <a:gd name="T21" fmla="*/ 95 h 111"/>
                    <a:gd name="T22" fmla="*/ 49 w 145"/>
                    <a:gd name="T23" fmla="*/ 103 h 111"/>
                    <a:gd name="T24" fmla="*/ 50 w 145"/>
                    <a:gd name="T25" fmla="*/ 111 h 111"/>
                    <a:gd name="T26" fmla="*/ 145 w 145"/>
                    <a:gd name="T27" fmla="*/ 46 h 111"/>
                    <a:gd name="T28" fmla="*/ 144 w 145"/>
                    <a:gd name="T29" fmla="*/ 40 h 111"/>
                    <a:gd name="T30" fmla="*/ 141 w 145"/>
                    <a:gd name="T31" fmla="*/ 31 h 111"/>
                    <a:gd name="T32" fmla="*/ 137 w 145"/>
                    <a:gd name="T33" fmla="*/ 24 h 111"/>
                    <a:gd name="T34" fmla="*/ 131 w 145"/>
                    <a:gd name="T35" fmla="*/ 17 h 111"/>
                    <a:gd name="T36" fmla="*/ 128 w 145"/>
                    <a:gd name="T37" fmla="*/ 13 h 111"/>
                    <a:gd name="T38" fmla="*/ 123 w 145"/>
                    <a:gd name="T39" fmla="*/ 9 h 111"/>
                    <a:gd name="T40" fmla="*/ 117 w 145"/>
                    <a:gd name="T41" fmla="*/ 6 h 111"/>
                    <a:gd name="T42" fmla="*/ 110 w 145"/>
                    <a:gd name="T43" fmla="*/ 3 h 111"/>
                    <a:gd name="T44" fmla="*/ 104 w 145"/>
                    <a:gd name="T45" fmla="*/ 2 h 111"/>
                    <a:gd name="T46" fmla="*/ 100 w 145"/>
                    <a:gd name="T47" fmla="*/ 1 h 111"/>
                    <a:gd name="T48" fmla="*/ 94 w 145"/>
                    <a:gd name="T49" fmla="*/ 0 h 111"/>
                    <a:gd name="T50" fmla="*/ 88 w 145"/>
                    <a:gd name="T51" fmla="*/ 0 h 111"/>
                    <a:gd name="T52" fmla="*/ 0 w 145"/>
                    <a:gd name="T53" fmla="*/ 52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5" h="111">
                      <a:moveTo>
                        <a:pt x="0" y="52"/>
                      </a:moveTo>
                      <a:lnTo>
                        <a:pt x="4" y="52"/>
                      </a:lnTo>
                      <a:lnTo>
                        <a:pt x="9" y="53"/>
                      </a:lnTo>
                      <a:lnTo>
                        <a:pt x="13" y="55"/>
                      </a:lnTo>
                      <a:lnTo>
                        <a:pt x="18" y="58"/>
                      </a:lnTo>
                      <a:lnTo>
                        <a:pt x="24" y="62"/>
                      </a:lnTo>
                      <a:lnTo>
                        <a:pt x="29" y="68"/>
                      </a:lnTo>
                      <a:lnTo>
                        <a:pt x="35" y="73"/>
                      </a:lnTo>
                      <a:lnTo>
                        <a:pt x="40" y="79"/>
                      </a:lnTo>
                      <a:lnTo>
                        <a:pt x="44" y="87"/>
                      </a:lnTo>
                      <a:lnTo>
                        <a:pt x="47" y="95"/>
                      </a:lnTo>
                      <a:lnTo>
                        <a:pt x="49" y="103"/>
                      </a:lnTo>
                      <a:lnTo>
                        <a:pt x="50" y="111"/>
                      </a:lnTo>
                      <a:lnTo>
                        <a:pt x="145" y="46"/>
                      </a:lnTo>
                      <a:lnTo>
                        <a:pt x="144" y="40"/>
                      </a:lnTo>
                      <a:lnTo>
                        <a:pt x="141" y="31"/>
                      </a:lnTo>
                      <a:lnTo>
                        <a:pt x="137" y="24"/>
                      </a:lnTo>
                      <a:lnTo>
                        <a:pt x="131" y="17"/>
                      </a:lnTo>
                      <a:lnTo>
                        <a:pt x="128" y="13"/>
                      </a:lnTo>
                      <a:lnTo>
                        <a:pt x="123" y="9"/>
                      </a:lnTo>
                      <a:lnTo>
                        <a:pt x="117" y="6"/>
                      </a:lnTo>
                      <a:lnTo>
                        <a:pt x="110" y="3"/>
                      </a:lnTo>
                      <a:lnTo>
                        <a:pt x="104" y="2"/>
                      </a:lnTo>
                      <a:lnTo>
                        <a:pt x="100" y="1"/>
                      </a:lnTo>
                      <a:lnTo>
                        <a:pt x="94" y="0"/>
                      </a:lnTo>
                      <a:lnTo>
                        <a:pt x="88" y="0"/>
                      </a:lnTo>
                      <a:lnTo>
                        <a:pt x="0" y="52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4" name="Freeform 54"/>
                <p:cNvSpPr>
                  <a:spLocks/>
                </p:cNvSpPr>
                <p:nvPr/>
              </p:nvSpPr>
              <p:spPr bwMode="auto">
                <a:xfrm>
                  <a:off x="774" y="3055"/>
                  <a:ext cx="16" cy="12"/>
                </a:xfrm>
                <a:custGeom>
                  <a:avLst/>
                  <a:gdLst>
                    <a:gd name="T0" fmla="*/ 92 w 113"/>
                    <a:gd name="T1" fmla="*/ 0 h 76"/>
                    <a:gd name="T2" fmla="*/ 99 w 113"/>
                    <a:gd name="T3" fmla="*/ 3 h 76"/>
                    <a:gd name="T4" fmla="*/ 105 w 113"/>
                    <a:gd name="T5" fmla="*/ 6 h 76"/>
                    <a:gd name="T6" fmla="*/ 110 w 113"/>
                    <a:gd name="T7" fmla="*/ 10 h 76"/>
                    <a:gd name="T8" fmla="*/ 113 w 113"/>
                    <a:gd name="T9" fmla="*/ 14 h 76"/>
                    <a:gd name="T10" fmla="*/ 22 w 113"/>
                    <a:gd name="T11" fmla="*/ 76 h 76"/>
                    <a:gd name="T12" fmla="*/ 17 w 113"/>
                    <a:gd name="T13" fmla="*/ 70 h 76"/>
                    <a:gd name="T14" fmla="*/ 11 w 113"/>
                    <a:gd name="T15" fmla="*/ 65 h 76"/>
                    <a:gd name="T16" fmla="*/ 6 w 113"/>
                    <a:gd name="T17" fmla="*/ 59 h 76"/>
                    <a:gd name="T18" fmla="*/ 0 w 113"/>
                    <a:gd name="T19" fmla="*/ 55 h 76"/>
                    <a:gd name="T20" fmla="*/ 92 w 113"/>
                    <a:gd name="T21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3" h="76">
                      <a:moveTo>
                        <a:pt x="92" y="0"/>
                      </a:moveTo>
                      <a:lnTo>
                        <a:pt x="99" y="3"/>
                      </a:lnTo>
                      <a:lnTo>
                        <a:pt x="105" y="6"/>
                      </a:lnTo>
                      <a:lnTo>
                        <a:pt x="110" y="10"/>
                      </a:lnTo>
                      <a:lnTo>
                        <a:pt x="113" y="14"/>
                      </a:lnTo>
                      <a:lnTo>
                        <a:pt x="22" y="76"/>
                      </a:lnTo>
                      <a:lnTo>
                        <a:pt x="17" y="70"/>
                      </a:lnTo>
                      <a:lnTo>
                        <a:pt x="11" y="65"/>
                      </a:lnTo>
                      <a:lnTo>
                        <a:pt x="6" y="59"/>
                      </a:lnTo>
                      <a:lnTo>
                        <a:pt x="0" y="55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5" name="Freeform 55"/>
                <p:cNvSpPr>
                  <a:spLocks/>
                </p:cNvSpPr>
                <p:nvPr/>
              </p:nvSpPr>
              <p:spPr bwMode="auto">
                <a:xfrm>
                  <a:off x="454" y="3060"/>
                  <a:ext cx="325" cy="294"/>
                </a:xfrm>
                <a:custGeom>
                  <a:avLst/>
                  <a:gdLst>
                    <a:gd name="T0" fmla="*/ 2065 w 2274"/>
                    <a:gd name="T1" fmla="*/ 1759 h 1766"/>
                    <a:gd name="T2" fmla="*/ 2018 w 2274"/>
                    <a:gd name="T3" fmla="*/ 1759 h 1766"/>
                    <a:gd name="T4" fmla="*/ 1935 w 2274"/>
                    <a:gd name="T5" fmla="*/ 1759 h 1766"/>
                    <a:gd name="T6" fmla="*/ 1823 w 2274"/>
                    <a:gd name="T7" fmla="*/ 1760 h 1766"/>
                    <a:gd name="T8" fmla="*/ 1686 w 2274"/>
                    <a:gd name="T9" fmla="*/ 1760 h 1766"/>
                    <a:gd name="T10" fmla="*/ 1530 w 2274"/>
                    <a:gd name="T11" fmla="*/ 1762 h 1766"/>
                    <a:gd name="T12" fmla="*/ 1361 w 2274"/>
                    <a:gd name="T13" fmla="*/ 1762 h 1766"/>
                    <a:gd name="T14" fmla="*/ 1183 w 2274"/>
                    <a:gd name="T15" fmla="*/ 1763 h 1766"/>
                    <a:gd name="T16" fmla="*/ 1001 w 2274"/>
                    <a:gd name="T17" fmla="*/ 1763 h 1766"/>
                    <a:gd name="T18" fmla="*/ 823 w 2274"/>
                    <a:gd name="T19" fmla="*/ 1764 h 1766"/>
                    <a:gd name="T20" fmla="*/ 652 w 2274"/>
                    <a:gd name="T21" fmla="*/ 1764 h 1766"/>
                    <a:gd name="T22" fmla="*/ 495 w 2274"/>
                    <a:gd name="T23" fmla="*/ 1765 h 1766"/>
                    <a:gd name="T24" fmla="*/ 356 w 2274"/>
                    <a:gd name="T25" fmla="*/ 1765 h 1766"/>
                    <a:gd name="T26" fmla="*/ 241 w 2274"/>
                    <a:gd name="T27" fmla="*/ 1766 h 1766"/>
                    <a:gd name="T28" fmla="*/ 155 w 2274"/>
                    <a:gd name="T29" fmla="*/ 1766 h 1766"/>
                    <a:gd name="T30" fmla="*/ 103 w 2274"/>
                    <a:gd name="T31" fmla="*/ 1766 h 1766"/>
                    <a:gd name="T32" fmla="*/ 71 w 2274"/>
                    <a:gd name="T33" fmla="*/ 1763 h 1766"/>
                    <a:gd name="T34" fmla="*/ 35 w 2274"/>
                    <a:gd name="T35" fmla="*/ 1741 h 1766"/>
                    <a:gd name="T36" fmla="*/ 12 w 2274"/>
                    <a:gd name="T37" fmla="*/ 1704 h 1766"/>
                    <a:gd name="T38" fmla="*/ 1 w 2274"/>
                    <a:gd name="T39" fmla="*/ 1652 h 1766"/>
                    <a:gd name="T40" fmla="*/ 4 w 2274"/>
                    <a:gd name="T41" fmla="*/ 1482 h 1766"/>
                    <a:gd name="T42" fmla="*/ 15 w 2274"/>
                    <a:gd name="T43" fmla="*/ 1021 h 1766"/>
                    <a:gd name="T44" fmla="*/ 28 w 2274"/>
                    <a:gd name="T45" fmla="*/ 494 h 1766"/>
                    <a:gd name="T46" fmla="*/ 37 w 2274"/>
                    <a:gd name="T47" fmla="*/ 116 h 1766"/>
                    <a:gd name="T48" fmla="*/ 42 w 2274"/>
                    <a:gd name="T49" fmla="*/ 30 h 1766"/>
                    <a:gd name="T50" fmla="*/ 63 w 2274"/>
                    <a:gd name="T51" fmla="*/ 10 h 1766"/>
                    <a:gd name="T52" fmla="*/ 96 w 2274"/>
                    <a:gd name="T53" fmla="*/ 2 h 1766"/>
                    <a:gd name="T54" fmla="*/ 134 w 2274"/>
                    <a:gd name="T55" fmla="*/ 0 h 1766"/>
                    <a:gd name="T56" fmla="*/ 164 w 2274"/>
                    <a:gd name="T57" fmla="*/ 0 h 1766"/>
                    <a:gd name="T58" fmla="*/ 214 w 2274"/>
                    <a:gd name="T59" fmla="*/ 0 h 1766"/>
                    <a:gd name="T60" fmla="*/ 301 w 2274"/>
                    <a:gd name="T61" fmla="*/ 2 h 1766"/>
                    <a:gd name="T62" fmla="*/ 418 w 2274"/>
                    <a:gd name="T63" fmla="*/ 3 h 1766"/>
                    <a:gd name="T64" fmla="*/ 559 w 2274"/>
                    <a:gd name="T65" fmla="*/ 4 h 1766"/>
                    <a:gd name="T66" fmla="*/ 721 w 2274"/>
                    <a:gd name="T67" fmla="*/ 5 h 1766"/>
                    <a:gd name="T68" fmla="*/ 895 w 2274"/>
                    <a:gd name="T69" fmla="*/ 6 h 1766"/>
                    <a:gd name="T70" fmla="*/ 1078 w 2274"/>
                    <a:gd name="T71" fmla="*/ 7 h 1766"/>
                    <a:gd name="T72" fmla="*/ 1264 w 2274"/>
                    <a:gd name="T73" fmla="*/ 8 h 1766"/>
                    <a:gd name="T74" fmla="*/ 1448 w 2274"/>
                    <a:gd name="T75" fmla="*/ 9 h 1766"/>
                    <a:gd name="T76" fmla="*/ 1623 w 2274"/>
                    <a:gd name="T77" fmla="*/ 10 h 1766"/>
                    <a:gd name="T78" fmla="*/ 1785 w 2274"/>
                    <a:gd name="T79" fmla="*/ 11 h 1766"/>
                    <a:gd name="T80" fmla="*/ 1927 w 2274"/>
                    <a:gd name="T81" fmla="*/ 12 h 1766"/>
                    <a:gd name="T82" fmla="*/ 2046 w 2274"/>
                    <a:gd name="T83" fmla="*/ 13 h 1766"/>
                    <a:gd name="T84" fmla="*/ 2134 w 2274"/>
                    <a:gd name="T85" fmla="*/ 14 h 1766"/>
                    <a:gd name="T86" fmla="*/ 2186 w 2274"/>
                    <a:gd name="T87" fmla="*/ 14 h 1766"/>
                    <a:gd name="T88" fmla="*/ 2219 w 2274"/>
                    <a:gd name="T89" fmla="*/ 17 h 1766"/>
                    <a:gd name="T90" fmla="*/ 2249 w 2274"/>
                    <a:gd name="T91" fmla="*/ 28 h 1766"/>
                    <a:gd name="T92" fmla="*/ 2266 w 2274"/>
                    <a:gd name="T93" fmla="*/ 51 h 1766"/>
                    <a:gd name="T94" fmla="*/ 2273 w 2274"/>
                    <a:gd name="T95" fmla="*/ 82 h 1766"/>
                    <a:gd name="T96" fmla="*/ 2272 w 2274"/>
                    <a:gd name="T97" fmla="*/ 183 h 1766"/>
                    <a:gd name="T98" fmla="*/ 2259 w 2274"/>
                    <a:gd name="T99" fmla="*/ 609 h 1766"/>
                    <a:gd name="T100" fmla="*/ 2243 w 2274"/>
                    <a:gd name="T101" fmla="*/ 1165 h 1766"/>
                    <a:gd name="T102" fmla="*/ 2230 w 2274"/>
                    <a:gd name="T103" fmla="*/ 1590 h 1766"/>
                    <a:gd name="T104" fmla="*/ 2226 w 2274"/>
                    <a:gd name="T105" fmla="*/ 1696 h 1766"/>
                    <a:gd name="T106" fmla="*/ 2207 w 2274"/>
                    <a:gd name="T107" fmla="*/ 1729 h 1766"/>
                    <a:gd name="T108" fmla="*/ 2170 w 2274"/>
                    <a:gd name="T109" fmla="*/ 1751 h 1766"/>
                    <a:gd name="T110" fmla="*/ 2111 w 2274"/>
                    <a:gd name="T111" fmla="*/ 1759 h 1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74" h="1766">
                      <a:moveTo>
                        <a:pt x="2074" y="1759"/>
                      </a:moveTo>
                      <a:lnTo>
                        <a:pt x="2065" y="1759"/>
                      </a:lnTo>
                      <a:lnTo>
                        <a:pt x="2046" y="1759"/>
                      </a:lnTo>
                      <a:lnTo>
                        <a:pt x="2018" y="1759"/>
                      </a:lnTo>
                      <a:lnTo>
                        <a:pt x="1981" y="1759"/>
                      </a:lnTo>
                      <a:lnTo>
                        <a:pt x="1935" y="1759"/>
                      </a:lnTo>
                      <a:lnTo>
                        <a:pt x="1882" y="1760"/>
                      </a:lnTo>
                      <a:lnTo>
                        <a:pt x="1823" y="1760"/>
                      </a:lnTo>
                      <a:lnTo>
                        <a:pt x="1757" y="1760"/>
                      </a:lnTo>
                      <a:lnTo>
                        <a:pt x="1686" y="1760"/>
                      </a:lnTo>
                      <a:lnTo>
                        <a:pt x="1611" y="1760"/>
                      </a:lnTo>
                      <a:lnTo>
                        <a:pt x="1530" y="1762"/>
                      </a:lnTo>
                      <a:lnTo>
                        <a:pt x="1446" y="1762"/>
                      </a:lnTo>
                      <a:lnTo>
                        <a:pt x="1361" y="1762"/>
                      </a:lnTo>
                      <a:lnTo>
                        <a:pt x="1272" y="1762"/>
                      </a:lnTo>
                      <a:lnTo>
                        <a:pt x="1183" y="1763"/>
                      </a:lnTo>
                      <a:lnTo>
                        <a:pt x="1093" y="1763"/>
                      </a:lnTo>
                      <a:lnTo>
                        <a:pt x="1001" y="1763"/>
                      </a:lnTo>
                      <a:lnTo>
                        <a:pt x="912" y="1764"/>
                      </a:lnTo>
                      <a:lnTo>
                        <a:pt x="823" y="1764"/>
                      </a:lnTo>
                      <a:lnTo>
                        <a:pt x="737" y="1764"/>
                      </a:lnTo>
                      <a:lnTo>
                        <a:pt x="652" y="1764"/>
                      </a:lnTo>
                      <a:lnTo>
                        <a:pt x="571" y="1765"/>
                      </a:lnTo>
                      <a:lnTo>
                        <a:pt x="495" y="1765"/>
                      </a:lnTo>
                      <a:lnTo>
                        <a:pt x="423" y="1765"/>
                      </a:lnTo>
                      <a:lnTo>
                        <a:pt x="356" y="1765"/>
                      </a:lnTo>
                      <a:lnTo>
                        <a:pt x="295" y="1765"/>
                      </a:lnTo>
                      <a:lnTo>
                        <a:pt x="241" y="1766"/>
                      </a:lnTo>
                      <a:lnTo>
                        <a:pt x="195" y="1766"/>
                      </a:lnTo>
                      <a:lnTo>
                        <a:pt x="155" y="1766"/>
                      </a:lnTo>
                      <a:lnTo>
                        <a:pt x="125" y="1766"/>
                      </a:lnTo>
                      <a:lnTo>
                        <a:pt x="103" y="1766"/>
                      </a:lnTo>
                      <a:lnTo>
                        <a:pt x="93" y="1766"/>
                      </a:lnTo>
                      <a:lnTo>
                        <a:pt x="71" y="1763"/>
                      </a:lnTo>
                      <a:lnTo>
                        <a:pt x="51" y="1755"/>
                      </a:lnTo>
                      <a:lnTo>
                        <a:pt x="35" y="1741"/>
                      </a:lnTo>
                      <a:lnTo>
                        <a:pt x="22" y="1724"/>
                      </a:lnTo>
                      <a:lnTo>
                        <a:pt x="12" y="1704"/>
                      </a:lnTo>
                      <a:lnTo>
                        <a:pt x="5" y="1679"/>
                      </a:lnTo>
                      <a:lnTo>
                        <a:pt x="1" y="1652"/>
                      </a:lnTo>
                      <a:lnTo>
                        <a:pt x="0" y="1624"/>
                      </a:lnTo>
                      <a:lnTo>
                        <a:pt x="4" y="1482"/>
                      </a:lnTo>
                      <a:lnTo>
                        <a:pt x="10" y="1272"/>
                      </a:lnTo>
                      <a:lnTo>
                        <a:pt x="15" y="1021"/>
                      </a:lnTo>
                      <a:lnTo>
                        <a:pt x="22" y="752"/>
                      </a:lnTo>
                      <a:lnTo>
                        <a:pt x="28" y="494"/>
                      </a:lnTo>
                      <a:lnTo>
                        <a:pt x="34" y="274"/>
                      </a:lnTo>
                      <a:lnTo>
                        <a:pt x="37" y="116"/>
                      </a:lnTo>
                      <a:lnTo>
                        <a:pt x="38" y="46"/>
                      </a:lnTo>
                      <a:lnTo>
                        <a:pt x="42" y="30"/>
                      </a:lnTo>
                      <a:lnTo>
                        <a:pt x="51" y="19"/>
                      </a:lnTo>
                      <a:lnTo>
                        <a:pt x="63" y="10"/>
                      </a:lnTo>
                      <a:lnTo>
                        <a:pt x="79" y="5"/>
                      </a:lnTo>
                      <a:lnTo>
                        <a:pt x="96" y="2"/>
                      </a:lnTo>
                      <a:lnTo>
                        <a:pt x="115" y="0"/>
                      </a:lnTo>
                      <a:lnTo>
                        <a:pt x="134" y="0"/>
                      </a:lnTo>
                      <a:lnTo>
                        <a:pt x="154" y="0"/>
                      </a:lnTo>
                      <a:lnTo>
                        <a:pt x="164" y="0"/>
                      </a:lnTo>
                      <a:lnTo>
                        <a:pt x="184" y="0"/>
                      </a:lnTo>
                      <a:lnTo>
                        <a:pt x="214" y="0"/>
                      </a:lnTo>
                      <a:lnTo>
                        <a:pt x="253" y="2"/>
                      </a:lnTo>
                      <a:lnTo>
                        <a:pt x="301" y="2"/>
                      </a:lnTo>
                      <a:lnTo>
                        <a:pt x="356" y="2"/>
                      </a:lnTo>
                      <a:lnTo>
                        <a:pt x="418" y="3"/>
                      </a:lnTo>
                      <a:lnTo>
                        <a:pt x="486" y="3"/>
                      </a:lnTo>
                      <a:lnTo>
                        <a:pt x="559" y="4"/>
                      </a:lnTo>
                      <a:lnTo>
                        <a:pt x="637" y="4"/>
                      </a:lnTo>
                      <a:lnTo>
                        <a:pt x="721" y="5"/>
                      </a:lnTo>
                      <a:lnTo>
                        <a:pt x="806" y="5"/>
                      </a:lnTo>
                      <a:lnTo>
                        <a:pt x="895" y="6"/>
                      </a:lnTo>
                      <a:lnTo>
                        <a:pt x="986" y="6"/>
                      </a:lnTo>
                      <a:lnTo>
                        <a:pt x="1078" y="7"/>
                      </a:lnTo>
                      <a:lnTo>
                        <a:pt x="1171" y="7"/>
                      </a:lnTo>
                      <a:lnTo>
                        <a:pt x="1264" y="8"/>
                      </a:lnTo>
                      <a:lnTo>
                        <a:pt x="1356" y="9"/>
                      </a:lnTo>
                      <a:lnTo>
                        <a:pt x="1448" y="9"/>
                      </a:lnTo>
                      <a:lnTo>
                        <a:pt x="1537" y="10"/>
                      </a:lnTo>
                      <a:lnTo>
                        <a:pt x="1623" y="10"/>
                      </a:lnTo>
                      <a:lnTo>
                        <a:pt x="1707" y="11"/>
                      </a:lnTo>
                      <a:lnTo>
                        <a:pt x="1785" y="11"/>
                      </a:lnTo>
                      <a:lnTo>
                        <a:pt x="1859" y="12"/>
                      </a:lnTo>
                      <a:lnTo>
                        <a:pt x="1927" y="12"/>
                      </a:lnTo>
                      <a:lnTo>
                        <a:pt x="1990" y="13"/>
                      </a:lnTo>
                      <a:lnTo>
                        <a:pt x="2046" y="13"/>
                      </a:lnTo>
                      <a:lnTo>
                        <a:pt x="2094" y="13"/>
                      </a:lnTo>
                      <a:lnTo>
                        <a:pt x="2134" y="14"/>
                      </a:lnTo>
                      <a:lnTo>
                        <a:pt x="2166" y="14"/>
                      </a:lnTo>
                      <a:lnTo>
                        <a:pt x="2186" y="14"/>
                      </a:lnTo>
                      <a:lnTo>
                        <a:pt x="2198" y="14"/>
                      </a:lnTo>
                      <a:lnTo>
                        <a:pt x="2219" y="17"/>
                      </a:lnTo>
                      <a:lnTo>
                        <a:pt x="2236" y="21"/>
                      </a:lnTo>
                      <a:lnTo>
                        <a:pt x="2249" y="28"/>
                      </a:lnTo>
                      <a:lnTo>
                        <a:pt x="2259" y="38"/>
                      </a:lnTo>
                      <a:lnTo>
                        <a:pt x="2266" y="51"/>
                      </a:lnTo>
                      <a:lnTo>
                        <a:pt x="2271" y="66"/>
                      </a:lnTo>
                      <a:lnTo>
                        <a:pt x="2273" y="82"/>
                      </a:lnTo>
                      <a:lnTo>
                        <a:pt x="2274" y="100"/>
                      </a:lnTo>
                      <a:lnTo>
                        <a:pt x="2272" y="183"/>
                      </a:lnTo>
                      <a:lnTo>
                        <a:pt x="2267" y="364"/>
                      </a:lnTo>
                      <a:lnTo>
                        <a:pt x="2259" y="609"/>
                      </a:lnTo>
                      <a:lnTo>
                        <a:pt x="2251" y="887"/>
                      </a:lnTo>
                      <a:lnTo>
                        <a:pt x="2243" y="1165"/>
                      </a:lnTo>
                      <a:lnTo>
                        <a:pt x="2235" y="1410"/>
                      </a:lnTo>
                      <a:lnTo>
                        <a:pt x="2230" y="1590"/>
                      </a:lnTo>
                      <a:lnTo>
                        <a:pt x="2228" y="1674"/>
                      </a:lnTo>
                      <a:lnTo>
                        <a:pt x="2226" y="1696"/>
                      </a:lnTo>
                      <a:lnTo>
                        <a:pt x="2219" y="1714"/>
                      </a:lnTo>
                      <a:lnTo>
                        <a:pt x="2207" y="1729"/>
                      </a:lnTo>
                      <a:lnTo>
                        <a:pt x="2191" y="1742"/>
                      </a:lnTo>
                      <a:lnTo>
                        <a:pt x="2170" y="1751"/>
                      </a:lnTo>
                      <a:lnTo>
                        <a:pt x="2144" y="1756"/>
                      </a:lnTo>
                      <a:lnTo>
                        <a:pt x="2111" y="1759"/>
                      </a:lnTo>
                      <a:lnTo>
                        <a:pt x="2074" y="1759"/>
                      </a:lnTo>
                      <a:close/>
                    </a:path>
                  </a:pathLst>
                </a:custGeom>
                <a:solidFill>
                  <a:srgbClr val="FFFF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6" name="Freeform 56"/>
                <p:cNvSpPr>
                  <a:spLocks/>
                </p:cNvSpPr>
                <p:nvPr/>
              </p:nvSpPr>
              <p:spPr bwMode="auto">
                <a:xfrm>
                  <a:off x="454" y="3068"/>
                  <a:ext cx="5" cy="262"/>
                </a:xfrm>
                <a:custGeom>
                  <a:avLst/>
                  <a:gdLst>
                    <a:gd name="T0" fmla="*/ 0 w 38"/>
                    <a:gd name="T1" fmla="*/ 1578 h 1578"/>
                    <a:gd name="T2" fmla="*/ 0 w 38"/>
                    <a:gd name="T3" fmla="*/ 1578 h 1578"/>
                    <a:gd name="T4" fmla="*/ 4 w 38"/>
                    <a:gd name="T5" fmla="*/ 1436 h 1578"/>
                    <a:gd name="T6" fmla="*/ 10 w 38"/>
                    <a:gd name="T7" fmla="*/ 1226 h 1578"/>
                    <a:gd name="T8" fmla="*/ 15 w 38"/>
                    <a:gd name="T9" fmla="*/ 975 h 1578"/>
                    <a:gd name="T10" fmla="*/ 22 w 38"/>
                    <a:gd name="T11" fmla="*/ 706 h 1578"/>
                    <a:gd name="T12" fmla="*/ 28 w 38"/>
                    <a:gd name="T13" fmla="*/ 448 h 1578"/>
                    <a:gd name="T14" fmla="*/ 34 w 38"/>
                    <a:gd name="T15" fmla="*/ 228 h 1578"/>
                    <a:gd name="T16" fmla="*/ 37 w 38"/>
                    <a:gd name="T17" fmla="*/ 70 h 1578"/>
                    <a:gd name="T18" fmla="*/ 38 w 38"/>
                    <a:gd name="T19" fmla="*/ 0 h 1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" h="1578">
                      <a:moveTo>
                        <a:pt x="0" y="1578"/>
                      </a:moveTo>
                      <a:lnTo>
                        <a:pt x="0" y="1578"/>
                      </a:lnTo>
                      <a:lnTo>
                        <a:pt x="4" y="1436"/>
                      </a:lnTo>
                      <a:lnTo>
                        <a:pt x="10" y="1226"/>
                      </a:lnTo>
                      <a:lnTo>
                        <a:pt x="15" y="975"/>
                      </a:lnTo>
                      <a:lnTo>
                        <a:pt x="22" y="706"/>
                      </a:lnTo>
                      <a:lnTo>
                        <a:pt x="28" y="448"/>
                      </a:lnTo>
                      <a:lnTo>
                        <a:pt x="34" y="228"/>
                      </a:lnTo>
                      <a:lnTo>
                        <a:pt x="37" y="70"/>
                      </a:lnTo>
                      <a:lnTo>
                        <a:pt x="38" y="0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7" name="Freeform 57"/>
                <p:cNvSpPr>
                  <a:spLocks/>
                </p:cNvSpPr>
                <p:nvPr/>
              </p:nvSpPr>
              <p:spPr bwMode="auto">
                <a:xfrm>
                  <a:off x="469" y="3073"/>
                  <a:ext cx="296" cy="267"/>
                </a:xfrm>
                <a:custGeom>
                  <a:avLst/>
                  <a:gdLst>
                    <a:gd name="T0" fmla="*/ 0 w 2073"/>
                    <a:gd name="T1" fmla="*/ 1584 h 1599"/>
                    <a:gd name="T2" fmla="*/ 0 w 2073"/>
                    <a:gd name="T3" fmla="*/ 1592 h 1599"/>
                    <a:gd name="T4" fmla="*/ 3 w 2073"/>
                    <a:gd name="T5" fmla="*/ 1596 h 1599"/>
                    <a:gd name="T6" fmla="*/ 8 w 2073"/>
                    <a:gd name="T7" fmla="*/ 1598 h 1599"/>
                    <a:gd name="T8" fmla="*/ 14 w 2073"/>
                    <a:gd name="T9" fmla="*/ 1599 h 1599"/>
                    <a:gd name="T10" fmla="*/ 2026 w 2073"/>
                    <a:gd name="T11" fmla="*/ 1592 h 1599"/>
                    <a:gd name="T12" fmla="*/ 2073 w 2073"/>
                    <a:gd name="T13" fmla="*/ 21 h 1599"/>
                    <a:gd name="T14" fmla="*/ 66 w 2073"/>
                    <a:gd name="T15" fmla="*/ 0 h 1599"/>
                    <a:gd name="T16" fmla="*/ 58 w 2073"/>
                    <a:gd name="T17" fmla="*/ 1 h 1599"/>
                    <a:gd name="T18" fmla="*/ 51 w 2073"/>
                    <a:gd name="T19" fmla="*/ 3 h 1599"/>
                    <a:gd name="T20" fmla="*/ 45 w 2073"/>
                    <a:gd name="T21" fmla="*/ 6 h 1599"/>
                    <a:gd name="T22" fmla="*/ 39 w 2073"/>
                    <a:gd name="T23" fmla="*/ 10 h 1599"/>
                    <a:gd name="T24" fmla="*/ 36 w 2073"/>
                    <a:gd name="T25" fmla="*/ 16 h 1599"/>
                    <a:gd name="T26" fmla="*/ 32 w 2073"/>
                    <a:gd name="T27" fmla="*/ 20 h 1599"/>
                    <a:gd name="T28" fmla="*/ 30 w 2073"/>
                    <a:gd name="T29" fmla="*/ 25 h 1599"/>
                    <a:gd name="T30" fmla="*/ 29 w 2073"/>
                    <a:gd name="T31" fmla="*/ 31 h 1599"/>
                    <a:gd name="T32" fmla="*/ 0 w 2073"/>
                    <a:gd name="T33" fmla="*/ 1584 h 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73" h="1599">
                      <a:moveTo>
                        <a:pt x="0" y="1584"/>
                      </a:moveTo>
                      <a:lnTo>
                        <a:pt x="0" y="1592"/>
                      </a:lnTo>
                      <a:lnTo>
                        <a:pt x="3" y="1596"/>
                      </a:lnTo>
                      <a:lnTo>
                        <a:pt x="8" y="1598"/>
                      </a:lnTo>
                      <a:lnTo>
                        <a:pt x="14" y="1599"/>
                      </a:lnTo>
                      <a:lnTo>
                        <a:pt x="2026" y="1592"/>
                      </a:lnTo>
                      <a:lnTo>
                        <a:pt x="2073" y="21"/>
                      </a:lnTo>
                      <a:lnTo>
                        <a:pt x="66" y="0"/>
                      </a:lnTo>
                      <a:lnTo>
                        <a:pt x="58" y="1"/>
                      </a:lnTo>
                      <a:lnTo>
                        <a:pt x="51" y="3"/>
                      </a:lnTo>
                      <a:lnTo>
                        <a:pt x="45" y="6"/>
                      </a:lnTo>
                      <a:lnTo>
                        <a:pt x="39" y="10"/>
                      </a:lnTo>
                      <a:lnTo>
                        <a:pt x="36" y="16"/>
                      </a:lnTo>
                      <a:lnTo>
                        <a:pt x="32" y="20"/>
                      </a:lnTo>
                      <a:lnTo>
                        <a:pt x="30" y="25"/>
                      </a:lnTo>
                      <a:lnTo>
                        <a:pt x="29" y="31"/>
                      </a:lnTo>
                      <a:lnTo>
                        <a:pt x="0" y="1584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8" name="Freeform 58"/>
                <p:cNvSpPr>
                  <a:spLocks/>
                </p:cNvSpPr>
                <p:nvPr/>
              </p:nvSpPr>
              <p:spPr bwMode="auto">
                <a:xfrm>
                  <a:off x="477" y="3073"/>
                  <a:ext cx="288" cy="262"/>
                </a:xfrm>
                <a:custGeom>
                  <a:avLst/>
                  <a:gdLst>
                    <a:gd name="T0" fmla="*/ 1976 w 2021"/>
                    <a:gd name="T1" fmla="*/ 1559 h 1567"/>
                    <a:gd name="T2" fmla="*/ 2021 w 2021"/>
                    <a:gd name="T3" fmla="*/ 21 h 1567"/>
                    <a:gd name="T4" fmla="*/ 39 w 2021"/>
                    <a:gd name="T5" fmla="*/ 0 h 1567"/>
                    <a:gd name="T6" fmla="*/ 0 w 2021"/>
                    <a:gd name="T7" fmla="*/ 1567 h 1567"/>
                    <a:gd name="T8" fmla="*/ 1976 w 2021"/>
                    <a:gd name="T9" fmla="*/ 1559 h 15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21" h="1567">
                      <a:moveTo>
                        <a:pt x="1976" y="1559"/>
                      </a:moveTo>
                      <a:lnTo>
                        <a:pt x="2021" y="21"/>
                      </a:lnTo>
                      <a:lnTo>
                        <a:pt x="39" y="0"/>
                      </a:lnTo>
                      <a:lnTo>
                        <a:pt x="0" y="1567"/>
                      </a:lnTo>
                      <a:lnTo>
                        <a:pt x="1976" y="1559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499" name="Freeform 59"/>
                <p:cNvSpPr>
                  <a:spLocks/>
                </p:cNvSpPr>
                <p:nvPr/>
              </p:nvSpPr>
              <p:spPr bwMode="auto">
                <a:xfrm>
                  <a:off x="471" y="3333"/>
                  <a:ext cx="288" cy="7"/>
                </a:xfrm>
                <a:custGeom>
                  <a:avLst/>
                  <a:gdLst>
                    <a:gd name="T0" fmla="*/ 2014 w 2014"/>
                    <a:gd name="T1" fmla="*/ 0 h 40"/>
                    <a:gd name="T2" fmla="*/ 38 w 2014"/>
                    <a:gd name="T3" fmla="*/ 8 h 40"/>
                    <a:gd name="T4" fmla="*/ 0 w 2014"/>
                    <a:gd name="T5" fmla="*/ 40 h 40"/>
                    <a:gd name="T6" fmla="*/ 2012 w 2014"/>
                    <a:gd name="T7" fmla="*/ 33 h 40"/>
                    <a:gd name="T8" fmla="*/ 2014 w 2014"/>
                    <a:gd name="T9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4" h="40">
                      <a:moveTo>
                        <a:pt x="2014" y="0"/>
                      </a:moveTo>
                      <a:lnTo>
                        <a:pt x="38" y="8"/>
                      </a:lnTo>
                      <a:lnTo>
                        <a:pt x="0" y="40"/>
                      </a:lnTo>
                      <a:lnTo>
                        <a:pt x="2012" y="33"/>
                      </a:lnTo>
                      <a:lnTo>
                        <a:pt x="2014" y="0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0" name="Freeform 60"/>
                <p:cNvSpPr>
                  <a:spLocks/>
                </p:cNvSpPr>
                <p:nvPr/>
              </p:nvSpPr>
              <p:spPr bwMode="auto">
                <a:xfrm>
                  <a:off x="473" y="3073"/>
                  <a:ext cx="292" cy="73"/>
                </a:xfrm>
                <a:custGeom>
                  <a:avLst/>
                  <a:gdLst>
                    <a:gd name="T0" fmla="*/ 2044 w 2044"/>
                    <a:gd name="T1" fmla="*/ 21 h 434"/>
                    <a:gd name="T2" fmla="*/ 2024 w 2044"/>
                    <a:gd name="T3" fmla="*/ 374 h 434"/>
                    <a:gd name="T4" fmla="*/ 1982 w 2044"/>
                    <a:gd name="T5" fmla="*/ 273 h 434"/>
                    <a:gd name="T6" fmla="*/ 1914 w 2044"/>
                    <a:gd name="T7" fmla="*/ 196 h 434"/>
                    <a:gd name="T8" fmla="*/ 1828 w 2044"/>
                    <a:gd name="T9" fmla="*/ 142 h 434"/>
                    <a:gd name="T10" fmla="*/ 1735 w 2044"/>
                    <a:gd name="T11" fmla="*/ 103 h 434"/>
                    <a:gd name="T12" fmla="*/ 1644 w 2044"/>
                    <a:gd name="T13" fmla="*/ 79 h 434"/>
                    <a:gd name="T14" fmla="*/ 1565 w 2044"/>
                    <a:gd name="T15" fmla="*/ 64 h 434"/>
                    <a:gd name="T16" fmla="*/ 1508 w 2044"/>
                    <a:gd name="T17" fmla="*/ 55 h 434"/>
                    <a:gd name="T18" fmla="*/ 1474 w 2044"/>
                    <a:gd name="T19" fmla="*/ 50 h 434"/>
                    <a:gd name="T20" fmla="*/ 1433 w 2044"/>
                    <a:gd name="T21" fmla="*/ 46 h 434"/>
                    <a:gd name="T22" fmla="*/ 1386 w 2044"/>
                    <a:gd name="T23" fmla="*/ 41 h 434"/>
                    <a:gd name="T24" fmla="*/ 1334 w 2044"/>
                    <a:gd name="T25" fmla="*/ 37 h 434"/>
                    <a:gd name="T26" fmla="*/ 1276 w 2044"/>
                    <a:gd name="T27" fmla="*/ 35 h 434"/>
                    <a:gd name="T28" fmla="*/ 1216 w 2044"/>
                    <a:gd name="T29" fmla="*/ 33 h 434"/>
                    <a:gd name="T30" fmla="*/ 1152 w 2044"/>
                    <a:gd name="T31" fmla="*/ 32 h 434"/>
                    <a:gd name="T32" fmla="*/ 1088 w 2044"/>
                    <a:gd name="T33" fmla="*/ 31 h 434"/>
                    <a:gd name="T34" fmla="*/ 1023 w 2044"/>
                    <a:gd name="T35" fmla="*/ 31 h 434"/>
                    <a:gd name="T36" fmla="*/ 957 w 2044"/>
                    <a:gd name="T37" fmla="*/ 31 h 434"/>
                    <a:gd name="T38" fmla="*/ 893 w 2044"/>
                    <a:gd name="T39" fmla="*/ 32 h 434"/>
                    <a:gd name="T40" fmla="*/ 832 w 2044"/>
                    <a:gd name="T41" fmla="*/ 33 h 434"/>
                    <a:gd name="T42" fmla="*/ 773 w 2044"/>
                    <a:gd name="T43" fmla="*/ 35 h 434"/>
                    <a:gd name="T44" fmla="*/ 719 w 2044"/>
                    <a:gd name="T45" fmla="*/ 36 h 434"/>
                    <a:gd name="T46" fmla="*/ 670 w 2044"/>
                    <a:gd name="T47" fmla="*/ 39 h 434"/>
                    <a:gd name="T48" fmla="*/ 626 w 2044"/>
                    <a:gd name="T49" fmla="*/ 41 h 434"/>
                    <a:gd name="T50" fmla="*/ 570 w 2044"/>
                    <a:gd name="T51" fmla="*/ 46 h 434"/>
                    <a:gd name="T52" fmla="*/ 485 w 2044"/>
                    <a:gd name="T53" fmla="*/ 54 h 434"/>
                    <a:gd name="T54" fmla="*/ 394 w 2044"/>
                    <a:gd name="T55" fmla="*/ 68 h 434"/>
                    <a:gd name="T56" fmla="*/ 303 w 2044"/>
                    <a:gd name="T57" fmla="*/ 85 h 434"/>
                    <a:gd name="T58" fmla="*/ 217 w 2044"/>
                    <a:gd name="T59" fmla="*/ 107 h 434"/>
                    <a:gd name="T60" fmla="*/ 144 w 2044"/>
                    <a:gd name="T61" fmla="*/ 134 h 434"/>
                    <a:gd name="T62" fmla="*/ 89 w 2044"/>
                    <a:gd name="T63" fmla="*/ 167 h 434"/>
                    <a:gd name="T64" fmla="*/ 59 w 2044"/>
                    <a:gd name="T65" fmla="*/ 206 h 434"/>
                    <a:gd name="T66" fmla="*/ 55 w 2044"/>
                    <a:gd name="T67" fmla="*/ 187 h 434"/>
                    <a:gd name="T68" fmla="*/ 50 w 2044"/>
                    <a:gd name="T69" fmla="*/ 126 h 434"/>
                    <a:gd name="T70" fmla="*/ 35 w 2044"/>
                    <a:gd name="T71" fmla="*/ 85 h 434"/>
                    <a:gd name="T72" fmla="*/ 13 w 2044"/>
                    <a:gd name="T73" fmla="*/ 57 h 434"/>
                    <a:gd name="T74" fmla="*/ 1 w 2044"/>
                    <a:gd name="T75" fmla="*/ 33 h 434"/>
                    <a:gd name="T76" fmla="*/ 11 w 2044"/>
                    <a:gd name="T77" fmla="*/ 13 h 434"/>
                    <a:gd name="T78" fmla="*/ 29 w 2044"/>
                    <a:gd name="T79" fmla="*/ 3 h 434"/>
                    <a:gd name="T80" fmla="*/ 51 w 2044"/>
                    <a:gd name="T81" fmla="*/ 0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44" h="434">
                      <a:moveTo>
                        <a:pt x="62" y="0"/>
                      </a:moveTo>
                      <a:lnTo>
                        <a:pt x="2044" y="21"/>
                      </a:lnTo>
                      <a:lnTo>
                        <a:pt x="2032" y="434"/>
                      </a:lnTo>
                      <a:lnTo>
                        <a:pt x="2024" y="374"/>
                      </a:lnTo>
                      <a:lnTo>
                        <a:pt x="2008" y="321"/>
                      </a:lnTo>
                      <a:lnTo>
                        <a:pt x="1982" y="273"/>
                      </a:lnTo>
                      <a:lnTo>
                        <a:pt x="1951" y="232"/>
                      </a:lnTo>
                      <a:lnTo>
                        <a:pt x="1914" y="196"/>
                      </a:lnTo>
                      <a:lnTo>
                        <a:pt x="1873" y="167"/>
                      </a:lnTo>
                      <a:lnTo>
                        <a:pt x="1828" y="142"/>
                      </a:lnTo>
                      <a:lnTo>
                        <a:pt x="1781" y="121"/>
                      </a:lnTo>
                      <a:lnTo>
                        <a:pt x="1735" y="103"/>
                      </a:lnTo>
                      <a:lnTo>
                        <a:pt x="1689" y="90"/>
                      </a:lnTo>
                      <a:lnTo>
                        <a:pt x="1644" y="79"/>
                      </a:lnTo>
                      <a:lnTo>
                        <a:pt x="1602" y="70"/>
                      </a:lnTo>
                      <a:lnTo>
                        <a:pt x="1565" y="64"/>
                      </a:lnTo>
                      <a:lnTo>
                        <a:pt x="1534" y="60"/>
                      </a:lnTo>
                      <a:lnTo>
                        <a:pt x="1508" y="55"/>
                      </a:lnTo>
                      <a:lnTo>
                        <a:pt x="1491" y="53"/>
                      </a:lnTo>
                      <a:lnTo>
                        <a:pt x="1474" y="50"/>
                      </a:lnTo>
                      <a:lnTo>
                        <a:pt x="1454" y="48"/>
                      </a:lnTo>
                      <a:lnTo>
                        <a:pt x="1433" y="46"/>
                      </a:lnTo>
                      <a:lnTo>
                        <a:pt x="1410" y="42"/>
                      </a:lnTo>
                      <a:lnTo>
                        <a:pt x="1386" y="41"/>
                      </a:lnTo>
                      <a:lnTo>
                        <a:pt x="1360" y="39"/>
                      </a:lnTo>
                      <a:lnTo>
                        <a:pt x="1334" y="37"/>
                      </a:lnTo>
                      <a:lnTo>
                        <a:pt x="1305" y="36"/>
                      </a:lnTo>
                      <a:lnTo>
                        <a:pt x="1276" y="35"/>
                      </a:lnTo>
                      <a:lnTo>
                        <a:pt x="1246" y="34"/>
                      </a:lnTo>
                      <a:lnTo>
                        <a:pt x="1216" y="33"/>
                      </a:lnTo>
                      <a:lnTo>
                        <a:pt x="1185" y="32"/>
                      </a:lnTo>
                      <a:lnTo>
                        <a:pt x="1152" y="32"/>
                      </a:lnTo>
                      <a:lnTo>
                        <a:pt x="1120" y="31"/>
                      </a:lnTo>
                      <a:lnTo>
                        <a:pt x="1088" y="31"/>
                      </a:lnTo>
                      <a:lnTo>
                        <a:pt x="1055" y="31"/>
                      </a:lnTo>
                      <a:lnTo>
                        <a:pt x="1023" y="31"/>
                      </a:lnTo>
                      <a:lnTo>
                        <a:pt x="989" y="31"/>
                      </a:lnTo>
                      <a:lnTo>
                        <a:pt x="957" y="31"/>
                      </a:lnTo>
                      <a:lnTo>
                        <a:pt x="925" y="32"/>
                      </a:lnTo>
                      <a:lnTo>
                        <a:pt x="893" y="32"/>
                      </a:lnTo>
                      <a:lnTo>
                        <a:pt x="862" y="33"/>
                      </a:lnTo>
                      <a:lnTo>
                        <a:pt x="832" y="33"/>
                      </a:lnTo>
                      <a:lnTo>
                        <a:pt x="802" y="34"/>
                      </a:lnTo>
                      <a:lnTo>
                        <a:pt x="773" y="35"/>
                      </a:lnTo>
                      <a:lnTo>
                        <a:pt x="746" y="36"/>
                      </a:lnTo>
                      <a:lnTo>
                        <a:pt x="719" y="36"/>
                      </a:lnTo>
                      <a:lnTo>
                        <a:pt x="693" y="37"/>
                      </a:lnTo>
                      <a:lnTo>
                        <a:pt x="670" y="39"/>
                      </a:lnTo>
                      <a:lnTo>
                        <a:pt x="647" y="40"/>
                      </a:lnTo>
                      <a:lnTo>
                        <a:pt x="626" y="41"/>
                      </a:lnTo>
                      <a:lnTo>
                        <a:pt x="608" y="42"/>
                      </a:lnTo>
                      <a:lnTo>
                        <a:pt x="570" y="46"/>
                      </a:lnTo>
                      <a:lnTo>
                        <a:pt x="529" y="50"/>
                      </a:lnTo>
                      <a:lnTo>
                        <a:pt x="485" y="54"/>
                      </a:lnTo>
                      <a:lnTo>
                        <a:pt x="440" y="61"/>
                      </a:lnTo>
                      <a:lnTo>
                        <a:pt x="394" y="68"/>
                      </a:lnTo>
                      <a:lnTo>
                        <a:pt x="348" y="76"/>
                      </a:lnTo>
                      <a:lnTo>
                        <a:pt x="303" y="85"/>
                      </a:lnTo>
                      <a:lnTo>
                        <a:pt x="259" y="95"/>
                      </a:lnTo>
                      <a:lnTo>
                        <a:pt x="217" y="107"/>
                      </a:lnTo>
                      <a:lnTo>
                        <a:pt x="179" y="119"/>
                      </a:lnTo>
                      <a:lnTo>
                        <a:pt x="144" y="134"/>
                      </a:lnTo>
                      <a:lnTo>
                        <a:pt x="114" y="149"/>
                      </a:lnTo>
                      <a:lnTo>
                        <a:pt x="89" y="167"/>
                      </a:lnTo>
                      <a:lnTo>
                        <a:pt x="70" y="186"/>
                      </a:lnTo>
                      <a:lnTo>
                        <a:pt x="59" y="206"/>
                      </a:lnTo>
                      <a:lnTo>
                        <a:pt x="54" y="227"/>
                      </a:lnTo>
                      <a:lnTo>
                        <a:pt x="55" y="187"/>
                      </a:lnTo>
                      <a:lnTo>
                        <a:pt x="54" y="154"/>
                      </a:lnTo>
                      <a:lnTo>
                        <a:pt x="50" y="126"/>
                      </a:lnTo>
                      <a:lnTo>
                        <a:pt x="43" y="103"/>
                      </a:lnTo>
                      <a:lnTo>
                        <a:pt x="35" y="85"/>
                      </a:lnTo>
                      <a:lnTo>
                        <a:pt x="24" y="70"/>
                      </a:lnTo>
                      <a:lnTo>
                        <a:pt x="13" y="57"/>
                      </a:lnTo>
                      <a:lnTo>
                        <a:pt x="0" y="47"/>
                      </a:lnTo>
                      <a:lnTo>
                        <a:pt x="1" y="33"/>
                      </a:lnTo>
                      <a:lnTo>
                        <a:pt x="6" y="21"/>
                      </a:lnTo>
                      <a:lnTo>
                        <a:pt x="11" y="13"/>
                      </a:lnTo>
                      <a:lnTo>
                        <a:pt x="20" y="7"/>
                      </a:lnTo>
                      <a:lnTo>
                        <a:pt x="29" y="3"/>
                      </a:lnTo>
                      <a:lnTo>
                        <a:pt x="39" y="1"/>
                      </a:lnTo>
                      <a:lnTo>
                        <a:pt x="51" y="0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1" name="Freeform 61"/>
                <p:cNvSpPr>
                  <a:spLocks/>
                </p:cNvSpPr>
                <p:nvPr/>
              </p:nvSpPr>
              <p:spPr bwMode="auto">
                <a:xfrm>
                  <a:off x="493" y="3089"/>
                  <a:ext cx="260" cy="230"/>
                </a:xfrm>
                <a:custGeom>
                  <a:avLst/>
                  <a:gdLst>
                    <a:gd name="T0" fmla="*/ 1691 w 1823"/>
                    <a:gd name="T1" fmla="*/ 20 h 1378"/>
                    <a:gd name="T2" fmla="*/ 150 w 1823"/>
                    <a:gd name="T3" fmla="*/ 0 h 1378"/>
                    <a:gd name="T4" fmla="*/ 120 w 1823"/>
                    <a:gd name="T5" fmla="*/ 1 h 1378"/>
                    <a:gd name="T6" fmla="*/ 95 w 1823"/>
                    <a:gd name="T7" fmla="*/ 6 h 1378"/>
                    <a:gd name="T8" fmla="*/ 75 w 1823"/>
                    <a:gd name="T9" fmla="*/ 14 h 1378"/>
                    <a:gd name="T10" fmla="*/ 59 w 1823"/>
                    <a:gd name="T11" fmla="*/ 26 h 1378"/>
                    <a:gd name="T12" fmla="*/ 47 w 1823"/>
                    <a:gd name="T13" fmla="*/ 44 h 1378"/>
                    <a:gd name="T14" fmla="*/ 38 w 1823"/>
                    <a:gd name="T15" fmla="*/ 66 h 1378"/>
                    <a:gd name="T16" fmla="*/ 31 w 1823"/>
                    <a:gd name="T17" fmla="*/ 94 h 1378"/>
                    <a:gd name="T18" fmla="*/ 28 w 1823"/>
                    <a:gd name="T19" fmla="*/ 128 h 1378"/>
                    <a:gd name="T20" fmla="*/ 13 w 1823"/>
                    <a:gd name="T21" fmla="*/ 377 h 1378"/>
                    <a:gd name="T22" fmla="*/ 5 w 1823"/>
                    <a:gd name="T23" fmla="*/ 676 h 1378"/>
                    <a:gd name="T24" fmla="*/ 0 w 1823"/>
                    <a:gd name="T25" fmla="*/ 989 h 1378"/>
                    <a:gd name="T26" fmla="*/ 1 w 1823"/>
                    <a:gd name="T27" fmla="*/ 1285 h 1378"/>
                    <a:gd name="T28" fmla="*/ 2 w 1823"/>
                    <a:gd name="T29" fmla="*/ 1306 h 1378"/>
                    <a:gd name="T30" fmla="*/ 5 w 1823"/>
                    <a:gd name="T31" fmla="*/ 1325 h 1378"/>
                    <a:gd name="T32" fmla="*/ 9 w 1823"/>
                    <a:gd name="T33" fmla="*/ 1341 h 1378"/>
                    <a:gd name="T34" fmla="*/ 17 w 1823"/>
                    <a:gd name="T35" fmla="*/ 1352 h 1378"/>
                    <a:gd name="T36" fmla="*/ 29 w 1823"/>
                    <a:gd name="T37" fmla="*/ 1362 h 1378"/>
                    <a:gd name="T38" fmla="*/ 45 w 1823"/>
                    <a:gd name="T39" fmla="*/ 1369 h 1378"/>
                    <a:gd name="T40" fmla="*/ 67 w 1823"/>
                    <a:gd name="T41" fmla="*/ 1374 h 1378"/>
                    <a:gd name="T42" fmla="*/ 94 w 1823"/>
                    <a:gd name="T43" fmla="*/ 1375 h 1378"/>
                    <a:gd name="T44" fmla="*/ 1680 w 1823"/>
                    <a:gd name="T45" fmla="*/ 1378 h 1378"/>
                    <a:gd name="T46" fmla="*/ 1704 w 1823"/>
                    <a:gd name="T47" fmla="*/ 1378 h 1378"/>
                    <a:gd name="T48" fmla="*/ 1726 w 1823"/>
                    <a:gd name="T49" fmla="*/ 1378 h 1378"/>
                    <a:gd name="T50" fmla="*/ 1744 w 1823"/>
                    <a:gd name="T51" fmla="*/ 1378 h 1378"/>
                    <a:gd name="T52" fmla="*/ 1761 w 1823"/>
                    <a:gd name="T53" fmla="*/ 1375 h 1378"/>
                    <a:gd name="T54" fmla="*/ 1773 w 1823"/>
                    <a:gd name="T55" fmla="*/ 1368 h 1378"/>
                    <a:gd name="T56" fmla="*/ 1783 w 1823"/>
                    <a:gd name="T57" fmla="*/ 1357 h 1378"/>
                    <a:gd name="T58" fmla="*/ 1788 w 1823"/>
                    <a:gd name="T59" fmla="*/ 1338 h 1378"/>
                    <a:gd name="T60" fmla="*/ 1791 w 1823"/>
                    <a:gd name="T61" fmla="*/ 1314 h 1378"/>
                    <a:gd name="T62" fmla="*/ 1823 w 1823"/>
                    <a:gd name="T63" fmla="*/ 128 h 1378"/>
                    <a:gd name="T64" fmla="*/ 1691 w 1823"/>
                    <a:gd name="T65" fmla="*/ 20 h 1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823" h="1378">
                      <a:moveTo>
                        <a:pt x="1691" y="20"/>
                      </a:moveTo>
                      <a:lnTo>
                        <a:pt x="150" y="0"/>
                      </a:lnTo>
                      <a:lnTo>
                        <a:pt x="120" y="1"/>
                      </a:lnTo>
                      <a:lnTo>
                        <a:pt x="95" y="6"/>
                      </a:lnTo>
                      <a:lnTo>
                        <a:pt x="75" y="14"/>
                      </a:lnTo>
                      <a:lnTo>
                        <a:pt x="59" y="26"/>
                      </a:lnTo>
                      <a:lnTo>
                        <a:pt x="47" y="44"/>
                      </a:lnTo>
                      <a:lnTo>
                        <a:pt x="38" y="66"/>
                      </a:lnTo>
                      <a:lnTo>
                        <a:pt x="31" y="94"/>
                      </a:lnTo>
                      <a:lnTo>
                        <a:pt x="28" y="128"/>
                      </a:lnTo>
                      <a:lnTo>
                        <a:pt x="13" y="377"/>
                      </a:lnTo>
                      <a:lnTo>
                        <a:pt x="5" y="676"/>
                      </a:lnTo>
                      <a:lnTo>
                        <a:pt x="0" y="989"/>
                      </a:lnTo>
                      <a:lnTo>
                        <a:pt x="1" y="1285"/>
                      </a:lnTo>
                      <a:lnTo>
                        <a:pt x="2" y="1306"/>
                      </a:lnTo>
                      <a:lnTo>
                        <a:pt x="5" y="1325"/>
                      </a:lnTo>
                      <a:lnTo>
                        <a:pt x="9" y="1341"/>
                      </a:lnTo>
                      <a:lnTo>
                        <a:pt x="17" y="1352"/>
                      </a:lnTo>
                      <a:lnTo>
                        <a:pt x="29" y="1362"/>
                      </a:lnTo>
                      <a:lnTo>
                        <a:pt x="45" y="1369"/>
                      </a:lnTo>
                      <a:lnTo>
                        <a:pt x="67" y="1374"/>
                      </a:lnTo>
                      <a:lnTo>
                        <a:pt x="94" y="1375"/>
                      </a:lnTo>
                      <a:lnTo>
                        <a:pt x="1680" y="1378"/>
                      </a:lnTo>
                      <a:lnTo>
                        <a:pt x="1704" y="1378"/>
                      </a:lnTo>
                      <a:lnTo>
                        <a:pt x="1726" y="1378"/>
                      </a:lnTo>
                      <a:lnTo>
                        <a:pt x="1744" y="1378"/>
                      </a:lnTo>
                      <a:lnTo>
                        <a:pt x="1761" y="1375"/>
                      </a:lnTo>
                      <a:lnTo>
                        <a:pt x="1773" y="1368"/>
                      </a:lnTo>
                      <a:lnTo>
                        <a:pt x="1783" y="1357"/>
                      </a:lnTo>
                      <a:lnTo>
                        <a:pt x="1788" y="1338"/>
                      </a:lnTo>
                      <a:lnTo>
                        <a:pt x="1791" y="1314"/>
                      </a:lnTo>
                      <a:lnTo>
                        <a:pt x="1823" y="128"/>
                      </a:lnTo>
                      <a:lnTo>
                        <a:pt x="1691" y="20"/>
                      </a:lnTo>
                      <a:close/>
                    </a:path>
                  </a:pathLst>
                </a:custGeom>
                <a:solidFill>
                  <a:srgbClr val="7F7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2" name="Freeform 62"/>
                <p:cNvSpPr>
                  <a:spLocks/>
                </p:cNvSpPr>
                <p:nvPr/>
              </p:nvSpPr>
              <p:spPr bwMode="auto">
                <a:xfrm>
                  <a:off x="506" y="3317"/>
                  <a:ext cx="227" cy="3"/>
                </a:xfrm>
                <a:custGeom>
                  <a:avLst/>
                  <a:gdLst>
                    <a:gd name="T0" fmla="*/ 1586 w 1586"/>
                    <a:gd name="T1" fmla="*/ 4 h 14"/>
                    <a:gd name="T2" fmla="*/ 1586 w 1586"/>
                    <a:gd name="T3" fmla="*/ 4 h 14"/>
                    <a:gd name="T4" fmla="*/ 0 w 1586"/>
                    <a:gd name="T5" fmla="*/ 0 h 14"/>
                    <a:gd name="T6" fmla="*/ 0 w 1586"/>
                    <a:gd name="T7" fmla="*/ 11 h 14"/>
                    <a:gd name="T8" fmla="*/ 1586 w 1586"/>
                    <a:gd name="T9" fmla="*/ 14 h 14"/>
                    <a:gd name="T10" fmla="*/ 1586 w 1586"/>
                    <a:gd name="T11" fmla="*/ 14 h 14"/>
                    <a:gd name="T12" fmla="*/ 1586 w 1586"/>
                    <a:gd name="T13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86" h="14">
                      <a:moveTo>
                        <a:pt x="1586" y="4"/>
                      </a:moveTo>
                      <a:lnTo>
                        <a:pt x="1586" y="4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586" y="14"/>
                      </a:lnTo>
                      <a:lnTo>
                        <a:pt x="1586" y="14"/>
                      </a:lnTo>
                      <a:lnTo>
                        <a:pt x="1586" y="4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3" name="Freeform 63"/>
                <p:cNvSpPr>
                  <a:spLocks/>
                </p:cNvSpPr>
                <p:nvPr/>
              </p:nvSpPr>
              <p:spPr bwMode="auto">
                <a:xfrm>
                  <a:off x="733" y="3315"/>
                  <a:ext cx="15" cy="5"/>
                </a:xfrm>
                <a:custGeom>
                  <a:avLst/>
                  <a:gdLst>
                    <a:gd name="T0" fmla="*/ 96 w 105"/>
                    <a:gd name="T1" fmla="*/ 0 h 25"/>
                    <a:gd name="T2" fmla="*/ 92 w 105"/>
                    <a:gd name="T3" fmla="*/ 5 h 25"/>
                    <a:gd name="T4" fmla="*/ 86 w 105"/>
                    <a:gd name="T5" fmla="*/ 8 h 25"/>
                    <a:gd name="T6" fmla="*/ 76 w 105"/>
                    <a:gd name="T7" fmla="*/ 11 h 25"/>
                    <a:gd name="T8" fmla="*/ 66 w 105"/>
                    <a:gd name="T9" fmla="*/ 14 h 25"/>
                    <a:gd name="T10" fmla="*/ 51 w 105"/>
                    <a:gd name="T11" fmla="*/ 16 h 25"/>
                    <a:gd name="T12" fmla="*/ 35 w 105"/>
                    <a:gd name="T13" fmla="*/ 15 h 25"/>
                    <a:gd name="T14" fmla="*/ 18 w 105"/>
                    <a:gd name="T15" fmla="*/ 15 h 25"/>
                    <a:gd name="T16" fmla="*/ 0 w 105"/>
                    <a:gd name="T17" fmla="*/ 15 h 25"/>
                    <a:gd name="T18" fmla="*/ 0 w 105"/>
                    <a:gd name="T19" fmla="*/ 25 h 25"/>
                    <a:gd name="T20" fmla="*/ 18 w 105"/>
                    <a:gd name="T21" fmla="*/ 25 h 25"/>
                    <a:gd name="T22" fmla="*/ 35 w 105"/>
                    <a:gd name="T23" fmla="*/ 25 h 25"/>
                    <a:gd name="T24" fmla="*/ 51 w 105"/>
                    <a:gd name="T25" fmla="*/ 24 h 25"/>
                    <a:gd name="T26" fmla="*/ 66 w 105"/>
                    <a:gd name="T27" fmla="*/ 22 h 25"/>
                    <a:gd name="T28" fmla="*/ 78 w 105"/>
                    <a:gd name="T29" fmla="*/ 20 h 25"/>
                    <a:gd name="T30" fmla="*/ 89 w 105"/>
                    <a:gd name="T31" fmla="*/ 17 h 25"/>
                    <a:gd name="T32" fmla="*/ 99 w 105"/>
                    <a:gd name="T33" fmla="*/ 11 h 25"/>
                    <a:gd name="T34" fmla="*/ 105 w 105"/>
                    <a:gd name="T35" fmla="*/ 2 h 25"/>
                    <a:gd name="T36" fmla="*/ 96 w 105"/>
                    <a:gd name="T3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5" h="25">
                      <a:moveTo>
                        <a:pt x="96" y="0"/>
                      </a:moveTo>
                      <a:lnTo>
                        <a:pt x="92" y="5"/>
                      </a:lnTo>
                      <a:lnTo>
                        <a:pt x="86" y="8"/>
                      </a:lnTo>
                      <a:lnTo>
                        <a:pt x="76" y="11"/>
                      </a:lnTo>
                      <a:lnTo>
                        <a:pt x="66" y="14"/>
                      </a:lnTo>
                      <a:lnTo>
                        <a:pt x="51" y="16"/>
                      </a:lnTo>
                      <a:lnTo>
                        <a:pt x="35" y="15"/>
                      </a:lnTo>
                      <a:lnTo>
                        <a:pt x="18" y="15"/>
                      </a:lnTo>
                      <a:lnTo>
                        <a:pt x="0" y="15"/>
                      </a:lnTo>
                      <a:lnTo>
                        <a:pt x="0" y="25"/>
                      </a:lnTo>
                      <a:lnTo>
                        <a:pt x="18" y="25"/>
                      </a:lnTo>
                      <a:lnTo>
                        <a:pt x="35" y="25"/>
                      </a:lnTo>
                      <a:lnTo>
                        <a:pt x="51" y="24"/>
                      </a:lnTo>
                      <a:lnTo>
                        <a:pt x="66" y="22"/>
                      </a:lnTo>
                      <a:lnTo>
                        <a:pt x="78" y="20"/>
                      </a:lnTo>
                      <a:lnTo>
                        <a:pt x="89" y="17"/>
                      </a:lnTo>
                      <a:lnTo>
                        <a:pt x="99" y="11"/>
                      </a:lnTo>
                      <a:lnTo>
                        <a:pt x="105" y="2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4" name="Freeform 64"/>
                <p:cNvSpPr>
                  <a:spLocks/>
                </p:cNvSpPr>
                <p:nvPr/>
              </p:nvSpPr>
              <p:spPr bwMode="auto">
                <a:xfrm>
                  <a:off x="492" y="3303"/>
                  <a:ext cx="14" cy="16"/>
                </a:xfrm>
                <a:custGeom>
                  <a:avLst/>
                  <a:gdLst>
                    <a:gd name="T0" fmla="*/ 0 w 99"/>
                    <a:gd name="T1" fmla="*/ 0 h 95"/>
                    <a:gd name="T2" fmla="*/ 2 w 99"/>
                    <a:gd name="T3" fmla="*/ 0 h 95"/>
                    <a:gd name="T4" fmla="*/ 3 w 99"/>
                    <a:gd name="T5" fmla="*/ 21 h 95"/>
                    <a:gd name="T6" fmla="*/ 5 w 99"/>
                    <a:gd name="T7" fmla="*/ 40 h 95"/>
                    <a:gd name="T8" fmla="*/ 10 w 99"/>
                    <a:gd name="T9" fmla="*/ 57 h 95"/>
                    <a:gd name="T10" fmla="*/ 19 w 99"/>
                    <a:gd name="T11" fmla="*/ 71 h 95"/>
                    <a:gd name="T12" fmla="*/ 32 w 99"/>
                    <a:gd name="T13" fmla="*/ 81 h 95"/>
                    <a:gd name="T14" fmla="*/ 49 w 99"/>
                    <a:gd name="T15" fmla="*/ 89 h 95"/>
                    <a:gd name="T16" fmla="*/ 72 w 99"/>
                    <a:gd name="T17" fmla="*/ 93 h 95"/>
                    <a:gd name="T18" fmla="*/ 99 w 99"/>
                    <a:gd name="T19" fmla="*/ 95 h 95"/>
                    <a:gd name="T20" fmla="*/ 99 w 99"/>
                    <a:gd name="T21" fmla="*/ 84 h 95"/>
                    <a:gd name="T22" fmla="*/ 72 w 99"/>
                    <a:gd name="T23" fmla="*/ 84 h 95"/>
                    <a:gd name="T24" fmla="*/ 51 w 99"/>
                    <a:gd name="T25" fmla="*/ 80 h 95"/>
                    <a:gd name="T26" fmla="*/ 36 w 99"/>
                    <a:gd name="T27" fmla="*/ 73 h 95"/>
                    <a:gd name="T28" fmla="*/ 26 w 99"/>
                    <a:gd name="T29" fmla="*/ 64 h 95"/>
                    <a:gd name="T30" fmla="*/ 19 w 99"/>
                    <a:gd name="T31" fmla="*/ 55 h 95"/>
                    <a:gd name="T32" fmla="*/ 14 w 99"/>
                    <a:gd name="T33" fmla="*/ 40 h 95"/>
                    <a:gd name="T34" fmla="*/ 12 w 99"/>
                    <a:gd name="T35" fmla="*/ 21 h 95"/>
                    <a:gd name="T36" fmla="*/ 11 w 99"/>
                    <a:gd name="T37" fmla="*/ 0 h 95"/>
                    <a:gd name="T38" fmla="*/ 12 w 99"/>
                    <a:gd name="T39" fmla="*/ 0 h 95"/>
                    <a:gd name="T40" fmla="*/ 0 w 99"/>
                    <a:gd name="T4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9" h="95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3" y="21"/>
                      </a:lnTo>
                      <a:lnTo>
                        <a:pt x="5" y="40"/>
                      </a:lnTo>
                      <a:lnTo>
                        <a:pt x="10" y="57"/>
                      </a:lnTo>
                      <a:lnTo>
                        <a:pt x="19" y="71"/>
                      </a:lnTo>
                      <a:lnTo>
                        <a:pt x="32" y="81"/>
                      </a:lnTo>
                      <a:lnTo>
                        <a:pt x="49" y="89"/>
                      </a:lnTo>
                      <a:lnTo>
                        <a:pt x="72" y="93"/>
                      </a:lnTo>
                      <a:lnTo>
                        <a:pt x="99" y="95"/>
                      </a:lnTo>
                      <a:lnTo>
                        <a:pt x="99" y="84"/>
                      </a:lnTo>
                      <a:lnTo>
                        <a:pt x="72" y="84"/>
                      </a:lnTo>
                      <a:lnTo>
                        <a:pt x="51" y="80"/>
                      </a:lnTo>
                      <a:lnTo>
                        <a:pt x="36" y="73"/>
                      </a:lnTo>
                      <a:lnTo>
                        <a:pt x="26" y="64"/>
                      </a:lnTo>
                      <a:lnTo>
                        <a:pt x="19" y="55"/>
                      </a:lnTo>
                      <a:lnTo>
                        <a:pt x="14" y="40"/>
                      </a:lnTo>
                      <a:lnTo>
                        <a:pt x="12" y="21"/>
                      </a:lnTo>
                      <a:lnTo>
                        <a:pt x="11" y="0"/>
                      </a:lnTo>
                      <a:lnTo>
                        <a:pt x="1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5" name="Freeform 65"/>
                <p:cNvSpPr>
                  <a:spLocks/>
                </p:cNvSpPr>
                <p:nvPr/>
              </p:nvSpPr>
              <p:spPr bwMode="auto">
                <a:xfrm>
                  <a:off x="492" y="3110"/>
                  <a:ext cx="5" cy="193"/>
                </a:xfrm>
                <a:custGeom>
                  <a:avLst/>
                  <a:gdLst>
                    <a:gd name="T0" fmla="*/ 29 w 38"/>
                    <a:gd name="T1" fmla="*/ 0 h 1157"/>
                    <a:gd name="T2" fmla="*/ 29 w 38"/>
                    <a:gd name="T3" fmla="*/ 0 h 1157"/>
                    <a:gd name="T4" fmla="*/ 14 w 38"/>
                    <a:gd name="T5" fmla="*/ 249 h 1157"/>
                    <a:gd name="T6" fmla="*/ 6 w 38"/>
                    <a:gd name="T7" fmla="*/ 548 h 1157"/>
                    <a:gd name="T8" fmla="*/ 0 w 38"/>
                    <a:gd name="T9" fmla="*/ 861 h 1157"/>
                    <a:gd name="T10" fmla="*/ 1 w 38"/>
                    <a:gd name="T11" fmla="*/ 1157 h 1157"/>
                    <a:gd name="T12" fmla="*/ 13 w 38"/>
                    <a:gd name="T13" fmla="*/ 1157 h 1157"/>
                    <a:gd name="T14" fmla="*/ 12 w 38"/>
                    <a:gd name="T15" fmla="*/ 861 h 1157"/>
                    <a:gd name="T16" fmla="*/ 15 w 38"/>
                    <a:gd name="T17" fmla="*/ 548 h 1157"/>
                    <a:gd name="T18" fmla="*/ 23 w 38"/>
                    <a:gd name="T19" fmla="*/ 249 h 1157"/>
                    <a:gd name="T20" fmla="*/ 38 w 38"/>
                    <a:gd name="T21" fmla="*/ 0 h 1157"/>
                    <a:gd name="T22" fmla="*/ 38 w 38"/>
                    <a:gd name="T23" fmla="*/ 0 h 1157"/>
                    <a:gd name="T24" fmla="*/ 29 w 38"/>
                    <a:gd name="T25" fmla="*/ 0 h 1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" h="1157">
                      <a:moveTo>
                        <a:pt x="29" y="0"/>
                      </a:moveTo>
                      <a:lnTo>
                        <a:pt x="29" y="0"/>
                      </a:lnTo>
                      <a:lnTo>
                        <a:pt x="14" y="249"/>
                      </a:lnTo>
                      <a:lnTo>
                        <a:pt x="6" y="548"/>
                      </a:lnTo>
                      <a:lnTo>
                        <a:pt x="0" y="861"/>
                      </a:lnTo>
                      <a:lnTo>
                        <a:pt x="1" y="1157"/>
                      </a:lnTo>
                      <a:lnTo>
                        <a:pt x="13" y="1157"/>
                      </a:lnTo>
                      <a:lnTo>
                        <a:pt x="12" y="861"/>
                      </a:lnTo>
                      <a:lnTo>
                        <a:pt x="15" y="548"/>
                      </a:lnTo>
                      <a:lnTo>
                        <a:pt x="23" y="249"/>
                      </a:lnTo>
                      <a:lnTo>
                        <a:pt x="38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6" name="Freeform 66"/>
                <p:cNvSpPr>
                  <a:spLocks/>
                </p:cNvSpPr>
                <p:nvPr/>
              </p:nvSpPr>
              <p:spPr bwMode="auto">
                <a:xfrm>
                  <a:off x="496" y="3090"/>
                  <a:ext cx="8" cy="20"/>
                </a:xfrm>
                <a:custGeom>
                  <a:avLst/>
                  <a:gdLst>
                    <a:gd name="T0" fmla="*/ 52 w 57"/>
                    <a:gd name="T1" fmla="*/ 0 h 120"/>
                    <a:gd name="T2" fmla="*/ 43 w 57"/>
                    <a:gd name="T3" fmla="*/ 7 h 120"/>
                    <a:gd name="T4" fmla="*/ 32 w 57"/>
                    <a:gd name="T5" fmla="*/ 14 h 120"/>
                    <a:gd name="T6" fmla="*/ 23 w 57"/>
                    <a:gd name="T7" fmla="*/ 26 h 120"/>
                    <a:gd name="T8" fmla="*/ 16 w 57"/>
                    <a:gd name="T9" fmla="*/ 40 h 120"/>
                    <a:gd name="T10" fmla="*/ 11 w 57"/>
                    <a:gd name="T11" fmla="*/ 56 h 120"/>
                    <a:gd name="T12" fmla="*/ 5 w 57"/>
                    <a:gd name="T13" fmla="*/ 75 h 120"/>
                    <a:gd name="T14" fmla="*/ 2 w 57"/>
                    <a:gd name="T15" fmla="*/ 97 h 120"/>
                    <a:gd name="T16" fmla="*/ 0 w 57"/>
                    <a:gd name="T17" fmla="*/ 120 h 120"/>
                    <a:gd name="T18" fmla="*/ 9 w 57"/>
                    <a:gd name="T19" fmla="*/ 120 h 120"/>
                    <a:gd name="T20" fmla="*/ 12 w 57"/>
                    <a:gd name="T21" fmla="*/ 97 h 120"/>
                    <a:gd name="T22" fmla="*/ 14 w 57"/>
                    <a:gd name="T23" fmla="*/ 75 h 120"/>
                    <a:gd name="T24" fmla="*/ 20 w 57"/>
                    <a:gd name="T25" fmla="*/ 58 h 120"/>
                    <a:gd name="T26" fmla="*/ 26 w 57"/>
                    <a:gd name="T27" fmla="*/ 42 h 120"/>
                    <a:gd name="T28" fmla="*/ 32 w 57"/>
                    <a:gd name="T29" fmla="*/ 30 h 120"/>
                    <a:gd name="T30" fmla="*/ 39 w 57"/>
                    <a:gd name="T31" fmla="*/ 21 h 120"/>
                    <a:gd name="T32" fmla="*/ 48 w 57"/>
                    <a:gd name="T33" fmla="*/ 13 h 120"/>
                    <a:gd name="T34" fmla="*/ 57 w 57"/>
                    <a:gd name="T35" fmla="*/ 9 h 120"/>
                    <a:gd name="T36" fmla="*/ 52 w 57"/>
                    <a:gd name="T37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7" h="120">
                      <a:moveTo>
                        <a:pt x="52" y="0"/>
                      </a:moveTo>
                      <a:lnTo>
                        <a:pt x="43" y="7"/>
                      </a:lnTo>
                      <a:lnTo>
                        <a:pt x="32" y="14"/>
                      </a:lnTo>
                      <a:lnTo>
                        <a:pt x="23" y="26"/>
                      </a:lnTo>
                      <a:lnTo>
                        <a:pt x="16" y="40"/>
                      </a:lnTo>
                      <a:lnTo>
                        <a:pt x="11" y="56"/>
                      </a:lnTo>
                      <a:lnTo>
                        <a:pt x="5" y="75"/>
                      </a:lnTo>
                      <a:lnTo>
                        <a:pt x="2" y="97"/>
                      </a:lnTo>
                      <a:lnTo>
                        <a:pt x="0" y="120"/>
                      </a:lnTo>
                      <a:lnTo>
                        <a:pt x="9" y="120"/>
                      </a:lnTo>
                      <a:lnTo>
                        <a:pt x="12" y="97"/>
                      </a:lnTo>
                      <a:lnTo>
                        <a:pt x="14" y="75"/>
                      </a:lnTo>
                      <a:lnTo>
                        <a:pt x="20" y="58"/>
                      </a:lnTo>
                      <a:lnTo>
                        <a:pt x="26" y="42"/>
                      </a:lnTo>
                      <a:lnTo>
                        <a:pt x="32" y="30"/>
                      </a:lnTo>
                      <a:lnTo>
                        <a:pt x="39" y="21"/>
                      </a:lnTo>
                      <a:lnTo>
                        <a:pt x="48" y="13"/>
                      </a:lnTo>
                      <a:lnTo>
                        <a:pt x="57" y="9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7" name="Freeform 67"/>
                <p:cNvSpPr>
                  <a:spLocks/>
                </p:cNvSpPr>
                <p:nvPr/>
              </p:nvSpPr>
              <p:spPr bwMode="auto">
                <a:xfrm>
                  <a:off x="734" y="3092"/>
                  <a:ext cx="19" cy="18"/>
                </a:xfrm>
                <a:custGeom>
                  <a:avLst/>
                  <a:gdLst>
                    <a:gd name="T0" fmla="*/ 0 w 132"/>
                    <a:gd name="T1" fmla="*/ 0 h 108"/>
                    <a:gd name="T2" fmla="*/ 40 w 132"/>
                    <a:gd name="T3" fmla="*/ 2 h 108"/>
                    <a:gd name="T4" fmla="*/ 71 w 132"/>
                    <a:gd name="T5" fmla="*/ 8 h 108"/>
                    <a:gd name="T6" fmla="*/ 94 w 132"/>
                    <a:gd name="T7" fmla="*/ 16 h 108"/>
                    <a:gd name="T8" fmla="*/ 111 w 132"/>
                    <a:gd name="T9" fmla="*/ 28 h 108"/>
                    <a:gd name="T10" fmla="*/ 122 w 132"/>
                    <a:gd name="T11" fmla="*/ 43 h 108"/>
                    <a:gd name="T12" fmla="*/ 129 w 132"/>
                    <a:gd name="T13" fmla="*/ 61 h 108"/>
                    <a:gd name="T14" fmla="*/ 131 w 132"/>
                    <a:gd name="T15" fmla="*/ 82 h 108"/>
                    <a:gd name="T16" fmla="*/ 132 w 132"/>
                    <a:gd name="T17" fmla="*/ 108 h 108"/>
                    <a:gd name="T18" fmla="*/ 0 w 132"/>
                    <a:gd name="T19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2" h="108">
                      <a:moveTo>
                        <a:pt x="0" y="0"/>
                      </a:moveTo>
                      <a:lnTo>
                        <a:pt x="40" y="2"/>
                      </a:lnTo>
                      <a:lnTo>
                        <a:pt x="71" y="8"/>
                      </a:lnTo>
                      <a:lnTo>
                        <a:pt x="94" y="16"/>
                      </a:lnTo>
                      <a:lnTo>
                        <a:pt x="111" y="28"/>
                      </a:lnTo>
                      <a:lnTo>
                        <a:pt x="122" y="43"/>
                      </a:lnTo>
                      <a:lnTo>
                        <a:pt x="129" y="61"/>
                      </a:lnTo>
                      <a:lnTo>
                        <a:pt x="131" y="82"/>
                      </a:lnTo>
                      <a:lnTo>
                        <a:pt x="132" y="1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8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759" y="3077"/>
                  <a:ext cx="6" cy="262"/>
                </a:xfrm>
                <a:prstGeom prst="line">
                  <a:avLst/>
                </a:prstGeom>
                <a:noFill/>
                <a:ln w="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09" name="Rectangle 69"/>
                <p:cNvSpPr>
                  <a:spLocks noChangeArrowheads="1"/>
                </p:cNvSpPr>
                <p:nvPr/>
              </p:nvSpPr>
              <p:spPr bwMode="auto">
                <a:xfrm>
                  <a:off x="444" y="3372"/>
                  <a:ext cx="43" cy="27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0" name="Freeform 70"/>
                <p:cNvSpPr>
                  <a:spLocks/>
                </p:cNvSpPr>
                <p:nvPr/>
              </p:nvSpPr>
              <p:spPr bwMode="auto">
                <a:xfrm>
                  <a:off x="436" y="3372"/>
                  <a:ext cx="51" cy="31"/>
                </a:xfrm>
                <a:custGeom>
                  <a:avLst/>
                  <a:gdLst>
                    <a:gd name="T0" fmla="*/ 58 w 357"/>
                    <a:gd name="T1" fmla="*/ 0 h 185"/>
                    <a:gd name="T2" fmla="*/ 58 w 357"/>
                    <a:gd name="T3" fmla="*/ 163 h 185"/>
                    <a:gd name="T4" fmla="*/ 357 w 357"/>
                    <a:gd name="T5" fmla="*/ 163 h 185"/>
                    <a:gd name="T6" fmla="*/ 327 w 357"/>
                    <a:gd name="T7" fmla="*/ 185 h 185"/>
                    <a:gd name="T8" fmla="*/ 324 w 357"/>
                    <a:gd name="T9" fmla="*/ 185 h 185"/>
                    <a:gd name="T10" fmla="*/ 316 w 357"/>
                    <a:gd name="T11" fmla="*/ 185 h 185"/>
                    <a:gd name="T12" fmla="*/ 302 w 357"/>
                    <a:gd name="T13" fmla="*/ 185 h 185"/>
                    <a:gd name="T14" fmla="*/ 285 w 357"/>
                    <a:gd name="T15" fmla="*/ 185 h 185"/>
                    <a:gd name="T16" fmla="*/ 264 w 357"/>
                    <a:gd name="T17" fmla="*/ 185 h 185"/>
                    <a:gd name="T18" fmla="*/ 241 w 357"/>
                    <a:gd name="T19" fmla="*/ 185 h 185"/>
                    <a:gd name="T20" fmla="*/ 216 w 357"/>
                    <a:gd name="T21" fmla="*/ 185 h 185"/>
                    <a:gd name="T22" fmla="*/ 190 w 357"/>
                    <a:gd name="T23" fmla="*/ 185 h 185"/>
                    <a:gd name="T24" fmla="*/ 163 w 357"/>
                    <a:gd name="T25" fmla="*/ 185 h 185"/>
                    <a:gd name="T26" fmla="*/ 138 w 357"/>
                    <a:gd name="T27" fmla="*/ 185 h 185"/>
                    <a:gd name="T28" fmla="*/ 113 w 357"/>
                    <a:gd name="T29" fmla="*/ 185 h 185"/>
                    <a:gd name="T30" fmla="*/ 90 w 357"/>
                    <a:gd name="T31" fmla="*/ 185 h 185"/>
                    <a:gd name="T32" fmla="*/ 71 w 357"/>
                    <a:gd name="T33" fmla="*/ 185 h 185"/>
                    <a:gd name="T34" fmla="*/ 55 w 357"/>
                    <a:gd name="T35" fmla="*/ 185 h 185"/>
                    <a:gd name="T36" fmla="*/ 42 w 357"/>
                    <a:gd name="T37" fmla="*/ 185 h 185"/>
                    <a:gd name="T38" fmla="*/ 35 w 357"/>
                    <a:gd name="T39" fmla="*/ 185 h 185"/>
                    <a:gd name="T40" fmla="*/ 20 w 357"/>
                    <a:gd name="T41" fmla="*/ 177 h 185"/>
                    <a:gd name="T42" fmla="*/ 8 w 357"/>
                    <a:gd name="T43" fmla="*/ 156 h 185"/>
                    <a:gd name="T44" fmla="*/ 1 w 357"/>
                    <a:gd name="T45" fmla="*/ 126 h 185"/>
                    <a:gd name="T46" fmla="*/ 0 w 357"/>
                    <a:gd name="T47" fmla="*/ 92 h 185"/>
                    <a:gd name="T48" fmla="*/ 5 w 357"/>
                    <a:gd name="T49" fmla="*/ 59 h 185"/>
                    <a:gd name="T50" fmla="*/ 15 w 357"/>
                    <a:gd name="T51" fmla="*/ 29 h 185"/>
                    <a:gd name="T52" fmla="*/ 33 w 357"/>
                    <a:gd name="T53" fmla="*/ 7 h 185"/>
                    <a:gd name="T54" fmla="*/ 58 w 357"/>
                    <a:gd name="T55" fmla="*/ 0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7" h="185">
                      <a:moveTo>
                        <a:pt x="58" y="0"/>
                      </a:moveTo>
                      <a:lnTo>
                        <a:pt x="58" y="163"/>
                      </a:lnTo>
                      <a:lnTo>
                        <a:pt x="357" y="163"/>
                      </a:lnTo>
                      <a:lnTo>
                        <a:pt x="327" y="185"/>
                      </a:lnTo>
                      <a:lnTo>
                        <a:pt x="324" y="185"/>
                      </a:lnTo>
                      <a:lnTo>
                        <a:pt x="316" y="185"/>
                      </a:lnTo>
                      <a:lnTo>
                        <a:pt x="302" y="185"/>
                      </a:lnTo>
                      <a:lnTo>
                        <a:pt x="285" y="185"/>
                      </a:lnTo>
                      <a:lnTo>
                        <a:pt x="264" y="185"/>
                      </a:lnTo>
                      <a:lnTo>
                        <a:pt x="241" y="185"/>
                      </a:lnTo>
                      <a:lnTo>
                        <a:pt x="216" y="185"/>
                      </a:lnTo>
                      <a:lnTo>
                        <a:pt x="190" y="185"/>
                      </a:lnTo>
                      <a:lnTo>
                        <a:pt x="163" y="185"/>
                      </a:lnTo>
                      <a:lnTo>
                        <a:pt x="138" y="185"/>
                      </a:lnTo>
                      <a:lnTo>
                        <a:pt x="113" y="185"/>
                      </a:lnTo>
                      <a:lnTo>
                        <a:pt x="90" y="185"/>
                      </a:lnTo>
                      <a:lnTo>
                        <a:pt x="71" y="185"/>
                      </a:lnTo>
                      <a:lnTo>
                        <a:pt x="55" y="185"/>
                      </a:lnTo>
                      <a:lnTo>
                        <a:pt x="42" y="185"/>
                      </a:lnTo>
                      <a:lnTo>
                        <a:pt x="35" y="185"/>
                      </a:lnTo>
                      <a:lnTo>
                        <a:pt x="20" y="177"/>
                      </a:lnTo>
                      <a:lnTo>
                        <a:pt x="8" y="156"/>
                      </a:lnTo>
                      <a:lnTo>
                        <a:pt x="1" y="126"/>
                      </a:lnTo>
                      <a:lnTo>
                        <a:pt x="0" y="92"/>
                      </a:lnTo>
                      <a:lnTo>
                        <a:pt x="5" y="59"/>
                      </a:lnTo>
                      <a:lnTo>
                        <a:pt x="15" y="29"/>
                      </a:lnTo>
                      <a:lnTo>
                        <a:pt x="33" y="7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7F7F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1" name="Freeform 71"/>
                <p:cNvSpPr>
                  <a:spLocks/>
                </p:cNvSpPr>
                <p:nvPr/>
              </p:nvSpPr>
              <p:spPr bwMode="auto">
                <a:xfrm>
                  <a:off x="486" y="3372"/>
                  <a:ext cx="1" cy="27"/>
                </a:xfrm>
                <a:custGeom>
                  <a:avLst/>
                  <a:gdLst>
                    <a:gd name="T0" fmla="*/ 5 w 11"/>
                    <a:gd name="T1" fmla="*/ 0 h 163"/>
                    <a:gd name="T2" fmla="*/ 0 w 11"/>
                    <a:gd name="T3" fmla="*/ 0 h 163"/>
                    <a:gd name="T4" fmla="*/ 0 w 11"/>
                    <a:gd name="T5" fmla="*/ 163 h 163"/>
                    <a:gd name="T6" fmla="*/ 11 w 11"/>
                    <a:gd name="T7" fmla="*/ 163 h 163"/>
                    <a:gd name="T8" fmla="*/ 11 w 11"/>
                    <a:gd name="T9" fmla="*/ 0 h 163"/>
                    <a:gd name="T10" fmla="*/ 5 w 11"/>
                    <a:gd name="T11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6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163"/>
                      </a:lnTo>
                      <a:lnTo>
                        <a:pt x="11" y="163"/>
                      </a:lnTo>
                      <a:lnTo>
                        <a:pt x="11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7F7F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2" name="Freeform 72"/>
                <p:cNvSpPr>
                  <a:spLocks/>
                </p:cNvSpPr>
                <p:nvPr/>
              </p:nvSpPr>
              <p:spPr bwMode="auto">
                <a:xfrm>
                  <a:off x="446" y="3379"/>
                  <a:ext cx="12" cy="15"/>
                </a:xfrm>
                <a:custGeom>
                  <a:avLst/>
                  <a:gdLst>
                    <a:gd name="T0" fmla="*/ 45 w 89"/>
                    <a:gd name="T1" fmla="*/ 91 h 91"/>
                    <a:gd name="T2" fmla="*/ 89 w 89"/>
                    <a:gd name="T3" fmla="*/ 47 h 91"/>
                    <a:gd name="T4" fmla="*/ 45 w 89"/>
                    <a:gd name="T5" fmla="*/ 0 h 91"/>
                    <a:gd name="T6" fmla="*/ 0 w 89"/>
                    <a:gd name="T7" fmla="*/ 47 h 91"/>
                    <a:gd name="T8" fmla="*/ 45 w 89"/>
                    <a:gd name="T9" fmla="*/ 9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91">
                      <a:moveTo>
                        <a:pt x="45" y="91"/>
                      </a:moveTo>
                      <a:lnTo>
                        <a:pt x="89" y="47"/>
                      </a:lnTo>
                      <a:lnTo>
                        <a:pt x="45" y="0"/>
                      </a:lnTo>
                      <a:lnTo>
                        <a:pt x="0" y="47"/>
                      </a:lnTo>
                      <a:lnTo>
                        <a:pt x="45" y="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3" name="Freeform 73"/>
                <p:cNvSpPr>
                  <a:spLocks/>
                </p:cNvSpPr>
                <p:nvPr/>
              </p:nvSpPr>
              <p:spPr bwMode="auto">
                <a:xfrm>
                  <a:off x="462" y="3382"/>
                  <a:ext cx="6" cy="9"/>
                </a:xfrm>
                <a:custGeom>
                  <a:avLst/>
                  <a:gdLst>
                    <a:gd name="T0" fmla="*/ 8 w 40"/>
                    <a:gd name="T1" fmla="*/ 36 h 49"/>
                    <a:gd name="T2" fmla="*/ 13 w 40"/>
                    <a:gd name="T3" fmla="*/ 40 h 49"/>
                    <a:gd name="T4" fmla="*/ 18 w 40"/>
                    <a:gd name="T5" fmla="*/ 43 h 49"/>
                    <a:gd name="T6" fmla="*/ 21 w 40"/>
                    <a:gd name="T7" fmla="*/ 43 h 49"/>
                    <a:gd name="T8" fmla="*/ 25 w 40"/>
                    <a:gd name="T9" fmla="*/ 42 h 49"/>
                    <a:gd name="T10" fmla="*/ 28 w 40"/>
                    <a:gd name="T11" fmla="*/ 42 h 49"/>
                    <a:gd name="T12" fmla="*/ 30 w 40"/>
                    <a:gd name="T13" fmla="*/ 39 h 49"/>
                    <a:gd name="T14" fmla="*/ 32 w 40"/>
                    <a:gd name="T15" fmla="*/ 36 h 49"/>
                    <a:gd name="T16" fmla="*/ 32 w 40"/>
                    <a:gd name="T17" fmla="*/ 34 h 49"/>
                    <a:gd name="T18" fmla="*/ 29 w 40"/>
                    <a:gd name="T19" fmla="*/ 31 h 49"/>
                    <a:gd name="T20" fmla="*/ 22 w 40"/>
                    <a:gd name="T21" fmla="*/ 29 h 49"/>
                    <a:gd name="T22" fmla="*/ 12 w 40"/>
                    <a:gd name="T23" fmla="*/ 25 h 49"/>
                    <a:gd name="T24" fmla="*/ 6 w 40"/>
                    <a:gd name="T25" fmla="*/ 23 h 49"/>
                    <a:gd name="T26" fmla="*/ 3 w 40"/>
                    <a:gd name="T27" fmla="*/ 18 h 49"/>
                    <a:gd name="T28" fmla="*/ 3 w 40"/>
                    <a:gd name="T29" fmla="*/ 8 h 49"/>
                    <a:gd name="T30" fmla="*/ 12 w 40"/>
                    <a:gd name="T31" fmla="*/ 1 h 49"/>
                    <a:gd name="T32" fmla="*/ 28 w 40"/>
                    <a:gd name="T33" fmla="*/ 1 h 49"/>
                    <a:gd name="T34" fmla="*/ 36 w 40"/>
                    <a:gd name="T35" fmla="*/ 9 h 49"/>
                    <a:gd name="T36" fmla="*/ 30 w 40"/>
                    <a:gd name="T37" fmla="*/ 14 h 49"/>
                    <a:gd name="T38" fmla="*/ 28 w 40"/>
                    <a:gd name="T39" fmla="*/ 9 h 49"/>
                    <a:gd name="T40" fmla="*/ 19 w 40"/>
                    <a:gd name="T41" fmla="*/ 7 h 49"/>
                    <a:gd name="T42" fmla="*/ 13 w 40"/>
                    <a:gd name="T43" fmla="*/ 8 h 49"/>
                    <a:gd name="T44" fmla="*/ 10 w 40"/>
                    <a:gd name="T45" fmla="*/ 12 h 49"/>
                    <a:gd name="T46" fmla="*/ 10 w 40"/>
                    <a:gd name="T47" fmla="*/ 15 h 49"/>
                    <a:gd name="T48" fmla="*/ 12 w 40"/>
                    <a:gd name="T49" fmla="*/ 18 h 49"/>
                    <a:gd name="T50" fmla="*/ 16 w 40"/>
                    <a:gd name="T51" fmla="*/ 19 h 49"/>
                    <a:gd name="T52" fmla="*/ 23 w 40"/>
                    <a:gd name="T53" fmla="*/ 21 h 49"/>
                    <a:gd name="T54" fmla="*/ 29 w 40"/>
                    <a:gd name="T55" fmla="*/ 22 h 49"/>
                    <a:gd name="T56" fmla="*/ 34 w 40"/>
                    <a:gd name="T57" fmla="*/ 24 h 49"/>
                    <a:gd name="T58" fmla="*/ 38 w 40"/>
                    <a:gd name="T59" fmla="*/ 30 h 49"/>
                    <a:gd name="T60" fmla="*/ 40 w 40"/>
                    <a:gd name="T61" fmla="*/ 36 h 49"/>
                    <a:gd name="T62" fmla="*/ 37 w 40"/>
                    <a:gd name="T63" fmla="*/ 43 h 49"/>
                    <a:gd name="T64" fmla="*/ 30 w 40"/>
                    <a:gd name="T65" fmla="*/ 47 h 49"/>
                    <a:gd name="T66" fmla="*/ 27 w 40"/>
                    <a:gd name="T67" fmla="*/ 48 h 49"/>
                    <a:gd name="T68" fmla="*/ 22 w 40"/>
                    <a:gd name="T69" fmla="*/ 49 h 49"/>
                    <a:gd name="T70" fmla="*/ 18 w 40"/>
                    <a:gd name="T71" fmla="*/ 49 h 49"/>
                    <a:gd name="T72" fmla="*/ 13 w 40"/>
                    <a:gd name="T73" fmla="*/ 48 h 49"/>
                    <a:gd name="T74" fmla="*/ 3 w 40"/>
                    <a:gd name="T75" fmla="*/ 42 h 49"/>
                    <a:gd name="T76" fmla="*/ 0 w 40"/>
                    <a:gd name="T77" fmla="*/ 33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" h="49">
                      <a:moveTo>
                        <a:pt x="7" y="33"/>
                      </a:moveTo>
                      <a:lnTo>
                        <a:pt x="8" y="36"/>
                      </a:lnTo>
                      <a:lnTo>
                        <a:pt x="11" y="38"/>
                      </a:lnTo>
                      <a:lnTo>
                        <a:pt x="13" y="40"/>
                      </a:lnTo>
                      <a:lnTo>
                        <a:pt x="16" y="42"/>
                      </a:lnTo>
                      <a:lnTo>
                        <a:pt x="18" y="43"/>
                      </a:lnTo>
                      <a:lnTo>
                        <a:pt x="19" y="43"/>
                      </a:lnTo>
                      <a:lnTo>
                        <a:pt x="21" y="43"/>
                      </a:lnTo>
                      <a:lnTo>
                        <a:pt x="22" y="43"/>
                      </a:lnTo>
                      <a:lnTo>
                        <a:pt x="25" y="42"/>
                      </a:lnTo>
                      <a:lnTo>
                        <a:pt x="27" y="42"/>
                      </a:lnTo>
                      <a:lnTo>
                        <a:pt x="28" y="42"/>
                      </a:lnTo>
                      <a:lnTo>
                        <a:pt x="29" y="40"/>
                      </a:lnTo>
                      <a:lnTo>
                        <a:pt x="30" y="39"/>
                      </a:lnTo>
                      <a:lnTo>
                        <a:pt x="30" y="38"/>
                      </a:lnTo>
                      <a:lnTo>
                        <a:pt x="32" y="36"/>
                      </a:lnTo>
                      <a:lnTo>
                        <a:pt x="32" y="35"/>
                      </a:lnTo>
                      <a:lnTo>
                        <a:pt x="32" y="34"/>
                      </a:lnTo>
                      <a:lnTo>
                        <a:pt x="30" y="32"/>
                      </a:lnTo>
                      <a:lnTo>
                        <a:pt x="29" y="31"/>
                      </a:lnTo>
                      <a:lnTo>
                        <a:pt x="27" y="30"/>
                      </a:lnTo>
                      <a:lnTo>
                        <a:pt x="22" y="29"/>
                      </a:lnTo>
                      <a:lnTo>
                        <a:pt x="18" y="27"/>
                      </a:lnTo>
                      <a:lnTo>
                        <a:pt x="12" y="25"/>
                      </a:lnTo>
                      <a:lnTo>
                        <a:pt x="8" y="24"/>
                      </a:lnTo>
                      <a:lnTo>
                        <a:pt x="6" y="23"/>
                      </a:lnTo>
                      <a:lnTo>
                        <a:pt x="4" y="21"/>
                      </a:lnTo>
                      <a:lnTo>
                        <a:pt x="3" y="18"/>
                      </a:lnTo>
                      <a:lnTo>
                        <a:pt x="1" y="14"/>
                      </a:lnTo>
                      <a:lnTo>
                        <a:pt x="3" y="8"/>
                      </a:lnTo>
                      <a:lnTo>
                        <a:pt x="7" y="3"/>
                      </a:lnTo>
                      <a:lnTo>
                        <a:pt x="12" y="1"/>
                      </a:lnTo>
                      <a:lnTo>
                        <a:pt x="19" y="0"/>
                      </a:lnTo>
                      <a:lnTo>
                        <a:pt x="28" y="1"/>
                      </a:lnTo>
                      <a:lnTo>
                        <a:pt x="34" y="5"/>
                      </a:lnTo>
                      <a:lnTo>
                        <a:pt x="36" y="9"/>
                      </a:lnTo>
                      <a:lnTo>
                        <a:pt x="37" y="14"/>
                      </a:lnTo>
                      <a:lnTo>
                        <a:pt x="30" y="14"/>
                      </a:lnTo>
                      <a:lnTo>
                        <a:pt x="30" y="12"/>
                      </a:lnTo>
                      <a:lnTo>
                        <a:pt x="28" y="9"/>
                      </a:lnTo>
                      <a:lnTo>
                        <a:pt x="25" y="8"/>
                      </a:lnTo>
                      <a:lnTo>
                        <a:pt x="19" y="7"/>
                      </a:lnTo>
                      <a:lnTo>
                        <a:pt x="15" y="7"/>
                      </a:lnTo>
                      <a:lnTo>
                        <a:pt x="13" y="8"/>
                      </a:lnTo>
                      <a:lnTo>
                        <a:pt x="11" y="11"/>
                      </a:lnTo>
                      <a:lnTo>
                        <a:pt x="10" y="12"/>
                      </a:lnTo>
                      <a:lnTo>
                        <a:pt x="8" y="14"/>
                      </a:lnTo>
                      <a:lnTo>
                        <a:pt x="10" y="15"/>
                      </a:lnTo>
                      <a:lnTo>
                        <a:pt x="10" y="17"/>
                      </a:lnTo>
                      <a:lnTo>
                        <a:pt x="12" y="18"/>
                      </a:lnTo>
                      <a:lnTo>
                        <a:pt x="14" y="19"/>
                      </a:lnTo>
                      <a:lnTo>
                        <a:pt x="16" y="19"/>
                      </a:lnTo>
                      <a:lnTo>
                        <a:pt x="20" y="20"/>
                      </a:lnTo>
                      <a:lnTo>
                        <a:pt x="23" y="21"/>
                      </a:lnTo>
                      <a:lnTo>
                        <a:pt x="26" y="22"/>
                      </a:lnTo>
                      <a:lnTo>
                        <a:pt x="29" y="22"/>
                      </a:lnTo>
                      <a:lnTo>
                        <a:pt x="32" y="23"/>
                      </a:lnTo>
                      <a:lnTo>
                        <a:pt x="34" y="24"/>
                      </a:lnTo>
                      <a:lnTo>
                        <a:pt x="36" y="27"/>
                      </a:lnTo>
                      <a:lnTo>
                        <a:pt x="38" y="30"/>
                      </a:lnTo>
                      <a:lnTo>
                        <a:pt x="40" y="33"/>
                      </a:lnTo>
                      <a:lnTo>
                        <a:pt x="40" y="36"/>
                      </a:lnTo>
                      <a:lnTo>
                        <a:pt x="38" y="39"/>
                      </a:lnTo>
                      <a:lnTo>
                        <a:pt x="37" y="43"/>
                      </a:lnTo>
                      <a:lnTo>
                        <a:pt x="34" y="45"/>
                      </a:lnTo>
                      <a:lnTo>
                        <a:pt x="30" y="47"/>
                      </a:lnTo>
                      <a:lnTo>
                        <a:pt x="28" y="48"/>
                      </a:lnTo>
                      <a:lnTo>
                        <a:pt x="27" y="48"/>
                      </a:lnTo>
                      <a:lnTo>
                        <a:pt x="25" y="48"/>
                      </a:lnTo>
                      <a:lnTo>
                        <a:pt x="22" y="49"/>
                      </a:lnTo>
                      <a:lnTo>
                        <a:pt x="20" y="49"/>
                      </a:lnTo>
                      <a:lnTo>
                        <a:pt x="18" y="49"/>
                      </a:lnTo>
                      <a:lnTo>
                        <a:pt x="15" y="49"/>
                      </a:lnTo>
                      <a:lnTo>
                        <a:pt x="13" y="48"/>
                      </a:lnTo>
                      <a:lnTo>
                        <a:pt x="6" y="46"/>
                      </a:lnTo>
                      <a:lnTo>
                        <a:pt x="3" y="42"/>
                      </a:lnTo>
                      <a:lnTo>
                        <a:pt x="0" y="37"/>
                      </a:lnTo>
                      <a:lnTo>
                        <a:pt x="0" y="33"/>
                      </a:lnTo>
                      <a:lnTo>
                        <a:pt x="7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4" name="Freeform 74"/>
                <p:cNvSpPr>
                  <a:spLocks/>
                </p:cNvSpPr>
                <p:nvPr/>
              </p:nvSpPr>
              <p:spPr bwMode="auto">
                <a:xfrm>
                  <a:off x="469" y="3383"/>
                  <a:ext cx="6" cy="8"/>
                </a:xfrm>
                <a:custGeom>
                  <a:avLst/>
                  <a:gdLst>
                    <a:gd name="T0" fmla="*/ 31 w 39"/>
                    <a:gd name="T1" fmla="*/ 45 h 47"/>
                    <a:gd name="T2" fmla="*/ 31 w 39"/>
                    <a:gd name="T3" fmla="*/ 40 h 47"/>
                    <a:gd name="T4" fmla="*/ 31 w 39"/>
                    <a:gd name="T5" fmla="*/ 40 h 47"/>
                    <a:gd name="T6" fmla="*/ 30 w 39"/>
                    <a:gd name="T7" fmla="*/ 41 h 47"/>
                    <a:gd name="T8" fmla="*/ 29 w 39"/>
                    <a:gd name="T9" fmla="*/ 43 h 47"/>
                    <a:gd name="T10" fmla="*/ 26 w 39"/>
                    <a:gd name="T11" fmla="*/ 44 h 47"/>
                    <a:gd name="T12" fmla="*/ 25 w 39"/>
                    <a:gd name="T13" fmla="*/ 45 h 47"/>
                    <a:gd name="T14" fmla="*/ 23 w 39"/>
                    <a:gd name="T15" fmla="*/ 46 h 47"/>
                    <a:gd name="T16" fmla="*/ 21 w 39"/>
                    <a:gd name="T17" fmla="*/ 46 h 47"/>
                    <a:gd name="T18" fmla="*/ 18 w 39"/>
                    <a:gd name="T19" fmla="*/ 47 h 47"/>
                    <a:gd name="T20" fmla="*/ 16 w 39"/>
                    <a:gd name="T21" fmla="*/ 47 h 47"/>
                    <a:gd name="T22" fmla="*/ 14 w 39"/>
                    <a:gd name="T23" fmla="*/ 47 h 47"/>
                    <a:gd name="T24" fmla="*/ 11 w 39"/>
                    <a:gd name="T25" fmla="*/ 46 h 47"/>
                    <a:gd name="T26" fmla="*/ 9 w 39"/>
                    <a:gd name="T27" fmla="*/ 46 h 47"/>
                    <a:gd name="T28" fmla="*/ 8 w 39"/>
                    <a:gd name="T29" fmla="*/ 46 h 47"/>
                    <a:gd name="T30" fmla="*/ 6 w 39"/>
                    <a:gd name="T31" fmla="*/ 44 h 47"/>
                    <a:gd name="T32" fmla="*/ 3 w 39"/>
                    <a:gd name="T33" fmla="*/ 42 h 47"/>
                    <a:gd name="T34" fmla="*/ 1 w 39"/>
                    <a:gd name="T35" fmla="*/ 38 h 47"/>
                    <a:gd name="T36" fmla="*/ 0 w 39"/>
                    <a:gd name="T37" fmla="*/ 35 h 47"/>
                    <a:gd name="T38" fmla="*/ 0 w 39"/>
                    <a:gd name="T39" fmla="*/ 0 h 47"/>
                    <a:gd name="T40" fmla="*/ 8 w 39"/>
                    <a:gd name="T41" fmla="*/ 0 h 47"/>
                    <a:gd name="T42" fmla="*/ 8 w 39"/>
                    <a:gd name="T43" fmla="*/ 31 h 47"/>
                    <a:gd name="T44" fmla="*/ 8 w 39"/>
                    <a:gd name="T45" fmla="*/ 34 h 47"/>
                    <a:gd name="T46" fmla="*/ 9 w 39"/>
                    <a:gd name="T47" fmla="*/ 36 h 47"/>
                    <a:gd name="T48" fmla="*/ 10 w 39"/>
                    <a:gd name="T49" fmla="*/ 37 h 47"/>
                    <a:gd name="T50" fmla="*/ 11 w 39"/>
                    <a:gd name="T51" fmla="*/ 38 h 47"/>
                    <a:gd name="T52" fmla="*/ 13 w 39"/>
                    <a:gd name="T53" fmla="*/ 40 h 47"/>
                    <a:gd name="T54" fmla="*/ 14 w 39"/>
                    <a:gd name="T55" fmla="*/ 40 h 47"/>
                    <a:gd name="T56" fmla="*/ 15 w 39"/>
                    <a:gd name="T57" fmla="*/ 40 h 47"/>
                    <a:gd name="T58" fmla="*/ 16 w 39"/>
                    <a:gd name="T59" fmla="*/ 40 h 47"/>
                    <a:gd name="T60" fmla="*/ 17 w 39"/>
                    <a:gd name="T61" fmla="*/ 40 h 47"/>
                    <a:gd name="T62" fmla="*/ 19 w 39"/>
                    <a:gd name="T63" fmla="*/ 40 h 47"/>
                    <a:gd name="T64" fmla="*/ 21 w 39"/>
                    <a:gd name="T65" fmla="*/ 40 h 47"/>
                    <a:gd name="T66" fmla="*/ 22 w 39"/>
                    <a:gd name="T67" fmla="*/ 40 h 47"/>
                    <a:gd name="T68" fmla="*/ 26 w 39"/>
                    <a:gd name="T69" fmla="*/ 36 h 47"/>
                    <a:gd name="T70" fmla="*/ 30 w 39"/>
                    <a:gd name="T71" fmla="*/ 33 h 47"/>
                    <a:gd name="T72" fmla="*/ 31 w 39"/>
                    <a:gd name="T73" fmla="*/ 29 h 47"/>
                    <a:gd name="T74" fmla="*/ 31 w 39"/>
                    <a:gd name="T75" fmla="*/ 25 h 47"/>
                    <a:gd name="T76" fmla="*/ 31 w 39"/>
                    <a:gd name="T77" fmla="*/ 0 h 47"/>
                    <a:gd name="T78" fmla="*/ 39 w 39"/>
                    <a:gd name="T79" fmla="*/ 0 h 47"/>
                    <a:gd name="T80" fmla="*/ 39 w 39"/>
                    <a:gd name="T81" fmla="*/ 45 h 47"/>
                    <a:gd name="T82" fmla="*/ 31 w 39"/>
                    <a:gd name="T83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9" h="47">
                      <a:moveTo>
                        <a:pt x="31" y="45"/>
                      </a:moveTo>
                      <a:lnTo>
                        <a:pt x="31" y="40"/>
                      </a:lnTo>
                      <a:lnTo>
                        <a:pt x="31" y="40"/>
                      </a:lnTo>
                      <a:lnTo>
                        <a:pt x="30" y="41"/>
                      </a:lnTo>
                      <a:lnTo>
                        <a:pt x="29" y="43"/>
                      </a:lnTo>
                      <a:lnTo>
                        <a:pt x="26" y="44"/>
                      </a:lnTo>
                      <a:lnTo>
                        <a:pt x="25" y="45"/>
                      </a:lnTo>
                      <a:lnTo>
                        <a:pt x="23" y="46"/>
                      </a:lnTo>
                      <a:lnTo>
                        <a:pt x="21" y="46"/>
                      </a:lnTo>
                      <a:lnTo>
                        <a:pt x="18" y="47"/>
                      </a:lnTo>
                      <a:lnTo>
                        <a:pt x="16" y="47"/>
                      </a:lnTo>
                      <a:lnTo>
                        <a:pt x="14" y="47"/>
                      </a:lnTo>
                      <a:lnTo>
                        <a:pt x="11" y="46"/>
                      </a:lnTo>
                      <a:lnTo>
                        <a:pt x="9" y="46"/>
                      </a:lnTo>
                      <a:lnTo>
                        <a:pt x="8" y="46"/>
                      </a:lnTo>
                      <a:lnTo>
                        <a:pt x="6" y="44"/>
                      </a:lnTo>
                      <a:lnTo>
                        <a:pt x="3" y="42"/>
                      </a:lnTo>
                      <a:lnTo>
                        <a:pt x="1" y="38"/>
                      </a:lnTo>
                      <a:lnTo>
                        <a:pt x="0" y="35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8" y="31"/>
                      </a:lnTo>
                      <a:lnTo>
                        <a:pt x="8" y="34"/>
                      </a:lnTo>
                      <a:lnTo>
                        <a:pt x="9" y="36"/>
                      </a:lnTo>
                      <a:lnTo>
                        <a:pt x="10" y="37"/>
                      </a:lnTo>
                      <a:lnTo>
                        <a:pt x="11" y="38"/>
                      </a:lnTo>
                      <a:lnTo>
                        <a:pt x="13" y="40"/>
                      </a:lnTo>
                      <a:lnTo>
                        <a:pt x="14" y="40"/>
                      </a:lnTo>
                      <a:lnTo>
                        <a:pt x="15" y="40"/>
                      </a:lnTo>
                      <a:lnTo>
                        <a:pt x="16" y="40"/>
                      </a:lnTo>
                      <a:lnTo>
                        <a:pt x="17" y="40"/>
                      </a:lnTo>
                      <a:lnTo>
                        <a:pt x="19" y="40"/>
                      </a:lnTo>
                      <a:lnTo>
                        <a:pt x="21" y="40"/>
                      </a:lnTo>
                      <a:lnTo>
                        <a:pt x="22" y="40"/>
                      </a:lnTo>
                      <a:lnTo>
                        <a:pt x="26" y="36"/>
                      </a:lnTo>
                      <a:lnTo>
                        <a:pt x="30" y="33"/>
                      </a:lnTo>
                      <a:lnTo>
                        <a:pt x="31" y="29"/>
                      </a:lnTo>
                      <a:lnTo>
                        <a:pt x="31" y="25"/>
                      </a:lnTo>
                      <a:lnTo>
                        <a:pt x="31" y="0"/>
                      </a:lnTo>
                      <a:lnTo>
                        <a:pt x="39" y="0"/>
                      </a:lnTo>
                      <a:lnTo>
                        <a:pt x="39" y="45"/>
                      </a:lnTo>
                      <a:lnTo>
                        <a:pt x="31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5" name="Freeform 75"/>
                <p:cNvSpPr>
                  <a:spLocks/>
                </p:cNvSpPr>
                <p:nvPr/>
              </p:nvSpPr>
              <p:spPr bwMode="auto">
                <a:xfrm>
                  <a:off x="477" y="3382"/>
                  <a:ext cx="5" cy="8"/>
                </a:xfrm>
                <a:custGeom>
                  <a:avLst/>
                  <a:gdLst>
                    <a:gd name="T0" fmla="*/ 8 w 39"/>
                    <a:gd name="T1" fmla="*/ 2 h 47"/>
                    <a:gd name="T2" fmla="*/ 8 w 39"/>
                    <a:gd name="T3" fmla="*/ 7 h 47"/>
                    <a:gd name="T4" fmla="*/ 8 w 39"/>
                    <a:gd name="T5" fmla="*/ 7 h 47"/>
                    <a:gd name="T6" fmla="*/ 9 w 39"/>
                    <a:gd name="T7" fmla="*/ 6 h 47"/>
                    <a:gd name="T8" fmla="*/ 10 w 39"/>
                    <a:gd name="T9" fmla="*/ 4 h 47"/>
                    <a:gd name="T10" fmla="*/ 13 w 39"/>
                    <a:gd name="T11" fmla="*/ 3 h 47"/>
                    <a:gd name="T12" fmla="*/ 14 w 39"/>
                    <a:gd name="T13" fmla="*/ 2 h 47"/>
                    <a:gd name="T14" fmla="*/ 16 w 39"/>
                    <a:gd name="T15" fmla="*/ 1 h 47"/>
                    <a:gd name="T16" fmla="*/ 18 w 39"/>
                    <a:gd name="T17" fmla="*/ 1 h 47"/>
                    <a:gd name="T18" fmla="*/ 21 w 39"/>
                    <a:gd name="T19" fmla="*/ 0 h 47"/>
                    <a:gd name="T20" fmla="*/ 23 w 39"/>
                    <a:gd name="T21" fmla="*/ 0 h 47"/>
                    <a:gd name="T22" fmla="*/ 25 w 39"/>
                    <a:gd name="T23" fmla="*/ 1 h 47"/>
                    <a:gd name="T24" fmla="*/ 28 w 39"/>
                    <a:gd name="T25" fmla="*/ 1 h 47"/>
                    <a:gd name="T26" fmla="*/ 30 w 39"/>
                    <a:gd name="T27" fmla="*/ 1 h 47"/>
                    <a:gd name="T28" fmla="*/ 31 w 39"/>
                    <a:gd name="T29" fmla="*/ 2 h 47"/>
                    <a:gd name="T30" fmla="*/ 33 w 39"/>
                    <a:gd name="T31" fmla="*/ 3 h 47"/>
                    <a:gd name="T32" fmla="*/ 36 w 39"/>
                    <a:gd name="T33" fmla="*/ 5 h 47"/>
                    <a:gd name="T34" fmla="*/ 38 w 39"/>
                    <a:gd name="T35" fmla="*/ 7 h 47"/>
                    <a:gd name="T36" fmla="*/ 39 w 39"/>
                    <a:gd name="T37" fmla="*/ 12 h 47"/>
                    <a:gd name="T38" fmla="*/ 39 w 39"/>
                    <a:gd name="T39" fmla="*/ 47 h 47"/>
                    <a:gd name="T40" fmla="*/ 31 w 39"/>
                    <a:gd name="T41" fmla="*/ 47 h 47"/>
                    <a:gd name="T42" fmla="*/ 31 w 39"/>
                    <a:gd name="T43" fmla="*/ 15 h 47"/>
                    <a:gd name="T44" fmla="*/ 30 w 39"/>
                    <a:gd name="T45" fmla="*/ 12 h 47"/>
                    <a:gd name="T46" fmla="*/ 29 w 39"/>
                    <a:gd name="T47" fmla="*/ 9 h 47"/>
                    <a:gd name="T48" fmla="*/ 25 w 39"/>
                    <a:gd name="T49" fmla="*/ 7 h 47"/>
                    <a:gd name="T50" fmla="*/ 22 w 39"/>
                    <a:gd name="T51" fmla="*/ 7 h 47"/>
                    <a:gd name="T52" fmla="*/ 17 w 39"/>
                    <a:gd name="T53" fmla="*/ 8 h 47"/>
                    <a:gd name="T54" fmla="*/ 13 w 39"/>
                    <a:gd name="T55" fmla="*/ 11 h 47"/>
                    <a:gd name="T56" fmla="*/ 9 w 39"/>
                    <a:gd name="T57" fmla="*/ 15 h 47"/>
                    <a:gd name="T58" fmla="*/ 8 w 39"/>
                    <a:gd name="T59" fmla="*/ 22 h 47"/>
                    <a:gd name="T60" fmla="*/ 8 w 39"/>
                    <a:gd name="T61" fmla="*/ 47 h 47"/>
                    <a:gd name="T62" fmla="*/ 0 w 39"/>
                    <a:gd name="T63" fmla="*/ 47 h 47"/>
                    <a:gd name="T64" fmla="*/ 0 w 39"/>
                    <a:gd name="T65" fmla="*/ 2 h 47"/>
                    <a:gd name="T66" fmla="*/ 8 w 39"/>
                    <a:gd name="T67" fmla="*/ 2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9" h="47">
                      <a:moveTo>
                        <a:pt x="8" y="2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9" y="6"/>
                      </a:lnTo>
                      <a:lnTo>
                        <a:pt x="10" y="4"/>
                      </a:lnTo>
                      <a:lnTo>
                        <a:pt x="13" y="3"/>
                      </a:lnTo>
                      <a:lnTo>
                        <a:pt x="14" y="2"/>
                      </a:lnTo>
                      <a:lnTo>
                        <a:pt x="16" y="1"/>
                      </a:lnTo>
                      <a:lnTo>
                        <a:pt x="18" y="1"/>
                      </a:lnTo>
                      <a:lnTo>
                        <a:pt x="21" y="0"/>
                      </a:lnTo>
                      <a:lnTo>
                        <a:pt x="23" y="0"/>
                      </a:lnTo>
                      <a:lnTo>
                        <a:pt x="25" y="1"/>
                      </a:lnTo>
                      <a:lnTo>
                        <a:pt x="28" y="1"/>
                      </a:lnTo>
                      <a:lnTo>
                        <a:pt x="30" y="1"/>
                      </a:lnTo>
                      <a:lnTo>
                        <a:pt x="31" y="2"/>
                      </a:lnTo>
                      <a:lnTo>
                        <a:pt x="33" y="3"/>
                      </a:lnTo>
                      <a:lnTo>
                        <a:pt x="36" y="5"/>
                      </a:lnTo>
                      <a:lnTo>
                        <a:pt x="38" y="7"/>
                      </a:lnTo>
                      <a:lnTo>
                        <a:pt x="39" y="12"/>
                      </a:lnTo>
                      <a:lnTo>
                        <a:pt x="39" y="47"/>
                      </a:lnTo>
                      <a:lnTo>
                        <a:pt x="31" y="47"/>
                      </a:lnTo>
                      <a:lnTo>
                        <a:pt x="31" y="15"/>
                      </a:lnTo>
                      <a:lnTo>
                        <a:pt x="30" y="12"/>
                      </a:lnTo>
                      <a:lnTo>
                        <a:pt x="29" y="9"/>
                      </a:lnTo>
                      <a:lnTo>
                        <a:pt x="25" y="7"/>
                      </a:lnTo>
                      <a:lnTo>
                        <a:pt x="22" y="7"/>
                      </a:lnTo>
                      <a:lnTo>
                        <a:pt x="17" y="8"/>
                      </a:lnTo>
                      <a:lnTo>
                        <a:pt x="13" y="11"/>
                      </a:lnTo>
                      <a:lnTo>
                        <a:pt x="9" y="15"/>
                      </a:lnTo>
                      <a:lnTo>
                        <a:pt x="8" y="22"/>
                      </a:lnTo>
                      <a:lnTo>
                        <a:pt x="8" y="47"/>
                      </a:lnTo>
                      <a:lnTo>
                        <a:pt x="0" y="47"/>
                      </a:lnTo>
                      <a:lnTo>
                        <a:pt x="0" y="2"/>
                      </a:lnTo>
                      <a:lnTo>
                        <a:pt x="8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6" name="Freeform 76"/>
                <p:cNvSpPr>
                  <a:spLocks/>
                </p:cNvSpPr>
                <p:nvPr/>
              </p:nvSpPr>
              <p:spPr bwMode="auto">
                <a:xfrm>
                  <a:off x="779" y="3053"/>
                  <a:ext cx="13" cy="13"/>
                </a:xfrm>
                <a:custGeom>
                  <a:avLst/>
                  <a:gdLst>
                    <a:gd name="T0" fmla="*/ 0 w 96"/>
                    <a:gd name="T1" fmla="*/ 0 h 78"/>
                    <a:gd name="T2" fmla="*/ 0 w 96"/>
                    <a:gd name="T3" fmla="*/ 0 h 78"/>
                    <a:gd name="T4" fmla="*/ 31 w 96"/>
                    <a:gd name="T5" fmla="*/ 2 h 78"/>
                    <a:gd name="T6" fmla="*/ 56 w 96"/>
                    <a:gd name="T7" fmla="*/ 6 h 78"/>
                    <a:gd name="T8" fmla="*/ 73 w 96"/>
                    <a:gd name="T9" fmla="*/ 14 h 78"/>
                    <a:gd name="T10" fmla="*/ 85 w 96"/>
                    <a:gd name="T11" fmla="*/ 23 h 78"/>
                    <a:gd name="T12" fmla="*/ 91 w 96"/>
                    <a:gd name="T13" fmla="*/ 35 h 78"/>
                    <a:gd name="T14" fmla="*/ 95 w 96"/>
                    <a:gd name="T15" fmla="*/ 48 h 78"/>
                    <a:gd name="T16" fmla="*/ 96 w 96"/>
                    <a:gd name="T17" fmla="*/ 63 h 78"/>
                    <a:gd name="T18" fmla="*/ 96 w 96"/>
                    <a:gd name="T19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7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1" y="2"/>
                      </a:lnTo>
                      <a:lnTo>
                        <a:pt x="56" y="6"/>
                      </a:lnTo>
                      <a:lnTo>
                        <a:pt x="73" y="14"/>
                      </a:lnTo>
                      <a:lnTo>
                        <a:pt x="85" y="23"/>
                      </a:lnTo>
                      <a:lnTo>
                        <a:pt x="91" y="35"/>
                      </a:lnTo>
                      <a:lnTo>
                        <a:pt x="95" y="48"/>
                      </a:lnTo>
                      <a:lnTo>
                        <a:pt x="96" y="63"/>
                      </a:lnTo>
                      <a:lnTo>
                        <a:pt x="96" y="7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7" name="Freeform 77"/>
                <p:cNvSpPr>
                  <a:spLocks/>
                </p:cNvSpPr>
                <p:nvPr/>
              </p:nvSpPr>
              <p:spPr bwMode="auto">
                <a:xfrm>
                  <a:off x="769" y="3320"/>
                  <a:ext cx="16" cy="28"/>
                </a:xfrm>
                <a:custGeom>
                  <a:avLst/>
                  <a:gdLst>
                    <a:gd name="T0" fmla="*/ 115 w 115"/>
                    <a:gd name="T1" fmla="*/ 0 h 170"/>
                    <a:gd name="T2" fmla="*/ 115 w 115"/>
                    <a:gd name="T3" fmla="*/ 0 h 170"/>
                    <a:gd name="T4" fmla="*/ 114 w 115"/>
                    <a:gd name="T5" fmla="*/ 22 h 170"/>
                    <a:gd name="T6" fmla="*/ 112 w 115"/>
                    <a:gd name="T7" fmla="*/ 40 h 170"/>
                    <a:gd name="T8" fmla="*/ 106 w 115"/>
                    <a:gd name="T9" fmla="*/ 55 h 170"/>
                    <a:gd name="T10" fmla="*/ 95 w 115"/>
                    <a:gd name="T11" fmla="*/ 72 h 170"/>
                    <a:gd name="T12" fmla="*/ 95 w 115"/>
                    <a:gd name="T13" fmla="*/ 72 h 170"/>
                    <a:gd name="T14" fmla="*/ 85 w 115"/>
                    <a:gd name="T15" fmla="*/ 83 h 170"/>
                    <a:gd name="T16" fmla="*/ 74 w 115"/>
                    <a:gd name="T17" fmla="*/ 95 h 170"/>
                    <a:gd name="T18" fmla="*/ 61 w 115"/>
                    <a:gd name="T19" fmla="*/ 108 h 170"/>
                    <a:gd name="T20" fmla="*/ 47 w 115"/>
                    <a:gd name="T21" fmla="*/ 120 h 170"/>
                    <a:gd name="T22" fmla="*/ 34 w 115"/>
                    <a:gd name="T23" fmla="*/ 133 h 170"/>
                    <a:gd name="T24" fmla="*/ 22 w 115"/>
                    <a:gd name="T25" fmla="*/ 146 h 170"/>
                    <a:gd name="T26" fmla="*/ 9 w 115"/>
                    <a:gd name="T27" fmla="*/ 159 h 170"/>
                    <a:gd name="T28" fmla="*/ 0 w 115"/>
                    <a:gd name="T2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5" h="170">
                      <a:moveTo>
                        <a:pt x="115" y="0"/>
                      </a:moveTo>
                      <a:lnTo>
                        <a:pt x="115" y="0"/>
                      </a:lnTo>
                      <a:lnTo>
                        <a:pt x="114" y="22"/>
                      </a:lnTo>
                      <a:lnTo>
                        <a:pt x="112" y="40"/>
                      </a:lnTo>
                      <a:lnTo>
                        <a:pt x="106" y="55"/>
                      </a:lnTo>
                      <a:lnTo>
                        <a:pt x="95" y="72"/>
                      </a:lnTo>
                      <a:lnTo>
                        <a:pt x="95" y="72"/>
                      </a:lnTo>
                      <a:lnTo>
                        <a:pt x="85" y="83"/>
                      </a:lnTo>
                      <a:lnTo>
                        <a:pt x="74" y="95"/>
                      </a:lnTo>
                      <a:lnTo>
                        <a:pt x="61" y="108"/>
                      </a:lnTo>
                      <a:lnTo>
                        <a:pt x="47" y="120"/>
                      </a:lnTo>
                      <a:lnTo>
                        <a:pt x="34" y="133"/>
                      </a:lnTo>
                      <a:lnTo>
                        <a:pt x="22" y="146"/>
                      </a:lnTo>
                      <a:lnTo>
                        <a:pt x="9" y="159"/>
                      </a:lnTo>
                      <a:lnTo>
                        <a:pt x="0" y="17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8" name="Freeform 78"/>
                <p:cNvSpPr>
                  <a:spLocks/>
                </p:cNvSpPr>
                <p:nvPr/>
              </p:nvSpPr>
              <p:spPr bwMode="auto">
                <a:xfrm>
                  <a:off x="454" y="3330"/>
                  <a:ext cx="13" cy="24"/>
                </a:xfrm>
                <a:custGeom>
                  <a:avLst/>
                  <a:gdLst>
                    <a:gd name="T0" fmla="*/ 93 w 93"/>
                    <a:gd name="T1" fmla="*/ 142 h 142"/>
                    <a:gd name="T2" fmla="*/ 93 w 93"/>
                    <a:gd name="T3" fmla="*/ 142 h 142"/>
                    <a:gd name="T4" fmla="*/ 71 w 93"/>
                    <a:gd name="T5" fmla="*/ 139 h 142"/>
                    <a:gd name="T6" fmla="*/ 51 w 93"/>
                    <a:gd name="T7" fmla="*/ 131 h 142"/>
                    <a:gd name="T8" fmla="*/ 35 w 93"/>
                    <a:gd name="T9" fmla="*/ 117 h 142"/>
                    <a:gd name="T10" fmla="*/ 22 w 93"/>
                    <a:gd name="T11" fmla="*/ 100 h 142"/>
                    <a:gd name="T12" fmla="*/ 12 w 93"/>
                    <a:gd name="T13" fmla="*/ 80 h 142"/>
                    <a:gd name="T14" fmla="*/ 5 w 93"/>
                    <a:gd name="T15" fmla="*/ 55 h 142"/>
                    <a:gd name="T16" fmla="*/ 1 w 93"/>
                    <a:gd name="T17" fmla="*/ 28 h 142"/>
                    <a:gd name="T18" fmla="*/ 0 w 93"/>
                    <a:gd name="T19" fmla="*/ 0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3" h="142">
                      <a:moveTo>
                        <a:pt x="93" y="142"/>
                      </a:moveTo>
                      <a:lnTo>
                        <a:pt x="93" y="142"/>
                      </a:lnTo>
                      <a:lnTo>
                        <a:pt x="71" y="139"/>
                      </a:lnTo>
                      <a:lnTo>
                        <a:pt x="51" y="131"/>
                      </a:lnTo>
                      <a:lnTo>
                        <a:pt x="35" y="117"/>
                      </a:lnTo>
                      <a:lnTo>
                        <a:pt x="22" y="100"/>
                      </a:lnTo>
                      <a:lnTo>
                        <a:pt x="12" y="80"/>
                      </a:lnTo>
                      <a:lnTo>
                        <a:pt x="5" y="55"/>
                      </a:lnTo>
                      <a:lnTo>
                        <a:pt x="1" y="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19" name="Freeform 79"/>
                <p:cNvSpPr>
                  <a:spLocks/>
                </p:cNvSpPr>
                <p:nvPr/>
              </p:nvSpPr>
              <p:spPr bwMode="auto">
                <a:xfrm>
                  <a:off x="467" y="3346"/>
                  <a:ext cx="303" cy="8"/>
                </a:xfrm>
                <a:custGeom>
                  <a:avLst/>
                  <a:gdLst>
                    <a:gd name="T0" fmla="*/ 2123 w 2123"/>
                    <a:gd name="T1" fmla="*/ 0 h 47"/>
                    <a:gd name="T2" fmla="*/ 2123 w 2123"/>
                    <a:gd name="T3" fmla="*/ 0 h 47"/>
                    <a:gd name="T4" fmla="*/ 2114 w 2123"/>
                    <a:gd name="T5" fmla="*/ 12 h 47"/>
                    <a:gd name="T6" fmla="*/ 2101 w 2123"/>
                    <a:gd name="T7" fmla="*/ 21 h 47"/>
                    <a:gd name="T8" fmla="*/ 2086 w 2123"/>
                    <a:gd name="T9" fmla="*/ 29 h 47"/>
                    <a:gd name="T10" fmla="*/ 2068 w 2123"/>
                    <a:gd name="T11" fmla="*/ 34 h 47"/>
                    <a:gd name="T12" fmla="*/ 2048 w 2123"/>
                    <a:gd name="T13" fmla="*/ 38 h 47"/>
                    <a:gd name="T14" fmla="*/ 2027 w 2123"/>
                    <a:gd name="T15" fmla="*/ 40 h 47"/>
                    <a:gd name="T16" fmla="*/ 2004 w 2123"/>
                    <a:gd name="T17" fmla="*/ 40 h 47"/>
                    <a:gd name="T18" fmla="*/ 1981 w 2123"/>
                    <a:gd name="T19" fmla="*/ 40 h 47"/>
                    <a:gd name="T20" fmla="*/ 1981 w 2123"/>
                    <a:gd name="T21" fmla="*/ 40 h 47"/>
                    <a:gd name="T22" fmla="*/ 1972 w 2123"/>
                    <a:gd name="T23" fmla="*/ 40 h 47"/>
                    <a:gd name="T24" fmla="*/ 1953 w 2123"/>
                    <a:gd name="T25" fmla="*/ 40 h 47"/>
                    <a:gd name="T26" fmla="*/ 1925 w 2123"/>
                    <a:gd name="T27" fmla="*/ 40 h 47"/>
                    <a:gd name="T28" fmla="*/ 1888 w 2123"/>
                    <a:gd name="T29" fmla="*/ 40 h 47"/>
                    <a:gd name="T30" fmla="*/ 1842 w 2123"/>
                    <a:gd name="T31" fmla="*/ 40 h 47"/>
                    <a:gd name="T32" fmla="*/ 1789 w 2123"/>
                    <a:gd name="T33" fmla="*/ 41 h 47"/>
                    <a:gd name="T34" fmla="*/ 1730 w 2123"/>
                    <a:gd name="T35" fmla="*/ 41 h 47"/>
                    <a:gd name="T36" fmla="*/ 1664 w 2123"/>
                    <a:gd name="T37" fmla="*/ 41 h 47"/>
                    <a:gd name="T38" fmla="*/ 1593 w 2123"/>
                    <a:gd name="T39" fmla="*/ 41 h 47"/>
                    <a:gd name="T40" fmla="*/ 1518 w 2123"/>
                    <a:gd name="T41" fmla="*/ 41 h 47"/>
                    <a:gd name="T42" fmla="*/ 1437 w 2123"/>
                    <a:gd name="T43" fmla="*/ 43 h 47"/>
                    <a:gd name="T44" fmla="*/ 1353 w 2123"/>
                    <a:gd name="T45" fmla="*/ 43 h 47"/>
                    <a:gd name="T46" fmla="*/ 1268 w 2123"/>
                    <a:gd name="T47" fmla="*/ 43 h 47"/>
                    <a:gd name="T48" fmla="*/ 1179 w 2123"/>
                    <a:gd name="T49" fmla="*/ 43 h 47"/>
                    <a:gd name="T50" fmla="*/ 1090 w 2123"/>
                    <a:gd name="T51" fmla="*/ 44 h 47"/>
                    <a:gd name="T52" fmla="*/ 1000 w 2123"/>
                    <a:gd name="T53" fmla="*/ 44 h 47"/>
                    <a:gd name="T54" fmla="*/ 908 w 2123"/>
                    <a:gd name="T55" fmla="*/ 44 h 47"/>
                    <a:gd name="T56" fmla="*/ 819 w 2123"/>
                    <a:gd name="T57" fmla="*/ 45 h 47"/>
                    <a:gd name="T58" fmla="*/ 730 w 2123"/>
                    <a:gd name="T59" fmla="*/ 45 h 47"/>
                    <a:gd name="T60" fmla="*/ 644 w 2123"/>
                    <a:gd name="T61" fmla="*/ 45 h 47"/>
                    <a:gd name="T62" fmla="*/ 559 w 2123"/>
                    <a:gd name="T63" fmla="*/ 45 h 47"/>
                    <a:gd name="T64" fmla="*/ 478 w 2123"/>
                    <a:gd name="T65" fmla="*/ 46 h 47"/>
                    <a:gd name="T66" fmla="*/ 402 w 2123"/>
                    <a:gd name="T67" fmla="*/ 46 h 47"/>
                    <a:gd name="T68" fmla="*/ 330 w 2123"/>
                    <a:gd name="T69" fmla="*/ 46 h 47"/>
                    <a:gd name="T70" fmla="*/ 263 w 2123"/>
                    <a:gd name="T71" fmla="*/ 46 h 47"/>
                    <a:gd name="T72" fmla="*/ 202 w 2123"/>
                    <a:gd name="T73" fmla="*/ 46 h 47"/>
                    <a:gd name="T74" fmla="*/ 148 w 2123"/>
                    <a:gd name="T75" fmla="*/ 47 h 47"/>
                    <a:gd name="T76" fmla="*/ 102 w 2123"/>
                    <a:gd name="T77" fmla="*/ 47 h 47"/>
                    <a:gd name="T78" fmla="*/ 62 w 2123"/>
                    <a:gd name="T79" fmla="*/ 47 h 47"/>
                    <a:gd name="T80" fmla="*/ 32 w 2123"/>
                    <a:gd name="T81" fmla="*/ 47 h 47"/>
                    <a:gd name="T82" fmla="*/ 10 w 2123"/>
                    <a:gd name="T83" fmla="*/ 47 h 47"/>
                    <a:gd name="T84" fmla="*/ 0 w 2123"/>
                    <a:gd name="T85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23" h="47">
                      <a:moveTo>
                        <a:pt x="2123" y="0"/>
                      </a:moveTo>
                      <a:lnTo>
                        <a:pt x="2123" y="0"/>
                      </a:lnTo>
                      <a:lnTo>
                        <a:pt x="2114" y="12"/>
                      </a:lnTo>
                      <a:lnTo>
                        <a:pt x="2101" y="21"/>
                      </a:lnTo>
                      <a:lnTo>
                        <a:pt x="2086" y="29"/>
                      </a:lnTo>
                      <a:lnTo>
                        <a:pt x="2068" y="34"/>
                      </a:lnTo>
                      <a:lnTo>
                        <a:pt x="2048" y="38"/>
                      </a:lnTo>
                      <a:lnTo>
                        <a:pt x="2027" y="40"/>
                      </a:lnTo>
                      <a:lnTo>
                        <a:pt x="2004" y="40"/>
                      </a:lnTo>
                      <a:lnTo>
                        <a:pt x="1981" y="40"/>
                      </a:lnTo>
                      <a:lnTo>
                        <a:pt x="1981" y="40"/>
                      </a:lnTo>
                      <a:lnTo>
                        <a:pt x="1972" y="40"/>
                      </a:lnTo>
                      <a:lnTo>
                        <a:pt x="1953" y="40"/>
                      </a:lnTo>
                      <a:lnTo>
                        <a:pt x="1925" y="40"/>
                      </a:lnTo>
                      <a:lnTo>
                        <a:pt x="1888" y="40"/>
                      </a:lnTo>
                      <a:lnTo>
                        <a:pt x="1842" y="40"/>
                      </a:lnTo>
                      <a:lnTo>
                        <a:pt x="1789" y="41"/>
                      </a:lnTo>
                      <a:lnTo>
                        <a:pt x="1730" y="41"/>
                      </a:lnTo>
                      <a:lnTo>
                        <a:pt x="1664" y="41"/>
                      </a:lnTo>
                      <a:lnTo>
                        <a:pt x="1593" y="41"/>
                      </a:lnTo>
                      <a:lnTo>
                        <a:pt x="1518" y="41"/>
                      </a:lnTo>
                      <a:lnTo>
                        <a:pt x="1437" y="43"/>
                      </a:lnTo>
                      <a:lnTo>
                        <a:pt x="1353" y="43"/>
                      </a:lnTo>
                      <a:lnTo>
                        <a:pt x="1268" y="43"/>
                      </a:lnTo>
                      <a:lnTo>
                        <a:pt x="1179" y="43"/>
                      </a:lnTo>
                      <a:lnTo>
                        <a:pt x="1090" y="44"/>
                      </a:lnTo>
                      <a:lnTo>
                        <a:pt x="1000" y="44"/>
                      </a:lnTo>
                      <a:lnTo>
                        <a:pt x="908" y="44"/>
                      </a:lnTo>
                      <a:lnTo>
                        <a:pt x="819" y="45"/>
                      </a:lnTo>
                      <a:lnTo>
                        <a:pt x="730" y="45"/>
                      </a:lnTo>
                      <a:lnTo>
                        <a:pt x="644" y="45"/>
                      </a:lnTo>
                      <a:lnTo>
                        <a:pt x="559" y="45"/>
                      </a:lnTo>
                      <a:lnTo>
                        <a:pt x="478" y="46"/>
                      </a:lnTo>
                      <a:lnTo>
                        <a:pt x="402" y="46"/>
                      </a:lnTo>
                      <a:lnTo>
                        <a:pt x="330" y="46"/>
                      </a:lnTo>
                      <a:lnTo>
                        <a:pt x="263" y="46"/>
                      </a:lnTo>
                      <a:lnTo>
                        <a:pt x="202" y="46"/>
                      </a:lnTo>
                      <a:lnTo>
                        <a:pt x="148" y="47"/>
                      </a:lnTo>
                      <a:lnTo>
                        <a:pt x="102" y="47"/>
                      </a:lnTo>
                      <a:lnTo>
                        <a:pt x="62" y="47"/>
                      </a:lnTo>
                      <a:lnTo>
                        <a:pt x="32" y="47"/>
                      </a:lnTo>
                      <a:lnTo>
                        <a:pt x="10" y="47"/>
                      </a:lnTo>
                      <a:lnTo>
                        <a:pt x="0" y="47"/>
                      </a:lnTo>
                    </a:path>
                  </a:pathLst>
                </a:custGeom>
                <a:noFill/>
                <a:ln w="0">
                  <a:solidFill>
                    <a:srgbClr val="82828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0" name="Freeform 80"/>
                <p:cNvSpPr>
                  <a:spLocks/>
                </p:cNvSpPr>
                <p:nvPr/>
              </p:nvSpPr>
              <p:spPr bwMode="auto">
                <a:xfrm>
                  <a:off x="574" y="3341"/>
                  <a:ext cx="90" cy="11"/>
                </a:xfrm>
                <a:custGeom>
                  <a:avLst/>
                  <a:gdLst>
                    <a:gd name="T0" fmla="*/ 630 w 630"/>
                    <a:gd name="T1" fmla="*/ 33 h 66"/>
                    <a:gd name="T2" fmla="*/ 628 w 630"/>
                    <a:gd name="T3" fmla="*/ 27 h 66"/>
                    <a:gd name="T4" fmla="*/ 620 w 630"/>
                    <a:gd name="T5" fmla="*/ 23 h 66"/>
                    <a:gd name="T6" fmla="*/ 607 w 630"/>
                    <a:gd name="T7" fmla="*/ 19 h 66"/>
                    <a:gd name="T8" fmla="*/ 591 w 630"/>
                    <a:gd name="T9" fmla="*/ 15 h 66"/>
                    <a:gd name="T10" fmla="*/ 571 w 630"/>
                    <a:gd name="T11" fmla="*/ 11 h 66"/>
                    <a:gd name="T12" fmla="*/ 549 w 630"/>
                    <a:gd name="T13" fmla="*/ 9 h 66"/>
                    <a:gd name="T14" fmla="*/ 525 w 630"/>
                    <a:gd name="T15" fmla="*/ 7 h 66"/>
                    <a:gd name="T16" fmla="*/ 499 w 630"/>
                    <a:gd name="T17" fmla="*/ 5 h 66"/>
                    <a:gd name="T18" fmla="*/ 472 w 630"/>
                    <a:gd name="T19" fmla="*/ 4 h 66"/>
                    <a:gd name="T20" fmla="*/ 444 w 630"/>
                    <a:gd name="T21" fmla="*/ 2 h 66"/>
                    <a:gd name="T22" fmla="*/ 417 w 630"/>
                    <a:gd name="T23" fmla="*/ 2 h 66"/>
                    <a:gd name="T24" fmla="*/ 390 w 630"/>
                    <a:gd name="T25" fmla="*/ 1 h 66"/>
                    <a:gd name="T26" fmla="*/ 363 w 630"/>
                    <a:gd name="T27" fmla="*/ 0 h 66"/>
                    <a:gd name="T28" fmla="*/ 340 w 630"/>
                    <a:gd name="T29" fmla="*/ 0 h 66"/>
                    <a:gd name="T30" fmla="*/ 318 w 630"/>
                    <a:gd name="T31" fmla="*/ 0 h 66"/>
                    <a:gd name="T32" fmla="*/ 300 w 630"/>
                    <a:gd name="T33" fmla="*/ 0 h 66"/>
                    <a:gd name="T34" fmla="*/ 281 w 630"/>
                    <a:gd name="T35" fmla="*/ 0 h 66"/>
                    <a:gd name="T36" fmla="*/ 260 w 630"/>
                    <a:gd name="T37" fmla="*/ 0 h 66"/>
                    <a:gd name="T38" fmla="*/ 238 w 630"/>
                    <a:gd name="T39" fmla="*/ 0 h 66"/>
                    <a:gd name="T40" fmla="*/ 215 w 630"/>
                    <a:gd name="T41" fmla="*/ 0 h 66"/>
                    <a:gd name="T42" fmla="*/ 190 w 630"/>
                    <a:gd name="T43" fmla="*/ 0 h 66"/>
                    <a:gd name="T44" fmla="*/ 166 w 630"/>
                    <a:gd name="T45" fmla="*/ 1 h 66"/>
                    <a:gd name="T46" fmla="*/ 140 w 630"/>
                    <a:gd name="T47" fmla="*/ 1 h 66"/>
                    <a:gd name="T48" fmla="*/ 116 w 630"/>
                    <a:gd name="T49" fmla="*/ 3 h 66"/>
                    <a:gd name="T50" fmla="*/ 93 w 630"/>
                    <a:gd name="T51" fmla="*/ 4 h 66"/>
                    <a:gd name="T52" fmla="*/ 71 w 630"/>
                    <a:gd name="T53" fmla="*/ 6 h 66"/>
                    <a:gd name="T54" fmla="*/ 51 w 630"/>
                    <a:gd name="T55" fmla="*/ 9 h 66"/>
                    <a:gd name="T56" fmla="*/ 35 w 630"/>
                    <a:gd name="T57" fmla="*/ 13 h 66"/>
                    <a:gd name="T58" fmla="*/ 20 w 630"/>
                    <a:gd name="T59" fmla="*/ 17 h 66"/>
                    <a:gd name="T60" fmla="*/ 10 w 630"/>
                    <a:gd name="T61" fmla="*/ 22 h 66"/>
                    <a:gd name="T62" fmla="*/ 3 w 630"/>
                    <a:gd name="T63" fmla="*/ 29 h 66"/>
                    <a:gd name="T64" fmla="*/ 0 w 630"/>
                    <a:gd name="T65" fmla="*/ 35 h 66"/>
                    <a:gd name="T66" fmla="*/ 7 w 630"/>
                    <a:gd name="T67" fmla="*/ 41 h 66"/>
                    <a:gd name="T68" fmla="*/ 27 w 630"/>
                    <a:gd name="T69" fmla="*/ 48 h 66"/>
                    <a:gd name="T70" fmla="*/ 58 w 630"/>
                    <a:gd name="T71" fmla="*/ 53 h 66"/>
                    <a:gd name="T72" fmla="*/ 99 w 630"/>
                    <a:gd name="T73" fmla="*/ 57 h 66"/>
                    <a:gd name="T74" fmla="*/ 146 w 630"/>
                    <a:gd name="T75" fmla="*/ 62 h 66"/>
                    <a:gd name="T76" fmla="*/ 199 w 630"/>
                    <a:gd name="T77" fmla="*/ 64 h 66"/>
                    <a:gd name="T78" fmla="*/ 257 w 630"/>
                    <a:gd name="T79" fmla="*/ 66 h 66"/>
                    <a:gd name="T80" fmla="*/ 316 w 630"/>
                    <a:gd name="T81" fmla="*/ 66 h 66"/>
                    <a:gd name="T82" fmla="*/ 374 w 630"/>
                    <a:gd name="T83" fmla="*/ 66 h 66"/>
                    <a:gd name="T84" fmla="*/ 432 w 630"/>
                    <a:gd name="T85" fmla="*/ 65 h 66"/>
                    <a:gd name="T86" fmla="*/ 485 w 630"/>
                    <a:gd name="T87" fmla="*/ 63 h 66"/>
                    <a:gd name="T88" fmla="*/ 532 w 630"/>
                    <a:gd name="T89" fmla="*/ 58 h 66"/>
                    <a:gd name="T90" fmla="*/ 573 w 630"/>
                    <a:gd name="T91" fmla="*/ 54 h 66"/>
                    <a:gd name="T92" fmla="*/ 604 w 630"/>
                    <a:gd name="T93" fmla="*/ 48 h 66"/>
                    <a:gd name="T94" fmla="*/ 623 w 630"/>
                    <a:gd name="T95" fmla="*/ 41 h 66"/>
                    <a:gd name="T96" fmla="*/ 630 w 630"/>
                    <a:gd name="T97" fmla="*/ 33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30" h="66">
                      <a:moveTo>
                        <a:pt x="630" y="33"/>
                      </a:moveTo>
                      <a:lnTo>
                        <a:pt x="628" y="27"/>
                      </a:lnTo>
                      <a:lnTo>
                        <a:pt x="620" y="23"/>
                      </a:lnTo>
                      <a:lnTo>
                        <a:pt x="607" y="19"/>
                      </a:lnTo>
                      <a:lnTo>
                        <a:pt x="591" y="15"/>
                      </a:lnTo>
                      <a:lnTo>
                        <a:pt x="571" y="11"/>
                      </a:lnTo>
                      <a:lnTo>
                        <a:pt x="549" y="9"/>
                      </a:lnTo>
                      <a:lnTo>
                        <a:pt x="525" y="7"/>
                      </a:lnTo>
                      <a:lnTo>
                        <a:pt x="499" y="5"/>
                      </a:lnTo>
                      <a:lnTo>
                        <a:pt x="472" y="4"/>
                      </a:lnTo>
                      <a:lnTo>
                        <a:pt x="444" y="2"/>
                      </a:lnTo>
                      <a:lnTo>
                        <a:pt x="417" y="2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40" y="0"/>
                      </a:lnTo>
                      <a:lnTo>
                        <a:pt x="318" y="0"/>
                      </a:lnTo>
                      <a:lnTo>
                        <a:pt x="300" y="0"/>
                      </a:lnTo>
                      <a:lnTo>
                        <a:pt x="281" y="0"/>
                      </a:lnTo>
                      <a:lnTo>
                        <a:pt x="260" y="0"/>
                      </a:lnTo>
                      <a:lnTo>
                        <a:pt x="238" y="0"/>
                      </a:lnTo>
                      <a:lnTo>
                        <a:pt x="215" y="0"/>
                      </a:lnTo>
                      <a:lnTo>
                        <a:pt x="190" y="0"/>
                      </a:lnTo>
                      <a:lnTo>
                        <a:pt x="166" y="1"/>
                      </a:lnTo>
                      <a:lnTo>
                        <a:pt x="140" y="1"/>
                      </a:lnTo>
                      <a:lnTo>
                        <a:pt x="116" y="3"/>
                      </a:lnTo>
                      <a:lnTo>
                        <a:pt x="93" y="4"/>
                      </a:lnTo>
                      <a:lnTo>
                        <a:pt x="71" y="6"/>
                      </a:lnTo>
                      <a:lnTo>
                        <a:pt x="51" y="9"/>
                      </a:lnTo>
                      <a:lnTo>
                        <a:pt x="35" y="13"/>
                      </a:lnTo>
                      <a:lnTo>
                        <a:pt x="20" y="17"/>
                      </a:lnTo>
                      <a:lnTo>
                        <a:pt x="10" y="22"/>
                      </a:lnTo>
                      <a:lnTo>
                        <a:pt x="3" y="29"/>
                      </a:lnTo>
                      <a:lnTo>
                        <a:pt x="0" y="35"/>
                      </a:lnTo>
                      <a:lnTo>
                        <a:pt x="7" y="41"/>
                      </a:lnTo>
                      <a:lnTo>
                        <a:pt x="27" y="48"/>
                      </a:lnTo>
                      <a:lnTo>
                        <a:pt x="58" y="53"/>
                      </a:lnTo>
                      <a:lnTo>
                        <a:pt x="99" y="57"/>
                      </a:lnTo>
                      <a:lnTo>
                        <a:pt x="146" y="62"/>
                      </a:lnTo>
                      <a:lnTo>
                        <a:pt x="199" y="64"/>
                      </a:lnTo>
                      <a:lnTo>
                        <a:pt x="257" y="66"/>
                      </a:lnTo>
                      <a:lnTo>
                        <a:pt x="316" y="66"/>
                      </a:lnTo>
                      <a:lnTo>
                        <a:pt x="374" y="66"/>
                      </a:lnTo>
                      <a:lnTo>
                        <a:pt x="432" y="65"/>
                      </a:lnTo>
                      <a:lnTo>
                        <a:pt x="485" y="63"/>
                      </a:lnTo>
                      <a:lnTo>
                        <a:pt x="532" y="58"/>
                      </a:lnTo>
                      <a:lnTo>
                        <a:pt x="573" y="54"/>
                      </a:lnTo>
                      <a:lnTo>
                        <a:pt x="604" y="48"/>
                      </a:lnTo>
                      <a:lnTo>
                        <a:pt x="623" y="41"/>
                      </a:lnTo>
                      <a:lnTo>
                        <a:pt x="630" y="33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1" name="Freeform 81"/>
                <p:cNvSpPr>
                  <a:spLocks/>
                </p:cNvSpPr>
                <p:nvPr/>
              </p:nvSpPr>
              <p:spPr bwMode="auto">
                <a:xfrm>
                  <a:off x="427" y="3416"/>
                  <a:ext cx="18" cy="14"/>
                </a:xfrm>
                <a:custGeom>
                  <a:avLst/>
                  <a:gdLst>
                    <a:gd name="T0" fmla="*/ 63 w 124"/>
                    <a:gd name="T1" fmla="*/ 0 h 83"/>
                    <a:gd name="T2" fmla="*/ 76 w 124"/>
                    <a:gd name="T3" fmla="*/ 1 h 83"/>
                    <a:gd name="T4" fmla="*/ 87 w 124"/>
                    <a:gd name="T5" fmla="*/ 3 h 83"/>
                    <a:gd name="T6" fmla="*/ 97 w 124"/>
                    <a:gd name="T7" fmla="*/ 7 h 83"/>
                    <a:gd name="T8" fmla="*/ 106 w 124"/>
                    <a:gd name="T9" fmla="*/ 11 h 83"/>
                    <a:gd name="T10" fmla="*/ 114 w 124"/>
                    <a:gd name="T11" fmla="*/ 18 h 83"/>
                    <a:gd name="T12" fmla="*/ 119 w 124"/>
                    <a:gd name="T13" fmla="*/ 25 h 83"/>
                    <a:gd name="T14" fmla="*/ 123 w 124"/>
                    <a:gd name="T15" fmla="*/ 33 h 83"/>
                    <a:gd name="T16" fmla="*/ 124 w 124"/>
                    <a:gd name="T17" fmla="*/ 41 h 83"/>
                    <a:gd name="T18" fmla="*/ 123 w 124"/>
                    <a:gd name="T19" fmla="*/ 50 h 83"/>
                    <a:gd name="T20" fmla="*/ 119 w 124"/>
                    <a:gd name="T21" fmla="*/ 57 h 83"/>
                    <a:gd name="T22" fmla="*/ 114 w 124"/>
                    <a:gd name="T23" fmla="*/ 65 h 83"/>
                    <a:gd name="T24" fmla="*/ 106 w 124"/>
                    <a:gd name="T25" fmla="*/ 71 h 83"/>
                    <a:gd name="T26" fmla="*/ 97 w 124"/>
                    <a:gd name="T27" fmla="*/ 76 h 83"/>
                    <a:gd name="T28" fmla="*/ 87 w 124"/>
                    <a:gd name="T29" fmla="*/ 80 h 83"/>
                    <a:gd name="T30" fmla="*/ 76 w 124"/>
                    <a:gd name="T31" fmla="*/ 82 h 83"/>
                    <a:gd name="T32" fmla="*/ 63 w 124"/>
                    <a:gd name="T33" fmla="*/ 83 h 83"/>
                    <a:gd name="T34" fmla="*/ 50 w 124"/>
                    <a:gd name="T35" fmla="*/ 82 h 83"/>
                    <a:gd name="T36" fmla="*/ 39 w 124"/>
                    <a:gd name="T37" fmla="*/ 80 h 83"/>
                    <a:gd name="T38" fmla="*/ 28 w 124"/>
                    <a:gd name="T39" fmla="*/ 76 h 83"/>
                    <a:gd name="T40" fmla="*/ 19 w 124"/>
                    <a:gd name="T41" fmla="*/ 71 h 83"/>
                    <a:gd name="T42" fmla="*/ 11 w 124"/>
                    <a:gd name="T43" fmla="*/ 65 h 83"/>
                    <a:gd name="T44" fmla="*/ 5 w 124"/>
                    <a:gd name="T45" fmla="*/ 57 h 83"/>
                    <a:gd name="T46" fmla="*/ 2 w 124"/>
                    <a:gd name="T47" fmla="*/ 50 h 83"/>
                    <a:gd name="T48" fmla="*/ 0 w 124"/>
                    <a:gd name="T49" fmla="*/ 41 h 83"/>
                    <a:gd name="T50" fmla="*/ 2 w 124"/>
                    <a:gd name="T51" fmla="*/ 33 h 83"/>
                    <a:gd name="T52" fmla="*/ 5 w 124"/>
                    <a:gd name="T53" fmla="*/ 25 h 83"/>
                    <a:gd name="T54" fmla="*/ 11 w 124"/>
                    <a:gd name="T55" fmla="*/ 18 h 83"/>
                    <a:gd name="T56" fmla="*/ 19 w 124"/>
                    <a:gd name="T57" fmla="*/ 11 h 83"/>
                    <a:gd name="T58" fmla="*/ 28 w 124"/>
                    <a:gd name="T59" fmla="*/ 7 h 83"/>
                    <a:gd name="T60" fmla="*/ 39 w 124"/>
                    <a:gd name="T61" fmla="*/ 3 h 83"/>
                    <a:gd name="T62" fmla="*/ 50 w 124"/>
                    <a:gd name="T63" fmla="*/ 1 h 83"/>
                    <a:gd name="T64" fmla="*/ 63 w 124"/>
                    <a:gd name="T65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83">
                      <a:moveTo>
                        <a:pt x="63" y="0"/>
                      </a:moveTo>
                      <a:lnTo>
                        <a:pt x="76" y="1"/>
                      </a:lnTo>
                      <a:lnTo>
                        <a:pt x="87" y="3"/>
                      </a:lnTo>
                      <a:lnTo>
                        <a:pt x="97" y="7"/>
                      </a:lnTo>
                      <a:lnTo>
                        <a:pt x="106" y="11"/>
                      </a:lnTo>
                      <a:lnTo>
                        <a:pt x="114" y="18"/>
                      </a:lnTo>
                      <a:lnTo>
                        <a:pt x="119" y="25"/>
                      </a:lnTo>
                      <a:lnTo>
                        <a:pt x="123" y="33"/>
                      </a:lnTo>
                      <a:lnTo>
                        <a:pt x="124" y="41"/>
                      </a:lnTo>
                      <a:lnTo>
                        <a:pt x="123" y="50"/>
                      </a:lnTo>
                      <a:lnTo>
                        <a:pt x="119" y="57"/>
                      </a:lnTo>
                      <a:lnTo>
                        <a:pt x="114" y="65"/>
                      </a:lnTo>
                      <a:lnTo>
                        <a:pt x="106" y="71"/>
                      </a:lnTo>
                      <a:lnTo>
                        <a:pt x="97" y="76"/>
                      </a:lnTo>
                      <a:lnTo>
                        <a:pt x="87" y="80"/>
                      </a:lnTo>
                      <a:lnTo>
                        <a:pt x="76" y="82"/>
                      </a:lnTo>
                      <a:lnTo>
                        <a:pt x="63" y="83"/>
                      </a:lnTo>
                      <a:lnTo>
                        <a:pt x="50" y="82"/>
                      </a:lnTo>
                      <a:lnTo>
                        <a:pt x="39" y="80"/>
                      </a:lnTo>
                      <a:lnTo>
                        <a:pt x="28" y="76"/>
                      </a:lnTo>
                      <a:lnTo>
                        <a:pt x="19" y="71"/>
                      </a:lnTo>
                      <a:lnTo>
                        <a:pt x="11" y="65"/>
                      </a:lnTo>
                      <a:lnTo>
                        <a:pt x="5" y="57"/>
                      </a:lnTo>
                      <a:lnTo>
                        <a:pt x="2" y="50"/>
                      </a:lnTo>
                      <a:lnTo>
                        <a:pt x="0" y="41"/>
                      </a:lnTo>
                      <a:lnTo>
                        <a:pt x="2" y="33"/>
                      </a:lnTo>
                      <a:lnTo>
                        <a:pt x="5" y="25"/>
                      </a:lnTo>
                      <a:lnTo>
                        <a:pt x="11" y="18"/>
                      </a:lnTo>
                      <a:lnTo>
                        <a:pt x="19" y="11"/>
                      </a:lnTo>
                      <a:lnTo>
                        <a:pt x="28" y="7"/>
                      </a:lnTo>
                      <a:lnTo>
                        <a:pt x="39" y="3"/>
                      </a:lnTo>
                      <a:lnTo>
                        <a:pt x="50" y="1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2" name="Freeform 82"/>
                <p:cNvSpPr>
                  <a:spLocks/>
                </p:cNvSpPr>
                <p:nvPr/>
              </p:nvSpPr>
              <p:spPr bwMode="auto">
                <a:xfrm>
                  <a:off x="427" y="3416"/>
                  <a:ext cx="18" cy="7"/>
                </a:xfrm>
                <a:custGeom>
                  <a:avLst/>
                  <a:gdLst>
                    <a:gd name="T0" fmla="*/ 124 w 124"/>
                    <a:gd name="T1" fmla="*/ 41 h 41"/>
                    <a:gd name="T2" fmla="*/ 123 w 124"/>
                    <a:gd name="T3" fmla="*/ 33 h 41"/>
                    <a:gd name="T4" fmla="*/ 119 w 124"/>
                    <a:gd name="T5" fmla="*/ 25 h 41"/>
                    <a:gd name="T6" fmla="*/ 114 w 124"/>
                    <a:gd name="T7" fmla="*/ 18 h 41"/>
                    <a:gd name="T8" fmla="*/ 106 w 124"/>
                    <a:gd name="T9" fmla="*/ 11 h 41"/>
                    <a:gd name="T10" fmla="*/ 97 w 124"/>
                    <a:gd name="T11" fmla="*/ 7 h 41"/>
                    <a:gd name="T12" fmla="*/ 87 w 124"/>
                    <a:gd name="T13" fmla="*/ 3 h 41"/>
                    <a:gd name="T14" fmla="*/ 76 w 124"/>
                    <a:gd name="T15" fmla="*/ 1 h 41"/>
                    <a:gd name="T16" fmla="*/ 63 w 124"/>
                    <a:gd name="T17" fmla="*/ 0 h 41"/>
                    <a:gd name="T18" fmla="*/ 50 w 124"/>
                    <a:gd name="T19" fmla="*/ 1 h 41"/>
                    <a:gd name="T20" fmla="*/ 39 w 124"/>
                    <a:gd name="T21" fmla="*/ 3 h 41"/>
                    <a:gd name="T22" fmla="*/ 28 w 124"/>
                    <a:gd name="T23" fmla="*/ 7 h 41"/>
                    <a:gd name="T24" fmla="*/ 19 w 124"/>
                    <a:gd name="T25" fmla="*/ 11 h 41"/>
                    <a:gd name="T26" fmla="*/ 11 w 124"/>
                    <a:gd name="T27" fmla="*/ 18 h 41"/>
                    <a:gd name="T28" fmla="*/ 5 w 124"/>
                    <a:gd name="T29" fmla="*/ 25 h 41"/>
                    <a:gd name="T30" fmla="*/ 2 w 124"/>
                    <a:gd name="T31" fmla="*/ 33 h 41"/>
                    <a:gd name="T32" fmla="*/ 0 w 124"/>
                    <a:gd name="T33" fmla="*/ 41 h 41"/>
                    <a:gd name="T34" fmla="*/ 6 w 124"/>
                    <a:gd name="T35" fmla="*/ 34 h 41"/>
                    <a:gd name="T36" fmla="*/ 20 w 124"/>
                    <a:gd name="T37" fmla="*/ 29 h 41"/>
                    <a:gd name="T38" fmla="*/ 40 w 124"/>
                    <a:gd name="T39" fmla="*/ 26 h 41"/>
                    <a:gd name="T40" fmla="*/ 63 w 124"/>
                    <a:gd name="T41" fmla="*/ 25 h 41"/>
                    <a:gd name="T42" fmla="*/ 85 w 124"/>
                    <a:gd name="T43" fmla="*/ 26 h 41"/>
                    <a:gd name="T44" fmla="*/ 104 w 124"/>
                    <a:gd name="T45" fmla="*/ 30 h 41"/>
                    <a:gd name="T46" fmla="*/ 118 w 124"/>
                    <a:gd name="T47" fmla="*/ 35 h 41"/>
                    <a:gd name="T48" fmla="*/ 124 w 124"/>
                    <a:gd name="T49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4" h="41">
                      <a:moveTo>
                        <a:pt x="124" y="41"/>
                      </a:moveTo>
                      <a:lnTo>
                        <a:pt x="123" y="33"/>
                      </a:lnTo>
                      <a:lnTo>
                        <a:pt x="119" y="25"/>
                      </a:lnTo>
                      <a:lnTo>
                        <a:pt x="114" y="18"/>
                      </a:lnTo>
                      <a:lnTo>
                        <a:pt x="106" y="11"/>
                      </a:lnTo>
                      <a:lnTo>
                        <a:pt x="97" y="7"/>
                      </a:lnTo>
                      <a:lnTo>
                        <a:pt x="87" y="3"/>
                      </a:lnTo>
                      <a:lnTo>
                        <a:pt x="76" y="1"/>
                      </a:lnTo>
                      <a:lnTo>
                        <a:pt x="63" y="0"/>
                      </a:lnTo>
                      <a:lnTo>
                        <a:pt x="50" y="1"/>
                      </a:lnTo>
                      <a:lnTo>
                        <a:pt x="39" y="3"/>
                      </a:lnTo>
                      <a:lnTo>
                        <a:pt x="28" y="7"/>
                      </a:lnTo>
                      <a:lnTo>
                        <a:pt x="19" y="11"/>
                      </a:lnTo>
                      <a:lnTo>
                        <a:pt x="11" y="18"/>
                      </a:lnTo>
                      <a:lnTo>
                        <a:pt x="5" y="25"/>
                      </a:lnTo>
                      <a:lnTo>
                        <a:pt x="2" y="33"/>
                      </a:lnTo>
                      <a:lnTo>
                        <a:pt x="0" y="41"/>
                      </a:lnTo>
                      <a:lnTo>
                        <a:pt x="6" y="34"/>
                      </a:lnTo>
                      <a:lnTo>
                        <a:pt x="20" y="29"/>
                      </a:lnTo>
                      <a:lnTo>
                        <a:pt x="40" y="26"/>
                      </a:lnTo>
                      <a:lnTo>
                        <a:pt x="63" y="25"/>
                      </a:lnTo>
                      <a:lnTo>
                        <a:pt x="85" y="26"/>
                      </a:lnTo>
                      <a:lnTo>
                        <a:pt x="104" y="30"/>
                      </a:lnTo>
                      <a:lnTo>
                        <a:pt x="118" y="35"/>
                      </a:lnTo>
                      <a:lnTo>
                        <a:pt x="124" y="41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3" name="Freeform 83"/>
                <p:cNvSpPr>
                  <a:spLocks/>
                </p:cNvSpPr>
                <p:nvPr/>
              </p:nvSpPr>
              <p:spPr bwMode="auto">
                <a:xfrm>
                  <a:off x="422" y="3422"/>
                  <a:ext cx="18" cy="14"/>
                </a:xfrm>
                <a:custGeom>
                  <a:avLst/>
                  <a:gdLst>
                    <a:gd name="T0" fmla="*/ 62 w 123"/>
                    <a:gd name="T1" fmla="*/ 0 h 85"/>
                    <a:gd name="T2" fmla="*/ 75 w 123"/>
                    <a:gd name="T3" fmla="*/ 1 h 85"/>
                    <a:gd name="T4" fmla="*/ 86 w 123"/>
                    <a:gd name="T5" fmla="*/ 3 h 85"/>
                    <a:gd name="T6" fmla="*/ 97 w 123"/>
                    <a:gd name="T7" fmla="*/ 8 h 85"/>
                    <a:gd name="T8" fmla="*/ 105 w 123"/>
                    <a:gd name="T9" fmla="*/ 13 h 85"/>
                    <a:gd name="T10" fmla="*/ 113 w 123"/>
                    <a:gd name="T11" fmla="*/ 19 h 85"/>
                    <a:gd name="T12" fmla="*/ 119 w 123"/>
                    <a:gd name="T13" fmla="*/ 26 h 85"/>
                    <a:gd name="T14" fmla="*/ 122 w 123"/>
                    <a:gd name="T15" fmla="*/ 34 h 85"/>
                    <a:gd name="T16" fmla="*/ 123 w 123"/>
                    <a:gd name="T17" fmla="*/ 43 h 85"/>
                    <a:gd name="T18" fmla="*/ 122 w 123"/>
                    <a:gd name="T19" fmla="*/ 51 h 85"/>
                    <a:gd name="T20" fmla="*/ 119 w 123"/>
                    <a:gd name="T21" fmla="*/ 59 h 85"/>
                    <a:gd name="T22" fmla="*/ 113 w 123"/>
                    <a:gd name="T23" fmla="*/ 66 h 85"/>
                    <a:gd name="T24" fmla="*/ 105 w 123"/>
                    <a:gd name="T25" fmla="*/ 72 h 85"/>
                    <a:gd name="T26" fmla="*/ 97 w 123"/>
                    <a:gd name="T27" fmla="*/ 77 h 85"/>
                    <a:gd name="T28" fmla="*/ 86 w 123"/>
                    <a:gd name="T29" fmla="*/ 81 h 85"/>
                    <a:gd name="T30" fmla="*/ 75 w 123"/>
                    <a:gd name="T31" fmla="*/ 83 h 85"/>
                    <a:gd name="T32" fmla="*/ 62 w 123"/>
                    <a:gd name="T33" fmla="*/ 85 h 85"/>
                    <a:gd name="T34" fmla="*/ 49 w 123"/>
                    <a:gd name="T35" fmla="*/ 83 h 85"/>
                    <a:gd name="T36" fmla="*/ 38 w 123"/>
                    <a:gd name="T37" fmla="*/ 81 h 85"/>
                    <a:gd name="T38" fmla="*/ 27 w 123"/>
                    <a:gd name="T39" fmla="*/ 77 h 85"/>
                    <a:gd name="T40" fmla="*/ 18 w 123"/>
                    <a:gd name="T41" fmla="*/ 72 h 85"/>
                    <a:gd name="T42" fmla="*/ 10 w 123"/>
                    <a:gd name="T43" fmla="*/ 66 h 85"/>
                    <a:gd name="T44" fmla="*/ 4 w 123"/>
                    <a:gd name="T45" fmla="*/ 59 h 85"/>
                    <a:gd name="T46" fmla="*/ 1 w 123"/>
                    <a:gd name="T47" fmla="*/ 51 h 85"/>
                    <a:gd name="T48" fmla="*/ 0 w 123"/>
                    <a:gd name="T49" fmla="*/ 43 h 85"/>
                    <a:gd name="T50" fmla="*/ 1 w 123"/>
                    <a:gd name="T51" fmla="*/ 34 h 85"/>
                    <a:gd name="T52" fmla="*/ 4 w 123"/>
                    <a:gd name="T53" fmla="*/ 26 h 85"/>
                    <a:gd name="T54" fmla="*/ 10 w 123"/>
                    <a:gd name="T55" fmla="*/ 19 h 85"/>
                    <a:gd name="T56" fmla="*/ 18 w 123"/>
                    <a:gd name="T57" fmla="*/ 13 h 85"/>
                    <a:gd name="T58" fmla="*/ 27 w 123"/>
                    <a:gd name="T59" fmla="*/ 8 h 85"/>
                    <a:gd name="T60" fmla="*/ 38 w 123"/>
                    <a:gd name="T61" fmla="*/ 3 h 85"/>
                    <a:gd name="T62" fmla="*/ 49 w 123"/>
                    <a:gd name="T63" fmla="*/ 1 h 85"/>
                    <a:gd name="T64" fmla="*/ 62 w 123"/>
                    <a:gd name="T65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3" h="85">
                      <a:moveTo>
                        <a:pt x="62" y="0"/>
                      </a:moveTo>
                      <a:lnTo>
                        <a:pt x="75" y="1"/>
                      </a:lnTo>
                      <a:lnTo>
                        <a:pt x="86" y="3"/>
                      </a:lnTo>
                      <a:lnTo>
                        <a:pt x="97" y="8"/>
                      </a:lnTo>
                      <a:lnTo>
                        <a:pt x="105" y="13"/>
                      </a:lnTo>
                      <a:lnTo>
                        <a:pt x="113" y="19"/>
                      </a:lnTo>
                      <a:lnTo>
                        <a:pt x="119" y="26"/>
                      </a:lnTo>
                      <a:lnTo>
                        <a:pt x="122" y="34"/>
                      </a:lnTo>
                      <a:lnTo>
                        <a:pt x="123" y="43"/>
                      </a:lnTo>
                      <a:lnTo>
                        <a:pt x="122" y="51"/>
                      </a:lnTo>
                      <a:lnTo>
                        <a:pt x="119" y="59"/>
                      </a:lnTo>
                      <a:lnTo>
                        <a:pt x="113" y="66"/>
                      </a:lnTo>
                      <a:lnTo>
                        <a:pt x="105" y="72"/>
                      </a:lnTo>
                      <a:lnTo>
                        <a:pt x="97" y="77"/>
                      </a:lnTo>
                      <a:lnTo>
                        <a:pt x="86" y="81"/>
                      </a:lnTo>
                      <a:lnTo>
                        <a:pt x="75" y="83"/>
                      </a:lnTo>
                      <a:lnTo>
                        <a:pt x="62" y="85"/>
                      </a:lnTo>
                      <a:lnTo>
                        <a:pt x="49" y="83"/>
                      </a:lnTo>
                      <a:lnTo>
                        <a:pt x="38" y="81"/>
                      </a:lnTo>
                      <a:lnTo>
                        <a:pt x="27" y="77"/>
                      </a:lnTo>
                      <a:lnTo>
                        <a:pt x="18" y="72"/>
                      </a:lnTo>
                      <a:lnTo>
                        <a:pt x="10" y="66"/>
                      </a:lnTo>
                      <a:lnTo>
                        <a:pt x="4" y="59"/>
                      </a:lnTo>
                      <a:lnTo>
                        <a:pt x="1" y="51"/>
                      </a:lnTo>
                      <a:lnTo>
                        <a:pt x="0" y="43"/>
                      </a:lnTo>
                      <a:lnTo>
                        <a:pt x="1" y="34"/>
                      </a:lnTo>
                      <a:lnTo>
                        <a:pt x="4" y="26"/>
                      </a:lnTo>
                      <a:lnTo>
                        <a:pt x="10" y="19"/>
                      </a:lnTo>
                      <a:lnTo>
                        <a:pt x="18" y="13"/>
                      </a:lnTo>
                      <a:lnTo>
                        <a:pt x="27" y="8"/>
                      </a:lnTo>
                      <a:lnTo>
                        <a:pt x="38" y="3"/>
                      </a:lnTo>
                      <a:lnTo>
                        <a:pt x="49" y="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4" name="Freeform 84"/>
                <p:cNvSpPr>
                  <a:spLocks/>
                </p:cNvSpPr>
                <p:nvPr/>
              </p:nvSpPr>
              <p:spPr bwMode="auto">
                <a:xfrm>
                  <a:off x="422" y="3422"/>
                  <a:ext cx="18" cy="7"/>
                </a:xfrm>
                <a:custGeom>
                  <a:avLst/>
                  <a:gdLst>
                    <a:gd name="T0" fmla="*/ 123 w 123"/>
                    <a:gd name="T1" fmla="*/ 43 h 43"/>
                    <a:gd name="T2" fmla="*/ 122 w 123"/>
                    <a:gd name="T3" fmla="*/ 34 h 43"/>
                    <a:gd name="T4" fmla="*/ 119 w 123"/>
                    <a:gd name="T5" fmla="*/ 26 h 43"/>
                    <a:gd name="T6" fmla="*/ 113 w 123"/>
                    <a:gd name="T7" fmla="*/ 19 h 43"/>
                    <a:gd name="T8" fmla="*/ 105 w 123"/>
                    <a:gd name="T9" fmla="*/ 13 h 43"/>
                    <a:gd name="T10" fmla="*/ 97 w 123"/>
                    <a:gd name="T11" fmla="*/ 8 h 43"/>
                    <a:gd name="T12" fmla="*/ 86 w 123"/>
                    <a:gd name="T13" fmla="*/ 3 h 43"/>
                    <a:gd name="T14" fmla="*/ 75 w 123"/>
                    <a:gd name="T15" fmla="*/ 1 h 43"/>
                    <a:gd name="T16" fmla="*/ 62 w 123"/>
                    <a:gd name="T17" fmla="*/ 0 h 43"/>
                    <a:gd name="T18" fmla="*/ 49 w 123"/>
                    <a:gd name="T19" fmla="*/ 1 h 43"/>
                    <a:gd name="T20" fmla="*/ 38 w 123"/>
                    <a:gd name="T21" fmla="*/ 3 h 43"/>
                    <a:gd name="T22" fmla="*/ 27 w 123"/>
                    <a:gd name="T23" fmla="*/ 8 h 43"/>
                    <a:gd name="T24" fmla="*/ 18 w 123"/>
                    <a:gd name="T25" fmla="*/ 13 h 43"/>
                    <a:gd name="T26" fmla="*/ 10 w 123"/>
                    <a:gd name="T27" fmla="*/ 19 h 43"/>
                    <a:gd name="T28" fmla="*/ 4 w 123"/>
                    <a:gd name="T29" fmla="*/ 26 h 43"/>
                    <a:gd name="T30" fmla="*/ 1 w 123"/>
                    <a:gd name="T31" fmla="*/ 34 h 43"/>
                    <a:gd name="T32" fmla="*/ 0 w 123"/>
                    <a:gd name="T33" fmla="*/ 43 h 43"/>
                    <a:gd name="T34" fmla="*/ 5 w 123"/>
                    <a:gd name="T35" fmla="*/ 35 h 43"/>
                    <a:gd name="T36" fmla="*/ 21 w 123"/>
                    <a:gd name="T37" fmla="*/ 30 h 43"/>
                    <a:gd name="T38" fmla="*/ 40 w 123"/>
                    <a:gd name="T39" fmla="*/ 27 h 43"/>
                    <a:gd name="T40" fmla="*/ 62 w 123"/>
                    <a:gd name="T41" fmla="*/ 27 h 43"/>
                    <a:gd name="T42" fmla="*/ 84 w 123"/>
                    <a:gd name="T43" fmla="*/ 28 h 43"/>
                    <a:gd name="T44" fmla="*/ 104 w 123"/>
                    <a:gd name="T45" fmla="*/ 31 h 43"/>
                    <a:gd name="T46" fmla="*/ 118 w 123"/>
                    <a:gd name="T47" fmla="*/ 36 h 43"/>
                    <a:gd name="T48" fmla="*/ 123 w 123"/>
                    <a:gd name="T4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3" h="43">
                      <a:moveTo>
                        <a:pt x="123" y="43"/>
                      </a:moveTo>
                      <a:lnTo>
                        <a:pt x="122" y="34"/>
                      </a:lnTo>
                      <a:lnTo>
                        <a:pt x="119" y="26"/>
                      </a:lnTo>
                      <a:lnTo>
                        <a:pt x="113" y="19"/>
                      </a:lnTo>
                      <a:lnTo>
                        <a:pt x="105" y="13"/>
                      </a:lnTo>
                      <a:lnTo>
                        <a:pt x="97" y="8"/>
                      </a:lnTo>
                      <a:lnTo>
                        <a:pt x="86" y="3"/>
                      </a:lnTo>
                      <a:lnTo>
                        <a:pt x="75" y="1"/>
                      </a:lnTo>
                      <a:lnTo>
                        <a:pt x="62" y="0"/>
                      </a:lnTo>
                      <a:lnTo>
                        <a:pt x="49" y="1"/>
                      </a:lnTo>
                      <a:lnTo>
                        <a:pt x="38" y="3"/>
                      </a:lnTo>
                      <a:lnTo>
                        <a:pt x="27" y="8"/>
                      </a:lnTo>
                      <a:lnTo>
                        <a:pt x="18" y="13"/>
                      </a:lnTo>
                      <a:lnTo>
                        <a:pt x="10" y="19"/>
                      </a:lnTo>
                      <a:lnTo>
                        <a:pt x="4" y="26"/>
                      </a:lnTo>
                      <a:lnTo>
                        <a:pt x="1" y="34"/>
                      </a:lnTo>
                      <a:lnTo>
                        <a:pt x="0" y="43"/>
                      </a:lnTo>
                      <a:lnTo>
                        <a:pt x="5" y="35"/>
                      </a:lnTo>
                      <a:lnTo>
                        <a:pt x="21" y="30"/>
                      </a:lnTo>
                      <a:lnTo>
                        <a:pt x="40" y="27"/>
                      </a:lnTo>
                      <a:lnTo>
                        <a:pt x="62" y="27"/>
                      </a:lnTo>
                      <a:lnTo>
                        <a:pt x="84" y="28"/>
                      </a:lnTo>
                      <a:lnTo>
                        <a:pt x="104" y="31"/>
                      </a:lnTo>
                      <a:lnTo>
                        <a:pt x="118" y="36"/>
                      </a:lnTo>
                      <a:lnTo>
                        <a:pt x="123" y="43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5" name="Freeform 85"/>
                <p:cNvSpPr>
                  <a:spLocks/>
                </p:cNvSpPr>
                <p:nvPr/>
              </p:nvSpPr>
              <p:spPr bwMode="auto">
                <a:xfrm>
                  <a:off x="418" y="3428"/>
                  <a:ext cx="17" cy="14"/>
                </a:xfrm>
                <a:custGeom>
                  <a:avLst/>
                  <a:gdLst>
                    <a:gd name="T0" fmla="*/ 61 w 124"/>
                    <a:gd name="T1" fmla="*/ 0 h 84"/>
                    <a:gd name="T2" fmla="*/ 74 w 124"/>
                    <a:gd name="T3" fmla="*/ 2 h 84"/>
                    <a:gd name="T4" fmla="*/ 86 w 124"/>
                    <a:gd name="T5" fmla="*/ 4 h 84"/>
                    <a:gd name="T6" fmla="*/ 96 w 124"/>
                    <a:gd name="T7" fmla="*/ 8 h 84"/>
                    <a:gd name="T8" fmla="*/ 105 w 124"/>
                    <a:gd name="T9" fmla="*/ 12 h 84"/>
                    <a:gd name="T10" fmla="*/ 113 w 124"/>
                    <a:gd name="T11" fmla="*/ 19 h 84"/>
                    <a:gd name="T12" fmla="*/ 119 w 124"/>
                    <a:gd name="T13" fmla="*/ 26 h 84"/>
                    <a:gd name="T14" fmla="*/ 123 w 124"/>
                    <a:gd name="T15" fmla="*/ 34 h 84"/>
                    <a:gd name="T16" fmla="*/ 124 w 124"/>
                    <a:gd name="T17" fmla="*/ 42 h 84"/>
                    <a:gd name="T18" fmla="*/ 123 w 124"/>
                    <a:gd name="T19" fmla="*/ 51 h 84"/>
                    <a:gd name="T20" fmla="*/ 119 w 124"/>
                    <a:gd name="T21" fmla="*/ 58 h 84"/>
                    <a:gd name="T22" fmla="*/ 113 w 124"/>
                    <a:gd name="T23" fmla="*/ 66 h 84"/>
                    <a:gd name="T24" fmla="*/ 105 w 124"/>
                    <a:gd name="T25" fmla="*/ 72 h 84"/>
                    <a:gd name="T26" fmla="*/ 96 w 124"/>
                    <a:gd name="T27" fmla="*/ 76 h 84"/>
                    <a:gd name="T28" fmla="*/ 86 w 124"/>
                    <a:gd name="T29" fmla="*/ 81 h 84"/>
                    <a:gd name="T30" fmla="*/ 74 w 124"/>
                    <a:gd name="T31" fmla="*/ 83 h 84"/>
                    <a:gd name="T32" fmla="*/ 61 w 124"/>
                    <a:gd name="T33" fmla="*/ 84 h 84"/>
                    <a:gd name="T34" fmla="*/ 49 w 124"/>
                    <a:gd name="T35" fmla="*/ 83 h 84"/>
                    <a:gd name="T36" fmla="*/ 37 w 124"/>
                    <a:gd name="T37" fmla="*/ 81 h 84"/>
                    <a:gd name="T38" fmla="*/ 27 w 124"/>
                    <a:gd name="T39" fmla="*/ 76 h 84"/>
                    <a:gd name="T40" fmla="*/ 19 w 124"/>
                    <a:gd name="T41" fmla="*/ 72 h 84"/>
                    <a:gd name="T42" fmla="*/ 11 w 124"/>
                    <a:gd name="T43" fmla="*/ 66 h 84"/>
                    <a:gd name="T44" fmla="*/ 5 w 124"/>
                    <a:gd name="T45" fmla="*/ 58 h 84"/>
                    <a:gd name="T46" fmla="*/ 1 w 124"/>
                    <a:gd name="T47" fmla="*/ 51 h 84"/>
                    <a:gd name="T48" fmla="*/ 0 w 124"/>
                    <a:gd name="T49" fmla="*/ 42 h 84"/>
                    <a:gd name="T50" fmla="*/ 1 w 124"/>
                    <a:gd name="T51" fmla="*/ 34 h 84"/>
                    <a:gd name="T52" fmla="*/ 5 w 124"/>
                    <a:gd name="T53" fmla="*/ 26 h 84"/>
                    <a:gd name="T54" fmla="*/ 11 w 124"/>
                    <a:gd name="T55" fmla="*/ 19 h 84"/>
                    <a:gd name="T56" fmla="*/ 19 w 124"/>
                    <a:gd name="T57" fmla="*/ 12 h 84"/>
                    <a:gd name="T58" fmla="*/ 27 w 124"/>
                    <a:gd name="T59" fmla="*/ 8 h 84"/>
                    <a:gd name="T60" fmla="*/ 37 w 124"/>
                    <a:gd name="T61" fmla="*/ 4 h 84"/>
                    <a:gd name="T62" fmla="*/ 49 w 124"/>
                    <a:gd name="T63" fmla="*/ 2 h 84"/>
                    <a:gd name="T64" fmla="*/ 61 w 124"/>
                    <a:gd name="T6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84">
                      <a:moveTo>
                        <a:pt x="61" y="0"/>
                      </a:moveTo>
                      <a:lnTo>
                        <a:pt x="74" y="2"/>
                      </a:lnTo>
                      <a:lnTo>
                        <a:pt x="86" y="4"/>
                      </a:lnTo>
                      <a:lnTo>
                        <a:pt x="96" y="8"/>
                      </a:lnTo>
                      <a:lnTo>
                        <a:pt x="105" y="12"/>
                      </a:lnTo>
                      <a:lnTo>
                        <a:pt x="113" y="19"/>
                      </a:lnTo>
                      <a:lnTo>
                        <a:pt x="119" y="26"/>
                      </a:lnTo>
                      <a:lnTo>
                        <a:pt x="123" y="34"/>
                      </a:lnTo>
                      <a:lnTo>
                        <a:pt x="124" y="42"/>
                      </a:lnTo>
                      <a:lnTo>
                        <a:pt x="123" y="51"/>
                      </a:lnTo>
                      <a:lnTo>
                        <a:pt x="119" y="58"/>
                      </a:lnTo>
                      <a:lnTo>
                        <a:pt x="113" y="66"/>
                      </a:lnTo>
                      <a:lnTo>
                        <a:pt x="105" y="72"/>
                      </a:lnTo>
                      <a:lnTo>
                        <a:pt x="96" y="76"/>
                      </a:lnTo>
                      <a:lnTo>
                        <a:pt x="86" y="81"/>
                      </a:lnTo>
                      <a:lnTo>
                        <a:pt x="74" y="83"/>
                      </a:lnTo>
                      <a:lnTo>
                        <a:pt x="61" y="84"/>
                      </a:lnTo>
                      <a:lnTo>
                        <a:pt x="49" y="83"/>
                      </a:lnTo>
                      <a:lnTo>
                        <a:pt x="37" y="81"/>
                      </a:lnTo>
                      <a:lnTo>
                        <a:pt x="27" y="76"/>
                      </a:lnTo>
                      <a:lnTo>
                        <a:pt x="19" y="72"/>
                      </a:lnTo>
                      <a:lnTo>
                        <a:pt x="11" y="66"/>
                      </a:lnTo>
                      <a:lnTo>
                        <a:pt x="5" y="58"/>
                      </a:lnTo>
                      <a:lnTo>
                        <a:pt x="1" y="51"/>
                      </a:lnTo>
                      <a:lnTo>
                        <a:pt x="0" y="42"/>
                      </a:lnTo>
                      <a:lnTo>
                        <a:pt x="1" y="34"/>
                      </a:lnTo>
                      <a:lnTo>
                        <a:pt x="5" y="26"/>
                      </a:lnTo>
                      <a:lnTo>
                        <a:pt x="11" y="19"/>
                      </a:lnTo>
                      <a:lnTo>
                        <a:pt x="19" y="12"/>
                      </a:lnTo>
                      <a:lnTo>
                        <a:pt x="27" y="8"/>
                      </a:lnTo>
                      <a:lnTo>
                        <a:pt x="37" y="4"/>
                      </a:lnTo>
                      <a:lnTo>
                        <a:pt x="49" y="2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6" name="Freeform 86"/>
                <p:cNvSpPr>
                  <a:spLocks/>
                </p:cNvSpPr>
                <p:nvPr/>
              </p:nvSpPr>
              <p:spPr bwMode="auto">
                <a:xfrm>
                  <a:off x="418" y="3428"/>
                  <a:ext cx="17" cy="7"/>
                </a:xfrm>
                <a:custGeom>
                  <a:avLst/>
                  <a:gdLst>
                    <a:gd name="T0" fmla="*/ 124 w 124"/>
                    <a:gd name="T1" fmla="*/ 42 h 42"/>
                    <a:gd name="T2" fmla="*/ 123 w 124"/>
                    <a:gd name="T3" fmla="*/ 34 h 42"/>
                    <a:gd name="T4" fmla="*/ 119 w 124"/>
                    <a:gd name="T5" fmla="*/ 26 h 42"/>
                    <a:gd name="T6" fmla="*/ 113 w 124"/>
                    <a:gd name="T7" fmla="*/ 19 h 42"/>
                    <a:gd name="T8" fmla="*/ 105 w 124"/>
                    <a:gd name="T9" fmla="*/ 12 h 42"/>
                    <a:gd name="T10" fmla="*/ 96 w 124"/>
                    <a:gd name="T11" fmla="*/ 8 h 42"/>
                    <a:gd name="T12" fmla="*/ 86 w 124"/>
                    <a:gd name="T13" fmla="*/ 4 h 42"/>
                    <a:gd name="T14" fmla="*/ 74 w 124"/>
                    <a:gd name="T15" fmla="*/ 2 h 42"/>
                    <a:gd name="T16" fmla="*/ 61 w 124"/>
                    <a:gd name="T17" fmla="*/ 0 h 42"/>
                    <a:gd name="T18" fmla="*/ 49 w 124"/>
                    <a:gd name="T19" fmla="*/ 2 h 42"/>
                    <a:gd name="T20" fmla="*/ 37 w 124"/>
                    <a:gd name="T21" fmla="*/ 4 h 42"/>
                    <a:gd name="T22" fmla="*/ 27 w 124"/>
                    <a:gd name="T23" fmla="*/ 8 h 42"/>
                    <a:gd name="T24" fmla="*/ 19 w 124"/>
                    <a:gd name="T25" fmla="*/ 12 h 42"/>
                    <a:gd name="T26" fmla="*/ 11 w 124"/>
                    <a:gd name="T27" fmla="*/ 19 h 42"/>
                    <a:gd name="T28" fmla="*/ 5 w 124"/>
                    <a:gd name="T29" fmla="*/ 26 h 42"/>
                    <a:gd name="T30" fmla="*/ 1 w 124"/>
                    <a:gd name="T31" fmla="*/ 34 h 42"/>
                    <a:gd name="T32" fmla="*/ 0 w 124"/>
                    <a:gd name="T33" fmla="*/ 42 h 42"/>
                    <a:gd name="T34" fmla="*/ 6 w 124"/>
                    <a:gd name="T35" fmla="*/ 35 h 42"/>
                    <a:gd name="T36" fmla="*/ 20 w 124"/>
                    <a:gd name="T37" fmla="*/ 29 h 42"/>
                    <a:gd name="T38" fmla="*/ 39 w 124"/>
                    <a:gd name="T39" fmla="*/ 27 h 42"/>
                    <a:gd name="T40" fmla="*/ 63 w 124"/>
                    <a:gd name="T41" fmla="*/ 26 h 42"/>
                    <a:gd name="T42" fmla="*/ 85 w 124"/>
                    <a:gd name="T43" fmla="*/ 27 h 42"/>
                    <a:gd name="T44" fmla="*/ 104 w 124"/>
                    <a:gd name="T45" fmla="*/ 30 h 42"/>
                    <a:gd name="T46" fmla="*/ 118 w 124"/>
                    <a:gd name="T47" fmla="*/ 36 h 42"/>
                    <a:gd name="T48" fmla="*/ 124 w 124"/>
                    <a:gd name="T4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4" h="42">
                      <a:moveTo>
                        <a:pt x="124" y="42"/>
                      </a:moveTo>
                      <a:lnTo>
                        <a:pt x="123" y="34"/>
                      </a:lnTo>
                      <a:lnTo>
                        <a:pt x="119" y="26"/>
                      </a:lnTo>
                      <a:lnTo>
                        <a:pt x="113" y="19"/>
                      </a:lnTo>
                      <a:lnTo>
                        <a:pt x="105" y="12"/>
                      </a:lnTo>
                      <a:lnTo>
                        <a:pt x="96" y="8"/>
                      </a:lnTo>
                      <a:lnTo>
                        <a:pt x="86" y="4"/>
                      </a:lnTo>
                      <a:lnTo>
                        <a:pt x="74" y="2"/>
                      </a:lnTo>
                      <a:lnTo>
                        <a:pt x="61" y="0"/>
                      </a:lnTo>
                      <a:lnTo>
                        <a:pt x="49" y="2"/>
                      </a:lnTo>
                      <a:lnTo>
                        <a:pt x="37" y="4"/>
                      </a:lnTo>
                      <a:lnTo>
                        <a:pt x="27" y="8"/>
                      </a:lnTo>
                      <a:lnTo>
                        <a:pt x="19" y="12"/>
                      </a:lnTo>
                      <a:lnTo>
                        <a:pt x="11" y="19"/>
                      </a:lnTo>
                      <a:lnTo>
                        <a:pt x="5" y="26"/>
                      </a:lnTo>
                      <a:lnTo>
                        <a:pt x="1" y="34"/>
                      </a:lnTo>
                      <a:lnTo>
                        <a:pt x="0" y="42"/>
                      </a:lnTo>
                      <a:lnTo>
                        <a:pt x="6" y="35"/>
                      </a:lnTo>
                      <a:lnTo>
                        <a:pt x="20" y="29"/>
                      </a:lnTo>
                      <a:lnTo>
                        <a:pt x="39" y="27"/>
                      </a:lnTo>
                      <a:lnTo>
                        <a:pt x="63" y="26"/>
                      </a:lnTo>
                      <a:lnTo>
                        <a:pt x="85" y="27"/>
                      </a:lnTo>
                      <a:lnTo>
                        <a:pt x="104" y="30"/>
                      </a:lnTo>
                      <a:lnTo>
                        <a:pt x="118" y="36"/>
                      </a:lnTo>
                      <a:lnTo>
                        <a:pt x="124" y="42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7" name="Freeform 87"/>
                <p:cNvSpPr>
                  <a:spLocks/>
                </p:cNvSpPr>
                <p:nvPr/>
              </p:nvSpPr>
              <p:spPr bwMode="auto">
                <a:xfrm>
                  <a:off x="413" y="3434"/>
                  <a:ext cx="17" cy="14"/>
                </a:xfrm>
                <a:custGeom>
                  <a:avLst/>
                  <a:gdLst>
                    <a:gd name="T0" fmla="*/ 62 w 124"/>
                    <a:gd name="T1" fmla="*/ 0 h 84"/>
                    <a:gd name="T2" fmla="*/ 74 w 124"/>
                    <a:gd name="T3" fmla="*/ 1 h 84"/>
                    <a:gd name="T4" fmla="*/ 86 w 124"/>
                    <a:gd name="T5" fmla="*/ 3 h 84"/>
                    <a:gd name="T6" fmla="*/ 96 w 124"/>
                    <a:gd name="T7" fmla="*/ 7 h 84"/>
                    <a:gd name="T8" fmla="*/ 106 w 124"/>
                    <a:gd name="T9" fmla="*/ 13 h 84"/>
                    <a:gd name="T10" fmla="*/ 114 w 124"/>
                    <a:gd name="T11" fmla="*/ 18 h 84"/>
                    <a:gd name="T12" fmla="*/ 120 w 124"/>
                    <a:gd name="T13" fmla="*/ 26 h 84"/>
                    <a:gd name="T14" fmla="*/ 123 w 124"/>
                    <a:gd name="T15" fmla="*/ 33 h 84"/>
                    <a:gd name="T16" fmla="*/ 124 w 124"/>
                    <a:gd name="T17" fmla="*/ 42 h 84"/>
                    <a:gd name="T18" fmla="*/ 123 w 124"/>
                    <a:gd name="T19" fmla="*/ 50 h 84"/>
                    <a:gd name="T20" fmla="*/ 120 w 124"/>
                    <a:gd name="T21" fmla="*/ 59 h 84"/>
                    <a:gd name="T22" fmla="*/ 114 w 124"/>
                    <a:gd name="T23" fmla="*/ 65 h 84"/>
                    <a:gd name="T24" fmla="*/ 106 w 124"/>
                    <a:gd name="T25" fmla="*/ 71 h 84"/>
                    <a:gd name="T26" fmla="*/ 96 w 124"/>
                    <a:gd name="T27" fmla="*/ 77 h 84"/>
                    <a:gd name="T28" fmla="*/ 86 w 124"/>
                    <a:gd name="T29" fmla="*/ 81 h 84"/>
                    <a:gd name="T30" fmla="*/ 74 w 124"/>
                    <a:gd name="T31" fmla="*/ 83 h 84"/>
                    <a:gd name="T32" fmla="*/ 62 w 124"/>
                    <a:gd name="T33" fmla="*/ 84 h 84"/>
                    <a:gd name="T34" fmla="*/ 49 w 124"/>
                    <a:gd name="T35" fmla="*/ 83 h 84"/>
                    <a:gd name="T36" fmla="*/ 37 w 124"/>
                    <a:gd name="T37" fmla="*/ 81 h 84"/>
                    <a:gd name="T38" fmla="*/ 27 w 124"/>
                    <a:gd name="T39" fmla="*/ 77 h 84"/>
                    <a:gd name="T40" fmla="*/ 19 w 124"/>
                    <a:gd name="T41" fmla="*/ 71 h 84"/>
                    <a:gd name="T42" fmla="*/ 11 w 124"/>
                    <a:gd name="T43" fmla="*/ 65 h 84"/>
                    <a:gd name="T44" fmla="*/ 5 w 124"/>
                    <a:gd name="T45" fmla="*/ 59 h 84"/>
                    <a:gd name="T46" fmla="*/ 2 w 124"/>
                    <a:gd name="T47" fmla="*/ 50 h 84"/>
                    <a:gd name="T48" fmla="*/ 0 w 124"/>
                    <a:gd name="T49" fmla="*/ 42 h 84"/>
                    <a:gd name="T50" fmla="*/ 2 w 124"/>
                    <a:gd name="T51" fmla="*/ 33 h 84"/>
                    <a:gd name="T52" fmla="*/ 5 w 124"/>
                    <a:gd name="T53" fmla="*/ 26 h 84"/>
                    <a:gd name="T54" fmla="*/ 11 w 124"/>
                    <a:gd name="T55" fmla="*/ 18 h 84"/>
                    <a:gd name="T56" fmla="*/ 19 w 124"/>
                    <a:gd name="T57" fmla="*/ 13 h 84"/>
                    <a:gd name="T58" fmla="*/ 27 w 124"/>
                    <a:gd name="T59" fmla="*/ 7 h 84"/>
                    <a:gd name="T60" fmla="*/ 37 w 124"/>
                    <a:gd name="T61" fmla="*/ 3 h 84"/>
                    <a:gd name="T62" fmla="*/ 49 w 124"/>
                    <a:gd name="T63" fmla="*/ 1 h 84"/>
                    <a:gd name="T64" fmla="*/ 62 w 124"/>
                    <a:gd name="T6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84">
                      <a:moveTo>
                        <a:pt x="62" y="0"/>
                      </a:moveTo>
                      <a:lnTo>
                        <a:pt x="74" y="1"/>
                      </a:lnTo>
                      <a:lnTo>
                        <a:pt x="86" y="3"/>
                      </a:lnTo>
                      <a:lnTo>
                        <a:pt x="96" y="7"/>
                      </a:lnTo>
                      <a:lnTo>
                        <a:pt x="106" y="13"/>
                      </a:lnTo>
                      <a:lnTo>
                        <a:pt x="114" y="18"/>
                      </a:lnTo>
                      <a:lnTo>
                        <a:pt x="120" y="26"/>
                      </a:lnTo>
                      <a:lnTo>
                        <a:pt x="123" y="33"/>
                      </a:lnTo>
                      <a:lnTo>
                        <a:pt x="124" y="42"/>
                      </a:lnTo>
                      <a:lnTo>
                        <a:pt x="123" y="50"/>
                      </a:lnTo>
                      <a:lnTo>
                        <a:pt x="120" y="59"/>
                      </a:lnTo>
                      <a:lnTo>
                        <a:pt x="114" y="65"/>
                      </a:lnTo>
                      <a:lnTo>
                        <a:pt x="106" y="71"/>
                      </a:lnTo>
                      <a:lnTo>
                        <a:pt x="96" y="77"/>
                      </a:lnTo>
                      <a:lnTo>
                        <a:pt x="86" y="81"/>
                      </a:lnTo>
                      <a:lnTo>
                        <a:pt x="74" y="83"/>
                      </a:lnTo>
                      <a:lnTo>
                        <a:pt x="62" y="84"/>
                      </a:lnTo>
                      <a:lnTo>
                        <a:pt x="49" y="83"/>
                      </a:lnTo>
                      <a:lnTo>
                        <a:pt x="37" y="81"/>
                      </a:lnTo>
                      <a:lnTo>
                        <a:pt x="27" y="77"/>
                      </a:lnTo>
                      <a:lnTo>
                        <a:pt x="19" y="71"/>
                      </a:lnTo>
                      <a:lnTo>
                        <a:pt x="11" y="65"/>
                      </a:lnTo>
                      <a:lnTo>
                        <a:pt x="5" y="59"/>
                      </a:lnTo>
                      <a:lnTo>
                        <a:pt x="2" y="50"/>
                      </a:lnTo>
                      <a:lnTo>
                        <a:pt x="0" y="42"/>
                      </a:lnTo>
                      <a:lnTo>
                        <a:pt x="2" y="33"/>
                      </a:lnTo>
                      <a:lnTo>
                        <a:pt x="5" y="26"/>
                      </a:lnTo>
                      <a:lnTo>
                        <a:pt x="11" y="18"/>
                      </a:lnTo>
                      <a:lnTo>
                        <a:pt x="19" y="13"/>
                      </a:lnTo>
                      <a:lnTo>
                        <a:pt x="27" y="7"/>
                      </a:lnTo>
                      <a:lnTo>
                        <a:pt x="37" y="3"/>
                      </a:lnTo>
                      <a:lnTo>
                        <a:pt x="49" y="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8" name="Freeform 88"/>
                <p:cNvSpPr>
                  <a:spLocks/>
                </p:cNvSpPr>
                <p:nvPr/>
              </p:nvSpPr>
              <p:spPr bwMode="auto">
                <a:xfrm>
                  <a:off x="413" y="3434"/>
                  <a:ext cx="17" cy="7"/>
                </a:xfrm>
                <a:custGeom>
                  <a:avLst/>
                  <a:gdLst>
                    <a:gd name="T0" fmla="*/ 124 w 124"/>
                    <a:gd name="T1" fmla="*/ 42 h 42"/>
                    <a:gd name="T2" fmla="*/ 123 w 124"/>
                    <a:gd name="T3" fmla="*/ 33 h 42"/>
                    <a:gd name="T4" fmla="*/ 120 w 124"/>
                    <a:gd name="T5" fmla="*/ 26 h 42"/>
                    <a:gd name="T6" fmla="*/ 114 w 124"/>
                    <a:gd name="T7" fmla="*/ 18 h 42"/>
                    <a:gd name="T8" fmla="*/ 106 w 124"/>
                    <a:gd name="T9" fmla="*/ 13 h 42"/>
                    <a:gd name="T10" fmla="*/ 96 w 124"/>
                    <a:gd name="T11" fmla="*/ 7 h 42"/>
                    <a:gd name="T12" fmla="*/ 86 w 124"/>
                    <a:gd name="T13" fmla="*/ 3 h 42"/>
                    <a:gd name="T14" fmla="*/ 74 w 124"/>
                    <a:gd name="T15" fmla="*/ 1 h 42"/>
                    <a:gd name="T16" fmla="*/ 62 w 124"/>
                    <a:gd name="T17" fmla="*/ 0 h 42"/>
                    <a:gd name="T18" fmla="*/ 49 w 124"/>
                    <a:gd name="T19" fmla="*/ 1 h 42"/>
                    <a:gd name="T20" fmla="*/ 37 w 124"/>
                    <a:gd name="T21" fmla="*/ 3 h 42"/>
                    <a:gd name="T22" fmla="*/ 27 w 124"/>
                    <a:gd name="T23" fmla="*/ 7 h 42"/>
                    <a:gd name="T24" fmla="*/ 19 w 124"/>
                    <a:gd name="T25" fmla="*/ 13 h 42"/>
                    <a:gd name="T26" fmla="*/ 11 w 124"/>
                    <a:gd name="T27" fmla="*/ 18 h 42"/>
                    <a:gd name="T28" fmla="*/ 5 w 124"/>
                    <a:gd name="T29" fmla="*/ 26 h 42"/>
                    <a:gd name="T30" fmla="*/ 2 w 124"/>
                    <a:gd name="T31" fmla="*/ 33 h 42"/>
                    <a:gd name="T32" fmla="*/ 0 w 124"/>
                    <a:gd name="T33" fmla="*/ 42 h 42"/>
                    <a:gd name="T34" fmla="*/ 6 w 124"/>
                    <a:gd name="T35" fmla="*/ 34 h 42"/>
                    <a:gd name="T36" fmla="*/ 20 w 124"/>
                    <a:gd name="T37" fmla="*/ 29 h 42"/>
                    <a:gd name="T38" fmla="*/ 40 w 124"/>
                    <a:gd name="T39" fmla="*/ 27 h 42"/>
                    <a:gd name="T40" fmla="*/ 63 w 124"/>
                    <a:gd name="T41" fmla="*/ 26 h 42"/>
                    <a:gd name="T42" fmla="*/ 85 w 124"/>
                    <a:gd name="T43" fmla="*/ 28 h 42"/>
                    <a:gd name="T44" fmla="*/ 105 w 124"/>
                    <a:gd name="T45" fmla="*/ 31 h 42"/>
                    <a:gd name="T46" fmla="*/ 118 w 124"/>
                    <a:gd name="T47" fmla="*/ 35 h 42"/>
                    <a:gd name="T48" fmla="*/ 124 w 124"/>
                    <a:gd name="T4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4" h="42">
                      <a:moveTo>
                        <a:pt x="124" y="42"/>
                      </a:moveTo>
                      <a:lnTo>
                        <a:pt x="123" y="33"/>
                      </a:lnTo>
                      <a:lnTo>
                        <a:pt x="120" y="26"/>
                      </a:lnTo>
                      <a:lnTo>
                        <a:pt x="114" y="18"/>
                      </a:lnTo>
                      <a:lnTo>
                        <a:pt x="106" y="13"/>
                      </a:lnTo>
                      <a:lnTo>
                        <a:pt x="96" y="7"/>
                      </a:lnTo>
                      <a:lnTo>
                        <a:pt x="86" y="3"/>
                      </a:lnTo>
                      <a:lnTo>
                        <a:pt x="74" y="1"/>
                      </a:lnTo>
                      <a:lnTo>
                        <a:pt x="62" y="0"/>
                      </a:lnTo>
                      <a:lnTo>
                        <a:pt x="49" y="1"/>
                      </a:lnTo>
                      <a:lnTo>
                        <a:pt x="37" y="3"/>
                      </a:lnTo>
                      <a:lnTo>
                        <a:pt x="27" y="7"/>
                      </a:lnTo>
                      <a:lnTo>
                        <a:pt x="19" y="13"/>
                      </a:lnTo>
                      <a:lnTo>
                        <a:pt x="11" y="18"/>
                      </a:lnTo>
                      <a:lnTo>
                        <a:pt x="5" y="26"/>
                      </a:lnTo>
                      <a:lnTo>
                        <a:pt x="2" y="33"/>
                      </a:lnTo>
                      <a:lnTo>
                        <a:pt x="0" y="42"/>
                      </a:lnTo>
                      <a:lnTo>
                        <a:pt x="6" y="34"/>
                      </a:lnTo>
                      <a:lnTo>
                        <a:pt x="20" y="29"/>
                      </a:lnTo>
                      <a:lnTo>
                        <a:pt x="40" y="27"/>
                      </a:lnTo>
                      <a:lnTo>
                        <a:pt x="63" y="26"/>
                      </a:lnTo>
                      <a:lnTo>
                        <a:pt x="85" y="28"/>
                      </a:lnTo>
                      <a:lnTo>
                        <a:pt x="105" y="31"/>
                      </a:lnTo>
                      <a:lnTo>
                        <a:pt x="118" y="35"/>
                      </a:lnTo>
                      <a:lnTo>
                        <a:pt x="124" y="42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29" name="Freeform 89"/>
                <p:cNvSpPr>
                  <a:spLocks/>
                </p:cNvSpPr>
                <p:nvPr/>
              </p:nvSpPr>
              <p:spPr bwMode="auto">
                <a:xfrm>
                  <a:off x="410" y="3440"/>
                  <a:ext cx="18" cy="14"/>
                </a:xfrm>
                <a:custGeom>
                  <a:avLst/>
                  <a:gdLst>
                    <a:gd name="T0" fmla="*/ 62 w 124"/>
                    <a:gd name="T1" fmla="*/ 0 h 84"/>
                    <a:gd name="T2" fmla="*/ 75 w 124"/>
                    <a:gd name="T3" fmla="*/ 1 h 84"/>
                    <a:gd name="T4" fmla="*/ 87 w 124"/>
                    <a:gd name="T5" fmla="*/ 3 h 84"/>
                    <a:gd name="T6" fmla="*/ 97 w 124"/>
                    <a:gd name="T7" fmla="*/ 8 h 84"/>
                    <a:gd name="T8" fmla="*/ 105 w 124"/>
                    <a:gd name="T9" fmla="*/ 12 h 84"/>
                    <a:gd name="T10" fmla="*/ 113 w 124"/>
                    <a:gd name="T11" fmla="*/ 18 h 84"/>
                    <a:gd name="T12" fmla="*/ 119 w 124"/>
                    <a:gd name="T13" fmla="*/ 26 h 84"/>
                    <a:gd name="T14" fmla="*/ 123 w 124"/>
                    <a:gd name="T15" fmla="*/ 33 h 84"/>
                    <a:gd name="T16" fmla="*/ 124 w 124"/>
                    <a:gd name="T17" fmla="*/ 42 h 84"/>
                    <a:gd name="T18" fmla="*/ 123 w 124"/>
                    <a:gd name="T19" fmla="*/ 51 h 84"/>
                    <a:gd name="T20" fmla="*/ 119 w 124"/>
                    <a:gd name="T21" fmla="*/ 58 h 84"/>
                    <a:gd name="T22" fmla="*/ 113 w 124"/>
                    <a:gd name="T23" fmla="*/ 65 h 84"/>
                    <a:gd name="T24" fmla="*/ 105 w 124"/>
                    <a:gd name="T25" fmla="*/ 72 h 84"/>
                    <a:gd name="T26" fmla="*/ 97 w 124"/>
                    <a:gd name="T27" fmla="*/ 76 h 84"/>
                    <a:gd name="T28" fmla="*/ 87 w 124"/>
                    <a:gd name="T29" fmla="*/ 80 h 84"/>
                    <a:gd name="T30" fmla="*/ 75 w 124"/>
                    <a:gd name="T31" fmla="*/ 83 h 84"/>
                    <a:gd name="T32" fmla="*/ 62 w 124"/>
                    <a:gd name="T33" fmla="*/ 84 h 84"/>
                    <a:gd name="T34" fmla="*/ 50 w 124"/>
                    <a:gd name="T35" fmla="*/ 83 h 84"/>
                    <a:gd name="T36" fmla="*/ 38 w 124"/>
                    <a:gd name="T37" fmla="*/ 80 h 84"/>
                    <a:gd name="T38" fmla="*/ 28 w 124"/>
                    <a:gd name="T39" fmla="*/ 76 h 84"/>
                    <a:gd name="T40" fmla="*/ 18 w 124"/>
                    <a:gd name="T41" fmla="*/ 72 h 84"/>
                    <a:gd name="T42" fmla="*/ 10 w 124"/>
                    <a:gd name="T43" fmla="*/ 65 h 84"/>
                    <a:gd name="T44" fmla="*/ 5 w 124"/>
                    <a:gd name="T45" fmla="*/ 58 h 84"/>
                    <a:gd name="T46" fmla="*/ 1 w 124"/>
                    <a:gd name="T47" fmla="*/ 51 h 84"/>
                    <a:gd name="T48" fmla="*/ 0 w 124"/>
                    <a:gd name="T49" fmla="*/ 42 h 84"/>
                    <a:gd name="T50" fmla="*/ 1 w 124"/>
                    <a:gd name="T51" fmla="*/ 33 h 84"/>
                    <a:gd name="T52" fmla="*/ 5 w 124"/>
                    <a:gd name="T53" fmla="*/ 26 h 84"/>
                    <a:gd name="T54" fmla="*/ 10 w 124"/>
                    <a:gd name="T55" fmla="*/ 18 h 84"/>
                    <a:gd name="T56" fmla="*/ 18 w 124"/>
                    <a:gd name="T57" fmla="*/ 12 h 84"/>
                    <a:gd name="T58" fmla="*/ 28 w 124"/>
                    <a:gd name="T59" fmla="*/ 8 h 84"/>
                    <a:gd name="T60" fmla="*/ 38 w 124"/>
                    <a:gd name="T61" fmla="*/ 3 h 84"/>
                    <a:gd name="T62" fmla="*/ 50 w 124"/>
                    <a:gd name="T63" fmla="*/ 1 h 84"/>
                    <a:gd name="T64" fmla="*/ 62 w 124"/>
                    <a:gd name="T6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84">
                      <a:moveTo>
                        <a:pt x="62" y="0"/>
                      </a:moveTo>
                      <a:lnTo>
                        <a:pt x="75" y="1"/>
                      </a:lnTo>
                      <a:lnTo>
                        <a:pt x="87" y="3"/>
                      </a:lnTo>
                      <a:lnTo>
                        <a:pt x="97" y="8"/>
                      </a:lnTo>
                      <a:lnTo>
                        <a:pt x="105" y="12"/>
                      </a:lnTo>
                      <a:lnTo>
                        <a:pt x="113" y="18"/>
                      </a:lnTo>
                      <a:lnTo>
                        <a:pt x="119" y="26"/>
                      </a:lnTo>
                      <a:lnTo>
                        <a:pt x="123" y="33"/>
                      </a:lnTo>
                      <a:lnTo>
                        <a:pt x="124" y="42"/>
                      </a:lnTo>
                      <a:lnTo>
                        <a:pt x="123" y="51"/>
                      </a:lnTo>
                      <a:lnTo>
                        <a:pt x="119" y="58"/>
                      </a:lnTo>
                      <a:lnTo>
                        <a:pt x="113" y="65"/>
                      </a:lnTo>
                      <a:lnTo>
                        <a:pt x="105" y="72"/>
                      </a:lnTo>
                      <a:lnTo>
                        <a:pt x="97" y="76"/>
                      </a:lnTo>
                      <a:lnTo>
                        <a:pt x="87" y="80"/>
                      </a:lnTo>
                      <a:lnTo>
                        <a:pt x="75" y="83"/>
                      </a:lnTo>
                      <a:lnTo>
                        <a:pt x="62" y="84"/>
                      </a:lnTo>
                      <a:lnTo>
                        <a:pt x="50" y="83"/>
                      </a:lnTo>
                      <a:lnTo>
                        <a:pt x="38" y="80"/>
                      </a:lnTo>
                      <a:lnTo>
                        <a:pt x="28" y="76"/>
                      </a:lnTo>
                      <a:lnTo>
                        <a:pt x="18" y="72"/>
                      </a:lnTo>
                      <a:lnTo>
                        <a:pt x="10" y="65"/>
                      </a:lnTo>
                      <a:lnTo>
                        <a:pt x="5" y="58"/>
                      </a:lnTo>
                      <a:lnTo>
                        <a:pt x="1" y="51"/>
                      </a:lnTo>
                      <a:lnTo>
                        <a:pt x="0" y="42"/>
                      </a:lnTo>
                      <a:lnTo>
                        <a:pt x="1" y="33"/>
                      </a:lnTo>
                      <a:lnTo>
                        <a:pt x="5" y="26"/>
                      </a:lnTo>
                      <a:lnTo>
                        <a:pt x="10" y="18"/>
                      </a:lnTo>
                      <a:lnTo>
                        <a:pt x="18" y="12"/>
                      </a:lnTo>
                      <a:lnTo>
                        <a:pt x="28" y="8"/>
                      </a:lnTo>
                      <a:lnTo>
                        <a:pt x="38" y="3"/>
                      </a:lnTo>
                      <a:lnTo>
                        <a:pt x="50" y="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0" name="Freeform 90"/>
                <p:cNvSpPr>
                  <a:spLocks/>
                </p:cNvSpPr>
                <p:nvPr/>
              </p:nvSpPr>
              <p:spPr bwMode="auto">
                <a:xfrm>
                  <a:off x="410" y="3440"/>
                  <a:ext cx="18" cy="7"/>
                </a:xfrm>
                <a:custGeom>
                  <a:avLst/>
                  <a:gdLst>
                    <a:gd name="T0" fmla="*/ 124 w 124"/>
                    <a:gd name="T1" fmla="*/ 42 h 42"/>
                    <a:gd name="T2" fmla="*/ 123 w 124"/>
                    <a:gd name="T3" fmla="*/ 33 h 42"/>
                    <a:gd name="T4" fmla="*/ 119 w 124"/>
                    <a:gd name="T5" fmla="*/ 26 h 42"/>
                    <a:gd name="T6" fmla="*/ 113 w 124"/>
                    <a:gd name="T7" fmla="*/ 18 h 42"/>
                    <a:gd name="T8" fmla="*/ 105 w 124"/>
                    <a:gd name="T9" fmla="*/ 12 h 42"/>
                    <a:gd name="T10" fmla="*/ 97 w 124"/>
                    <a:gd name="T11" fmla="*/ 8 h 42"/>
                    <a:gd name="T12" fmla="*/ 87 w 124"/>
                    <a:gd name="T13" fmla="*/ 3 h 42"/>
                    <a:gd name="T14" fmla="*/ 75 w 124"/>
                    <a:gd name="T15" fmla="*/ 1 h 42"/>
                    <a:gd name="T16" fmla="*/ 62 w 124"/>
                    <a:gd name="T17" fmla="*/ 0 h 42"/>
                    <a:gd name="T18" fmla="*/ 50 w 124"/>
                    <a:gd name="T19" fmla="*/ 1 h 42"/>
                    <a:gd name="T20" fmla="*/ 38 w 124"/>
                    <a:gd name="T21" fmla="*/ 3 h 42"/>
                    <a:gd name="T22" fmla="*/ 28 w 124"/>
                    <a:gd name="T23" fmla="*/ 8 h 42"/>
                    <a:gd name="T24" fmla="*/ 18 w 124"/>
                    <a:gd name="T25" fmla="*/ 12 h 42"/>
                    <a:gd name="T26" fmla="*/ 10 w 124"/>
                    <a:gd name="T27" fmla="*/ 18 h 42"/>
                    <a:gd name="T28" fmla="*/ 5 w 124"/>
                    <a:gd name="T29" fmla="*/ 26 h 42"/>
                    <a:gd name="T30" fmla="*/ 1 w 124"/>
                    <a:gd name="T31" fmla="*/ 33 h 42"/>
                    <a:gd name="T32" fmla="*/ 0 w 124"/>
                    <a:gd name="T33" fmla="*/ 42 h 42"/>
                    <a:gd name="T34" fmla="*/ 6 w 124"/>
                    <a:gd name="T35" fmla="*/ 34 h 42"/>
                    <a:gd name="T36" fmla="*/ 20 w 124"/>
                    <a:gd name="T37" fmla="*/ 29 h 42"/>
                    <a:gd name="T38" fmla="*/ 39 w 124"/>
                    <a:gd name="T39" fmla="*/ 27 h 42"/>
                    <a:gd name="T40" fmla="*/ 62 w 124"/>
                    <a:gd name="T41" fmla="*/ 26 h 42"/>
                    <a:gd name="T42" fmla="*/ 84 w 124"/>
                    <a:gd name="T43" fmla="*/ 27 h 42"/>
                    <a:gd name="T44" fmla="*/ 104 w 124"/>
                    <a:gd name="T45" fmla="*/ 30 h 42"/>
                    <a:gd name="T46" fmla="*/ 118 w 124"/>
                    <a:gd name="T47" fmla="*/ 36 h 42"/>
                    <a:gd name="T48" fmla="*/ 124 w 124"/>
                    <a:gd name="T4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4" h="42">
                      <a:moveTo>
                        <a:pt x="124" y="42"/>
                      </a:moveTo>
                      <a:lnTo>
                        <a:pt x="123" y="33"/>
                      </a:lnTo>
                      <a:lnTo>
                        <a:pt x="119" y="26"/>
                      </a:lnTo>
                      <a:lnTo>
                        <a:pt x="113" y="18"/>
                      </a:lnTo>
                      <a:lnTo>
                        <a:pt x="105" y="12"/>
                      </a:lnTo>
                      <a:lnTo>
                        <a:pt x="97" y="8"/>
                      </a:lnTo>
                      <a:lnTo>
                        <a:pt x="87" y="3"/>
                      </a:lnTo>
                      <a:lnTo>
                        <a:pt x="75" y="1"/>
                      </a:lnTo>
                      <a:lnTo>
                        <a:pt x="62" y="0"/>
                      </a:lnTo>
                      <a:lnTo>
                        <a:pt x="50" y="1"/>
                      </a:lnTo>
                      <a:lnTo>
                        <a:pt x="38" y="3"/>
                      </a:lnTo>
                      <a:lnTo>
                        <a:pt x="28" y="8"/>
                      </a:lnTo>
                      <a:lnTo>
                        <a:pt x="18" y="12"/>
                      </a:lnTo>
                      <a:lnTo>
                        <a:pt x="10" y="18"/>
                      </a:lnTo>
                      <a:lnTo>
                        <a:pt x="5" y="26"/>
                      </a:lnTo>
                      <a:lnTo>
                        <a:pt x="1" y="33"/>
                      </a:lnTo>
                      <a:lnTo>
                        <a:pt x="0" y="42"/>
                      </a:lnTo>
                      <a:lnTo>
                        <a:pt x="6" y="34"/>
                      </a:lnTo>
                      <a:lnTo>
                        <a:pt x="20" y="29"/>
                      </a:lnTo>
                      <a:lnTo>
                        <a:pt x="39" y="27"/>
                      </a:lnTo>
                      <a:lnTo>
                        <a:pt x="62" y="26"/>
                      </a:lnTo>
                      <a:lnTo>
                        <a:pt x="84" y="27"/>
                      </a:lnTo>
                      <a:lnTo>
                        <a:pt x="104" y="30"/>
                      </a:lnTo>
                      <a:lnTo>
                        <a:pt x="118" y="36"/>
                      </a:lnTo>
                      <a:lnTo>
                        <a:pt x="124" y="42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1" name="Freeform 91"/>
                <p:cNvSpPr>
                  <a:spLocks/>
                </p:cNvSpPr>
                <p:nvPr/>
              </p:nvSpPr>
              <p:spPr bwMode="auto">
                <a:xfrm>
                  <a:off x="411" y="3447"/>
                  <a:ext cx="18" cy="14"/>
                </a:xfrm>
                <a:custGeom>
                  <a:avLst/>
                  <a:gdLst>
                    <a:gd name="T0" fmla="*/ 61 w 124"/>
                    <a:gd name="T1" fmla="*/ 0 h 84"/>
                    <a:gd name="T2" fmla="*/ 74 w 124"/>
                    <a:gd name="T3" fmla="*/ 1 h 84"/>
                    <a:gd name="T4" fmla="*/ 85 w 124"/>
                    <a:gd name="T5" fmla="*/ 3 h 84"/>
                    <a:gd name="T6" fmla="*/ 96 w 124"/>
                    <a:gd name="T7" fmla="*/ 7 h 84"/>
                    <a:gd name="T8" fmla="*/ 105 w 124"/>
                    <a:gd name="T9" fmla="*/ 13 h 84"/>
                    <a:gd name="T10" fmla="*/ 113 w 124"/>
                    <a:gd name="T11" fmla="*/ 19 h 84"/>
                    <a:gd name="T12" fmla="*/ 119 w 124"/>
                    <a:gd name="T13" fmla="*/ 25 h 84"/>
                    <a:gd name="T14" fmla="*/ 122 w 124"/>
                    <a:gd name="T15" fmla="*/ 34 h 84"/>
                    <a:gd name="T16" fmla="*/ 124 w 124"/>
                    <a:gd name="T17" fmla="*/ 43 h 84"/>
                    <a:gd name="T18" fmla="*/ 122 w 124"/>
                    <a:gd name="T19" fmla="*/ 51 h 84"/>
                    <a:gd name="T20" fmla="*/ 119 w 124"/>
                    <a:gd name="T21" fmla="*/ 59 h 84"/>
                    <a:gd name="T22" fmla="*/ 113 w 124"/>
                    <a:gd name="T23" fmla="*/ 66 h 84"/>
                    <a:gd name="T24" fmla="*/ 105 w 124"/>
                    <a:gd name="T25" fmla="*/ 71 h 84"/>
                    <a:gd name="T26" fmla="*/ 96 w 124"/>
                    <a:gd name="T27" fmla="*/ 77 h 84"/>
                    <a:gd name="T28" fmla="*/ 85 w 124"/>
                    <a:gd name="T29" fmla="*/ 81 h 84"/>
                    <a:gd name="T30" fmla="*/ 74 w 124"/>
                    <a:gd name="T31" fmla="*/ 83 h 84"/>
                    <a:gd name="T32" fmla="*/ 61 w 124"/>
                    <a:gd name="T33" fmla="*/ 84 h 84"/>
                    <a:gd name="T34" fmla="*/ 48 w 124"/>
                    <a:gd name="T35" fmla="*/ 83 h 84"/>
                    <a:gd name="T36" fmla="*/ 37 w 124"/>
                    <a:gd name="T37" fmla="*/ 81 h 84"/>
                    <a:gd name="T38" fmla="*/ 27 w 124"/>
                    <a:gd name="T39" fmla="*/ 77 h 84"/>
                    <a:gd name="T40" fmla="*/ 18 w 124"/>
                    <a:gd name="T41" fmla="*/ 71 h 84"/>
                    <a:gd name="T42" fmla="*/ 10 w 124"/>
                    <a:gd name="T43" fmla="*/ 66 h 84"/>
                    <a:gd name="T44" fmla="*/ 5 w 124"/>
                    <a:gd name="T45" fmla="*/ 59 h 84"/>
                    <a:gd name="T46" fmla="*/ 1 w 124"/>
                    <a:gd name="T47" fmla="*/ 51 h 84"/>
                    <a:gd name="T48" fmla="*/ 0 w 124"/>
                    <a:gd name="T49" fmla="*/ 43 h 84"/>
                    <a:gd name="T50" fmla="*/ 1 w 124"/>
                    <a:gd name="T51" fmla="*/ 34 h 84"/>
                    <a:gd name="T52" fmla="*/ 5 w 124"/>
                    <a:gd name="T53" fmla="*/ 25 h 84"/>
                    <a:gd name="T54" fmla="*/ 10 w 124"/>
                    <a:gd name="T55" fmla="*/ 19 h 84"/>
                    <a:gd name="T56" fmla="*/ 18 w 124"/>
                    <a:gd name="T57" fmla="*/ 13 h 84"/>
                    <a:gd name="T58" fmla="*/ 27 w 124"/>
                    <a:gd name="T59" fmla="*/ 7 h 84"/>
                    <a:gd name="T60" fmla="*/ 37 w 124"/>
                    <a:gd name="T61" fmla="*/ 3 h 84"/>
                    <a:gd name="T62" fmla="*/ 48 w 124"/>
                    <a:gd name="T63" fmla="*/ 1 h 84"/>
                    <a:gd name="T64" fmla="*/ 61 w 124"/>
                    <a:gd name="T6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84">
                      <a:moveTo>
                        <a:pt x="61" y="0"/>
                      </a:moveTo>
                      <a:lnTo>
                        <a:pt x="74" y="1"/>
                      </a:lnTo>
                      <a:lnTo>
                        <a:pt x="85" y="3"/>
                      </a:lnTo>
                      <a:lnTo>
                        <a:pt x="96" y="7"/>
                      </a:lnTo>
                      <a:lnTo>
                        <a:pt x="105" y="13"/>
                      </a:lnTo>
                      <a:lnTo>
                        <a:pt x="113" y="19"/>
                      </a:lnTo>
                      <a:lnTo>
                        <a:pt x="119" y="25"/>
                      </a:lnTo>
                      <a:lnTo>
                        <a:pt x="122" y="34"/>
                      </a:lnTo>
                      <a:lnTo>
                        <a:pt x="124" y="43"/>
                      </a:lnTo>
                      <a:lnTo>
                        <a:pt x="122" y="51"/>
                      </a:lnTo>
                      <a:lnTo>
                        <a:pt x="119" y="59"/>
                      </a:lnTo>
                      <a:lnTo>
                        <a:pt x="113" y="66"/>
                      </a:lnTo>
                      <a:lnTo>
                        <a:pt x="105" y="71"/>
                      </a:lnTo>
                      <a:lnTo>
                        <a:pt x="96" y="77"/>
                      </a:lnTo>
                      <a:lnTo>
                        <a:pt x="85" y="81"/>
                      </a:lnTo>
                      <a:lnTo>
                        <a:pt x="74" y="83"/>
                      </a:lnTo>
                      <a:lnTo>
                        <a:pt x="61" y="84"/>
                      </a:lnTo>
                      <a:lnTo>
                        <a:pt x="48" y="83"/>
                      </a:lnTo>
                      <a:lnTo>
                        <a:pt x="37" y="81"/>
                      </a:lnTo>
                      <a:lnTo>
                        <a:pt x="27" y="77"/>
                      </a:lnTo>
                      <a:lnTo>
                        <a:pt x="18" y="71"/>
                      </a:lnTo>
                      <a:lnTo>
                        <a:pt x="10" y="66"/>
                      </a:lnTo>
                      <a:lnTo>
                        <a:pt x="5" y="59"/>
                      </a:lnTo>
                      <a:lnTo>
                        <a:pt x="1" y="51"/>
                      </a:lnTo>
                      <a:lnTo>
                        <a:pt x="0" y="43"/>
                      </a:lnTo>
                      <a:lnTo>
                        <a:pt x="1" y="34"/>
                      </a:lnTo>
                      <a:lnTo>
                        <a:pt x="5" y="25"/>
                      </a:lnTo>
                      <a:lnTo>
                        <a:pt x="10" y="19"/>
                      </a:lnTo>
                      <a:lnTo>
                        <a:pt x="18" y="13"/>
                      </a:lnTo>
                      <a:lnTo>
                        <a:pt x="27" y="7"/>
                      </a:lnTo>
                      <a:lnTo>
                        <a:pt x="37" y="3"/>
                      </a:lnTo>
                      <a:lnTo>
                        <a:pt x="48" y="1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2" name="Freeform 92"/>
                <p:cNvSpPr>
                  <a:spLocks/>
                </p:cNvSpPr>
                <p:nvPr/>
              </p:nvSpPr>
              <p:spPr bwMode="auto">
                <a:xfrm>
                  <a:off x="411" y="3447"/>
                  <a:ext cx="18" cy="7"/>
                </a:xfrm>
                <a:custGeom>
                  <a:avLst/>
                  <a:gdLst>
                    <a:gd name="T0" fmla="*/ 124 w 124"/>
                    <a:gd name="T1" fmla="*/ 43 h 43"/>
                    <a:gd name="T2" fmla="*/ 122 w 124"/>
                    <a:gd name="T3" fmla="*/ 34 h 43"/>
                    <a:gd name="T4" fmla="*/ 119 w 124"/>
                    <a:gd name="T5" fmla="*/ 25 h 43"/>
                    <a:gd name="T6" fmla="*/ 113 w 124"/>
                    <a:gd name="T7" fmla="*/ 19 h 43"/>
                    <a:gd name="T8" fmla="*/ 105 w 124"/>
                    <a:gd name="T9" fmla="*/ 13 h 43"/>
                    <a:gd name="T10" fmla="*/ 96 w 124"/>
                    <a:gd name="T11" fmla="*/ 7 h 43"/>
                    <a:gd name="T12" fmla="*/ 85 w 124"/>
                    <a:gd name="T13" fmla="*/ 3 h 43"/>
                    <a:gd name="T14" fmla="*/ 74 w 124"/>
                    <a:gd name="T15" fmla="*/ 1 h 43"/>
                    <a:gd name="T16" fmla="*/ 61 w 124"/>
                    <a:gd name="T17" fmla="*/ 0 h 43"/>
                    <a:gd name="T18" fmla="*/ 48 w 124"/>
                    <a:gd name="T19" fmla="*/ 1 h 43"/>
                    <a:gd name="T20" fmla="*/ 37 w 124"/>
                    <a:gd name="T21" fmla="*/ 3 h 43"/>
                    <a:gd name="T22" fmla="*/ 27 w 124"/>
                    <a:gd name="T23" fmla="*/ 7 h 43"/>
                    <a:gd name="T24" fmla="*/ 18 w 124"/>
                    <a:gd name="T25" fmla="*/ 13 h 43"/>
                    <a:gd name="T26" fmla="*/ 10 w 124"/>
                    <a:gd name="T27" fmla="*/ 19 h 43"/>
                    <a:gd name="T28" fmla="*/ 5 w 124"/>
                    <a:gd name="T29" fmla="*/ 25 h 43"/>
                    <a:gd name="T30" fmla="*/ 1 w 124"/>
                    <a:gd name="T31" fmla="*/ 34 h 43"/>
                    <a:gd name="T32" fmla="*/ 0 w 124"/>
                    <a:gd name="T33" fmla="*/ 43 h 43"/>
                    <a:gd name="T34" fmla="*/ 6 w 124"/>
                    <a:gd name="T35" fmla="*/ 35 h 43"/>
                    <a:gd name="T36" fmla="*/ 20 w 124"/>
                    <a:gd name="T37" fmla="*/ 30 h 43"/>
                    <a:gd name="T38" fmla="*/ 39 w 124"/>
                    <a:gd name="T39" fmla="*/ 28 h 43"/>
                    <a:gd name="T40" fmla="*/ 62 w 124"/>
                    <a:gd name="T41" fmla="*/ 26 h 43"/>
                    <a:gd name="T42" fmla="*/ 84 w 124"/>
                    <a:gd name="T43" fmla="*/ 28 h 43"/>
                    <a:gd name="T44" fmla="*/ 104 w 124"/>
                    <a:gd name="T45" fmla="*/ 31 h 43"/>
                    <a:gd name="T46" fmla="*/ 118 w 124"/>
                    <a:gd name="T47" fmla="*/ 36 h 43"/>
                    <a:gd name="T48" fmla="*/ 124 w 124"/>
                    <a:gd name="T4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4" h="43">
                      <a:moveTo>
                        <a:pt x="124" y="43"/>
                      </a:moveTo>
                      <a:lnTo>
                        <a:pt x="122" y="34"/>
                      </a:lnTo>
                      <a:lnTo>
                        <a:pt x="119" y="25"/>
                      </a:lnTo>
                      <a:lnTo>
                        <a:pt x="113" y="19"/>
                      </a:lnTo>
                      <a:lnTo>
                        <a:pt x="105" y="13"/>
                      </a:lnTo>
                      <a:lnTo>
                        <a:pt x="96" y="7"/>
                      </a:lnTo>
                      <a:lnTo>
                        <a:pt x="85" y="3"/>
                      </a:lnTo>
                      <a:lnTo>
                        <a:pt x="74" y="1"/>
                      </a:lnTo>
                      <a:lnTo>
                        <a:pt x="61" y="0"/>
                      </a:lnTo>
                      <a:lnTo>
                        <a:pt x="48" y="1"/>
                      </a:lnTo>
                      <a:lnTo>
                        <a:pt x="37" y="3"/>
                      </a:lnTo>
                      <a:lnTo>
                        <a:pt x="27" y="7"/>
                      </a:lnTo>
                      <a:lnTo>
                        <a:pt x="18" y="13"/>
                      </a:lnTo>
                      <a:lnTo>
                        <a:pt x="10" y="19"/>
                      </a:lnTo>
                      <a:lnTo>
                        <a:pt x="5" y="25"/>
                      </a:lnTo>
                      <a:lnTo>
                        <a:pt x="1" y="34"/>
                      </a:lnTo>
                      <a:lnTo>
                        <a:pt x="0" y="43"/>
                      </a:lnTo>
                      <a:lnTo>
                        <a:pt x="6" y="35"/>
                      </a:lnTo>
                      <a:lnTo>
                        <a:pt x="20" y="30"/>
                      </a:lnTo>
                      <a:lnTo>
                        <a:pt x="39" y="28"/>
                      </a:lnTo>
                      <a:lnTo>
                        <a:pt x="62" y="26"/>
                      </a:lnTo>
                      <a:lnTo>
                        <a:pt x="84" y="28"/>
                      </a:lnTo>
                      <a:lnTo>
                        <a:pt x="104" y="31"/>
                      </a:lnTo>
                      <a:lnTo>
                        <a:pt x="118" y="36"/>
                      </a:lnTo>
                      <a:lnTo>
                        <a:pt x="124" y="43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3" name="Freeform 93"/>
                <p:cNvSpPr>
                  <a:spLocks/>
                </p:cNvSpPr>
                <p:nvPr/>
              </p:nvSpPr>
              <p:spPr bwMode="auto">
                <a:xfrm>
                  <a:off x="416" y="3452"/>
                  <a:ext cx="17" cy="14"/>
                </a:xfrm>
                <a:custGeom>
                  <a:avLst/>
                  <a:gdLst>
                    <a:gd name="T0" fmla="*/ 62 w 124"/>
                    <a:gd name="T1" fmla="*/ 0 h 84"/>
                    <a:gd name="T2" fmla="*/ 74 w 124"/>
                    <a:gd name="T3" fmla="*/ 1 h 84"/>
                    <a:gd name="T4" fmla="*/ 86 w 124"/>
                    <a:gd name="T5" fmla="*/ 3 h 84"/>
                    <a:gd name="T6" fmla="*/ 96 w 124"/>
                    <a:gd name="T7" fmla="*/ 7 h 84"/>
                    <a:gd name="T8" fmla="*/ 105 w 124"/>
                    <a:gd name="T9" fmla="*/ 13 h 84"/>
                    <a:gd name="T10" fmla="*/ 114 w 124"/>
                    <a:gd name="T11" fmla="*/ 18 h 84"/>
                    <a:gd name="T12" fmla="*/ 119 w 124"/>
                    <a:gd name="T13" fmla="*/ 26 h 84"/>
                    <a:gd name="T14" fmla="*/ 123 w 124"/>
                    <a:gd name="T15" fmla="*/ 33 h 84"/>
                    <a:gd name="T16" fmla="*/ 124 w 124"/>
                    <a:gd name="T17" fmla="*/ 42 h 84"/>
                    <a:gd name="T18" fmla="*/ 123 w 124"/>
                    <a:gd name="T19" fmla="*/ 50 h 84"/>
                    <a:gd name="T20" fmla="*/ 119 w 124"/>
                    <a:gd name="T21" fmla="*/ 59 h 84"/>
                    <a:gd name="T22" fmla="*/ 114 w 124"/>
                    <a:gd name="T23" fmla="*/ 65 h 84"/>
                    <a:gd name="T24" fmla="*/ 105 w 124"/>
                    <a:gd name="T25" fmla="*/ 72 h 84"/>
                    <a:gd name="T26" fmla="*/ 96 w 124"/>
                    <a:gd name="T27" fmla="*/ 77 h 84"/>
                    <a:gd name="T28" fmla="*/ 86 w 124"/>
                    <a:gd name="T29" fmla="*/ 81 h 84"/>
                    <a:gd name="T30" fmla="*/ 74 w 124"/>
                    <a:gd name="T31" fmla="*/ 83 h 84"/>
                    <a:gd name="T32" fmla="*/ 62 w 124"/>
                    <a:gd name="T33" fmla="*/ 84 h 84"/>
                    <a:gd name="T34" fmla="*/ 49 w 124"/>
                    <a:gd name="T35" fmla="*/ 83 h 84"/>
                    <a:gd name="T36" fmla="*/ 37 w 124"/>
                    <a:gd name="T37" fmla="*/ 81 h 84"/>
                    <a:gd name="T38" fmla="*/ 27 w 124"/>
                    <a:gd name="T39" fmla="*/ 77 h 84"/>
                    <a:gd name="T40" fmla="*/ 19 w 124"/>
                    <a:gd name="T41" fmla="*/ 72 h 84"/>
                    <a:gd name="T42" fmla="*/ 11 w 124"/>
                    <a:gd name="T43" fmla="*/ 65 h 84"/>
                    <a:gd name="T44" fmla="*/ 5 w 124"/>
                    <a:gd name="T45" fmla="*/ 59 h 84"/>
                    <a:gd name="T46" fmla="*/ 1 w 124"/>
                    <a:gd name="T47" fmla="*/ 50 h 84"/>
                    <a:gd name="T48" fmla="*/ 0 w 124"/>
                    <a:gd name="T49" fmla="*/ 42 h 84"/>
                    <a:gd name="T50" fmla="*/ 1 w 124"/>
                    <a:gd name="T51" fmla="*/ 33 h 84"/>
                    <a:gd name="T52" fmla="*/ 5 w 124"/>
                    <a:gd name="T53" fmla="*/ 26 h 84"/>
                    <a:gd name="T54" fmla="*/ 11 w 124"/>
                    <a:gd name="T55" fmla="*/ 18 h 84"/>
                    <a:gd name="T56" fmla="*/ 19 w 124"/>
                    <a:gd name="T57" fmla="*/ 13 h 84"/>
                    <a:gd name="T58" fmla="*/ 27 w 124"/>
                    <a:gd name="T59" fmla="*/ 7 h 84"/>
                    <a:gd name="T60" fmla="*/ 37 w 124"/>
                    <a:gd name="T61" fmla="*/ 3 h 84"/>
                    <a:gd name="T62" fmla="*/ 49 w 124"/>
                    <a:gd name="T63" fmla="*/ 1 h 84"/>
                    <a:gd name="T64" fmla="*/ 62 w 124"/>
                    <a:gd name="T6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4" h="84">
                      <a:moveTo>
                        <a:pt x="62" y="0"/>
                      </a:moveTo>
                      <a:lnTo>
                        <a:pt x="74" y="1"/>
                      </a:lnTo>
                      <a:lnTo>
                        <a:pt x="86" y="3"/>
                      </a:lnTo>
                      <a:lnTo>
                        <a:pt x="96" y="7"/>
                      </a:lnTo>
                      <a:lnTo>
                        <a:pt x="105" y="13"/>
                      </a:lnTo>
                      <a:lnTo>
                        <a:pt x="114" y="18"/>
                      </a:lnTo>
                      <a:lnTo>
                        <a:pt x="119" y="26"/>
                      </a:lnTo>
                      <a:lnTo>
                        <a:pt x="123" y="33"/>
                      </a:lnTo>
                      <a:lnTo>
                        <a:pt x="124" y="42"/>
                      </a:lnTo>
                      <a:lnTo>
                        <a:pt x="123" y="50"/>
                      </a:lnTo>
                      <a:lnTo>
                        <a:pt x="119" y="59"/>
                      </a:lnTo>
                      <a:lnTo>
                        <a:pt x="114" y="65"/>
                      </a:lnTo>
                      <a:lnTo>
                        <a:pt x="105" y="72"/>
                      </a:lnTo>
                      <a:lnTo>
                        <a:pt x="96" y="77"/>
                      </a:lnTo>
                      <a:lnTo>
                        <a:pt x="86" y="81"/>
                      </a:lnTo>
                      <a:lnTo>
                        <a:pt x="74" y="83"/>
                      </a:lnTo>
                      <a:lnTo>
                        <a:pt x="62" y="84"/>
                      </a:lnTo>
                      <a:lnTo>
                        <a:pt x="49" y="83"/>
                      </a:lnTo>
                      <a:lnTo>
                        <a:pt x="37" y="81"/>
                      </a:lnTo>
                      <a:lnTo>
                        <a:pt x="27" y="77"/>
                      </a:lnTo>
                      <a:lnTo>
                        <a:pt x="19" y="72"/>
                      </a:lnTo>
                      <a:lnTo>
                        <a:pt x="11" y="65"/>
                      </a:lnTo>
                      <a:lnTo>
                        <a:pt x="5" y="59"/>
                      </a:lnTo>
                      <a:lnTo>
                        <a:pt x="1" y="50"/>
                      </a:lnTo>
                      <a:lnTo>
                        <a:pt x="0" y="42"/>
                      </a:lnTo>
                      <a:lnTo>
                        <a:pt x="1" y="33"/>
                      </a:lnTo>
                      <a:lnTo>
                        <a:pt x="5" y="26"/>
                      </a:lnTo>
                      <a:lnTo>
                        <a:pt x="11" y="18"/>
                      </a:lnTo>
                      <a:lnTo>
                        <a:pt x="19" y="13"/>
                      </a:lnTo>
                      <a:lnTo>
                        <a:pt x="27" y="7"/>
                      </a:lnTo>
                      <a:lnTo>
                        <a:pt x="37" y="3"/>
                      </a:lnTo>
                      <a:lnTo>
                        <a:pt x="49" y="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4" name="Freeform 94"/>
                <p:cNvSpPr>
                  <a:spLocks/>
                </p:cNvSpPr>
                <p:nvPr/>
              </p:nvSpPr>
              <p:spPr bwMode="auto">
                <a:xfrm>
                  <a:off x="416" y="3452"/>
                  <a:ext cx="17" cy="7"/>
                </a:xfrm>
                <a:custGeom>
                  <a:avLst/>
                  <a:gdLst>
                    <a:gd name="T0" fmla="*/ 124 w 124"/>
                    <a:gd name="T1" fmla="*/ 42 h 42"/>
                    <a:gd name="T2" fmla="*/ 123 w 124"/>
                    <a:gd name="T3" fmla="*/ 33 h 42"/>
                    <a:gd name="T4" fmla="*/ 119 w 124"/>
                    <a:gd name="T5" fmla="*/ 26 h 42"/>
                    <a:gd name="T6" fmla="*/ 114 w 124"/>
                    <a:gd name="T7" fmla="*/ 18 h 42"/>
                    <a:gd name="T8" fmla="*/ 105 w 124"/>
                    <a:gd name="T9" fmla="*/ 13 h 42"/>
                    <a:gd name="T10" fmla="*/ 96 w 124"/>
                    <a:gd name="T11" fmla="*/ 7 h 42"/>
                    <a:gd name="T12" fmla="*/ 86 w 124"/>
                    <a:gd name="T13" fmla="*/ 3 h 42"/>
                    <a:gd name="T14" fmla="*/ 74 w 124"/>
                    <a:gd name="T15" fmla="*/ 1 h 42"/>
                    <a:gd name="T16" fmla="*/ 62 w 124"/>
                    <a:gd name="T17" fmla="*/ 0 h 42"/>
                    <a:gd name="T18" fmla="*/ 49 w 124"/>
                    <a:gd name="T19" fmla="*/ 1 h 42"/>
                    <a:gd name="T20" fmla="*/ 37 w 124"/>
                    <a:gd name="T21" fmla="*/ 3 h 42"/>
                    <a:gd name="T22" fmla="*/ 27 w 124"/>
                    <a:gd name="T23" fmla="*/ 7 h 42"/>
                    <a:gd name="T24" fmla="*/ 19 w 124"/>
                    <a:gd name="T25" fmla="*/ 13 h 42"/>
                    <a:gd name="T26" fmla="*/ 11 w 124"/>
                    <a:gd name="T27" fmla="*/ 18 h 42"/>
                    <a:gd name="T28" fmla="*/ 5 w 124"/>
                    <a:gd name="T29" fmla="*/ 26 h 42"/>
                    <a:gd name="T30" fmla="*/ 1 w 124"/>
                    <a:gd name="T31" fmla="*/ 33 h 42"/>
                    <a:gd name="T32" fmla="*/ 0 w 124"/>
                    <a:gd name="T33" fmla="*/ 42 h 42"/>
                    <a:gd name="T34" fmla="*/ 6 w 124"/>
                    <a:gd name="T35" fmla="*/ 34 h 42"/>
                    <a:gd name="T36" fmla="*/ 20 w 124"/>
                    <a:gd name="T37" fmla="*/ 29 h 42"/>
                    <a:gd name="T38" fmla="*/ 40 w 124"/>
                    <a:gd name="T39" fmla="*/ 27 h 42"/>
                    <a:gd name="T40" fmla="*/ 63 w 124"/>
                    <a:gd name="T41" fmla="*/ 26 h 42"/>
                    <a:gd name="T42" fmla="*/ 85 w 124"/>
                    <a:gd name="T43" fmla="*/ 28 h 42"/>
                    <a:gd name="T44" fmla="*/ 104 w 124"/>
                    <a:gd name="T45" fmla="*/ 31 h 42"/>
                    <a:gd name="T46" fmla="*/ 118 w 124"/>
                    <a:gd name="T47" fmla="*/ 35 h 42"/>
                    <a:gd name="T48" fmla="*/ 124 w 124"/>
                    <a:gd name="T4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4" h="42">
                      <a:moveTo>
                        <a:pt x="124" y="42"/>
                      </a:moveTo>
                      <a:lnTo>
                        <a:pt x="123" y="33"/>
                      </a:lnTo>
                      <a:lnTo>
                        <a:pt x="119" y="26"/>
                      </a:lnTo>
                      <a:lnTo>
                        <a:pt x="114" y="18"/>
                      </a:lnTo>
                      <a:lnTo>
                        <a:pt x="105" y="13"/>
                      </a:lnTo>
                      <a:lnTo>
                        <a:pt x="96" y="7"/>
                      </a:lnTo>
                      <a:lnTo>
                        <a:pt x="86" y="3"/>
                      </a:lnTo>
                      <a:lnTo>
                        <a:pt x="74" y="1"/>
                      </a:lnTo>
                      <a:lnTo>
                        <a:pt x="62" y="0"/>
                      </a:lnTo>
                      <a:lnTo>
                        <a:pt x="49" y="1"/>
                      </a:lnTo>
                      <a:lnTo>
                        <a:pt x="37" y="3"/>
                      </a:lnTo>
                      <a:lnTo>
                        <a:pt x="27" y="7"/>
                      </a:lnTo>
                      <a:lnTo>
                        <a:pt x="19" y="13"/>
                      </a:lnTo>
                      <a:lnTo>
                        <a:pt x="11" y="18"/>
                      </a:lnTo>
                      <a:lnTo>
                        <a:pt x="5" y="26"/>
                      </a:lnTo>
                      <a:lnTo>
                        <a:pt x="1" y="33"/>
                      </a:lnTo>
                      <a:lnTo>
                        <a:pt x="0" y="42"/>
                      </a:lnTo>
                      <a:lnTo>
                        <a:pt x="6" y="34"/>
                      </a:lnTo>
                      <a:lnTo>
                        <a:pt x="20" y="29"/>
                      </a:lnTo>
                      <a:lnTo>
                        <a:pt x="40" y="27"/>
                      </a:lnTo>
                      <a:lnTo>
                        <a:pt x="63" y="26"/>
                      </a:lnTo>
                      <a:lnTo>
                        <a:pt x="85" y="28"/>
                      </a:lnTo>
                      <a:lnTo>
                        <a:pt x="104" y="31"/>
                      </a:lnTo>
                      <a:lnTo>
                        <a:pt x="118" y="35"/>
                      </a:lnTo>
                      <a:lnTo>
                        <a:pt x="124" y="42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5" name="Freeform 95"/>
                <p:cNvSpPr>
                  <a:spLocks/>
                </p:cNvSpPr>
                <p:nvPr/>
              </p:nvSpPr>
              <p:spPr bwMode="auto">
                <a:xfrm>
                  <a:off x="420" y="3457"/>
                  <a:ext cx="24" cy="10"/>
                </a:xfrm>
                <a:custGeom>
                  <a:avLst/>
                  <a:gdLst>
                    <a:gd name="T0" fmla="*/ 85 w 169"/>
                    <a:gd name="T1" fmla="*/ 0 h 59"/>
                    <a:gd name="T2" fmla="*/ 102 w 169"/>
                    <a:gd name="T3" fmla="*/ 1 h 59"/>
                    <a:gd name="T4" fmla="*/ 117 w 169"/>
                    <a:gd name="T5" fmla="*/ 2 h 59"/>
                    <a:gd name="T6" fmla="*/ 132 w 169"/>
                    <a:gd name="T7" fmla="*/ 5 h 59"/>
                    <a:gd name="T8" fmla="*/ 145 w 169"/>
                    <a:gd name="T9" fmla="*/ 8 h 59"/>
                    <a:gd name="T10" fmla="*/ 154 w 169"/>
                    <a:gd name="T11" fmla="*/ 13 h 59"/>
                    <a:gd name="T12" fmla="*/ 162 w 169"/>
                    <a:gd name="T13" fmla="*/ 17 h 59"/>
                    <a:gd name="T14" fmla="*/ 168 w 169"/>
                    <a:gd name="T15" fmla="*/ 23 h 59"/>
                    <a:gd name="T16" fmla="*/ 169 w 169"/>
                    <a:gd name="T17" fmla="*/ 29 h 59"/>
                    <a:gd name="T18" fmla="*/ 168 w 169"/>
                    <a:gd name="T19" fmla="*/ 35 h 59"/>
                    <a:gd name="T20" fmla="*/ 162 w 169"/>
                    <a:gd name="T21" fmla="*/ 40 h 59"/>
                    <a:gd name="T22" fmla="*/ 154 w 169"/>
                    <a:gd name="T23" fmla="*/ 46 h 59"/>
                    <a:gd name="T24" fmla="*/ 145 w 169"/>
                    <a:gd name="T25" fmla="*/ 50 h 59"/>
                    <a:gd name="T26" fmla="*/ 132 w 169"/>
                    <a:gd name="T27" fmla="*/ 53 h 59"/>
                    <a:gd name="T28" fmla="*/ 117 w 169"/>
                    <a:gd name="T29" fmla="*/ 57 h 59"/>
                    <a:gd name="T30" fmla="*/ 102 w 169"/>
                    <a:gd name="T31" fmla="*/ 58 h 59"/>
                    <a:gd name="T32" fmla="*/ 85 w 169"/>
                    <a:gd name="T33" fmla="*/ 59 h 59"/>
                    <a:gd name="T34" fmla="*/ 67 w 169"/>
                    <a:gd name="T35" fmla="*/ 58 h 59"/>
                    <a:gd name="T36" fmla="*/ 52 w 169"/>
                    <a:gd name="T37" fmla="*/ 57 h 59"/>
                    <a:gd name="T38" fmla="*/ 37 w 169"/>
                    <a:gd name="T39" fmla="*/ 53 h 59"/>
                    <a:gd name="T40" fmla="*/ 26 w 169"/>
                    <a:gd name="T41" fmla="*/ 50 h 59"/>
                    <a:gd name="T42" fmla="*/ 15 w 169"/>
                    <a:gd name="T43" fmla="*/ 46 h 59"/>
                    <a:gd name="T44" fmla="*/ 7 w 169"/>
                    <a:gd name="T45" fmla="*/ 40 h 59"/>
                    <a:gd name="T46" fmla="*/ 2 w 169"/>
                    <a:gd name="T47" fmla="*/ 35 h 59"/>
                    <a:gd name="T48" fmla="*/ 0 w 169"/>
                    <a:gd name="T49" fmla="*/ 29 h 59"/>
                    <a:gd name="T50" fmla="*/ 2 w 169"/>
                    <a:gd name="T51" fmla="*/ 23 h 59"/>
                    <a:gd name="T52" fmla="*/ 7 w 169"/>
                    <a:gd name="T53" fmla="*/ 17 h 59"/>
                    <a:gd name="T54" fmla="*/ 15 w 169"/>
                    <a:gd name="T55" fmla="*/ 13 h 59"/>
                    <a:gd name="T56" fmla="*/ 26 w 169"/>
                    <a:gd name="T57" fmla="*/ 8 h 59"/>
                    <a:gd name="T58" fmla="*/ 37 w 169"/>
                    <a:gd name="T59" fmla="*/ 5 h 59"/>
                    <a:gd name="T60" fmla="*/ 52 w 169"/>
                    <a:gd name="T61" fmla="*/ 2 h 59"/>
                    <a:gd name="T62" fmla="*/ 67 w 169"/>
                    <a:gd name="T63" fmla="*/ 1 h 59"/>
                    <a:gd name="T64" fmla="*/ 85 w 169"/>
                    <a:gd name="T6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9" h="59">
                      <a:moveTo>
                        <a:pt x="85" y="0"/>
                      </a:moveTo>
                      <a:lnTo>
                        <a:pt x="102" y="1"/>
                      </a:lnTo>
                      <a:lnTo>
                        <a:pt x="117" y="2"/>
                      </a:lnTo>
                      <a:lnTo>
                        <a:pt x="132" y="5"/>
                      </a:lnTo>
                      <a:lnTo>
                        <a:pt x="145" y="8"/>
                      </a:lnTo>
                      <a:lnTo>
                        <a:pt x="154" y="13"/>
                      </a:lnTo>
                      <a:lnTo>
                        <a:pt x="162" y="17"/>
                      </a:lnTo>
                      <a:lnTo>
                        <a:pt x="168" y="23"/>
                      </a:lnTo>
                      <a:lnTo>
                        <a:pt x="169" y="29"/>
                      </a:lnTo>
                      <a:lnTo>
                        <a:pt x="168" y="35"/>
                      </a:lnTo>
                      <a:lnTo>
                        <a:pt x="162" y="40"/>
                      </a:lnTo>
                      <a:lnTo>
                        <a:pt x="154" y="46"/>
                      </a:lnTo>
                      <a:lnTo>
                        <a:pt x="145" y="50"/>
                      </a:lnTo>
                      <a:lnTo>
                        <a:pt x="132" y="53"/>
                      </a:lnTo>
                      <a:lnTo>
                        <a:pt x="117" y="57"/>
                      </a:lnTo>
                      <a:lnTo>
                        <a:pt x="102" y="58"/>
                      </a:lnTo>
                      <a:lnTo>
                        <a:pt x="85" y="59"/>
                      </a:lnTo>
                      <a:lnTo>
                        <a:pt x="67" y="58"/>
                      </a:lnTo>
                      <a:lnTo>
                        <a:pt x="52" y="57"/>
                      </a:lnTo>
                      <a:lnTo>
                        <a:pt x="37" y="53"/>
                      </a:lnTo>
                      <a:lnTo>
                        <a:pt x="26" y="50"/>
                      </a:lnTo>
                      <a:lnTo>
                        <a:pt x="15" y="46"/>
                      </a:lnTo>
                      <a:lnTo>
                        <a:pt x="7" y="40"/>
                      </a:lnTo>
                      <a:lnTo>
                        <a:pt x="2" y="35"/>
                      </a:lnTo>
                      <a:lnTo>
                        <a:pt x="0" y="29"/>
                      </a:lnTo>
                      <a:lnTo>
                        <a:pt x="2" y="23"/>
                      </a:lnTo>
                      <a:lnTo>
                        <a:pt x="7" y="17"/>
                      </a:lnTo>
                      <a:lnTo>
                        <a:pt x="15" y="13"/>
                      </a:lnTo>
                      <a:lnTo>
                        <a:pt x="26" y="8"/>
                      </a:lnTo>
                      <a:lnTo>
                        <a:pt x="37" y="5"/>
                      </a:lnTo>
                      <a:lnTo>
                        <a:pt x="52" y="2"/>
                      </a:lnTo>
                      <a:lnTo>
                        <a:pt x="67" y="1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82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6" name="Freeform 96"/>
                <p:cNvSpPr>
                  <a:spLocks/>
                </p:cNvSpPr>
                <p:nvPr/>
              </p:nvSpPr>
              <p:spPr bwMode="auto">
                <a:xfrm>
                  <a:off x="420" y="3457"/>
                  <a:ext cx="24" cy="8"/>
                </a:xfrm>
                <a:custGeom>
                  <a:avLst/>
                  <a:gdLst>
                    <a:gd name="T0" fmla="*/ 169 w 169"/>
                    <a:gd name="T1" fmla="*/ 29 h 46"/>
                    <a:gd name="T2" fmla="*/ 168 w 169"/>
                    <a:gd name="T3" fmla="*/ 23 h 46"/>
                    <a:gd name="T4" fmla="*/ 162 w 169"/>
                    <a:gd name="T5" fmla="*/ 17 h 46"/>
                    <a:gd name="T6" fmla="*/ 154 w 169"/>
                    <a:gd name="T7" fmla="*/ 13 h 46"/>
                    <a:gd name="T8" fmla="*/ 145 w 169"/>
                    <a:gd name="T9" fmla="*/ 8 h 46"/>
                    <a:gd name="T10" fmla="*/ 132 w 169"/>
                    <a:gd name="T11" fmla="*/ 5 h 46"/>
                    <a:gd name="T12" fmla="*/ 117 w 169"/>
                    <a:gd name="T13" fmla="*/ 2 h 46"/>
                    <a:gd name="T14" fmla="*/ 102 w 169"/>
                    <a:gd name="T15" fmla="*/ 1 h 46"/>
                    <a:gd name="T16" fmla="*/ 85 w 169"/>
                    <a:gd name="T17" fmla="*/ 0 h 46"/>
                    <a:gd name="T18" fmla="*/ 67 w 169"/>
                    <a:gd name="T19" fmla="*/ 1 h 46"/>
                    <a:gd name="T20" fmla="*/ 52 w 169"/>
                    <a:gd name="T21" fmla="*/ 2 h 46"/>
                    <a:gd name="T22" fmla="*/ 37 w 169"/>
                    <a:gd name="T23" fmla="*/ 5 h 46"/>
                    <a:gd name="T24" fmla="*/ 26 w 169"/>
                    <a:gd name="T25" fmla="*/ 8 h 46"/>
                    <a:gd name="T26" fmla="*/ 15 w 169"/>
                    <a:gd name="T27" fmla="*/ 13 h 46"/>
                    <a:gd name="T28" fmla="*/ 7 w 169"/>
                    <a:gd name="T29" fmla="*/ 17 h 46"/>
                    <a:gd name="T30" fmla="*/ 2 w 169"/>
                    <a:gd name="T31" fmla="*/ 23 h 46"/>
                    <a:gd name="T32" fmla="*/ 0 w 169"/>
                    <a:gd name="T33" fmla="*/ 29 h 46"/>
                    <a:gd name="T34" fmla="*/ 8 w 169"/>
                    <a:gd name="T35" fmla="*/ 35 h 46"/>
                    <a:gd name="T36" fmla="*/ 27 w 169"/>
                    <a:gd name="T37" fmla="*/ 42 h 46"/>
                    <a:gd name="T38" fmla="*/ 54 w 169"/>
                    <a:gd name="T39" fmla="*/ 45 h 46"/>
                    <a:gd name="T40" fmla="*/ 84 w 169"/>
                    <a:gd name="T41" fmla="*/ 46 h 46"/>
                    <a:gd name="T42" fmla="*/ 114 w 169"/>
                    <a:gd name="T43" fmla="*/ 46 h 46"/>
                    <a:gd name="T44" fmla="*/ 140 w 169"/>
                    <a:gd name="T45" fmla="*/ 43 h 46"/>
                    <a:gd name="T46" fmla="*/ 160 w 169"/>
                    <a:gd name="T47" fmla="*/ 37 h 46"/>
                    <a:gd name="T48" fmla="*/ 169 w 169"/>
                    <a:gd name="T49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69" h="46">
                      <a:moveTo>
                        <a:pt x="169" y="29"/>
                      </a:moveTo>
                      <a:lnTo>
                        <a:pt x="168" y="23"/>
                      </a:lnTo>
                      <a:lnTo>
                        <a:pt x="162" y="17"/>
                      </a:lnTo>
                      <a:lnTo>
                        <a:pt x="154" y="13"/>
                      </a:lnTo>
                      <a:lnTo>
                        <a:pt x="145" y="8"/>
                      </a:lnTo>
                      <a:lnTo>
                        <a:pt x="132" y="5"/>
                      </a:lnTo>
                      <a:lnTo>
                        <a:pt x="117" y="2"/>
                      </a:lnTo>
                      <a:lnTo>
                        <a:pt x="102" y="1"/>
                      </a:lnTo>
                      <a:lnTo>
                        <a:pt x="85" y="0"/>
                      </a:lnTo>
                      <a:lnTo>
                        <a:pt x="67" y="1"/>
                      </a:lnTo>
                      <a:lnTo>
                        <a:pt x="52" y="2"/>
                      </a:lnTo>
                      <a:lnTo>
                        <a:pt x="37" y="5"/>
                      </a:lnTo>
                      <a:lnTo>
                        <a:pt x="26" y="8"/>
                      </a:lnTo>
                      <a:lnTo>
                        <a:pt x="15" y="13"/>
                      </a:lnTo>
                      <a:lnTo>
                        <a:pt x="7" y="17"/>
                      </a:lnTo>
                      <a:lnTo>
                        <a:pt x="2" y="23"/>
                      </a:lnTo>
                      <a:lnTo>
                        <a:pt x="0" y="29"/>
                      </a:lnTo>
                      <a:lnTo>
                        <a:pt x="8" y="35"/>
                      </a:lnTo>
                      <a:lnTo>
                        <a:pt x="27" y="42"/>
                      </a:lnTo>
                      <a:lnTo>
                        <a:pt x="54" y="45"/>
                      </a:lnTo>
                      <a:lnTo>
                        <a:pt x="84" y="46"/>
                      </a:lnTo>
                      <a:lnTo>
                        <a:pt x="114" y="46"/>
                      </a:lnTo>
                      <a:lnTo>
                        <a:pt x="140" y="43"/>
                      </a:lnTo>
                      <a:lnTo>
                        <a:pt x="160" y="37"/>
                      </a:lnTo>
                      <a:lnTo>
                        <a:pt x="169" y="29"/>
                      </a:ln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7" name="Freeform 97"/>
                <p:cNvSpPr>
                  <a:spLocks/>
                </p:cNvSpPr>
                <p:nvPr/>
              </p:nvSpPr>
              <p:spPr bwMode="auto">
                <a:xfrm>
                  <a:off x="413" y="3501"/>
                  <a:ext cx="4" cy="12"/>
                </a:xfrm>
                <a:custGeom>
                  <a:avLst/>
                  <a:gdLst>
                    <a:gd name="T0" fmla="*/ 0 w 25"/>
                    <a:gd name="T1" fmla="*/ 68 h 68"/>
                    <a:gd name="T2" fmla="*/ 0 w 25"/>
                    <a:gd name="T3" fmla="*/ 68 h 68"/>
                    <a:gd name="T4" fmla="*/ 2 w 25"/>
                    <a:gd name="T5" fmla="*/ 51 h 68"/>
                    <a:gd name="T6" fmla="*/ 8 w 25"/>
                    <a:gd name="T7" fmla="*/ 34 h 68"/>
                    <a:gd name="T8" fmla="*/ 15 w 25"/>
                    <a:gd name="T9" fmla="*/ 16 h 68"/>
                    <a:gd name="T10" fmla="*/ 25 w 25"/>
                    <a:gd name="T11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68">
                      <a:moveTo>
                        <a:pt x="0" y="68"/>
                      </a:moveTo>
                      <a:lnTo>
                        <a:pt x="0" y="68"/>
                      </a:lnTo>
                      <a:lnTo>
                        <a:pt x="2" y="51"/>
                      </a:lnTo>
                      <a:lnTo>
                        <a:pt x="8" y="34"/>
                      </a:lnTo>
                      <a:lnTo>
                        <a:pt x="15" y="16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8" name="Freeform 98"/>
                <p:cNvSpPr>
                  <a:spLocks/>
                </p:cNvSpPr>
                <p:nvPr/>
              </p:nvSpPr>
              <p:spPr bwMode="auto">
                <a:xfrm>
                  <a:off x="413" y="3519"/>
                  <a:ext cx="3" cy="7"/>
                </a:xfrm>
                <a:custGeom>
                  <a:avLst/>
                  <a:gdLst>
                    <a:gd name="T0" fmla="*/ 0 w 17"/>
                    <a:gd name="T1" fmla="*/ 0 h 45"/>
                    <a:gd name="T2" fmla="*/ 0 w 17"/>
                    <a:gd name="T3" fmla="*/ 0 h 45"/>
                    <a:gd name="T4" fmla="*/ 2 w 17"/>
                    <a:gd name="T5" fmla="*/ 16 h 45"/>
                    <a:gd name="T6" fmla="*/ 7 w 17"/>
                    <a:gd name="T7" fmla="*/ 30 h 45"/>
                    <a:gd name="T8" fmla="*/ 13 w 17"/>
                    <a:gd name="T9" fmla="*/ 39 h 45"/>
                    <a:gd name="T10" fmla="*/ 17 w 17"/>
                    <a:gd name="T11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4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16"/>
                      </a:lnTo>
                      <a:lnTo>
                        <a:pt x="7" y="30"/>
                      </a:lnTo>
                      <a:lnTo>
                        <a:pt x="13" y="39"/>
                      </a:lnTo>
                      <a:lnTo>
                        <a:pt x="17" y="4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39" name="Freeform 99"/>
                <p:cNvSpPr>
                  <a:spLocks/>
                </p:cNvSpPr>
                <p:nvPr/>
              </p:nvSpPr>
              <p:spPr bwMode="auto">
                <a:xfrm>
                  <a:off x="413" y="3433"/>
                  <a:ext cx="363" cy="94"/>
                </a:xfrm>
                <a:custGeom>
                  <a:avLst/>
                  <a:gdLst>
                    <a:gd name="T0" fmla="*/ 228 w 2543"/>
                    <a:gd name="T1" fmla="*/ 67 h 564"/>
                    <a:gd name="T2" fmla="*/ 253 w 2543"/>
                    <a:gd name="T3" fmla="*/ 35 h 564"/>
                    <a:gd name="T4" fmla="*/ 273 w 2543"/>
                    <a:gd name="T5" fmla="*/ 17 h 564"/>
                    <a:gd name="T6" fmla="*/ 283 w 2543"/>
                    <a:gd name="T7" fmla="*/ 8 h 564"/>
                    <a:gd name="T8" fmla="*/ 294 w 2543"/>
                    <a:gd name="T9" fmla="*/ 7 h 564"/>
                    <a:gd name="T10" fmla="*/ 348 w 2543"/>
                    <a:gd name="T11" fmla="*/ 8 h 564"/>
                    <a:gd name="T12" fmla="*/ 444 w 2543"/>
                    <a:gd name="T13" fmla="*/ 8 h 564"/>
                    <a:gd name="T14" fmla="*/ 574 w 2543"/>
                    <a:gd name="T15" fmla="*/ 8 h 564"/>
                    <a:gd name="T16" fmla="*/ 734 w 2543"/>
                    <a:gd name="T17" fmla="*/ 8 h 564"/>
                    <a:gd name="T18" fmla="*/ 916 w 2543"/>
                    <a:gd name="T19" fmla="*/ 7 h 564"/>
                    <a:gd name="T20" fmla="*/ 1112 w 2543"/>
                    <a:gd name="T21" fmla="*/ 7 h 564"/>
                    <a:gd name="T22" fmla="*/ 1318 w 2543"/>
                    <a:gd name="T23" fmla="*/ 6 h 564"/>
                    <a:gd name="T24" fmla="*/ 1527 w 2543"/>
                    <a:gd name="T25" fmla="*/ 5 h 564"/>
                    <a:gd name="T26" fmla="*/ 1732 w 2543"/>
                    <a:gd name="T27" fmla="*/ 4 h 564"/>
                    <a:gd name="T28" fmla="*/ 1927 w 2543"/>
                    <a:gd name="T29" fmla="*/ 4 h 564"/>
                    <a:gd name="T30" fmla="*/ 2105 w 2543"/>
                    <a:gd name="T31" fmla="*/ 3 h 564"/>
                    <a:gd name="T32" fmla="*/ 2261 w 2543"/>
                    <a:gd name="T33" fmla="*/ 2 h 564"/>
                    <a:gd name="T34" fmla="*/ 2387 w 2543"/>
                    <a:gd name="T35" fmla="*/ 2 h 564"/>
                    <a:gd name="T36" fmla="*/ 2478 w 2543"/>
                    <a:gd name="T37" fmla="*/ 0 h 564"/>
                    <a:gd name="T38" fmla="*/ 2527 w 2543"/>
                    <a:gd name="T39" fmla="*/ 0 h 564"/>
                    <a:gd name="T40" fmla="*/ 2543 w 2543"/>
                    <a:gd name="T41" fmla="*/ 103 h 564"/>
                    <a:gd name="T42" fmla="*/ 18 w 2543"/>
                    <a:gd name="T43" fmla="*/ 560 h 564"/>
                    <a:gd name="T44" fmla="*/ 3 w 2543"/>
                    <a:gd name="T45" fmla="*/ 530 h 564"/>
                    <a:gd name="T46" fmla="*/ 0 w 2543"/>
                    <a:gd name="T47" fmla="*/ 478 h 564"/>
                    <a:gd name="T48" fmla="*/ 8 w 2543"/>
                    <a:gd name="T49" fmla="*/ 444 h 564"/>
                    <a:gd name="T50" fmla="*/ 25 w 2543"/>
                    <a:gd name="T51" fmla="*/ 410 h 564"/>
                    <a:gd name="T52" fmla="*/ 35 w 2543"/>
                    <a:gd name="T53" fmla="*/ 395 h 564"/>
                    <a:gd name="T54" fmla="*/ 53 w 2543"/>
                    <a:gd name="T55" fmla="*/ 366 h 564"/>
                    <a:gd name="T56" fmla="*/ 79 w 2543"/>
                    <a:gd name="T57" fmla="*/ 326 h 564"/>
                    <a:gd name="T58" fmla="*/ 107 w 2543"/>
                    <a:gd name="T59" fmla="*/ 277 h 564"/>
                    <a:gd name="T60" fmla="*/ 138 w 2543"/>
                    <a:gd name="T61" fmla="*/ 226 h 564"/>
                    <a:gd name="T62" fmla="*/ 166 w 2543"/>
                    <a:gd name="T63" fmla="*/ 175 h 564"/>
                    <a:gd name="T64" fmla="*/ 193 w 2543"/>
                    <a:gd name="T65" fmla="*/ 128 h 564"/>
                    <a:gd name="T66" fmla="*/ 214 w 2543"/>
                    <a:gd name="T67" fmla="*/ 89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543" h="564">
                      <a:moveTo>
                        <a:pt x="214" y="89"/>
                      </a:moveTo>
                      <a:lnTo>
                        <a:pt x="228" y="67"/>
                      </a:lnTo>
                      <a:lnTo>
                        <a:pt x="242" y="50"/>
                      </a:lnTo>
                      <a:lnTo>
                        <a:pt x="253" y="35"/>
                      </a:lnTo>
                      <a:lnTo>
                        <a:pt x="264" y="24"/>
                      </a:lnTo>
                      <a:lnTo>
                        <a:pt x="273" y="17"/>
                      </a:lnTo>
                      <a:lnTo>
                        <a:pt x="279" y="11"/>
                      </a:lnTo>
                      <a:lnTo>
                        <a:pt x="283" y="8"/>
                      </a:lnTo>
                      <a:lnTo>
                        <a:pt x="284" y="7"/>
                      </a:lnTo>
                      <a:lnTo>
                        <a:pt x="294" y="7"/>
                      </a:lnTo>
                      <a:lnTo>
                        <a:pt x="316" y="8"/>
                      </a:lnTo>
                      <a:lnTo>
                        <a:pt x="348" y="8"/>
                      </a:lnTo>
                      <a:lnTo>
                        <a:pt x="392" y="8"/>
                      </a:lnTo>
                      <a:lnTo>
                        <a:pt x="444" y="8"/>
                      </a:lnTo>
                      <a:lnTo>
                        <a:pt x="505" y="8"/>
                      </a:lnTo>
                      <a:lnTo>
                        <a:pt x="574" y="8"/>
                      </a:lnTo>
                      <a:lnTo>
                        <a:pt x="651" y="8"/>
                      </a:lnTo>
                      <a:lnTo>
                        <a:pt x="734" y="8"/>
                      </a:lnTo>
                      <a:lnTo>
                        <a:pt x="822" y="7"/>
                      </a:lnTo>
                      <a:lnTo>
                        <a:pt x="916" y="7"/>
                      </a:lnTo>
                      <a:lnTo>
                        <a:pt x="1011" y="7"/>
                      </a:lnTo>
                      <a:lnTo>
                        <a:pt x="1112" y="7"/>
                      </a:lnTo>
                      <a:lnTo>
                        <a:pt x="1214" y="6"/>
                      </a:lnTo>
                      <a:lnTo>
                        <a:pt x="1318" y="6"/>
                      </a:lnTo>
                      <a:lnTo>
                        <a:pt x="1423" y="5"/>
                      </a:lnTo>
                      <a:lnTo>
                        <a:pt x="1527" y="5"/>
                      </a:lnTo>
                      <a:lnTo>
                        <a:pt x="1630" y="5"/>
                      </a:lnTo>
                      <a:lnTo>
                        <a:pt x="1732" y="4"/>
                      </a:lnTo>
                      <a:lnTo>
                        <a:pt x="1831" y="4"/>
                      </a:lnTo>
                      <a:lnTo>
                        <a:pt x="1927" y="4"/>
                      </a:lnTo>
                      <a:lnTo>
                        <a:pt x="2018" y="3"/>
                      </a:lnTo>
                      <a:lnTo>
                        <a:pt x="2105" y="3"/>
                      </a:lnTo>
                      <a:lnTo>
                        <a:pt x="2187" y="2"/>
                      </a:lnTo>
                      <a:lnTo>
                        <a:pt x="2261" y="2"/>
                      </a:lnTo>
                      <a:lnTo>
                        <a:pt x="2328" y="2"/>
                      </a:lnTo>
                      <a:lnTo>
                        <a:pt x="2387" y="2"/>
                      </a:lnTo>
                      <a:lnTo>
                        <a:pt x="2438" y="0"/>
                      </a:lnTo>
                      <a:lnTo>
                        <a:pt x="2478" y="0"/>
                      </a:lnTo>
                      <a:lnTo>
                        <a:pt x="2508" y="0"/>
                      </a:lnTo>
                      <a:lnTo>
                        <a:pt x="2527" y="0"/>
                      </a:lnTo>
                      <a:lnTo>
                        <a:pt x="2533" y="0"/>
                      </a:lnTo>
                      <a:lnTo>
                        <a:pt x="2543" y="103"/>
                      </a:lnTo>
                      <a:lnTo>
                        <a:pt x="2369" y="564"/>
                      </a:lnTo>
                      <a:lnTo>
                        <a:pt x="18" y="560"/>
                      </a:lnTo>
                      <a:lnTo>
                        <a:pt x="10" y="549"/>
                      </a:lnTo>
                      <a:lnTo>
                        <a:pt x="3" y="530"/>
                      </a:lnTo>
                      <a:lnTo>
                        <a:pt x="0" y="506"/>
                      </a:lnTo>
                      <a:lnTo>
                        <a:pt x="0" y="478"/>
                      </a:lnTo>
                      <a:lnTo>
                        <a:pt x="2" y="461"/>
                      </a:lnTo>
                      <a:lnTo>
                        <a:pt x="8" y="444"/>
                      </a:lnTo>
                      <a:lnTo>
                        <a:pt x="15" y="426"/>
                      </a:lnTo>
                      <a:lnTo>
                        <a:pt x="25" y="410"/>
                      </a:lnTo>
                      <a:lnTo>
                        <a:pt x="29" y="405"/>
                      </a:lnTo>
                      <a:lnTo>
                        <a:pt x="35" y="395"/>
                      </a:lnTo>
                      <a:lnTo>
                        <a:pt x="43" y="382"/>
                      </a:lnTo>
                      <a:lnTo>
                        <a:pt x="53" y="366"/>
                      </a:lnTo>
                      <a:lnTo>
                        <a:pt x="65" y="347"/>
                      </a:lnTo>
                      <a:lnTo>
                        <a:pt x="79" y="326"/>
                      </a:lnTo>
                      <a:lnTo>
                        <a:pt x="92" y="302"/>
                      </a:lnTo>
                      <a:lnTo>
                        <a:pt x="107" y="277"/>
                      </a:lnTo>
                      <a:lnTo>
                        <a:pt x="122" y="252"/>
                      </a:lnTo>
                      <a:lnTo>
                        <a:pt x="138" y="226"/>
                      </a:lnTo>
                      <a:lnTo>
                        <a:pt x="153" y="200"/>
                      </a:lnTo>
                      <a:lnTo>
                        <a:pt x="166" y="175"/>
                      </a:lnTo>
                      <a:lnTo>
                        <a:pt x="180" y="150"/>
                      </a:lnTo>
                      <a:lnTo>
                        <a:pt x="193" y="128"/>
                      </a:lnTo>
                      <a:lnTo>
                        <a:pt x="205" y="107"/>
                      </a:lnTo>
                      <a:lnTo>
                        <a:pt x="214" y="89"/>
                      </a:lnTo>
                      <a:close/>
                    </a:path>
                  </a:pathLst>
                </a:custGeom>
                <a:solidFill>
                  <a:srgbClr val="FFFF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0" name="Freeform 100"/>
                <p:cNvSpPr>
                  <a:spLocks/>
                </p:cNvSpPr>
                <p:nvPr/>
              </p:nvSpPr>
              <p:spPr bwMode="auto">
                <a:xfrm>
                  <a:off x="413" y="3513"/>
                  <a:ext cx="339" cy="14"/>
                </a:xfrm>
                <a:custGeom>
                  <a:avLst/>
                  <a:gdLst>
                    <a:gd name="T0" fmla="*/ 2360 w 2369"/>
                    <a:gd name="T1" fmla="*/ 8 h 86"/>
                    <a:gd name="T2" fmla="*/ 2358 w 2369"/>
                    <a:gd name="T3" fmla="*/ 33 h 86"/>
                    <a:gd name="T4" fmla="*/ 2358 w 2369"/>
                    <a:gd name="T5" fmla="*/ 55 h 86"/>
                    <a:gd name="T6" fmla="*/ 2362 w 2369"/>
                    <a:gd name="T7" fmla="*/ 73 h 86"/>
                    <a:gd name="T8" fmla="*/ 2369 w 2369"/>
                    <a:gd name="T9" fmla="*/ 86 h 86"/>
                    <a:gd name="T10" fmla="*/ 18 w 2369"/>
                    <a:gd name="T11" fmla="*/ 82 h 86"/>
                    <a:gd name="T12" fmla="*/ 10 w 2369"/>
                    <a:gd name="T13" fmla="*/ 71 h 86"/>
                    <a:gd name="T14" fmla="*/ 3 w 2369"/>
                    <a:gd name="T15" fmla="*/ 52 h 86"/>
                    <a:gd name="T16" fmla="*/ 0 w 2369"/>
                    <a:gd name="T17" fmla="*/ 28 h 86"/>
                    <a:gd name="T18" fmla="*/ 0 w 2369"/>
                    <a:gd name="T19" fmla="*/ 0 h 86"/>
                    <a:gd name="T20" fmla="*/ 2360 w 2369"/>
                    <a:gd name="T21" fmla="*/ 8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69" h="86">
                      <a:moveTo>
                        <a:pt x="2360" y="8"/>
                      </a:moveTo>
                      <a:lnTo>
                        <a:pt x="2358" y="33"/>
                      </a:lnTo>
                      <a:lnTo>
                        <a:pt x="2358" y="55"/>
                      </a:lnTo>
                      <a:lnTo>
                        <a:pt x="2362" y="73"/>
                      </a:lnTo>
                      <a:lnTo>
                        <a:pt x="2369" y="86"/>
                      </a:lnTo>
                      <a:lnTo>
                        <a:pt x="18" y="82"/>
                      </a:lnTo>
                      <a:lnTo>
                        <a:pt x="10" y="71"/>
                      </a:lnTo>
                      <a:lnTo>
                        <a:pt x="3" y="52"/>
                      </a:lnTo>
                      <a:lnTo>
                        <a:pt x="0" y="28"/>
                      </a:lnTo>
                      <a:lnTo>
                        <a:pt x="0" y="0"/>
                      </a:lnTo>
                      <a:lnTo>
                        <a:pt x="2360" y="8"/>
                      </a:lnTo>
                      <a:close/>
                    </a:path>
                  </a:pathLst>
                </a:custGeom>
                <a:solidFill>
                  <a:srgbClr val="7F7F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1" name="Freeform 101"/>
                <p:cNvSpPr>
                  <a:spLocks/>
                </p:cNvSpPr>
                <p:nvPr/>
              </p:nvSpPr>
              <p:spPr bwMode="auto">
                <a:xfrm>
                  <a:off x="413" y="3519"/>
                  <a:ext cx="339" cy="8"/>
                </a:xfrm>
                <a:custGeom>
                  <a:avLst/>
                  <a:gdLst>
                    <a:gd name="T0" fmla="*/ 17 w 2368"/>
                    <a:gd name="T1" fmla="*/ 45 h 49"/>
                    <a:gd name="T2" fmla="*/ 2368 w 2368"/>
                    <a:gd name="T3" fmla="*/ 49 h 49"/>
                    <a:gd name="T4" fmla="*/ 2361 w 2368"/>
                    <a:gd name="T5" fmla="*/ 39 h 49"/>
                    <a:gd name="T6" fmla="*/ 2358 w 2368"/>
                    <a:gd name="T7" fmla="*/ 29 h 49"/>
                    <a:gd name="T8" fmla="*/ 2357 w 2368"/>
                    <a:gd name="T9" fmla="*/ 19 h 49"/>
                    <a:gd name="T10" fmla="*/ 2357 w 2368"/>
                    <a:gd name="T11" fmla="*/ 12 h 49"/>
                    <a:gd name="T12" fmla="*/ 0 w 2368"/>
                    <a:gd name="T13" fmla="*/ 0 h 49"/>
                    <a:gd name="T14" fmla="*/ 2 w 2368"/>
                    <a:gd name="T15" fmla="*/ 16 h 49"/>
                    <a:gd name="T16" fmla="*/ 7 w 2368"/>
                    <a:gd name="T17" fmla="*/ 30 h 49"/>
                    <a:gd name="T18" fmla="*/ 13 w 2368"/>
                    <a:gd name="T19" fmla="*/ 39 h 49"/>
                    <a:gd name="T20" fmla="*/ 17 w 2368"/>
                    <a:gd name="T21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68" h="49">
                      <a:moveTo>
                        <a:pt x="17" y="45"/>
                      </a:moveTo>
                      <a:lnTo>
                        <a:pt x="2368" y="49"/>
                      </a:lnTo>
                      <a:lnTo>
                        <a:pt x="2361" y="39"/>
                      </a:lnTo>
                      <a:lnTo>
                        <a:pt x="2358" y="29"/>
                      </a:lnTo>
                      <a:lnTo>
                        <a:pt x="2357" y="19"/>
                      </a:lnTo>
                      <a:lnTo>
                        <a:pt x="2357" y="12"/>
                      </a:lnTo>
                      <a:lnTo>
                        <a:pt x="0" y="0"/>
                      </a:lnTo>
                      <a:lnTo>
                        <a:pt x="2" y="16"/>
                      </a:lnTo>
                      <a:lnTo>
                        <a:pt x="7" y="30"/>
                      </a:lnTo>
                      <a:lnTo>
                        <a:pt x="13" y="39"/>
                      </a:lnTo>
                      <a:lnTo>
                        <a:pt x="17" y="45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2" name="Freeform 102"/>
                <p:cNvSpPr>
                  <a:spLocks/>
                </p:cNvSpPr>
                <p:nvPr/>
              </p:nvSpPr>
              <p:spPr bwMode="auto">
                <a:xfrm>
                  <a:off x="750" y="3433"/>
                  <a:ext cx="26" cy="94"/>
                </a:xfrm>
                <a:custGeom>
                  <a:avLst/>
                  <a:gdLst>
                    <a:gd name="T0" fmla="*/ 2 w 185"/>
                    <a:gd name="T1" fmla="*/ 486 h 564"/>
                    <a:gd name="T2" fmla="*/ 0 w 185"/>
                    <a:gd name="T3" fmla="*/ 511 h 564"/>
                    <a:gd name="T4" fmla="*/ 0 w 185"/>
                    <a:gd name="T5" fmla="*/ 533 h 564"/>
                    <a:gd name="T6" fmla="*/ 4 w 185"/>
                    <a:gd name="T7" fmla="*/ 551 h 564"/>
                    <a:gd name="T8" fmla="*/ 11 w 185"/>
                    <a:gd name="T9" fmla="*/ 564 h 564"/>
                    <a:gd name="T10" fmla="*/ 185 w 185"/>
                    <a:gd name="T11" fmla="*/ 103 h 564"/>
                    <a:gd name="T12" fmla="*/ 175 w 185"/>
                    <a:gd name="T13" fmla="*/ 0 h 564"/>
                    <a:gd name="T14" fmla="*/ 160 w 185"/>
                    <a:gd name="T15" fmla="*/ 32 h 564"/>
                    <a:gd name="T16" fmla="*/ 147 w 185"/>
                    <a:gd name="T17" fmla="*/ 60 h 564"/>
                    <a:gd name="T18" fmla="*/ 138 w 185"/>
                    <a:gd name="T19" fmla="*/ 87 h 564"/>
                    <a:gd name="T20" fmla="*/ 130 w 185"/>
                    <a:gd name="T21" fmla="*/ 114 h 564"/>
                    <a:gd name="T22" fmla="*/ 123 w 185"/>
                    <a:gd name="T23" fmla="*/ 140 h 564"/>
                    <a:gd name="T24" fmla="*/ 115 w 185"/>
                    <a:gd name="T25" fmla="*/ 165 h 564"/>
                    <a:gd name="T26" fmla="*/ 105 w 185"/>
                    <a:gd name="T27" fmla="*/ 193 h 564"/>
                    <a:gd name="T28" fmla="*/ 95 w 185"/>
                    <a:gd name="T29" fmla="*/ 222 h 564"/>
                    <a:gd name="T30" fmla="*/ 85 w 185"/>
                    <a:gd name="T31" fmla="*/ 246 h 564"/>
                    <a:gd name="T32" fmla="*/ 73 w 185"/>
                    <a:gd name="T33" fmla="*/ 275 h 564"/>
                    <a:gd name="T34" fmla="*/ 59 w 185"/>
                    <a:gd name="T35" fmla="*/ 307 h 564"/>
                    <a:gd name="T36" fmla="*/ 45 w 185"/>
                    <a:gd name="T37" fmla="*/ 343 h 564"/>
                    <a:gd name="T38" fmla="*/ 31 w 185"/>
                    <a:gd name="T39" fmla="*/ 379 h 564"/>
                    <a:gd name="T40" fmla="*/ 19 w 185"/>
                    <a:gd name="T41" fmla="*/ 415 h 564"/>
                    <a:gd name="T42" fmla="*/ 9 w 185"/>
                    <a:gd name="T43" fmla="*/ 452 h 564"/>
                    <a:gd name="T44" fmla="*/ 2 w 185"/>
                    <a:gd name="T45" fmla="*/ 486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5" h="564">
                      <a:moveTo>
                        <a:pt x="2" y="486"/>
                      </a:moveTo>
                      <a:lnTo>
                        <a:pt x="0" y="511"/>
                      </a:lnTo>
                      <a:lnTo>
                        <a:pt x="0" y="533"/>
                      </a:lnTo>
                      <a:lnTo>
                        <a:pt x="4" y="551"/>
                      </a:lnTo>
                      <a:lnTo>
                        <a:pt x="11" y="564"/>
                      </a:lnTo>
                      <a:lnTo>
                        <a:pt x="185" y="103"/>
                      </a:lnTo>
                      <a:lnTo>
                        <a:pt x="175" y="0"/>
                      </a:lnTo>
                      <a:lnTo>
                        <a:pt x="160" y="32"/>
                      </a:lnTo>
                      <a:lnTo>
                        <a:pt x="147" y="60"/>
                      </a:lnTo>
                      <a:lnTo>
                        <a:pt x="138" y="87"/>
                      </a:lnTo>
                      <a:lnTo>
                        <a:pt x="130" y="114"/>
                      </a:lnTo>
                      <a:lnTo>
                        <a:pt x="123" y="140"/>
                      </a:lnTo>
                      <a:lnTo>
                        <a:pt x="115" y="165"/>
                      </a:lnTo>
                      <a:lnTo>
                        <a:pt x="105" y="193"/>
                      </a:lnTo>
                      <a:lnTo>
                        <a:pt x="95" y="222"/>
                      </a:lnTo>
                      <a:lnTo>
                        <a:pt x="85" y="246"/>
                      </a:lnTo>
                      <a:lnTo>
                        <a:pt x="73" y="275"/>
                      </a:lnTo>
                      <a:lnTo>
                        <a:pt x="59" y="307"/>
                      </a:lnTo>
                      <a:lnTo>
                        <a:pt x="45" y="343"/>
                      </a:lnTo>
                      <a:lnTo>
                        <a:pt x="31" y="379"/>
                      </a:lnTo>
                      <a:lnTo>
                        <a:pt x="19" y="415"/>
                      </a:lnTo>
                      <a:lnTo>
                        <a:pt x="9" y="452"/>
                      </a:lnTo>
                      <a:lnTo>
                        <a:pt x="2" y="486"/>
                      </a:lnTo>
                      <a:close/>
                    </a:path>
                  </a:pathLst>
                </a:custGeom>
                <a:solidFill>
                  <a:srgbClr val="FFF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3" name="Freeform 103"/>
                <p:cNvSpPr>
                  <a:spLocks/>
                </p:cNvSpPr>
                <p:nvPr/>
              </p:nvSpPr>
              <p:spPr bwMode="auto">
                <a:xfrm>
                  <a:off x="752" y="3433"/>
                  <a:ext cx="24" cy="94"/>
                </a:xfrm>
                <a:custGeom>
                  <a:avLst/>
                  <a:gdLst>
                    <a:gd name="T0" fmla="*/ 0 w 174"/>
                    <a:gd name="T1" fmla="*/ 564 h 564"/>
                    <a:gd name="T2" fmla="*/ 174 w 174"/>
                    <a:gd name="T3" fmla="*/ 103 h 564"/>
                    <a:gd name="T4" fmla="*/ 164 w 174"/>
                    <a:gd name="T5" fmla="*/ 0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4" h="564">
                      <a:moveTo>
                        <a:pt x="0" y="564"/>
                      </a:moveTo>
                      <a:lnTo>
                        <a:pt x="174" y="103"/>
                      </a:lnTo>
                      <a:lnTo>
                        <a:pt x="164" y="0"/>
                      </a:lnTo>
                    </a:path>
                  </a:pathLst>
                </a:custGeom>
                <a:noFill/>
                <a:ln w="0">
                  <a:solidFill>
                    <a:srgbClr val="CCCC8C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4" name="Freeform 104"/>
                <p:cNvSpPr>
                  <a:spLocks/>
                </p:cNvSpPr>
                <p:nvPr/>
              </p:nvSpPr>
              <p:spPr bwMode="auto">
                <a:xfrm>
                  <a:off x="750" y="3514"/>
                  <a:ext cx="1" cy="12"/>
                </a:xfrm>
                <a:custGeom>
                  <a:avLst/>
                  <a:gdLst>
                    <a:gd name="T0" fmla="*/ 2 w 8"/>
                    <a:gd name="T1" fmla="*/ 0 h 73"/>
                    <a:gd name="T2" fmla="*/ 2 w 8"/>
                    <a:gd name="T3" fmla="*/ 0 h 73"/>
                    <a:gd name="T4" fmla="*/ 0 w 8"/>
                    <a:gd name="T5" fmla="*/ 25 h 73"/>
                    <a:gd name="T6" fmla="*/ 0 w 8"/>
                    <a:gd name="T7" fmla="*/ 44 h 73"/>
                    <a:gd name="T8" fmla="*/ 2 w 8"/>
                    <a:gd name="T9" fmla="*/ 61 h 73"/>
                    <a:gd name="T10" fmla="*/ 8 w 8"/>
                    <a:gd name="T11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3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25"/>
                      </a:lnTo>
                      <a:lnTo>
                        <a:pt x="0" y="44"/>
                      </a:lnTo>
                      <a:lnTo>
                        <a:pt x="2" y="61"/>
                      </a:lnTo>
                      <a:lnTo>
                        <a:pt x="8" y="73"/>
                      </a:lnTo>
                    </a:path>
                  </a:pathLst>
                </a:custGeom>
                <a:no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5" name="Freeform 105"/>
                <p:cNvSpPr>
                  <a:spLocks/>
                </p:cNvSpPr>
                <p:nvPr/>
              </p:nvSpPr>
              <p:spPr bwMode="auto">
                <a:xfrm>
                  <a:off x="750" y="3435"/>
                  <a:ext cx="24" cy="79"/>
                </a:xfrm>
                <a:custGeom>
                  <a:avLst/>
                  <a:gdLst>
                    <a:gd name="T0" fmla="*/ 168 w 168"/>
                    <a:gd name="T1" fmla="*/ 0 h 476"/>
                    <a:gd name="T2" fmla="*/ 168 w 168"/>
                    <a:gd name="T3" fmla="*/ 0 h 476"/>
                    <a:gd name="T4" fmla="*/ 153 w 168"/>
                    <a:gd name="T5" fmla="*/ 31 h 476"/>
                    <a:gd name="T6" fmla="*/ 140 w 168"/>
                    <a:gd name="T7" fmla="*/ 59 h 476"/>
                    <a:gd name="T8" fmla="*/ 132 w 168"/>
                    <a:gd name="T9" fmla="*/ 84 h 476"/>
                    <a:gd name="T10" fmla="*/ 125 w 168"/>
                    <a:gd name="T11" fmla="*/ 108 h 476"/>
                    <a:gd name="T12" fmla="*/ 118 w 168"/>
                    <a:gd name="T13" fmla="*/ 133 h 476"/>
                    <a:gd name="T14" fmla="*/ 111 w 168"/>
                    <a:gd name="T15" fmla="*/ 157 h 476"/>
                    <a:gd name="T16" fmla="*/ 103 w 168"/>
                    <a:gd name="T17" fmla="*/ 183 h 476"/>
                    <a:gd name="T18" fmla="*/ 93 w 168"/>
                    <a:gd name="T19" fmla="*/ 212 h 476"/>
                    <a:gd name="T20" fmla="*/ 93 w 168"/>
                    <a:gd name="T21" fmla="*/ 212 h 476"/>
                    <a:gd name="T22" fmla="*/ 83 w 168"/>
                    <a:gd name="T23" fmla="*/ 236 h 476"/>
                    <a:gd name="T24" fmla="*/ 71 w 168"/>
                    <a:gd name="T25" fmla="*/ 265 h 476"/>
                    <a:gd name="T26" fmla="*/ 57 w 168"/>
                    <a:gd name="T27" fmla="*/ 297 h 476"/>
                    <a:gd name="T28" fmla="*/ 43 w 168"/>
                    <a:gd name="T29" fmla="*/ 333 h 476"/>
                    <a:gd name="T30" fmla="*/ 29 w 168"/>
                    <a:gd name="T31" fmla="*/ 369 h 476"/>
                    <a:gd name="T32" fmla="*/ 17 w 168"/>
                    <a:gd name="T33" fmla="*/ 405 h 476"/>
                    <a:gd name="T34" fmla="*/ 7 w 168"/>
                    <a:gd name="T35" fmla="*/ 442 h 476"/>
                    <a:gd name="T36" fmla="*/ 0 w 168"/>
                    <a:gd name="T37" fmla="*/ 476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68" h="476">
                      <a:moveTo>
                        <a:pt x="168" y="0"/>
                      </a:moveTo>
                      <a:lnTo>
                        <a:pt x="168" y="0"/>
                      </a:lnTo>
                      <a:lnTo>
                        <a:pt x="153" y="31"/>
                      </a:lnTo>
                      <a:lnTo>
                        <a:pt x="140" y="59"/>
                      </a:lnTo>
                      <a:lnTo>
                        <a:pt x="132" y="84"/>
                      </a:lnTo>
                      <a:lnTo>
                        <a:pt x="125" y="108"/>
                      </a:lnTo>
                      <a:lnTo>
                        <a:pt x="118" y="133"/>
                      </a:lnTo>
                      <a:lnTo>
                        <a:pt x="111" y="157"/>
                      </a:lnTo>
                      <a:lnTo>
                        <a:pt x="103" y="183"/>
                      </a:lnTo>
                      <a:lnTo>
                        <a:pt x="93" y="212"/>
                      </a:lnTo>
                      <a:lnTo>
                        <a:pt x="93" y="212"/>
                      </a:lnTo>
                      <a:lnTo>
                        <a:pt x="83" y="236"/>
                      </a:lnTo>
                      <a:lnTo>
                        <a:pt x="71" y="265"/>
                      </a:lnTo>
                      <a:lnTo>
                        <a:pt x="57" y="297"/>
                      </a:lnTo>
                      <a:lnTo>
                        <a:pt x="43" y="333"/>
                      </a:lnTo>
                      <a:lnTo>
                        <a:pt x="29" y="369"/>
                      </a:lnTo>
                      <a:lnTo>
                        <a:pt x="17" y="405"/>
                      </a:lnTo>
                      <a:lnTo>
                        <a:pt x="7" y="442"/>
                      </a:lnTo>
                      <a:lnTo>
                        <a:pt x="0" y="476"/>
                      </a:lnTo>
                    </a:path>
                  </a:pathLst>
                </a:custGeom>
                <a:noFill/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6" name="Freeform 106"/>
                <p:cNvSpPr>
                  <a:spLocks/>
                </p:cNvSpPr>
                <p:nvPr/>
              </p:nvSpPr>
              <p:spPr bwMode="auto">
                <a:xfrm>
                  <a:off x="423" y="3450"/>
                  <a:ext cx="331" cy="51"/>
                </a:xfrm>
                <a:custGeom>
                  <a:avLst/>
                  <a:gdLst>
                    <a:gd name="T0" fmla="*/ 403 w 2318"/>
                    <a:gd name="T1" fmla="*/ 6 h 308"/>
                    <a:gd name="T2" fmla="*/ 1231 w 2318"/>
                    <a:gd name="T3" fmla="*/ 1 h 308"/>
                    <a:gd name="T4" fmla="*/ 1319 w 2318"/>
                    <a:gd name="T5" fmla="*/ 1 h 308"/>
                    <a:gd name="T6" fmla="*/ 1410 w 2318"/>
                    <a:gd name="T7" fmla="*/ 1 h 308"/>
                    <a:gd name="T8" fmla="*/ 1503 w 2318"/>
                    <a:gd name="T9" fmla="*/ 1 h 308"/>
                    <a:gd name="T10" fmla="*/ 1596 w 2318"/>
                    <a:gd name="T11" fmla="*/ 1 h 308"/>
                    <a:gd name="T12" fmla="*/ 1689 w 2318"/>
                    <a:gd name="T13" fmla="*/ 1 h 308"/>
                    <a:gd name="T14" fmla="*/ 1779 w 2318"/>
                    <a:gd name="T15" fmla="*/ 1 h 308"/>
                    <a:gd name="T16" fmla="*/ 1866 w 2318"/>
                    <a:gd name="T17" fmla="*/ 0 h 308"/>
                    <a:gd name="T18" fmla="*/ 1949 w 2318"/>
                    <a:gd name="T19" fmla="*/ 0 h 308"/>
                    <a:gd name="T20" fmla="*/ 1964 w 2318"/>
                    <a:gd name="T21" fmla="*/ 0 h 308"/>
                    <a:gd name="T22" fmla="*/ 1979 w 2318"/>
                    <a:gd name="T23" fmla="*/ 0 h 308"/>
                    <a:gd name="T24" fmla="*/ 1993 w 2318"/>
                    <a:gd name="T25" fmla="*/ 0 h 308"/>
                    <a:gd name="T26" fmla="*/ 2008 w 2318"/>
                    <a:gd name="T27" fmla="*/ 0 h 308"/>
                    <a:gd name="T28" fmla="*/ 2071 w 2318"/>
                    <a:gd name="T29" fmla="*/ 1 h 308"/>
                    <a:gd name="T30" fmla="*/ 2129 w 2318"/>
                    <a:gd name="T31" fmla="*/ 2 h 308"/>
                    <a:gd name="T32" fmla="*/ 2182 w 2318"/>
                    <a:gd name="T33" fmla="*/ 4 h 308"/>
                    <a:gd name="T34" fmla="*/ 2227 w 2318"/>
                    <a:gd name="T35" fmla="*/ 7 h 308"/>
                    <a:gd name="T36" fmla="*/ 2266 w 2318"/>
                    <a:gd name="T37" fmla="*/ 11 h 308"/>
                    <a:gd name="T38" fmla="*/ 2293 w 2318"/>
                    <a:gd name="T39" fmla="*/ 13 h 308"/>
                    <a:gd name="T40" fmla="*/ 2312 w 2318"/>
                    <a:gd name="T41" fmla="*/ 14 h 308"/>
                    <a:gd name="T42" fmla="*/ 2318 w 2318"/>
                    <a:gd name="T43" fmla="*/ 15 h 308"/>
                    <a:gd name="T44" fmla="*/ 2312 w 2318"/>
                    <a:gd name="T45" fmla="*/ 31 h 308"/>
                    <a:gd name="T46" fmla="*/ 2294 w 2318"/>
                    <a:gd name="T47" fmla="*/ 78 h 308"/>
                    <a:gd name="T48" fmla="*/ 2263 w 2318"/>
                    <a:gd name="T49" fmla="*/ 152 h 308"/>
                    <a:gd name="T50" fmla="*/ 2218 w 2318"/>
                    <a:gd name="T51" fmla="*/ 250 h 308"/>
                    <a:gd name="T52" fmla="*/ 1901 w 2318"/>
                    <a:gd name="T53" fmla="*/ 264 h 308"/>
                    <a:gd name="T54" fmla="*/ 1874 w 2318"/>
                    <a:gd name="T55" fmla="*/ 265 h 308"/>
                    <a:gd name="T56" fmla="*/ 1822 w 2318"/>
                    <a:gd name="T57" fmla="*/ 266 h 308"/>
                    <a:gd name="T58" fmla="*/ 1749 w 2318"/>
                    <a:gd name="T59" fmla="*/ 268 h 308"/>
                    <a:gd name="T60" fmla="*/ 1659 w 2318"/>
                    <a:gd name="T61" fmla="*/ 271 h 308"/>
                    <a:gd name="T62" fmla="*/ 1554 w 2318"/>
                    <a:gd name="T63" fmla="*/ 274 h 308"/>
                    <a:gd name="T64" fmla="*/ 1439 w 2318"/>
                    <a:gd name="T65" fmla="*/ 277 h 308"/>
                    <a:gd name="T66" fmla="*/ 1315 w 2318"/>
                    <a:gd name="T67" fmla="*/ 280 h 308"/>
                    <a:gd name="T68" fmla="*/ 1189 w 2318"/>
                    <a:gd name="T69" fmla="*/ 282 h 308"/>
                    <a:gd name="T70" fmla="*/ 1061 w 2318"/>
                    <a:gd name="T71" fmla="*/ 286 h 308"/>
                    <a:gd name="T72" fmla="*/ 937 w 2318"/>
                    <a:gd name="T73" fmla="*/ 289 h 308"/>
                    <a:gd name="T74" fmla="*/ 818 w 2318"/>
                    <a:gd name="T75" fmla="*/ 292 h 308"/>
                    <a:gd name="T76" fmla="*/ 710 w 2318"/>
                    <a:gd name="T77" fmla="*/ 294 h 308"/>
                    <a:gd name="T78" fmla="*/ 613 w 2318"/>
                    <a:gd name="T79" fmla="*/ 296 h 308"/>
                    <a:gd name="T80" fmla="*/ 533 w 2318"/>
                    <a:gd name="T81" fmla="*/ 297 h 308"/>
                    <a:gd name="T82" fmla="*/ 473 w 2318"/>
                    <a:gd name="T83" fmla="*/ 298 h 308"/>
                    <a:gd name="T84" fmla="*/ 423 w 2318"/>
                    <a:gd name="T85" fmla="*/ 298 h 308"/>
                    <a:gd name="T86" fmla="*/ 364 w 2318"/>
                    <a:gd name="T87" fmla="*/ 302 h 308"/>
                    <a:gd name="T88" fmla="*/ 312 w 2318"/>
                    <a:gd name="T89" fmla="*/ 305 h 308"/>
                    <a:gd name="T90" fmla="*/ 280 w 2318"/>
                    <a:gd name="T91" fmla="*/ 308 h 308"/>
                    <a:gd name="T92" fmla="*/ 305 w 2318"/>
                    <a:gd name="T93" fmla="*/ 259 h 308"/>
                    <a:gd name="T94" fmla="*/ 56 w 2318"/>
                    <a:gd name="T95" fmla="*/ 259 h 308"/>
                    <a:gd name="T96" fmla="*/ 143 w 2318"/>
                    <a:gd name="T97" fmla="*/ 11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318" h="308">
                      <a:moveTo>
                        <a:pt x="189" y="7"/>
                      </a:moveTo>
                      <a:lnTo>
                        <a:pt x="403" y="6"/>
                      </a:lnTo>
                      <a:lnTo>
                        <a:pt x="441" y="6"/>
                      </a:lnTo>
                      <a:lnTo>
                        <a:pt x="1231" y="1"/>
                      </a:lnTo>
                      <a:lnTo>
                        <a:pt x="1275" y="1"/>
                      </a:lnTo>
                      <a:lnTo>
                        <a:pt x="1319" y="1"/>
                      </a:lnTo>
                      <a:lnTo>
                        <a:pt x="1364" y="1"/>
                      </a:lnTo>
                      <a:lnTo>
                        <a:pt x="1410" y="1"/>
                      </a:lnTo>
                      <a:lnTo>
                        <a:pt x="1456" y="1"/>
                      </a:lnTo>
                      <a:lnTo>
                        <a:pt x="1503" y="1"/>
                      </a:lnTo>
                      <a:lnTo>
                        <a:pt x="1549" y="1"/>
                      </a:lnTo>
                      <a:lnTo>
                        <a:pt x="1596" y="1"/>
                      </a:lnTo>
                      <a:lnTo>
                        <a:pt x="1643" y="1"/>
                      </a:lnTo>
                      <a:lnTo>
                        <a:pt x="1689" y="1"/>
                      </a:lnTo>
                      <a:lnTo>
                        <a:pt x="1734" y="1"/>
                      </a:lnTo>
                      <a:lnTo>
                        <a:pt x="1779" y="1"/>
                      </a:lnTo>
                      <a:lnTo>
                        <a:pt x="1823" y="1"/>
                      </a:lnTo>
                      <a:lnTo>
                        <a:pt x="1866" y="0"/>
                      </a:lnTo>
                      <a:lnTo>
                        <a:pt x="1908" y="0"/>
                      </a:lnTo>
                      <a:lnTo>
                        <a:pt x="1949" y="0"/>
                      </a:lnTo>
                      <a:lnTo>
                        <a:pt x="1956" y="0"/>
                      </a:lnTo>
                      <a:lnTo>
                        <a:pt x="1964" y="0"/>
                      </a:lnTo>
                      <a:lnTo>
                        <a:pt x="1971" y="0"/>
                      </a:lnTo>
                      <a:lnTo>
                        <a:pt x="1979" y="0"/>
                      </a:lnTo>
                      <a:lnTo>
                        <a:pt x="1986" y="0"/>
                      </a:lnTo>
                      <a:lnTo>
                        <a:pt x="1993" y="0"/>
                      </a:lnTo>
                      <a:lnTo>
                        <a:pt x="2001" y="0"/>
                      </a:lnTo>
                      <a:lnTo>
                        <a:pt x="2008" y="0"/>
                      </a:lnTo>
                      <a:lnTo>
                        <a:pt x="2040" y="0"/>
                      </a:lnTo>
                      <a:lnTo>
                        <a:pt x="2071" y="1"/>
                      </a:lnTo>
                      <a:lnTo>
                        <a:pt x="2100" y="1"/>
                      </a:lnTo>
                      <a:lnTo>
                        <a:pt x="2129" y="2"/>
                      </a:lnTo>
                      <a:lnTo>
                        <a:pt x="2157" y="3"/>
                      </a:lnTo>
                      <a:lnTo>
                        <a:pt x="2182" y="4"/>
                      </a:lnTo>
                      <a:lnTo>
                        <a:pt x="2205" y="6"/>
                      </a:lnTo>
                      <a:lnTo>
                        <a:pt x="2227" y="7"/>
                      </a:lnTo>
                      <a:lnTo>
                        <a:pt x="2247" y="9"/>
                      </a:lnTo>
                      <a:lnTo>
                        <a:pt x="2266" y="11"/>
                      </a:lnTo>
                      <a:lnTo>
                        <a:pt x="2281" y="12"/>
                      </a:lnTo>
                      <a:lnTo>
                        <a:pt x="2293" y="13"/>
                      </a:lnTo>
                      <a:lnTo>
                        <a:pt x="2304" y="14"/>
                      </a:lnTo>
                      <a:lnTo>
                        <a:pt x="2312" y="14"/>
                      </a:lnTo>
                      <a:lnTo>
                        <a:pt x="2316" y="15"/>
                      </a:lnTo>
                      <a:lnTo>
                        <a:pt x="2318" y="15"/>
                      </a:lnTo>
                      <a:lnTo>
                        <a:pt x="2316" y="19"/>
                      </a:lnTo>
                      <a:lnTo>
                        <a:pt x="2312" y="31"/>
                      </a:lnTo>
                      <a:lnTo>
                        <a:pt x="2305" y="50"/>
                      </a:lnTo>
                      <a:lnTo>
                        <a:pt x="2294" y="78"/>
                      </a:lnTo>
                      <a:lnTo>
                        <a:pt x="2281" y="111"/>
                      </a:lnTo>
                      <a:lnTo>
                        <a:pt x="2263" y="152"/>
                      </a:lnTo>
                      <a:lnTo>
                        <a:pt x="2242" y="198"/>
                      </a:lnTo>
                      <a:lnTo>
                        <a:pt x="2218" y="250"/>
                      </a:lnTo>
                      <a:lnTo>
                        <a:pt x="1905" y="264"/>
                      </a:lnTo>
                      <a:lnTo>
                        <a:pt x="1901" y="264"/>
                      </a:lnTo>
                      <a:lnTo>
                        <a:pt x="1891" y="264"/>
                      </a:lnTo>
                      <a:lnTo>
                        <a:pt x="1874" y="265"/>
                      </a:lnTo>
                      <a:lnTo>
                        <a:pt x="1851" y="265"/>
                      </a:lnTo>
                      <a:lnTo>
                        <a:pt x="1822" y="266"/>
                      </a:lnTo>
                      <a:lnTo>
                        <a:pt x="1788" y="267"/>
                      </a:lnTo>
                      <a:lnTo>
                        <a:pt x="1749" y="268"/>
                      </a:lnTo>
                      <a:lnTo>
                        <a:pt x="1706" y="269"/>
                      </a:lnTo>
                      <a:lnTo>
                        <a:pt x="1659" y="271"/>
                      </a:lnTo>
                      <a:lnTo>
                        <a:pt x="1608" y="272"/>
                      </a:lnTo>
                      <a:lnTo>
                        <a:pt x="1554" y="274"/>
                      </a:lnTo>
                      <a:lnTo>
                        <a:pt x="1498" y="275"/>
                      </a:lnTo>
                      <a:lnTo>
                        <a:pt x="1439" y="277"/>
                      </a:lnTo>
                      <a:lnTo>
                        <a:pt x="1378" y="278"/>
                      </a:lnTo>
                      <a:lnTo>
                        <a:pt x="1315" y="280"/>
                      </a:lnTo>
                      <a:lnTo>
                        <a:pt x="1253" y="281"/>
                      </a:lnTo>
                      <a:lnTo>
                        <a:pt x="1189" y="282"/>
                      </a:lnTo>
                      <a:lnTo>
                        <a:pt x="1126" y="284"/>
                      </a:lnTo>
                      <a:lnTo>
                        <a:pt x="1061" y="286"/>
                      </a:lnTo>
                      <a:lnTo>
                        <a:pt x="999" y="288"/>
                      </a:lnTo>
                      <a:lnTo>
                        <a:pt x="937" y="289"/>
                      </a:lnTo>
                      <a:lnTo>
                        <a:pt x="876" y="291"/>
                      </a:lnTo>
                      <a:lnTo>
                        <a:pt x="818" y="292"/>
                      </a:lnTo>
                      <a:lnTo>
                        <a:pt x="763" y="293"/>
                      </a:lnTo>
                      <a:lnTo>
                        <a:pt x="710" y="294"/>
                      </a:lnTo>
                      <a:lnTo>
                        <a:pt x="659" y="295"/>
                      </a:lnTo>
                      <a:lnTo>
                        <a:pt x="613" y="296"/>
                      </a:lnTo>
                      <a:lnTo>
                        <a:pt x="571" y="297"/>
                      </a:lnTo>
                      <a:lnTo>
                        <a:pt x="533" y="297"/>
                      </a:lnTo>
                      <a:lnTo>
                        <a:pt x="500" y="298"/>
                      </a:lnTo>
                      <a:lnTo>
                        <a:pt x="473" y="298"/>
                      </a:lnTo>
                      <a:lnTo>
                        <a:pt x="451" y="298"/>
                      </a:lnTo>
                      <a:lnTo>
                        <a:pt x="423" y="298"/>
                      </a:lnTo>
                      <a:lnTo>
                        <a:pt x="394" y="299"/>
                      </a:lnTo>
                      <a:lnTo>
                        <a:pt x="364" y="302"/>
                      </a:lnTo>
                      <a:lnTo>
                        <a:pt x="336" y="303"/>
                      </a:lnTo>
                      <a:lnTo>
                        <a:pt x="312" y="305"/>
                      </a:lnTo>
                      <a:lnTo>
                        <a:pt x="292" y="307"/>
                      </a:lnTo>
                      <a:lnTo>
                        <a:pt x="280" y="308"/>
                      </a:lnTo>
                      <a:lnTo>
                        <a:pt x="275" y="308"/>
                      </a:lnTo>
                      <a:lnTo>
                        <a:pt x="305" y="259"/>
                      </a:lnTo>
                      <a:lnTo>
                        <a:pt x="246" y="259"/>
                      </a:lnTo>
                      <a:lnTo>
                        <a:pt x="56" y="259"/>
                      </a:lnTo>
                      <a:lnTo>
                        <a:pt x="0" y="259"/>
                      </a:lnTo>
                      <a:lnTo>
                        <a:pt x="143" y="11"/>
                      </a:lnTo>
                      <a:lnTo>
                        <a:pt x="189" y="7"/>
                      </a:lnTo>
                      <a:close/>
                    </a:path>
                  </a:pathLst>
                </a:custGeom>
                <a:solidFill>
                  <a:srgbClr val="7F7F0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7" name="Freeform 107"/>
                <p:cNvSpPr>
                  <a:spLocks/>
                </p:cNvSpPr>
                <p:nvPr/>
              </p:nvSpPr>
              <p:spPr bwMode="auto">
                <a:xfrm>
                  <a:off x="695" y="3453"/>
                  <a:ext cx="58" cy="42"/>
                </a:xfrm>
                <a:custGeom>
                  <a:avLst/>
                  <a:gdLst>
                    <a:gd name="T0" fmla="*/ 0 w 409"/>
                    <a:gd name="T1" fmla="*/ 248 h 248"/>
                    <a:gd name="T2" fmla="*/ 314 w 409"/>
                    <a:gd name="T3" fmla="*/ 247 h 248"/>
                    <a:gd name="T4" fmla="*/ 333 w 409"/>
                    <a:gd name="T5" fmla="*/ 192 h 248"/>
                    <a:gd name="T6" fmla="*/ 352 w 409"/>
                    <a:gd name="T7" fmla="*/ 144 h 248"/>
                    <a:gd name="T8" fmla="*/ 368 w 409"/>
                    <a:gd name="T9" fmla="*/ 102 h 248"/>
                    <a:gd name="T10" fmla="*/ 382 w 409"/>
                    <a:gd name="T11" fmla="*/ 67 h 248"/>
                    <a:gd name="T12" fmla="*/ 393 w 409"/>
                    <a:gd name="T13" fmla="*/ 39 h 248"/>
                    <a:gd name="T14" fmla="*/ 403 w 409"/>
                    <a:gd name="T15" fmla="*/ 19 h 248"/>
                    <a:gd name="T16" fmla="*/ 407 w 409"/>
                    <a:gd name="T17" fmla="*/ 6 h 248"/>
                    <a:gd name="T18" fmla="*/ 409 w 409"/>
                    <a:gd name="T19" fmla="*/ 1 h 248"/>
                    <a:gd name="T20" fmla="*/ 408 w 409"/>
                    <a:gd name="T21" fmla="*/ 1 h 248"/>
                    <a:gd name="T22" fmla="*/ 403 w 409"/>
                    <a:gd name="T23" fmla="*/ 1 h 248"/>
                    <a:gd name="T24" fmla="*/ 396 w 409"/>
                    <a:gd name="T25" fmla="*/ 1 h 248"/>
                    <a:gd name="T26" fmla="*/ 384 w 409"/>
                    <a:gd name="T27" fmla="*/ 1 h 248"/>
                    <a:gd name="T28" fmla="*/ 371 w 409"/>
                    <a:gd name="T29" fmla="*/ 1 h 248"/>
                    <a:gd name="T30" fmla="*/ 355 w 409"/>
                    <a:gd name="T31" fmla="*/ 0 h 248"/>
                    <a:gd name="T32" fmla="*/ 337 w 409"/>
                    <a:gd name="T33" fmla="*/ 0 h 248"/>
                    <a:gd name="T34" fmla="*/ 317 w 409"/>
                    <a:gd name="T35" fmla="*/ 0 h 248"/>
                    <a:gd name="T36" fmla="*/ 294 w 409"/>
                    <a:gd name="T37" fmla="*/ 0 h 248"/>
                    <a:gd name="T38" fmla="*/ 270 w 409"/>
                    <a:gd name="T39" fmla="*/ 0 h 248"/>
                    <a:gd name="T40" fmla="*/ 243 w 409"/>
                    <a:gd name="T41" fmla="*/ 0 h 248"/>
                    <a:gd name="T42" fmla="*/ 216 w 409"/>
                    <a:gd name="T43" fmla="*/ 0 h 248"/>
                    <a:gd name="T44" fmla="*/ 186 w 409"/>
                    <a:gd name="T45" fmla="*/ 0 h 248"/>
                    <a:gd name="T46" fmla="*/ 156 w 409"/>
                    <a:gd name="T47" fmla="*/ 0 h 248"/>
                    <a:gd name="T48" fmla="*/ 125 w 409"/>
                    <a:gd name="T49" fmla="*/ 0 h 248"/>
                    <a:gd name="T50" fmla="*/ 93 w 409"/>
                    <a:gd name="T51" fmla="*/ 0 h 248"/>
                    <a:gd name="T52" fmla="*/ 0 w 409"/>
                    <a:gd name="T53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09" h="248">
                      <a:moveTo>
                        <a:pt x="0" y="248"/>
                      </a:moveTo>
                      <a:lnTo>
                        <a:pt x="314" y="247"/>
                      </a:lnTo>
                      <a:lnTo>
                        <a:pt x="333" y="192"/>
                      </a:lnTo>
                      <a:lnTo>
                        <a:pt x="352" y="144"/>
                      </a:lnTo>
                      <a:lnTo>
                        <a:pt x="368" y="102"/>
                      </a:lnTo>
                      <a:lnTo>
                        <a:pt x="382" y="67"/>
                      </a:lnTo>
                      <a:lnTo>
                        <a:pt x="393" y="39"/>
                      </a:lnTo>
                      <a:lnTo>
                        <a:pt x="403" y="19"/>
                      </a:lnTo>
                      <a:lnTo>
                        <a:pt x="407" y="6"/>
                      </a:lnTo>
                      <a:lnTo>
                        <a:pt x="409" y="1"/>
                      </a:lnTo>
                      <a:lnTo>
                        <a:pt x="408" y="1"/>
                      </a:lnTo>
                      <a:lnTo>
                        <a:pt x="403" y="1"/>
                      </a:lnTo>
                      <a:lnTo>
                        <a:pt x="396" y="1"/>
                      </a:lnTo>
                      <a:lnTo>
                        <a:pt x="384" y="1"/>
                      </a:lnTo>
                      <a:lnTo>
                        <a:pt x="371" y="1"/>
                      </a:lnTo>
                      <a:lnTo>
                        <a:pt x="355" y="0"/>
                      </a:lnTo>
                      <a:lnTo>
                        <a:pt x="337" y="0"/>
                      </a:lnTo>
                      <a:lnTo>
                        <a:pt x="317" y="0"/>
                      </a:lnTo>
                      <a:lnTo>
                        <a:pt x="294" y="0"/>
                      </a:lnTo>
                      <a:lnTo>
                        <a:pt x="270" y="0"/>
                      </a:lnTo>
                      <a:lnTo>
                        <a:pt x="243" y="0"/>
                      </a:lnTo>
                      <a:lnTo>
                        <a:pt x="216" y="0"/>
                      </a:lnTo>
                      <a:lnTo>
                        <a:pt x="186" y="0"/>
                      </a:lnTo>
                      <a:lnTo>
                        <a:pt x="156" y="0"/>
                      </a:lnTo>
                      <a:lnTo>
                        <a:pt x="125" y="0"/>
                      </a:lnTo>
                      <a:lnTo>
                        <a:pt x="93" y="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8" name="Freeform 108"/>
                <p:cNvSpPr>
                  <a:spLocks/>
                </p:cNvSpPr>
                <p:nvPr/>
              </p:nvSpPr>
              <p:spPr bwMode="auto">
                <a:xfrm>
                  <a:off x="461" y="3450"/>
                  <a:ext cx="238" cy="54"/>
                </a:xfrm>
                <a:custGeom>
                  <a:avLst/>
                  <a:gdLst>
                    <a:gd name="T0" fmla="*/ 1668 w 1668"/>
                    <a:gd name="T1" fmla="*/ 21 h 322"/>
                    <a:gd name="T2" fmla="*/ 1628 w 1668"/>
                    <a:gd name="T3" fmla="*/ 21 h 322"/>
                    <a:gd name="T4" fmla="*/ 1586 w 1668"/>
                    <a:gd name="T5" fmla="*/ 20 h 322"/>
                    <a:gd name="T6" fmla="*/ 1543 w 1668"/>
                    <a:gd name="T7" fmla="*/ 19 h 322"/>
                    <a:gd name="T8" fmla="*/ 1500 w 1668"/>
                    <a:gd name="T9" fmla="*/ 18 h 322"/>
                    <a:gd name="T10" fmla="*/ 1456 w 1668"/>
                    <a:gd name="T11" fmla="*/ 17 h 322"/>
                    <a:gd name="T12" fmla="*/ 1411 w 1668"/>
                    <a:gd name="T13" fmla="*/ 15 h 322"/>
                    <a:gd name="T14" fmla="*/ 1367 w 1668"/>
                    <a:gd name="T15" fmla="*/ 13 h 322"/>
                    <a:gd name="T16" fmla="*/ 1322 w 1668"/>
                    <a:gd name="T17" fmla="*/ 11 h 322"/>
                    <a:gd name="T18" fmla="*/ 1277 w 1668"/>
                    <a:gd name="T19" fmla="*/ 10 h 322"/>
                    <a:gd name="T20" fmla="*/ 1231 w 1668"/>
                    <a:gd name="T21" fmla="*/ 8 h 322"/>
                    <a:gd name="T22" fmla="*/ 1186 w 1668"/>
                    <a:gd name="T23" fmla="*/ 5 h 322"/>
                    <a:gd name="T24" fmla="*/ 1141 w 1668"/>
                    <a:gd name="T25" fmla="*/ 4 h 322"/>
                    <a:gd name="T26" fmla="*/ 1096 w 1668"/>
                    <a:gd name="T27" fmla="*/ 2 h 322"/>
                    <a:gd name="T28" fmla="*/ 1052 w 1668"/>
                    <a:gd name="T29" fmla="*/ 1 h 322"/>
                    <a:gd name="T30" fmla="*/ 1008 w 1668"/>
                    <a:gd name="T31" fmla="*/ 0 h 322"/>
                    <a:gd name="T32" fmla="*/ 964 w 1668"/>
                    <a:gd name="T33" fmla="*/ 0 h 322"/>
                    <a:gd name="T34" fmla="*/ 165 w 1668"/>
                    <a:gd name="T35" fmla="*/ 14 h 322"/>
                    <a:gd name="T36" fmla="*/ 159 w 1668"/>
                    <a:gd name="T37" fmla="*/ 27 h 322"/>
                    <a:gd name="T38" fmla="*/ 147 w 1668"/>
                    <a:gd name="T39" fmla="*/ 51 h 322"/>
                    <a:gd name="T40" fmla="*/ 128 w 1668"/>
                    <a:gd name="T41" fmla="*/ 85 h 322"/>
                    <a:gd name="T42" fmla="*/ 109 w 1668"/>
                    <a:gd name="T43" fmla="*/ 122 h 322"/>
                    <a:gd name="T44" fmla="*/ 88 w 1668"/>
                    <a:gd name="T45" fmla="*/ 160 h 322"/>
                    <a:gd name="T46" fmla="*/ 68 w 1668"/>
                    <a:gd name="T47" fmla="*/ 196 h 322"/>
                    <a:gd name="T48" fmla="*/ 52 w 1668"/>
                    <a:gd name="T49" fmla="*/ 224 h 322"/>
                    <a:gd name="T50" fmla="*/ 40 w 1668"/>
                    <a:gd name="T51" fmla="*/ 241 h 322"/>
                    <a:gd name="T52" fmla="*/ 0 w 1668"/>
                    <a:gd name="T53" fmla="*/ 320 h 322"/>
                    <a:gd name="T54" fmla="*/ 1537 w 1668"/>
                    <a:gd name="T55" fmla="*/ 322 h 322"/>
                    <a:gd name="T56" fmla="*/ 1668 w 1668"/>
                    <a:gd name="T57" fmla="*/ 21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668" h="322">
                      <a:moveTo>
                        <a:pt x="1668" y="21"/>
                      </a:moveTo>
                      <a:lnTo>
                        <a:pt x="1628" y="21"/>
                      </a:lnTo>
                      <a:lnTo>
                        <a:pt x="1586" y="20"/>
                      </a:lnTo>
                      <a:lnTo>
                        <a:pt x="1543" y="19"/>
                      </a:lnTo>
                      <a:lnTo>
                        <a:pt x="1500" y="18"/>
                      </a:lnTo>
                      <a:lnTo>
                        <a:pt x="1456" y="17"/>
                      </a:lnTo>
                      <a:lnTo>
                        <a:pt x="1411" y="15"/>
                      </a:lnTo>
                      <a:lnTo>
                        <a:pt x="1367" y="13"/>
                      </a:lnTo>
                      <a:lnTo>
                        <a:pt x="1322" y="11"/>
                      </a:lnTo>
                      <a:lnTo>
                        <a:pt x="1277" y="10"/>
                      </a:lnTo>
                      <a:lnTo>
                        <a:pt x="1231" y="8"/>
                      </a:lnTo>
                      <a:lnTo>
                        <a:pt x="1186" y="5"/>
                      </a:lnTo>
                      <a:lnTo>
                        <a:pt x="1141" y="4"/>
                      </a:lnTo>
                      <a:lnTo>
                        <a:pt x="1096" y="2"/>
                      </a:lnTo>
                      <a:lnTo>
                        <a:pt x="1052" y="1"/>
                      </a:lnTo>
                      <a:lnTo>
                        <a:pt x="1008" y="0"/>
                      </a:lnTo>
                      <a:lnTo>
                        <a:pt x="964" y="0"/>
                      </a:lnTo>
                      <a:lnTo>
                        <a:pt x="165" y="14"/>
                      </a:lnTo>
                      <a:lnTo>
                        <a:pt x="159" y="27"/>
                      </a:lnTo>
                      <a:lnTo>
                        <a:pt x="147" y="51"/>
                      </a:lnTo>
                      <a:lnTo>
                        <a:pt x="128" y="85"/>
                      </a:lnTo>
                      <a:lnTo>
                        <a:pt x="109" y="122"/>
                      </a:lnTo>
                      <a:lnTo>
                        <a:pt x="88" y="160"/>
                      </a:lnTo>
                      <a:lnTo>
                        <a:pt x="68" y="196"/>
                      </a:lnTo>
                      <a:lnTo>
                        <a:pt x="52" y="224"/>
                      </a:lnTo>
                      <a:lnTo>
                        <a:pt x="40" y="241"/>
                      </a:lnTo>
                      <a:lnTo>
                        <a:pt x="0" y="320"/>
                      </a:lnTo>
                      <a:lnTo>
                        <a:pt x="1537" y="322"/>
                      </a:lnTo>
                      <a:lnTo>
                        <a:pt x="1668" y="21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49" name="Freeform 109"/>
                <p:cNvSpPr>
                  <a:spLocks/>
                </p:cNvSpPr>
                <p:nvPr/>
              </p:nvSpPr>
              <p:spPr bwMode="auto">
                <a:xfrm>
                  <a:off x="429" y="3453"/>
                  <a:ext cx="49" cy="41"/>
                </a:xfrm>
                <a:custGeom>
                  <a:avLst/>
                  <a:gdLst>
                    <a:gd name="T0" fmla="*/ 206 w 341"/>
                    <a:gd name="T1" fmla="*/ 246 h 246"/>
                    <a:gd name="T2" fmla="*/ 0 w 341"/>
                    <a:gd name="T3" fmla="*/ 246 h 246"/>
                    <a:gd name="T4" fmla="*/ 137 w 341"/>
                    <a:gd name="T5" fmla="*/ 0 h 246"/>
                    <a:gd name="T6" fmla="*/ 341 w 341"/>
                    <a:gd name="T7" fmla="*/ 1 h 246"/>
                    <a:gd name="T8" fmla="*/ 206 w 341"/>
                    <a:gd name="T9" fmla="*/ 246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1" h="246">
                      <a:moveTo>
                        <a:pt x="206" y="246"/>
                      </a:moveTo>
                      <a:lnTo>
                        <a:pt x="0" y="246"/>
                      </a:lnTo>
                      <a:lnTo>
                        <a:pt x="137" y="0"/>
                      </a:lnTo>
                      <a:lnTo>
                        <a:pt x="341" y="1"/>
                      </a:lnTo>
                      <a:lnTo>
                        <a:pt x="206" y="246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0" name="Freeform 110"/>
                <p:cNvSpPr>
                  <a:spLocks/>
                </p:cNvSpPr>
                <p:nvPr/>
              </p:nvSpPr>
              <p:spPr bwMode="auto">
                <a:xfrm>
                  <a:off x="473" y="3470"/>
                  <a:ext cx="28" cy="5"/>
                </a:xfrm>
                <a:custGeom>
                  <a:avLst/>
                  <a:gdLst>
                    <a:gd name="T0" fmla="*/ 25 w 194"/>
                    <a:gd name="T1" fmla="*/ 0 h 29"/>
                    <a:gd name="T2" fmla="*/ 24 w 194"/>
                    <a:gd name="T3" fmla="*/ 2 h 29"/>
                    <a:gd name="T4" fmla="*/ 20 w 194"/>
                    <a:gd name="T5" fmla="*/ 8 h 29"/>
                    <a:gd name="T6" fmla="*/ 11 w 194"/>
                    <a:gd name="T7" fmla="*/ 17 h 29"/>
                    <a:gd name="T8" fmla="*/ 0 w 194"/>
                    <a:gd name="T9" fmla="*/ 27 h 29"/>
                    <a:gd name="T10" fmla="*/ 13 w 194"/>
                    <a:gd name="T11" fmla="*/ 28 h 29"/>
                    <a:gd name="T12" fmla="*/ 35 w 194"/>
                    <a:gd name="T13" fmla="*/ 29 h 29"/>
                    <a:gd name="T14" fmla="*/ 61 w 194"/>
                    <a:gd name="T15" fmla="*/ 29 h 29"/>
                    <a:gd name="T16" fmla="*/ 90 w 194"/>
                    <a:gd name="T17" fmla="*/ 29 h 29"/>
                    <a:gd name="T18" fmla="*/ 119 w 194"/>
                    <a:gd name="T19" fmla="*/ 29 h 29"/>
                    <a:gd name="T20" fmla="*/ 144 w 194"/>
                    <a:gd name="T21" fmla="*/ 29 h 29"/>
                    <a:gd name="T22" fmla="*/ 163 w 194"/>
                    <a:gd name="T23" fmla="*/ 28 h 29"/>
                    <a:gd name="T24" fmla="*/ 173 w 194"/>
                    <a:gd name="T25" fmla="*/ 28 h 29"/>
                    <a:gd name="T26" fmla="*/ 181 w 194"/>
                    <a:gd name="T27" fmla="*/ 20 h 29"/>
                    <a:gd name="T28" fmla="*/ 187 w 194"/>
                    <a:gd name="T29" fmla="*/ 11 h 29"/>
                    <a:gd name="T30" fmla="*/ 192 w 194"/>
                    <a:gd name="T31" fmla="*/ 3 h 29"/>
                    <a:gd name="T32" fmla="*/ 194 w 194"/>
                    <a:gd name="T33" fmla="*/ 0 h 29"/>
                    <a:gd name="T34" fmla="*/ 184 w 194"/>
                    <a:gd name="T35" fmla="*/ 0 h 29"/>
                    <a:gd name="T36" fmla="*/ 163 w 194"/>
                    <a:gd name="T37" fmla="*/ 0 h 29"/>
                    <a:gd name="T38" fmla="*/ 136 w 194"/>
                    <a:gd name="T39" fmla="*/ 0 h 29"/>
                    <a:gd name="T40" fmla="*/ 106 w 194"/>
                    <a:gd name="T41" fmla="*/ 0 h 29"/>
                    <a:gd name="T42" fmla="*/ 76 w 194"/>
                    <a:gd name="T43" fmla="*/ 0 h 29"/>
                    <a:gd name="T44" fmla="*/ 51 w 194"/>
                    <a:gd name="T45" fmla="*/ 0 h 29"/>
                    <a:gd name="T46" fmla="*/ 32 w 194"/>
                    <a:gd name="T47" fmla="*/ 0 h 29"/>
                    <a:gd name="T48" fmla="*/ 25 w 194"/>
                    <a:gd name="T4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4" h="29">
                      <a:moveTo>
                        <a:pt x="25" y="0"/>
                      </a:moveTo>
                      <a:lnTo>
                        <a:pt x="24" y="2"/>
                      </a:lnTo>
                      <a:lnTo>
                        <a:pt x="20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9"/>
                      </a:lnTo>
                      <a:lnTo>
                        <a:pt x="61" y="29"/>
                      </a:lnTo>
                      <a:lnTo>
                        <a:pt x="90" y="29"/>
                      </a:lnTo>
                      <a:lnTo>
                        <a:pt x="119" y="29"/>
                      </a:lnTo>
                      <a:lnTo>
                        <a:pt x="144" y="29"/>
                      </a:lnTo>
                      <a:lnTo>
                        <a:pt x="163" y="28"/>
                      </a:lnTo>
                      <a:lnTo>
                        <a:pt x="173" y="28"/>
                      </a:lnTo>
                      <a:lnTo>
                        <a:pt x="181" y="20"/>
                      </a:lnTo>
                      <a:lnTo>
                        <a:pt x="187" y="11"/>
                      </a:lnTo>
                      <a:lnTo>
                        <a:pt x="192" y="3"/>
                      </a:lnTo>
                      <a:lnTo>
                        <a:pt x="194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6" y="0"/>
                      </a:lnTo>
                      <a:lnTo>
                        <a:pt x="106" y="0"/>
                      </a:lnTo>
                      <a:lnTo>
                        <a:pt x="76" y="0"/>
                      </a:lnTo>
                      <a:lnTo>
                        <a:pt x="51" y="0"/>
                      </a:lnTo>
                      <a:lnTo>
                        <a:pt x="32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1" name="Freeform 111"/>
                <p:cNvSpPr>
                  <a:spLocks/>
                </p:cNvSpPr>
                <p:nvPr/>
              </p:nvSpPr>
              <p:spPr bwMode="auto">
                <a:xfrm>
                  <a:off x="473" y="3470"/>
                  <a:ext cx="28" cy="5"/>
                </a:xfrm>
                <a:custGeom>
                  <a:avLst/>
                  <a:gdLst>
                    <a:gd name="T0" fmla="*/ 25 w 194"/>
                    <a:gd name="T1" fmla="*/ 0 h 29"/>
                    <a:gd name="T2" fmla="*/ 25 w 194"/>
                    <a:gd name="T3" fmla="*/ 0 h 29"/>
                    <a:gd name="T4" fmla="*/ 24 w 194"/>
                    <a:gd name="T5" fmla="*/ 2 h 29"/>
                    <a:gd name="T6" fmla="*/ 20 w 194"/>
                    <a:gd name="T7" fmla="*/ 8 h 29"/>
                    <a:gd name="T8" fmla="*/ 11 w 194"/>
                    <a:gd name="T9" fmla="*/ 17 h 29"/>
                    <a:gd name="T10" fmla="*/ 0 w 194"/>
                    <a:gd name="T11" fmla="*/ 27 h 29"/>
                    <a:gd name="T12" fmla="*/ 0 w 194"/>
                    <a:gd name="T13" fmla="*/ 27 h 29"/>
                    <a:gd name="T14" fmla="*/ 13 w 194"/>
                    <a:gd name="T15" fmla="*/ 28 h 29"/>
                    <a:gd name="T16" fmla="*/ 35 w 194"/>
                    <a:gd name="T17" fmla="*/ 29 h 29"/>
                    <a:gd name="T18" fmla="*/ 61 w 194"/>
                    <a:gd name="T19" fmla="*/ 29 h 29"/>
                    <a:gd name="T20" fmla="*/ 90 w 194"/>
                    <a:gd name="T21" fmla="*/ 29 h 29"/>
                    <a:gd name="T22" fmla="*/ 119 w 194"/>
                    <a:gd name="T23" fmla="*/ 29 h 29"/>
                    <a:gd name="T24" fmla="*/ 144 w 194"/>
                    <a:gd name="T25" fmla="*/ 29 h 29"/>
                    <a:gd name="T26" fmla="*/ 163 w 194"/>
                    <a:gd name="T27" fmla="*/ 28 h 29"/>
                    <a:gd name="T28" fmla="*/ 173 w 194"/>
                    <a:gd name="T29" fmla="*/ 28 h 29"/>
                    <a:gd name="T30" fmla="*/ 173 w 194"/>
                    <a:gd name="T31" fmla="*/ 28 h 29"/>
                    <a:gd name="T32" fmla="*/ 181 w 194"/>
                    <a:gd name="T33" fmla="*/ 20 h 29"/>
                    <a:gd name="T34" fmla="*/ 187 w 194"/>
                    <a:gd name="T35" fmla="*/ 11 h 29"/>
                    <a:gd name="T36" fmla="*/ 192 w 194"/>
                    <a:gd name="T37" fmla="*/ 3 h 29"/>
                    <a:gd name="T38" fmla="*/ 194 w 194"/>
                    <a:gd name="T39" fmla="*/ 0 h 29"/>
                    <a:gd name="T40" fmla="*/ 194 w 194"/>
                    <a:gd name="T41" fmla="*/ 0 h 29"/>
                    <a:gd name="T42" fmla="*/ 184 w 194"/>
                    <a:gd name="T43" fmla="*/ 0 h 29"/>
                    <a:gd name="T44" fmla="*/ 163 w 194"/>
                    <a:gd name="T45" fmla="*/ 0 h 29"/>
                    <a:gd name="T46" fmla="*/ 136 w 194"/>
                    <a:gd name="T47" fmla="*/ 0 h 29"/>
                    <a:gd name="T48" fmla="*/ 106 w 194"/>
                    <a:gd name="T49" fmla="*/ 0 h 29"/>
                    <a:gd name="T50" fmla="*/ 76 w 194"/>
                    <a:gd name="T51" fmla="*/ 0 h 29"/>
                    <a:gd name="T52" fmla="*/ 51 w 194"/>
                    <a:gd name="T53" fmla="*/ 0 h 29"/>
                    <a:gd name="T54" fmla="*/ 32 w 194"/>
                    <a:gd name="T55" fmla="*/ 0 h 29"/>
                    <a:gd name="T56" fmla="*/ 25 w 194"/>
                    <a:gd name="T5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4" h="29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4" y="2"/>
                      </a:lnTo>
                      <a:lnTo>
                        <a:pt x="20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9"/>
                      </a:lnTo>
                      <a:lnTo>
                        <a:pt x="61" y="29"/>
                      </a:lnTo>
                      <a:lnTo>
                        <a:pt x="90" y="29"/>
                      </a:lnTo>
                      <a:lnTo>
                        <a:pt x="119" y="29"/>
                      </a:lnTo>
                      <a:lnTo>
                        <a:pt x="144" y="29"/>
                      </a:lnTo>
                      <a:lnTo>
                        <a:pt x="163" y="28"/>
                      </a:lnTo>
                      <a:lnTo>
                        <a:pt x="173" y="28"/>
                      </a:lnTo>
                      <a:lnTo>
                        <a:pt x="173" y="28"/>
                      </a:lnTo>
                      <a:lnTo>
                        <a:pt x="181" y="20"/>
                      </a:lnTo>
                      <a:lnTo>
                        <a:pt x="187" y="11"/>
                      </a:lnTo>
                      <a:lnTo>
                        <a:pt x="192" y="3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6" y="0"/>
                      </a:lnTo>
                      <a:lnTo>
                        <a:pt x="106" y="0"/>
                      </a:lnTo>
                      <a:lnTo>
                        <a:pt x="76" y="0"/>
                      </a:lnTo>
                      <a:lnTo>
                        <a:pt x="51" y="0"/>
                      </a:lnTo>
                      <a:lnTo>
                        <a:pt x="32" y="0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2" name="Freeform 112"/>
                <p:cNvSpPr>
                  <a:spLocks/>
                </p:cNvSpPr>
                <p:nvPr/>
              </p:nvSpPr>
              <p:spPr bwMode="auto">
                <a:xfrm>
                  <a:off x="470" y="3478"/>
                  <a:ext cx="32" cy="4"/>
                </a:xfrm>
                <a:custGeom>
                  <a:avLst/>
                  <a:gdLst>
                    <a:gd name="T0" fmla="*/ 27 w 224"/>
                    <a:gd name="T1" fmla="*/ 0 h 28"/>
                    <a:gd name="T2" fmla="*/ 26 w 224"/>
                    <a:gd name="T3" fmla="*/ 2 h 28"/>
                    <a:gd name="T4" fmla="*/ 21 w 224"/>
                    <a:gd name="T5" fmla="*/ 8 h 28"/>
                    <a:gd name="T6" fmla="*/ 12 w 224"/>
                    <a:gd name="T7" fmla="*/ 17 h 28"/>
                    <a:gd name="T8" fmla="*/ 0 w 224"/>
                    <a:gd name="T9" fmla="*/ 26 h 28"/>
                    <a:gd name="T10" fmla="*/ 6 w 224"/>
                    <a:gd name="T11" fmla="*/ 27 h 28"/>
                    <a:gd name="T12" fmla="*/ 15 w 224"/>
                    <a:gd name="T13" fmla="*/ 27 h 28"/>
                    <a:gd name="T14" fmla="*/ 27 w 224"/>
                    <a:gd name="T15" fmla="*/ 27 h 28"/>
                    <a:gd name="T16" fmla="*/ 40 w 224"/>
                    <a:gd name="T17" fmla="*/ 28 h 28"/>
                    <a:gd name="T18" fmla="*/ 55 w 224"/>
                    <a:gd name="T19" fmla="*/ 28 h 28"/>
                    <a:gd name="T20" fmla="*/ 71 w 224"/>
                    <a:gd name="T21" fmla="*/ 28 h 28"/>
                    <a:gd name="T22" fmla="*/ 88 w 224"/>
                    <a:gd name="T23" fmla="*/ 28 h 28"/>
                    <a:gd name="T24" fmla="*/ 106 w 224"/>
                    <a:gd name="T25" fmla="*/ 28 h 28"/>
                    <a:gd name="T26" fmla="*/ 123 w 224"/>
                    <a:gd name="T27" fmla="*/ 28 h 28"/>
                    <a:gd name="T28" fmla="*/ 139 w 224"/>
                    <a:gd name="T29" fmla="*/ 28 h 28"/>
                    <a:gd name="T30" fmla="*/ 155 w 224"/>
                    <a:gd name="T31" fmla="*/ 28 h 28"/>
                    <a:gd name="T32" fmla="*/ 169 w 224"/>
                    <a:gd name="T33" fmla="*/ 28 h 28"/>
                    <a:gd name="T34" fmla="*/ 181 w 224"/>
                    <a:gd name="T35" fmla="*/ 28 h 28"/>
                    <a:gd name="T36" fmla="*/ 191 w 224"/>
                    <a:gd name="T37" fmla="*/ 27 h 28"/>
                    <a:gd name="T38" fmla="*/ 198 w 224"/>
                    <a:gd name="T39" fmla="*/ 27 h 28"/>
                    <a:gd name="T40" fmla="*/ 203 w 224"/>
                    <a:gd name="T41" fmla="*/ 27 h 28"/>
                    <a:gd name="T42" fmla="*/ 211 w 224"/>
                    <a:gd name="T43" fmla="*/ 19 h 28"/>
                    <a:gd name="T44" fmla="*/ 217 w 224"/>
                    <a:gd name="T45" fmla="*/ 10 h 28"/>
                    <a:gd name="T46" fmla="*/ 221 w 224"/>
                    <a:gd name="T47" fmla="*/ 3 h 28"/>
                    <a:gd name="T48" fmla="*/ 224 w 224"/>
                    <a:gd name="T49" fmla="*/ 0 h 28"/>
                    <a:gd name="T50" fmla="*/ 219 w 224"/>
                    <a:gd name="T51" fmla="*/ 0 h 28"/>
                    <a:gd name="T52" fmla="*/ 212 w 224"/>
                    <a:gd name="T53" fmla="*/ 0 h 28"/>
                    <a:gd name="T54" fmla="*/ 202 w 224"/>
                    <a:gd name="T55" fmla="*/ 0 h 28"/>
                    <a:gd name="T56" fmla="*/ 188 w 224"/>
                    <a:gd name="T57" fmla="*/ 0 h 28"/>
                    <a:gd name="T58" fmla="*/ 173 w 224"/>
                    <a:gd name="T59" fmla="*/ 0 h 28"/>
                    <a:gd name="T60" fmla="*/ 157 w 224"/>
                    <a:gd name="T61" fmla="*/ 0 h 28"/>
                    <a:gd name="T62" fmla="*/ 139 w 224"/>
                    <a:gd name="T63" fmla="*/ 0 h 28"/>
                    <a:gd name="T64" fmla="*/ 121 w 224"/>
                    <a:gd name="T65" fmla="*/ 0 h 28"/>
                    <a:gd name="T66" fmla="*/ 103 w 224"/>
                    <a:gd name="T67" fmla="*/ 0 h 28"/>
                    <a:gd name="T68" fmla="*/ 86 w 224"/>
                    <a:gd name="T69" fmla="*/ 0 h 28"/>
                    <a:gd name="T70" fmla="*/ 70 w 224"/>
                    <a:gd name="T71" fmla="*/ 0 h 28"/>
                    <a:gd name="T72" fmla="*/ 56 w 224"/>
                    <a:gd name="T73" fmla="*/ 0 h 28"/>
                    <a:gd name="T74" fmla="*/ 44 w 224"/>
                    <a:gd name="T75" fmla="*/ 0 h 28"/>
                    <a:gd name="T76" fmla="*/ 35 w 224"/>
                    <a:gd name="T77" fmla="*/ 0 h 28"/>
                    <a:gd name="T78" fmla="*/ 29 w 224"/>
                    <a:gd name="T79" fmla="*/ 0 h 28"/>
                    <a:gd name="T80" fmla="*/ 27 w 224"/>
                    <a:gd name="T8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4" h="28">
                      <a:moveTo>
                        <a:pt x="27" y="0"/>
                      </a:moveTo>
                      <a:lnTo>
                        <a:pt x="26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6"/>
                      </a:lnTo>
                      <a:lnTo>
                        <a:pt x="6" y="27"/>
                      </a:lnTo>
                      <a:lnTo>
                        <a:pt x="15" y="27"/>
                      </a:lnTo>
                      <a:lnTo>
                        <a:pt x="27" y="27"/>
                      </a:lnTo>
                      <a:lnTo>
                        <a:pt x="40" y="28"/>
                      </a:lnTo>
                      <a:lnTo>
                        <a:pt x="55" y="28"/>
                      </a:lnTo>
                      <a:lnTo>
                        <a:pt x="71" y="28"/>
                      </a:lnTo>
                      <a:lnTo>
                        <a:pt x="88" y="28"/>
                      </a:lnTo>
                      <a:lnTo>
                        <a:pt x="106" y="28"/>
                      </a:lnTo>
                      <a:lnTo>
                        <a:pt x="123" y="28"/>
                      </a:lnTo>
                      <a:lnTo>
                        <a:pt x="139" y="28"/>
                      </a:lnTo>
                      <a:lnTo>
                        <a:pt x="155" y="28"/>
                      </a:lnTo>
                      <a:lnTo>
                        <a:pt x="169" y="28"/>
                      </a:lnTo>
                      <a:lnTo>
                        <a:pt x="181" y="28"/>
                      </a:lnTo>
                      <a:lnTo>
                        <a:pt x="191" y="27"/>
                      </a:lnTo>
                      <a:lnTo>
                        <a:pt x="198" y="27"/>
                      </a:lnTo>
                      <a:lnTo>
                        <a:pt x="203" y="27"/>
                      </a:lnTo>
                      <a:lnTo>
                        <a:pt x="211" y="19"/>
                      </a:lnTo>
                      <a:lnTo>
                        <a:pt x="217" y="10"/>
                      </a:lnTo>
                      <a:lnTo>
                        <a:pt x="221" y="3"/>
                      </a:lnTo>
                      <a:lnTo>
                        <a:pt x="224" y="0"/>
                      </a:lnTo>
                      <a:lnTo>
                        <a:pt x="219" y="0"/>
                      </a:lnTo>
                      <a:lnTo>
                        <a:pt x="212" y="0"/>
                      </a:lnTo>
                      <a:lnTo>
                        <a:pt x="202" y="0"/>
                      </a:lnTo>
                      <a:lnTo>
                        <a:pt x="188" y="0"/>
                      </a:lnTo>
                      <a:lnTo>
                        <a:pt x="173" y="0"/>
                      </a:lnTo>
                      <a:lnTo>
                        <a:pt x="157" y="0"/>
                      </a:lnTo>
                      <a:lnTo>
                        <a:pt x="139" y="0"/>
                      </a:lnTo>
                      <a:lnTo>
                        <a:pt x="121" y="0"/>
                      </a:lnTo>
                      <a:lnTo>
                        <a:pt x="103" y="0"/>
                      </a:lnTo>
                      <a:lnTo>
                        <a:pt x="86" y="0"/>
                      </a:lnTo>
                      <a:lnTo>
                        <a:pt x="70" y="0"/>
                      </a:lnTo>
                      <a:lnTo>
                        <a:pt x="56" y="0"/>
                      </a:lnTo>
                      <a:lnTo>
                        <a:pt x="44" y="0"/>
                      </a:lnTo>
                      <a:lnTo>
                        <a:pt x="35" y="0"/>
                      </a:lnTo>
                      <a:lnTo>
                        <a:pt x="29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3" name="Freeform 113"/>
                <p:cNvSpPr>
                  <a:spLocks/>
                </p:cNvSpPr>
                <p:nvPr/>
              </p:nvSpPr>
              <p:spPr bwMode="auto">
                <a:xfrm>
                  <a:off x="470" y="3478"/>
                  <a:ext cx="32" cy="4"/>
                </a:xfrm>
                <a:custGeom>
                  <a:avLst/>
                  <a:gdLst>
                    <a:gd name="T0" fmla="*/ 27 w 224"/>
                    <a:gd name="T1" fmla="*/ 0 h 28"/>
                    <a:gd name="T2" fmla="*/ 27 w 224"/>
                    <a:gd name="T3" fmla="*/ 0 h 28"/>
                    <a:gd name="T4" fmla="*/ 26 w 224"/>
                    <a:gd name="T5" fmla="*/ 2 h 28"/>
                    <a:gd name="T6" fmla="*/ 21 w 224"/>
                    <a:gd name="T7" fmla="*/ 8 h 28"/>
                    <a:gd name="T8" fmla="*/ 12 w 224"/>
                    <a:gd name="T9" fmla="*/ 17 h 28"/>
                    <a:gd name="T10" fmla="*/ 0 w 224"/>
                    <a:gd name="T11" fmla="*/ 26 h 28"/>
                    <a:gd name="T12" fmla="*/ 0 w 224"/>
                    <a:gd name="T13" fmla="*/ 26 h 28"/>
                    <a:gd name="T14" fmla="*/ 6 w 224"/>
                    <a:gd name="T15" fmla="*/ 27 h 28"/>
                    <a:gd name="T16" fmla="*/ 15 w 224"/>
                    <a:gd name="T17" fmla="*/ 27 h 28"/>
                    <a:gd name="T18" fmla="*/ 27 w 224"/>
                    <a:gd name="T19" fmla="*/ 27 h 28"/>
                    <a:gd name="T20" fmla="*/ 40 w 224"/>
                    <a:gd name="T21" fmla="*/ 28 h 28"/>
                    <a:gd name="T22" fmla="*/ 55 w 224"/>
                    <a:gd name="T23" fmla="*/ 28 h 28"/>
                    <a:gd name="T24" fmla="*/ 71 w 224"/>
                    <a:gd name="T25" fmla="*/ 28 h 28"/>
                    <a:gd name="T26" fmla="*/ 88 w 224"/>
                    <a:gd name="T27" fmla="*/ 28 h 28"/>
                    <a:gd name="T28" fmla="*/ 106 w 224"/>
                    <a:gd name="T29" fmla="*/ 28 h 28"/>
                    <a:gd name="T30" fmla="*/ 123 w 224"/>
                    <a:gd name="T31" fmla="*/ 28 h 28"/>
                    <a:gd name="T32" fmla="*/ 139 w 224"/>
                    <a:gd name="T33" fmla="*/ 28 h 28"/>
                    <a:gd name="T34" fmla="*/ 155 w 224"/>
                    <a:gd name="T35" fmla="*/ 28 h 28"/>
                    <a:gd name="T36" fmla="*/ 169 w 224"/>
                    <a:gd name="T37" fmla="*/ 28 h 28"/>
                    <a:gd name="T38" fmla="*/ 181 w 224"/>
                    <a:gd name="T39" fmla="*/ 28 h 28"/>
                    <a:gd name="T40" fmla="*/ 191 w 224"/>
                    <a:gd name="T41" fmla="*/ 27 h 28"/>
                    <a:gd name="T42" fmla="*/ 198 w 224"/>
                    <a:gd name="T43" fmla="*/ 27 h 28"/>
                    <a:gd name="T44" fmla="*/ 203 w 224"/>
                    <a:gd name="T45" fmla="*/ 27 h 28"/>
                    <a:gd name="T46" fmla="*/ 203 w 224"/>
                    <a:gd name="T47" fmla="*/ 27 h 28"/>
                    <a:gd name="T48" fmla="*/ 211 w 224"/>
                    <a:gd name="T49" fmla="*/ 19 h 28"/>
                    <a:gd name="T50" fmla="*/ 217 w 224"/>
                    <a:gd name="T51" fmla="*/ 10 h 28"/>
                    <a:gd name="T52" fmla="*/ 221 w 224"/>
                    <a:gd name="T53" fmla="*/ 3 h 28"/>
                    <a:gd name="T54" fmla="*/ 224 w 224"/>
                    <a:gd name="T55" fmla="*/ 0 h 28"/>
                    <a:gd name="T56" fmla="*/ 224 w 224"/>
                    <a:gd name="T57" fmla="*/ 0 h 28"/>
                    <a:gd name="T58" fmla="*/ 219 w 224"/>
                    <a:gd name="T59" fmla="*/ 0 h 28"/>
                    <a:gd name="T60" fmla="*/ 212 w 224"/>
                    <a:gd name="T61" fmla="*/ 0 h 28"/>
                    <a:gd name="T62" fmla="*/ 202 w 224"/>
                    <a:gd name="T63" fmla="*/ 0 h 28"/>
                    <a:gd name="T64" fmla="*/ 188 w 224"/>
                    <a:gd name="T65" fmla="*/ 0 h 28"/>
                    <a:gd name="T66" fmla="*/ 173 w 224"/>
                    <a:gd name="T67" fmla="*/ 0 h 28"/>
                    <a:gd name="T68" fmla="*/ 157 w 224"/>
                    <a:gd name="T69" fmla="*/ 0 h 28"/>
                    <a:gd name="T70" fmla="*/ 139 w 224"/>
                    <a:gd name="T71" fmla="*/ 0 h 28"/>
                    <a:gd name="T72" fmla="*/ 121 w 224"/>
                    <a:gd name="T73" fmla="*/ 0 h 28"/>
                    <a:gd name="T74" fmla="*/ 103 w 224"/>
                    <a:gd name="T75" fmla="*/ 0 h 28"/>
                    <a:gd name="T76" fmla="*/ 86 w 224"/>
                    <a:gd name="T77" fmla="*/ 0 h 28"/>
                    <a:gd name="T78" fmla="*/ 70 w 224"/>
                    <a:gd name="T79" fmla="*/ 0 h 28"/>
                    <a:gd name="T80" fmla="*/ 56 w 224"/>
                    <a:gd name="T81" fmla="*/ 0 h 28"/>
                    <a:gd name="T82" fmla="*/ 44 w 224"/>
                    <a:gd name="T83" fmla="*/ 0 h 28"/>
                    <a:gd name="T84" fmla="*/ 35 w 224"/>
                    <a:gd name="T85" fmla="*/ 0 h 28"/>
                    <a:gd name="T86" fmla="*/ 29 w 224"/>
                    <a:gd name="T87" fmla="*/ 0 h 28"/>
                    <a:gd name="T88" fmla="*/ 27 w 224"/>
                    <a:gd name="T8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4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6" y="27"/>
                      </a:lnTo>
                      <a:lnTo>
                        <a:pt x="15" y="27"/>
                      </a:lnTo>
                      <a:lnTo>
                        <a:pt x="27" y="27"/>
                      </a:lnTo>
                      <a:lnTo>
                        <a:pt x="40" y="28"/>
                      </a:lnTo>
                      <a:lnTo>
                        <a:pt x="55" y="28"/>
                      </a:lnTo>
                      <a:lnTo>
                        <a:pt x="71" y="28"/>
                      </a:lnTo>
                      <a:lnTo>
                        <a:pt x="88" y="28"/>
                      </a:lnTo>
                      <a:lnTo>
                        <a:pt x="106" y="28"/>
                      </a:lnTo>
                      <a:lnTo>
                        <a:pt x="123" y="28"/>
                      </a:lnTo>
                      <a:lnTo>
                        <a:pt x="139" y="28"/>
                      </a:lnTo>
                      <a:lnTo>
                        <a:pt x="155" y="28"/>
                      </a:lnTo>
                      <a:lnTo>
                        <a:pt x="169" y="28"/>
                      </a:lnTo>
                      <a:lnTo>
                        <a:pt x="181" y="28"/>
                      </a:lnTo>
                      <a:lnTo>
                        <a:pt x="191" y="27"/>
                      </a:lnTo>
                      <a:lnTo>
                        <a:pt x="198" y="27"/>
                      </a:lnTo>
                      <a:lnTo>
                        <a:pt x="203" y="27"/>
                      </a:lnTo>
                      <a:lnTo>
                        <a:pt x="203" y="27"/>
                      </a:lnTo>
                      <a:lnTo>
                        <a:pt x="211" y="19"/>
                      </a:lnTo>
                      <a:lnTo>
                        <a:pt x="217" y="10"/>
                      </a:lnTo>
                      <a:lnTo>
                        <a:pt x="221" y="3"/>
                      </a:lnTo>
                      <a:lnTo>
                        <a:pt x="224" y="0"/>
                      </a:lnTo>
                      <a:lnTo>
                        <a:pt x="224" y="0"/>
                      </a:lnTo>
                      <a:lnTo>
                        <a:pt x="219" y="0"/>
                      </a:lnTo>
                      <a:lnTo>
                        <a:pt x="212" y="0"/>
                      </a:lnTo>
                      <a:lnTo>
                        <a:pt x="202" y="0"/>
                      </a:lnTo>
                      <a:lnTo>
                        <a:pt x="188" y="0"/>
                      </a:lnTo>
                      <a:lnTo>
                        <a:pt x="173" y="0"/>
                      </a:lnTo>
                      <a:lnTo>
                        <a:pt x="157" y="0"/>
                      </a:lnTo>
                      <a:lnTo>
                        <a:pt x="139" y="0"/>
                      </a:lnTo>
                      <a:lnTo>
                        <a:pt x="121" y="0"/>
                      </a:lnTo>
                      <a:lnTo>
                        <a:pt x="103" y="0"/>
                      </a:lnTo>
                      <a:lnTo>
                        <a:pt x="86" y="0"/>
                      </a:lnTo>
                      <a:lnTo>
                        <a:pt x="70" y="0"/>
                      </a:lnTo>
                      <a:lnTo>
                        <a:pt x="56" y="0"/>
                      </a:lnTo>
                      <a:lnTo>
                        <a:pt x="44" y="0"/>
                      </a:lnTo>
                      <a:lnTo>
                        <a:pt x="35" y="0"/>
                      </a:lnTo>
                      <a:lnTo>
                        <a:pt x="29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4" name="Freeform 114"/>
                <p:cNvSpPr>
                  <a:spLocks/>
                </p:cNvSpPr>
                <p:nvPr/>
              </p:nvSpPr>
              <p:spPr bwMode="auto">
                <a:xfrm>
                  <a:off x="477" y="3463"/>
                  <a:ext cx="16" cy="4"/>
                </a:xfrm>
                <a:custGeom>
                  <a:avLst/>
                  <a:gdLst>
                    <a:gd name="T0" fmla="*/ 25 w 111"/>
                    <a:gd name="T1" fmla="*/ 0 h 29"/>
                    <a:gd name="T2" fmla="*/ 24 w 111"/>
                    <a:gd name="T3" fmla="*/ 2 h 29"/>
                    <a:gd name="T4" fmla="*/ 19 w 111"/>
                    <a:gd name="T5" fmla="*/ 9 h 29"/>
                    <a:gd name="T6" fmla="*/ 11 w 111"/>
                    <a:gd name="T7" fmla="*/ 17 h 29"/>
                    <a:gd name="T8" fmla="*/ 0 w 111"/>
                    <a:gd name="T9" fmla="*/ 27 h 29"/>
                    <a:gd name="T10" fmla="*/ 9 w 111"/>
                    <a:gd name="T11" fmla="*/ 28 h 29"/>
                    <a:gd name="T12" fmla="*/ 22 w 111"/>
                    <a:gd name="T13" fmla="*/ 29 h 29"/>
                    <a:gd name="T14" fmla="*/ 34 w 111"/>
                    <a:gd name="T15" fmla="*/ 29 h 29"/>
                    <a:gd name="T16" fmla="*/ 48 w 111"/>
                    <a:gd name="T17" fmla="*/ 29 h 29"/>
                    <a:gd name="T18" fmla="*/ 61 w 111"/>
                    <a:gd name="T19" fmla="*/ 29 h 29"/>
                    <a:gd name="T20" fmla="*/ 74 w 111"/>
                    <a:gd name="T21" fmla="*/ 29 h 29"/>
                    <a:gd name="T22" fmla="*/ 83 w 111"/>
                    <a:gd name="T23" fmla="*/ 28 h 29"/>
                    <a:gd name="T24" fmla="*/ 90 w 111"/>
                    <a:gd name="T25" fmla="*/ 28 h 29"/>
                    <a:gd name="T26" fmla="*/ 98 w 111"/>
                    <a:gd name="T27" fmla="*/ 20 h 29"/>
                    <a:gd name="T28" fmla="*/ 104 w 111"/>
                    <a:gd name="T29" fmla="*/ 11 h 29"/>
                    <a:gd name="T30" fmla="*/ 108 w 111"/>
                    <a:gd name="T31" fmla="*/ 3 h 29"/>
                    <a:gd name="T32" fmla="*/ 111 w 111"/>
                    <a:gd name="T33" fmla="*/ 0 h 29"/>
                    <a:gd name="T34" fmla="*/ 104 w 111"/>
                    <a:gd name="T35" fmla="*/ 0 h 29"/>
                    <a:gd name="T36" fmla="*/ 92 w 111"/>
                    <a:gd name="T37" fmla="*/ 0 h 29"/>
                    <a:gd name="T38" fmla="*/ 78 w 111"/>
                    <a:gd name="T39" fmla="*/ 0 h 29"/>
                    <a:gd name="T40" fmla="*/ 64 w 111"/>
                    <a:gd name="T41" fmla="*/ 0 h 29"/>
                    <a:gd name="T42" fmla="*/ 49 w 111"/>
                    <a:gd name="T43" fmla="*/ 0 h 29"/>
                    <a:gd name="T44" fmla="*/ 38 w 111"/>
                    <a:gd name="T45" fmla="*/ 0 h 29"/>
                    <a:gd name="T46" fmla="*/ 29 w 111"/>
                    <a:gd name="T47" fmla="*/ 0 h 29"/>
                    <a:gd name="T48" fmla="*/ 25 w 111"/>
                    <a:gd name="T4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9">
                      <a:moveTo>
                        <a:pt x="25" y="0"/>
                      </a:moveTo>
                      <a:lnTo>
                        <a:pt x="24" y="2"/>
                      </a:lnTo>
                      <a:lnTo>
                        <a:pt x="19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9"/>
                      </a:lnTo>
                      <a:lnTo>
                        <a:pt x="34" y="29"/>
                      </a:lnTo>
                      <a:lnTo>
                        <a:pt x="48" y="29"/>
                      </a:lnTo>
                      <a:lnTo>
                        <a:pt x="61" y="29"/>
                      </a:lnTo>
                      <a:lnTo>
                        <a:pt x="74" y="29"/>
                      </a:lnTo>
                      <a:lnTo>
                        <a:pt x="83" y="28"/>
                      </a:lnTo>
                      <a:lnTo>
                        <a:pt x="90" y="28"/>
                      </a:lnTo>
                      <a:lnTo>
                        <a:pt x="98" y="20"/>
                      </a:lnTo>
                      <a:lnTo>
                        <a:pt x="104" y="11"/>
                      </a:lnTo>
                      <a:lnTo>
                        <a:pt x="108" y="3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8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5" name="Freeform 115"/>
                <p:cNvSpPr>
                  <a:spLocks/>
                </p:cNvSpPr>
                <p:nvPr/>
              </p:nvSpPr>
              <p:spPr bwMode="auto">
                <a:xfrm>
                  <a:off x="477" y="3463"/>
                  <a:ext cx="16" cy="4"/>
                </a:xfrm>
                <a:custGeom>
                  <a:avLst/>
                  <a:gdLst>
                    <a:gd name="T0" fmla="*/ 25 w 111"/>
                    <a:gd name="T1" fmla="*/ 0 h 29"/>
                    <a:gd name="T2" fmla="*/ 25 w 111"/>
                    <a:gd name="T3" fmla="*/ 0 h 29"/>
                    <a:gd name="T4" fmla="*/ 24 w 111"/>
                    <a:gd name="T5" fmla="*/ 2 h 29"/>
                    <a:gd name="T6" fmla="*/ 19 w 111"/>
                    <a:gd name="T7" fmla="*/ 9 h 29"/>
                    <a:gd name="T8" fmla="*/ 11 w 111"/>
                    <a:gd name="T9" fmla="*/ 17 h 29"/>
                    <a:gd name="T10" fmla="*/ 0 w 111"/>
                    <a:gd name="T11" fmla="*/ 27 h 29"/>
                    <a:gd name="T12" fmla="*/ 0 w 111"/>
                    <a:gd name="T13" fmla="*/ 27 h 29"/>
                    <a:gd name="T14" fmla="*/ 9 w 111"/>
                    <a:gd name="T15" fmla="*/ 28 h 29"/>
                    <a:gd name="T16" fmla="*/ 22 w 111"/>
                    <a:gd name="T17" fmla="*/ 29 h 29"/>
                    <a:gd name="T18" fmla="*/ 34 w 111"/>
                    <a:gd name="T19" fmla="*/ 29 h 29"/>
                    <a:gd name="T20" fmla="*/ 48 w 111"/>
                    <a:gd name="T21" fmla="*/ 29 h 29"/>
                    <a:gd name="T22" fmla="*/ 61 w 111"/>
                    <a:gd name="T23" fmla="*/ 29 h 29"/>
                    <a:gd name="T24" fmla="*/ 74 w 111"/>
                    <a:gd name="T25" fmla="*/ 29 h 29"/>
                    <a:gd name="T26" fmla="*/ 83 w 111"/>
                    <a:gd name="T27" fmla="*/ 28 h 29"/>
                    <a:gd name="T28" fmla="*/ 90 w 111"/>
                    <a:gd name="T29" fmla="*/ 28 h 29"/>
                    <a:gd name="T30" fmla="*/ 90 w 111"/>
                    <a:gd name="T31" fmla="*/ 28 h 29"/>
                    <a:gd name="T32" fmla="*/ 98 w 111"/>
                    <a:gd name="T33" fmla="*/ 20 h 29"/>
                    <a:gd name="T34" fmla="*/ 104 w 111"/>
                    <a:gd name="T35" fmla="*/ 11 h 29"/>
                    <a:gd name="T36" fmla="*/ 108 w 111"/>
                    <a:gd name="T37" fmla="*/ 3 h 29"/>
                    <a:gd name="T38" fmla="*/ 111 w 111"/>
                    <a:gd name="T39" fmla="*/ 0 h 29"/>
                    <a:gd name="T40" fmla="*/ 111 w 111"/>
                    <a:gd name="T41" fmla="*/ 0 h 29"/>
                    <a:gd name="T42" fmla="*/ 104 w 111"/>
                    <a:gd name="T43" fmla="*/ 0 h 29"/>
                    <a:gd name="T44" fmla="*/ 92 w 111"/>
                    <a:gd name="T45" fmla="*/ 0 h 29"/>
                    <a:gd name="T46" fmla="*/ 78 w 111"/>
                    <a:gd name="T47" fmla="*/ 0 h 29"/>
                    <a:gd name="T48" fmla="*/ 64 w 111"/>
                    <a:gd name="T49" fmla="*/ 0 h 29"/>
                    <a:gd name="T50" fmla="*/ 49 w 111"/>
                    <a:gd name="T51" fmla="*/ 0 h 29"/>
                    <a:gd name="T52" fmla="*/ 38 w 111"/>
                    <a:gd name="T53" fmla="*/ 0 h 29"/>
                    <a:gd name="T54" fmla="*/ 29 w 111"/>
                    <a:gd name="T55" fmla="*/ 0 h 29"/>
                    <a:gd name="T56" fmla="*/ 25 w 111"/>
                    <a:gd name="T5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9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4" y="2"/>
                      </a:lnTo>
                      <a:lnTo>
                        <a:pt x="19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9"/>
                      </a:lnTo>
                      <a:lnTo>
                        <a:pt x="34" y="29"/>
                      </a:lnTo>
                      <a:lnTo>
                        <a:pt x="48" y="29"/>
                      </a:lnTo>
                      <a:lnTo>
                        <a:pt x="61" y="29"/>
                      </a:lnTo>
                      <a:lnTo>
                        <a:pt x="74" y="29"/>
                      </a:lnTo>
                      <a:lnTo>
                        <a:pt x="83" y="28"/>
                      </a:lnTo>
                      <a:lnTo>
                        <a:pt x="90" y="28"/>
                      </a:lnTo>
                      <a:lnTo>
                        <a:pt x="90" y="28"/>
                      </a:lnTo>
                      <a:lnTo>
                        <a:pt x="98" y="20"/>
                      </a:lnTo>
                      <a:lnTo>
                        <a:pt x="104" y="11"/>
                      </a:lnTo>
                      <a:lnTo>
                        <a:pt x="108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8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6" name="Freeform 116"/>
                <p:cNvSpPr>
                  <a:spLocks/>
                </p:cNvSpPr>
                <p:nvPr/>
              </p:nvSpPr>
              <p:spPr bwMode="auto">
                <a:xfrm>
                  <a:off x="648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1 w 105"/>
                    <a:gd name="T3" fmla="*/ 3 h 28"/>
                    <a:gd name="T4" fmla="*/ 18 w 105"/>
                    <a:gd name="T5" fmla="*/ 9 h 28"/>
                    <a:gd name="T6" fmla="*/ 11 w 105"/>
                    <a:gd name="T7" fmla="*/ 17 h 28"/>
                    <a:gd name="T8" fmla="*/ 0 w 105"/>
                    <a:gd name="T9" fmla="*/ 27 h 28"/>
                    <a:gd name="T10" fmla="*/ 9 w 105"/>
                    <a:gd name="T11" fmla="*/ 28 h 28"/>
                    <a:gd name="T12" fmla="*/ 21 w 105"/>
                    <a:gd name="T13" fmla="*/ 28 h 28"/>
                    <a:gd name="T14" fmla="*/ 35 w 105"/>
                    <a:gd name="T15" fmla="*/ 28 h 28"/>
                    <a:gd name="T16" fmla="*/ 48 w 105"/>
                    <a:gd name="T17" fmla="*/ 28 h 28"/>
                    <a:gd name="T18" fmla="*/ 62 w 105"/>
                    <a:gd name="T19" fmla="*/ 28 h 28"/>
                    <a:gd name="T20" fmla="*/ 73 w 105"/>
                    <a:gd name="T21" fmla="*/ 28 h 28"/>
                    <a:gd name="T22" fmla="*/ 82 w 105"/>
                    <a:gd name="T23" fmla="*/ 28 h 28"/>
                    <a:gd name="T24" fmla="*/ 88 w 105"/>
                    <a:gd name="T25" fmla="*/ 27 h 28"/>
                    <a:gd name="T26" fmla="*/ 94 w 105"/>
                    <a:gd name="T27" fmla="*/ 20 h 28"/>
                    <a:gd name="T28" fmla="*/ 100 w 105"/>
                    <a:gd name="T29" fmla="*/ 11 h 28"/>
                    <a:gd name="T30" fmla="*/ 104 w 105"/>
                    <a:gd name="T31" fmla="*/ 4 h 28"/>
                    <a:gd name="T32" fmla="*/ 105 w 105"/>
                    <a:gd name="T33" fmla="*/ 0 h 28"/>
                    <a:gd name="T34" fmla="*/ 99 w 105"/>
                    <a:gd name="T35" fmla="*/ 0 h 28"/>
                    <a:gd name="T36" fmla="*/ 87 w 105"/>
                    <a:gd name="T37" fmla="*/ 1 h 28"/>
                    <a:gd name="T38" fmla="*/ 73 w 105"/>
                    <a:gd name="T39" fmla="*/ 1 h 28"/>
                    <a:gd name="T40" fmla="*/ 59 w 105"/>
                    <a:gd name="T41" fmla="*/ 1 h 28"/>
                    <a:gd name="T42" fmla="*/ 45 w 105"/>
                    <a:gd name="T43" fmla="*/ 1 h 28"/>
                    <a:gd name="T44" fmla="*/ 34 w 105"/>
                    <a:gd name="T45" fmla="*/ 1 h 28"/>
                    <a:gd name="T46" fmla="*/ 26 w 105"/>
                    <a:gd name="T47" fmla="*/ 0 h 28"/>
                    <a:gd name="T48" fmla="*/ 22 w 10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1" y="3"/>
                      </a:lnTo>
                      <a:lnTo>
                        <a:pt x="18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1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8" y="27"/>
                      </a:lnTo>
                      <a:lnTo>
                        <a:pt x="94" y="20"/>
                      </a:lnTo>
                      <a:lnTo>
                        <a:pt x="100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99" y="0"/>
                      </a:lnTo>
                      <a:lnTo>
                        <a:pt x="87" y="1"/>
                      </a:lnTo>
                      <a:lnTo>
                        <a:pt x="73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4" y="1"/>
                      </a:lnTo>
                      <a:lnTo>
                        <a:pt x="26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7" name="Freeform 117"/>
                <p:cNvSpPr>
                  <a:spLocks/>
                </p:cNvSpPr>
                <p:nvPr/>
              </p:nvSpPr>
              <p:spPr bwMode="auto">
                <a:xfrm>
                  <a:off x="648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2 w 105"/>
                    <a:gd name="T3" fmla="*/ 0 h 28"/>
                    <a:gd name="T4" fmla="*/ 21 w 105"/>
                    <a:gd name="T5" fmla="*/ 3 h 28"/>
                    <a:gd name="T6" fmla="*/ 18 w 105"/>
                    <a:gd name="T7" fmla="*/ 9 h 28"/>
                    <a:gd name="T8" fmla="*/ 11 w 105"/>
                    <a:gd name="T9" fmla="*/ 17 h 28"/>
                    <a:gd name="T10" fmla="*/ 0 w 105"/>
                    <a:gd name="T11" fmla="*/ 27 h 28"/>
                    <a:gd name="T12" fmla="*/ 0 w 105"/>
                    <a:gd name="T13" fmla="*/ 27 h 28"/>
                    <a:gd name="T14" fmla="*/ 9 w 105"/>
                    <a:gd name="T15" fmla="*/ 28 h 28"/>
                    <a:gd name="T16" fmla="*/ 21 w 105"/>
                    <a:gd name="T17" fmla="*/ 28 h 28"/>
                    <a:gd name="T18" fmla="*/ 35 w 105"/>
                    <a:gd name="T19" fmla="*/ 28 h 28"/>
                    <a:gd name="T20" fmla="*/ 48 w 105"/>
                    <a:gd name="T21" fmla="*/ 28 h 28"/>
                    <a:gd name="T22" fmla="*/ 62 w 105"/>
                    <a:gd name="T23" fmla="*/ 28 h 28"/>
                    <a:gd name="T24" fmla="*/ 73 w 105"/>
                    <a:gd name="T25" fmla="*/ 28 h 28"/>
                    <a:gd name="T26" fmla="*/ 82 w 105"/>
                    <a:gd name="T27" fmla="*/ 28 h 28"/>
                    <a:gd name="T28" fmla="*/ 88 w 105"/>
                    <a:gd name="T29" fmla="*/ 27 h 28"/>
                    <a:gd name="T30" fmla="*/ 88 w 105"/>
                    <a:gd name="T31" fmla="*/ 27 h 28"/>
                    <a:gd name="T32" fmla="*/ 94 w 105"/>
                    <a:gd name="T33" fmla="*/ 20 h 28"/>
                    <a:gd name="T34" fmla="*/ 100 w 105"/>
                    <a:gd name="T35" fmla="*/ 11 h 28"/>
                    <a:gd name="T36" fmla="*/ 104 w 105"/>
                    <a:gd name="T37" fmla="*/ 4 h 28"/>
                    <a:gd name="T38" fmla="*/ 105 w 105"/>
                    <a:gd name="T39" fmla="*/ 0 h 28"/>
                    <a:gd name="T40" fmla="*/ 105 w 105"/>
                    <a:gd name="T41" fmla="*/ 0 h 28"/>
                    <a:gd name="T42" fmla="*/ 99 w 105"/>
                    <a:gd name="T43" fmla="*/ 0 h 28"/>
                    <a:gd name="T44" fmla="*/ 87 w 105"/>
                    <a:gd name="T45" fmla="*/ 1 h 28"/>
                    <a:gd name="T46" fmla="*/ 73 w 105"/>
                    <a:gd name="T47" fmla="*/ 1 h 28"/>
                    <a:gd name="T48" fmla="*/ 59 w 105"/>
                    <a:gd name="T49" fmla="*/ 1 h 28"/>
                    <a:gd name="T50" fmla="*/ 45 w 105"/>
                    <a:gd name="T51" fmla="*/ 1 h 28"/>
                    <a:gd name="T52" fmla="*/ 34 w 105"/>
                    <a:gd name="T53" fmla="*/ 1 h 28"/>
                    <a:gd name="T54" fmla="*/ 26 w 105"/>
                    <a:gd name="T55" fmla="*/ 0 h 28"/>
                    <a:gd name="T56" fmla="*/ 22 w 10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3"/>
                      </a:lnTo>
                      <a:lnTo>
                        <a:pt x="18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1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8" y="27"/>
                      </a:lnTo>
                      <a:lnTo>
                        <a:pt x="88" y="27"/>
                      </a:lnTo>
                      <a:lnTo>
                        <a:pt x="94" y="20"/>
                      </a:lnTo>
                      <a:lnTo>
                        <a:pt x="100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9" y="0"/>
                      </a:lnTo>
                      <a:lnTo>
                        <a:pt x="87" y="1"/>
                      </a:lnTo>
                      <a:lnTo>
                        <a:pt x="73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4" y="1"/>
                      </a:lnTo>
                      <a:lnTo>
                        <a:pt x="26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8" name="Freeform 118"/>
                <p:cNvSpPr>
                  <a:spLocks/>
                </p:cNvSpPr>
                <p:nvPr/>
              </p:nvSpPr>
              <p:spPr bwMode="auto">
                <a:xfrm>
                  <a:off x="511" y="3456"/>
                  <a:ext cx="28" cy="5"/>
                </a:xfrm>
                <a:custGeom>
                  <a:avLst/>
                  <a:gdLst>
                    <a:gd name="T0" fmla="*/ 27 w 195"/>
                    <a:gd name="T1" fmla="*/ 0 h 28"/>
                    <a:gd name="T2" fmla="*/ 26 w 195"/>
                    <a:gd name="T3" fmla="*/ 3 h 28"/>
                    <a:gd name="T4" fmla="*/ 21 w 195"/>
                    <a:gd name="T5" fmla="*/ 9 h 28"/>
                    <a:gd name="T6" fmla="*/ 12 w 195"/>
                    <a:gd name="T7" fmla="*/ 17 h 28"/>
                    <a:gd name="T8" fmla="*/ 0 w 195"/>
                    <a:gd name="T9" fmla="*/ 27 h 28"/>
                    <a:gd name="T10" fmla="*/ 13 w 195"/>
                    <a:gd name="T11" fmla="*/ 28 h 28"/>
                    <a:gd name="T12" fmla="*/ 35 w 195"/>
                    <a:gd name="T13" fmla="*/ 28 h 28"/>
                    <a:gd name="T14" fmla="*/ 62 w 195"/>
                    <a:gd name="T15" fmla="*/ 28 h 28"/>
                    <a:gd name="T16" fmla="*/ 91 w 195"/>
                    <a:gd name="T17" fmla="*/ 28 h 28"/>
                    <a:gd name="T18" fmla="*/ 120 w 195"/>
                    <a:gd name="T19" fmla="*/ 28 h 28"/>
                    <a:gd name="T20" fmla="*/ 145 w 195"/>
                    <a:gd name="T21" fmla="*/ 28 h 28"/>
                    <a:gd name="T22" fmla="*/ 163 w 195"/>
                    <a:gd name="T23" fmla="*/ 28 h 28"/>
                    <a:gd name="T24" fmla="*/ 174 w 195"/>
                    <a:gd name="T25" fmla="*/ 27 h 28"/>
                    <a:gd name="T26" fmla="*/ 182 w 195"/>
                    <a:gd name="T27" fmla="*/ 20 h 28"/>
                    <a:gd name="T28" fmla="*/ 188 w 195"/>
                    <a:gd name="T29" fmla="*/ 10 h 28"/>
                    <a:gd name="T30" fmla="*/ 192 w 195"/>
                    <a:gd name="T31" fmla="*/ 4 h 28"/>
                    <a:gd name="T32" fmla="*/ 195 w 195"/>
                    <a:gd name="T33" fmla="*/ 0 h 28"/>
                    <a:gd name="T34" fmla="*/ 184 w 195"/>
                    <a:gd name="T35" fmla="*/ 0 h 28"/>
                    <a:gd name="T36" fmla="*/ 163 w 195"/>
                    <a:gd name="T37" fmla="*/ 0 h 28"/>
                    <a:gd name="T38" fmla="*/ 137 w 195"/>
                    <a:gd name="T39" fmla="*/ 0 h 28"/>
                    <a:gd name="T40" fmla="*/ 107 w 195"/>
                    <a:gd name="T41" fmla="*/ 0 h 28"/>
                    <a:gd name="T42" fmla="*/ 77 w 195"/>
                    <a:gd name="T43" fmla="*/ 0 h 28"/>
                    <a:gd name="T44" fmla="*/ 51 w 195"/>
                    <a:gd name="T45" fmla="*/ 0 h 28"/>
                    <a:gd name="T46" fmla="*/ 34 w 195"/>
                    <a:gd name="T47" fmla="*/ 0 h 28"/>
                    <a:gd name="T48" fmla="*/ 27 w 19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5" h="28">
                      <a:moveTo>
                        <a:pt x="27" y="0"/>
                      </a:moveTo>
                      <a:lnTo>
                        <a:pt x="26" y="3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2" y="28"/>
                      </a:lnTo>
                      <a:lnTo>
                        <a:pt x="91" y="28"/>
                      </a:lnTo>
                      <a:lnTo>
                        <a:pt x="120" y="28"/>
                      </a:lnTo>
                      <a:lnTo>
                        <a:pt x="145" y="28"/>
                      </a:lnTo>
                      <a:lnTo>
                        <a:pt x="163" y="28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8" y="10"/>
                      </a:lnTo>
                      <a:lnTo>
                        <a:pt x="192" y="4"/>
                      </a:lnTo>
                      <a:lnTo>
                        <a:pt x="195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7" y="0"/>
                      </a:lnTo>
                      <a:lnTo>
                        <a:pt x="51" y="0"/>
                      </a:lnTo>
                      <a:lnTo>
                        <a:pt x="34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59" name="Freeform 119"/>
                <p:cNvSpPr>
                  <a:spLocks/>
                </p:cNvSpPr>
                <p:nvPr/>
              </p:nvSpPr>
              <p:spPr bwMode="auto">
                <a:xfrm>
                  <a:off x="511" y="3456"/>
                  <a:ext cx="28" cy="5"/>
                </a:xfrm>
                <a:custGeom>
                  <a:avLst/>
                  <a:gdLst>
                    <a:gd name="T0" fmla="*/ 27 w 195"/>
                    <a:gd name="T1" fmla="*/ 0 h 28"/>
                    <a:gd name="T2" fmla="*/ 27 w 195"/>
                    <a:gd name="T3" fmla="*/ 0 h 28"/>
                    <a:gd name="T4" fmla="*/ 26 w 195"/>
                    <a:gd name="T5" fmla="*/ 3 h 28"/>
                    <a:gd name="T6" fmla="*/ 21 w 195"/>
                    <a:gd name="T7" fmla="*/ 9 h 28"/>
                    <a:gd name="T8" fmla="*/ 12 w 195"/>
                    <a:gd name="T9" fmla="*/ 17 h 28"/>
                    <a:gd name="T10" fmla="*/ 0 w 195"/>
                    <a:gd name="T11" fmla="*/ 27 h 28"/>
                    <a:gd name="T12" fmla="*/ 0 w 195"/>
                    <a:gd name="T13" fmla="*/ 27 h 28"/>
                    <a:gd name="T14" fmla="*/ 13 w 195"/>
                    <a:gd name="T15" fmla="*/ 28 h 28"/>
                    <a:gd name="T16" fmla="*/ 35 w 195"/>
                    <a:gd name="T17" fmla="*/ 28 h 28"/>
                    <a:gd name="T18" fmla="*/ 62 w 195"/>
                    <a:gd name="T19" fmla="*/ 28 h 28"/>
                    <a:gd name="T20" fmla="*/ 91 w 195"/>
                    <a:gd name="T21" fmla="*/ 28 h 28"/>
                    <a:gd name="T22" fmla="*/ 120 w 195"/>
                    <a:gd name="T23" fmla="*/ 28 h 28"/>
                    <a:gd name="T24" fmla="*/ 145 w 195"/>
                    <a:gd name="T25" fmla="*/ 28 h 28"/>
                    <a:gd name="T26" fmla="*/ 163 w 195"/>
                    <a:gd name="T27" fmla="*/ 28 h 28"/>
                    <a:gd name="T28" fmla="*/ 174 w 195"/>
                    <a:gd name="T29" fmla="*/ 27 h 28"/>
                    <a:gd name="T30" fmla="*/ 174 w 195"/>
                    <a:gd name="T31" fmla="*/ 27 h 28"/>
                    <a:gd name="T32" fmla="*/ 182 w 195"/>
                    <a:gd name="T33" fmla="*/ 20 h 28"/>
                    <a:gd name="T34" fmla="*/ 188 w 195"/>
                    <a:gd name="T35" fmla="*/ 10 h 28"/>
                    <a:gd name="T36" fmla="*/ 192 w 195"/>
                    <a:gd name="T37" fmla="*/ 4 h 28"/>
                    <a:gd name="T38" fmla="*/ 195 w 195"/>
                    <a:gd name="T39" fmla="*/ 0 h 28"/>
                    <a:gd name="T40" fmla="*/ 195 w 195"/>
                    <a:gd name="T41" fmla="*/ 0 h 28"/>
                    <a:gd name="T42" fmla="*/ 184 w 195"/>
                    <a:gd name="T43" fmla="*/ 0 h 28"/>
                    <a:gd name="T44" fmla="*/ 163 w 195"/>
                    <a:gd name="T45" fmla="*/ 0 h 28"/>
                    <a:gd name="T46" fmla="*/ 137 w 195"/>
                    <a:gd name="T47" fmla="*/ 0 h 28"/>
                    <a:gd name="T48" fmla="*/ 107 w 195"/>
                    <a:gd name="T49" fmla="*/ 0 h 28"/>
                    <a:gd name="T50" fmla="*/ 77 w 195"/>
                    <a:gd name="T51" fmla="*/ 0 h 28"/>
                    <a:gd name="T52" fmla="*/ 51 w 195"/>
                    <a:gd name="T53" fmla="*/ 0 h 28"/>
                    <a:gd name="T54" fmla="*/ 34 w 195"/>
                    <a:gd name="T55" fmla="*/ 0 h 28"/>
                    <a:gd name="T56" fmla="*/ 27 w 19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5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3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2" y="28"/>
                      </a:lnTo>
                      <a:lnTo>
                        <a:pt x="91" y="28"/>
                      </a:lnTo>
                      <a:lnTo>
                        <a:pt x="120" y="28"/>
                      </a:lnTo>
                      <a:lnTo>
                        <a:pt x="145" y="28"/>
                      </a:lnTo>
                      <a:lnTo>
                        <a:pt x="163" y="28"/>
                      </a:lnTo>
                      <a:lnTo>
                        <a:pt x="174" y="27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8" y="10"/>
                      </a:lnTo>
                      <a:lnTo>
                        <a:pt x="192" y="4"/>
                      </a:lnTo>
                      <a:lnTo>
                        <a:pt x="195" y="0"/>
                      </a:lnTo>
                      <a:lnTo>
                        <a:pt x="195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7" y="0"/>
                      </a:lnTo>
                      <a:lnTo>
                        <a:pt x="51" y="0"/>
                      </a:lnTo>
                      <a:lnTo>
                        <a:pt x="34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0" name="Freeform 120"/>
                <p:cNvSpPr>
                  <a:spLocks/>
                </p:cNvSpPr>
                <p:nvPr/>
              </p:nvSpPr>
              <p:spPr bwMode="auto">
                <a:xfrm>
                  <a:off x="480" y="3456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6 w 112"/>
                    <a:gd name="T3" fmla="*/ 3 h 28"/>
                    <a:gd name="T4" fmla="*/ 21 w 112"/>
                    <a:gd name="T5" fmla="*/ 9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11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3 w 112"/>
                    <a:gd name="T19" fmla="*/ 28 h 28"/>
                    <a:gd name="T20" fmla="*/ 74 w 112"/>
                    <a:gd name="T21" fmla="*/ 28 h 28"/>
                    <a:gd name="T22" fmla="*/ 85 w 112"/>
                    <a:gd name="T23" fmla="*/ 28 h 28"/>
                    <a:gd name="T24" fmla="*/ 90 w 112"/>
                    <a:gd name="T25" fmla="*/ 27 h 28"/>
                    <a:gd name="T26" fmla="*/ 99 w 112"/>
                    <a:gd name="T27" fmla="*/ 20 h 28"/>
                    <a:gd name="T28" fmla="*/ 105 w 112"/>
                    <a:gd name="T29" fmla="*/ 10 h 28"/>
                    <a:gd name="T30" fmla="*/ 110 w 112"/>
                    <a:gd name="T31" fmla="*/ 4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5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6" y="3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0" y="27"/>
                      </a:lnTo>
                      <a:lnTo>
                        <a:pt x="99" y="20"/>
                      </a:lnTo>
                      <a:lnTo>
                        <a:pt x="105" y="10"/>
                      </a:lnTo>
                      <a:lnTo>
                        <a:pt x="110" y="4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1" name="Freeform 121"/>
                <p:cNvSpPr>
                  <a:spLocks/>
                </p:cNvSpPr>
                <p:nvPr/>
              </p:nvSpPr>
              <p:spPr bwMode="auto">
                <a:xfrm>
                  <a:off x="480" y="3456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6 w 112"/>
                    <a:gd name="T5" fmla="*/ 3 h 28"/>
                    <a:gd name="T6" fmla="*/ 21 w 112"/>
                    <a:gd name="T7" fmla="*/ 9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1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3 w 112"/>
                    <a:gd name="T23" fmla="*/ 28 h 28"/>
                    <a:gd name="T24" fmla="*/ 74 w 112"/>
                    <a:gd name="T25" fmla="*/ 28 h 28"/>
                    <a:gd name="T26" fmla="*/ 85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9 w 112"/>
                    <a:gd name="T33" fmla="*/ 20 h 28"/>
                    <a:gd name="T34" fmla="*/ 105 w 112"/>
                    <a:gd name="T35" fmla="*/ 10 h 28"/>
                    <a:gd name="T36" fmla="*/ 110 w 112"/>
                    <a:gd name="T37" fmla="*/ 4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5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3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9" y="20"/>
                      </a:lnTo>
                      <a:lnTo>
                        <a:pt x="105" y="10"/>
                      </a:lnTo>
                      <a:lnTo>
                        <a:pt x="110" y="4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2" name="Freeform 122"/>
                <p:cNvSpPr>
                  <a:spLocks/>
                </p:cNvSpPr>
                <p:nvPr/>
              </p:nvSpPr>
              <p:spPr bwMode="auto">
                <a:xfrm>
                  <a:off x="496" y="3456"/>
                  <a:ext cx="16" cy="5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3 h 28"/>
                    <a:gd name="T4" fmla="*/ 21 w 112"/>
                    <a:gd name="T5" fmla="*/ 9 h 28"/>
                    <a:gd name="T6" fmla="*/ 13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2 w 112"/>
                    <a:gd name="T19" fmla="*/ 28 h 28"/>
                    <a:gd name="T20" fmla="*/ 75 w 112"/>
                    <a:gd name="T21" fmla="*/ 28 h 28"/>
                    <a:gd name="T22" fmla="*/ 84 w 112"/>
                    <a:gd name="T23" fmla="*/ 28 h 28"/>
                    <a:gd name="T24" fmla="*/ 91 w 112"/>
                    <a:gd name="T25" fmla="*/ 27 h 28"/>
                    <a:gd name="T26" fmla="*/ 99 w 112"/>
                    <a:gd name="T27" fmla="*/ 20 h 28"/>
                    <a:gd name="T28" fmla="*/ 105 w 112"/>
                    <a:gd name="T29" fmla="*/ 10 h 28"/>
                    <a:gd name="T30" fmla="*/ 110 w 112"/>
                    <a:gd name="T31" fmla="*/ 4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80 w 112"/>
                    <a:gd name="T39" fmla="*/ 0 h 28"/>
                    <a:gd name="T40" fmla="*/ 66 w 112"/>
                    <a:gd name="T41" fmla="*/ 0 h 28"/>
                    <a:gd name="T42" fmla="*/ 51 w 112"/>
                    <a:gd name="T43" fmla="*/ 0 h 28"/>
                    <a:gd name="T44" fmla="*/ 39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3"/>
                      </a:lnTo>
                      <a:lnTo>
                        <a:pt x="21" y="9"/>
                      </a:lnTo>
                      <a:lnTo>
                        <a:pt x="13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9" y="20"/>
                      </a:lnTo>
                      <a:lnTo>
                        <a:pt x="105" y="10"/>
                      </a:lnTo>
                      <a:lnTo>
                        <a:pt x="110" y="4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3" name="Freeform 123"/>
                <p:cNvSpPr>
                  <a:spLocks/>
                </p:cNvSpPr>
                <p:nvPr/>
              </p:nvSpPr>
              <p:spPr bwMode="auto">
                <a:xfrm>
                  <a:off x="496" y="3456"/>
                  <a:ext cx="16" cy="5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3 h 28"/>
                    <a:gd name="T6" fmla="*/ 21 w 112"/>
                    <a:gd name="T7" fmla="*/ 9 h 28"/>
                    <a:gd name="T8" fmla="*/ 13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2 w 112"/>
                    <a:gd name="T23" fmla="*/ 28 h 28"/>
                    <a:gd name="T24" fmla="*/ 75 w 112"/>
                    <a:gd name="T25" fmla="*/ 28 h 28"/>
                    <a:gd name="T26" fmla="*/ 84 w 112"/>
                    <a:gd name="T27" fmla="*/ 28 h 28"/>
                    <a:gd name="T28" fmla="*/ 91 w 112"/>
                    <a:gd name="T29" fmla="*/ 27 h 28"/>
                    <a:gd name="T30" fmla="*/ 91 w 112"/>
                    <a:gd name="T31" fmla="*/ 27 h 28"/>
                    <a:gd name="T32" fmla="*/ 99 w 112"/>
                    <a:gd name="T33" fmla="*/ 20 h 28"/>
                    <a:gd name="T34" fmla="*/ 105 w 112"/>
                    <a:gd name="T35" fmla="*/ 10 h 28"/>
                    <a:gd name="T36" fmla="*/ 110 w 112"/>
                    <a:gd name="T37" fmla="*/ 4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80 w 112"/>
                    <a:gd name="T47" fmla="*/ 0 h 28"/>
                    <a:gd name="T48" fmla="*/ 66 w 112"/>
                    <a:gd name="T49" fmla="*/ 0 h 28"/>
                    <a:gd name="T50" fmla="*/ 51 w 112"/>
                    <a:gd name="T51" fmla="*/ 0 h 28"/>
                    <a:gd name="T52" fmla="*/ 39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3"/>
                      </a:lnTo>
                      <a:lnTo>
                        <a:pt x="21" y="9"/>
                      </a:lnTo>
                      <a:lnTo>
                        <a:pt x="13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1" y="27"/>
                      </a:lnTo>
                      <a:lnTo>
                        <a:pt x="99" y="20"/>
                      </a:lnTo>
                      <a:lnTo>
                        <a:pt x="105" y="10"/>
                      </a:lnTo>
                      <a:lnTo>
                        <a:pt x="110" y="4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4" name="Freeform 124"/>
                <p:cNvSpPr>
                  <a:spLocks/>
                </p:cNvSpPr>
                <p:nvPr/>
              </p:nvSpPr>
              <p:spPr bwMode="auto">
                <a:xfrm>
                  <a:off x="538" y="3456"/>
                  <a:ext cx="28" cy="5"/>
                </a:xfrm>
                <a:custGeom>
                  <a:avLst/>
                  <a:gdLst>
                    <a:gd name="T0" fmla="*/ 27 w 196"/>
                    <a:gd name="T1" fmla="*/ 0 h 28"/>
                    <a:gd name="T2" fmla="*/ 26 w 196"/>
                    <a:gd name="T3" fmla="*/ 3 h 28"/>
                    <a:gd name="T4" fmla="*/ 21 w 196"/>
                    <a:gd name="T5" fmla="*/ 9 h 28"/>
                    <a:gd name="T6" fmla="*/ 12 w 196"/>
                    <a:gd name="T7" fmla="*/ 17 h 28"/>
                    <a:gd name="T8" fmla="*/ 0 w 196"/>
                    <a:gd name="T9" fmla="*/ 27 h 28"/>
                    <a:gd name="T10" fmla="*/ 14 w 196"/>
                    <a:gd name="T11" fmla="*/ 28 h 28"/>
                    <a:gd name="T12" fmla="*/ 35 w 196"/>
                    <a:gd name="T13" fmla="*/ 28 h 28"/>
                    <a:gd name="T14" fmla="*/ 63 w 196"/>
                    <a:gd name="T15" fmla="*/ 28 h 28"/>
                    <a:gd name="T16" fmla="*/ 92 w 196"/>
                    <a:gd name="T17" fmla="*/ 28 h 28"/>
                    <a:gd name="T18" fmla="*/ 119 w 196"/>
                    <a:gd name="T19" fmla="*/ 28 h 28"/>
                    <a:gd name="T20" fmla="*/ 145 w 196"/>
                    <a:gd name="T21" fmla="*/ 28 h 28"/>
                    <a:gd name="T22" fmla="*/ 165 w 196"/>
                    <a:gd name="T23" fmla="*/ 28 h 28"/>
                    <a:gd name="T24" fmla="*/ 174 w 196"/>
                    <a:gd name="T25" fmla="*/ 27 h 28"/>
                    <a:gd name="T26" fmla="*/ 182 w 196"/>
                    <a:gd name="T27" fmla="*/ 20 h 28"/>
                    <a:gd name="T28" fmla="*/ 189 w 196"/>
                    <a:gd name="T29" fmla="*/ 10 h 28"/>
                    <a:gd name="T30" fmla="*/ 193 w 196"/>
                    <a:gd name="T31" fmla="*/ 4 h 28"/>
                    <a:gd name="T32" fmla="*/ 196 w 196"/>
                    <a:gd name="T33" fmla="*/ 0 h 28"/>
                    <a:gd name="T34" fmla="*/ 185 w 196"/>
                    <a:gd name="T35" fmla="*/ 0 h 28"/>
                    <a:gd name="T36" fmla="*/ 165 w 196"/>
                    <a:gd name="T37" fmla="*/ 0 h 28"/>
                    <a:gd name="T38" fmla="*/ 137 w 196"/>
                    <a:gd name="T39" fmla="*/ 0 h 28"/>
                    <a:gd name="T40" fmla="*/ 107 w 196"/>
                    <a:gd name="T41" fmla="*/ 0 h 28"/>
                    <a:gd name="T42" fmla="*/ 78 w 196"/>
                    <a:gd name="T43" fmla="*/ 0 h 28"/>
                    <a:gd name="T44" fmla="*/ 52 w 196"/>
                    <a:gd name="T45" fmla="*/ 0 h 28"/>
                    <a:gd name="T46" fmla="*/ 34 w 196"/>
                    <a:gd name="T47" fmla="*/ 0 h 28"/>
                    <a:gd name="T48" fmla="*/ 27 w 196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6" h="28">
                      <a:moveTo>
                        <a:pt x="27" y="0"/>
                      </a:moveTo>
                      <a:lnTo>
                        <a:pt x="26" y="3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4" y="28"/>
                      </a:lnTo>
                      <a:lnTo>
                        <a:pt x="35" y="28"/>
                      </a:lnTo>
                      <a:lnTo>
                        <a:pt x="63" y="28"/>
                      </a:lnTo>
                      <a:lnTo>
                        <a:pt x="92" y="28"/>
                      </a:lnTo>
                      <a:lnTo>
                        <a:pt x="119" y="28"/>
                      </a:lnTo>
                      <a:lnTo>
                        <a:pt x="145" y="28"/>
                      </a:lnTo>
                      <a:lnTo>
                        <a:pt x="165" y="28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9" y="10"/>
                      </a:lnTo>
                      <a:lnTo>
                        <a:pt x="193" y="4"/>
                      </a:lnTo>
                      <a:lnTo>
                        <a:pt x="196" y="0"/>
                      </a:lnTo>
                      <a:lnTo>
                        <a:pt x="185" y="0"/>
                      </a:lnTo>
                      <a:lnTo>
                        <a:pt x="165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34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5" name="Freeform 125"/>
                <p:cNvSpPr>
                  <a:spLocks/>
                </p:cNvSpPr>
                <p:nvPr/>
              </p:nvSpPr>
              <p:spPr bwMode="auto">
                <a:xfrm>
                  <a:off x="538" y="3456"/>
                  <a:ext cx="28" cy="5"/>
                </a:xfrm>
                <a:custGeom>
                  <a:avLst/>
                  <a:gdLst>
                    <a:gd name="T0" fmla="*/ 27 w 196"/>
                    <a:gd name="T1" fmla="*/ 0 h 28"/>
                    <a:gd name="T2" fmla="*/ 27 w 196"/>
                    <a:gd name="T3" fmla="*/ 0 h 28"/>
                    <a:gd name="T4" fmla="*/ 26 w 196"/>
                    <a:gd name="T5" fmla="*/ 3 h 28"/>
                    <a:gd name="T6" fmla="*/ 21 w 196"/>
                    <a:gd name="T7" fmla="*/ 9 h 28"/>
                    <a:gd name="T8" fmla="*/ 12 w 196"/>
                    <a:gd name="T9" fmla="*/ 17 h 28"/>
                    <a:gd name="T10" fmla="*/ 0 w 196"/>
                    <a:gd name="T11" fmla="*/ 27 h 28"/>
                    <a:gd name="T12" fmla="*/ 0 w 196"/>
                    <a:gd name="T13" fmla="*/ 27 h 28"/>
                    <a:gd name="T14" fmla="*/ 14 w 196"/>
                    <a:gd name="T15" fmla="*/ 28 h 28"/>
                    <a:gd name="T16" fmla="*/ 35 w 196"/>
                    <a:gd name="T17" fmla="*/ 28 h 28"/>
                    <a:gd name="T18" fmla="*/ 63 w 196"/>
                    <a:gd name="T19" fmla="*/ 28 h 28"/>
                    <a:gd name="T20" fmla="*/ 92 w 196"/>
                    <a:gd name="T21" fmla="*/ 28 h 28"/>
                    <a:gd name="T22" fmla="*/ 119 w 196"/>
                    <a:gd name="T23" fmla="*/ 28 h 28"/>
                    <a:gd name="T24" fmla="*/ 145 w 196"/>
                    <a:gd name="T25" fmla="*/ 28 h 28"/>
                    <a:gd name="T26" fmla="*/ 165 w 196"/>
                    <a:gd name="T27" fmla="*/ 28 h 28"/>
                    <a:gd name="T28" fmla="*/ 174 w 196"/>
                    <a:gd name="T29" fmla="*/ 27 h 28"/>
                    <a:gd name="T30" fmla="*/ 174 w 196"/>
                    <a:gd name="T31" fmla="*/ 27 h 28"/>
                    <a:gd name="T32" fmla="*/ 182 w 196"/>
                    <a:gd name="T33" fmla="*/ 20 h 28"/>
                    <a:gd name="T34" fmla="*/ 189 w 196"/>
                    <a:gd name="T35" fmla="*/ 10 h 28"/>
                    <a:gd name="T36" fmla="*/ 193 w 196"/>
                    <a:gd name="T37" fmla="*/ 4 h 28"/>
                    <a:gd name="T38" fmla="*/ 196 w 196"/>
                    <a:gd name="T39" fmla="*/ 0 h 28"/>
                    <a:gd name="T40" fmla="*/ 196 w 196"/>
                    <a:gd name="T41" fmla="*/ 0 h 28"/>
                    <a:gd name="T42" fmla="*/ 185 w 196"/>
                    <a:gd name="T43" fmla="*/ 0 h 28"/>
                    <a:gd name="T44" fmla="*/ 165 w 196"/>
                    <a:gd name="T45" fmla="*/ 0 h 28"/>
                    <a:gd name="T46" fmla="*/ 137 w 196"/>
                    <a:gd name="T47" fmla="*/ 0 h 28"/>
                    <a:gd name="T48" fmla="*/ 107 w 196"/>
                    <a:gd name="T49" fmla="*/ 0 h 28"/>
                    <a:gd name="T50" fmla="*/ 78 w 196"/>
                    <a:gd name="T51" fmla="*/ 0 h 28"/>
                    <a:gd name="T52" fmla="*/ 52 w 196"/>
                    <a:gd name="T53" fmla="*/ 0 h 28"/>
                    <a:gd name="T54" fmla="*/ 34 w 196"/>
                    <a:gd name="T55" fmla="*/ 0 h 28"/>
                    <a:gd name="T56" fmla="*/ 27 w 196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6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3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4" y="28"/>
                      </a:lnTo>
                      <a:lnTo>
                        <a:pt x="35" y="28"/>
                      </a:lnTo>
                      <a:lnTo>
                        <a:pt x="63" y="28"/>
                      </a:lnTo>
                      <a:lnTo>
                        <a:pt x="92" y="28"/>
                      </a:lnTo>
                      <a:lnTo>
                        <a:pt x="119" y="28"/>
                      </a:lnTo>
                      <a:lnTo>
                        <a:pt x="145" y="28"/>
                      </a:lnTo>
                      <a:lnTo>
                        <a:pt x="165" y="28"/>
                      </a:lnTo>
                      <a:lnTo>
                        <a:pt x="174" y="27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9" y="10"/>
                      </a:lnTo>
                      <a:lnTo>
                        <a:pt x="193" y="4"/>
                      </a:lnTo>
                      <a:lnTo>
                        <a:pt x="196" y="0"/>
                      </a:lnTo>
                      <a:lnTo>
                        <a:pt x="196" y="0"/>
                      </a:lnTo>
                      <a:lnTo>
                        <a:pt x="185" y="0"/>
                      </a:lnTo>
                      <a:lnTo>
                        <a:pt x="165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34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6" name="Freeform 126"/>
                <p:cNvSpPr>
                  <a:spLocks/>
                </p:cNvSpPr>
                <p:nvPr/>
              </p:nvSpPr>
              <p:spPr bwMode="auto">
                <a:xfrm>
                  <a:off x="566" y="3456"/>
                  <a:ext cx="28" cy="5"/>
                </a:xfrm>
                <a:custGeom>
                  <a:avLst/>
                  <a:gdLst>
                    <a:gd name="T0" fmla="*/ 26 w 195"/>
                    <a:gd name="T1" fmla="*/ 0 h 28"/>
                    <a:gd name="T2" fmla="*/ 25 w 195"/>
                    <a:gd name="T3" fmla="*/ 3 h 28"/>
                    <a:gd name="T4" fmla="*/ 20 w 195"/>
                    <a:gd name="T5" fmla="*/ 9 h 28"/>
                    <a:gd name="T6" fmla="*/ 12 w 195"/>
                    <a:gd name="T7" fmla="*/ 17 h 28"/>
                    <a:gd name="T8" fmla="*/ 0 w 195"/>
                    <a:gd name="T9" fmla="*/ 27 h 28"/>
                    <a:gd name="T10" fmla="*/ 13 w 195"/>
                    <a:gd name="T11" fmla="*/ 28 h 28"/>
                    <a:gd name="T12" fmla="*/ 35 w 195"/>
                    <a:gd name="T13" fmla="*/ 28 h 28"/>
                    <a:gd name="T14" fmla="*/ 62 w 195"/>
                    <a:gd name="T15" fmla="*/ 28 h 28"/>
                    <a:gd name="T16" fmla="*/ 91 w 195"/>
                    <a:gd name="T17" fmla="*/ 28 h 28"/>
                    <a:gd name="T18" fmla="*/ 119 w 195"/>
                    <a:gd name="T19" fmla="*/ 28 h 28"/>
                    <a:gd name="T20" fmla="*/ 145 w 195"/>
                    <a:gd name="T21" fmla="*/ 28 h 28"/>
                    <a:gd name="T22" fmla="*/ 163 w 195"/>
                    <a:gd name="T23" fmla="*/ 28 h 28"/>
                    <a:gd name="T24" fmla="*/ 174 w 195"/>
                    <a:gd name="T25" fmla="*/ 27 h 28"/>
                    <a:gd name="T26" fmla="*/ 182 w 195"/>
                    <a:gd name="T27" fmla="*/ 20 h 28"/>
                    <a:gd name="T28" fmla="*/ 188 w 195"/>
                    <a:gd name="T29" fmla="*/ 10 h 28"/>
                    <a:gd name="T30" fmla="*/ 192 w 195"/>
                    <a:gd name="T31" fmla="*/ 4 h 28"/>
                    <a:gd name="T32" fmla="*/ 195 w 195"/>
                    <a:gd name="T33" fmla="*/ 0 h 28"/>
                    <a:gd name="T34" fmla="*/ 184 w 195"/>
                    <a:gd name="T35" fmla="*/ 0 h 28"/>
                    <a:gd name="T36" fmla="*/ 163 w 195"/>
                    <a:gd name="T37" fmla="*/ 0 h 28"/>
                    <a:gd name="T38" fmla="*/ 137 w 195"/>
                    <a:gd name="T39" fmla="*/ 0 h 28"/>
                    <a:gd name="T40" fmla="*/ 107 w 195"/>
                    <a:gd name="T41" fmla="*/ 0 h 28"/>
                    <a:gd name="T42" fmla="*/ 77 w 195"/>
                    <a:gd name="T43" fmla="*/ 0 h 28"/>
                    <a:gd name="T44" fmla="*/ 51 w 195"/>
                    <a:gd name="T45" fmla="*/ 0 h 28"/>
                    <a:gd name="T46" fmla="*/ 33 w 195"/>
                    <a:gd name="T47" fmla="*/ 0 h 28"/>
                    <a:gd name="T48" fmla="*/ 26 w 19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5" h="28">
                      <a:moveTo>
                        <a:pt x="26" y="0"/>
                      </a:moveTo>
                      <a:lnTo>
                        <a:pt x="25" y="3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2" y="28"/>
                      </a:lnTo>
                      <a:lnTo>
                        <a:pt x="91" y="28"/>
                      </a:lnTo>
                      <a:lnTo>
                        <a:pt x="119" y="28"/>
                      </a:lnTo>
                      <a:lnTo>
                        <a:pt x="145" y="28"/>
                      </a:lnTo>
                      <a:lnTo>
                        <a:pt x="163" y="28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8" y="10"/>
                      </a:lnTo>
                      <a:lnTo>
                        <a:pt x="192" y="4"/>
                      </a:lnTo>
                      <a:lnTo>
                        <a:pt x="195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7" y="0"/>
                      </a:lnTo>
                      <a:lnTo>
                        <a:pt x="51" y="0"/>
                      </a:lnTo>
                      <a:lnTo>
                        <a:pt x="33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7" name="Freeform 127"/>
                <p:cNvSpPr>
                  <a:spLocks/>
                </p:cNvSpPr>
                <p:nvPr/>
              </p:nvSpPr>
              <p:spPr bwMode="auto">
                <a:xfrm>
                  <a:off x="566" y="3456"/>
                  <a:ext cx="28" cy="5"/>
                </a:xfrm>
                <a:custGeom>
                  <a:avLst/>
                  <a:gdLst>
                    <a:gd name="T0" fmla="*/ 26 w 195"/>
                    <a:gd name="T1" fmla="*/ 0 h 28"/>
                    <a:gd name="T2" fmla="*/ 26 w 195"/>
                    <a:gd name="T3" fmla="*/ 0 h 28"/>
                    <a:gd name="T4" fmla="*/ 25 w 195"/>
                    <a:gd name="T5" fmla="*/ 3 h 28"/>
                    <a:gd name="T6" fmla="*/ 20 w 195"/>
                    <a:gd name="T7" fmla="*/ 9 h 28"/>
                    <a:gd name="T8" fmla="*/ 12 w 195"/>
                    <a:gd name="T9" fmla="*/ 17 h 28"/>
                    <a:gd name="T10" fmla="*/ 0 w 195"/>
                    <a:gd name="T11" fmla="*/ 27 h 28"/>
                    <a:gd name="T12" fmla="*/ 0 w 195"/>
                    <a:gd name="T13" fmla="*/ 27 h 28"/>
                    <a:gd name="T14" fmla="*/ 13 w 195"/>
                    <a:gd name="T15" fmla="*/ 28 h 28"/>
                    <a:gd name="T16" fmla="*/ 35 w 195"/>
                    <a:gd name="T17" fmla="*/ 28 h 28"/>
                    <a:gd name="T18" fmla="*/ 62 w 195"/>
                    <a:gd name="T19" fmla="*/ 28 h 28"/>
                    <a:gd name="T20" fmla="*/ 91 w 195"/>
                    <a:gd name="T21" fmla="*/ 28 h 28"/>
                    <a:gd name="T22" fmla="*/ 119 w 195"/>
                    <a:gd name="T23" fmla="*/ 28 h 28"/>
                    <a:gd name="T24" fmla="*/ 145 w 195"/>
                    <a:gd name="T25" fmla="*/ 28 h 28"/>
                    <a:gd name="T26" fmla="*/ 163 w 195"/>
                    <a:gd name="T27" fmla="*/ 28 h 28"/>
                    <a:gd name="T28" fmla="*/ 174 w 195"/>
                    <a:gd name="T29" fmla="*/ 27 h 28"/>
                    <a:gd name="T30" fmla="*/ 174 w 195"/>
                    <a:gd name="T31" fmla="*/ 27 h 28"/>
                    <a:gd name="T32" fmla="*/ 182 w 195"/>
                    <a:gd name="T33" fmla="*/ 20 h 28"/>
                    <a:gd name="T34" fmla="*/ 188 w 195"/>
                    <a:gd name="T35" fmla="*/ 10 h 28"/>
                    <a:gd name="T36" fmla="*/ 192 w 195"/>
                    <a:gd name="T37" fmla="*/ 4 h 28"/>
                    <a:gd name="T38" fmla="*/ 195 w 195"/>
                    <a:gd name="T39" fmla="*/ 0 h 28"/>
                    <a:gd name="T40" fmla="*/ 195 w 195"/>
                    <a:gd name="T41" fmla="*/ 0 h 28"/>
                    <a:gd name="T42" fmla="*/ 184 w 195"/>
                    <a:gd name="T43" fmla="*/ 0 h 28"/>
                    <a:gd name="T44" fmla="*/ 163 w 195"/>
                    <a:gd name="T45" fmla="*/ 0 h 28"/>
                    <a:gd name="T46" fmla="*/ 137 w 195"/>
                    <a:gd name="T47" fmla="*/ 0 h 28"/>
                    <a:gd name="T48" fmla="*/ 107 w 195"/>
                    <a:gd name="T49" fmla="*/ 0 h 28"/>
                    <a:gd name="T50" fmla="*/ 77 w 195"/>
                    <a:gd name="T51" fmla="*/ 0 h 28"/>
                    <a:gd name="T52" fmla="*/ 51 w 195"/>
                    <a:gd name="T53" fmla="*/ 0 h 28"/>
                    <a:gd name="T54" fmla="*/ 33 w 195"/>
                    <a:gd name="T55" fmla="*/ 0 h 28"/>
                    <a:gd name="T56" fmla="*/ 26 w 19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5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3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2" y="28"/>
                      </a:lnTo>
                      <a:lnTo>
                        <a:pt x="91" y="28"/>
                      </a:lnTo>
                      <a:lnTo>
                        <a:pt x="119" y="28"/>
                      </a:lnTo>
                      <a:lnTo>
                        <a:pt x="145" y="28"/>
                      </a:lnTo>
                      <a:lnTo>
                        <a:pt x="163" y="28"/>
                      </a:lnTo>
                      <a:lnTo>
                        <a:pt x="174" y="27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8" y="10"/>
                      </a:lnTo>
                      <a:lnTo>
                        <a:pt x="192" y="4"/>
                      </a:lnTo>
                      <a:lnTo>
                        <a:pt x="195" y="0"/>
                      </a:lnTo>
                      <a:lnTo>
                        <a:pt x="195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7" y="0"/>
                      </a:lnTo>
                      <a:lnTo>
                        <a:pt x="51" y="0"/>
                      </a:lnTo>
                      <a:lnTo>
                        <a:pt x="33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8" name="Freeform 128"/>
                <p:cNvSpPr>
                  <a:spLocks/>
                </p:cNvSpPr>
                <p:nvPr/>
              </p:nvSpPr>
              <p:spPr bwMode="auto">
                <a:xfrm>
                  <a:off x="593" y="3456"/>
                  <a:ext cx="28" cy="5"/>
                </a:xfrm>
                <a:custGeom>
                  <a:avLst/>
                  <a:gdLst>
                    <a:gd name="T0" fmla="*/ 26 w 195"/>
                    <a:gd name="T1" fmla="*/ 0 h 28"/>
                    <a:gd name="T2" fmla="*/ 25 w 195"/>
                    <a:gd name="T3" fmla="*/ 3 h 28"/>
                    <a:gd name="T4" fmla="*/ 20 w 195"/>
                    <a:gd name="T5" fmla="*/ 9 h 28"/>
                    <a:gd name="T6" fmla="*/ 12 w 195"/>
                    <a:gd name="T7" fmla="*/ 17 h 28"/>
                    <a:gd name="T8" fmla="*/ 0 w 195"/>
                    <a:gd name="T9" fmla="*/ 27 h 28"/>
                    <a:gd name="T10" fmla="*/ 13 w 195"/>
                    <a:gd name="T11" fmla="*/ 28 h 28"/>
                    <a:gd name="T12" fmla="*/ 35 w 195"/>
                    <a:gd name="T13" fmla="*/ 28 h 28"/>
                    <a:gd name="T14" fmla="*/ 62 w 195"/>
                    <a:gd name="T15" fmla="*/ 28 h 28"/>
                    <a:gd name="T16" fmla="*/ 90 w 195"/>
                    <a:gd name="T17" fmla="*/ 28 h 28"/>
                    <a:gd name="T18" fmla="*/ 118 w 195"/>
                    <a:gd name="T19" fmla="*/ 28 h 28"/>
                    <a:gd name="T20" fmla="*/ 144 w 195"/>
                    <a:gd name="T21" fmla="*/ 28 h 28"/>
                    <a:gd name="T22" fmla="*/ 163 w 195"/>
                    <a:gd name="T23" fmla="*/ 28 h 28"/>
                    <a:gd name="T24" fmla="*/ 173 w 195"/>
                    <a:gd name="T25" fmla="*/ 27 h 28"/>
                    <a:gd name="T26" fmla="*/ 181 w 195"/>
                    <a:gd name="T27" fmla="*/ 20 h 28"/>
                    <a:gd name="T28" fmla="*/ 188 w 195"/>
                    <a:gd name="T29" fmla="*/ 10 h 28"/>
                    <a:gd name="T30" fmla="*/ 192 w 195"/>
                    <a:gd name="T31" fmla="*/ 4 h 28"/>
                    <a:gd name="T32" fmla="*/ 195 w 195"/>
                    <a:gd name="T33" fmla="*/ 0 h 28"/>
                    <a:gd name="T34" fmla="*/ 184 w 195"/>
                    <a:gd name="T35" fmla="*/ 0 h 28"/>
                    <a:gd name="T36" fmla="*/ 163 w 195"/>
                    <a:gd name="T37" fmla="*/ 0 h 28"/>
                    <a:gd name="T38" fmla="*/ 136 w 195"/>
                    <a:gd name="T39" fmla="*/ 0 h 28"/>
                    <a:gd name="T40" fmla="*/ 105 w 195"/>
                    <a:gd name="T41" fmla="*/ 0 h 28"/>
                    <a:gd name="T42" fmla="*/ 75 w 195"/>
                    <a:gd name="T43" fmla="*/ 0 h 28"/>
                    <a:gd name="T44" fmla="*/ 50 w 195"/>
                    <a:gd name="T45" fmla="*/ 0 h 28"/>
                    <a:gd name="T46" fmla="*/ 33 w 195"/>
                    <a:gd name="T47" fmla="*/ 0 h 28"/>
                    <a:gd name="T48" fmla="*/ 26 w 19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5" h="28">
                      <a:moveTo>
                        <a:pt x="26" y="0"/>
                      </a:moveTo>
                      <a:lnTo>
                        <a:pt x="25" y="3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2" y="28"/>
                      </a:lnTo>
                      <a:lnTo>
                        <a:pt x="90" y="28"/>
                      </a:lnTo>
                      <a:lnTo>
                        <a:pt x="118" y="28"/>
                      </a:lnTo>
                      <a:lnTo>
                        <a:pt x="144" y="28"/>
                      </a:lnTo>
                      <a:lnTo>
                        <a:pt x="163" y="28"/>
                      </a:lnTo>
                      <a:lnTo>
                        <a:pt x="173" y="27"/>
                      </a:lnTo>
                      <a:lnTo>
                        <a:pt x="181" y="20"/>
                      </a:lnTo>
                      <a:lnTo>
                        <a:pt x="188" y="10"/>
                      </a:lnTo>
                      <a:lnTo>
                        <a:pt x="192" y="4"/>
                      </a:lnTo>
                      <a:lnTo>
                        <a:pt x="195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6" y="0"/>
                      </a:lnTo>
                      <a:lnTo>
                        <a:pt x="105" y="0"/>
                      </a:lnTo>
                      <a:lnTo>
                        <a:pt x="75" y="0"/>
                      </a:lnTo>
                      <a:lnTo>
                        <a:pt x="50" y="0"/>
                      </a:lnTo>
                      <a:lnTo>
                        <a:pt x="33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69" name="Freeform 129"/>
                <p:cNvSpPr>
                  <a:spLocks/>
                </p:cNvSpPr>
                <p:nvPr/>
              </p:nvSpPr>
              <p:spPr bwMode="auto">
                <a:xfrm>
                  <a:off x="593" y="3456"/>
                  <a:ext cx="28" cy="5"/>
                </a:xfrm>
                <a:custGeom>
                  <a:avLst/>
                  <a:gdLst>
                    <a:gd name="T0" fmla="*/ 26 w 195"/>
                    <a:gd name="T1" fmla="*/ 0 h 28"/>
                    <a:gd name="T2" fmla="*/ 26 w 195"/>
                    <a:gd name="T3" fmla="*/ 0 h 28"/>
                    <a:gd name="T4" fmla="*/ 25 w 195"/>
                    <a:gd name="T5" fmla="*/ 3 h 28"/>
                    <a:gd name="T6" fmla="*/ 20 w 195"/>
                    <a:gd name="T7" fmla="*/ 9 h 28"/>
                    <a:gd name="T8" fmla="*/ 12 w 195"/>
                    <a:gd name="T9" fmla="*/ 17 h 28"/>
                    <a:gd name="T10" fmla="*/ 0 w 195"/>
                    <a:gd name="T11" fmla="*/ 27 h 28"/>
                    <a:gd name="T12" fmla="*/ 0 w 195"/>
                    <a:gd name="T13" fmla="*/ 27 h 28"/>
                    <a:gd name="T14" fmla="*/ 13 w 195"/>
                    <a:gd name="T15" fmla="*/ 28 h 28"/>
                    <a:gd name="T16" fmla="*/ 35 w 195"/>
                    <a:gd name="T17" fmla="*/ 28 h 28"/>
                    <a:gd name="T18" fmla="*/ 62 w 195"/>
                    <a:gd name="T19" fmla="*/ 28 h 28"/>
                    <a:gd name="T20" fmla="*/ 90 w 195"/>
                    <a:gd name="T21" fmla="*/ 28 h 28"/>
                    <a:gd name="T22" fmla="*/ 118 w 195"/>
                    <a:gd name="T23" fmla="*/ 28 h 28"/>
                    <a:gd name="T24" fmla="*/ 144 w 195"/>
                    <a:gd name="T25" fmla="*/ 28 h 28"/>
                    <a:gd name="T26" fmla="*/ 163 w 195"/>
                    <a:gd name="T27" fmla="*/ 28 h 28"/>
                    <a:gd name="T28" fmla="*/ 173 w 195"/>
                    <a:gd name="T29" fmla="*/ 27 h 28"/>
                    <a:gd name="T30" fmla="*/ 173 w 195"/>
                    <a:gd name="T31" fmla="*/ 27 h 28"/>
                    <a:gd name="T32" fmla="*/ 181 w 195"/>
                    <a:gd name="T33" fmla="*/ 20 h 28"/>
                    <a:gd name="T34" fmla="*/ 188 w 195"/>
                    <a:gd name="T35" fmla="*/ 10 h 28"/>
                    <a:gd name="T36" fmla="*/ 192 w 195"/>
                    <a:gd name="T37" fmla="*/ 4 h 28"/>
                    <a:gd name="T38" fmla="*/ 195 w 195"/>
                    <a:gd name="T39" fmla="*/ 0 h 28"/>
                    <a:gd name="T40" fmla="*/ 195 w 195"/>
                    <a:gd name="T41" fmla="*/ 0 h 28"/>
                    <a:gd name="T42" fmla="*/ 184 w 195"/>
                    <a:gd name="T43" fmla="*/ 0 h 28"/>
                    <a:gd name="T44" fmla="*/ 163 w 195"/>
                    <a:gd name="T45" fmla="*/ 0 h 28"/>
                    <a:gd name="T46" fmla="*/ 136 w 195"/>
                    <a:gd name="T47" fmla="*/ 0 h 28"/>
                    <a:gd name="T48" fmla="*/ 105 w 195"/>
                    <a:gd name="T49" fmla="*/ 0 h 28"/>
                    <a:gd name="T50" fmla="*/ 75 w 195"/>
                    <a:gd name="T51" fmla="*/ 0 h 28"/>
                    <a:gd name="T52" fmla="*/ 50 w 195"/>
                    <a:gd name="T53" fmla="*/ 0 h 28"/>
                    <a:gd name="T54" fmla="*/ 33 w 195"/>
                    <a:gd name="T55" fmla="*/ 0 h 28"/>
                    <a:gd name="T56" fmla="*/ 26 w 19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5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3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2" y="28"/>
                      </a:lnTo>
                      <a:lnTo>
                        <a:pt x="90" y="28"/>
                      </a:lnTo>
                      <a:lnTo>
                        <a:pt x="118" y="28"/>
                      </a:lnTo>
                      <a:lnTo>
                        <a:pt x="144" y="28"/>
                      </a:lnTo>
                      <a:lnTo>
                        <a:pt x="163" y="28"/>
                      </a:lnTo>
                      <a:lnTo>
                        <a:pt x="173" y="27"/>
                      </a:lnTo>
                      <a:lnTo>
                        <a:pt x="173" y="27"/>
                      </a:lnTo>
                      <a:lnTo>
                        <a:pt x="181" y="20"/>
                      </a:lnTo>
                      <a:lnTo>
                        <a:pt x="188" y="10"/>
                      </a:lnTo>
                      <a:lnTo>
                        <a:pt x="192" y="4"/>
                      </a:lnTo>
                      <a:lnTo>
                        <a:pt x="195" y="0"/>
                      </a:lnTo>
                      <a:lnTo>
                        <a:pt x="195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6" y="0"/>
                      </a:lnTo>
                      <a:lnTo>
                        <a:pt x="105" y="0"/>
                      </a:lnTo>
                      <a:lnTo>
                        <a:pt x="75" y="0"/>
                      </a:lnTo>
                      <a:lnTo>
                        <a:pt x="50" y="0"/>
                      </a:lnTo>
                      <a:lnTo>
                        <a:pt x="33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0" name="Freeform 130"/>
                <p:cNvSpPr>
                  <a:spLocks/>
                </p:cNvSpPr>
                <p:nvPr/>
              </p:nvSpPr>
              <p:spPr bwMode="auto">
                <a:xfrm>
                  <a:off x="621" y="3456"/>
                  <a:ext cx="28" cy="5"/>
                </a:xfrm>
                <a:custGeom>
                  <a:avLst/>
                  <a:gdLst>
                    <a:gd name="T0" fmla="*/ 26 w 194"/>
                    <a:gd name="T1" fmla="*/ 0 h 28"/>
                    <a:gd name="T2" fmla="*/ 24 w 194"/>
                    <a:gd name="T3" fmla="*/ 3 h 28"/>
                    <a:gd name="T4" fmla="*/ 20 w 194"/>
                    <a:gd name="T5" fmla="*/ 9 h 28"/>
                    <a:gd name="T6" fmla="*/ 12 w 194"/>
                    <a:gd name="T7" fmla="*/ 17 h 28"/>
                    <a:gd name="T8" fmla="*/ 0 w 194"/>
                    <a:gd name="T9" fmla="*/ 27 h 28"/>
                    <a:gd name="T10" fmla="*/ 13 w 194"/>
                    <a:gd name="T11" fmla="*/ 28 h 28"/>
                    <a:gd name="T12" fmla="*/ 35 w 194"/>
                    <a:gd name="T13" fmla="*/ 28 h 28"/>
                    <a:gd name="T14" fmla="*/ 61 w 194"/>
                    <a:gd name="T15" fmla="*/ 28 h 28"/>
                    <a:gd name="T16" fmla="*/ 90 w 194"/>
                    <a:gd name="T17" fmla="*/ 28 h 28"/>
                    <a:gd name="T18" fmla="*/ 119 w 194"/>
                    <a:gd name="T19" fmla="*/ 28 h 28"/>
                    <a:gd name="T20" fmla="*/ 145 w 194"/>
                    <a:gd name="T21" fmla="*/ 28 h 28"/>
                    <a:gd name="T22" fmla="*/ 163 w 194"/>
                    <a:gd name="T23" fmla="*/ 28 h 28"/>
                    <a:gd name="T24" fmla="*/ 174 w 194"/>
                    <a:gd name="T25" fmla="*/ 27 h 28"/>
                    <a:gd name="T26" fmla="*/ 182 w 194"/>
                    <a:gd name="T27" fmla="*/ 20 h 28"/>
                    <a:gd name="T28" fmla="*/ 187 w 194"/>
                    <a:gd name="T29" fmla="*/ 10 h 28"/>
                    <a:gd name="T30" fmla="*/ 192 w 194"/>
                    <a:gd name="T31" fmla="*/ 4 h 28"/>
                    <a:gd name="T32" fmla="*/ 194 w 194"/>
                    <a:gd name="T33" fmla="*/ 0 h 28"/>
                    <a:gd name="T34" fmla="*/ 184 w 194"/>
                    <a:gd name="T35" fmla="*/ 0 h 28"/>
                    <a:gd name="T36" fmla="*/ 163 w 194"/>
                    <a:gd name="T37" fmla="*/ 0 h 28"/>
                    <a:gd name="T38" fmla="*/ 137 w 194"/>
                    <a:gd name="T39" fmla="*/ 0 h 28"/>
                    <a:gd name="T40" fmla="*/ 107 w 194"/>
                    <a:gd name="T41" fmla="*/ 0 h 28"/>
                    <a:gd name="T42" fmla="*/ 76 w 194"/>
                    <a:gd name="T43" fmla="*/ 0 h 28"/>
                    <a:gd name="T44" fmla="*/ 51 w 194"/>
                    <a:gd name="T45" fmla="*/ 0 h 28"/>
                    <a:gd name="T46" fmla="*/ 33 w 194"/>
                    <a:gd name="T47" fmla="*/ 0 h 28"/>
                    <a:gd name="T48" fmla="*/ 26 w 194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4" h="28">
                      <a:moveTo>
                        <a:pt x="26" y="0"/>
                      </a:moveTo>
                      <a:lnTo>
                        <a:pt x="24" y="3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1" y="28"/>
                      </a:lnTo>
                      <a:lnTo>
                        <a:pt x="90" y="28"/>
                      </a:lnTo>
                      <a:lnTo>
                        <a:pt x="119" y="28"/>
                      </a:lnTo>
                      <a:lnTo>
                        <a:pt x="145" y="28"/>
                      </a:lnTo>
                      <a:lnTo>
                        <a:pt x="163" y="28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7" y="10"/>
                      </a:lnTo>
                      <a:lnTo>
                        <a:pt x="192" y="4"/>
                      </a:lnTo>
                      <a:lnTo>
                        <a:pt x="194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6" y="0"/>
                      </a:lnTo>
                      <a:lnTo>
                        <a:pt x="51" y="0"/>
                      </a:lnTo>
                      <a:lnTo>
                        <a:pt x="33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1" name="Freeform 131"/>
                <p:cNvSpPr>
                  <a:spLocks/>
                </p:cNvSpPr>
                <p:nvPr/>
              </p:nvSpPr>
              <p:spPr bwMode="auto">
                <a:xfrm>
                  <a:off x="621" y="3456"/>
                  <a:ext cx="28" cy="5"/>
                </a:xfrm>
                <a:custGeom>
                  <a:avLst/>
                  <a:gdLst>
                    <a:gd name="T0" fmla="*/ 26 w 194"/>
                    <a:gd name="T1" fmla="*/ 0 h 28"/>
                    <a:gd name="T2" fmla="*/ 26 w 194"/>
                    <a:gd name="T3" fmla="*/ 0 h 28"/>
                    <a:gd name="T4" fmla="*/ 24 w 194"/>
                    <a:gd name="T5" fmla="*/ 3 h 28"/>
                    <a:gd name="T6" fmla="*/ 20 w 194"/>
                    <a:gd name="T7" fmla="*/ 9 h 28"/>
                    <a:gd name="T8" fmla="*/ 12 w 194"/>
                    <a:gd name="T9" fmla="*/ 17 h 28"/>
                    <a:gd name="T10" fmla="*/ 0 w 194"/>
                    <a:gd name="T11" fmla="*/ 27 h 28"/>
                    <a:gd name="T12" fmla="*/ 0 w 194"/>
                    <a:gd name="T13" fmla="*/ 27 h 28"/>
                    <a:gd name="T14" fmla="*/ 13 w 194"/>
                    <a:gd name="T15" fmla="*/ 28 h 28"/>
                    <a:gd name="T16" fmla="*/ 35 w 194"/>
                    <a:gd name="T17" fmla="*/ 28 h 28"/>
                    <a:gd name="T18" fmla="*/ 61 w 194"/>
                    <a:gd name="T19" fmla="*/ 28 h 28"/>
                    <a:gd name="T20" fmla="*/ 90 w 194"/>
                    <a:gd name="T21" fmla="*/ 28 h 28"/>
                    <a:gd name="T22" fmla="*/ 119 w 194"/>
                    <a:gd name="T23" fmla="*/ 28 h 28"/>
                    <a:gd name="T24" fmla="*/ 145 w 194"/>
                    <a:gd name="T25" fmla="*/ 28 h 28"/>
                    <a:gd name="T26" fmla="*/ 163 w 194"/>
                    <a:gd name="T27" fmla="*/ 28 h 28"/>
                    <a:gd name="T28" fmla="*/ 174 w 194"/>
                    <a:gd name="T29" fmla="*/ 27 h 28"/>
                    <a:gd name="T30" fmla="*/ 174 w 194"/>
                    <a:gd name="T31" fmla="*/ 27 h 28"/>
                    <a:gd name="T32" fmla="*/ 182 w 194"/>
                    <a:gd name="T33" fmla="*/ 20 h 28"/>
                    <a:gd name="T34" fmla="*/ 187 w 194"/>
                    <a:gd name="T35" fmla="*/ 10 h 28"/>
                    <a:gd name="T36" fmla="*/ 192 w 194"/>
                    <a:gd name="T37" fmla="*/ 4 h 28"/>
                    <a:gd name="T38" fmla="*/ 194 w 194"/>
                    <a:gd name="T39" fmla="*/ 0 h 28"/>
                    <a:gd name="T40" fmla="*/ 194 w 194"/>
                    <a:gd name="T41" fmla="*/ 0 h 28"/>
                    <a:gd name="T42" fmla="*/ 184 w 194"/>
                    <a:gd name="T43" fmla="*/ 0 h 28"/>
                    <a:gd name="T44" fmla="*/ 163 w 194"/>
                    <a:gd name="T45" fmla="*/ 0 h 28"/>
                    <a:gd name="T46" fmla="*/ 137 w 194"/>
                    <a:gd name="T47" fmla="*/ 0 h 28"/>
                    <a:gd name="T48" fmla="*/ 107 w 194"/>
                    <a:gd name="T49" fmla="*/ 0 h 28"/>
                    <a:gd name="T50" fmla="*/ 76 w 194"/>
                    <a:gd name="T51" fmla="*/ 0 h 28"/>
                    <a:gd name="T52" fmla="*/ 51 w 194"/>
                    <a:gd name="T53" fmla="*/ 0 h 28"/>
                    <a:gd name="T54" fmla="*/ 33 w 194"/>
                    <a:gd name="T55" fmla="*/ 0 h 28"/>
                    <a:gd name="T56" fmla="*/ 26 w 194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94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4" y="3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3" y="28"/>
                      </a:lnTo>
                      <a:lnTo>
                        <a:pt x="35" y="28"/>
                      </a:lnTo>
                      <a:lnTo>
                        <a:pt x="61" y="28"/>
                      </a:lnTo>
                      <a:lnTo>
                        <a:pt x="90" y="28"/>
                      </a:lnTo>
                      <a:lnTo>
                        <a:pt x="119" y="28"/>
                      </a:lnTo>
                      <a:lnTo>
                        <a:pt x="145" y="28"/>
                      </a:lnTo>
                      <a:lnTo>
                        <a:pt x="163" y="28"/>
                      </a:lnTo>
                      <a:lnTo>
                        <a:pt x="174" y="27"/>
                      </a:lnTo>
                      <a:lnTo>
                        <a:pt x="174" y="27"/>
                      </a:lnTo>
                      <a:lnTo>
                        <a:pt x="182" y="20"/>
                      </a:lnTo>
                      <a:lnTo>
                        <a:pt x="187" y="10"/>
                      </a:lnTo>
                      <a:lnTo>
                        <a:pt x="192" y="4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84" y="0"/>
                      </a:lnTo>
                      <a:lnTo>
                        <a:pt x="163" y="0"/>
                      </a:lnTo>
                      <a:lnTo>
                        <a:pt x="137" y="0"/>
                      </a:lnTo>
                      <a:lnTo>
                        <a:pt x="107" y="0"/>
                      </a:lnTo>
                      <a:lnTo>
                        <a:pt x="76" y="0"/>
                      </a:lnTo>
                      <a:lnTo>
                        <a:pt x="51" y="0"/>
                      </a:lnTo>
                      <a:lnTo>
                        <a:pt x="33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2" name="Freeform 132"/>
                <p:cNvSpPr>
                  <a:spLocks/>
                </p:cNvSpPr>
                <p:nvPr/>
              </p:nvSpPr>
              <p:spPr bwMode="auto">
                <a:xfrm>
                  <a:off x="664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1 w 105"/>
                    <a:gd name="T3" fmla="*/ 3 h 28"/>
                    <a:gd name="T4" fmla="*/ 17 w 105"/>
                    <a:gd name="T5" fmla="*/ 9 h 28"/>
                    <a:gd name="T6" fmla="*/ 10 w 105"/>
                    <a:gd name="T7" fmla="*/ 17 h 28"/>
                    <a:gd name="T8" fmla="*/ 0 w 105"/>
                    <a:gd name="T9" fmla="*/ 27 h 28"/>
                    <a:gd name="T10" fmla="*/ 10 w 105"/>
                    <a:gd name="T11" fmla="*/ 28 h 28"/>
                    <a:gd name="T12" fmla="*/ 22 w 105"/>
                    <a:gd name="T13" fmla="*/ 28 h 28"/>
                    <a:gd name="T14" fmla="*/ 34 w 105"/>
                    <a:gd name="T15" fmla="*/ 28 h 28"/>
                    <a:gd name="T16" fmla="*/ 48 w 105"/>
                    <a:gd name="T17" fmla="*/ 28 h 28"/>
                    <a:gd name="T18" fmla="*/ 61 w 105"/>
                    <a:gd name="T19" fmla="*/ 28 h 28"/>
                    <a:gd name="T20" fmla="*/ 73 w 105"/>
                    <a:gd name="T21" fmla="*/ 28 h 28"/>
                    <a:gd name="T22" fmla="*/ 82 w 105"/>
                    <a:gd name="T23" fmla="*/ 28 h 28"/>
                    <a:gd name="T24" fmla="*/ 88 w 105"/>
                    <a:gd name="T25" fmla="*/ 27 h 28"/>
                    <a:gd name="T26" fmla="*/ 93 w 105"/>
                    <a:gd name="T27" fmla="*/ 20 h 28"/>
                    <a:gd name="T28" fmla="*/ 99 w 105"/>
                    <a:gd name="T29" fmla="*/ 11 h 28"/>
                    <a:gd name="T30" fmla="*/ 104 w 105"/>
                    <a:gd name="T31" fmla="*/ 4 h 28"/>
                    <a:gd name="T32" fmla="*/ 105 w 105"/>
                    <a:gd name="T33" fmla="*/ 0 h 28"/>
                    <a:gd name="T34" fmla="*/ 98 w 105"/>
                    <a:gd name="T35" fmla="*/ 0 h 28"/>
                    <a:gd name="T36" fmla="*/ 88 w 105"/>
                    <a:gd name="T37" fmla="*/ 1 h 28"/>
                    <a:gd name="T38" fmla="*/ 74 w 105"/>
                    <a:gd name="T39" fmla="*/ 1 h 28"/>
                    <a:gd name="T40" fmla="*/ 59 w 105"/>
                    <a:gd name="T41" fmla="*/ 1 h 28"/>
                    <a:gd name="T42" fmla="*/ 45 w 105"/>
                    <a:gd name="T43" fmla="*/ 1 h 28"/>
                    <a:gd name="T44" fmla="*/ 33 w 105"/>
                    <a:gd name="T45" fmla="*/ 1 h 28"/>
                    <a:gd name="T46" fmla="*/ 25 w 105"/>
                    <a:gd name="T47" fmla="*/ 0 h 28"/>
                    <a:gd name="T48" fmla="*/ 22 w 10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1" y="3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8" y="27"/>
                      </a:lnTo>
                      <a:lnTo>
                        <a:pt x="93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1"/>
                      </a:lnTo>
                      <a:lnTo>
                        <a:pt x="74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3" y="1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3" name="Freeform 133"/>
                <p:cNvSpPr>
                  <a:spLocks/>
                </p:cNvSpPr>
                <p:nvPr/>
              </p:nvSpPr>
              <p:spPr bwMode="auto">
                <a:xfrm>
                  <a:off x="664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2 w 105"/>
                    <a:gd name="T3" fmla="*/ 0 h 28"/>
                    <a:gd name="T4" fmla="*/ 21 w 105"/>
                    <a:gd name="T5" fmla="*/ 3 h 28"/>
                    <a:gd name="T6" fmla="*/ 17 w 105"/>
                    <a:gd name="T7" fmla="*/ 9 h 28"/>
                    <a:gd name="T8" fmla="*/ 10 w 105"/>
                    <a:gd name="T9" fmla="*/ 17 h 28"/>
                    <a:gd name="T10" fmla="*/ 0 w 105"/>
                    <a:gd name="T11" fmla="*/ 27 h 28"/>
                    <a:gd name="T12" fmla="*/ 0 w 105"/>
                    <a:gd name="T13" fmla="*/ 27 h 28"/>
                    <a:gd name="T14" fmla="*/ 10 w 105"/>
                    <a:gd name="T15" fmla="*/ 28 h 28"/>
                    <a:gd name="T16" fmla="*/ 22 w 105"/>
                    <a:gd name="T17" fmla="*/ 28 h 28"/>
                    <a:gd name="T18" fmla="*/ 34 w 105"/>
                    <a:gd name="T19" fmla="*/ 28 h 28"/>
                    <a:gd name="T20" fmla="*/ 48 w 105"/>
                    <a:gd name="T21" fmla="*/ 28 h 28"/>
                    <a:gd name="T22" fmla="*/ 61 w 105"/>
                    <a:gd name="T23" fmla="*/ 28 h 28"/>
                    <a:gd name="T24" fmla="*/ 73 w 105"/>
                    <a:gd name="T25" fmla="*/ 28 h 28"/>
                    <a:gd name="T26" fmla="*/ 82 w 105"/>
                    <a:gd name="T27" fmla="*/ 28 h 28"/>
                    <a:gd name="T28" fmla="*/ 88 w 105"/>
                    <a:gd name="T29" fmla="*/ 27 h 28"/>
                    <a:gd name="T30" fmla="*/ 88 w 105"/>
                    <a:gd name="T31" fmla="*/ 27 h 28"/>
                    <a:gd name="T32" fmla="*/ 93 w 105"/>
                    <a:gd name="T33" fmla="*/ 20 h 28"/>
                    <a:gd name="T34" fmla="*/ 99 w 105"/>
                    <a:gd name="T35" fmla="*/ 11 h 28"/>
                    <a:gd name="T36" fmla="*/ 104 w 105"/>
                    <a:gd name="T37" fmla="*/ 4 h 28"/>
                    <a:gd name="T38" fmla="*/ 105 w 105"/>
                    <a:gd name="T39" fmla="*/ 0 h 28"/>
                    <a:gd name="T40" fmla="*/ 105 w 105"/>
                    <a:gd name="T41" fmla="*/ 0 h 28"/>
                    <a:gd name="T42" fmla="*/ 98 w 105"/>
                    <a:gd name="T43" fmla="*/ 0 h 28"/>
                    <a:gd name="T44" fmla="*/ 88 w 105"/>
                    <a:gd name="T45" fmla="*/ 1 h 28"/>
                    <a:gd name="T46" fmla="*/ 74 w 105"/>
                    <a:gd name="T47" fmla="*/ 1 h 28"/>
                    <a:gd name="T48" fmla="*/ 59 w 105"/>
                    <a:gd name="T49" fmla="*/ 1 h 28"/>
                    <a:gd name="T50" fmla="*/ 45 w 105"/>
                    <a:gd name="T51" fmla="*/ 1 h 28"/>
                    <a:gd name="T52" fmla="*/ 33 w 105"/>
                    <a:gd name="T53" fmla="*/ 1 h 28"/>
                    <a:gd name="T54" fmla="*/ 25 w 105"/>
                    <a:gd name="T55" fmla="*/ 0 h 28"/>
                    <a:gd name="T56" fmla="*/ 22 w 10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3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8" y="27"/>
                      </a:lnTo>
                      <a:lnTo>
                        <a:pt x="88" y="27"/>
                      </a:lnTo>
                      <a:lnTo>
                        <a:pt x="93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1"/>
                      </a:lnTo>
                      <a:lnTo>
                        <a:pt x="74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3" y="1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4" name="Freeform 134"/>
                <p:cNvSpPr>
                  <a:spLocks/>
                </p:cNvSpPr>
                <p:nvPr/>
              </p:nvSpPr>
              <p:spPr bwMode="auto">
                <a:xfrm>
                  <a:off x="679" y="3456"/>
                  <a:ext cx="17" cy="5"/>
                </a:xfrm>
                <a:custGeom>
                  <a:avLst/>
                  <a:gdLst>
                    <a:gd name="T0" fmla="*/ 22 w 117"/>
                    <a:gd name="T1" fmla="*/ 0 h 28"/>
                    <a:gd name="T2" fmla="*/ 21 w 117"/>
                    <a:gd name="T3" fmla="*/ 3 h 28"/>
                    <a:gd name="T4" fmla="*/ 18 w 117"/>
                    <a:gd name="T5" fmla="*/ 9 h 28"/>
                    <a:gd name="T6" fmla="*/ 11 w 117"/>
                    <a:gd name="T7" fmla="*/ 17 h 28"/>
                    <a:gd name="T8" fmla="*/ 0 w 117"/>
                    <a:gd name="T9" fmla="*/ 26 h 28"/>
                    <a:gd name="T10" fmla="*/ 11 w 117"/>
                    <a:gd name="T11" fmla="*/ 27 h 28"/>
                    <a:gd name="T12" fmla="*/ 23 w 117"/>
                    <a:gd name="T13" fmla="*/ 28 h 28"/>
                    <a:gd name="T14" fmla="*/ 38 w 117"/>
                    <a:gd name="T15" fmla="*/ 28 h 28"/>
                    <a:gd name="T16" fmla="*/ 55 w 117"/>
                    <a:gd name="T17" fmla="*/ 28 h 28"/>
                    <a:gd name="T18" fmla="*/ 70 w 117"/>
                    <a:gd name="T19" fmla="*/ 28 h 28"/>
                    <a:gd name="T20" fmla="*/ 82 w 117"/>
                    <a:gd name="T21" fmla="*/ 28 h 28"/>
                    <a:gd name="T22" fmla="*/ 93 w 117"/>
                    <a:gd name="T23" fmla="*/ 27 h 28"/>
                    <a:gd name="T24" fmla="*/ 100 w 117"/>
                    <a:gd name="T25" fmla="*/ 27 h 28"/>
                    <a:gd name="T26" fmla="*/ 105 w 117"/>
                    <a:gd name="T27" fmla="*/ 20 h 28"/>
                    <a:gd name="T28" fmla="*/ 111 w 117"/>
                    <a:gd name="T29" fmla="*/ 11 h 28"/>
                    <a:gd name="T30" fmla="*/ 116 w 117"/>
                    <a:gd name="T31" fmla="*/ 4 h 28"/>
                    <a:gd name="T32" fmla="*/ 117 w 117"/>
                    <a:gd name="T33" fmla="*/ 0 h 28"/>
                    <a:gd name="T34" fmla="*/ 109 w 117"/>
                    <a:gd name="T35" fmla="*/ 0 h 28"/>
                    <a:gd name="T36" fmla="*/ 97 w 117"/>
                    <a:gd name="T37" fmla="*/ 0 h 28"/>
                    <a:gd name="T38" fmla="*/ 81 w 117"/>
                    <a:gd name="T39" fmla="*/ 0 h 28"/>
                    <a:gd name="T40" fmla="*/ 65 w 117"/>
                    <a:gd name="T41" fmla="*/ 0 h 28"/>
                    <a:gd name="T42" fmla="*/ 49 w 117"/>
                    <a:gd name="T43" fmla="*/ 0 h 28"/>
                    <a:gd name="T44" fmla="*/ 35 w 117"/>
                    <a:gd name="T45" fmla="*/ 0 h 28"/>
                    <a:gd name="T46" fmla="*/ 26 w 117"/>
                    <a:gd name="T47" fmla="*/ 0 h 28"/>
                    <a:gd name="T48" fmla="*/ 22 w 117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7" h="28">
                      <a:moveTo>
                        <a:pt x="22" y="0"/>
                      </a:moveTo>
                      <a:lnTo>
                        <a:pt x="21" y="3"/>
                      </a:lnTo>
                      <a:lnTo>
                        <a:pt x="18" y="9"/>
                      </a:lnTo>
                      <a:lnTo>
                        <a:pt x="11" y="17"/>
                      </a:lnTo>
                      <a:lnTo>
                        <a:pt x="0" y="26"/>
                      </a:lnTo>
                      <a:lnTo>
                        <a:pt x="11" y="27"/>
                      </a:lnTo>
                      <a:lnTo>
                        <a:pt x="23" y="28"/>
                      </a:lnTo>
                      <a:lnTo>
                        <a:pt x="38" y="28"/>
                      </a:lnTo>
                      <a:lnTo>
                        <a:pt x="55" y="28"/>
                      </a:lnTo>
                      <a:lnTo>
                        <a:pt x="70" y="28"/>
                      </a:lnTo>
                      <a:lnTo>
                        <a:pt x="82" y="28"/>
                      </a:lnTo>
                      <a:lnTo>
                        <a:pt x="93" y="27"/>
                      </a:lnTo>
                      <a:lnTo>
                        <a:pt x="100" y="27"/>
                      </a:lnTo>
                      <a:lnTo>
                        <a:pt x="105" y="20"/>
                      </a:lnTo>
                      <a:lnTo>
                        <a:pt x="111" y="11"/>
                      </a:lnTo>
                      <a:lnTo>
                        <a:pt x="116" y="4"/>
                      </a:lnTo>
                      <a:lnTo>
                        <a:pt x="117" y="0"/>
                      </a:lnTo>
                      <a:lnTo>
                        <a:pt x="109" y="0"/>
                      </a:lnTo>
                      <a:lnTo>
                        <a:pt x="97" y="0"/>
                      </a:lnTo>
                      <a:lnTo>
                        <a:pt x="81" y="0"/>
                      </a:lnTo>
                      <a:lnTo>
                        <a:pt x="65" y="0"/>
                      </a:lnTo>
                      <a:lnTo>
                        <a:pt x="49" y="0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5" name="Freeform 135"/>
                <p:cNvSpPr>
                  <a:spLocks/>
                </p:cNvSpPr>
                <p:nvPr/>
              </p:nvSpPr>
              <p:spPr bwMode="auto">
                <a:xfrm>
                  <a:off x="679" y="3456"/>
                  <a:ext cx="17" cy="5"/>
                </a:xfrm>
                <a:custGeom>
                  <a:avLst/>
                  <a:gdLst>
                    <a:gd name="T0" fmla="*/ 22 w 117"/>
                    <a:gd name="T1" fmla="*/ 0 h 28"/>
                    <a:gd name="T2" fmla="*/ 22 w 117"/>
                    <a:gd name="T3" fmla="*/ 0 h 28"/>
                    <a:gd name="T4" fmla="*/ 21 w 117"/>
                    <a:gd name="T5" fmla="*/ 3 h 28"/>
                    <a:gd name="T6" fmla="*/ 18 w 117"/>
                    <a:gd name="T7" fmla="*/ 9 h 28"/>
                    <a:gd name="T8" fmla="*/ 11 w 117"/>
                    <a:gd name="T9" fmla="*/ 17 h 28"/>
                    <a:gd name="T10" fmla="*/ 0 w 117"/>
                    <a:gd name="T11" fmla="*/ 26 h 28"/>
                    <a:gd name="T12" fmla="*/ 0 w 117"/>
                    <a:gd name="T13" fmla="*/ 26 h 28"/>
                    <a:gd name="T14" fmla="*/ 11 w 117"/>
                    <a:gd name="T15" fmla="*/ 27 h 28"/>
                    <a:gd name="T16" fmla="*/ 23 w 117"/>
                    <a:gd name="T17" fmla="*/ 28 h 28"/>
                    <a:gd name="T18" fmla="*/ 38 w 117"/>
                    <a:gd name="T19" fmla="*/ 28 h 28"/>
                    <a:gd name="T20" fmla="*/ 55 w 117"/>
                    <a:gd name="T21" fmla="*/ 28 h 28"/>
                    <a:gd name="T22" fmla="*/ 70 w 117"/>
                    <a:gd name="T23" fmla="*/ 28 h 28"/>
                    <a:gd name="T24" fmla="*/ 82 w 117"/>
                    <a:gd name="T25" fmla="*/ 28 h 28"/>
                    <a:gd name="T26" fmla="*/ 93 w 117"/>
                    <a:gd name="T27" fmla="*/ 27 h 28"/>
                    <a:gd name="T28" fmla="*/ 100 w 117"/>
                    <a:gd name="T29" fmla="*/ 27 h 28"/>
                    <a:gd name="T30" fmla="*/ 100 w 117"/>
                    <a:gd name="T31" fmla="*/ 27 h 28"/>
                    <a:gd name="T32" fmla="*/ 105 w 117"/>
                    <a:gd name="T33" fmla="*/ 20 h 28"/>
                    <a:gd name="T34" fmla="*/ 111 w 117"/>
                    <a:gd name="T35" fmla="*/ 11 h 28"/>
                    <a:gd name="T36" fmla="*/ 116 w 117"/>
                    <a:gd name="T37" fmla="*/ 4 h 28"/>
                    <a:gd name="T38" fmla="*/ 117 w 117"/>
                    <a:gd name="T39" fmla="*/ 0 h 28"/>
                    <a:gd name="T40" fmla="*/ 117 w 117"/>
                    <a:gd name="T41" fmla="*/ 0 h 28"/>
                    <a:gd name="T42" fmla="*/ 109 w 117"/>
                    <a:gd name="T43" fmla="*/ 0 h 28"/>
                    <a:gd name="T44" fmla="*/ 97 w 117"/>
                    <a:gd name="T45" fmla="*/ 0 h 28"/>
                    <a:gd name="T46" fmla="*/ 81 w 117"/>
                    <a:gd name="T47" fmla="*/ 0 h 28"/>
                    <a:gd name="T48" fmla="*/ 65 w 117"/>
                    <a:gd name="T49" fmla="*/ 0 h 28"/>
                    <a:gd name="T50" fmla="*/ 49 w 117"/>
                    <a:gd name="T51" fmla="*/ 0 h 28"/>
                    <a:gd name="T52" fmla="*/ 35 w 117"/>
                    <a:gd name="T53" fmla="*/ 0 h 28"/>
                    <a:gd name="T54" fmla="*/ 26 w 117"/>
                    <a:gd name="T55" fmla="*/ 0 h 28"/>
                    <a:gd name="T56" fmla="*/ 22 w 117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7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3"/>
                      </a:lnTo>
                      <a:lnTo>
                        <a:pt x="18" y="9"/>
                      </a:lnTo>
                      <a:lnTo>
                        <a:pt x="11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1" y="27"/>
                      </a:lnTo>
                      <a:lnTo>
                        <a:pt x="23" y="28"/>
                      </a:lnTo>
                      <a:lnTo>
                        <a:pt x="38" y="28"/>
                      </a:lnTo>
                      <a:lnTo>
                        <a:pt x="55" y="28"/>
                      </a:lnTo>
                      <a:lnTo>
                        <a:pt x="70" y="28"/>
                      </a:lnTo>
                      <a:lnTo>
                        <a:pt x="82" y="28"/>
                      </a:lnTo>
                      <a:lnTo>
                        <a:pt x="93" y="27"/>
                      </a:lnTo>
                      <a:lnTo>
                        <a:pt x="100" y="27"/>
                      </a:lnTo>
                      <a:lnTo>
                        <a:pt x="100" y="27"/>
                      </a:lnTo>
                      <a:lnTo>
                        <a:pt x="105" y="20"/>
                      </a:lnTo>
                      <a:lnTo>
                        <a:pt x="111" y="11"/>
                      </a:lnTo>
                      <a:lnTo>
                        <a:pt x="116" y="4"/>
                      </a:lnTo>
                      <a:lnTo>
                        <a:pt x="117" y="0"/>
                      </a:lnTo>
                      <a:lnTo>
                        <a:pt x="117" y="0"/>
                      </a:lnTo>
                      <a:lnTo>
                        <a:pt x="109" y="0"/>
                      </a:lnTo>
                      <a:lnTo>
                        <a:pt x="97" y="0"/>
                      </a:lnTo>
                      <a:lnTo>
                        <a:pt x="81" y="0"/>
                      </a:lnTo>
                      <a:lnTo>
                        <a:pt x="65" y="0"/>
                      </a:lnTo>
                      <a:lnTo>
                        <a:pt x="49" y="0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6" name="Freeform 136"/>
                <p:cNvSpPr>
                  <a:spLocks/>
                </p:cNvSpPr>
                <p:nvPr/>
              </p:nvSpPr>
              <p:spPr bwMode="auto">
                <a:xfrm>
                  <a:off x="493" y="3463"/>
                  <a:ext cx="16" cy="4"/>
                </a:xfrm>
                <a:custGeom>
                  <a:avLst/>
                  <a:gdLst>
                    <a:gd name="T0" fmla="*/ 27 w 112"/>
                    <a:gd name="T1" fmla="*/ 0 h 28"/>
                    <a:gd name="T2" fmla="*/ 25 w 112"/>
                    <a:gd name="T3" fmla="*/ 2 h 28"/>
                    <a:gd name="T4" fmla="*/ 21 w 112"/>
                    <a:gd name="T5" fmla="*/ 9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10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5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7" name="Freeform 137"/>
                <p:cNvSpPr>
                  <a:spLocks/>
                </p:cNvSpPr>
                <p:nvPr/>
              </p:nvSpPr>
              <p:spPr bwMode="auto">
                <a:xfrm>
                  <a:off x="493" y="3463"/>
                  <a:ext cx="16" cy="4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5 w 112"/>
                    <a:gd name="T5" fmla="*/ 2 h 28"/>
                    <a:gd name="T6" fmla="*/ 21 w 112"/>
                    <a:gd name="T7" fmla="*/ 9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10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5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8" name="Freeform 138"/>
                <p:cNvSpPr>
                  <a:spLocks/>
                </p:cNvSpPr>
                <p:nvPr/>
              </p:nvSpPr>
              <p:spPr bwMode="auto">
                <a:xfrm>
                  <a:off x="508" y="3463"/>
                  <a:ext cx="16" cy="4"/>
                </a:xfrm>
                <a:custGeom>
                  <a:avLst/>
                  <a:gdLst>
                    <a:gd name="T0" fmla="*/ 26 w 111"/>
                    <a:gd name="T1" fmla="*/ 0 h 28"/>
                    <a:gd name="T2" fmla="*/ 25 w 111"/>
                    <a:gd name="T3" fmla="*/ 2 h 28"/>
                    <a:gd name="T4" fmla="*/ 20 w 111"/>
                    <a:gd name="T5" fmla="*/ 9 h 28"/>
                    <a:gd name="T6" fmla="*/ 12 w 111"/>
                    <a:gd name="T7" fmla="*/ 17 h 28"/>
                    <a:gd name="T8" fmla="*/ 0 w 111"/>
                    <a:gd name="T9" fmla="*/ 27 h 28"/>
                    <a:gd name="T10" fmla="*/ 10 w 111"/>
                    <a:gd name="T11" fmla="*/ 28 h 28"/>
                    <a:gd name="T12" fmla="*/ 22 w 111"/>
                    <a:gd name="T13" fmla="*/ 28 h 28"/>
                    <a:gd name="T14" fmla="*/ 35 w 111"/>
                    <a:gd name="T15" fmla="*/ 28 h 28"/>
                    <a:gd name="T16" fmla="*/ 49 w 111"/>
                    <a:gd name="T17" fmla="*/ 28 h 28"/>
                    <a:gd name="T18" fmla="*/ 62 w 111"/>
                    <a:gd name="T19" fmla="*/ 28 h 28"/>
                    <a:gd name="T20" fmla="*/ 74 w 111"/>
                    <a:gd name="T21" fmla="*/ 28 h 28"/>
                    <a:gd name="T22" fmla="*/ 84 w 111"/>
                    <a:gd name="T23" fmla="*/ 28 h 28"/>
                    <a:gd name="T24" fmla="*/ 91 w 111"/>
                    <a:gd name="T25" fmla="*/ 27 h 28"/>
                    <a:gd name="T26" fmla="*/ 99 w 111"/>
                    <a:gd name="T27" fmla="*/ 19 h 28"/>
                    <a:gd name="T28" fmla="*/ 104 w 111"/>
                    <a:gd name="T29" fmla="*/ 10 h 28"/>
                    <a:gd name="T30" fmla="*/ 109 w 111"/>
                    <a:gd name="T31" fmla="*/ 3 h 28"/>
                    <a:gd name="T32" fmla="*/ 111 w 111"/>
                    <a:gd name="T33" fmla="*/ 0 h 28"/>
                    <a:gd name="T34" fmla="*/ 104 w 111"/>
                    <a:gd name="T35" fmla="*/ 0 h 28"/>
                    <a:gd name="T36" fmla="*/ 93 w 111"/>
                    <a:gd name="T37" fmla="*/ 0 h 28"/>
                    <a:gd name="T38" fmla="*/ 79 w 111"/>
                    <a:gd name="T39" fmla="*/ 0 h 28"/>
                    <a:gd name="T40" fmla="*/ 65 w 111"/>
                    <a:gd name="T41" fmla="*/ 0 h 28"/>
                    <a:gd name="T42" fmla="*/ 50 w 111"/>
                    <a:gd name="T43" fmla="*/ 0 h 28"/>
                    <a:gd name="T44" fmla="*/ 38 w 111"/>
                    <a:gd name="T45" fmla="*/ 0 h 28"/>
                    <a:gd name="T46" fmla="*/ 29 w 111"/>
                    <a:gd name="T47" fmla="*/ 0 h 28"/>
                    <a:gd name="T48" fmla="*/ 26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4" y="10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79" name="Freeform 139"/>
                <p:cNvSpPr>
                  <a:spLocks/>
                </p:cNvSpPr>
                <p:nvPr/>
              </p:nvSpPr>
              <p:spPr bwMode="auto">
                <a:xfrm>
                  <a:off x="508" y="3463"/>
                  <a:ext cx="16" cy="4"/>
                </a:xfrm>
                <a:custGeom>
                  <a:avLst/>
                  <a:gdLst>
                    <a:gd name="T0" fmla="*/ 26 w 111"/>
                    <a:gd name="T1" fmla="*/ 0 h 28"/>
                    <a:gd name="T2" fmla="*/ 26 w 111"/>
                    <a:gd name="T3" fmla="*/ 0 h 28"/>
                    <a:gd name="T4" fmla="*/ 25 w 111"/>
                    <a:gd name="T5" fmla="*/ 2 h 28"/>
                    <a:gd name="T6" fmla="*/ 20 w 111"/>
                    <a:gd name="T7" fmla="*/ 9 h 28"/>
                    <a:gd name="T8" fmla="*/ 12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10 w 111"/>
                    <a:gd name="T15" fmla="*/ 28 h 28"/>
                    <a:gd name="T16" fmla="*/ 22 w 111"/>
                    <a:gd name="T17" fmla="*/ 28 h 28"/>
                    <a:gd name="T18" fmla="*/ 35 w 111"/>
                    <a:gd name="T19" fmla="*/ 28 h 28"/>
                    <a:gd name="T20" fmla="*/ 49 w 111"/>
                    <a:gd name="T21" fmla="*/ 28 h 28"/>
                    <a:gd name="T22" fmla="*/ 62 w 111"/>
                    <a:gd name="T23" fmla="*/ 28 h 28"/>
                    <a:gd name="T24" fmla="*/ 74 w 111"/>
                    <a:gd name="T25" fmla="*/ 28 h 28"/>
                    <a:gd name="T26" fmla="*/ 84 w 111"/>
                    <a:gd name="T27" fmla="*/ 28 h 28"/>
                    <a:gd name="T28" fmla="*/ 91 w 111"/>
                    <a:gd name="T29" fmla="*/ 27 h 28"/>
                    <a:gd name="T30" fmla="*/ 91 w 111"/>
                    <a:gd name="T31" fmla="*/ 27 h 28"/>
                    <a:gd name="T32" fmla="*/ 99 w 111"/>
                    <a:gd name="T33" fmla="*/ 19 h 28"/>
                    <a:gd name="T34" fmla="*/ 104 w 111"/>
                    <a:gd name="T35" fmla="*/ 10 h 28"/>
                    <a:gd name="T36" fmla="*/ 109 w 111"/>
                    <a:gd name="T37" fmla="*/ 3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4 w 111"/>
                    <a:gd name="T43" fmla="*/ 0 h 28"/>
                    <a:gd name="T44" fmla="*/ 93 w 111"/>
                    <a:gd name="T45" fmla="*/ 0 h 28"/>
                    <a:gd name="T46" fmla="*/ 79 w 111"/>
                    <a:gd name="T47" fmla="*/ 0 h 28"/>
                    <a:gd name="T48" fmla="*/ 65 w 111"/>
                    <a:gd name="T49" fmla="*/ 0 h 28"/>
                    <a:gd name="T50" fmla="*/ 50 w 111"/>
                    <a:gd name="T51" fmla="*/ 0 h 28"/>
                    <a:gd name="T52" fmla="*/ 38 w 111"/>
                    <a:gd name="T53" fmla="*/ 0 h 28"/>
                    <a:gd name="T54" fmla="*/ 29 w 111"/>
                    <a:gd name="T55" fmla="*/ 0 h 28"/>
                    <a:gd name="T56" fmla="*/ 26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4" y="10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0" name="Freeform 140"/>
                <p:cNvSpPr>
                  <a:spLocks/>
                </p:cNvSpPr>
                <p:nvPr/>
              </p:nvSpPr>
              <p:spPr bwMode="auto">
                <a:xfrm>
                  <a:off x="523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2 h 28"/>
                    <a:gd name="T4" fmla="*/ 20 w 112"/>
                    <a:gd name="T5" fmla="*/ 9 h 28"/>
                    <a:gd name="T6" fmla="*/ 11 w 112"/>
                    <a:gd name="T7" fmla="*/ 17 h 28"/>
                    <a:gd name="T8" fmla="*/ 0 w 112"/>
                    <a:gd name="T9" fmla="*/ 27 h 28"/>
                    <a:gd name="T10" fmla="*/ 9 w 112"/>
                    <a:gd name="T11" fmla="*/ 28 h 28"/>
                    <a:gd name="T12" fmla="*/ 22 w 112"/>
                    <a:gd name="T13" fmla="*/ 28 h 28"/>
                    <a:gd name="T14" fmla="*/ 34 w 112"/>
                    <a:gd name="T15" fmla="*/ 28 h 28"/>
                    <a:gd name="T16" fmla="*/ 48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10 h 28"/>
                    <a:gd name="T30" fmla="*/ 109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50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1" name="Freeform 141"/>
                <p:cNvSpPr>
                  <a:spLocks/>
                </p:cNvSpPr>
                <p:nvPr/>
              </p:nvSpPr>
              <p:spPr bwMode="auto">
                <a:xfrm>
                  <a:off x="523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2 h 28"/>
                    <a:gd name="T6" fmla="*/ 20 w 112"/>
                    <a:gd name="T7" fmla="*/ 9 h 28"/>
                    <a:gd name="T8" fmla="*/ 11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9 w 112"/>
                    <a:gd name="T15" fmla="*/ 28 h 28"/>
                    <a:gd name="T16" fmla="*/ 22 w 112"/>
                    <a:gd name="T17" fmla="*/ 28 h 28"/>
                    <a:gd name="T18" fmla="*/ 34 w 112"/>
                    <a:gd name="T19" fmla="*/ 28 h 28"/>
                    <a:gd name="T20" fmla="*/ 48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10 h 28"/>
                    <a:gd name="T36" fmla="*/ 109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50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2" name="Freeform 142"/>
                <p:cNvSpPr>
                  <a:spLocks/>
                </p:cNvSpPr>
                <p:nvPr/>
              </p:nvSpPr>
              <p:spPr bwMode="auto">
                <a:xfrm>
                  <a:off x="538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2 h 28"/>
                    <a:gd name="T4" fmla="*/ 21 w 112"/>
                    <a:gd name="T5" fmla="*/ 9 h 28"/>
                    <a:gd name="T6" fmla="*/ 11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49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10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3" name="Freeform 143"/>
                <p:cNvSpPr>
                  <a:spLocks/>
                </p:cNvSpPr>
                <p:nvPr/>
              </p:nvSpPr>
              <p:spPr bwMode="auto">
                <a:xfrm>
                  <a:off x="538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2 h 28"/>
                    <a:gd name="T6" fmla="*/ 21 w 112"/>
                    <a:gd name="T7" fmla="*/ 9 h 28"/>
                    <a:gd name="T8" fmla="*/ 11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49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10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4" name="Freeform 144"/>
                <p:cNvSpPr>
                  <a:spLocks/>
                </p:cNvSpPr>
                <p:nvPr/>
              </p:nvSpPr>
              <p:spPr bwMode="auto">
                <a:xfrm>
                  <a:off x="553" y="3463"/>
                  <a:ext cx="16" cy="4"/>
                </a:xfrm>
                <a:custGeom>
                  <a:avLst/>
                  <a:gdLst>
                    <a:gd name="T0" fmla="*/ 26 w 111"/>
                    <a:gd name="T1" fmla="*/ 0 h 28"/>
                    <a:gd name="T2" fmla="*/ 24 w 111"/>
                    <a:gd name="T3" fmla="*/ 2 h 28"/>
                    <a:gd name="T4" fmla="*/ 20 w 111"/>
                    <a:gd name="T5" fmla="*/ 9 h 28"/>
                    <a:gd name="T6" fmla="*/ 12 w 111"/>
                    <a:gd name="T7" fmla="*/ 17 h 28"/>
                    <a:gd name="T8" fmla="*/ 0 w 111"/>
                    <a:gd name="T9" fmla="*/ 27 h 28"/>
                    <a:gd name="T10" fmla="*/ 9 w 111"/>
                    <a:gd name="T11" fmla="*/ 28 h 28"/>
                    <a:gd name="T12" fmla="*/ 22 w 111"/>
                    <a:gd name="T13" fmla="*/ 28 h 28"/>
                    <a:gd name="T14" fmla="*/ 35 w 111"/>
                    <a:gd name="T15" fmla="*/ 28 h 28"/>
                    <a:gd name="T16" fmla="*/ 49 w 111"/>
                    <a:gd name="T17" fmla="*/ 28 h 28"/>
                    <a:gd name="T18" fmla="*/ 63 w 111"/>
                    <a:gd name="T19" fmla="*/ 28 h 28"/>
                    <a:gd name="T20" fmla="*/ 74 w 111"/>
                    <a:gd name="T21" fmla="*/ 28 h 28"/>
                    <a:gd name="T22" fmla="*/ 84 w 111"/>
                    <a:gd name="T23" fmla="*/ 28 h 28"/>
                    <a:gd name="T24" fmla="*/ 90 w 111"/>
                    <a:gd name="T25" fmla="*/ 27 h 28"/>
                    <a:gd name="T26" fmla="*/ 98 w 111"/>
                    <a:gd name="T27" fmla="*/ 19 h 28"/>
                    <a:gd name="T28" fmla="*/ 104 w 111"/>
                    <a:gd name="T29" fmla="*/ 10 h 28"/>
                    <a:gd name="T30" fmla="*/ 109 w 111"/>
                    <a:gd name="T31" fmla="*/ 3 h 28"/>
                    <a:gd name="T32" fmla="*/ 111 w 111"/>
                    <a:gd name="T33" fmla="*/ 0 h 28"/>
                    <a:gd name="T34" fmla="*/ 104 w 111"/>
                    <a:gd name="T35" fmla="*/ 0 h 28"/>
                    <a:gd name="T36" fmla="*/ 93 w 111"/>
                    <a:gd name="T37" fmla="*/ 0 h 28"/>
                    <a:gd name="T38" fmla="*/ 79 w 111"/>
                    <a:gd name="T39" fmla="*/ 0 h 28"/>
                    <a:gd name="T40" fmla="*/ 65 w 111"/>
                    <a:gd name="T41" fmla="*/ 0 h 28"/>
                    <a:gd name="T42" fmla="*/ 50 w 111"/>
                    <a:gd name="T43" fmla="*/ 0 h 28"/>
                    <a:gd name="T44" fmla="*/ 38 w 111"/>
                    <a:gd name="T45" fmla="*/ 0 h 28"/>
                    <a:gd name="T46" fmla="*/ 29 w 111"/>
                    <a:gd name="T47" fmla="*/ 0 h 28"/>
                    <a:gd name="T48" fmla="*/ 26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4" y="2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10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5" name="Freeform 145"/>
                <p:cNvSpPr>
                  <a:spLocks/>
                </p:cNvSpPr>
                <p:nvPr/>
              </p:nvSpPr>
              <p:spPr bwMode="auto">
                <a:xfrm>
                  <a:off x="553" y="3463"/>
                  <a:ext cx="16" cy="4"/>
                </a:xfrm>
                <a:custGeom>
                  <a:avLst/>
                  <a:gdLst>
                    <a:gd name="T0" fmla="*/ 26 w 111"/>
                    <a:gd name="T1" fmla="*/ 0 h 28"/>
                    <a:gd name="T2" fmla="*/ 26 w 111"/>
                    <a:gd name="T3" fmla="*/ 0 h 28"/>
                    <a:gd name="T4" fmla="*/ 24 w 111"/>
                    <a:gd name="T5" fmla="*/ 2 h 28"/>
                    <a:gd name="T6" fmla="*/ 20 w 111"/>
                    <a:gd name="T7" fmla="*/ 9 h 28"/>
                    <a:gd name="T8" fmla="*/ 12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9 w 111"/>
                    <a:gd name="T15" fmla="*/ 28 h 28"/>
                    <a:gd name="T16" fmla="*/ 22 w 111"/>
                    <a:gd name="T17" fmla="*/ 28 h 28"/>
                    <a:gd name="T18" fmla="*/ 35 w 111"/>
                    <a:gd name="T19" fmla="*/ 28 h 28"/>
                    <a:gd name="T20" fmla="*/ 49 w 111"/>
                    <a:gd name="T21" fmla="*/ 28 h 28"/>
                    <a:gd name="T22" fmla="*/ 63 w 111"/>
                    <a:gd name="T23" fmla="*/ 28 h 28"/>
                    <a:gd name="T24" fmla="*/ 74 w 111"/>
                    <a:gd name="T25" fmla="*/ 28 h 28"/>
                    <a:gd name="T26" fmla="*/ 84 w 111"/>
                    <a:gd name="T27" fmla="*/ 28 h 28"/>
                    <a:gd name="T28" fmla="*/ 90 w 111"/>
                    <a:gd name="T29" fmla="*/ 27 h 28"/>
                    <a:gd name="T30" fmla="*/ 90 w 111"/>
                    <a:gd name="T31" fmla="*/ 27 h 28"/>
                    <a:gd name="T32" fmla="*/ 98 w 111"/>
                    <a:gd name="T33" fmla="*/ 19 h 28"/>
                    <a:gd name="T34" fmla="*/ 104 w 111"/>
                    <a:gd name="T35" fmla="*/ 10 h 28"/>
                    <a:gd name="T36" fmla="*/ 109 w 111"/>
                    <a:gd name="T37" fmla="*/ 3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4 w 111"/>
                    <a:gd name="T43" fmla="*/ 0 h 28"/>
                    <a:gd name="T44" fmla="*/ 93 w 111"/>
                    <a:gd name="T45" fmla="*/ 0 h 28"/>
                    <a:gd name="T46" fmla="*/ 79 w 111"/>
                    <a:gd name="T47" fmla="*/ 0 h 28"/>
                    <a:gd name="T48" fmla="*/ 65 w 111"/>
                    <a:gd name="T49" fmla="*/ 0 h 28"/>
                    <a:gd name="T50" fmla="*/ 50 w 111"/>
                    <a:gd name="T51" fmla="*/ 0 h 28"/>
                    <a:gd name="T52" fmla="*/ 38 w 111"/>
                    <a:gd name="T53" fmla="*/ 0 h 28"/>
                    <a:gd name="T54" fmla="*/ 29 w 111"/>
                    <a:gd name="T55" fmla="*/ 0 h 28"/>
                    <a:gd name="T56" fmla="*/ 26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4" y="2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10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6" name="Freeform 146"/>
                <p:cNvSpPr>
                  <a:spLocks/>
                </p:cNvSpPr>
                <p:nvPr/>
              </p:nvSpPr>
              <p:spPr bwMode="auto">
                <a:xfrm>
                  <a:off x="568" y="3463"/>
                  <a:ext cx="16" cy="4"/>
                </a:xfrm>
                <a:custGeom>
                  <a:avLst/>
                  <a:gdLst>
                    <a:gd name="T0" fmla="*/ 27 w 112"/>
                    <a:gd name="T1" fmla="*/ 0 h 28"/>
                    <a:gd name="T2" fmla="*/ 26 w 112"/>
                    <a:gd name="T3" fmla="*/ 2 h 28"/>
                    <a:gd name="T4" fmla="*/ 21 w 112"/>
                    <a:gd name="T5" fmla="*/ 9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11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3 w 112"/>
                    <a:gd name="T19" fmla="*/ 28 h 28"/>
                    <a:gd name="T20" fmla="*/ 74 w 112"/>
                    <a:gd name="T21" fmla="*/ 28 h 28"/>
                    <a:gd name="T22" fmla="*/ 85 w 112"/>
                    <a:gd name="T23" fmla="*/ 28 h 28"/>
                    <a:gd name="T24" fmla="*/ 90 w 112"/>
                    <a:gd name="T25" fmla="*/ 27 h 28"/>
                    <a:gd name="T26" fmla="*/ 99 w 112"/>
                    <a:gd name="T27" fmla="*/ 19 h 28"/>
                    <a:gd name="T28" fmla="*/ 105 w 112"/>
                    <a:gd name="T29" fmla="*/ 10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5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6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0" y="27"/>
                      </a:lnTo>
                      <a:lnTo>
                        <a:pt x="99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7" name="Freeform 147"/>
                <p:cNvSpPr>
                  <a:spLocks/>
                </p:cNvSpPr>
                <p:nvPr/>
              </p:nvSpPr>
              <p:spPr bwMode="auto">
                <a:xfrm>
                  <a:off x="568" y="3463"/>
                  <a:ext cx="16" cy="4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6 w 112"/>
                    <a:gd name="T5" fmla="*/ 2 h 28"/>
                    <a:gd name="T6" fmla="*/ 21 w 112"/>
                    <a:gd name="T7" fmla="*/ 9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1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3 w 112"/>
                    <a:gd name="T23" fmla="*/ 28 h 28"/>
                    <a:gd name="T24" fmla="*/ 74 w 112"/>
                    <a:gd name="T25" fmla="*/ 28 h 28"/>
                    <a:gd name="T26" fmla="*/ 85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9 w 112"/>
                    <a:gd name="T33" fmla="*/ 19 h 28"/>
                    <a:gd name="T34" fmla="*/ 105 w 112"/>
                    <a:gd name="T35" fmla="*/ 10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5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9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8" name="Freeform 148"/>
                <p:cNvSpPr>
                  <a:spLocks/>
                </p:cNvSpPr>
                <p:nvPr/>
              </p:nvSpPr>
              <p:spPr bwMode="auto">
                <a:xfrm>
                  <a:off x="583" y="3463"/>
                  <a:ext cx="16" cy="4"/>
                </a:xfrm>
                <a:custGeom>
                  <a:avLst/>
                  <a:gdLst>
                    <a:gd name="T0" fmla="*/ 27 w 111"/>
                    <a:gd name="T1" fmla="*/ 0 h 28"/>
                    <a:gd name="T2" fmla="*/ 26 w 111"/>
                    <a:gd name="T3" fmla="*/ 2 h 28"/>
                    <a:gd name="T4" fmla="*/ 21 w 111"/>
                    <a:gd name="T5" fmla="*/ 9 h 28"/>
                    <a:gd name="T6" fmla="*/ 12 w 111"/>
                    <a:gd name="T7" fmla="*/ 17 h 28"/>
                    <a:gd name="T8" fmla="*/ 0 w 111"/>
                    <a:gd name="T9" fmla="*/ 27 h 28"/>
                    <a:gd name="T10" fmla="*/ 11 w 111"/>
                    <a:gd name="T11" fmla="*/ 28 h 28"/>
                    <a:gd name="T12" fmla="*/ 22 w 111"/>
                    <a:gd name="T13" fmla="*/ 28 h 28"/>
                    <a:gd name="T14" fmla="*/ 36 w 111"/>
                    <a:gd name="T15" fmla="*/ 28 h 28"/>
                    <a:gd name="T16" fmla="*/ 49 w 111"/>
                    <a:gd name="T17" fmla="*/ 28 h 28"/>
                    <a:gd name="T18" fmla="*/ 63 w 111"/>
                    <a:gd name="T19" fmla="*/ 28 h 28"/>
                    <a:gd name="T20" fmla="*/ 74 w 111"/>
                    <a:gd name="T21" fmla="*/ 28 h 28"/>
                    <a:gd name="T22" fmla="*/ 84 w 111"/>
                    <a:gd name="T23" fmla="*/ 28 h 28"/>
                    <a:gd name="T24" fmla="*/ 91 w 111"/>
                    <a:gd name="T25" fmla="*/ 27 h 28"/>
                    <a:gd name="T26" fmla="*/ 99 w 111"/>
                    <a:gd name="T27" fmla="*/ 19 h 28"/>
                    <a:gd name="T28" fmla="*/ 105 w 111"/>
                    <a:gd name="T29" fmla="*/ 10 h 28"/>
                    <a:gd name="T30" fmla="*/ 109 w 111"/>
                    <a:gd name="T31" fmla="*/ 3 h 28"/>
                    <a:gd name="T32" fmla="*/ 111 w 111"/>
                    <a:gd name="T33" fmla="*/ 0 h 28"/>
                    <a:gd name="T34" fmla="*/ 105 w 111"/>
                    <a:gd name="T35" fmla="*/ 0 h 28"/>
                    <a:gd name="T36" fmla="*/ 93 w 111"/>
                    <a:gd name="T37" fmla="*/ 0 h 28"/>
                    <a:gd name="T38" fmla="*/ 80 w 111"/>
                    <a:gd name="T39" fmla="*/ 0 h 28"/>
                    <a:gd name="T40" fmla="*/ 65 w 111"/>
                    <a:gd name="T41" fmla="*/ 0 h 28"/>
                    <a:gd name="T42" fmla="*/ 50 w 111"/>
                    <a:gd name="T43" fmla="*/ 0 h 28"/>
                    <a:gd name="T44" fmla="*/ 39 w 111"/>
                    <a:gd name="T45" fmla="*/ 0 h 28"/>
                    <a:gd name="T46" fmla="*/ 31 w 111"/>
                    <a:gd name="T47" fmla="*/ 0 h 28"/>
                    <a:gd name="T48" fmla="*/ 27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7" y="0"/>
                      </a:moveTo>
                      <a:lnTo>
                        <a:pt x="26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9" y="0"/>
                      </a:lnTo>
                      <a:lnTo>
                        <a:pt x="31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89" name="Freeform 149"/>
                <p:cNvSpPr>
                  <a:spLocks/>
                </p:cNvSpPr>
                <p:nvPr/>
              </p:nvSpPr>
              <p:spPr bwMode="auto">
                <a:xfrm>
                  <a:off x="583" y="3463"/>
                  <a:ext cx="16" cy="4"/>
                </a:xfrm>
                <a:custGeom>
                  <a:avLst/>
                  <a:gdLst>
                    <a:gd name="T0" fmla="*/ 27 w 111"/>
                    <a:gd name="T1" fmla="*/ 0 h 28"/>
                    <a:gd name="T2" fmla="*/ 27 w 111"/>
                    <a:gd name="T3" fmla="*/ 0 h 28"/>
                    <a:gd name="T4" fmla="*/ 26 w 111"/>
                    <a:gd name="T5" fmla="*/ 2 h 28"/>
                    <a:gd name="T6" fmla="*/ 21 w 111"/>
                    <a:gd name="T7" fmla="*/ 9 h 28"/>
                    <a:gd name="T8" fmla="*/ 12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11 w 111"/>
                    <a:gd name="T15" fmla="*/ 28 h 28"/>
                    <a:gd name="T16" fmla="*/ 22 w 111"/>
                    <a:gd name="T17" fmla="*/ 28 h 28"/>
                    <a:gd name="T18" fmla="*/ 36 w 111"/>
                    <a:gd name="T19" fmla="*/ 28 h 28"/>
                    <a:gd name="T20" fmla="*/ 49 w 111"/>
                    <a:gd name="T21" fmla="*/ 28 h 28"/>
                    <a:gd name="T22" fmla="*/ 63 w 111"/>
                    <a:gd name="T23" fmla="*/ 28 h 28"/>
                    <a:gd name="T24" fmla="*/ 74 w 111"/>
                    <a:gd name="T25" fmla="*/ 28 h 28"/>
                    <a:gd name="T26" fmla="*/ 84 w 111"/>
                    <a:gd name="T27" fmla="*/ 28 h 28"/>
                    <a:gd name="T28" fmla="*/ 91 w 111"/>
                    <a:gd name="T29" fmla="*/ 27 h 28"/>
                    <a:gd name="T30" fmla="*/ 91 w 111"/>
                    <a:gd name="T31" fmla="*/ 27 h 28"/>
                    <a:gd name="T32" fmla="*/ 99 w 111"/>
                    <a:gd name="T33" fmla="*/ 19 h 28"/>
                    <a:gd name="T34" fmla="*/ 105 w 111"/>
                    <a:gd name="T35" fmla="*/ 10 h 28"/>
                    <a:gd name="T36" fmla="*/ 109 w 111"/>
                    <a:gd name="T37" fmla="*/ 3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5 w 111"/>
                    <a:gd name="T43" fmla="*/ 0 h 28"/>
                    <a:gd name="T44" fmla="*/ 93 w 111"/>
                    <a:gd name="T45" fmla="*/ 0 h 28"/>
                    <a:gd name="T46" fmla="*/ 80 w 111"/>
                    <a:gd name="T47" fmla="*/ 0 h 28"/>
                    <a:gd name="T48" fmla="*/ 65 w 111"/>
                    <a:gd name="T49" fmla="*/ 0 h 28"/>
                    <a:gd name="T50" fmla="*/ 50 w 111"/>
                    <a:gd name="T51" fmla="*/ 0 h 28"/>
                    <a:gd name="T52" fmla="*/ 39 w 111"/>
                    <a:gd name="T53" fmla="*/ 0 h 28"/>
                    <a:gd name="T54" fmla="*/ 31 w 111"/>
                    <a:gd name="T55" fmla="*/ 0 h 28"/>
                    <a:gd name="T56" fmla="*/ 27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9" y="0"/>
                      </a:lnTo>
                      <a:lnTo>
                        <a:pt x="31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0" name="Freeform 150"/>
                <p:cNvSpPr>
                  <a:spLocks/>
                </p:cNvSpPr>
                <p:nvPr/>
              </p:nvSpPr>
              <p:spPr bwMode="auto">
                <a:xfrm>
                  <a:off x="598" y="3463"/>
                  <a:ext cx="16" cy="4"/>
                </a:xfrm>
                <a:custGeom>
                  <a:avLst/>
                  <a:gdLst>
                    <a:gd name="T0" fmla="*/ 25 w 111"/>
                    <a:gd name="T1" fmla="*/ 0 h 28"/>
                    <a:gd name="T2" fmla="*/ 24 w 111"/>
                    <a:gd name="T3" fmla="*/ 2 h 28"/>
                    <a:gd name="T4" fmla="*/ 19 w 111"/>
                    <a:gd name="T5" fmla="*/ 9 h 28"/>
                    <a:gd name="T6" fmla="*/ 11 w 111"/>
                    <a:gd name="T7" fmla="*/ 17 h 28"/>
                    <a:gd name="T8" fmla="*/ 0 w 111"/>
                    <a:gd name="T9" fmla="*/ 27 h 28"/>
                    <a:gd name="T10" fmla="*/ 9 w 111"/>
                    <a:gd name="T11" fmla="*/ 28 h 28"/>
                    <a:gd name="T12" fmla="*/ 22 w 111"/>
                    <a:gd name="T13" fmla="*/ 28 h 28"/>
                    <a:gd name="T14" fmla="*/ 34 w 111"/>
                    <a:gd name="T15" fmla="*/ 28 h 28"/>
                    <a:gd name="T16" fmla="*/ 48 w 111"/>
                    <a:gd name="T17" fmla="*/ 28 h 28"/>
                    <a:gd name="T18" fmla="*/ 62 w 111"/>
                    <a:gd name="T19" fmla="*/ 28 h 28"/>
                    <a:gd name="T20" fmla="*/ 74 w 111"/>
                    <a:gd name="T21" fmla="*/ 28 h 28"/>
                    <a:gd name="T22" fmla="*/ 84 w 111"/>
                    <a:gd name="T23" fmla="*/ 28 h 28"/>
                    <a:gd name="T24" fmla="*/ 90 w 111"/>
                    <a:gd name="T25" fmla="*/ 27 h 28"/>
                    <a:gd name="T26" fmla="*/ 98 w 111"/>
                    <a:gd name="T27" fmla="*/ 19 h 28"/>
                    <a:gd name="T28" fmla="*/ 104 w 111"/>
                    <a:gd name="T29" fmla="*/ 10 h 28"/>
                    <a:gd name="T30" fmla="*/ 108 w 111"/>
                    <a:gd name="T31" fmla="*/ 3 h 28"/>
                    <a:gd name="T32" fmla="*/ 111 w 111"/>
                    <a:gd name="T33" fmla="*/ 0 h 28"/>
                    <a:gd name="T34" fmla="*/ 104 w 111"/>
                    <a:gd name="T35" fmla="*/ 0 h 28"/>
                    <a:gd name="T36" fmla="*/ 92 w 111"/>
                    <a:gd name="T37" fmla="*/ 0 h 28"/>
                    <a:gd name="T38" fmla="*/ 78 w 111"/>
                    <a:gd name="T39" fmla="*/ 0 h 28"/>
                    <a:gd name="T40" fmla="*/ 64 w 111"/>
                    <a:gd name="T41" fmla="*/ 0 h 28"/>
                    <a:gd name="T42" fmla="*/ 49 w 111"/>
                    <a:gd name="T43" fmla="*/ 0 h 28"/>
                    <a:gd name="T44" fmla="*/ 38 w 111"/>
                    <a:gd name="T45" fmla="*/ 0 h 28"/>
                    <a:gd name="T46" fmla="*/ 29 w 111"/>
                    <a:gd name="T47" fmla="*/ 0 h 28"/>
                    <a:gd name="T48" fmla="*/ 25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5" y="0"/>
                      </a:moveTo>
                      <a:lnTo>
                        <a:pt x="24" y="2"/>
                      </a:lnTo>
                      <a:lnTo>
                        <a:pt x="19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10"/>
                      </a:lnTo>
                      <a:lnTo>
                        <a:pt x="108" y="3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8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1" name="Freeform 151"/>
                <p:cNvSpPr>
                  <a:spLocks/>
                </p:cNvSpPr>
                <p:nvPr/>
              </p:nvSpPr>
              <p:spPr bwMode="auto">
                <a:xfrm>
                  <a:off x="598" y="3463"/>
                  <a:ext cx="16" cy="4"/>
                </a:xfrm>
                <a:custGeom>
                  <a:avLst/>
                  <a:gdLst>
                    <a:gd name="T0" fmla="*/ 25 w 111"/>
                    <a:gd name="T1" fmla="*/ 0 h 28"/>
                    <a:gd name="T2" fmla="*/ 25 w 111"/>
                    <a:gd name="T3" fmla="*/ 0 h 28"/>
                    <a:gd name="T4" fmla="*/ 24 w 111"/>
                    <a:gd name="T5" fmla="*/ 2 h 28"/>
                    <a:gd name="T6" fmla="*/ 19 w 111"/>
                    <a:gd name="T7" fmla="*/ 9 h 28"/>
                    <a:gd name="T8" fmla="*/ 11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9 w 111"/>
                    <a:gd name="T15" fmla="*/ 28 h 28"/>
                    <a:gd name="T16" fmla="*/ 22 w 111"/>
                    <a:gd name="T17" fmla="*/ 28 h 28"/>
                    <a:gd name="T18" fmla="*/ 34 w 111"/>
                    <a:gd name="T19" fmla="*/ 28 h 28"/>
                    <a:gd name="T20" fmla="*/ 48 w 111"/>
                    <a:gd name="T21" fmla="*/ 28 h 28"/>
                    <a:gd name="T22" fmla="*/ 62 w 111"/>
                    <a:gd name="T23" fmla="*/ 28 h 28"/>
                    <a:gd name="T24" fmla="*/ 74 w 111"/>
                    <a:gd name="T25" fmla="*/ 28 h 28"/>
                    <a:gd name="T26" fmla="*/ 84 w 111"/>
                    <a:gd name="T27" fmla="*/ 28 h 28"/>
                    <a:gd name="T28" fmla="*/ 90 w 111"/>
                    <a:gd name="T29" fmla="*/ 27 h 28"/>
                    <a:gd name="T30" fmla="*/ 90 w 111"/>
                    <a:gd name="T31" fmla="*/ 27 h 28"/>
                    <a:gd name="T32" fmla="*/ 98 w 111"/>
                    <a:gd name="T33" fmla="*/ 19 h 28"/>
                    <a:gd name="T34" fmla="*/ 104 w 111"/>
                    <a:gd name="T35" fmla="*/ 10 h 28"/>
                    <a:gd name="T36" fmla="*/ 108 w 111"/>
                    <a:gd name="T37" fmla="*/ 3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4 w 111"/>
                    <a:gd name="T43" fmla="*/ 0 h 28"/>
                    <a:gd name="T44" fmla="*/ 92 w 111"/>
                    <a:gd name="T45" fmla="*/ 0 h 28"/>
                    <a:gd name="T46" fmla="*/ 78 w 111"/>
                    <a:gd name="T47" fmla="*/ 0 h 28"/>
                    <a:gd name="T48" fmla="*/ 64 w 111"/>
                    <a:gd name="T49" fmla="*/ 0 h 28"/>
                    <a:gd name="T50" fmla="*/ 49 w 111"/>
                    <a:gd name="T51" fmla="*/ 0 h 28"/>
                    <a:gd name="T52" fmla="*/ 38 w 111"/>
                    <a:gd name="T53" fmla="*/ 0 h 28"/>
                    <a:gd name="T54" fmla="*/ 29 w 111"/>
                    <a:gd name="T55" fmla="*/ 0 h 28"/>
                    <a:gd name="T56" fmla="*/ 25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4" y="2"/>
                      </a:lnTo>
                      <a:lnTo>
                        <a:pt x="19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10"/>
                      </a:lnTo>
                      <a:lnTo>
                        <a:pt x="108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8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2" name="Freeform 152"/>
                <p:cNvSpPr>
                  <a:spLocks/>
                </p:cNvSpPr>
                <p:nvPr/>
              </p:nvSpPr>
              <p:spPr bwMode="auto">
                <a:xfrm>
                  <a:off x="613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2 h 28"/>
                    <a:gd name="T4" fmla="*/ 21 w 112"/>
                    <a:gd name="T5" fmla="*/ 9 h 28"/>
                    <a:gd name="T6" fmla="*/ 11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10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5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3" name="Freeform 153"/>
                <p:cNvSpPr>
                  <a:spLocks/>
                </p:cNvSpPr>
                <p:nvPr/>
              </p:nvSpPr>
              <p:spPr bwMode="auto">
                <a:xfrm>
                  <a:off x="613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2 h 28"/>
                    <a:gd name="T6" fmla="*/ 21 w 112"/>
                    <a:gd name="T7" fmla="*/ 9 h 28"/>
                    <a:gd name="T8" fmla="*/ 11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10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5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4" name="Freeform 154"/>
                <p:cNvSpPr>
                  <a:spLocks/>
                </p:cNvSpPr>
                <p:nvPr/>
              </p:nvSpPr>
              <p:spPr bwMode="auto">
                <a:xfrm>
                  <a:off x="628" y="3463"/>
                  <a:ext cx="16" cy="4"/>
                </a:xfrm>
                <a:custGeom>
                  <a:avLst/>
                  <a:gdLst>
                    <a:gd name="T0" fmla="*/ 27 w 112"/>
                    <a:gd name="T1" fmla="*/ 0 h 28"/>
                    <a:gd name="T2" fmla="*/ 25 w 112"/>
                    <a:gd name="T3" fmla="*/ 2 h 28"/>
                    <a:gd name="T4" fmla="*/ 21 w 112"/>
                    <a:gd name="T5" fmla="*/ 9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2 w 112"/>
                    <a:gd name="T19" fmla="*/ 28 h 28"/>
                    <a:gd name="T20" fmla="*/ 75 w 112"/>
                    <a:gd name="T21" fmla="*/ 28 h 28"/>
                    <a:gd name="T22" fmla="*/ 84 w 112"/>
                    <a:gd name="T23" fmla="*/ 28 h 28"/>
                    <a:gd name="T24" fmla="*/ 91 w 112"/>
                    <a:gd name="T25" fmla="*/ 27 h 28"/>
                    <a:gd name="T26" fmla="*/ 99 w 112"/>
                    <a:gd name="T27" fmla="*/ 19 h 28"/>
                    <a:gd name="T28" fmla="*/ 105 w 112"/>
                    <a:gd name="T29" fmla="*/ 10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6 w 112"/>
                    <a:gd name="T41" fmla="*/ 0 h 28"/>
                    <a:gd name="T42" fmla="*/ 51 w 112"/>
                    <a:gd name="T43" fmla="*/ 0 h 28"/>
                    <a:gd name="T44" fmla="*/ 39 w 112"/>
                    <a:gd name="T45" fmla="*/ 0 h 28"/>
                    <a:gd name="T46" fmla="*/ 30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5" name="Freeform 155"/>
                <p:cNvSpPr>
                  <a:spLocks/>
                </p:cNvSpPr>
                <p:nvPr/>
              </p:nvSpPr>
              <p:spPr bwMode="auto">
                <a:xfrm>
                  <a:off x="628" y="3463"/>
                  <a:ext cx="16" cy="4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5 w 112"/>
                    <a:gd name="T5" fmla="*/ 2 h 28"/>
                    <a:gd name="T6" fmla="*/ 21 w 112"/>
                    <a:gd name="T7" fmla="*/ 9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2 w 112"/>
                    <a:gd name="T23" fmla="*/ 28 h 28"/>
                    <a:gd name="T24" fmla="*/ 75 w 112"/>
                    <a:gd name="T25" fmla="*/ 28 h 28"/>
                    <a:gd name="T26" fmla="*/ 84 w 112"/>
                    <a:gd name="T27" fmla="*/ 28 h 28"/>
                    <a:gd name="T28" fmla="*/ 91 w 112"/>
                    <a:gd name="T29" fmla="*/ 27 h 28"/>
                    <a:gd name="T30" fmla="*/ 91 w 112"/>
                    <a:gd name="T31" fmla="*/ 27 h 28"/>
                    <a:gd name="T32" fmla="*/ 99 w 112"/>
                    <a:gd name="T33" fmla="*/ 19 h 28"/>
                    <a:gd name="T34" fmla="*/ 105 w 112"/>
                    <a:gd name="T35" fmla="*/ 10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6 w 112"/>
                    <a:gd name="T49" fmla="*/ 0 h 28"/>
                    <a:gd name="T50" fmla="*/ 51 w 112"/>
                    <a:gd name="T51" fmla="*/ 0 h 28"/>
                    <a:gd name="T52" fmla="*/ 39 w 112"/>
                    <a:gd name="T53" fmla="*/ 0 h 28"/>
                    <a:gd name="T54" fmla="*/ 30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6" name="Freeform 156"/>
                <p:cNvSpPr>
                  <a:spLocks/>
                </p:cNvSpPr>
                <p:nvPr/>
              </p:nvSpPr>
              <p:spPr bwMode="auto">
                <a:xfrm>
                  <a:off x="644" y="3463"/>
                  <a:ext cx="16" cy="4"/>
                </a:xfrm>
                <a:custGeom>
                  <a:avLst/>
                  <a:gdLst>
                    <a:gd name="T0" fmla="*/ 25 w 112"/>
                    <a:gd name="T1" fmla="*/ 0 h 28"/>
                    <a:gd name="T2" fmla="*/ 24 w 112"/>
                    <a:gd name="T3" fmla="*/ 2 h 28"/>
                    <a:gd name="T4" fmla="*/ 20 w 112"/>
                    <a:gd name="T5" fmla="*/ 9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9 w 112"/>
                    <a:gd name="T11" fmla="*/ 28 h 28"/>
                    <a:gd name="T12" fmla="*/ 22 w 112"/>
                    <a:gd name="T13" fmla="*/ 28 h 28"/>
                    <a:gd name="T14" fmla="*/ 35 w 112"/>
                    <a:gd name="T15" fmla="*/ 28 h 28"/>
                    <a:gd name="T16" fmla="*/ 49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10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5 w 112"/>
                    <a:gd name="T41" fmla="*/ 0 h 28"/>
                    <a:gd name="T42" fmla="*/ 50 w 112"/>
                    <a:gd name="T43" fmla="*/ 0 h 28"/>
                    <a:gd name="T44" fmla="*/ 38 w 112"/>
                    <a:gd name="T45" fmla="*/ 0 h 28"/>
                    <a:gd name="T46" fmla="*/ 29 w 112"/>
                    <a:gd name="T47" fmla="*/ 0 h 28"/>
                    <a:gd name="T48" fmla="*/ 25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5" y="0"/>
                      </a:moveTo>
                      <a:lnTo>
                        <a:pt x="24" y="2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7" name="Freeform 157"/>
                <p:cNvSpPr>
                  <a:spLocks/>
                </p:cNvSpPr>
                <p:nvPr/>
              </p:nvSpPr>
              <p:spPr bwMode="auto">
                <a:xfrm>
                  <a:off x="644" y="3463"/>
                  <a:ext cx="16" cy="4"/>
                </a:xfrm>
                <a:custGeom>
                  <a:avLst/>
                  <a:gdLst>
                    <a:gd name="T0" fmla="*/ 25 w 112"/>
                    <a:gd name="T1" fmla="*/ 0 h 28"/>
                    <a:gd name="T2" fmla="*/ 25 w 112"/>
                    <a:gd name="T3" fmla="*/ 0 h 28"/>
                    <a:gd name="T4" fmla="*/ 24 w 112"/>
                    <a:gd name="T5" fmla="*/ 2 h 28"/>
                    <a:gd name="T6" fmla="*/ 20 w 112"/>
                    <a:gd name="T7" fmla="*/ 9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9 w 112"/>
                    <a:gd name="T15" fmla="*/ 28 h 28"/>
                    <a:gd name="T16" fmla="*/ 22 w 112"/>
                    <a:gd name="T17" fmla="*/ 28 h 28"/>
                    <a:gd name="T18" fmla="*/ 35 w 112"/>
                    <a:gd name="T19" fmla="*/ 28 h 28"/>
                    <a:gd name="T20" fmla="*/ 49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10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5 w 112"/>
                    <a:gd name="T49" fmla="*/ 0 h 28"/>
                    <a:gd name="T50" fmla="*/ 50 w 112"/>
                    <a:gd name="T51" fmla="*/ 0 h 28"/>
                    <a:gd name="T52" fmla="*/ 38 w 112"/>
                    <a:gd name="T53" fmla="*/ 0 h 28"/>
                    <a:gd name="T54" fmla="*/ 29 w 112"/>
                    <a:gd name="T55" fmla="*/ 0 h 28"/>
                    <a:gd name="T56" fmla="*/ 25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4" y="2"/>
                      </a:lnTo>
                      <a:lnTo>
                        <a:pt x="20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8" name="Freeform 158"/>
                <p:cNvSpPr>
                  <a:spLocks/>
                </p:cNvSpPr>
                <p:nvPr/>
              </p:nvSpPr>
              <p:spPr bwMode="auto">
                <a:xfrm>
                  <a:off x="659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2 h 28"/>
                    <a:gd name="T4" fmla="*/ 20 w 112"/>
                    <a:gd name="T5" fmla="*/ 9 h 28"/>
                    <a:gd name="T6" fmla="*/ 11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5 w 112"/>
                    <a:gd name="T15" fmla="*/ 28 h 28"/>
                    <a:gd name="T16" fmla="*/ 49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10 h 28"/>
                    <a:gd name="T30" fmla="*/ 109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50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599" name="Freeform 159"/>
                <p:cNvSpPr>
                  <a:spLocks/>
                </p:cNvSpPr>
                <p:nvPr/>
              </p:nvSpPr>
              <p:spPr bwMode="auto">
                <a:xfrm>
                  <a:off x="659" y="3463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2 h 28"/>
                    <a:gd name="T6" fmla="*/ 20 w 112"/>
                    <a:gd name="T7" fmla="*/ 9 h 28"/>
                    <a:gd name="T8" fmla="*/ 11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5 w 112"/>
                    <a:gd name="T19" fmla="*/ 28 h 28"/>
                    <a:gd name="T20" fmla="*/ 49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10 h 28"/>
                    <a:gd name="T36" fmla="*/ 109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50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0" name="Freeform 160"/>
                <p:cNvSpPr>
                  <a:spLocks/>
                </p:cNvSpPr>
                <p:nvPr/>
              </p:nvSpPr>
              <p:spPr bwMode="auto">
                <a:xfrm>
                  <a:off x="676" y="3463"/>
                  <a:ext cx="17" cy="4"/>
                </a:xfrm>
                <a:custGeom>
                  <a:avLst/>
                  <a:gdLst>
                    <a:gd name="T0" fmla="*/ 22 w 122"/>
                    <a:gd name="T1" fmla="*/ 0 h 28"/>
                    <a:gd name="T2" fmla="*/ 21 w 122"/>
                    <a:gd name="T3" fmla="*/ 2 h 28"/>
                    <a:gd name="T4" fmla="*/ 17 w 122"/>
                    <a:gd name="T5" fmla="*/ 9 h 28"/>
                    <a:gd name="T6" fmla="*/ 10 w 122"/>
                    <a:gd name="T7" fmla="*/ 17 h 28"/>
                    <a:gd name="T8" fmla="*/ 0 w 122"/>
                    <a:gd name="T9" fmla="*/ 26 h 28"/>
                    <a:gd name="T10" fmla="*/ 10 w 122"/>
                    <a:gd name="T11" fmla="*/ 27 h 28"/>
                    <a:gd name="T12" fmla="*/ 24 w 122"/>
                    <a:gd name="T13" fmla="*/ 28 h 28"/>
                    <a:gd name="T14" fmla="*/ 40 w 122"/>
                    <a:gd name="T15" fmla="*/ 28 h 28"/>
                    <a:gd name="T16" fmla="*/ 56 w 122"/>
                    <a:gd name="T17" fmla="*/ 28 h 28"/>
                    <a:gd name="T18" fmla="*/ 73 w 122"/>
                    <a:gd name="T19" fmla="*/ 28 h 28"/>
                    <a:gd name="T20" fmla="*/ 87 w 122"/>
                    <a:gd name="T21" fmla="*/ 28 h 28"/>
                    <a:gd name="T22" fmla="*/ 98 w 122"/>
                    <a:gd name="T23" fmla="*/ 27 h 28"/>
                    <a:gd name="T24" fmla="*/ 105 w 122"/>
                    <a:gd name="T25" fmla="*/ 27 h 28"/>
                    <a:gd name="T26" fmla="*/ 111 w 122"/>
                    <a:gd name="T27" fmla="*/ 19 h 28"/>
                    <a:gd name="T28" fmla="*/ 117 w 122"/>
                    <a:gd name="T29" fmla="*/ 11 h 28"/>
                    <a:gd name="T30" fmla="*/ 121 w 122"/>
                    <a:gd name="T31" fmla="*/ 3 h 28"/>
                    <a:gd name="T32" fmla="*/ 122 w 122"/>
                    <a:gd name="T33" fmla="*/ 0 h 28"/>
                    <a:gd name="T34" fmla="*/ 114 w 122"/>
                    <a:gd name="T35" fmla="*/ 0 h 28"/>
                    <a:gd name="T36" fmla="*/ 102 w 122"/>
                    <a:gd name="T37" fmla="*/ 0 h 28"/>
                    <a:gd name="T38" fmla="*/ 85 w 122"/>
                    <a:gd name="T39" fmla="*/ 0 h 28"/>
                    <a:gd name="T40" fmla="*/ 67 w 122"/>
                    <a:gd name="T41" fmla="*/ 0 h 28"/>
                    <a:gd name="T42" fmla="*/ 51 w 122"/>
                    <a:gd name="T43" fmla="*/ 0 h 28"/>
                    <a:gd name="T44" fmla="*/ 36 w 122"/>
                    <a:gd name="T45" fmla="*/ 0 h 28"/>
                    <a:gd name="T46" fmla="*/ 25 w 122"/>
                    <a:gd name="T47" fmla="*/ 0 h 28"/>
                    <a:gd name="T48" fmla="*/ 22 w 12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2" h="28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4" y="28"/>
                      </a:lnTo>
                      <a:lnTo>
                        <a:pt x="40" y="28"/>
                      </a:lnTo>
                      <a:lnTo>
                        <a:pt x="56" y="28"/>
                      </a:lnTo>
                      <a:lnTo>
                        <a:pt x="73" y="28"/>
                      </a:lnTo>
                      <a:lnTo>
                        <a:pt x="87" y="28"/>
                      </a:lnTo>
                      <a:lnTo>
                        <a:pt x="98" y="27"/>
                      </a:lnTo>
                      <a:lnTo>
                        <a:pt x="105" y="27"/>
                      </a:lnTo>
                      <a:lnTo>
                        <a:pt x="111" y="19"/>
                      </a:lnTo>
                      <a:lnTo>
                        <a:pt x="117" y="11"/>
                      </a:lnTo>
                      <a:lnTo>
                        <a:pt x="121" y="3"/>
                      </a:lnTo>
                      <a:lnTo>
                        <a:pt x="122" y="0"/>
                      </a:lnTo>
                      <a:lnTo>
                        <a:pt x="114" y="0"/>
                      </a:lnTo>
                      <a:lnTo>
                        <a:pt x="102" y="0"/>
                      </a:lnTo>
                      <a:lnTo>
                        <a:pt x="85" y="0"/>
                      </a:lnTo>
                      <a:lnTo>
                        <a:pt x="67" y="0"/>
                      </a:lnTo>
                      <a:lnTo>
                        <a:pt x="51" y="0"/>
                      </a:lnTo>
                      <a:lnTo>
                        <a:pt x="36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1" name="Freeform 161"/>
                <p:cNvSpPr>
                  <a:spLocks/>
                </p:cNvSpPr>
                <p:nvPr/>
              </p:nvSpPr>
              <p:spPr bwMode="auto">
                <a:xfrm>
                  <a:off x="676" y="3463"/>
                  <a:ext cx="17" cy="4"/>
                </a:xfrm>
                <a:custGeom>
                  <a:avLst/>
                  <a:gdLst>
                    <a:gd name="T0" fmla="*/ 22 w 122"/>
                    <a:gd name="T1" fmla="*/ 0 h 28"/>
                    <a:gd name="T2" fmla="*/ 22 w 122"/>
                    <a:gd name="T3" fmla="*/ 0 h 28"/>
                    <a:gd name="T4" fmla="*/ 21 w 122"/>
                    <a:gd name="T5" fmla="*/ 2 h 28"/>
                    <a:gd name="T6" fmla="*/ 17 w 122"/>
                    <a:gd name="T7" fmla="*/ 9 h 28"/>
                    <a:gd name="T8" fmla="*/ 10 w 122"/>
                    <a:gd name="T9" fmla="*/ 17 h 28"/>
                    <a:gd name="T10" fmla="*/ 0 w 122"/>
                    <a:gd name="T11" fmla="*/ 26 h 28"/>
                    <a:gd name="T12" fmla="*/ 0 w 122"/>
                    <a:gd name="T13" fmla="*/ 26 h 28"/>
                    <a:gd name="T14" fmla="*/ 10 w 122"/>
                    <a:gd name="T15" fmla="*/ 27 h 28"/>
                    <a:gd name="T16" fmla="*/ 24 w 122"/>
                    <a:gd name="T17" fmla="*/ 28 h 28"/>
                    <a:gd name="T18" fmla="*/ 40 w 122"/>
                    <a:gd name="T19" fmla="*/ 28 h 28"/>
                    <a:gd name="T20" fmla="*/ 56 w 122"/>
                    <a:gd name="T21" fmla="*/ 28 h 28"/>
                    <a:gd name="T22" fmla="*/ 73 w 122"/>
                    <a:gd name="T23" fmla="*/ 28 h 28"/>
                    <a:gd name="T24" fmla="*/ 87 w 122"/>
                    <a:gd name="T25" fmla="*/ 28 h 28"/>
                    <a:gd name="T26" fmla="*/ 98 w 122"/>
                    <a:gd name="T27" fmla="*/ 27 h 28"/>
                    <a:gd name="T28" fmla="*/ 105 w 122"/>
                    <a:gd name="T29" fmla="*/ 27 h 28"/>
                    <a:gd name="T30" fmla="*/ 105 w 122"/>
                    <a:gd name="T31" fmla="*/ 27 h 28"/>
                    <a:gd name="T32" fmla="*/ 111 w 122"/>
                    <a:gd name="T33" fmla="*/ 19 h 28"/>
                    <a:gd name="T34" fmla="*/ 117 w 122"/>
                    <a:gd name="T35" fmla="*/ 11 h 28"/>
                    <a:gd name="T36" fmla="*/ 121 w 122"/>
                    <a:gd name="T37" fmla="*/ 3 h 28"/>
                    <a:gd name="T38" fmla="*/ 122 w 122"/>
                    <a:gd name="T39" fmla="*/ 0 h 28"/>
                    <a:gd name="T40" fmla="*/ 122 w 122"/>
                    <a:gd name="T41" fmla="*/ 0 h 28"/>
                    <a:gd name="T42" fmla="*/ 114 w 122"/>
                    <a:gd name="T43" fmla="*/ 0 h 28"/>
                    <a:gd name="T44" fmla="*/ 102 w 122"/>
                    <a:gd name="T45" fmla="*/ 0 h 28"/>
                    <a:gd name="T46" fmla="*/ 85 w 122"/>
                    <a:gd name="T47" fmla="*/ 0 h 28"/>
                    <a:gd name="T48" fmla="*/ 67 w 122"/>
                    <a:gd name="T49" fmla="*/ 0 h 28"/>
                    <a:gd name="T50" fmla="*/ 51 w 122"/>
                    <a:gd name="T51" fmla="*/ 0 h 28"/>
                    <a:gd name="T52" fmla="*/ 36 w 122"/>
                    <a:gd name="T53" fmla="*/ 0 h 28"/>
                    <a:gd name="T54" fmla="*/ 25 w 122"/>
                    <a:gd name="T55" fmla="*/ 0 h 28"/>
                    <a:gd name="T56" fmla="*/ 22 w 12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2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4" y="28"/>
                      </a:lnTo>
                      <a:lnTo>
                        <a:pt x="40" y="28"/>
                      </a:lnTo>
                      <a:lnTo>
                        <a:pt x="56" y="28"/>
                      </a:lnTo>
                      <a:lnTo>
                        <a:pt x="73" y="28"/>
                      </a:lnTo>
                      <a:lnTo>
                        <a:pt x="87" y="28"/>
                      </a:lnTo>
                      <a:lnTo>
                        <a:pt x="98" y="27"/>
                      </a:lnTo>
                      <a:lnTo>
                        <a:pt x="105" y="27"/>
                      </a:lnTo>
                      <a:lnTo>
                        <a:pt x="105" y="27"/>
                      </a:lnTo>
                      <a:lnTo>
                        <a:pt x="111" y="19"/>
                      </a:lnTo>
                      <a:lnTo>
                        <a:pt x="117" y="11"/>
                      </a:lnTo>
                      <a:lnTo>
                        <a:pt x="121" y="3"/>
                      </a:lnTo>
                      <a:lnTo>
                        <a:pt x="122" y="0"/>
                      </a:lnTo>
                      <a:lnTo>
                        <a:pt x="122" y="0"/>
                      </a:lnTo>
                      <a:lnTo>
                        <a:pt x="114" y="0"/>
                      </a:lnTo>
                      <a:lnTo>
                        <a:pt x="102" y="0"/>
                      </a:lnTo>
                      <a:lnTo>
                        <a:pt x="85" y="0"/>
                      </a:lnTo>
                      <a:lnTo>
                        <a:pt x="67" y="0"/>
                      </a:lnTo>
                      <a:lnTo>
                        <a:pt x="51" y="0"/>
                      </a:lnTo>
                      <a:lnTo>
                        <a:pt x="36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2" name="Freeform 162"/>
                <p:cNvSpPr>
                  <a:spLocks/>
                </p:cNvSpPr>
                <p:nvPr/>
              </p:nvSpPr>
              <p:spPr bwMode="auto">
                <a:xfrm>
                  <a:off x="705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1 w 105"/>
                    <a:gd name="T3" fmla="*/ 3 h 28"/>
                    <a:gd name="T4" fmla="*/ 17 w 105"/>
                    <a:gd name="T5" fmla="*/ 9 h 28"/>
                    <a:gd name="T6" fmla="*/ 10 w 105"/>
                    <a:gd name="T7" fmla="*/ 17 h 28"/>
                    <a:gd name="T8" fmla="*/ 0 w 105"/>
                    <a:gd name="T9" fmla="*/ 27 h 28"/>
                    <a:gd name="T10" fmla="*/ 10 w 105"/>
                    <a:gd name="T11" fmla="*/ 28 h 28"/>
                    <a:gd name="T12" fmla="*/ 22 w 105"/>
                    <a:gd name="T13" fmla="*/ 28 h 28"/>
                    <a:gd name="T14" fmla="*/ 35 w 105"/>
                    <a:gd name="T15" fmla="*/ 28 h 28"/>
                    <a:gd name="T16" fmla="*/ 49 w 105"/>
                    <a:gd name="T17" fmla="*/ 28 h 28"/>
                    <a:gd name="T18" fmla="*/ 61 w 105"/>
                    <a:gd name="T19" fmla="*/ 28 h 28"/>
                    <a:gd name="T20" fmla="*/ 73 w 105"/>
                    <a:gd name="T21" fmla="*/ 28 h 28"/>
                    <a:gd name="T22" fmla="*/ 82 w 105"/>
                    <a:gd name="T23" fmla="*/ 28 h 28"/>
                    <a:gd name="T24" fmla="*/ 88 w 105"/>
                    <a:gd name="T25" fmla="*/ 27 h 28"/>
                    <a:gd name="T26" fmla="*/ 94 w 105"/>
                    <a:gd name="T27" fmla="*/ 20 h 28"/>
                    <a:gd name="T28" fmla="*/ 99 w 105"/>
                    <a:gd name="T29" fmla="*/ 11 h 28"/>
                    <a:gd name="T30" fmla="*/ 104 w 105"/>
                    <a:gd name="T31" fmla="*/ 4 h 28"/>
                    <a:gd name="T32" fmla="*/ 105 w 105"/>
                    <a:gd name="T33" fmla="*/ 0 h 28"/>
                    <a:gd name="T34" fmla="*/ 98 w 105"/>
                    <a:gd name="T35" fmla="*/ 0 h 28"/>
                    <a:gd name="T36" fmla="*/ 87 w 105"/>
                    <a:gd name="T37" fmla="*/ 1 h 28"/>
                    <a:gd name="T38" fmla="*/ 73 w 105"/>
                    <a:gd name="T39" fmla="*/ 1 h 28"/>
                    <a:gd name="T40" fmla="*/ 59 w 105"/>
                    <a:gd name="T41" fmla="*/ 1 h 28"/>
                    <a:gd name="T42" fmla="*/ 45 w 105"/>
                    <a:gd name="T43" fmla="*/ 1 h 28"/>
                    <a:gd name="T44" fmla="*/ 34 w 105"/>
                    <a:gd name="T45" fmla="*/ 1 h 28"/>
                    <a:gd name="T46" fmla="*/ 25 w 105"/>
                    <a:gd name="T47" fmla="*/ 0 h 28"/>
                    <a:gd name="T48" fmla="*/ 22 w 10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1" y="3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8" y="27"/>
                      </a:lnTo>
                      <a:lnTo>
                        <a:pt x="94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7" y="1"/>
                      </a:lnTo>
                      <a:lnTo>
                        <a:pt x="73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3" name="Freeform 163"/>
                <p:cNvSpPr>
                  <a:spLocks/>
                </p:cNvSpPr>
                <p:nvPr/>
              </p:nvSpPr>
              <p:spPr bwMode="auto">
                <a:xfrm>
                  <a:off x="705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2 w 105"/>
                    <a:gd name="T3" fmla="*/ 0 h 28"/>
                    <a:gd name="T4" fmla="*/ 21 w 105"/>
                    <a:gd name="T5" fmla="*/ 3 h 28"/>
                    <a:gd name="T6" fmla="*/ 17 w 105"/>
                    <a:gd name="T7" fmla="*/ 9 h 28"/>
                    <a:gd name="T8" fmla="*/ 10 w 105"/>
                    <a:gd name="T9" fmla="*/ 17 h 28"/>
                    <a:gd name="T10" fmla="*/ 0 w 105"/>
                    <a:gd name="T11" fmla="*/ 27 h 28"/>
                    <a:gd name="T12" fmla="*/ 0 w 105"/>
                    <a:gd name="T13" fmla="*/ 27 h 28"/>
                    <a:gd name="T14" fmla="*/ 10 w 105"/>
                    <a:gd name="T15" fmla="*/ 28 h 28"/>
                    <a:gd name="T16" fmla="*/ 22 w 105"/>
                    <a:gd name="T17" fmla="*/ 28 h 28"/>
                    <a:gd name="T18" fmla="*/ 35 w 105"/>
                    <a:gd name="T19" fmla="*/ 28 h 28"/>
                    <a:gd name="T20" fmla="*/ 49 w 105"/>
                    <a:gd name="T21" fmla="*/ 28 h 28"/>
                    <a:gd name="T22" fmla="*/ 61 w 105"/>
                    <a:gd name="T23" fmla="*/ 28 h 28"/>
                    <a:gd name="T24" fmla="*/ 73 w 105"/>
                    <a:gd name="T25" fmla="*/ 28 h 28"/>
                    <a:gd name="T26" fmla="*/ 82 w 105"/>
                    <a:gd name="T27" fmla="*/ 28 h 28"/>
                    <a:gd name="T28" fmla="*/ 88 w 105"/>
                    <a:gd name="T29" fmla="*/ 27 h 28"/>
                    <a:gd name="T30" fmla="*/ 88 w 105"/>
                    <a:gd name="T31" fmla="*/ 27 h 28"/>
                    <a:gd name="T32" fmla="*/ 94 w 105"/>
                    <a:gd name="T33" fmla="*/ 20 h 28"/>
                    <a:gd name="T34" fmla="*/ 99 w 105"/>
                    <a:gd name="T35" fmla="*/ 11 h 28"/>
                    <a:gd name="T36" fmla="*/ 104 w 105"/>
                    <a:gd name="T37" fmla="*/ 4 h 28"/>
                    <a:gd name="T38" fmla="*/ 105 w 105"/>
                    <a:gd name="T39" fmla="*/ 0 h 28"/>
                    <a:gd name="T40" fmla="*/ 105 w 105"/>
                    <a:gd name="T41" fmla="*/ 0 h 28"/>
                    <a:gd name="T42" fmla="*/ 98 w 105"/>
                    <a:gd name="T43" fmla="*/ 0 h 28"/>
                    <a:gd name="T44" fmla="*/ 87 w 105"/>
                    <a:gd name="T45" fmla="*/ 1 h 28"/>
                    <a:gd name="T46" fmla="*/ 73 w 105"/>
                    <a:gd name="T47" fmla="*/ 1 h 28"/>
                    <a:gd name="T48" fmla="*/ 59 w 105"/>
                    <a:gd name="T49" fmla="*/ 1 h 28"/>
                    <a:gd name="T50" fmla="*/ 45 w 105"/>
                    <a:gd name="T51" fmla="*/ 1 h 28"/>
                    <a:gd name="T52" fmla="*/ 34 w 105"/>
                    <a:gd name="T53" fmla="*/ 1 h 28"/>
                    <a:gd name="T54" fmla="*/ 25 w 105"/>
                    <a:gd name="T55" fmla="*/ 0 h 28"/>
                    <a:gd name="T56" fmla="*/ 22 w 10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3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8" y="27"/>
                      </a:lnTo>
                      <a:lnTo>
                        <a:pt x="88" y="27"/>
                      </a:lnTo>
                      <a:lnTo>
                        <a:pt x="94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7" y="1"/>
                      </a:lnTo>
                      <a:lnTo>
                        <a:pt x="73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4" name="Freeform 164"/>
                <p:cNvSpPr>
                  <a:spLocks/>
                </p:cNvSpPr>
                <p:nvPr/>
              </p:nvSpPr>
              <p:spPr bwMode="auto">
                <a:xfrm>
                  <a:off x="720" y="3456"/>
                  <a:ext cx="15" cy="4"/>
                </a:xfrm>
                <a:custGeom>
                  <a:avLst/>
                  <a:gdLst>
                    <a:gd name="T0" fmla="*/ 22 w 105"/>
                    <a:gd name="T1" fmla="*/ 0 h 28"/>
                    <a:gd name="T2" fmla="*/ 21 w 105"/>
                    <a:gd name="T3" fmla="*/ 2 h 28"/>
                    <a:gd name="T4" fmla="*/ 18 w 105"/>
                    <a:gd name="T5" fmla="*/ 9 h 28"/>
                    <a:gd name="T6" fmla="*/ 11 w 105"/>
                    <a:gd name="T7" fmla="*/ 17 h 28"/>
                    <a:gd name="T8" fmla="*/ 0 w 105"/>
                    <a:gd name="T9" fmla="*/ 27 h 28"/>
                    <a:gd name="T10" fmla="*/ 11 w 105"/>
                    <a:gd name="T11" fmla="*/ 28 h 28"/>
                    <a:gd name="T12" fmla="*/ 22 w 105"/>
                    <a:gd name="T13" fmla="*/ 28 h 28"/>
                    <a:gd name="T14" fmla="*/ 35 w 105"/>
                    <a:gd name="T15" fmla="*/ 28 h 28"/>
                    <a:gd name="T16" fmla="*/ 49 w 105"/>
                    <a:gd name="T17" fmla="*/ 28 h 28"/>
                    <a:gd name="T18" fmla="*/ 62 w 105"/>
                    <a:gd name="T19" fmla="*/ 28 h 28"/>
                    <a:gd name="T20" fmla="*/ 73 w 105"/>
                    <a:gd name="T21" fmla="*/ 28 h 28"/>
                    <a:gd name="T22" fmla="*/ 82 w 105"/>
                    <a:gd name="T23" fmla="*/ 28 h 28"/>
                    <a:gd name="T24" fmla="*/ 89 w 105"/>
                    <a:gd name="T25" fmla="*/ 27 h 28"/>
                    <a:gd name="T26" fmla="*/ 95 w 105"/>
                    <a:gd name="T27" fmla="*/ 20 h 28"/>
                    <a:gd name="T28" fmla="*/ 100 w 105"/>
                    <a:gd name="T29" fmla="*/ 11 h 28"/>
                    <a:gd name="T30" fmla="*/ 104 w 105"/>
                    <a:gd name="T31" fmla="*/ 4 h 28"/>
                    <a:gd name="T32" fmla="*/ 105 w 105"/>
                    <a:gd name="T33" fmla="*/ 0 h 28"/>
                    <a:gd name="T34" fmla="*/ 99 w 105"/>
                    <a:gd name="T35" fmla="*/ 0 h 28"/>
                    <a:gd name="T36" fmla="*/ 88 w 105"/>
                    <a:gd name="T37" fmla="*/ 1 h 28"/>
                    <a:gd name="T38" fmla="*/ 74 w 105"/>
                    <a:gd name="T39" fmla="*/ 1 h 28"/>
                    <a:gd name="T40" fmla="*/ 59 w 105"/>
                    <a:gd name="T41" fmla="*/ 1 h 28"/>
                    <a:gd name="T42" fmla="*/ 45 w 105"/>
                    <a:gd name="T43" fmla="*/ 1 h 28"/>
                    <a:gd name="T44" fmla="*/ 34 w 105"/>
                    <a:gd name="T45" fmla="*/ 1 h 28"/>
                    <a:gd name="T46" fmla="*/ 26 w 105"/>
                    <a:gd name="T47" fmla="*/ 0 h 28"/>
                    <a:gd name="T48" fmla="*/ 22 w 10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8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9" y="27"/>
                      </a:lnTo>
                      <a:lnTo>
                        <a:pt x="95" y="20"/>
                      </a:lnTo>
                      <a:lnTo>
                        <a:pt x="100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99" y="0"/>
                      </a:lnTo>
                      <a:lnTo>
                        <a:pt x="88" y="1"/>
                      </a:lnTo>
                      <a:lnTo>
                        <a:pt x="74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4" y="1"/>
                      </a:lnTo>
                      <a:lnTo>
                        <a:pt x="26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5" name="Freeform 165"/>
                <p:cNvSpPr>
                  <a:spLocks/>
                </p:cNvSpPr>
                <p:nvPr/>
              </p:nvSpPr>
              <p:spPr bwMode="auto">
                <a:xfrm>
                  <a:off x="720" y="3456"/>
                  <a:ext cx="15" cy="4"/>
                </a:xfrm>
                <a:custGeom>
                  <a:avLst/>
                  <a:gdLst>
                    <a:gd name="T0" fmla="*/ 22 w 105"/>
                    <a:gd name="T1" fmla="*/ 0 h 28"/>
                    <a:gd name="T2" fmla="*/ 22 w 105"/>
                    <a:gd name="T3" fmla="*/ 0 h 28"/>
                    <a:gd name="T4" fmla="*/ 21 w 105"/>
                    <a:gd name="T5" fmla="*/ 2 h 28"/>
                    <a:gd name="T6" fmla="*/ 18 w 105"/>
                    <a:gd name="T7" fmla="*/ 9 h 28"/>
                    <a:gd name="T8" fmla="*/ 11 w 105"/>
                    <a:gd name="T9" fmla="*/ 17 h 28"/>
                    <a:gd name="T10" fmla="*/ 0 w 105"/>
                    <a:gd name="T11" fmla="*/ 27 h 28"/>
                    <a:gd name="T12" fmla="*/ 0 w 105"/>
                    <a:gd name="T13" fmla="*/ 27 h 28"/>
                    <a:gd name="T14" fmla="*/ 11 w 105"/>
                    <a:gd name="T15" fmla="*/ 28 h 28"/>
                    <a:gd name="T16" fmla="*/ 22 w 105"/>
                    <a:gd name="T17" fmla="*/ 28 h 28"/>
                    <a:gd name="T18" fmla="*/ 35 w 105"/>
                    <a:gd name="T19" fmla="*/ 28 h 28"/>
                    <a:gd name="T20" fmla="*/ 49 w 105"/>
                    <a:gd name="T21" fmla="*/ 28 h 28"/>
                    <a:gd name="T22" fmla="*/ 62 w 105"/>
                    <a:gd name="T23" fmla="*/ 28 h 28"/>
                    <a:gd name="T24" fmla="*/ 73 w 105"/>
                    <a:gd name="T25" fmla="*/ 28 h 28"/>
                    <a:gd name="T26" fmla="*/ 82 w 105"/>
                    <a:gd name="T27" fmla="*/ 28 h 28"/>
                    <a:gd name="T28" fmla="*/ 89 w 105"/>
                    <a:gd name="T29" fmla="*/ 27 h 28"/>
                    <a:gd name="T30" fmla="*/ 89 w 105"/>
                    <a:gd name="T31" fmla="*/ 27 h 28"/>
                    <a:gd name="T32" fmla="*/ 95 w 105"/>
                    <a:gd name="T33" fmla="*/ 20 h 28"/>
                    <a:gd name="T34" fmla="*/ 100 w 105"/>
                    <a:gd name="T35" fmla="*/ 11 h 28"/>
                    <a:gd name="T36" fmla="*/ 104 w 105"/>
                    <a:gd name="T37" fmla="*/ 4 h 28"/>
                    <a:gd name="T38" fmla="*/ 105 w 105"/>
                    <a:gd name="T39" fmla="*/ 0 h 28"/>
                    <a:gd name="T40" fmla="*/ 105 w 105"/>
                    <a:gd name="T41" fmla="*/ 0 h 28"/>
                    <a:gd name="T42" fmla="*/ 99 w 105"/>
                    <a:gd name="T43" fmla="*/ 0 h 28"/>
                    <a:gd name="T44" fmla="*/ 88 w 105"/>
                    <a:gd name="T45" fmla="*/ 1 h 28"/>
                    <a:gd name="T46" fmla="*/ 74 w 105"/>
                    <a:gd name="T47" fmla="*/ 1 h 28"/>
                    <a:gd name="T48" fmla="*/ 59 w 105"/>
                    <a:gd name="T49" fmla="*/ 1 h 28"/>
                    <a:gd name="T50" fmla="*/ 45 w 105"/>
                    <a:gd name="T51" fmla="*/ 1 h 28"/>
                    <a:gd name="T52" fmla="*/ 34 w 105"/>
                    <a:gd name="T53" fmla="*/ 1 h 28"/>
                    <a:gd name="T54" fmla="*/ 26 w 105"/>
                    <a:gd name="T55" fmla="*/ 0 h 28"/>
                    <a:gd name="T56" fmla="*/ 22 w 10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8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3" y="28"/>
                      </a:lnTo>
                      <a:lnTo>
                        <a:pt x="82" y="28"/>
                      </a:lnTo>
                      <a:lnTo>
                        <a:pt x="89" y="27"/>
                      </a:lnTo>
                      <a:lnTo>
                        <a:pt x="89" y="27"/>
                      </a:lnTo>
                      <a:lnTo>
                        <a:pt x="95" y="20"/>
                      </a:lnTo>
                      <a:lnTo>
                        <a:pt x="100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9" y="0"/>
                      </a:lnTo>
                      <a:lnTo>
                        <a:pt x="88" y="1"/>
                      </a:lnTo>
                      <a:lnTo>
                        <a:pt x="74" y="1"/>
                      </a:lnTo>
                      <a:lnTo>
                        <a:pt x="59" y="1"/>
                      </a:lnTo>
                      <a:lnTo>
                        <a:pt x="45" y="1"/>
                      </a:lnTo>
                      <a:lnTo>
                        <a:pt x="34" y="1"/>
                      </a:lnTo>
                      <a:lnTo>
                        <a:pt x="26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6" name="Freeform 166"/>
                <p:cNvSpPr>
                  <a:spLocks/>
                </p:cNvSpPr>
                <p:nvPr/>
              </p:nvSpPr>
              <p:spPr bwMode="auto">
                <a:xfrm>
                  <a:off x="736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1 w 105"/>
                    <a:gd name="T3" fmla="*/ 3 h 28"/>
                    <a:gd name="T4" fmla="*/ 17 w 105"/>
                    <a:gd name="T5" fmla="*/ 9 h 28"/>
                    <a:gd name="T6" fmla="*/ 10 w 105"/>
                    <a:gd name="T7" fmla="*/ 17 h 28"/>
                    <a:gd name="T8" fmla="*/ 0 w 105"/>
                    <a:gd name="T9" fmla="*/ 26 h 28"/>
                    <a:gd name="T10" fmla="*/ 10 w 105"/>
                    <a:gd name="T11" fmla="*/ 27 h 28"/>
                    <a:gd name="T12" fmla="*/ 22 w 105"/>
                    <a:gd name="T13" fmla="*/ 28 h 28"/>
                    <a:gd name="T14" fmla="*/ 34 w 105"/>
                    <a:gd name="T15" fmla="*/ 28 h 28"/>
                    <a:gd name="T16" fmla="*/ 48 w 105"/>
                    <a:gd name="T17" fmla="*/ 28 h 28"/>
                    <a:gd name="T18" fmla="*/ 61 w 105"/>
                    <a:gd name="T19" fmla="*/ 28 h 28"/>
                    <a:gd name="T20" fmla="*/ 73 w 105"/>
                    <a:gd name="T21" fmla="*/ 28 h 28"/>
                    <a:gd name="T22" fmla="*/ 82 w 105"/>
                    <a:gd name="T23" fmla="*/ 27 h 28"/>
                    <a:gd name="T24" fmla="*/ 88 w 105"/>
                    <a:gd name="T25" fmla="*/ 27 h 28"/>
                    <a:gd name="T26" fmla="*/ 93 w 105"/>
                    <a:gd name="T27" fmla="*/ 20 h 28"/>
                    <a:gd name="T28" fmla="*/ 99 w 105"/>
                    <a:gd name="T29" fmla="*/ 11 h 28"/>
                    <a:gd name="T30" fmla="*/ 104 w 105"/>
                    <a:gd name="T31" fmla="*/ 4 h 28"/>
                    <a:gd name="T32" fmla="*/ 105 w 105"/>
                    <a:gd name="T33" fmla="*/ 0 h 28"/>
                    <a:gd name="T34" fmla="*/ 98 w 105"/>
                    <a:gd name="T35" fmla="*/ 0 h 28"/>
                    <a:gd name="T36" fmla="*/ 86 w 105"/>
                    <a:gd name="T37" fmla="*/ 0 h 28"/>
                    <a:gd name="T38" fmla="*/ 73 w 105"/>
                    <a:gd name="T39" fmla="*/ 0 h 28"/>
                    <a:gd name="T40" fmla="*/ 59 w 105"/>
                    <a:gd name="T41" fmla="*/ 0 h 28"/>
                    <a:gd name="T42" fmla="*/ 45 w 105"/>
                    <a:gd name="T43" fmla="*/ 0 h 28"/>
                    <a:gd name="T44" fmla="*/ 33 w 105"/>
                    <a:gd name="T45" fmla="*/ 0 h 28"/>
                    <a:gd name="T46" fmla="*/ 25 w 105"/>
                    <a:gd name="T47" fmla="*/ 0 h 28"/>
                    <a:gd name="T48" fmla="*/ 22 w 10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1" y="3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8" y="27"/>
                      </a:lnTo>
                      <a:lnTo>
                        <a:pt x="93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7" name="Freeform 167"/>
                <p:cNvSpPr>
                  <a:spLocks/>
                </p:cNvSpPr>
                <p:nvPr/>
              </p:nvSpPr>
              <p:spPr bwMode="auto">
                <a:xfrm>
                  <a:off x="736" y="3456"/>
                  <a:ext cx="15" cy="5"/>
                </a:xfrm>
                <a:custGeom>
                  <a:avLst/>
                  <a:gdLst>
                    <a:gd name="T0" fmla="*/ 22 w 105"/>
                    <a:gd name="T1" fmla="*/ 0 h 28"/>
                    <a:gd name="T2" fmla="*/ 22 w 105"/>
                    <a:gd name="T3" fmla="*/ 0 h 28"/>
                    <a:gd name="T4" fmla="*/ 21 w 105"/>
                    <a:gd name="T5" fmla="*/ 3 h 28"/>
                    <a:gd name="T6" fmla="*/ 17 w 105"/>
                    <a:gd name="T7" fmla="*/ 9 h 28"/>
                    <a:gd name="T8" fmla="*/ 10 w 105"/>
                    <a:gd name="T9" fmla="*/ 17 h 28"/>
                    <a:gd name="T10" fmla="*/ 0 w 105"/>
                    <a:gd name="T11" fmla="*/ 26 h 28"/>
                    <a:gd name="T12" fmla="*/ 0 w 105"/>
                    <a:gd name="T13" fmla="*/ 26 h 28"/>
                    <a:gd name="T14" fmla="*/ 10 w 105"/>
                    <a:gd name="T15" fmla="*/ 27 h 28"/>
                    <a:gd name="T16" fmla="*/ 22 w 105"/>
                    <a:gd name="T17" fmla="*/ 28 h 28"/>
                    <a:gd name="T18" fmla="*/ 34 w 105"/>
                    <a:gd name="T19" fmla="*/ 28 h 28"/>
                    <a:gd name="T20" fmla="*/ 48 w 105"/>
                    <a:gd name="T21" fmla="*/ 28 h 28"/>
                    <a:gd name="T22" fmla="*/ 61 w 105"/>
                    <a:gd name="T23" fmla="*/ 28 h 28"/>
                    <a:gd name="T24" fmla="*/ 73 w 105"/>
                    <a:gd name="T25" fmla="*/ 28 h 28"/>
                    <a:gd name="T26" fmla="*/ 82 w 105"/>
                    <a:gd name="T27" fmla="*/ 27 h 28"/>
                    <a:gd name="T28" fmla="*/ 88 w 105"/>
                    <a:gd name="T29" fmla="*/ 27 h 28"/>
                    <a:gd name="T30" fmla="*/ 88 w 105"/>
                    <a:gd name="T31" fmla="*/ 27 h 28"/>
                    <a:gd name="T32" fmla="*/ 93 w 105"/>
                    <a:gd name="T33" fmla="*/ 20 h 28"/>
                    <a:gd name="T34" fmla="*/ 99 w 105"/>
                    <a:gd name="T35" fmla="*/ 11 h 28"/>
                    <a:gd name="T36" fmla="*/ 104 w 105"/>
                    <a:gd name="T37" fmla="*/ 4 h 28"/>
                    <a:gd name="T38" fmla="*/ 105 w 105"/>
                    <a:gd name="T39" fmla="*/ 0 h 28"/>
                    <a:gd name="T40" fmla="*/ 105 w 105"/>
                    <a:gd name="T41" fmla="*/ 0 h 28"/>
                    <a:gd name="T42" fmla="*/ 98 w 105"/>
                    <a:gd name="T43" fmla="*/ 0 h 28"/>
                    <a:gd name="T44" fmla="*/ 86 w 105"/>
                    <a:gd name="T45" fmla="*/ 0 h 28"/>
                    <a:gd name="T46" fmla="*/ 73 w 105"/>
                    <a:gd name="T47" fmla="*/ 0 h 28"/>
                    <a:gd name="T48" fmla="*/ 59 w 105"/>
                    <a:gd name="T49" fmla="*/ 0 h 28"/>
                    <a:gd name="T50" fmla="*/ 45 w 105"/>
                    <a:gd name="T51" fmla="*/ 0 h 28"/>
                    <a:gd name="T52" fmla="*/ 33 w 105"/>
                    <a:gd name="T53" fmla="*/ 0 h 28"/>
                    <a:gd name="T54" fmla="*/ 25 w 105"/>
                    <a:gd name="T55" fmla="*/ 0 h 28"/>
                    <a:gd name="T56" fmla="*/ 22 w 10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3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8" y="27"/>
                      </a:lnTo>
                      <a:lnTo>
                        <a:pt x="88" y="27"/>
                      </a:lnTo>
                      <a:lnTo>
                        <a:pt x="93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8" name="Freeform 168"/>
                <p:cNvSpPr>
                  <a:spLocks/>
                </p:cNvSpPr>
                <p:nvPr/>
              </p:nvSpPr>
              <p:spPr bwMode="auto">
                <a:xfrm>
                  <a:off x="703" y="3463"/>
                  <a:ext cx="15" cy="4"/>
                </a:xfrm>
                <a:custGeom>
                  <a:avLst/>
                  <a:gdLst>
                    <a:gd name="T0" fmla="*/ 22 w 105"/>
                    <a:gd name="T1" fmla="*/ 0 h 28"/>
                    <a:gd name="T2" fmla="*/ 21 w 105"/>
                    <a:gd name="T3" fmla="*/ 2 h 28"/>
                    <a:gd name="T4" fmla="*/ 17 w 105"/>
                    <a:gd name="T5" fmla="*/ 9 h 28"/>
                    <a:gd name="T6" fmla="*/ 10 w 105"/>
                    <a:gd name="T7" fmla="*/ 17 h 28"/>
                    <a:gd name="T8" fmla="*/ 0 w 105"/>
                    <a:gd name="T9" fmla="*/ 26 h 28"/>
                    <a:gd name="T10" fmla="*/ 10 w 105"/>
                    <a:gd name="T11" fmla="*/ 27 h 28"/>
                    <a:gd name="T12" fmla="*/ 22 w 105"/>
                    <a:gd name="T13" fmla="*/ 28 h 28"/>
                    <a:gd name="T14" fmla="*/ 34 w 105"/>
                    <a:gd name="T15" fmla="*/ 28 h 28"/>
                    <a:gd name="T16" fmla="*/ 48 w 105"/>
                    <a:gd name="T17" fmla="*/ 28 h 28"/>
                    <a:gd name="T18" fmla="*/ 61 w 105"/>
                    <a:gd name="T19" fmla="*/ 28 h 28"/>
                    <a:gd name="T20" fmla="*/ 73 w 105"/>
                    <a:gd name="T21" fmla="*/ 28 h 28"/>
                    <a:gd name="T22" fmla="*/ 82 w 105"/>
                    <a:gd name="T23" fmla="*/ 27 h 28"/>
                    <a:gd name="T24" fmla="*/ 88 w 105"/>
                    <a:gd name="T25" fmla="*/ 27 h 28"/>
                    <a:gd name="T26" fmla="*/ 93 w 105"/>
                    <a:gd name="T27" fmla="*/ 19 h 28"/>
                    <a:gd name="T28" fmla="*/ 99 w 105"/>
                    <a:gd name="T29" fmla="*/ 11 h 28"/>
                    <a:gd name="T30" fmla="*/ 104 w 105"/>
                    <a:gd name="T31" fmla="*/ 3 h 28"/>
                    <a:gd name="T32" fmla="*/ 105 w 105"/>
                    <a:gd name="T33" fmla="*/ 0 h 28"/>
                    <a:gd name="T34" fmla="*/ 98 w 105"/>
                    <a:gd name="T35" fmla="*/ 0 h 28"/>
                    <a:gd name="T36" fmla="*/ 86 w 105"/>
                    <a:gd name="T37" fmla="*/ 0 h 28"/>
                    <a:gd name="T38" fmla="*/ 73 w 105"/>
                    <a:gd name="T39" fmla="*/ 0 h 28"/>
                    <a:gd name="T40" fmla="*/ 59 w 105"/>
                    <a:gd name="T41" fmla="*/ 0 h 28"/>
                    <a:gd name="T42" fmla="*/ 45 w 105"/>
                    <a:gd name="T43" fmla="*/ 0 h 28"/>
                    <a:gd name="T44" fmla="*/ 33 w 105"/>
                    <a:gd name="T45" fmla="*/ 0 h 28"/>
                    <a:gd name="T46" fmla="*/ 25 w 105"/>
                    <a:gd name="T47" fmla="*/ 0 h 28"/>
                    <a:gd name="T48" fmla="*/ 22 w 10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8" y="27"/>
                      </a:lnTo>
                      <a:lnTo>
                        <a:pt x="93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09" name="Freeform 169"/>
                <p:cNvSpPr>
                  <a:spLocks/>
                </p:cNvSpPr>
                <p:nvPr/>
              </p:nvSpPr>
              <p:spPr bwMode="auto">
                <a:xfrm>
                  <a:off x="703" y="3463"/>
                  <a:ext cx="15" cy="4"/>
                </a:xfrm>
                <a:custGeom>
                  <a:avLst/>
                  <a:gdLst>
                    <a:gd name="T0" fmla="*/ 22 w 105"/>
                    <a:gd name="T1" fmla="*/ 0 h 28"/>
                    <a:gd name="T2" fmla="*/ 22 w 105"/>
                    <a:gd name="T3" fmla="*/ 0 h 28"/>
                    <a:gd name="T4" fmla="*/ 21 w 105"/>
                    <a:gd name="T5" fmla="*/ 2 h 28"/>
                    <a:gd name="T6" fmla="*/ 17 w 105"/>
                    <a:gd name="T7" fmla="*/ 9 h 28"/>
                    <a:gd name="T8" fmla="*/ 10 w 105"/>
                    <a:gd name="T9" fmla="*/ 17 h 28"/>
                    <a:gd name="T10" fmla="*/ 0 w 105"/>
                    <a:gd name="T11" fmla="*/ 26 h 28"/>
                    <a:gd name="T12" fmla="*/ 0 w 105"/>
                    <a:gd name="T13" fmla="*/ 26 h 28"/>
                    <a:gd name="T14" fmla="*/ 10 w 105"/>
                    <a:gd name="T15" fmla="*/ 27 h 28"/>
                    <a:gd name="T16" fmla="*/ 22 w 105"/>
                    <a:gd name="T17" fmla="*/ 28 h 28"/>
                    <a:gd name="T18" fmla="*/ 34 w 105"/>
                    <a:gd name="T19" fmla="*/ 28 h 28"/>
                    <a:gd name="T20" fmla="*/ 48 w 105"/>
                    <a:gd name="T21" fmla="*/ 28 h 28"/>
                    <a:gd name="T22" fmla="*/ 61 w 105"/>
                    <a:gd name="T23" fmla="*/ 28 h 28"/>
                    <a:gd name="T24" fmla="*/ 73 w 105"/>
                    <a:gd name="T25" fmla="*/ 28 h 28"/>
                    <a:gd name="T26" fmla="*/ 82 w 105"/>
                    <a:gd name="T27" fmla="*/ 27 h 28"/>
                    <a:gd name="T28" fmla="*/ 88 w 105"/>
                    <a:gd name="T29" fmla="*/ 27 h 28"/>
                    <a:gd name="T30" fmla="*/ 88 w 105"/>
                    <a:gd name="T31" fmla="*/ 27 h 28"/>
                    <a:gd name="T32" fmla="*/ 93 w 105"/>
                    <a:gd name="T33" fmla="*/ 19 h 28"/>
                    <a:gd name="T34" fmla="*/ 99 w 105"/>
                    <a:gd name="T35" fmla="*/ 11 h 28"/>
                    <a:gd name="T36" fmla="*/ 104 w 105"/>
                    <a:gd name="T37" fmla="*/ 3 h 28"/>
                    <a:gd name="T38" fmla="*/ 105 w 105"/>
                    <a:gd name="T39" fmla="*/ 0 h 28"/>
                    <a:gd name="T40" fmla="*/ 105 w 105"/>
                    <a:gd name="T41" fmla="*/ 0 h 28"/>
                    <a:gd name="T42" fmla="*/ 98 w 105"/>
                    <a:gd name="T43" fmla="*/ 0 h 28"/>
                    <a:gd name="T44" fmla="*/ 86 w 105"/>
                    <a:gd name="T45" fmla="*/ 0 h 28"/>
                    <a:gd name="T46" fmla="*/ 73 w 105"/>
                    <a:gd name="T47" fmla="*/ 0 h 28"/>
                    <a:gd name="T48" fmla="*/ 59 w 105"/>
                    <a:gd name="T49" fmla="*/ 0 h 28"/>
                    <a:gd name="T50" fmla="*/ 45 w 105"/>
                    <a:gd name="T51" fmla="*/ 0 h 28"/>
                    <a:gd name="T52" fmla="*/ 33 w 105"/>
                    <a:gd name="T53" fmla="*/ 0 h 28"/>
                    <a:gd name="T54" fmla="*/ 25 w 105"/>
                    <a:gd name="T55" fmla="*/ 0 h 28"/>
                    <a:gd name="T56" fmla="*/ 22 w 10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8" y="27"/>
                      </a:lnTo>
                      <a:lnTo>
                        <a:pt x="88" y="27"/>
                      </a:lnTo>
                      <a:lnTo>
                        <a:pt x="93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0" name="Freeform 170"/>
                <p:cNvSpPr>
                  <a:spLocks/>
                </p:cNvSpPr>
                <p:nvPr/>
              </p:nvSpPr>
              <p:spPr bwMode="auto">
                <a:xfrm>
                  <a:off x="718" y="3463"/>
                  <a:ext cx="15" cy="4"/>
                </a:xfrm>
                <a:custGeom>
                  <a:avLst/>
                  <a:gdLst>
                    <a:gd name="T0" fmla="*/ 22 w 105"/>
                    <a:gd name="T1" fmla="*/ 0 h 28"/>
                    <a:gd name="T2" fmla="*/ 21 w 105"/>
                    <a:gd name="T3" fmla="*/ 2 h 28"/>
                    <a:gd name="T4" fmla="*/ 17 w 105"/>
                    <a:gd name="T5" fmla="*/ 9 h 28"/>
                    <a:gd name="T6" fmla="*/ 10 w 105"/>
                    <a:gd name="T7" fmla="*/ 17 h 28"/>
                    <a:gd name="T8" fmla="*/ 0 w 105"/>
                    <a:gd name="T9" fmla="*/ 26 h 28"/>
                    <a:gd name="T10" fmla="*/ 10 w 105"/>
                    <a:gd name="T11" fmla="*/ 27 h 28"/>
                    <a:gd name="T12" fmla="*/ 22 w 105"/>
                    <a:gd name="T13" fmla="*/ 28 h 28"/>
                    <a:gd name="T14" fmla="*/ 35 w 105"/>
                    <a:gd name="T15" fmla="*/ 28 h 28"/>
                    <a:gd name="T16" fmla="*/ 48 w 105"/>
                    <a:gd name="T17" fmla="*/ 28 h 28"/>
                    <a:gd name="T18" fmla="*/ 61 w 105"/>
                    <a:gd name="T19" fmla="*/ 28 h 28"/>
                    <a:gd name="T20" fmla="*/ 73 w 105"/>
                    <a:gd name="T21" fmla="*/ 28 h 28"/>
                    <a:gd name="T22" fmla="*/ 82 w 105"/>
                    <a:gd name="T23" fmla="*/ 27 h 28"/>
                    <a:gd name="T24" fmla="*/ 89 w 105"/>
                    <a:gd name="T25" fmla="*/ 27 h 28"/>
                    <a:gd name="T26" fmla="*/ 95 w 105"/>
                    <a:gd name="T27" fmla="*/ 19 h 28"/>
                    <a:gd name="T28" fmla="*/ 99 w 105"/>
                    <a:gd name="T29" fmla="*/ 11 h 28"/>
                    <a:gd name="T30" fmla="*/ 104 w 105"/>
                    <a:gd name="T31" fmla="*/ 3 h 28"/>
                    <a:gd name="T32" fmla="*/ 105 w 105"/>
                    <a:gd name="T33" fmla="*/ 0 h 28"/>
                    <a:gd name="T34" fmla="*/ 98 w 105"/>
                    <a:gd name="T35" fmla="*/ 0 h 28"/>
                    <a:gd name="T36" fmla="*/ 88 w 105"/>
                    <a:gd name="T37" fmla="*/ 0 h 28"/>
                    <a:gd name="T38" fmla="*/ 74 w 105"/>
                    <a:gd name="T39" fmla="*/ 0 h 28"/>
                    <a:gd name="T40" fmla="*/ 60 w 105"/>
                    <a:gd name="T41" fmla="*/ 0 h 28"/>
                    <a:gd name="T42" fmla="*/ 46 w 105"/>
                    <a:gd name="T43" fmla="*/ 0 h 28"/>
                    <a:gd name="T44" fmla="*/ 33 w 105"/>
                    <a:gd name="T45" fmla="*/ 0 h 28"/>
                    <a:gd name="T46" fmla="*/ 25 w 105"/>
                    <a:gd name="T47" fmla="*/ 0 h 28"/>
                    <a:gd name="T48" fmla="*/ 22 w 105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9" y="27"/>
                      </a:lnTo>
                      <a:lnTo>
                        <a:pt x="95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0"/>
                      </a:lnTo>
                      <a:lnTo>
                        <a:pt x="74" y="0"/>
                      </a:lnTo>
                      <a:lnTo>
                        <a:pt x="60" y="0"/>
                      </a:lnTo>
                      <a:lnTo>
                        <a:pt x="46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1" name="Freeform 171"/>
                <p:cNvSpPr>
                  <a:spLocks/>
                </p:cNvSpPr>
                <p:nvPr/>
              </p:nvSpPr>
              <p:spPr bwMode="auto">
                <a:xfrm>
                  <a:off x="718" y="3463"/>
                  <a:ext cx="15" cy="4"/>
                </a:xfrm>
                <a:custGeom>
                  <a:avLst/>
                  <a:gdLst>
                    <a:gd name="T0" fmla="*/ 22 w 105"/>
                    <a:gd name="T1" fmla="*/ 0 h 28"/>
                    <a:gd name="T2" fmla="*/ 22 w 105"/>
                    <a:gd name="T3" fmla="*/ 0 h 28"/>
                    <a:gd name="T4" fmla="*/ 21 w 105"/>
                    <a:gd name="T5" fmla="*/ 2 h 28"/>
                    <a:gd name="T6" fmla="*/ 17 w 105"/>
                    <a:gd name="T7" fmla="*/ 9 h 28"/>
                    <a:gd name="T8" fmla="*/ 10 w 105"/>
                    <a:gd name="T9" fmla="*/ 17 h 28"/>
                    <a:gd name="T10" fmla="*/ 0 w 105"/>
                    <a:gd name="T11" fmla="*/ 26 h 28"/>
                    <a:gd name="T12" fmla="*/ 0 w 105"/>
                    <a:gd name="T13" fmla="*/ 26 h 28"/>
                    <a:gd name="T14" fmla="*/ 10 w 105"/>
                    <a:gd name="T15" fmla="*/ 27 h 28"/>
                    <a:gd name="T16" fmla="*/ 22 w 105"/>
                    <a:gd name="T17" fmla="*/ 28 h 28"/>
                    <a:gd name="T18" fmla="*/ 35 w 105"/>
                    <a:gd name="T19" fmla="*/ 28 h 28"/>
                    <a:gd name="T20" fmla="*/ 48 w 105"/>
                    <a:gd name="T21" fmla="*/ 28 h 28"/>
                    <a:gd name="T22" fmla="*/ 61 w 105"/>
                    <a:gd name="T23" fmla="*/ 28 h 28"/>
                    <a:gd name="T24" fmla="*/ 73 w 105"/>
                    <a:gd name="T25" fmla="*/ 28 h 28"/>
                    <a:gd name="T26" fmla="*/ 82 w 105"/>
                    <a:gd name="T27" fmla="*/ 27 h 28"/>
                    <a:gd name="T28" fmla="*/ 89 w 105"/>
                    <a:gd name="T29" fmla="*/ 27 h 28"/>
                    <a:gd name="T30" fmla="*/ 89 w 105"/>
                    <a:gd name="T31" fmla="*/ 27 h 28"/>
                    <a:gd name="T32" fmla="*/ 95 w 105"/>
                    <a:gd name="T33" fmla="*/ 19 h 28"/>
                    <a:gd name="T34" fmla="*/ 99 w 105"/>
                    <a:gd name="T35" fmla="*/ 11 h 28"/>
                    <a:gd name="T36" fmla="*/ 104 w 105"/>
                    <a:gd name="T37" fmla="*/ 3 h 28"/>
                    <a:gd name="T38" fmla="*/ 105 w 105"/>
                    <a:gd name="T39" fmla="*/ 0 h 28"/>
                    <a:gd name="T40" fmla="*/ 105 w 105"/>
                    <a:gd name="T41" fmla="*/ 0 h 28"/>
                    <a:gd name="T42" fmla="*/ 98 w 105"/>
                    <a:gd name="T43" fmla="*/ 0 h 28"/>
                    <a:gd name="T44" fmla="*/ 88 w 105"/>
                    <a:gd name="T45" fmla="*/ 0 h 28"/>
                    <a:gd name="T46" fmla="*/ 74 w 105"/>
                    <a:gd name="T47" fmla="*/ 0 h 28"/>
                    <a:gd name="T48" fmla="*/ 60 w 105"/>
                    <a:gd name="T49" fmla="*/ 0 h 28"/>
                    <a:gd name="T50" fmla="*/ 46 w 105"/>
                    <a:gd name="T51" fmla="*/ 0 h 28"/>
                    <a:gd name="T52" fmla="*/ 33 w 105"/>
                    <a:gd name="T53" fmla="*/ 0 h 28"/>
                    <a:gd name="T54" fmla="*/ 25 w 105"/>
                    <a:gd name="T55" fmla="*/ 0 h 28"/>
                    <a:gd name="T56" fmla="*/ 22 w 105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8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7" y="9"/>
                      </a:lnTo>
                      <a:lnTo>
                        <a:pt x="10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1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9" y="27"/>
                      </a:lnTo>
                      <a:lnTo>
                        <a:pt x="89" y="27"/>
                      </a:lnTo>
                      <a:lnTo>
                        <a:pt x="95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0"/>
                      </a:lnTo>
                      <a:lnTo>
                        <a:pt x="74" y="0"/>
                      </a:lnTo>
                      <a:lnTo>
                        <a:pt x="60" y="0"/>
                      </a:lnTo>
                      <a:lnTo>
                        <a:pt x="46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2" name="Freeform 172"/>
                <p:cNvSpPr>
                  <a:spLocks/>
                </p:cNvSpPr>
                <p:nvPr/>
              </p:nvSpPr>
              <p:spPr bwMode="auto">
                <a:xfrm>
                  <a:off x="733" y="3463"/>
                  <a:ext cx="15" cy="4"/>
                </a:xfrm>
                <a:custGeom>
                  <a:avLst/>
                  <a:gdLst>
                    <a:gd name="T0" fmla="*/ 21 w 104"/>
                    <a:gd name="T1" fmla="*/ 0 h 28"/>
                    <a:gd name="T2" fmla="*/ 20 w 104"/>
                    <a:gd name="T3" fmla="*/ 2 h 28"/>
                    <a:gd name="T4" fmla="*/ 16 w 104"/>
                    <a:gd name="T5" fmla="*/ 9 h 28"/>
                    <a:gd name="T6" fmla="*/ 11 w 104"/>
                    <a:gd name="T7" fmla="*/ 17 h 28"/>
                    <a:gd name="T8" fmla="*/ 0 w 104"/>
                    <a:gd name="T9" fmla="*/ 26 h 28"/>
                    <a:gd name="T10" fmla="*/ 10 w 104"/>
                    <a:gd name="T11" fmla="*/ 27 h 28"/>
                    <a:gd name="T12" fmla="*/ 21 w 104"/>
                    <a:gd name="T13" fmla="*/ 28 h 28"/>
                    <a:gd name="T14" fmla="*/ 35 w 104"/>
                    <a:gd name="T15" fmla="*/ 28 h 28"/>
                    <a:gd name="T16" fmla="*/ 48 w 104"/>
                    <a:gd name="T17" fmla="*/ 28 h 28"/>
                    <a:gd name="T18" fmla="*/ 62 w 104"/>
                    <a:gd name="T19" fmla="*/ 28 h 28"/>
                    <a:gd name="T20" fmla="*/ 73 w 104"/>
                    <a:gd name="T21" fmla="*/ 28 h 28"/>
                    <a:gd name="T22" fmla="*/ 82 w 104"/>
                    <a:gd name="T23" fmla="*/ 27 h 28"/>
                    <a:gd name="T24" fmla="*/ 88 w 104"/>
                    <a:gd name="T25" fmla="*/ 27 h 28"/>
                    <a:gd name="T26" fmla="*/ 94 w 104"/>
                    <a:gd name="T27" fmla="*/ 19 h 28"/>
                    <a:gd name="T28" fmla="*/ 100 w 104"/>
                    <a:gd name="T29" fmla="*/ 11 h 28"/>
                    <a:gd name="T30" fmla="*/ 103 w 104"/>
                    <a:gd name="T31" fmla="*/ 3 h 28"/>
                    <a:gd name="T32" fmla="*/ 104 w 104"/>
                    <a:gd name="T33" fmla="*/ 0 h 28"/>
                    <a:gd name="T34" fmla="*/ 97 w 104"/>
                    <a:gd name="T35" fmla="*/ 0 h 28"/>
                    <a:gd name="T36" fmla="*/ 87 w 104"/>
                    <a:gd name="T37" fmla="*/ 0 h 28"/>
                    <a:gd name="T38" fmla="*/ 73 w 104"/>
                    <a:gd name="T39" fmla="*/ 0 h 28"/>
                    <a:gd name="T40" fmla="*/ 59 w 104"/>
                    <a:gd name="T41" fmla="*/ 0 h 28"/>
                    <a:gd name="T42" fmla="*/ 45 w 104"/>
                    <a:gd name="T43" fmla="*/ 0 h 28"/>
                    <a:gd name="T44" fmla="*/ 33 w 104"/>
                    <a:gd name="T45" fmla="*/ 0 h 28"/>
                    <a:gd name="T46" fmla="*/ 25 w 104"/>
                    <a:gd name="T47" fmla="*/ 0 h 28"/>
                    <a:gd name="T48" fmla="*/ 21 w 104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4" h="28">
                      <a:moveTo>
                        <a:pt x="21" y="0"/>
                      </a:moveTo>
                      <a:lnTo>
                        <a:pt x="20" y="2"/>
                      </a:lnTo>
                      <a:lnTo>
                        <a:pt x="16" y="9"/>
                      </a:lnTo>
                      <a:lnTo>
                        <a:pt x="11" y="17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1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8" y="27"/>
                      </a:lnTo>
                      <a:lnTo>
                        <a:pt x="94" y="19"/>
                      </a:lnTo>
                      <a:lnTo>
                        <a:pt x="100" y="11"/>
                      </a:lnTo>
                      <a:lnTo>
                        <a:pt x="103" y="3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3" name="Freeform 173"/>
                <p:cNvSpPr>
                  <a:spLocks/>
                </p:cNvSpPr>
                <p:nvPr/>
              </p:nvSpPr>
              <p:spPr bwMode="auto">
                <a:xfrm>
                  <a:off x="733" y="3463"/>
                  <a:ext cx="15" cy="4"/>
                </a:xfrm>
                <a:custGeom>
                  <a:avLst/>
                  <a:gdLst>
                    <a:gd name="T0" fmla="*/ 21 w 104"/>
                    <a:gd name="T1" fmla="*/ 0 h 28"/>
                    <a:gd name="T2" fmla="*/ 21 w 104"/>
                    <a:gd name="T3" fmla="*/ 0 h 28"/>
                    <a:gd name="T4" fmla="*/ 20 w 104"/>
                    <a:gd name="T5" fmla="*/ 2 h 28"/>
                    <a:gd name="T6" fmla="*/ 16 w 104"/>
                    <a:gd name="T7" fmla="*/ 9 h 28"/>
                    <a:gd name="T8" fmla="*/ 11 w 104"/>
                    <a:gd name="T9" fmla="*/ 17 h 28"/>
                    <a:gd name="T10" fmla="*/ 0 w 104"/>
                    <a:gd name="T11" fmla="*/ 26 h 28"/>
                    <a:gd name="T12" fmla="*/ 0 w 104"/>
                    <a:gd name="T13" fmla="*/ 26 h 28"/>
                    <a:gd name="T14" fmla="*/ 10 w 104"/>
                    <a:gd name="T15" fmla="*/ 27 h 28"/>
                    <a:gd name="T16" fmla="*/ 21 w 104"/>
                    <a:gd name="T17" fmla="*/ 28 h 28"/>
                    <a:gd name="T18" fmla="*/ 35 w 104"/>
                    <a:gd name="T19" fmla="*/ 28 h 28"/>
                    <a:gd name="T20" fmla="*/ 48 w 104"/>
                    <a:gd name="T21" fmla="*/ 28 h 28"/>
                    <a:gd name="T22" fmla="*/ 62 w 104"/>
                    <a:gd name="T23" fmla="*/ 28 h 28"/>
                    <a:gd name="T24" fmla="*/ 73 w 104"/>
                    <a:gd name="T25" fmla="*/ 28 h 28"/>
                    <a:gd name="T26" fmla="*/ 82 w 104"/>
                    <a:gd name="T27" fmla="*/ 27 h 28"/>
                    <a:gd name="T28" fmla="*/ 88 w 104"/>
                    <a:gd name="T29" fmla="*/ 27 h 28"/>
                    <a:gd name="T30" fmla="*/ 88 w 104"/>
                    <a:gd name="T31" fmla="*/ 27 h 28"/>
                    <a:gd name="T32" fmla="*/ 94 w 104"/>
                    <a:gd name="T33" fmla="*/ 19 h 28"/>
                    <a:gd name="T34" fmla="*/ 100 w 104"/>
                    <a:gd name="T35" fmla="*/ 11 h 28"/>
                    <a:gd name="T36" fmla="*/ 103 w 104"/>
                    <a:gd name="T37" fmla="*/ 3 h 28"/>
                    <a:gd name="T38" fmla="*/ 104 w 104"/>
                    <a:gd name="T39" fmla="*/ 0 h 28"/>
                    <a:gd name="T40" fmla="*/ 104 w 104"/>
                    <a:gd name="T41" fmla="*/ 0 h 28"/>
                    <a:gd name="T42" fmla="*/ 97 w 104"/>
                    <a:gd name="T43" fmla="*/ 0 h 28"/>
                    <a:gd name="T44" fmla="*/ 87 w 104"/>
                    <a:gd name="T45" fmla="*/ 0 h 28"/>
                    <a:gd name="T46" fmla="*/ 73 w 104"/>
                    <a:gd name="T47" fmla="*/ 0 h 28"/>
                    <a:gd name="T48" fmla="*/ 59 w 104"/>
                    <a:gd name="T49" fmla="*/ 0 h 28"/>
                    <a:gd name="T50" fmla="*/ 45 w 104"/>
                    <a:gd name="T51" fmla="*/ 0 h 28"/>
                    <a:gd name="T52" fmla="*/ 33 w 104"/>
                    <a:gd name="T53" fmla="*/ 0 h 28"/>
                    <a:gd name="T54" fmla="*/ 25 w 104"/>
                    <a:gd name="T55" fmla="*/ 0 h 28"/>
                    <a:gd name="T56" fmla="*/ 21 w 104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4" h="28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20" y="2"/>
                      </a:lnTo>
                      <a:lnTo>
                        <a:pt x="16" y="9"/>
                      </a:lnTo>
                      <a:lnTo>
                        <a:pt x="11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1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3" y="28"/>
                      </a:lnTo>
                      <a:lnTo>
                        <a:pt x="82" y="27"/>
                      </a:lnTo>
                      <a:lnTo>
                        <a:pt x="88" y="27"/>
                      </a:lnTo>
                      <a:lnTo>
                        <a:pt x="88" y="27"/>
                      </a:lnTo>
                      <a:lnTo>
                        <a:pt x="94" y="19"/>
                      </a:lnTo>
                      <a:lnTo>
                        <a:pt x="100" y="11"/>
                      </a:lnTo>
                      <a:lnTo>
                        <a:pt x="103" y="3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4" name="Freeform 174"/>
                <p:cNvSpPr>
                  <a:spLocks/>
                </p:cNvSpPr>
                <p:nvPr/>
              </p:nvSpPr>
              <p:spPr bwMode="auto">
                <a:xfrm>
                  <a:off x="700" y="3470"/>
                  <a:ext cx="15" cy="5"/>
                </a:xfrm>
                <a:custGeom>
                  <a:avLst/>
                  <a:gdLst>
                    <a:gd name="T0" fmla="*/ 21 w 104"/>
                    <a:gd name="T1" fmla="*/ 0 h 27"/>
                    <a:gd name="T2" fmla="*/ 20 w 104"/>
                    <a:gd name="T3" fmla="*/ 2 h 27"/>
                    <a:gd name="T4" fmla="*/ 17 w 104"/>
                    <a:gd name="T5" fmla="*/ 7 h 27"/>
                    <a:gd name="T6" fmla="*/ 11 w 104"/>
                    <a:gd name="T7" fmla="*/ 16 h 27"/>
                    <a:gd name="T8" fmla="*/ 0 w 104"/>
                    <a:gd name="T9" fmla="*/ 26 h 27"/>
                    <a:gd name="T10" fmla="*/ 10 w 104"/>
                    <a:gd name="T11" fmla="*/ 27 h 27"/>
                    <a:gd name="T12" fmla="*/ 21 w 104"/>
                    <a:gd name="T13" fmla="*/ 27 h 27"/>
                    <a:gd name="T14" fmla="*/ 34 w 104"/>
                    <a:gd name="T15" fmla="*/ 27 h 27"/>
                    <a:gd name="T16" fmla="*/ 48 w 104"/>
                    <a:gd name="T17" fmla="*/ 27 h 27"/>
                    <a:gd name="T18" fmla="*/ 60 w 104"/>
                    <a:gd name="T19" fmla="*/ 27 h 27"/>
                    <a:gd name="T20" fmla="*/ 72 w 104"/>
                    <a:gd name="T21" fmla="*/ 27 h 27"/>
                    <a:gd name="T22" fmla="*/ 81 w 104"/>
                    <a:gd name="T23" fmla="*/ 27 h 27"/>
                    <a:gd name="T24" fmla="*/ 88 w 104"/>
                    <a:gd name="T25" fmla="*/ 26 h 27"/>
                    <a:gd name="T26" fmla="*/ 94 w 104"/>
                    <a:gd name="T27" fmla="*/ 19 h 27"/>
                    <a:gd name="T28" fmla="*/ 99 w 104"/>
                    <a:gd name="T29" fmla="*/ 11 h 27"/>
                    <a:gd name="T30" fmla="*/ 103 w 104"/>
                    <a:gd name="T31" fmla="*/ 3 h 27"/>
                    <a:gd name="T32" fmla="*/ 104 w 104"/>
                    <a:gd name="T33" fmla="*/ 0 h 27"/>
                    <a:gd name="T34" fmla="*/ 97 w 104"/>
                    <a:gd name="T35" fmla="*/ 0 h 27"/>
                    <a:gd name="T36" fmla="*/ 87 w 104"/>
                    <a:gd name="T37" fmla="*/ 0 h 27"/>
                    <a:gd name="T38" fmla="*/ 73 w 104"/>
                    <a:gd name="T39" fmla="*/ 0 h 27"/>
                    <a:gd name="T40" fmla="*/ 59 w 104"/>
                    <a:gd name="T41" fmla="*/ 0 h 27"/>
                    <a:gd name="T42" fmla="*/ 45 w 104"/>
                    <a:gd name="T43" fmla="*/ 0 h 27"/>
                    <a:gd name="T44" fmla="*/ 33 w 104"/>
                    <a:gd name="T45" fmla="*/ 0 h 27"/>
                    <a:gd name="T46" fmla="*/ 25 w 104"/>
                    <a:gd name="T47" fmla="*/ 0 h 27"/>
                    <a:gd name="T48" fmla="*/ 21 w 104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4" h="27">
                      <a:moveTo>
                        <a:pt x="21" y="0"/>
                      </a:move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1" y="1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1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0" y="27"/>
                      </a:lnTo>
                      <a:lnTo>
                        <a:pt x="72" y="27"/>
                      </a:lnTo>
                      <a:lnTo>
                        <a:pt x="81" y="27"/>
                      </a:lnTo>
                      <a:lnTo>
                        <a:pt x="88" y="26"/>
                      </a:lnTo>
                      <a:lnTo>
                        <a:pt x="94" y="19"/>
                      </a:lnTo>
                      <a:lnTo>
                        <a:pt x="99" y="11"/>
                      </a:lnTo>
                      <a:lnTo>
                        <a:pt x="103" y="3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5" name="Freeform 175"/>
                <p:cNvSpPr>
                  <a:spLocks/>
                </p:cNvSpPr>
                <p:nvPr/>
              </p:nvSpPr>
              <p:spPr bwMode="auto">
                <a:xfrm>
                  <a:off x="700" y="3470"/>
                  <a:ext cx="15" cy="5"/>
                </a:xfrm>
                <a:custGeom>
                  <a:avLst/>
                  <a:gdLst>
                    <a:gd name="T0" fmla="*/ 21 w 104"/>
                    <a:gd name="T1" fmla="*/ 0 h 27"/>
                    <a:gd name="T2" fmla="*/ 21 w 104"/>
                    <a:gd name="T3" fmla="*/ 0 h 27"/>
                    <a:gd name="T4" fmla="*/ 20 w 104"/>
                    <a:gd name="T5" fmla="*/ 2 h 27"/>
                    <a:gd name="T6" fmla="*/ 17 w 104"/>
                    <a:gd name="T7" fmla="*/ 7 h 27"/>
                    <a:gd name="T8" fmla="*/ 11 w 104"/>
                    <a:gd name="T9" fmla="*/ 16 h 27"/>
                    <a:gd name="T10" fmla="*/ 0 w 104"/>
                    <a:gd name="T11" fmla="*/ 26 h 27"/>
                    <a:gd name="T12" fmla="*/ 0 w 104"/>
                    <a:gd name="T13" fmla="*/ 26 h 27"/>
                    <a:gd name="T14" fmla="*/ 10 w 104"/>
                    <a:gd name="T15" fmla="*/ 27 h 27"/>
                    <a:gd name="T16" fmla="*/ 21 w 104"/>
                    <a:gd name="T17" fmla="*/ 27 h 27"/>
                    <a:gd name="T18" fmla="*/ 34 w 104"/>
                    <a:gd name="T19" fmla="*/ 27 h 27"/>
                    <a:gd name="T20" fmla="*/ 48 w 104"/>
                    <a:gd name="T21" fmla="*/ 27 h 27"/>
                    <a:gd name="T22" fmla="*/ 60 w 104"/>
                    <a:gd name="T23" fmla="*/ 27 h 27"/>
                    <a:gd name="T24" fmla="*/ 72 w 104"/>
                    <a:gd name="T25" fmla="*/ 27 h 27"/>
                    <a:gd name="T26" fmla="*/ 81 w 104"/>
                    <a:gd name="T27" fmla="*/ 27 h 27"/>
                    <a:gd name="T28" fmla="*/ 88 w 104"/>
                    <a:gd name="T29" fmla="*/ 26 h 27"/>
                    <a:gd name="T30" fmla="*/ 88 w 104"/>
                    <a:gd name="T31" fmla="*/ 26 h 27"/>
                    <a:gd name="T32" fmla="*/ 94 w 104"/>
                    <a:gd name="T33" fmla="*/ 19 h 27"/>
                    <a:gd name="T34" fmla="*/ 99 w 104"/>
                    <a:gd name="T35" fmla="*/ 11 h 27"/>
                    <a:gd name="T36" fmla="*/ 103 w 104"/>
                    <a:gd name="T37" fmla="*/ 3 h 27"/>
                    <a:gd name="T38" fmla="*/ 104 w 104"/>
                    <a:gd name="T39" fmla="*/ 0 h 27"/>
                    <a:gd name="T40" fmla="*/ 104 w 104"/>
                    <a:gd name="T41" fmla="*/ 0 h 27"/>
                    <a:gd name="T42" fmla="*/ 97 w 104"/>
                    <a:gd name="T43" fmla="*/ 0 h 27"/>
                    <a:gd name="T44" fmla="*/ 87 w 104"/>
                    <a:gd name="T45" fmla="*/ 0 h 27"/>
                    <a:gd name="T46" fmla="*/ 73 w 104"/>
                    <a:gd name="T47" fmla="*/ 0 h 27"/>
                    <a:gd name="T48" fmla="*/ 59 w 104"/>
                    <a:gd name="T49" fmla="*/ 0 h 27"/>
                    <a:gd name="T50" fmla="*/ 45 w 104"/>
                    <a:gd name="T51" fmla="*/ 0 h 27"/>
                    <a:gd name="T52" fmla="*/ 33 w 104"/>
                    <a:gd name="T53" fmla="*/ 0 h 27"/>
                    <a:gd name="T54" fmla="*/ 25 w 104"/>
                    <a:gd name="T55" fmla="*/ 0 h 27"/>
                    <a:gd name="T56" fmla="*/ 21 w 104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4" h="27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1" y="1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1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0" y="27"/>
                      </a:lnTo>
                      <a:lnTo>
                        <a:pt x="72" y="27"/>
                      </a:lnTo>
                      <a:lnTo>
                        <a:pt x="81" y="27"/>
                      </a:lnTo>
                      <a:lnTo>
                        <a:pt x="88" y="26"/>
                      </a:lnTo>
                      <a:lnTo>
                        <a:pt x="88" y="26"/>
                      </a:lnTo>
                      <a:lnTo>
                        <a:pt x="94" y="19"/>
                      </a:lnTo>
                      <a:lnTo>
                        <a:pt x="99" y="11"/>
                      </a:lnTo>
                      <a:lnTo>
                        <a:pt x="103" y="3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6" name="Freeform 176"/>
                <p:cNvSpPr>
                  <a:spLocks/>
                </p:cNvSpPr>
                <p:nvPr/>
              </p:nvSpPr>
              <p:spPr bwMode="auto">
                <a:xfrm>
                  <a:off x="716" y="3470"/>
                  <a:ext cx="15" cy="5"/>
                </a:xfrm>
                <a:custGeom>
                  <a:avLst/>
                  <a:gdLst>
                    <a:gd name="T0" fmla="*/ 22 w 105"/>
                    <a:gd name="T1" fmla="*/ 0 h 27"/>
                    <a:gd name="T2" fmla="*/ 20 w 105"/>
                    <a:gd name="T3" fmla="*/ 2 h 27"/>
                    <a:gd name="T4" fmla="*/ 17 w 105"/>
                    <a:gd name="T5" fmla="*/ 7 h 27"/>
                    <a:gd name="T6" fmla="*/ 10 w 105"/>
                    <a:gd name="T7" fmla="*/ 16 h 27"/>
                    <a:gd name="T8" fmla="*/ 0 w 105"/>
                    <a:gd name="T9" fmla="*/ 26 h 27"/>
                    <a:gd name="T10" fmla="*/ 9 w 105"/>
                    <a:gd name="T11" fmla="*/ 27 h 27"/>
                    <a:gd name="T12" fmla="*/ 20 w 105"/>
                    <a:gd name="T13" fmla="*/ 27 h 27"/>
                    <a:gd name="T14" fmla="*/ 34 w 105"/>
                    <a:gd name="T15" fmla="*/ 27 h 27"/>
                    <a:gd name="T16" fmla="*/ 47 w 105"/>
                    <a:gd name="T17" fmla="*/ 27 h 27"/>
                    <a:gd name="T18" fmla="*/ 61 w 105"/>
                    <a:gd name="T19" fmla="*/ 27 h 27"/>
                    <a:gd name="T20" fmla="*/ 72 w 105"/>
                    <a:gd name="T21" fmla="*/ 27 h 27"/>
                    <a:gd name="T22" fmla="*/ 82 w 105"/>
                    <a:gd name="T23" fmla="*/ 27 h 27"/>
                    <a:gd name="T24" fmla="*/ 87 w 105"/>
                    <a:gd name="T25" fmla="*/ 26 h 27"/>
                    <a:gd name="T26" fmla="*/ 93 w 105"/>
                    <a:gd name="T27" fmla="*/ 19 h 27"/>
                    <a:gd name="T28" fmla="*/ 99 w 105"/>
                    <a:gd name="T29" fmla="*/ 11 h 27"/>
                    <a:gd name="T30" fmla="*/ 104 w 105"/>
                    <a:gd name="T31" fmla="*/ 3 h 27"/>
                    <a:gd name="T32" fmla="*/ 105 w 105"/>
                    <a:gd name="T33" fmla="*/ 0 h 27"/>
                    <a:gd name="T34" fmla="*/ 98 w 105"/>
                    <a:gd name="T35" fmla="*/ 0 h 27"/>
                    <a:gd name="T36" fmla="*/ 86 w 105"/>
                    <a:gd name="T37" fmla="*/ 0 h 27"/>
                    <a:gd name="T38" fmla="*/ 72 w 105"/>
                    <a:gd name="T39" fmla="*/ 0 h 27"/>
                    <a:gd name="T40" fmla="*/ 59 w 105"/>
                    <a:gd name="T41" fmla="*/ 0 h 27"/>
                    <a:gd name="T42" fmla="*/ 45 w 105"/>
                    <a:gd name="T43" fmla="*/ 0 h 27"/>
                    <a:gd name="T44" fmla="*/ 33 w 105"/>
                    <a:gd name="T45" fmla="*/ 0 h 27"/>
                    <a:gd name="T46" fmla="*/ 25 w 105"/>
                    <a:gd name="T47" fmla="*/ 0 h 27"/>
                    <a:gd name="T48" fmla="*/ 22 w 105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9" y="27"/>
                      </a:lnTo>
                      <a:lnTo>
                        <a:pt x="20" y="27"/>
                      </a:lnTo>
                      <a:lnTo>
                        <a:pt x="34" y="27"/>
                      </a:lnTo>
                      <a:lnTo>
                        <a:pt x="47" y="27"/>
                      </a:lnTo>
                      <a:lnTo>
                        <a:pt x="61" y="27"/>
                      </a:lnTo>
                      <a:lnTo>
                        <a:pt x="72" y="27"/>
                      </a:lnTo>
                      <a:lnTo>
                        <a:pt x="82" y="27"/>
                      </a:lnTo>
                      <a:lnTo>
                        <a:pt x="87" y="26"/>
                      </a:lnTo>
                      <a:lnTo>
                        <a:pt x="93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2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7" name="Freeform 177"/>
                <p:cNvSpPr>
                  <a:spLocks/>
                </p:cNvSpPr>
                <p:nvPr/>
              </p:nvSpPr>
              <p:spPr bwMode="auto">
                <a:xfrm>
                  <a:off x="716" y="3470"/>
                  <a:ext cx="15" cy="5"/>
                </a:xfrm>
                <a:custGeom>
                  <a:avLst/>
                  <a:gdLst>
                    <a:gd name="T0" fmla="*/ 22 w 105"/>
                    <a:gd name="T1" fmla="*/ 0 h 27"/>
                    <a:gd name="T2" fmla="*/ 22 w 105"/>
                    <a:gd name="T3" fmla="*/ 0 h 27"/>
                    <a:gd name="T4" fmla="*/ 20 w 105"/>
                    <a:gd name="T5" fmla="*/ 2 h 27"/>
                    <a:gd name="T6" fmla="*/ 17 w 105"/>
                    <a:gd name="T7" fmla="*/ 7 h 27"/>
                    <a:gd name="T8" fmla="*/ 10 w 105"/>
                    <a:gd name="T9" fmla="*/ 16 h 27"/>
                    <a:gd name="T10" fmla="*/ 0 w 105"/>
                    <a:gd name="T11" fmla="*/ 26 h 27"/>
                    <a:gd name="T12" fmla="*/ 0 w 105"/>
                    <a:gd name="T13" fmla="*/ 26 h 27"/>
                    <a:gd name="T14" fmla="*/ 9 w 105"/>
                    <a:gd name="T15" fmla="*/ 27 h 27"/>
                    <a:gd name="T16" fmla="*/ 20 w 105"/>
                    <a:gd name="T17" fmla="*/ 27 h 27"/>
                    <a:gd name="T18" fmla="*/ 34 w 105"/>
                    <a:gd name="T19" fmla="*/ 27 h 27"/>
                    <a:gd name="T20" fmla="*/ 47 w 105"/>
                    <a:gd name="T21" fmla="*/ 27 h 27"/>
                    <a:gd name="T22" fmla="*/ 61 w 105"/>
                    <a:gd name="T23" fmla="*/ 27 h 27"/>
                    <a:gd name="T24" fmla="*/ 72 w 105"/>
                    <a:gd name="T25" fmla="*/ 27 h 27"/>
                    <a:gd name="T26" fmla="*/ 82 w 105"/>
                    <a:gd name="T27" fmla="*/ 27 h 27"/>
                    <a:gd name="T28" fmla="*/ 87 w 105"/>
                    <a:gd name="T29" fmla="*/ 26 h 27"/>
                    <a:gd name="T30" fmla="*/ 87 w 105"/>
                    <a:gd name="T31" fmla="*/ 26 h 27"/>
                    <a:gd name="T32" fmla="*/ 93 w 105"/>
                    <a:gd name="T33" fmla="*/ 19 h 27"/>
                    <a:gd name="T34" fmla="*/ 99 w 105"/>
                    <a:gd name="T35" fmla="*/ 11 h 27"/>
                    <a:gd name="T36" fmla="*/ 104 w 105"/>
                    <a:gd name="T37" fmla="*/ 3 h 27"/>
                    <a:gd name="T38" fmla="*/ 105 w 105"/>
                    <a:gd name="T39" fmla="*/ 0 h 27"/>
                    <a:gd name="T40" fmla="*/ 105 w 105"/>
                    <a:gd name="T41" fmla="*/ 0 h 27"/>
                    <a:gd name="T42" fmla="*/ 98 w 105"/>
                    <a:gd name="T43" fmla="*/ 0 h 27"/>
                    <a:gd name="T44" fmla="*/ 86 w 105"/>
                    <a:gd name="T45" fmla="*/ 0 h 27"/>
                    <a:gd name="T46" fmla="*/ 72 w 105"/>
                    <a:gd name="T47" fmla="*/ 0 h 27"/>
                    <a:gd name="T48" fmla="*/ 59 w 105"/>
                    <a:gd name="T49" fmla="*/ 0 h 27"/>
                    <a:gd name="T50" fmla="*/ 45 w 105"/>
                    <a:gd name="T51" fmla="*/ 0 h 27"/>
                    <a:gd name="T52" fmla="*/ 33 w 105"/>
                    <a:gd name="T53" fmla="*/ 0 h 27"/>
                    <a:gd name="T54" fmla="*/ 25 w 105"/>
                    <a:gd name="T55" fmla="*/ 0 h 27"/>
                    <a:gd name="T56" fmla="*/ 22 w 105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9" y="27"/>
                      </a:lnTo>
                      <a:lnTo>
                        <a:pt x="20" y="27"/>
                      </a:lnTo>
                      <a:lnTo>
                        <a:pt x="34" y="27"/>
                      </a:lnTo>
                      <a:lnTo>
                        <a:pt x="47" y="27"/>
                      </a:lnTo>
                      <a:lnTo>
                        <a:pt x="61" y="27"/>
                      </a:lnTo>
                      <a:lnTo>
                        <a:pt x="72" y="27"/>
                      </a:lnTo>
                      <a:lnTo>
                        <a:pt x="82" y="27"/>
                      </a:lnTo>
                      <a:lnTo>
                        <a:pt x="87" y="26"/>
                      </a:lnTo>
                      <a:lnTo>
                        <a:pt x="87" y="26"/>
                      </a:lnTo>
                      <a:lnTo>
                        <a:pt x="93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2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8" name="Freeform 178"/>
                <p:cNvSpPr>
                  <a:spLocks/>
                </p:cNvSpPr>
                <p:nvPr/>
              </p:nvSpPr>
              <p:spPr bwMode="auto">
                <a:xfrm>
                  <a:off x="731" y="3470"/>
                  <a:ext cx="15" cy="5"/>
                </a:xfrm>
                <a:custGeom>
                  <a:avLst/>
                  <a:gdLst>
                    <a:gd name="T0" fmla="*/ 22 w 105"/>
                    <a:gd name="T1" fmla="*/ 0 h 27"/>
                    <a:gd name="T2" fmla="*/ 21 w 105"/>
                    <a:gd name="T3" fmla="*/ 2 h 27"/>
                    <a:gd name="T4" fmla="*/ 17 w 105"/>
                    <a:gd name="T5" fmla="*/ 7 h 27"/>
                    <a:gd name="T6" fmla="*/ 10 w 105"/>
                    <a:gd name="T7" fmla="*/ 16 h 27"/>
                    <a:gd name="T8" fmla="*/ 0 w 105"/>
                    <a:gd name="T9" fmla="*/ 26 h 27"/>
                    <a:gd name="T10" fmla="*/ 10 w 105"/>
                    <a:gd name="T11" fmla="*/ 27 h 27"/>
                    <a:gd name="T12" fmla="*/ 22 w 105"/>
                    <a:gd name="T13" fmla="*/ 27 h 27"/>
                    <a:gd name="T14" fmla="*/ 34 w 105"/>
                    <a:gd name="T15" fmla="*/ 27 h 27"/>
                    <a:gd name="T16" fmla="*/ 48 w 105"/>
                    <a:gd name="T17" fmla="*/ 27 h 27"/>
                    <a:gd name="T18" fmla="*/ 61 w 105"/>
                    <a:gd name="T19" fmla="*/ 27 h 27"/>
                    <a:gd name="T20" fmla="*/ 73 w 105"/>
                    <a:gd name="T21" fmla="*/ 27 h 27"/>
                    <a:gd name="T22" fmla="*/ 82 w 105"/>
                    <a:gd name="T23" fmla="*/ 27 h 27"/>
                    <a:gd name="T24" fmla="*/ 88 w 105"/>
                    <a:gd name="T25" fmla="*/ 26 h 27"/>
                    <a:gd name="T26" fmla="*/ 93 w 105"/>
                    <a:gd name="T27" fmla="*/ 19 h 27"/>
                    <a:gd name="T28" fmla="*/ 99 w 105"/>
                    <a:gd name="T29" fmla="*/ 11 h 27"/>
                    <a:gd name="T30" fmla="*/ 104 w 105"/>
                    <a:gd name="T31" fmla="*/ 3 h 27"/>
                    <a:gd name="T32" fmla="*/ 105 w 105"/>
                    <a:gd name="T33" fmla="*/ 0 h 27"/>
                    <a:gd name="T34" fmla="*/ 98 w 105"/>
                    <a:gd name="T35" fmla="*/ 0 h 27"/>
                    <a:gd name="T36" fmla="*/ 86 w 105"/>
                    <a:gd name="T37" fmla="*/ 0 h 27"/>
                    <a:gd name="T38" fmla="*/ 73 w 105"/>
                    <a:gd name="T39" fmla="*/ 0 h 27"/>
                    <a:gd name="T40" fmla="*/ 59 w 105"/>
                    <a:gd name="T41" fmla="*/ 0 h 27"/>
                    <a:gd name="T42" fmla="*/ 45 w 105"/>
                    <a:gd name="T43" fmla="*/ 0 h 27"/>
                    <a:gd name="T44" fmla="*/ 33 w 105"/>
                    <a:gd name="T45" fmla="*/ 0 h 27"/>
                    <a:gd name="T46" fmla="*/ 25 w 105"/>
                    <a:gd name="T47" fmla="*/ 0 h 27"/>
                    <a:gd name="T48" fmla="*/ 22 w 105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7"/>
                      </a:lnTo>
                      <a:lnTo>
                        <a:pt x="88" y="26"/>
                      </a:lnTo>
                      <a:lnTo>
                        <a:pt x="93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19" name="Freeform 179"/>
                <p:cNvSpPr>
                  <a:spLocks/>
                </p:cNvSpPr>
                <p:nvPr/>
              </p:nvSpPr>
              <p:spPr bwMode="auto">
                <a:xfrm>
                  <a:off x="731" y="3470"/>
                  <a:ext cx="15" cy="5"/>
                </a:xfrm>
                <a:custGeom>
                  <a:avLst/>
                  <a:gdLst>
                    <a:gd name="T0" fmla="*/ 22 w 105"/>
                    <a:gd name="T1" fmla="*/ 0 h 27"/>
                    <a:gd name="T2" fmla="*/ 22 w 105"/>
                    <a:gd name="T3" fmla="*/ 0 h 27"/>
                    <a:gd name="T4" fmla="*/ 21 w 105"/>
                    <a:gd name="T5" fmla="*/ 2 h 27"/>
                    <a:gd name="T6" fmla="*/ 17 w 105"/>
                    <a:gd name="T7" fmla="*/ 7 h 27"/>
                    <a:gd name="T8" fmla="*/ 10 w 105"/>
                    <a:gd name="T9" fmla="*/ 16 h 27"/>
                    <a:gd name="T10" fmla="*/ 0 w 105"/>
                    <a:gd name="T11" fmla="*/ 26 h 27"/>
                    <a:gd name="T12" fmla="*/ 0 w 105"/>
                    <a:gd name="T13" fmla="*/ 26 h 27"/>
                    <a:gd name="T14" fmla="*/ 10 w 105"/>
                    <a:gd name="T15" fmla="*/ 27 h 27"/>
                    <a:gd name="T16" fmla="*/ 22 w 105"/>
                    <a:gd name="T17" fmla="*/ 27 h 27"/>
                    <a:gd name="T18" fmla="*/ 34 w 105"/>
                    <a:gd name="T19" fmla="*/ 27 h 27"/>
                    <a:gd name="T20" fmla="*/ 48 w 105"/>
                    <a:gd name="T21" fmla="*/ 27 h 27"/>
                    <a:gd name="T22" fmla="*/ 61 w 105"/>
                    <a:gd name="T23" fmla="*/ 27 h 27"/>
                    <a:gd name="T24" fmla="*/ 73 w 105"/>
                    <a:gd name="T25" fmla="*/ 27 h 27"/>
                    <a:gd name="T26" fmla="*/ 82 w 105"/>
                    <a:gd name="T27" fmla="*/ 27 h 27"/>
                    <a:gd name="T28" fmla="*/ 88 w 105"/>
                    <a:gd name="T29" fmla="*/ 26 h 27"/>
                    <a:gd name="T30" fmla="*/ 88 w 105"/>
                    <a:gd name="T31" fmla="*/ 26 h 27"/>
                    <a:gd name="T32" fmla="*/ 93 w 105"/>
                    <a:gd name="T33" fmla="*/ 19 h 27"/>
                    <a:gd name="T34" fmla="*/ 99 w 105"/>
                    <a:gd name="T35" fmla="*/ 11 h 27"/>
                    <a:gd name="T36" fmla="*/ 104 w 105"/>
                    <a:gd name="T37" fmla="*/ 3 h 27"/>
                    <a:gd name="T38" fmla="*/ 105 w 105"/>
                    <a:gd name="T39" fmla="*/ 0 h 27"/>
                    <a:gd name="T40" fmla="*/ 105 w 105"/>
                    <a:gd name="T41" fmla="*/ 0 h 27"/>
                    <a:gd name="T42" fmla="*/ 98 w 105"/>
                    <a:gd name="T43" fmla="*/ 0 h 27"/>
                    <a:gd name="T44" fmla="*/ 86 w 105"/>
                    <a:gd name="T45" fmla="*/ 0 h 27"/>
                    <a:gd name="T46" fmla="*/ 73 w 105"/>
                    <a:gd name="T47" fmla="*/ 0 h 27"/>
                    <a:gd name="T48" fmla="*/ 59 w 105"/>
                    <a:gd name="T49" fmla="*/ 0 h 27"/>
                    <a:gd name="T50" fmla="*/ 45 w 105"/>
                    <a:gd name="T51" fmla="*/ 0 h 27"/>
                    <a:gd name="T52" fmla="*/ 33 w 105"/>
                    <a:gd name="T53" fmla="*/ 0 h 27"/>
                    <a:gd name="T54" fmla="*/ 25 w 105"/>
                    <a:gd name="T55" fmla="*/ 0 h 27"/>
                    <a:gd name="T56" fmla="*/ 22 w 105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7"/>
                      </a:lnTo>
                      <a:lnTo>
                        <a:pt x="88" y="26"/>
                      </a:lnTo>
                      <a:lnTo>
                        <a:pt x="88" y="26"/>
                      </a:lnTo>
                      <a:lnTo>
                        <a:pt x="93" y="19"/>
                      </a:lnTo>
                      <a:lnTo>
                        <a:pt x="99" y="11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0" name="Freeform 180"/>
                <p:cNvSpPr>
                  <a:spLocks/>
                </p:cNvSpPr>
                <p:nvPr/>
              </p:nvSpPr>
              <p:spPr bwMode="auto">
                <a:xfrm>
                  <a:off x="698" y="3478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1 w 105"/>
                    <a:gd name="T3" fmla="*/ 2 h 27"/>
                    <a:gd name="T4" fmla="*/ 17 w 105"/>
                    <a:gd name="T5" fmla="*/ 7 h 27"/>
                    <a:gd name="T6" fmla="*/ 10 w 105"/>
                    <a:gd name="T7" fmla="*/ 16 h 27"/>
                    <a:gd name="T8" fmla="*/ 0 w 105"/>
                    <a:gd name="T9" fmla="*/ 25 h 27"/>
                    <a:gd name="T10" fmla="*/ 10 w 105"/>
                    <a:gd name="T11" fmla="*/ 26 h 27"/>
                    <a:gd name="T12" fmla="*/ 22 w 105"/>
                    <a:gd name="T13" fmla="*/ 27 h 27"/>
                    <a:gd name="T14" fmla="*/ 35 w 105"/>
                    <a:gd name="T15" fmla="*/ 27 h 27"/>
                    <a:gd name="T16" fmla="*/ 49 w 105"/>
                    <a:gd name="T17" fmla="*/ 27 h 27"/>
                    <a:gd name="T18" fmla="*/ 61 w 105"/>
                    <a:gd name="T19" fmla="*/ 27 h 27"/>
                    <a:gd name="T20" fmla="*/ 73 w 105"/>
                    <a:gd name="T21" fmla="*/ 27 h 27"/>
                    <a:gd name="T22" fmla="*/ 82 w 105"/>
                    <a:gd name="T23" fmla="*/ 26 h 27"/>
                    <a:gd name="T24" fmla="*/ 88 w 105"/>
                    <a:gd name="T25" fmla="*/ 26 h 27"/>
                    <a:gd name="T26" fmla="*/ 94 w 105"/>
                    <a:gd name="T27" fmla="*/ 18 h 27"/>
                    <a:gd name="T28" fmla="*/ 99 w 105"/>
                    <a:gd name="T29" fmla="*/ 10 h 27"/>
                    <a:gd name="T30" fmla="*/ 104 w 105"/>
                    <a:gd name="T31" fmla="*/ 3 h 27"/>
                    <a:gd name="T32" fmla="*/ 105 w 105"/>
                    <a:gd name="T33" fmla="*/ 0 h 27"/>
                    <a:gd name="T34" fmla="*/ 98 w 105"/>
                    <a:gd name="T35" fmla="*/ 0 h 27"/>
                    <a:gd name="T36" fmla="*/ 88 w 105"/>
                    <a:gd name="T37" fmla="*/ 0 h 27"/>
                    <a:gd name="T38" fmla="*/ 74 w 105"/>
                    <a:gd name="T39" fmla="*/ 0 h 27"/>
                    <a:gd name="T40" fmla="*/ 59 w 105"/>
                    <a:gd name="T41" fmla="*/ 0 h 27"/>
                    <a:gd name="T42" fmla="*/ 45 w 105"/>
                    <a:gd name="T43" fmla="*/ 0 h 27"/>
                    <a:gd name="T44" fmla="*/ 34 w 105"/>
                    <a:gd name="T45" fmla="*/ 0 h 27"/>
                    <a:gd name="T46" fmla="*/ 25 w 105"/>
                    <a:gd name="T47" fmla="*/ 0 h 27"/>
                    <a:gd name="T48" fmla="*/ 22 w 105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5"/>
                      </a:lnTo>
                      <a:lnTo>
                        <a:pt x="10" y="26"/>
                      </a:lnTo>
                      <a:lnTo>
                        <a:pt x="22" y="27"/>
                      </a:lnTo>
                      <a:lnTo>
                        <a:pt x="35" y="27"/>
                      </a:lnTo>
                      <a:lnTo>
                        <a:pt x="49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6"/>
                      </a:lnTo>
                      <a:lnTo>
                        <a:pt x="88" y="26"/>
                      </a:lnTo>
                      <a:lnTo>
                        <a:pt x="94" y="18"/>
                      </a:lnTo>
                      <a:lnTo>
                        <a:pt x="99" y="10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0"/>
                      </a:lnTo>
                      <a:lnTo>
                        <a:pt x="74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4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1" name="Freeform 181"/>
                <p:cNvSpPr>
                  <a:spLocks/>
                </p:cNvSpPr>
                <p:nvPr/>
              </p:nvSpPr>
              <p:spPr bwMode="auto">
                <a:xfrm>
                  <a:off x="698" y="3478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2 w 105"/>
                    <a:gd name="T3" fmla="*/ 0 h 27"/>
                    <a:gd name="T4" fmla="*/ 21 w 105"/>
                    <a:gd name="T5" fmla="*/ 2 h 27"/>
                    <a:gd name="T6" fmla="*/ 17 w 105"/>
                    <a:gd name="T7" fmla="*/ 7 h 27"/>
                    <a:gd name="T8" fmla="*/ 10 w 105"/>
                    <a:gd name="T9" fmla="*/ 16 h 27"/>
                    <a:gd name="T10" fmla="*/ 0 w 105"/>
                    <a:gd name="T11" fmla="*/ 25 h 27"/>
                    <a:gd name="T12" fmla="*/ 0 w 105"/>
                    <a:gd name="T13" fmla="*/ 25 h 27"/>
                    <a:gd name="T14" fmla="*/ 10 w 105"/>
                    <a:gd name="T15" fmla="*/ 26 h 27"/>
                    <a:gd name="T16" fmla="*/ 22 w 105"/>
                    <a:gd name="T17" fmla="*/ 27 h 27"/>
                    <a:gd name="T18" fmla="*/ 35 w 105"/>
                    <a:gd name="T19" fmla="*/ 27 h 27"/>
                    <a:gd name="T20" fmla="*/ 49 w 105"/>
                    <a:gd name="T21" fmla="*/ 27 h 27"/>
                    <a:gd name="T22" fmla="*/ 61 w 105"/>
                    <a:gd name="T23" fmla="*/ 27 h 27"/>
                    <a:gd name="T24" fmla="*/ 73 w 105"/>
                    <a:gd name="T25" fmla="*/ 27 h 27"/>
                    <a:gd name="T26" fmla="*/ 82 w 105"/>
                    <a:gd name="T27" fmla="*/ 26 h 27"/>
                    <a:gd name="T28" fmla="*/ 88 w 105"/>
                    <a:gd name="T29" fmla="*/ 26 h 27"/>
                    <a:gd name="T30" fmla="*/ 88 w 105"/>
                    <a:gd name="T31" fmla="*/ 26 h 27"/>
                    <a:gd name="T32" fmla="*/ 94 w 105"/>
                    <a:gd name="T33" fmla="*/ 18 h 27"/>
                    <a:gd name="T34" fmla="*/ 99 w 105"/>
                    <a:gd name="T35" fmla="*/ 10 h 27"/>
                    <a:gd name="T36" fmla="*/ 104 w 105"/>
                    <a:gd name="T37" fmla="*/ 3 h 27"/>
                    <a:gd name="T38" fmla="*/ 105 w 105"/>
                    <a:gd name="T39" fmla="*/ 0 h 27"/>
                    <a:gd name="T40" fmla="*/ 105 w 105"/>
                    <a:gd name="T41" fmla="*/ 0 h 27"/>
                    <a:gd name="T42" fmla="*/ 98 w 105"/>
                    <a:gd name="T43" fmla="*/ 0 h 27"/>
                    <a:gd name="T44" fmla="*/ 88 w 105"/>
                    <a:gd name="T45" fmla="*/ 0 h 27"/>
                    <a:gd name="T46" fmla="*/ 74 w 105"/>
                    <a:gd name="T47" fmla="*/ 0 h 27"/>
                    <a:gd name="T48" fmla="*/ 59 w 105"/>
                    <a:gd name="T49" fmla="*/ 0 h 27"/>
                    <a:gd name="T50" fmla="*/ 45 w 105"/>
                    <a:gd name="T51" fmla="*/ 0 h 27"/>
                    <a:gd name="T52" fmla="*/ 34 w 105"/>
                    <a:gd name="T53" fmla="*/ 0 h 27"/>
                    <a:gd name="T54" fmla="*/ 25 w 105"/>
                    <a:gd name="T55" fmla="*/ 0 h 27"/>
                    <a:gd name="T56" fmla="*/ 22 w 105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10" y="26"/>
                      </a:lnTo>
                      <a:lnTo>
                        <a:pt x="22" y="27"/>
                      </a:lnTo>
                      <a:lnTo>
                        <a:pt x="35" y="27"/>
                      </a:lnTo>
                      <a:lnTo>
                        <a:pt x="49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6"/>
                      </a:lnTo>
                      <a:lnTo>
                        <a:pt x="88" y="26"/>
                      </a:lnTo>
                      <a:lnTo>
                        <a:pt x="88" y="26"/>
                      </a:lnTo>
                      <a:lnTo>
                        <a:pt x="94" y="18"/>
                      </a:lnTo>
                      <a:lnTo>
                        <a:pt x="99" y="10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0"/>
                      </a:lnTo>
                      <a:lnTo>
                        <a:pt x="74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4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2" name="Freeform 182"/>
                <p:cNvSpPr>
                  <a:spLocks/>
                </p:cNvSpPr>
                <p:nvPr/>
              </p:nvSpPr>
              <p:spPr bwMode="auto">
                <a:xfrm>
                  <a:off x="713" y="3478"/>
                  <a:ext cx="15" cy="4"/>
                </a:xfrm>
                <a:custGeom>
                  <a:avLst/>
                  <a:gdLst>
                    <a:gd name="T0" fmla="*/ 21 w 104"/>
                    <a:gd name="T1" fmla="*/ 0 h 27"/>
                    <a:gd name="T2" fmla="*/ 20 w 104"/>
                    <a:gd name="T3" fmla="*/ 2 h 27"/>
                    <a:gd name="T4" fmla="*/ 17 w 104"/>
                    <a:gd name="T5" fmla="*/ 7 h 27"/>
                    <a:gd name="T6" fmla="*/ 11 w 104"/>
                    <a:gd name="T7" fmla="*/ 16 h 27"/>
                    <a:gd name="T8" fmla="*/ 0 w 104"/>
                    <a:gd name="T9" fmla="*/ 25 h 27"/>
                    <a:gd name="T10" fmla="*/ 10 w 104"/>
                    <a:gd name="T11" fmla="*/ 26 h 27"/>
                    <a:gd name="T12" fmla="*/ 21 w 104"/>
                    <a:gd name="T13" fmla="*/ 27 h 27"/>
                    <a:gd name="T14" fmla="*/ 35 w 104"/>
                    <a:gd name="T15" fmla="*/ 27 h 27"/>
                    <a:gd name="T16" fmla="*/ 48 w 104"/>
                    <a:gd name="T17" fmla="*/ 27 h 27"/>
                    <a:gd name="T18" fmla="*/ 62 w 104"/>
                    <a:gd name="T19" fmla="*/ 27 h 27"/>
                    <a:gd name="T20" fmla="*/ 73 w 104"/>
                    <a:gd name="T21" fmla="*/ 27 h 27"/>
                    <a:gd name="T22" fmla="*/ 82 w 104"/>
                    <a:gd name="T23" fmla="*/ 26 h 27"/>
                    <a:gd name="T24" fmla="*/ 88 w 104"/>
                    <a:gd name="T25" fmla="*/ 26 h 27"/>
                    <a:gd name="T26" fmla="*/ 94 w 104"/>
                    <a:gd name="T27" fmla="*/ 18 h 27"/>
                    <a:gd name="T28" fmla="*/ 99 w 104"/>
                    <a:gd name="T29" fmla="*/ 10 h 27"/>
                    <a:gd name="T30" fmla="*/ 103 w 104"/>
                    <a:gd name="T31" fmla="*/ 3 h 27"/>
                    <a:gd name="T32" fmla="*/ 104 w 104"/>
                    <a:gd name="T33" fmla="*/ 0 h 27"/>
                    <a:gd name="T34" fmla="*/ 97 w 104"/>
                    <a:gd name="T35" fmla="*/ 0 h 27"/>
                    <a:gd name="T36" fmla="*/ 87 w 104"/>
                    <a:gd name="T37" fmla="*/ 0 h 27"/>
                    <a:gd name="T38" fmla="*/ 73 w 104"/>
                    <a:gd name="T39" fmla="*/ 0 h 27"/>
                    <a:gd name="T40" fmla="*/ 59 w 104"/>
                    <a:gd name="T41" fmla="*/ 0 h 27"/>
                    <a:gd name="T42" fmla="*/ 45 w 104"/>
                    <a:gd name="T43" fmla="*/ 0 h 27"/>
                    <a:gd name="T44" fmla="*/ 33 w 104"/>
                    <a:gd name="T45" fmla="*/ 0 h 27"/>
                    <a:gd name="T46" fmla="*/ 25 w 104"/>
                    <a:gd name="T47" fmla="*/ 0 h 27"/>
                    <a:gd name="T48" fmla="*/ 21 w 104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4" h="27">
                      <a:moveTo>
                        <a:pt x="21" y="0"/>
                      </a:move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1" y="16"/>
                      </a:lnTo>
                      <a:lnTo>
                        <a:pt x="0" y="25"/>
                      </a:lnTo>
                      <a:lnTo>
                        <a:pt x="10" y="26"/>
                      </a:lnTo>
                      <a:lnTo>
                        <a:pt x="21" y="27"/>
                      </a:lnTo>
                      <a:lnTo>
                        <a:pt x="35" y="27"/>
                      </a:lnTo>
                      <a:lnTo>
                        <a:pt x="48" y="27"/>
                      </a:lnTo>
                      <a:lnTo>
                        <a:pt x="62" y="27"/>
                      </a:lnTo>
                      <a:lnTo>
                        <a:pt x="73" y="27"/>
                      </a:lnTo>
                      <a:lnTo>
                        <a:pt x="82" y="26"/>
                      </a:lnTo>
                      <a:lnTo>
                        <a:pt x="88" y="26"/>
                      </a:lnTo>
                      <a:lnTo>
                        <a:pt x="94" y="18"/>
                      </a:lnTo>
                      <a:lnTo>
                        <a:pt x="99" y="10"/>
                      </a:lnTo>
                      <a:lnTo>
                        <a:pt x="103" y="3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3" name="Freeform 183"/>
                <p:cNvSpPr>
                  <a:spLocks/>
                </p:cNvSpPr>
                <p:nvPr/>
              </p:nvSpPr>
              <p:spPr bwMode="auto">
                <a:xfrm>
                  <a:off x="713" y="3478"/>
                  <a:ext cx="15" cy="4"/>
                </a:xfrm>
                <a:custGeom>
                  <a:avLst/>
                  <a:gdLst>
                    <a:gd name="T0" fmla="*/ 21 w 104"/>
                    <a:gd name="T1" fmla="*/ 0 h 27"/>
                    <a:gd name="T2" fmla="*/ 21 w 104"/>
                    <a:gd name="T3" fmla="*/ 0 h 27"/>
                    <a:gd name="T4" fmla="*/ 20 w 104"/>
                    <a:gd name="T5" fmla="*/ 2 h 27"/>
                    <a:gd name="T6" fmla="*/ 17 w 104"/>
                    <a:gd name="T7" fmla="*/ 7 h 27"/>
                    <a:gd name="T8" fmla="*/ 11 w 104"/>
                    <a:gd name="T9" fmla="*/ 16 h 27"/>
                    <a:gd name="T10" fmla="*/ 0 w 104"/>
                    <a:gd name="T11" fmla="*/ 25 h 27"/>
                    <a:gd name="T12" fmla="*/ 0 w 104"/>
                    <a:gd name="T13" fmla="*/ 25 h 27"/>
                    <a:gd name="T14" fmla="*/ 10 w 104"/>
                    <a:gd name="T15" fmla="*/ 26 h 27"/>
                    <a:gd name="T16" fmla="*/ 21 w 104"/>
                    <a:gd name="T17" fmla="*/ 27 h 27"/>
                    <a:gd name="T18" fmla="*/ 35 w 104"/>
                    <a:gd name="T19" fmla="*/ 27 h 27"/>
                    <a:gd name="T20" fmla="*/ 48 w 104"/>
                    <a:gd name="T21" fmla="*/ 27 h 27"/>
                    <a:gd name="T22" fmla="*/ 62 w 104"/>
                    <a:gd name="T23" fmla="*/ 27 h 27"/>
                    <a:gd name="T24" fmla="*/ 73 w 104"/>
                    <a:gd name="T25" fmla="*/ 27 h 27"/>
                    <a:gd name="T26" fmla="*/ 82 w 104"/>
                    <a:gd name="T27" fmla="*/ 26 h 27"/>
                    <a:gd name="T28" fmla="*/ 88 w 104"/>
                    <a:gd name="T29" fmla="*/ 26 h 27"/>
                    <a:gd name="T30" fmla="*/ 88 w 104"/>
                    <a:gd name="T31" fmla="*/ 26 h 27"/>
                    <a:gd name="T32" fmla="*/ 94 w 104"/>
                    <a:gd name="T33" fmla="*/ 18 h 27"/>
                    <a:gd name="T34" fmla="*/ 99 w 104"/>
                    <a:gd name="T35" fmla="*/ 10 h 27"/>
                    <a:gd name="T36" fmla="*/ 103 w 104"/>
                    <a:gd name="T37" fmla="*/ 3 h 27"/>
                    <a:gd name="T38" fmla="*/ 104 w 104"/>
                    <a:gd name="T39" fmla="*/ 0 h 27"/>
                    <a:gd name="T40" fmla="*/ 104 w 104"/>
                    <a:gd name="T41" fmla="*/ 0 h 27"/>
                    <a:gd name="T42" fmla="*/ 97 w 104"/>
                    <a:gd name="T43" fmla="*/ 0 h 27"/>
                    <a:gd name="T44" fmla="*/ 87 w 104"/>
                    <a:gd name="T45" fmla="*/ 0 h 27"/>
                    <a:gd name="T46" fmla="*/ 73 w 104"/>
                    <a:gd name="T47" fmla="*/ 0 h 27"/>
                    <a:gd name="T48" fmla="*/ 59 w 104"/>
                    <a:gd name="T49" fmla="*/ 0 h 27"/>
                    <a:gd name="T50" fmla="*/ 45 w 104"/>
                    <a:gd name="T51" fmla="*/ 0 h 27"/>
                    <a:gd name="T52" fmla="*/ 33 w 104"/>
                    <a:gd name="T53" fmla="*/ 0 h 27"/>
                    <a:gd name="T54" fmla="*/ 25 w 104"/>
                    <a:gd name="T55" fmla="*/ 0 h 27"/>
                    <a:gd name="T56" fmla="*/ 21 w 104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4" h="27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1" y="16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10" y="26"/>
                      </a:lnTo>
                      <a:lnTo>
                        <a:pt x="21" y="27"/>
                      </a:lnTo>
                      <a:lnTo>
                        <a:pt x="35" y="27"/>
                      </a:lnTo>
                      <a:lnTo>
                        <a:pt x="48" y="27"/>
                      </a:lnTo>
                      <a:lnTo>
                        <a:pt x="62" y="27"/>
                      </a:lnTo>
                      <a:lnTo>
                        <a:pt x="73" y="27"/>
                      </a:lnTo>
                      <a:lnTo>
                        <a:pt x="82" y="26"/>
                      </a:lnTo>
                      <a:lnTo>
                        <a:pt x="88" y="26"/>
                      </a:lnTo>
                      <a:lnTo>
                        <a:pt x="88" y="26"/>
                      </a:lnTo>
                      <a:lnTo>
                        <a:pt x="94" y="18"/>
                      </a:lnTo>
                      <a:lnTo>
                        <a:pt x="99" y="10"/>
                      </a:lnTo>
                      <a:lnTo>
                        <a:pt x="103" y="3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4" name="Freeform 184"/>
                <p:cNvSpPr>
                  <a:spLocks/>
                </p:cNvSpPr>
                <p:nvPr/>
              </p:nvSpPr>
              <p:spPr bwMode="auto">
                <a:xfrm>
                  <a:off x="728" y="3478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0 w 105"/>
                    <a:gd name="T3" fmla="*/ 2 h 27"/>
                    <a:gd name="T4" fmla="*/ 17 w 105"/>
                    <a:gd name="T5" fmla="*/ 7 h 27"/>
                    <a:gd name="T6" fmla="*/ 10 w 105"/>
                    <a:gd name="T7" fmla="*/ 16 h 27"/>
                    <a:gd name="T8" fmla="*/ 0 w 105"/>
                    <a:gd name="T9" fmla="*/ 25 h 27"/>
                    <a:gd name="T10" fmla="*/ 10 w 105"/>
                    <a:gd name="T11" fmla="*/ 26 h 27"/>
                    <a:gd name="T12" fmla="*/ 22 w 105"/>
                    <a:gd name="T13" fmla="*/ 27 h 27"/>
                    <a:gd name="T14" fmla="*/ 34 w 105"/>
                    <a:gd name="T15" fmla="*/ 27 h 27"/>
                    <a:gd name="T16" fmla="*/ 48 w 105"/>
                    <a:gd name="T17" fmla="*/ 27 h 27"/>
                    <a:gd name="T18" fmla="*/ 61 w 105"/>
                    <a:gd name="T19" fmla="*/ 27 h 27"/>
                    <a:gd name="T20" fmla="*/ 72 w 105"/>
                    <a:gd name="T21" fmla="*/ 27 h 27"/>
                    <a:gd name="T22" fmla="*/ 82 w 105"/>
                    <a:gd name="T23" fmla="*/ 26 h 27"/>
                    <a:gd name="T24" fmla="*/ 87 w 105"/>
                    <a:gd name="T25" fmla="*/ 26 h 27"/>
                    <a:gd name="T26" fmla="*/ 93 w 105"/>
                    <a:gd name="T27" fmla="*/ 18 h 27"/>
                    <a:gd name="T28" fmla="*/ 99 w 105"/>
                    <a:gd name="T29" fmla="*/ 10 h 27"/>
                    <a:gd name="T30" fmla="*/ 104 w 105"/>
                    <a:gd name="T31" fmla="*/ 3 h 27"/>
                    <a:gd name="T32" fmla="*/ 105 w 105"/>
                    <a:gd name="T33" fmla="*/ 0 h 27"/>
                    <a:gd name="T34" fmla="*/ 98 w 105"/>
                    <a:gd name="T35" fmla="*/ 0 h 27"/>
                    <a:gd name="T36" fmla="*/ 86 w 105"/>
                    <a:gd name="T37" fmla="*/ 0 h 27"/>
                    <a:gd name="T38" fmla="*/ 72 w 105"/>
                    <a:gd name="T39" fmla="*/ 0 h 27"/>
                    <a:gd name="T40" fmla="*/ 59 w 105"/>
                    <a:gd name="T41" fmla="*/ 0 h 27"/>
                    <a:gd name="T42" fmla="*/ 45 w 105"/>
                    <a:gd name="T43" fmla="*/ 0 h 27"/>
                    <a:gd name="T44" fmla="*/ 33 w 105"/>
                    <a:gd name="T45" fmla="*/ 0 h 27"/>
                    <a:gd name="T46" fmla="*/ 25 w 105"/>
                    <a:gd name="T47" fmla="*/ 0 h 27"/>
                    <a:gd name="T48" fmla="*/ 22 w 105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5"/>
                      </a:lnTo>
                      <a:lnTo>
                        <a:pt x="10" y="26"/>
                      </a:lnTo>
                      <a:lnTo>
                        <a:pt x="22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1" y="27"/>
                      </a:lnTo>
                      <a:lnTo>
                        <a:pt x="72" y="27"/>
                      </a:lnTo>
                      <a:lnTo>
                        <a:pt x="82" y="26"/>
                      </a:lnTo>
                      <a:lnTo>
                        <a:pt x="87" y="26"/>
                      </a:lnTo>
                      <a:lnTo>
                        <a:pt x="93" y="18"/>
                      </a:lnTo>
                      <a:lnTo>
                        <a:pt x="99" y="10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2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5" name="Freeform 185"/>
                <p:cNvSpPr>
                  <a:spLocks/>
                </p:cNvSpPr>
                <p:nvPr/>
              </p:nvSpPr>
              <p:spPr bwMode="auto">
                <a:xfrm>
                  <a:off x="728" y="3478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2 w 105"/>
                    <a:gd name="T3" fmla="*/ 0 h 27"/>
                    <a:gd name="T4" fmla="*/ 20 w 105"/>
                    <a:gd name="T5" fmla="*/ 2 h 27"/>
                    <a:gd name="T6" fmla="*/ 17 w 105"/>
                    <a:gd name="T7" fmla="*/ 7 h 27"/>
                    <a:gd name="T8" fmla="*/ 10 w 105"/>
                    <a:gd name="T9" fmla="*/ 16 h 27"/>
                    <a:gd name="T10" fmla="*/ 0 w 105"/>
                    <a:gd name="T11" fmla="*/ 25 h 27"/>
                    <a:gd name="T12" fmla="*/ 0 w 105"/>
                    <a:gd name="T13" fmla="*/ 25 h 27"/>
                    <a:gd name="T14" fmla="*/ 10 w 105"/>
                    <a:gd name="T15" fmla="*/ 26 h 27"/>
                    <a:gd name="T16" fmla="*/ 22 w 105"/>
                    <a:gd name="T17" fmla="*/ 27 h 27"/>
                    <a:gd name="T18" fmla="*/ 34 w 105"/>
                    <a:gd name="T19" fmla="*/ 27 h 27"/>
                    <a:gd name="T20" fmla="*/ 48 w 105"/>
                    <a:gd name="T21" fmla="*/ 27 h 27"/>
                    <a:gd name="T22" fmla="*/ 61 w 105"/>
                    <a:gd name="T23" fmla="*/ 27 h 27"/>
                    <a:gd name="T24" fmla="*/ 72 w 105"/>
                    <a:gd name="T25" fmla="*/ 27 h 27"/>
                    <a:gd name="T26" fmla="*/ 82 w 105"/>
                    <a:gd name="T27" fmla="*/ 26 h 27"/>
                    <a:gd name="T28" fmla="*/ 87 w 105"/>
                    <a:gd name="T29" fmla="*/ 26 h 27"/>
                    <a:gd name="T30" fmla="*/ 87 w 105"/>
                    <a:gd name="T31" fmla="*/ 26 h 27"/>
                    <a:gd name="T32" fmla="*/ 93 w 105"/>
                    <a:gd name="T33" fmla="*/ 18 h 27"/>
                    <a:gd name="T34" fmla="*/ 99 w 105"/>
                    <a:gd name="T35" fmla="*/ 10 h 27"/>
                    <a:gd name="T36" fmla="*/ 104 w 105"/>
                    <a:gd name="T37" fmla="*/ 3 h 27"/>
                    <a:gd name="T38" fmla="*/ 105 w 105"/>
                    <a:gd name="T39" fmla="*/ 0 h 27"/>
                    <a:gd name="T40" fmla="*/ 105 w 105"/>
                    <a:gd name="T41" fmla="*/ 0 h 27"/>
                    <a:gd name="T42" fmla="*/ 98 w 105"/>
                    <a:gd name="T43" fmla="*/ 0 h 27"/>
                    <a:gd name="T44" fmla="*/ 86 w 105"/>
                    <a:gd name="T45" fmla="*/ 0 h 27"/>
                    <a:gd name="T46" fmla="*/ 72 w 105"/>
                    <a:gd name="T47" fmla="*/ 0 h 27"/>
                    <a:gd name="T48" fmla="*/ 59 w 105"/>
                    <a:gd name="T49" fmla="*/ 0 h 27"/>
                    <a:gd name="T50" fmla="*/ 45 w 105"/>
                    <a:gd name="T51" fmla="*/ 0 h 27"/>
                    <a:gd name="T52" fmla="*/ 33 w 105"/>
                    <a:gd name="T53" fmla="*/ 0 h 27"/>
                    <a:gd name="T54" fmla="*/ 25 w 105"/>
                    <a:gd name="T55" fmla="*/ 0 h 27"/>
                    <a:gd name="T56" fmla="*/ 22 w 105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0" y="2"/>
                      </a:lnTo>
                      <a:lnTo>
                        <a:pt x="17" y="7"/>
                      </a:lnTo>
                      <a:lnTo>
                        <a:pt x="10" y="16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10" y="26"/>
                      </a:lnTo>
                      <a:lnTo>
                        <a:pt x="22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1" y="27"/>
                      </a:lnTo>
                      <a:lnTo>
                        <a:pt x="72" y="27"/>
                      </a:lnTo>
                      <a:lnTo>
                        <a:pt x="82" y="26"/>
                      </a:lnTo>
                      <a:lnTo>
                        <a:pt x="87" y="26"/>
                      </a:lnTo>
                      <a:lnTo>
                        <a:pt x="87" y="26"/>
                      </a:lnTo>
                      <a:lnTo>
                        <a:pt x="93" y="18"/>
                      </a:lnTo>
                      <a:lnTo>
                        <a:pt x="99" y="10"/>
                      </a:lnTo>
                      <a:lnTo>
                        <a:pt x="104" y="3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6" y="0"/>
                      </a:lnTo>
                      <a:lnTo>
                        <a:pt x="72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6" name="Freeform 186"/>
                <p:cNvSpPr>
                  <a:spLocks/>
                </p:cNvSpPr>
                <p:nvPr/>
              </p:nvSpPr>
              <p:spPr bwMode="auto">
                <a:xfrm>
                  <a:off x="696" y="3487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1 w 105"/>
                    <a:gd name="T3" fmla="*/ 2 h 27"/>
                    <a:gd name="T4" fmla="*/ 17 w 105"/>
                    <a:gd name="T5" fmla="*/ 8 h 27"/>
                    <a:gd name="T6" fmla="*/ 10 w 105"/>
                    <a:gd name="T7" fmla="*/ 16 h 27"/>
                    <a:gd name="T8" fmla="*/ 0 w 105"/>
                    <a:gd name="T9" fmla="*/ 26 h 27"/>
                    <a:gd name="T10" fmla="*/ 10 w 105"/>
                    <a:gd name="T11" fmla="*/ 27 h 27"/>
                    <a:gd name="T12" fmla="*/ 22 w 105"/>
                    <a:gd name="T13" fmla="*/ 27 h 27"/>
                    <a:gd name="T14" fmla="*/ 34 w 105"/>
                    <a:gd name="T15" fmla="*/ 27 h 27"/>
                    <a:gd name="T16" fmla="*/ 48 w 105"/>
                    <a:gd name="T17" fmla="*/ 27 h 27"/>
                    <a:gd name="T18" fmla="*/ 61 w 105"/>
                    <a:gd name="T19" fmla="*/ 27 h 27"/>
                    <a:gd name="T20" fmla="*/ 73 w 105"/>
                    <a:gd name="T21" fmla="*/ 27 h 27"/>
                    <a:gd name="T22" fmla="*/ 82 w 105"/>
                    <a:gd name="T23" fmla="*/ 27 h 27"/>
                    <a:gd name="T24" fmla="*/ 89 w 105"/>
                    <a:gd name="T25" fmla="*/ 26 h 27"/>
                    <a:gd name="T26" fmla="*/ 94 w 105"/>
                    <a:gd name="T27" fmla="*/ 20 h 27"/>
                    <a:gd name="T28" fmla="*/ 99 w 105"/>
                    <a:gd name="T29" fmla="*/ 11 h 27"/>
                    <a:gd name="T30" fmla="*/ 104 w 105"/>
                    <a:gd name="T31" fmla="*/ 4 h 27"/>
                    <a:gd name="T32" fmla="*/ 105 w 105"/>
                    <a:gd name="T33" fmla="*/ 0 h 27"/>
                    <a:gd name="T34" fmla="*/ 98 w 105"/>
                    <a:gd name="T35" fmla="*/ 0 h 27"/>
                    <a:gd name="T36" fmla="*/ 88 w 105"/>
                    <a:gd name="T37" fmla="*/ 0 h 27"/>
                    <a:gd name="T38" fmla="*/ 74 w 105"/>
                    <a:gd name="T39" fmla="*/ 0 h 27"/>
                    <a:gd name="T40" fmla="*/ 60 w 105"/>
                    <a:gd name="T41" fmla="*/ 0 h 27"/>
                    <a:gd name="T42" fmla="*/ 46 w 105"/>
                    <a:gd name="T43" fmla="*/ 0 h 27"/>
                    <a:gd name="T44" fmla="*/ 33 w 105"/>
                    <a:gd name="T45" fmla="*/ 0 h 27"/>
                    <a:gd name="T46" fmla="*/ 25 w 105"/>
                    <a:gd name="T47" fmla="*/ 0 h 27"/>
                    <a:gd name="T48" fmla="*/ 22 w 105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7" y="8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7"/>
                      </a:lnTo>
                      <a:lnTo>
                        <a:pt x="89" y="26"/>
                      </a:lnTo>
                      <a:lnTo>
                        <a:pt x="94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0"/>
                      </a:lnTo>
                      <a:lnTo>
                        <a:pt x="74" y="0"/>
                      </a:lnTo>
                      <a:lnTo>
                        <a:pt x="60" y="0"/>
                      </a:lnTo>
                      <a:lnTo>
                        <a:pt x="46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7" name="Freeform 187"/>
                <p:cNvSpPr>
                  <a:spLocks/>
                </p:cNvSpPr>
                <p:nvPr/>
              </p:nvSpPr>
              <p:spPr bwMode="auto">
                <a:xfrm>
                  <a:off x="696" y="3487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2 w 105"/>
                    <a:gd name="T3" fmla="*/ 0 h 27"/>
                    <a:gd name="T4" fmla="*/ 21 w 105"/>
                    <a:gd name="T5" fmla="*/ 2 h 27"/>
                    <a:gd name="T6" fmla="*/ 17 w 105"/>
                    <a:gd name="T7" fmla="*/ 8 h 27"/>
                    <a:gd name="T8" fmla="*/ 10 w 105"/>
                    <a:gd name="T9" fmla="*/ 16 h 27"/>
                    <a:gd name="T10" fmla="*/ 0 w 105"/>
                    <a:gd name="T11" fmla="*/ 26 h 27"/>
                    <a:gd name="T12" fmla="*/ 0 w 105"/>
                    <a:gd name="T13" fmla="*/ 26 h 27"/>
                    <a:gd name="T14" fmla="*/ 10 w 105"/>
                    <a:gd name="T15" fmla="*/ 27 h 27"/>
                    <a:gd name="T16" fmla="*/ 22 w 105"/>
                    <a:gd name="T17" fmla="*/ 27 h 27"/>
                    <a:gd name="T18" fmla="*/ 34 w 105"/>
                    <a:gd name="T19" fmla="*/ 27 h 27"/>
                    <a:gd name="T20" fmla="*/ 48 w 105"/>
                    <a:gd name="T21" fmla="*/ 27 h 27"/>
                    <a:gd name="T22" fmla="*/ 61 w 105"/>
                    <a:gd name="T23" fmla="*/ 27 h 27"/>
                    <a:gd name="T24" fmla="*/ 73 w 105"/>
                    <a:gd name="T25" fmla="*/ 27 h 27"/>
                    <a:gd name="T26" fmla="*/ 82 w 105"/>
                    <a:gd name="T27" fmla="*/ 27 h 27"/>
                    <a:gd name="T28" fmla="*/ 89 w 105"/>
                    <a:gd name="T29" fmla="*/ 26 h 27"/>
                    <a:gd name="T30" fmla="*/ 89 w 105"/>
                    <a:gd name="T31" fmla="*/ 26 h 27"/>
                    <a:gd name="T32" fmla="*/ 94 w 105"/>
                    <a:gd name="T33" fmla="*/ 20 h 27"/>
                    <a:gd name="T34" fmla="*/ 99 w 105"/>
                    <a:gd name="T35" fmla="*/ 11 h 27"/>
                    <a:gd name="T36" fmla="*/ 104 w 105"/>
                    <a:gd name="T37" fmla="*/ 4 h 27"/>
                    <a:gd name="T38" fmla="*/ 105 w 105"/>
                    <a:gd name="T39" fmla="*/ 0 h 27"/>
                    <a:gd name="T40" fmla="*/ 105 w 105"/>
                    <a:gd name="T41" fmla="*/ 0 h 27"/>
                    <a:gd name="T42" fmla="*/ 98 w 105"/>
                    <a:gd name="T43" fmla="*/ 0 h 27"/>
                    <a:gd name="T44" fmla="*/ 88 w 105"/>
                    <a:gd name="T45" fmla="*/ 0 h 27"/>
                    <a:gd name="T46" fmla="*/ 74 w 105"/>
                    <a:gd name="T47" fmla="*/ 0 h 27"/>
                    <a:gd name="T48" fmla="*/ 60 w 105"/>
                    <a:gd name="T49" fmla="*/ 0 h 27"/>
                    <a:gd name="T50" fmla="*/ 46 w 105"/>
                    <a:gd name="T51" fmla="*/ 0 h 27"/>
                    <a:gd name="T52" fmla="*/ 33 w 105"/>
                    <a:gd name="T53" fmla="*/ 0 h 27"/>
                    <a:gd name="T54" fmla="*/ 25 w 105"/>
                    <a:gd name="T55" fmla="*/ 0 h 27"/>
                    <a:gd name="T56" fmla="*/ 22 w 105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7" y="8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7"/>
                      </a:lnTo>
                      <a:lnTo>
                        <a:pt x="34" y="27"/>
                      </a:lnTo>
                      <a:lnTo>
                        <a:pt x="48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7"/>
                      </a:lnTo>
                      <a:lnTo>
                        <a:pt x="89" y="26"/>
                      </a:lnTo>
                      <a:lnTo>
                        <a:pt x="89" y="26"/>
                      </a:lnTo>
                      <a:lnTo>
                        <a:pt x="94" y="20"/>
                      </a:lnTo>
                      <a:lnTo>
                        <a:pt x="99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8" y="0"/>
                      </a:lnTo>
                      <a:lnTo>
                        <a:pt x="88" y="0"/>
                      </a:lnTo>
                      <a:lnTo>
                        <a:pt x="74" y="0"/>
                      </a:lnTo>
                      <a:lnTo>
                        <a:pt x="60" y="0"/>
                      </a:lnTo>
                      <a:lnTo>
                        <a:pt x="46" y="0"/>
                      </a:lnTo>
                      <a:lnTo>
                        <a:pt x="33" y="0"/>
                      </a:lnTo>
                      <a:lnTo>
                        <a:pt x="25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8" name="Freeform 188"/>
                <p:cNvSpPr>
                  <a:spLocks/>
                </p:cNvSpPr>
                <p:nvPr/>
              </p:nvSpPr>
              <p:spPr bwMode="auto">
                <a:xfrm>
                  <a:off x="711" y="3487"/>
                  <a:ext cx="15" cy="4"/>
                </a:xfrm>
                <a:custGeom>
                  <a:avLst/>
                  <a:gdLst>
                    <a:gd name="T0" fmla="*/ 21 w 104"/>
                    <a:gd name="T1" fmla="*/ 0 h 27"/>
                    <a:gd name="T2" fmla="*/ 20 w 104"/>
                    <a:gd name="T3" fmla="*/ 2 h 27"/>
                    <a:gd name="T4" fmla="*/ 16 w 104"/>
                    <a:gd name="T5" fmla="*/ 8 h 27"/>
                    <a:gd name="T6" fmla="*/ 10 w 104"/>
                    <a:gd name="T7" fmla="*/ 16 h 27"/>
                    <a:gd name="T8" fmla="*/ 0 w 104"/>
                    <a:gd name="T9" fmla="*/ 26 h 27"/>
                    <a:gd name="T10" fmla="*/ 9 w 104"/>
                    <a:gd name="T11" fmla="*/ 27 h 27"/>
                    <a:gd name="T12" fmla="*/ 21 w 104"/>
                    <a:gd name="T13" fmla="*/ 27 h 27"/>
                    <a:gd name="T14" fmla="*/ 35 w 104"/>
                    <a:gd name="T15" fmla="*/ 27 h 27"/>
                    <a:gd name="T16" fmla="*/ 47 w 104"/>
                    <a:gd name="T17" fmla="*/ 27 h 27"/>
                    <a:gd name="T18" fmla="*/ 61 w 104"/>
                    <a:gd name="T19" fmla="*/ 27 h 27"/>
                    <a:gd name="T20" fmla="*/ 73 w 104"/>
                    <a:gd name="T21" fmla="*/ 27 h 27"/>
                    <a:gd name="T22" fmla="*/ 82 w 104"/>
                    <a:gd name="T23" fmla="*/ 27 h 27"/>
                    <a:gd name="T24" fmla="*/ 88 w 104"/>
                    <a:gd name="T25" fmla="*/ 26 h 27"/>
                    <a:gd name="T26" fmla="*/ 94 w 104"/>
                    <a:gd name="T27" fmla="*/ 20 h 27"/>
                    <a:gd name="T28" fmla="*/ 99 w 104"/>
                    <a:gd name="T29" fmla="*/ 11 h 27"/>
                    <a:gd name="T30" fmla="*/ 103 w 104"/>
                    <a:gd name="T31" fmla="*/ 4 h 27"/>
                    <a:gd name="T32" fmla="*/ 104 w 104"/>
                    <a:gd name="T33" fmla="*/ 0 h 27"/>
                    <a:gd name="T34" fmla="*/ 97 w 104"/>
                    <a:gd name="T35" fmla="*/ 0 h 27"/>
                    <a:gd name="T36" fmla="*/ 87 w 104"/>
                    <a:gd name="T37" fmla="*/ 0 h 27"/>
                    <a:gd name="T38" fmla="*/ 73 w 104"/>
                    <a:gd name="T39" fmla="*/ 0 h 27"/>
                    <a:gd name="T40" fmla="*/ 59 w 104"/>
                    <a:gd name="T41" fmla="*/ 0 h 27"/>
                    <a:gd name="T42" fmla="*/ 45 w 104"/>
                    <a:gd name="T43" fmla="*/ 0 h 27"/>
                    <a:gd name="T44" fmla="*/ 32 w 104"/>
                    <a:gd name="T45" fmla="*/ 0 h 27"/>
                    <a:gd name="T46" fmla="*/ 24 w 104"/>
                    <a:gd name="T47" fmla="*/ 0 h 27"/>
                    <a:gd name="T48" fmla="*/ 21 w 104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4" h="27">
                      <a:moveTo>
                        <a:pt x="21" y="0"/>
                      </a:moveTo>
                      <a:lnTo>
                        <a:pt x="20" y="2"/>
                      </a:lnTo>
                      <a:lnTo>
                        <a:pt x="16" y="8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9" y="27"/>
                      </a:lnTo>
                      <a:lnTo>
                        <a:pt x="21" y="27"/>
                      </a:lnTo>
                      <a:lnTo>
                        <a:pt x="35" y="27"/>
                      </a:lnTo>
                      <a:lnTo>
                        <a:pt x="47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7"/>
                      </a:lnTo>
                      <a:lnTo>
                        <a:pt x="88" y="26"/>
                      </a:lnTo>
                      <a:lnTo>
                        <a:pt x="94" y="20"/>
                      </a:lnTo>
                      <a:lnTo>
                        <a:pt x="99" y="11"/>
                      </a:lnTo>
                      <a:lnTo>
                        <a:pt x="103" y="4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29" name="Freeform 189"/>
                <p:cNvSpPr>
                  <a:spLocks/>
                </p:cNvSpPr>
                <p:nvPr/>
              </p:nvSpPr>
              <p:spPr bwMode="auto">
                <a:xfrm>
                  <a:off x="711" y="3487"/>
                  <a:ext cx="15" cy="4"/>
                </a:xfrm>
                <a:custGeom>
                  <a:avLst/>
                  <a:gdLst>
                    <a:gd name="T0" fmla="*/ 21 w 104"/>
                    <a:gd name="T1" fmla="*/ 0 h 27"/>
                    <a:gd name="T2" fmla="*/ 21 w 104"/>
                    <a:gd name="T3" fmla="*/ 0 h 27"/>
                    <a:gd name="T4" fmla="*/ 20 w 104"/>
                    <a:gd name="T5" fmla="*/ 2 h 27"/>
                    <a:gd name="T6" fmla="*/ 16 w 104"/>
                    <a:gd name="T7" fmla="*/ 8 h 27"/>
                    <a:gd name="T8" fmla="*/ 10 w 104"/>
                    <a:gd name="T9" fmla="*/ 16 h 27"/>
                    <a:gd name="T10" fmla="*/ 0 w 104"/>
                    <a:gd name="T11" fmla="*/ 26 h 27"/>
                    <a:gd name="T12" fmla="*/ 0 w 104"/>
                    <a:gd name="T13" fmla="*/ 26 h 27"/>
                    <a:gd name="T14" fmla="*/ 9 w 104"/>
                    <a:gd name="T15" fmla="*/ 27 h 27"/>
                    <a:gd name="T16" fmla="*/ 21 w 104"/>
                    <a:gd name="T17" fmla="*/ 27 h 27"/>
                    <a:gd name="T18" fmla="*/ 35 w 104"/>
                    <a:gd name="T19" fmla="*/ 27 h 27"/>
                    <a:gd name="T20" fmla="*/ 47 w 104"/>
                    <a:gd name="T21" fmla="*/ 27 h 27"/>
                    <a:gd name="T22" fmla="*/ 61 w 104"/>
                    <a:gd name="T23" fmla="*/ 27 h 27"/>
                    <a:gd name="T24" fmla="*/ 73 w 104"/>
                    <a:gd name="T25" fmla="*/ 27 h 27"/>
                    <a:gd name="T26" fmla="*/ 82 w 104"/>
                    <a:gd name="T27" fmla="*/ 27 h 27"/>
                    <a:gd name="T28" fmla="*/ 88 w 104"/>
                    <a:gd name="T29" fmla="*/ 26 h 27"/>
                    <a:gd name="T30" fmla="*/ 88 w 104"/>
                    <a:gd name="T31" fmla="*/ 26 h 27"/>
                    <a:gd name="T32" fmla="*/ 94 w 104"/>
                    <a:gd name="T33" fmla="*/ 20 h 27"/>
                    <a:gd name="T34" fmla="*/ 99 w 104"/>
                    <a:gd name="T35" fmla="*/ 11 h 27"/>
                    <a:gd name="T36" fmla="*/ 103 w 104"/>
                    <a:gd name="T37" fmla="*/ 4 h 27"/>
                    <a:gd name="T38" fmla="*/ 104 w 104"/>
                    <a:gd name="T39" fmla="*/ 0 h 27"/>
                    <a:gd name="T40" fmla="*/ 104 w 104"/>
                    <a:gd name="T41" fmla="*/ 0 h 27"/>
                    <a:gd name="T42" fmla="*/ 97 w 104"/>
                    <a:gd name="T43" fmla="*/ 0 h 27"/>
                    <a:gd name="T44" fmla="*/ 87 w 104"/>
                    <a:gd name="T45" fmla="*/ 0 h 27"/>
                    <a:gd name="T46" fmla="*/ 73 w 104"/>
                    <a:gd name="T47" fmla="*/ 0 h 27"/>
                    <a:gd name="T48" fmla="*/ 59 w 104"/>
                    <a:gd name="T49" fmla="*/ 0 h 27"/>
                    <a:gd name="T50" fmla="*/ 45 w 104"/>
                    <a:gd name="T51" fmla="*/ 0 h 27"/>
                    <a:gd name="T52" fmla="*/ 32 w 104"/>
                    <a:gd name="T53" fmla="*/ 0 h 27"/>
                    <a:gd name="T54" fmla="*/ 24 w 104"/>
                    <a:gd name="T55" fmla="*/ 0 h 27"/>
                    <a:gd name="T56" fmla="*/ 21 w 104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4" h="27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20" y="2"/>
                      </a:lnTo>
                      <a:lnTo>
                        <a:pt x="16" y="8"/>
                      </a:lnTo>
                      <a:lnTo>
                        <a:pt x="10" y="1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9" y="27"/>
                      </a:lnTo>
                      <a:lnTo>
                        <a:pt x="21" y="27"/>
                      </a:lnTo>
                      <a:lnTo>
                        <a:pt x="35" y="27"/>
                      </a:lnTo>
                      <a:lnTo>
                        <a:pt x="47" y="27"/>
                      </a:lnTo>
                      <a:lnTo>
                        <a:pt x="61" y="27"/>
                      </a:lnTo>
                      <a:lnTo>
                        <a:pt x="73" y="27"/>
                      </a:lnTo>
                      <a:lnTo>
                        <a:pt x="82" y="27"/>
                      </a:lnTo>
                      <a:lnTo>
                        <a:pt x="88" y="26"/>
                      </a:lnTo>
                      <a:lnTo>
                        <a:pt x="88" y="26"/>
                      </a:lnTo>
                      <a:lnTo>
                        <a:pt x="94" y="20"/>
                      </a:lnTo>
                      <a:lnTo>
                        <a:pt x="99" y="11"/>
                      </a:lnTo>
                      <a:lnTo>
                        <a:pt x="103" y="4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7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2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0" name="Freeform 190"/>
                <p:cNvSpPr>
                  <a:spLocks/>
                </p:cNvSpPr>
                <p:nvPr/>
              </p:nvSpPr>
              <p:spPr bwMode="auto">
                <a:xfrm>
                  <a:off x="726" y="3487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1 w 105"/>
                    <a:gd name="T3" fmla="*/ 2 h 27"/>
                    <a:gd name="T4" fmla="*/ 18 w 105"/>
                    <a:gd name="T5" fmla="*/ 8 h 27"/>
                    <a:gd name="T6" fmla="*/ 11 w 105"/>
                    <a:gd name="T7" fmla="*/ 16 h 27"/>
                    <a:gd name="T8" fmla="*/ 0 w 105"/>
                    <a:gd name="T9" fmla="*/ 26 h 27"/>
                    <a:gd name="T10" fmla="*/ 11 w 105"/>
                    <a:gd name="T11" fmla="*/ 27 h 27"/>
                    <a:gd name="T12" fmla="*/ 22 w 105"/>
                    <a:gd name="T13" fmla="*/ 27 h 27"/>
                    <a:gd name="T14" fmla="*/ 35 w 105"/>
                    <a:gd name="T15" fmla="*/ 27 h 27"/>
                    <a:gd name="T16" fmla="*/ 48 w 105"/>
                    <a:gd name="T17" fmla="*/ 27 h 27"/>
                    <a:gd name="T18" fmla="*/ 60 w 105"/>
                    <a:gd name="T19" fmla="*/ 27 h 27"/>
                    <a:gd name="T20" fmla="*/ 72 w 105"/>
                    <a:gd name="T21" fmla="*/ 27 h 27"/>
                    <a:gd name="T22" fmla="*/ 81 w 105"/>
                    <a:gd name="T23" fmla="*/ 27 h 27"/>
                    <a:gd name="T24" fmla="*/ 88 w 105"/>
                    <a:gd name="T25" fmla="*/ 26 h 27"/>
                    <a:gd name="T26" fmla="*/ 94 w 105"/>
                    <a:gd name="T27" fmla="*/ 20 h 27"/>
                    <a:gd name="T28" fmla="*/ 100 w 105"/>
                    <a:gd name="T29" fmla="*/ 11 h 27"/>
                    <a:gd name="T30" fmla="*/ 104 w 105"/>
                    <a:gd name="T31" fmla="*/ 4 h 27"/>
                    <a:gd name="T32" fmla="*/ 105 w 105"/>
                    <a:gd name="T33" fmla="*/ 0 h 27"/>
                    <a:gd name="T34" fmla="*/ 99 w 105"/>
                    <a:gd name="T35" fmla="*/ 0 h 27"/>
                    <a:gd name="T36" fmla="*/ 87 w 105"/>
                    <a:gd name="T37" fmla="*/ 0 h 27"/>
                    <a:gd name="T38" fmla="*/ 73 w 105"/>
                    <a:gd name="T39" fmla="*/ 0 h 27"/>
                    <a:gd name="T40" fmla="*/ 59 w 105"/>
                    <a:gd name="T41" fmla="*/ 0 h 27"/>
                    <a:gd name="T42" fmla="*/ 45 w 105"/>
                    <a:gd name="T43" fmla="*/ 0 h 27"/>
                    <a:gd name="T44" fmla="*/ 34 w 105"/>
                    <a:gd name="T45" fmla="*/ 0 h 27"/>
                    <a:gd name="T46" fmla="*/ 26 w 105"/>
                    <a:gd name="T47" fmla="*/ 0 h 27"/>
                    <a:gd name="T48" fmla="*/ 22 w 105"/>
                    <a:gd name="T49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1" y="2"/>
                      </a:lnTo>
                      <a:lnTo>
                        <a:pt x="18" y="8"/>
                      </a:lnTo>
                      <a:lnTo>
                        <a:pt x="11" y="16"/>
                      </a:lnTo>
                      <a:lnTo>
                        <a:pt x="0" y="26"/>
                      </a:lnTo>
                      <a:lnTo>
                        <a:pt x="11" y="27"/>
                      </a:lnTo>
                      <a:lnTo>
                        <a:pt x="22" y="27"/>
                      </a:lnTo>
                      <a:lnTo>
                        <a:pt x="35" y="27"/>
                      </a:lnTo>
                      <a:lnTo>
                        <a:pt x="48" y="27"/>
                      </a:lnTo>
                      <a:lnTo>
                        <a:pt x="60" y="27"/>
                      </a:lnTo>
                      <a:lnTo>
                        <a:pt x="72" y="27"/>
                      </a:lnTo>
                      <a:lnTo>
                        <a:pt x="81" y="27"/>
                      </a:lnTo>
                      <a:lnTo>
                        <a:pt x="88" y="26"/>
                      </a:lnTo>
                      <a:lnTo>
                        <a:pt x="94" y="20"/>
                      </a:lnTo>
                      <a:lnTo>
                        <a:pt x="100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99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1" name="Freeform 191"/>
                <p:cNvSpPr>
                  <a:spLocks/>
                </p:cNvSpPr>
                <p:nvPr/>
              </p:nvSpPr>
              <p:spPr bwMode="auto">
                <a:xfrm>
                  <a:off x="726" y="3487"/>
                  <a:ext cx="15" cy="4"/>
                </a:xfrm>
                <a:custGeom>
                  <a:avLst/>
                  <a:gdLst>
                    <a:gd name="T0" fmla="*/ 22 w 105"/>
                    <a:gd name="T1" fmla="*/ 0 h 27"/>
                    <a:gd name="T2" fmla="*/ 22 w 105"/>
                    <a:gd name="T3" fmla="*/ 0 h 27"/>
                    <a:gd name="T4" fmla="*/ 21 w 105"/>
                    <a:gd name="T5" fmla="*/ 2 h 27"/>
                    <a:gd name="T6" fmla="*/ 18 w 105"/>
                    <a:gd name="T7" fmla="*/ 8 h 27"/>
                    <a:gd name="T8" fmla="*/ 11 w 105"/>
                    <a:gd name="T9" fmla="*/ 16 h 27"/>
                    <a:gd name="T10" fmla="*/ 0 w 105"/>
                    <a:gd name="T11" fmla="*/ 26 h 27"/>
                    <a:gd name="T12" fmla="*/ 0 w 105"/>
                    <a:gd name="T13" fmla="*/ 26 h 27"/>
                    <a:gd name="T14" fmla="*/ 11 w 105"/>
                    <a:gd name="T15" fmla="*/ 27 h 27"/>
                    <a:gd name="T16" fmla="*/ 22 w 105"/>
                    <a:gd name="T17" fmla="*/ 27 h 27"/>
                    <a:gd name="T18" fmla="*/ 35 w 105"/>
                    <a:gd name="T19" fmla="*/ 27 h 27"/>
                    <a:gd name="T20" fmla="*/ 48 w 105"/>
                    <a:gd name="T21" fmla="*/ 27 h 27"/>
                    <a:gd name="T22" fmla="*/ 60 w 105"/>
                    <a:gd name="T23" fmla="*/ 27 h 27"/>
                    <a:gd name="T24" fmla="*/ 72 w 105"/>
                    <a:gd name="T25" fmla="*/ 27 h 27"/>
                    <a:gd name="T26" fmla="*/ 81 w 105"/>
                    <a:gd name="T27" fmla="*/ 27 h 27"/>
                    <a:gd name="T28" fmla="*/ 88 w 105"/>
                    <a:gd name="T29" fmla="*/ 26 h 27"/>
                    <a:gd name="T30" fmla="*/ 88 w 105"/>
                    <a:gd name="T31" fmla="*/ 26 h 27"/>
                    <a:gd name="T32" fmla="*/ 94 w 105"/>
                    <a:gd name="T33" fmla="*/ 20 h 27"/>
                    <a:gd name="T34" fmla="*/ 100 w 105"/>
                    <a:gd name="T35" fmla="*/ 11 h 27"/>
                    <a:gd name="T36" fmla="*/ 104 w 105"/>
                    <a:gd name="T37" fmla="*/ 4 h 27"/>
                    <a:gd name="T38" fmla="*/ 105 w 105"/>
                    <a:gd name="T39" fmla="*/ 0 h 27"/>
                    <a:gd name="T40" fmla="*/ 105 w 105"/>
                    <a:gd name="T41" fmla="*/ 0 h 27"/>
                    <a:gd name="T42" fmla="*/ 99 w 105"/>
                    <a:gd name="T43" fmla="*/ 0 h 27"/>
                    <a:gd name="T44" fmla="*/ 87 w 105"/>
                    <a:gd name="T45" fmla="*/ 0 h 27"/>
                    <a:gd name="T46" fmla="*/ 73 w 105"/>
                    <a:gd name="T47" fmla="*/ 0 h 27"/>
                    <a:gd name="T48" fmla="*/ 59 w 105"/>
                    <a:gd name="T49" fmla="*/ 0 h 27"/>
                    <a:gd name="T50" fmla="*/ 45 w 105"/>
                    <a:gd name="T51" fmla="*/ 0 h 27"/>
                    <a:gd name="T52" fmla="*/ 34 w 105"/>
                    <a:gd name="T53" fmla="*/ 0 h 27"/>
                    <a:gd name="T54" fmla="*/ 26 w 105"/>
                    <a:gd name="T55" fmla="*/ 0 h 27"/>
                    <a:gd name="T56" fmla="*/ 22 w 105"/>
                    <a:gd name="T5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5" h="27">
                      <a:moveTo>
                        <a:pt x="22" y="0"/>
                      </a:moveTo>
                      <a:lnTo>
                        <a:pt x="22" y="0"/>
                      </a:lnTo>
                      <a:lnTo>
                        <a:pt x="21" y="2"/>
                      </a:lnTo>
                      <a:lnTo>
                        <a:pt x="18" y="8"/>
                      </a:lnTo>
                      <a:lnTo>
                        <a:pt x="11" y="16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1" y="27"/>
                      </a:lnTo>
                      <a:lnTo>
                        <a:pt x="22" y="27"/>
                      </a:lnTo>
                      <a:lnTo>
                        <a:pt x="35" y="27"/>
                      </a:lnTo>
                      <a:lnTo>
                        <a:pt x="48" y="27"/>
                      </a:lnTo>
                      <a:lnTo>
                        <a:pt x="60" y="27"/>
                      </a:lnTo>
                      <a:lnTo>
                        <a:pt x="72" y="27"/>
                      </a:lnTo>
                      <a:lnTo>
                        <a:pt x="81" y="27"/>
                      </a:lnTo>
                      <a:lnTo>
                        <a:pt x="88" y="26"/>
                      </a:lnTo>
                      <a:lnTo>
                        <a:pt x="88" y="26"/>
                      </a:lnTo>
                      <a:lnTo>
                        <a:pt x="94" y="20"/>
                      </a:lnTo>
                      <a:lnTo>
                        <a:pt x="100" y="11"/>
                      </a:lnTo>
                      <a:lnTo>
                        <a:pt x="104" y="4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99" y="0"/>
                      </a:lnTo>
                      <a:lnTo>
                        <a:pt x="87" y="0"/>
                      </a:lnTo>
                      <a:lnTo>
                        <a:pt x="73" y="0"/>
                      </a:lnTo>
                      <a:lnTo>
                        <a:pt x="59" y="0"/>
                      </a:lnTo>
                      <a:lnTo>
                        <a:pt x="45" y="0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2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2" name="Freeform 192"/>
                <p:cNvSpPr>
                  <a:spLocks/>
                </p:cNvSpPr>
                <p:nvPr/>
              </p:nvSpPr>
              <p:spPr bwMode="auto">
                <a:xfrm>
                  <a:off x="445" y="3456"/>
                  <a:ext cx="16" cy="5"/>
                </a:xfrm>
                <a:custGeom>
                  <a:avLst/>
                  <a:gdLst>
                    <a:gd name="T0" fmla="*/ 25 w 111"/>
                    <a:gd name="T1" fmla="*/ 0 h 28"/>
                    <a:gd name="T2" fmla="*/ 24 w 111"/>
                    <a:gd name="T3" fmla="*/ 3 h 28"/>
                    <a:gd name="T4" fmla="*/ 20 w 111"/>
                    <a:gd name="T5" fmla="*/ 9 h 28"/>
                    <a:gd name="T6" fmla="*/ 11 w 111"/>
                    <a:gd name="T7" fmla="*/ 17 h 28"/>
                    <a:gd name="T8" fmla="*/ 0 w 111"/>
                    <a:gd name="T9" fmla="*/ 27 h 28"/>
                    <a:gd name="T10" fmla="*/ 9 w 111"/>
                    <a:gd name="T11" fmla="*/ 28 h 28"/>
                    <a:gd name="T12" fmla="*/ 22 w 111"/>
                    <a:gd name="T13" fmla="*/ 28 h 28"/>
                    <a:gd name="T14" fmla="*/ 35 w 111"/>
                    <a:gd name="T15" fmla="*/ 28 h 28"/>
                    <a:gd name="T16" fmla="*/ 48 w 111"/>
                    <a:gd name="T17" fmla="*/ 28 h 28"/>
                    <a:gd name="T18" fmla="*/ 62 w 111"/>
                    <a:gd name="T19" fmla="*/ 28 h 28"/>
                    <a:gd name="T20" fmla="*/ 74 w 111"/>
                    <a:gd name="T21" fmla="*/ 28 h 28"/>
                    <a:gd name="T22" fmla="*/ 84 w 111"/>
                    <a:gd name="T23" fmla="*/ 28 h 28"/>
                    <a:gd name="T24" fmla="*/ 90 w 111"/>
                    <a:gd name="T25" fmla="*/ 27 h 28"/>
                    <a:gd name="T26" fmla="*/ 98 w 111"/>
                    <a:gd name="T27" fmla="*/ 20 h 28"/>
                    <a:gd name="T28" fmla="*/ 104 w 111"/>
                    <a:gd name="T29" fmla="*/ 10 h 28"/>
                    <a:gd name="T30" fmla="*/ 109 w 111"/>
                    <a:gd name="T31" fmla="*/ 4 h 28"/>
                    <a:gd name="T32" fmla="*/ 111 w 111"/>
                    <a:gd name="T33" fmla="*/ 0 h 28"/>
                    <a:gd name="T34" fmla="*/ 104 w 111"/>
                    <a:gd name="T35" fmla="*/ 0 h 28"/>
                    <a:gd name="T36" fmla="*/ 92 w 111"/>
                    <a:gd name="T37" fmla="*/ 0 h 28"/>
                    <a:gd name="T38" fmla="*/ 79 w 111"/>
                    <a:gd name="T39" fmla="*/ 0 h 28"/>
                    <a:gd name="T40" fmla="*/ 65 w 111"/>
                    <a:gd name="T41" fmla="*/ 0 h 28"/>
                    <a:gd name="T42" fmla="*/ 50 w 111"/>
                    <a:gd name="T43" fmla="*/ 0 h 28"/>
                    <a:gd name="T44" fmla="*/ 38 w 111"/>
                    <a:gd name="T45" fmla="*/ 0 h 28"/>
                    <a:gd name="T46" fmla="*/ 29 w 111"/>
                    <a:gd name="T47" fmla="*/ 0 h 28"/>
                    <a:gd name="T48" fmla="*/ 25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5" y="0"/>
                      </a:moveTo>
                      <a:lnTo>
                        <a:pt x="24" y="3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20"/>
                      </a:lnTo>
                      <a:lnTo>
                        <a:pt x="104" y="10"/>
                      </a:lnTo>
                      <a:lnTo>
                        <a:pt x="109" y="4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3" name="Freeform 193"/>
                <p:cNvSpPr>
                  <a:spLocks/>
                </p:cNvSpPr>
                <p:nvPr/>
              </p:nvSpPr>
              <p:spPr bwMode="auto">
                <a:xfrm>
                  <a:off x="445" y="3456"/>
                  <a:ext cx="16" cy="5"/>
                </a:xfrm>
                <a:custGeom>
                  <a:avLst/>
                  <a:gdLst>
                    <a:gd name="T0" fmla="*/ 25 w 111"/>
                    <a:gd name="T1" fmla="*/ 0 h 28"/>
                    <a:gd name="T2" fmla="*/ 25 w 111"/>
                    <a:gd name="T3" fmla="*/ 0 h 28"/>
                    <a:gd name="T4" fmla="*/ 24 w 111"/>
                    <a:gd name="T5" fmla="*/ 3 h 28"/>
                    <a:gd name="T6" fmla="*/ 20 w 111"/>
                    <a:gd name="T7" fmla="*/ 9 h 28"/>
                    <a:gd name="T8" fmla="*/ 11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9 w 111"/>
                    <a:gd name="T15" fmla="*/ 28 h 28"/>
                    <a:gd name="T16" fmla="*/ 22 w 111"/>
                    <a:gd name="T17" fmla="*/ 28 h 28"/>
                    <a:gd name="T18" fmla="*/ 35 w 111"/>
                    <a:gd name="T19" fmla="*/ 28 h 28"/>
                    <a:gd name="T20" fmla="*/ 48 w 111"/>
                    <a:gd name="T21" fmla="*/ 28 h 28"/>
                    <a:gd name="T22" fmla="*/ 62 w 111"/>
                    <a:gd name="T23" fmla="*/ 28 h 28"/>
                    <a:gd name="T24" fmla="*/ 74 w 111"/>
                    <a:gd name="T25" fmla="*/ 28 h 28"/>
                    <a:gd name="T26" fmla="*/ 84 w 111"/>
                    <a:gd name="T27" fmla="*/ 28 h 28"/>
                    <a:gd name="T28" fmla="*/ 90 w 111"/>
                    <a:gd name="T29" fmla="*/ 27 h 28"/>
                    <a:gd name="T30" fmla="*/ 90 w 111"/>
                    <a:gd name="T31" fmla="*/ 27 h 28"/>
                    <a:gd name="T32" fmla="*/ 98 w 111"/>
                    <a:gd name="T33" fmla="*/ 20 h 28"/>
                    <a:gd name="T34" fmla="*/ 104 w 111"/>
                    <a:gd name="T35" fmla="*/ 10 h 28"/>
                    <a:gd name="T36" fmla="*/ 109 w 111"/>
                    <a:gd name="T37" fmla="*/ 4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4 w 111"/>
                    <a:gd name="T43" fmla="*/ 0 h 28"/>
                    <a:gd name="T44" fmla="*/ 92 w 111"/>
                    <a:gd name="T45" fmla="*/ 0 h 28"/>
                    <a:gd name="T46" fmla="*/ 79 w 111"/>
                    <a:gd name="T47" fmla="*/ 0 h 28"/>
                    <a:gd name="T48" fmla="*/ 65 w 111"/>
                    <a:gd name="T49" fmla="*/ 0 h 28"/>
                    <a:gd name="T50" fmla="*/ 50 w 111"/>
                    <a:gd name="T51" fmla="*/ 0 h 28"/>
                    <a:gd name="T52" fmla="*/ 38 w 111"/>
                    <a:gd name="T53" fmla="*/ 0 h 28"/>
                    <a:gd name="T54" fmla="*/ 29 w 111"/>
                    <a:gd name="T55" fmla="*/ 0 h 28"/>
                    <a:gd name="T56" fmla="*/ 25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4" y="3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20"/>
                      </a:lnTo>
                      <a:lnTo>
                        <a:pt x="104" y="10"/>
                      </a:lnTo>
                      <a:lnTo>
                        <a:pt x="109" y="4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4" name="Freeform 194"/>
                <p:cNvSpPr>
                  <a:spLocks/>
                </p:cNvSpPr>
                <p:nvPr/>
              </p:nvSpPr>
              <p:spPr bwMode="auto">
                <a:xfrm>
                  <a:off x="459" y="3456"/>
                  <a:ext cx="16" cy="5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3 h 28"/>
                    <a:gd name="T4" fmla="*/ 20 w 112"/>
                    <a:gd name="T5" fmla="*/ 9 h 28"/>
                    <a:gd name="T6" fmla="*/ 11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5 w 112"/>
                    <a:gd name="T15" fmla="*/ 28 h 28"/>
                    <a:gd name="T16" fmla="*/ 49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20 h 28"/>
                    <a:gd name="T28" fmla="*/ 105 w 112"/>
                    <a:gd name="T29" fmla="*/ 10 h 28"/>
                    <a:gd name="T30" fmla="*/ 109 w 112"/>
                    <a:gd name="T31" fmla="*/ 4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3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20"/>
                      </a:lnTo>
                      <a:lnTo>
                        <a:pt x="105" y="10"/>
                      </a:lnTo>
                      <a:lnTo>
                        <a:pt x="109" y="4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5" name="Freeform 195"/>
                <p:cNvSpPr>
                  <a:spLocks/>
                </p:cNvSpPr>
                <p:nvPr/>
              </p:nvSpPr>
              <p:spPr bwMode="auto">
                <a:xfrm>
                  <a:off x="459" y="3456"/>
                  <a:ext cx="16" cy="5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3 h 28"/>
                    <a:gd name="T6" fmla="*/ 20 w 112"/>
                    <a:gd name="T7" fmla="*/ 9 h 28"/>
                    <a:gd name="T8" fmla="*/ 11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5 w 112"/>
                    <a:gd name="T19" fmla="*/ 28 h 28"/>
                    <a:gd name="T20" fmla="*/ 49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20 h 28"/>
                    <a:gd name="T34" fmla="*/ 105 w 112"/>
                    <a:gd name="T35" fmla="*/ 10 h 28"/>
                    <a:gd name="T36" fmla="*/ 109 w 112"/>
                    <a:gd name="T37" fmla="*/ 4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3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20"/>
                      </a:lnTo>
                      <a:lnTo>
                        <a:pt x="105" y="10"/>
                      </a:lnTo>
                      <a:lnTo>
                        <a:pt x="109" y="4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6" name="Freeform 196"/>
                <p:cNvSpPr>
                  <a:spLocks/>
                </p:cNvSpPr>
                <p:nvPr/>
              </p:nvSpPr>
              <p:spPr bwMode="auto">
                <a:xfrm>
                  <a:off x="442" y="3462"/>
                  <a:ext cx="16" cy="5"/>
                </a:xfrm>
                <a:custGeom>
                  <a:avLst/>
                  <a:gdLst>
                    <a:gd name="T0" fmla="*/ 26 w 112"/>
                    <a:gd name="T1" fmla="*/ 0 h 29"/>
                    <a:gd name="T2" fmla="*/ 25 w 112"/>
                    <a:gd name="T3" fmla="*/ 2 h 29"/>
                    <a:gd name="T4" fmla="*/ 21 w 112"/>
                    <a:gd name="T5" fmla="*/ 8 h 29"/>
                    <a:gd name="T6" fmla="*/ 11 w 112"/>
                    <a:gd name="T7" fmla="*/ 17 h 29"/>
                    <a:gd name="T8" fmla="*/ 0 w 112"/>
                    <a:gd name="T9" fmla="*/ 27 h 29"/>
                    <a:gd name="T10" fmla="*/ 10 w 112"/>
                    <a:gd name="T11" fmla="*/ 28 h 29"/>
                    <a:gd name="T12" fmla="*/ 22 w 112"/>
                    <a:gd name="T13" fmla="*/ 29 h 29"/>
                    <a:gd name="T14" fmla="*/ 36 w 112"/>
                    <a:gd name="T15" fmla="*/ 29 h 29"/>
                    <a:gd name="T16" fmla="*/ 50 w 112"/>
                    <a:gd name="T17" fmla="*/ 29 h 29"/>
                    <a:gd name="T18" fmla="*/ 62 w 112"/>
                    <a:gd name="T19" fmla="*/ 29 h 29"/>
                    <a:gd name="T20" fmla="*/ 75 w 112"/>
                    <a:gd name="T21" fmla="*/ 29 h 29"/>
                    <a:gd name="T22" fmla="*/ 84 w 112"/>
                    <a:gd name="T23" fmla="*/ 28 h 29"/>
                    <a:gd name="T24" fmla="*/ 91 w 112"/>
                    <a:gd name="T25" fmla="*/ 28 h 29"/>
                    <a:gd name="T26" fmla="*/ 99 w 112"/>
                    <a:gd name="T27" fmla="*/ 20 h 29"/>
                    <a:gd name="T28" fmla="*/ 105 w 112"/>
                    <a:gd name="T29" fmla="*/ 11 h 29"/>
                    <a:gd name="T30" fmla="*/ 110 w 112"/>
                    <a:gd name="T31" fmla="*/ 3 h 29"/>
                    <a:gd name="T32" fmla="*/ 112 w 112"/>
                    <a:gd name="T33" fmla="*/ 0 h 29"/>
                    <a:gd name="T34" fmla="*/ 105 w 112"/>
                    <a:gd name="T35" fmla="*/ 0 h 29"/>
                    <a:gd name="T36" fmla="*/ 93 w 112"/>
                    <a:gd name="T37" fmla="*/ 0 h 29"/>
                    <a:gd name="T38" fmla="*/ 80 w 112"/>
                    <a:gd name="T39" fmla="*/ 0 h 29"/>
                    <a:gd name="T40" fmla="*/ 66 w 112"/>
                    <a:gd name="T41" fmla="*/ 0 h 29"/>
                    <a:gd name="T42" fmla="*/ 51 w 112"/>
                    <a:gd name="T43" fmla="*/ 0 h 29"/>
                    <a:gd name="T44" fmla="*/ 39 w 112"/>
                    <a:gd name="T45" fmla="*/ 0 h 29"/>
                    <a:gd name="T46" fmla="*/ 30 w 112"/>
                    <a:gd name="T47" fmla="*/ 0 h 29"/>
                    <a:gd name="T48" fmla="*/ 26 w 112"/>
                    <a:gd name="T4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9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9"/>
                      </a:lnTo>
                      <a:lnTo>
                        <a:pt x="36" y="29"/>
                      </a:lnTo>
                      <a:lnTo>
                        <a:pt x="50" y="29"/>
                      </a:lnTo>
                      <a:lnTo>
                        <a:pt x="62" y="29"/>
                      </a:lnTo>
                      <a:lnTo>
                        <a:pt x="75" y="29"/>
                      </a:lnTo>
                      <a:lnTo>
                        <a:pt x="84" y="28"/>
                      </a:lnTo>
                      <a:lnTo>
                        <a:pt x="91" y="28"/>
                      </a:lnTo>
                      <a:lnTo>
                        <a:pt x="99" y="20"/>
                      </a:lnTo>
                      <a:lnTo>
                        <a:pt x="105" y="11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7" name="Freeform 197"/>
                <p:cNvSpPr>
                  <a:spLocks/>
                </p:cNvSpPr>
                <p:nvPr/>
              </p:nvSpPr>
              <p:spPr bwMode="auto">
                <a:xfrm>
                  <a:off x="442" y="3462"/>
                  <a:ext cx="16" cy="5"/>
                </a:xfrm>
                <a:custGeom>
                  <a:avLst/>
                  <a:gdLst>
                    <a:gd name="T0" fmla="*/ 26 w 112"/>
                    <a:gd name="T1" fmla="*/ 0 h 29"/>
                    <a:gd name="T2" fmla="*/ 26 w 112"/>
                    <a:gd name="T3" fmla="*/ 0 h 29"/>
                    <a:gd name="T4" fmla="*/ 25 w 112"/>
                    <a:gd name="T5" fmla="*/ 2 h 29"/>
                    <a:gd name="T6" fmla="*/ 21 w 112"/>
                    <a:gd name="T7" fmla="*/ 8 h 29"/>
                    <a:gd name="T8" fmla="*/ 11 w 112"/>
                    <a:gd name="T9" fmla="*/ 17 h 29"/>
                    <a:gd name="T10" fmla="*/ 0 w 112"/>
                    <a:gd name="T11" fmla="*/ 27 h 29"/>
                    <a:gd name="T12" fmla="*/ 0 w 112"/>
                    <a:gd name="T13" fmla="*/ 27 h 29"/>
                    <a:gd name="T14" fmla="*/ 10 w 112"/>
                    <a:gd name="T15" fmla="*/ 28 h 29"/>
                    <a:gd name="T16" fmla="*/ 22 w 112"/>
                    <a:gd name="T17" fmla="*/ 29 h 29"/>
                    <a:gd name="T18" fmla="*/ 36 w 112"/>
                    <a:gd name="T19" fmla="*/ 29 h 29"/>
                    <a:gd name="T20" fmla="*/ 50 w 112"/>
                    <a:gd name="T21" fmla="*/ 29 h 29"/>
                    <a:gd name="T22" fmla="*/ 62 w 112"/>
                    <a:gd name="T23" fmla="*/ 29 h 29"/>
                    <a:gd name="T24" fmla="*/ 75 w 112"/>
                    <a:gd name="T25" fmla="*/ 29 h 29"/>
                    <a:gd name="T26" fmla="*/ 84 w 112"/>
                    <a:gd name="T27" fmla="*/ 28 h 29"/>
                    <a:gd name="T28" fmla="*/ 91 w 112"/>
                    <a:gd name="T29" fmla="*/ 28 h 29"/>
                    <a:gd name="T30" fmla="*/ 91 w 112"/>
                    <a:gd name="T31" fmla="*/ 28 h 29"/>
                    <a:gd name="T32" fmla="*/ 99 w 112"/>
                    <a:gd name="T33" fmla="*/ 20 h 29"/>
                    <a:gd name="T34" fmla="*/ 105 w 112"/>
                    <a:gd name="T35" fmla="*/ 11 h 29"/>
                    <a:gd name="T36" fmla="*/ 110 w 112"/>
                    <a:gd name="T37" fmla="*/ 3 h 29"/>
                    <a:gd name="T38" fmla="*/ 112 w 112"/>
                    <a:gd name="T39" fmla="*/ 0 h 29"/>
                    <a:gd name="T40" fmla="*/ 112 w 112"/>
                    <a:gd name="T41" fmla="*/ 0 h 29"/>
                    <a:gd name="T42" fmla="*/ 105 w 112"/>
                    <a:gd name="T43" fmla="*/ 0 h 29"/>
                    <a:gd name="T44" fmla="*/ 93 w 112"/>
                    <a:gd name="T45" fmla="*/ 0 h 29"/>
                    <a:gd name="T46" fmla="*/ 80 w 112"/>
                    <a:gd name="T47" fmla="*/ 0 h 29"/>
                    <a:gd name="T48" fmla="*/ 66 w 112"/>
                    <a:gd name="T49" fmla="*/ 0 h 29"/>
                    <a:gd name="T50" fmla="*/ 51 w 112"/>
                    <a:gd name="T51" fmla="*/ 0 h 29"/>
                    <a:gd name="T52" fmla="*/ 39 w 112"/>
                    <a:gd name="T53" fmla="*/ 0 h 29"/>
                    <a:gd name="T54" fmla="*/ 30 w 112"/>
                    <a:gd name="T55" fmla="*/ 0 h 29"/>
                    <a:gd name="T56" fmla="*/ 26 w 112"/>
                    <a:gd name="T5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9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9"/>
                      </a:lnTo>
                      <a:lnTo>
                        <a:pt x="36" y="29"/>
                      </a:lnTo>
                      <a:lnTo>
                        <a:pt x="50" y="29"/>
                      </a:lnTo>
                      <a:lnTo>
                        <a:pt x="62" y="29"/>
                      </a:lnTo>
                      <a:lnTo>
                        <a:pt x="75" y="29"/>
                      </a:lnTo>
                      <a:lnTo>
                        <a:pt x="84" y="28"/>
                      </a:lnTo>
                      <a:lnTo>
                        <a:pt x="91" y="28"/>
                      </a:lnTo>
                      <a:lnTo>
                        <a:pt x="91" y="28"/>
                      </a:lnTo>
                      <a:lnTo>
                        <a:pt x="99" y="20"/>
                      </a:lnTo>
                      <a:lnTo>
                        <a:pt x="105" y="11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8" name="Freeform 198"/>
                <p:cNvSpPr>
                  <a:spLocks/>
                </p:cNvSpPr>
                <p:nvPr/>
              </p:nvSpPr>
              <p:spPr bwMode="auto">
                <a:xfrm>
                  <a:off x="456" y="3462"/>
                  <a:ext cx="16" cy="5"/>
                </a:xfrm>
                <a:custGeom>
                  <a:avLst/>
                  <a:gdLst>
                    <a:gd name="T0" fmla="*/ 26 w 112"/>
                    <a:gd name="T1" fmla="*/ 0 h 29"/>
                    <a:gd name="T2" fmla="*/ 25 w 112"/>
                    <a:gd name="T3" fmla="*/ 2 h 29"/>
                    <a:gd name="T4" fmla="*/ 20 w 112"/>
                    <a:gd name="T5" fmla="*/ 8 h 29"/>
                    <a:gd name="T6" fmla="*/ 11 w 112"/>
                    <a:gd name="T7" fmla="*/ 17 h 29"/>
                    <a:gd name="T8" fmla="*/ 0 w 112"/>
                    <a:gd name="T9" fmla="*/ 27 h 29"/>
                    <a:gd name="T10" fmla="*/ 10 w 112"/>
                    <a:gd name="T11" fmla="*/ 28 h 29"/>
                    <a:gd name="T12" fmla="*/ 22 w 112"/>
                    <a:gd name="T13" fmla="*/ 29 h 29"/>
                    <a:gd name="T14" fmla="*/ 36 w 112"/>
                    <a:gd name="T15" fmla="*/ 29 h 29"/>
                    <a:gd name="T16" fmla="*/ 49 w 112"/>
                    <a:gd name="T17" fmla="*/ 29 h 29"/>
                    <a:gd name="T18" fmla="*/ 62 w 112"/>
                    <a:gd name="T19" fmla="*/ 29 h 29"/>
                    <a:gd name="T20" fmla="*/ 74 w 112"/>
                    <a:gd name="T21" fmla="*/ 29 h 29"/>
                    <a:gd name="T22" fmla="*/ 84 w 112"/>
                    <a:gd name="T23" fmla="*/ 28 h 29"/>
                    <a:gd name="T24" fmla="*/ 90 w 112"/>
                    <a:gd name="T25" fmla="*/ 28 h 29"/>
                    <a:gd name="T26" fmla="*/ 98 w 112"/>
                    <a:gd name="T27" fmla="*/ 20 h 29"/>
                    <a:gd name="T28" fmla="*/ 105 w 112"/>
                    <a:gd name="T29" fmla="*/ 11 h 29"/>
                    <a:gd name="T30" fmla="*/ 109 w 112"/>
                    <a:gd name="T31" fmla="*/ 3 h 29"/>
                    <a:gd name="T32" fmla="*/ 112 w 112"/>
                    <a:gd name="T33" fmla="*/ 0 h 29"/>
                    <a:gd name="T34" fmla="*/ 105 w 112"/>
                    <a:gd name="T35" fmla="*/ 0 h 29"/>
                    <a:gd name="T36" fmla="*/ 93 w 112"/>
                    <a:gd name="T37" fmla="*/ 0 h 29"/>
                    <a:gd name="T38" fmla="*/ 79 w 112"/>
                    <a:gd name="T39" fmla="*/ 0 h 29"/>
                    <a:gd name="T40" fmla="*/ 64 w 112"/>
                    <a:gd name="T41" fmla="*/ 0 h 29"/>
                    <a:gd name="T42" fmla="*/ 51 w 112"/>
                    <a:gd name="T43" fmla="*/ 0 h 29"/>
                    <a:gd name="T44" fmla="*/ 38 w 112"/>
                    <a:gd name="T45" fmla="*/ 0 h 29"/>
                    <a:gd name="T46" fmla="*/ 30 w 112"/>
                    <a:gd name="T47" fmla="*/ 0 h 29"/>
                    <a:gd name="T48" fmla="*/ 26 w 112"/>
                    <a:gd name="T4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9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0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9"/>
                      </a:lnTo>
                      <a:lnTo>
                        <a:pt x="36" y="29"/>
                      </a:lnTo>
                      <a:lnTo>
                        <a:pt x="49" y="29"/>
                      </a:lnTo>
                      <a:lnTo>
                        <a:pt x="62" y="29"/>
                      </a:lnTo>
                      <a:lnTo>
                        <a:pt x="74" y="29"/>
                      </a:lnTo>
                      <a:lnTo>
                        <a:pt x="84" y="28"/>
                      </a:lnTo>
                      <a:lnTo>
                        <a:pt x="90" y="28"/>
                      </a:lnTo>
                      <a:lnTo>
                        <a:pt x="98" y="20"/>
                      </a:lnTo>
                      <a:lnTo>
                        <a:pt x="105" y="11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39" name="Freeform 199"/>
                <p:cNvSpPr>
                  <a:spLocks/>
                </p:cNvSpPr>
                <p:nvPr/>
              </p:nvSpPr>
              <p:spPr bwMode="auto">
                <a:xfrm>
                  <a:off x="456" y="3462"/>
                  <a:ext cx="16" cy="5"/>
                </a:xfrm>
                <a:custGeom>
                  <a:avLst/>
                  <a:gdLst>
                    <a:gd name="T0" fmla="*/ 26 w 112"/>
                    <a:gd name="T1" fmla="*/ 0 h 29"/>
                    <a:gd name="T2" fmla="*/ 26 w 112"/>
                    <a:gd name="T3" fmla="*/ 0 h 29"/>
                    <a:gd name="T4" fmla="*/ 25 w 112"/>
                    <a:gd name="T5" fmla="*/ 2 h 29"/>
                    <a:gd name="T6" fmla="*/ 20 w 112"/>
                    <a:gd name="T7" fmla="*/ 8 h 29"/>
                    <a:gd name="T8" fmla="*/ 11 w 112"/>
                    <a:gd name="T9" fmla="*/ 17 h 29"/>
                    <a:gd name="T10" fmla="*/ 0 w 112"/>
                    <a:gd name="T11" fmla="*/ 27 h 29"/>
                    <a:gd name="T12" fmla="*/ 0 w 112"/>
                    <a:gd name="T13" fmla="*/ 27 h 29"/>
                    <a:gd name="T14" fmla="*/ 10 w 112"/>
                    <a:gd name="T15" fmla="*/ 28 h 29"/>
                    <a:gd name="T16" fmla="*/ 22 w 112"/>
                    <a:gd name="T17" fmla="*/ 29 h 29"/>
                    <a:gd name="T18" fmla="*/ 36 w 112"/>
                    <a:gd name="T19" fmla="*/ 29 h 29"/>
                    <a:gd name="T20" fmla="*/ 49 w 112"/>
                    <a:gd name="T21" fmla="*/ 29 h 29"/>
                    <a:gd name="T22" fmla="*/ 62 w 112"/>
                    <a:gd name="T23" fmla="*/ 29 h 29"/>
                    <a:gd name="T24" fmla="*/ 74 w 112"/>
                    <a:gd name="T25" fmla="*/ 29 h 29"/>
                    <a:gd name="T26" fmla="*/ 84 w 112"/>
                    <a:gd name="T27" fmla="*/ 28 h 29"/>
                    <a:gd name="T28" fmla="*/ 90 w 112"/>
                    <a:gd name="T29" fmla="*/ 28 h 29"/>
                    <a:gd name="T30" fmla="*/ 90 w 112"/>
                    <a:gd name="T31" fmla="*/ 28 h 29"/>
                    <a:gd name="T32" fmla="*/ 98 w 112"/>
                    <a:gd name="T33" fmla="*/ 20 h 29"/>
                    <a:gd name="T34" fmla="*/ 105 w 112"/>
                    <a:gd name="T35" fmla="*/ 11 h 29"/>
                    <a:gd name="T36" fmla="*/ 109 w 112"/>
                    <a:gd name="T37" fmla="*/ 3 h 29"/>
                    <a:gd name="T38" fmla="*/ 112 w 112"/>
                    <a:gd name="T39" fmla="*/ 0 h 29"/>
                    <a:gd name="T40" fmla="*/ 112 w 112"/>
                    <a:gd name="T41" fmla="*/ 0 h 29"/>
                    <a:gd name="T42" fmla="*/ 105 w 112"/>
                    <a:gd name="T43" fmla="*/ 0 h 29"/>
                    <a:gd name="T44" fmla="*/ 93 w 112"/>
                    <a:gd name="T45" fmla="*/ 0 h 29"/>
                    <a:gd name="T46" fmla="*/ 79 w 112"/>
                    <a:gd name="T47" fmla="*/ 0 h 29"/>
                    <a:gd name="T48" fmla="*/ 64 w 112"/>
                    <a:gd name="T49" fmla="*/ 0 h 29"/>
                    <a:gd name="T50" fmla="*/ 51 w 112"/>
                    <a:gd name="T51" fmla="*/ 0 h 29"/>
                    <a:gd name="T52" fmla="*/ 38 w 112"/>
                    <a:gd name="T53" fmla="*/ 0 h 29"/>
                    <a:gd name="T54" fmla="*/ 30 w 112"/>
                    <a:gd name="T55" fmla="*/ 0 h 29"/>
                    <a:gd name="T56" fmla="*/ 26 w 112"/>
                    <a:gd name="T5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9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0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9"/>
                      </a:lnTo>
                      <a:lnTo>
                        <a:pt x="36" y="29"/>
                      </a:lnTo>
                      <a:lnTo>
                        <a:pt x="49" y="29"/>
                      </a:lnTo>
                      <a:lnTo>
                        <a:pt x="62" y="29"/>
                      </a:lnTo>
                      <a:lnTo>
                        <a:pt x="74" y="29"/>
                      </a:lnTo>
                      <a:lnTo>
                        <a:pt x="84" y="28"/>
                      </a:lnTo>
                      <a:lnTo>
                        <a:pt x="90" y="28"/>
                      </a:lnTo>
                      <a:lnTo>
                        <a:pt x="90" y="28"/>
                      </a:lnTo>
                      <a:lnTo>
                        <a:pt x="98" y="20"/>
                      </a:lnTo>
                      <a:lnTo>
                        <a:pt x="105" y="11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0" name="Freeform 200"/>
                <p:cNvSpPr>
                  <a:spLocks/>
                </p:cNvSpPr>
                <p:nvPr/>
              </p:nvSpPr>
              <p:spPr bwMode="auto">
                <a:xfrm>
                  <a:off x="438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6 w 112"/>
                    <a:gd name="T3" fmla="*/ 2 h 28"/>
                    <a:gd name="T4" fmla="*/ 21 w 112"/>
                    <a:gd name="T5" fmla="*/ 8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11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3 w 112"/>
                    <a:gd name="T19" fmla="*/ 28 h 28"/>
                    <a:gd name="T20" fmla="*/ 74 w 112"/>
                    <a:gd name="T21" fmla="*/ 28 h 28"/>
                    <a:gd name="T22" fmla="*/ 85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9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5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6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1" name="Freeform 201"/>
                <p:cNvSpPr>
                  <a:spLocks/>
                </p:cNvSpPr>
                <p:nvPr/>
              </p:nvSpPr>
              <p:spPr bwMode="auto">
                <a:xfrm>
                  <a:off x="438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6 w 112"/>
                    <a:gd name="T5" fmla="*/ 2 h 28"/>
                    <a:gd name="T6" fmla="*/ 21 w 112"/>
                    <a:gd name="T7" fmla="*/ 8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1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3 w 112"/>
                    <a:gd name="T23" fmla="*/ 28 h 28"/>
                    <a:gd name="T24" fmla="*/ 74 w 112"/>
                    <a:gd name="T25" fmla="*/ 28 h 28"/>
                    <a:gd name="T26" fmla="*/ 85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9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5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2" name="Freeform 202"/>
                <p:cNvSpPr>
                  <a:spLocks/>
                </p:cNvSpPr>
                <p:nvPr/>
              </p:nvSpPr>
              <p:spPr bwMode="auto">
                <a:xfrm>
                  <a:off x="452" y="3470"/>
                  <a:ext cx="16" cy="5"/>
                </a:xfrm>
                <a:custGeom>
                  <a:avLst/>
                  <a:gdLst>
                    <a:gd name="T0" fmla="*/ 26 w 111"/>
                    <a:gd name="T1" fmla="*/ 0 h 28"/>
                    <a:gd name="T2" fmla="*/ 24 w 111"/>
                    <a:gd name="T3" fmla="*/ 2 h 28"/>
                    <a:gd name="T4" fmla="*/ 20 w 111"/>
                    <a:gd name="T5" fmla="*/ 8 h 28"/>
                    <a:gd name="T6" fmla="*/ 12 w 111"/>
                    <a:gd name="T7" fmla="*/ 17 h 28"/>
                    <a:gd name="T8" fmla="*/ 0 w 111"/>
                    <a:gd name="T9" fmla="*/ 27 h 28"/>
                    <a:gd name="T10" fmla="*/ 9 w 111"/>
                    <a:gd name="T11" fmla="*/ 28 h 28"/>
                    <a:gd name="T12" fmla="*/ 22 w 111"/>
                    <a:gd name="T13" fmla="*/ 28 h 28"/>
                    <a:gd name="T14" fmla="*/ 35 w 111"/>
                    <a:gd name="T15" fmla="*/ 28 h 28"/>
                    <a:gd name="T16" fmla="*/ 49 w 111"/>
                    <a:gd name="T17" fmla="*/ 28 h 28"/>
                    <a:gd name="T18" fmla="*/ 63 w 111"/>
                    <a:gd name="T19" fmla="*/ 28 h 28"/>
                    <a:gd name="T20" fmla="*/ 74 w 111"/>
                    <a:gd name="T21" fmla="*/ 28 h 28"/>
                    <a:gd name="T22" fmla="*/ 84 w 111"/>
                    <a:gd name="T23" fmla="*/ 28 h 28"/>
                    <a:gd name="T24" fmla="*/ 90 w 111"/>
                    <a:gd name="T25" fmla="*/ 27 h 28"/>
                    <a:gd name="T26" fmla="*/ 98 w 111"/>
                    <a:gd name="T27" fmla="*/ 19 h 28"/>
                    <a:gd name="T28" fmla="*/ 104 w 111"/>
                    <a:gd name="T29" fmla="*/ 9 h 28"/>
                    <a:gd name="T30" fmla="*/ 109 w 111"/>
                    <a:gd name="T31" fmla="*/ 3 h 28"/>
                    <a:gd name="T32" fmla="*/ 111 w 111"/>
                    <a:gd name="T33" fmla="*/ 0 h 28"/>
                    <a:gd name="T34" fmla="*/ 104 w 111"/>
                    <a:gd name="T35" fmla="*/ 0 h 28"/>
                    <a:gd name="T36" fmla="*/ 93 w 111"/>
                    <a:gd name="T37" fmla="*/ 0 h 28"/>
                    <a:gd name="T38" fmla="*/ 79 w 111"/>
                    <a:gd name="T39" fmla="*/ 0 h 28"/>
                    <a:gd name="T40" fmla="*/ 65 w 111"/>
                    <a:gd name="T41" fmla="*/ 0 h 28"/>
                    <a:gd name="T42" fmla="*/ 50 w 111"/>
                    <a:gd name="T43" fmla="*/ 0 h 28"/>
                    <a:gd name="T44" fmla="*/ 38 w 111"/>
                    <a:gd name="T45" fmla="*/ 0 h 28"/>
                    <a:gd name="T46" fmla="*/ 29 w 111"/>
                    <a:gd name="T47" fmla="*/ 0 h 28"/>
                    <a:gd name="T48" fmla="*/ 26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4" y="2"/>
                      </a:lnTo>
                      <a:lnTo>
                        <a:pt x="20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9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3" name="Freeform 203"/>
                <p:cNvSpPr>
                  <a:spLocks/>
                </p:cNvSpPr>
                <p:nvPr/>
              </p:nvSpPr>
              <p:spPr bwMode="auto">
                <a:xfrm>
                  <a:off x="452" y="3470"/>
                  <a:ext cx="16" cy="5"/>
                </a:xfrm>
                <a:custGeom>
                  <a:avLst/>
                  <a:gdLst>
                    <a:gd name="T0" fmla="*/ 26 w 111"/>
                    <a:gd name="T1" fmla="*/ 0 h 28"/>
                    <a:gd name="T2" fmla="*/ 26 w 111"/>
                    <a:gd name="T3" fmla="*/ 0 h 28"/>
                    <a:gd name="T4" fmla="*/ 24 w 111"/>
                    <a:gd name="T5" fmla="*/ 2 h 28"/>
                    <a:gd name="T6" fmla="*/ 20 w 111"/>
                    <a:gd name="T7" fmla="*/ 8 h 28"/>
                    <a:gd name="T8" fmla="*/ 12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9 w 111"/>
                    <a:gd name="T15" fmla="*/ 28 h 28"/>
                    <a:gd name="T16" fmla="*/ 22 w 111"/>
                    <a:gd name="T17" fmla="*/ 28 h 28"/>
                    <a:gd name="T18" fmla="*/ 35 w 111"/>
                    <a:gd name="T19" fmla="*/ 28 h 28"/>
                    <a:gd name="T20" fmla="*/ 49 w 111"/>
                    <a:gd name="T21" fmla="*/ 28 h 28"/>
                    <a:gd name="T22" fmla="*/ 63 w 111"/>
                    <a:gd name="T23" fmla="*/ 28 h 28"/>
                    <a:gd name="T24" fmla="*/ 74 w 111"/>
                    <a:gd name="T25" fmla="*/ 28 h 28"/>
                    <a:gd name="T26" fmla="*/ 84 w 111"/>
                    <a:gd name="T27" fmla="*/ 28 h 28"/>
                    <a:gd name="T28" fmla="*/ 90 w 111"/>
                    <a:gd name="T29" fmla="*/ 27 h 28"/>
                    <a:gd name="T30" fmla="*/ 90 w 111"/>
                    <a:gd name="T31" fmla="*/ 27 h 28"/>
                    <a:gd name="T32" fmla="*/ 98 w 111"/>
                    <a:gd name="T33" fmla="*/ 19 h 28"/>
                    <a:gd name="T34" fmla="*/ 104 w 111"/>
                    <a:gd name="T35" fmla="*/ 9 h 28"/>
                    <a:gd name="T36" fmla="*/ 109 w 111"/>
                    <a:gd name="T37" fmla="*/ 3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4 w 111"/>
                    <a:gd name="T43" fmla="*/ 0 h 28"/>
                    <a:gd name="T44" fmla="*/ 93 w 111"/>
                    <a:gd name="T45" fmla="*/ 0 h 28"/>
                    <a:gd name="T46" fmla="*/ 79 w 111"/>
                    <a:gd name="T47" fmla="*/ 0 h 28"/>
                    <a:gd name="T48" fmla="*/ 65 w 111"/>
                    <a:gd name="T49" fmla="*/ 0 h 28"/>
                    <a:gd name="T50" fmla="*/ 50 w 111"/>
                    <a:gd name="T51" fmla="*/ 0 h 28"/>
                    <a:gd name="T52" fmla="*/ 38 w 111"/>
                    <a:gd name="T53" fmla="*/ 0 h 28"/>
                    <a:gd name="T54" fmla="*/ 29 w 111"/>
                    <a:gd name="T55" fmla="*/ 0 h 28"/>
                    <a:gd name="T56" fmla="*/ 26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4" y="2"/>
                      </a:lnTo>
                      <a:lnTo>
                        <a:pt x="20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9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4" name="Freeform 204"/>
                <p:cNvSpPr>
                  <a:spLocks/>
                </p:cNvSpPr>
                <p:nvPr/>
              </p:nvSpPr>
              <p:spPr bwMode="auto">
                <a:xfrm>
                  <a:off x="434" y="3478"/>
                  <a:ext cx="17" cy="4"/>
                </a:xfrm>
                <a:custGeom>
                  <a:avLst/>
                  <a:gdLst>
                    <a:gd name="T0" fmla="*/ 26 w 119"/>
                    <a:gd name="T1" fmla="*/ 0 h 28"/>
                    <a:gd name="T2" fmla="*/ 25 w 119"/>
                    <a:gd name="T3" fmla="*/ 2 h 28"/>
                    <a:gd name="T4" fmla="*/ 21 w 119"/>
                    <a:gd name="T5" fmla="*/ 8 h 28"/>
                    <a:gd name="T6" fmla="*/ 12 w 119"/>
                    <a:gd name="T7" fmla="*/ 17 h 28"/>
                    <a:gd name="T8" fmla="*/ 0 w 119"/>
                    <a:gd name="T9" fmla="*/ 26 h 28"/>
                    <a:gd name="T10" fmla="*/ 10 w 119"/>
                    <a:gd name="T11" fmla="*/ 27 h 28"/>
                    <a:gd name="T12" fmla="*/ 22 w 119"/>
                    <a:gd name="T13" fmla="*/ 28 h 28"/>
                    <a:gd name="T14" fmla="*/ 36 w 119"/>
                    <a:gd name="T15" fmla="*/ 28 h 28"/>
                    <a:gd name="T16" fmla="*/ 49 w 119"/>
                    <a:gd name="T17" fmla="*/ 28 h 28"/>
                    <a:gd name="T18" fmla="*/ 62 w 119"/>
                    <a:gd name="T19" fmla="*/ 28 h 28"/>
                    <a:gd name="T20" fmla="*/ 75 w 119"/>
                    <a:gd name="T21" fmla="*/ 28 h 28"/>
                    <a:gd name="T22" fmla="*/ 84 w 119"/>
                    <a:gd name="T23" fmla="*/ 27 h 28"/>
                    <a:gd name="T24" fmla="*/ 91 w 119"/>
                    <a:gd name="T25" fmla="*/ 27 h 28"/>
                    <a:gd name="T26" fmla="*/ 100 w 119"/>
                    <a:gd name="T27" fmla="*/ 19 h 28"/>
                    <a:gd name="T28" fmla="*/ 108 w 119"/>
                    <a:gd name="T29" fmla="*/ 10 h 28"/>
                    <a:gd name="T30" fmla="*/ 117 w 119"/>
                    <a:gd name="T31" fmla="*/ 3 h 28"/>
                    <a:gd name="T32" fmla="*/ 119 w 119"/>
                    <a:gd name="T33" fmla="*/ 0 h 28"/>
                    <a:gd name="T34" fmla="*/ 111 w 119"/>
                    <a:gd name="T35" fmla="*/ 0 h 28"/>
                    <a:gd name="T36" fmla="*/ 99 w 119"/>
                    <a:gd name="T37" fmla="*/ 0 h 28"/>
                    <a:gd name="T38" fmla="*/ 84 w 119"/>
                    <a:gd name="T39" fmla="*/ 0 h 28"/>
                    <a:gd name="T40" fmla="*/ 68 w 119"/>
                    <a:gd name="T41" fmla="*/ 0 h 28"/>
                    <a:gd name="T42" fmla="*/ 53 w 119"/>
                    <a:gd name="T43" fmla="*/ 0 h 28"/>
                    <a:gd name="T44" fmla="*/ 39 w 119"/>
                    <a:gd name="T45" fmla="*/ 0 h 28"/>
                    <a:gd name="T46" fmla="*/ 30 w 119"/>
                    <a:gd name="T47" fmla="*/ 0 h 28"/>
                    <a:gd name="T48" fmla="*/ 26 w 119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9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7"/>
                      </a:lnTo>
                      <a:lnTo>
                        <a:pt x="91" y="27"/>
                      </a:lnTo>
                      <a:lnTo>
                        <a:pt x="100" y="19"/>
                      </a:lnTo>
                      <a:lnTo>
                        <a:pt x="108" y="10"/>
                      </a:lnTo>
                      <a:lnTo>
                        <a:pt x="117" y="3"/>
                      </a:lnTo>
                      <a:lnTo>
                        <a:pt x="119" y="0"/>
                      </a:lnTo>
                      <a:lnTo>
                        <a:pt x="111" y="0"/>
                      </a:lnTo>
                      <a:lnTo>
                        <a:pt x="99" y="0"/>
                      </a:lnTo>
                      <a:lnTo>
                        <a:pt x="84" y="0"/>
                      </a:lnTo>
                      <a:lnTo>
                        <a:pt x="68" y="0"/>
                      </a:lnTo>
                      <a:lnTo>
                        <a:pt x="53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5" name="Freeform 205"/>
                <p:cNvSpPr>
                  <a:spLocks/>
                </p:cNvSpPr>
                <p:nvPr/>
              </p:nvSpPr>
              <p:spPr bwMode="auto">
                <a:xfrm>
                  <a:off x="434" y="3478"/>
                  <a:ext cx="17" cy="4"/>
                </a:xfrm>
                <a:custGeom>
                  <a:avLst/>
                  <a:gdLst>
                    <a:gd name="T0" fmla="*/ 26 w 119"/>
                    <a:gd name="T1" fmla="*/ 0 h 28"/>
                    <a:gd name="T2" fmla="*/ 26 w 119"/>
                    <a:gd name="T3" fmla="*/ 0 h 28"/>
                    <a:gd name="T4" fmla="*/ 25 w 119"/>
                    <a:gd name="T5" fmla="*/ 2 h 28"/>
                    <a:gd name="T6" fmla="*/ 21 w 119"/>
                    <a:gd name="T7" fmla="*/ 8 h 28"/>
                    <a:gd name="T8" fmla="*/ 12 w 119"/>
                    <a:gd name="T9" fmla="*/ 17 h 28"/>
                    <a:gd name="T10" fmla="*/ 0 w 119"/>
                    <a:gd name="T11" fmla="*/ 26 h 28"/>
                    <a:gd name="T12" fmla="*/ 0 w 119"/>
                    <a:gd name="T13" fmla="*/ 26 h 28"/>
                    <a:gd name="T14" fmla="*/ 10 w 119"/>
                    <a:gd name="T15" fmla="*/ 27 h 28"/>
                    <a:gd name="T16" fmla="*/ 22 w 119"/>
                    <a:gd name="T17" fmla="*/ 28 h 28"/>
                    <a:gd name="T18" fmla="*/ 36 w 119"/>
                    <a:gd name="T19" fmla="*/ 28 h 28"/>
                    <a:gd name="T20" fmla="*/ 49 w 119"/>
                    <a:gd name="T21" fmla="*/ 28 h 28"/>
                    <a:gd name="T22" fmla="*/ 62 w 119"/>
                    <a:gd name="T23" fmla="*/ 28 h 28"/>
                    <a:gd name="T24" fmla="*/ 75 w 119"/>
                    <a:gd name="T25" fmla="*/ 28 h 28"/>
                    <a:gd name="T26" fmla="*/ 84 w 119"/>
                    <a:gd name="T27" fmla="*/ 27 h 28"/>
                    <a:gd name="T28" fmla="*/ 91 w 119"/>
                    <a:gd name="T29" fmla="*/ 27 h 28"/>
                    <a:gd name="T30" fmla="*/ 91 w 119"/>
                    <a:gd name="T31" fmla="*/ 27 h 28"/>
                    <a:gd name="T32" fmla="*/ 100 w 119"/>
                    <a:gd name="T33" fmla="*/ 19 h 28"/>
                    <a:gd name="T34" fmla="*/ 108 w 119"/>
                    <a:gd name="T35" fmla="*/ 10 h 28"/>
                    <a:gd name="T36" fmla="*/ 117 w 119"/>
                    <a:gd name="T37" fmla="*/ 3 h 28"/>
                    <a:gd name="T38" fmla="*/ 119 w 119"/>
                    <a:gd name="T39" fmla="*/ 0 h 28"/>
                    <a:gd name="T40" fmla="*/ 119 w 119"/>
                    <a:gd name="T41" fmla="*/ 0 h 28"/>
                    <a:gd name="T42" fmla="*/ 111 w 119"/>
                    <a:gd name="T43" fmla="*/ 0 h 28"/>
                    <a:gd name="T44" fmla="*/ 99 w 119"/>
                    <a:gd name="T45" fmla="*/ 0 h 28"/>
                    <a:gd name="T46" fmla="*/ 84 w 119"/>
                    <a:gd name="T47" fmla="*/ 0 h 28"/>
                    <a:gd name="T48" fmla="*/ 68 w 119"/>
                    <a:gd name="T49" fmla="*/ 0 h 28"/>
                    <a:gd name="T50" fmla="*/ 53 w 119"/>
                    <a:gd name="T51" fmla="*/ 0 h 28"/>
                    <a:gd name="T52" fmla="*/ 39 w 119"/>
                    <a:gd name="T53" fmla="*/ 0 h 28"/>
                    <a:gd name="T54" fmla="*/ 30 w 119"/>
                    <a:gd name="T55" fmla="*/ 0 h 28"/>
                    <a:gd name="T56" fmla="*/ 26 w 119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9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7"/>
                      </a:lnTo>
                      <a:lnTo>
                        <a:pt x="91" y="27"/>
                      </a:lnTo>
                      <a:lnTo>
                        <a:pt x="91" y="27"/>
                      </a:lnTo>
                      <a:lnTo>
                        <a:pt x="100" y="19"/>
                      </a:lnTo>
                      <a:lnTo>
                        <a:pt x="108" y="10"/>
                      </a:lnTo>
                      <a:lnTo>
                        <a:pt x="117" y="3"/>
                      </a:lnTo>
                      <a:lnTo>
                        <a:pt x="119" y="0"/>
                      </a:lnTo>
                      <a:lnTo>
                        <a:pt x="119" y="0"/>
                      </a:lnTo>
                      <a:lnTo>
                        <a:pt x="111" y="0"/>
                      </a:lnTo>
                      <a:lnTo>
                        <a:pt x="99" y="0"/>
                      </a:lnTo>
                      <a:lnTo>
                        <a:pt x="84" y="0"/>
                      </a:lnTo>
                      <a:lnTo>
                        <a:pt x="68" y="0"/>
                      </a:lnTo>
                      <a:lnTo>
                        <a:pt x="53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6" name="Freeform 206"/>
                <p:cNvSpPr>
                  <a:spLocks/>
                </p:cNvSpPr>
                <p:nvPr/>
              </p:nvSpPr>
              <p:spPr bwMode="auto">
                <a:xfrm>
                  <a:off x="449" y="3478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2 h 28"/>
                    <a:gd name="T4" fmla="*/ 20 w 112"/>
                    <a:gd name="T5" fmla="*/ 8 h 28"/>
                    <a:gd name="T6" fmla="*/ 11 w 112"/>
                    <a:gd name="T7" fmla="*/ 17 h 28"/>
                    <a:gd name="T8" fmla="*/ 0 w 112"/>
                    <a:gd name="T9" fmla="*/ 26 h 28"/>
                    <a:gd name="T10" fmla="*/ 10 w 112"/>
                    <a:gd name="T11" fmla="*/ 27 h 28"/>
                    <a:gd name="T12" fmla="*/ 22 w 112"/>
                    <a:gd name="T13" fmla="*/ 28 h 28"/>
                    <a:gd name="T14" fmla="*/ 35 w 112"/>
                    <a:gd name="T15" fmla="*/ 28 h 28"/>
                    <a:gd name="T16" fmla="*/ 49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7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10 h 28"/>
                    <a:gd name="T30" fmla="*/ 109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0" y="8"/>
                      </a:lnTo>
                      <a:lnTo>
                        <a:pt x="11" y="17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7" name="Freeform 207"/>
                <p:cNvSpPr>
                  <a:spLocks/>
                </p:cNvSpPr>
                <p:nvPr/>
              </p:nvSpPr>
              <p:spPr bwMode="auto">
                <a:xfrm>
                  <a:off x="449" y="3478"/>
                  <a:ext cx="16" cy="4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2 h 28"/>
                    <a:gd name="T6" fmla="*/ 20 w 112"/>
                    <a:gd name="T7" fmla="*/ 8 h 28"/>
                    <a:gd name="T8" fmla="*/ 11 w 112"/>
                    <a:gd name="T9" fmla="*/ 17 h 28"/>
                    <a:gd name="T10" fmla="*/ 0 w 112"/>
                    <a:gd name="T11" fmla="*/ 26 h 28"/>
                    <a:gd name="T12" fmla="*/ 0 w 112"/>
                    <a:gd name="T13" fmla="*/ 26 h 28"/>
                    <a:gd name="T14" fmla="*/ 10 w 112"/>
                    <a:gd name="T15" fmla="*/ 27 h 28"/>
                    <a:gd name="T16" fmla="*/ 22 w 112"/>
                    <a:gd name="T17" fmla="*/ 28 h 28"/>
                    <a:gd name="T18" fmla="*/ 35 w 112"/>
                    <a:gd name="T19" fmla="*/ 28 h 28"/>
                    <a:gd name="T20" fmla="*/ 49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7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10 h 28"/>
                    <a:gd name="T36" fmla="*/ 109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0" y="8"/>
                      </a:lnTo>
                      <a:lnTo>
                        <a:pt x="11" y="17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10" y="27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7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10"/>
                      </a:lnTo>
                      <a:lnTo>
                        <a:pt x="109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8" name="Freeform 208"/>
                <p:cNvSpPr>
                  <a:spLocks/>
                </p:cNvSpPr>
                <p:nvPr/>
              </p:nvSpPr>
              <p:spPr bwMode="auto">
                <a:xfrm>
                  <a:off x="430" y="3486"/>
                  <a:ext cx="16" cy="5"/>
                </a:xfrm>
                <a:custGeom>
                  <a:avLst/>
                  <a:gdLst>
                    <a:gd name="T0" fmla="*/ 27 w 112"/>
                    <a:gd name="T1" fmla="*/ 0 h 29"/>
                    <a:gd name="T2" fmla="*/ 25 w 112"/>
                    <a:gd name="T3" fmla="*/ 2 h 29"/>
                    <a:gd name="T4" fmla="*/ 21 w 112"/>
                    <a:gd name="T5" fmla="*/ 9 h 29"/>
                    <a:gd name="T6" fmla="*/ 12 w 112"/>
                    <a:gd name="T7" fmla="*/ 17 h 29"/>
                    <a:gd name="T8" fmla="*/ 0 w 112"/>
                    <a:gd name="T9" fmla="*/ 27 h 29"/>
                    <a:gd name="T10" fmla="*/ 10 w 112"/>
                    <a:gd name="T11" fmla="*/ 28 h 29"/>
                    <a:gd name="T12" fmla="*/ 22 w 112"/>
                    <a:gd name="T13" fmla="*/ 29 h 29"/>
                    <a:gd name="T14" fmla="*/ 36 w 112"/>
                    <a:gd name="T15" fmla="*/ 29 h 29"/>
                    <a:gd name="T16" fmla="*/ 50 w 112"/>
                    <a:gd name="T17" fmla="*/ 29 h 29"/>
                    <a:gd name="T18" fmla="*/ 62 w 112"/>
                    <a:gd name="T19" fmla="*/ 29 h 29"/>
                    <a:gd name="T20" fmla="*/ 74 w 112"/>
                    <a:gd name="T21" fmla="*/ 29 h 29"/>
                    <a:gd name="T22" fmla="*/ 84 w 112"/>
                    <a:gd name="T23" fmla="*/ 28 h 29"/>
                    <a:gd name="T24" fmla="*/ 90 w 112"/>
                    <a:gd name="T25" fmla="*/ 28 h 29"/>
                    <a:gd name="T26" fmla="*/ 98 w 112"/>
                    <a:gd name="T27" fmla="*/ 21 h 29"/>
                    <a:gd name="T28" fmla="*/ 105 w 112"/>
                    <a:gd name="T29" fmla="*/ 11 h 29"/>
                    <a:gd name="T30" fmla="*/ 110 w 112"/>
                    <a:gd name="T31" fmla="*/ 3 h 29"/>
                    <a:gd name="T32" fmla="*/ 112 w 112"/>
                    <a:gd name="T33" fmla="*/ 0 h 29"/>
                    <a:gd name="T34" fmla="*/ 105 w 112"/>
                    <a:gd name="T35" fmla="*/ 0 h 29"/>
                    <a:gd name="T36" fmla="*/ 94 w 112"/>
                    <a:gd name="T37" fmla="*/ 0 h 29"/>
                    <a:gd name="T38" fmla="*/ 80 w 112"/>
                    <a:gd name="T39" fmla="*/ 0 h 29"/>
                    <a:gd name="T40" fmla="*/ 65 w 112"/>
                    <a:gd name="T41" fmla="*/ 0 h 29"/>
                    <a:gd name="T42" fmla="*/ 51 w 112"/>
                    <a:gd name="T43" fmla="*/ 0 h 29"/>
                    <a:gd name="T44" fmla="*/ 38 w 112"/>
                    <a:gd name="T45" fmla="*/ 0 h 29"/>
                    <a:gd name="T46" fmla="*/ 30 w 112"/>
                    <a:gd name="T47" fmla="*/ 0 h 29"/>
                    <a:gd name="T48" fmla="*/ 27 w 112"/>
                    <a:gd name="T4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9">
                      <a:moveTo>
                        <a:pt x="27" y="0"/>
                      </a:move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9"/>
                      </a:lnTo>
                      <a:lnTo>
                        <a:pt x="36" y="29"/>
                      </a:lnTo>
                      <a:lnTo>
                        <a:pt x="50" y="29"/>
                      </a:lnTo>
                      <a:lnTo>
                        <a:pt x="62" y="29"/>
                      </a:lnTo>
                      <a:lnTo>
                        <a:pt x="74" y="29"/>
                      </a:lnTo>
                      <a:lnTo>
                        <a:pt x="84" y="28"/>
                      </a:lnTo>
                      <a:lnTo>
                        <a:pt x="90" y="28"/>
                      </a:lnTo>
                      <a:lnTo>
                        <a:pt x="98" y="21"/>
                      </a:lnTo>
                      <a:lnTo>
                        <a:pt x="105" y="11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49" name="Freeform 209"/>
                <p:cNvSpPr>
                  <a:spLocks/>
                </p:cNvSpPr>
                <p:nvPr/>
              </p:nvSpPr>
              <p:spPr bwMode="auto">
                <a:xfrm>
                  <a:off x="430" y="3486"/>
                  <a:ext cx="16" cy="5"/>
                </a:xfrm>
                <a:custGeom>
                  <a:avLst/>
                  <a:gdLst>
                    <a:gd name="T0" fmla="*/ 27 w 112"/>
                    <a:gd name="T1" fmla="*/ 0 h 29"/>
                    <a:gd name="T2" fmla="*/ 27 w 112"/>
                    <a:gd name="T3" fmla="*/ 0 h 29"/>
                    <a:gd name="T4" fmla="*/ 25 w 112"/>
                    <a:gd name="T5" fmla="*/ 2 h 29"/>
                    <a:gd name="T6" fmla="*/ 21 w 112"/>
                    <a:gd name="T7" fmla="*/ 9 h 29"/>
                    <a:gd name="T8" fmla="*/ 12 w 112"/>
                    <a:gd name="T9" fmla="*/ 17 h 29"/>
                    <a:gd name="T10" fmla="*/ 0 w 112"/>
                    <a:gd name="T11" fmla="*/ 27 h 29"/>
                    <a:gd name="T12" fmla="*/ 0 w 112"/>
                    <a:gd name="T13" fmla="*/ 27 h 29"/>
                    <a:gd name="T14" fmla="*/ 10 w 112"/>
                    <a:gd name="T15" fmla="*/ 28 h 29"/>
                    <a:gd name="T16" fmla="*/ 22 w 112"/>
                    <a:gd name="T17" fmla="*/ 29 h 29"/>
                    <a:gd name="T18" fmla="*/ 36 w 112"/>
                    <a:gd name="T19" fmla="*/ 29 h 29"/>
                    <a:gd name="T20" fmla="*/ 50 w 112"/>
                    <a:gd name="T21" fmla="*/ 29 h 29"/>
                    <a:gd name="T22" fmla="*/ 62 w 112"/>
                    <a:gd name="T23" fmla="*/ 29 h 29"/>
                    <a:gd name="T24" fmla="*/ 74 w 112"/>
                    <a:gd name="T25" fmla="*/ 29 h 29"/>
                    <a:gd name="T26" fmla="*/ 84 w 112"/>
                    <a:gd name="T27" fmla="*/ 28 h 29"/>
                    <a:gd name="T28" fmla="*/ 90 w 112"/>
                    <a:gd name="T29" fmla="*/ 28 h 29"/>
                    <a:gd name="T30" fmla="*/ 90 w 112"/>
                    <a:gd name="T31" fmla="*/ 28 h 29"/>
                    <a:gd name="T32" fmla="*/ 98 w 112"/>
                    <a:gd name="T33" fmla="*/ 21 h 29"/>
                    <a:gd name="T34" fmla="*/ 105 w 112"/>
                    <a:gd name="T35" fmla="*/ 11 h 29"/>
                    <a:gd name="T36" fmla="*/ 110 w 112"/>
                    <a:gd name="T37" fmla="*/ 3 h 29"/>
                    <a:gd name="T38" fmla="*/ 112 w 112"/>
                    <a:gd name="T39" fmla="*/ 0 h 29"/>
                    <a:gd name="T40" fmla="*/ 112 w 112"/>
                    <a:gd name="T41" fmla="*/ 0 h 29"/>
                    <a:gd name="T42" fmla="*/ 105 w 112"/>
                    <a:gd name="T43" fmla="*/ 0 h 29"/>
                    <a:gd name="T44" fmla="*/ 94 w 112"/>
                    <a:gd name="T45" fmla="*/ 0 h 29"/>
                    <a:gd name="T46" fmla="*/ 80 w 112"/>
                    <a:gd name="T47" fmla="*/ 0 h 29"/>
                    <a:gd name="T48" fmla="*/ 65 w 112"/>
                    <a:gd name="T49" fmla="*/ 0 h 29"/>
                    <a:gd name="T50" fmla="*/ 51 w 112"/>
                    <a:gd name="T51" fmla="*/ 0 h 29"/>
                    <a:gd name="T52" fmla="*/ 38 w 112"/>
                    <a:gd name="T53" fmla="*/ 0 h 29"/>
                    <a:gd name="T54" fmla="*/ 30 w 112"/>
                    <a:gd name="T55" fmla="*/ 0 h 29"/>
                    <a:gd name="T56" fmla="*/ 27 w 112"/>
                    <a:gd name="T5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9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5" y="2"/>
                      </a:lnTo>
                      <a:lnTo>
                        <a:pt x="21" y="9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9"/>
                      </a:lnTo>
                      <a:lnTo>
                        <a:pt x="36" y="29"/>
                      </a:lnTo>
                      <a:lnTo>
                        <a:pt x="50" y="29"/>
                      </a:lnTo>
                      <a:lnTo>
                        <a:pt x="62" y="29"/>
                      </a:lnTo>
                      <a:lnTo>
                        <a:pt x="74" y="29"/>
                      </a:lnTo>
                      <a:lnTo>
                        <a:pt x="84" y="28"/>
                      </a:lnTo>
                      <a:lnTo>
                        <a:pt x="90" y="28"/>
                      </a:lnTo>
                      <a:lnTo>
                        <a:pt x="90" y="28"/>
                      </a:lnTo>
                      <a:lnTo>
                        <a:pt x="98" y="21"/>
                      </a:lnTo>
                      <a:lnTo>
                        <a:pt x="105" y="11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0" name="Freeform 210"/>
                <p:cNvSpPr>
                  <a:spLocks/>
                </p:cNvSpPr>
                <p:nvPr/>
              </p:nvSpPr>
              <p:spPr bwMode="auto">
                <a:xfrm>
                  <a:off x="445" y="3486"/>
                  <a:ext cx="16" cy="5"/>
                </a:xfrm>
                <a:custGeom>
                  <a:avLst/>
                  <a:gdLst>
                    <a:gd name="T0" fmla="*/ 25 w 111"/>
                    <a:gd name="T1" fmla="*/ 0 h 29"/>
                    <a:gd name="T2" fmla="*/ 24 w 111"/>
                    <a:gd name="T3" fmla="*/ 2 h 29"/>
                    <a:gd name="T4" fmla="*/ 20 w 111"/>
                    <a:gd name="T5" fmla="*/ 9 h 29"/>
                    <a:gd name="T6" fmla="*/ 11 w 111"/>
                    <a:gd name="T7" fmla="*/ 17 h 29"/>
                    <a:gd name="T8" fmla="*/ 0 w 111"/>
                    <a:gd name="T9" fmla="*/ 27 h 29"/>
                    <a:gd name="T10" fmla="*/ 9 w 111"/>
                    <a:gd name="T11" fmla="*/ 28 h 29"/>
                    <a:gd name="T12" fmla="*/ 22 w 111"/>
                    <a:gd name="T13" fmla="*/ 29 h 29"/>
                    <a:gd name="T14" fmla="*/ 35 w 111"/>
                    <a:gd name="T15" fmla="*/ 29 h 29"/>
                    <a:gd name="T16" fmla="*/ 48 w 111"/>
                    <a:gd name="T17" fmla="*/ 29 h 29"/>
                    <a:gd name="T18" fmla="*/ 62 w 111"/>
                    <a:gd name="T19" fmla="*/ 29 h 29"/>
                    <a:gd name="T20" fmla="*/ 74 w 111"/>
                    <a:gd name="T21" fmla="*/ 29 h 29"/>
                    <a:gd name="T22" fmla="*/ 84 w 111"/>
                    <a:gd name="T23" fmla="*/ 28 h 29"/>
                    <a:gd name="T24" fmla="*/ 90 w 111"/>
                    <a:gd name="T25" fmla="*/ 28 h 29"/>
                    <a:gd name="T26" fmla="*/ 98 w 111"/>
                    <a:gd name="T27" fmla="*/ 21 h 29"/>
                    <a:gd name="T28" fmla="*/ 104 w 111"/>
                    <a:gd name="T29" fmla="*/ 11 h 29"/>
                    <a:gd name="T30" fmla="*/ 109 w 111"/>
                    <a:gd name="T31" fmla="*/ 3 h 29"/>
                    <a:gd name="T32" fmla="*/ 111 w 111"/>
                    <a:gd name="T33" fmla="*/ 0 h 29"/>
                    <a:gd name="T34" fmla="*/ 104 w 111"/>
                    <a:gd name="T35" fmla="*/ 0 h 29"/>
                    <a:gd name="T36" fmla="*/ 92 w 111"/>
                    <a:gd name="T37" fmla="*/ 0 h 29"/>
                    <a:gd name="T38" fmla="*/ 79 w 111"/>
                    <a:gd name="T39" fmla="*/ 0 h 29"/>
                    <a:gd name="T40" fmla="*/ 65 w 111"/>
                    <a:gd name="T41" fmla="*/ 0 h 29"/>
                    <a:gd name="T42" fmla="*/ 50 w 111"/>
                    <a:gd name="T43" fmla="*/ 0 h 29"/>
                    <a:gd name="T44" fmla="*/ 38 w 111"/>
                    <a:gd name="T45" fmla="*/ 0 h 29"/>
                    <a:gd name="T46" fmla="*/ 29 w 111"/>
                    <a:gd name="T47" fmla="*/ 0 h 29"/>
                    <a:gd name="T48" fmla="*/ 25 w 111"/>
                    <a:gd name="T4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9">
                      <a:moveTo>
                        <a:pt x="25" y="0"/>
                      </a:moveTo>
                      <a:lnTo>
                        <a:pt x="24" y="2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9"/>
                      </a:lnTo>
                      <a:lnTo>
                        <a:pt x="35" y="29"/>
                      </a:lnTo>
                      <a:lnTo>
                        <a:pt x="48" y="29"/>
                      </a:lnTo>
                      <a:lnTo>
                        <a:pt x="62" y="29"/>
                      </a:lnTo>
                      <a:lnTo>
                        <a:pt x="74" y="29"/>
                      </a:lnTo>
                      <a:lnTo>
                        <a:pt x="84" y="28"/>
                      </a:lnTo>
                      <a:lnTo>
                        <a:pt x="90" y="28"/>
                      </a:lnTo>
                      <a:lnTo>
                        <a:pt x="98" y="21"/>
                      </a:lnTo>
                      <a:lnTo>
                        <a:pt x="104" y="11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1" name="Freeform 211"/>
                <p:cNvSpPr>
                  <a:spLocks/>
                </p:cNvSpPr>
                <p:nvPr/>
              </p:nvSpPr>
              <p:spPr bwMode="auto">
                <a:xfrm>
                  <a:off x="445" y="3486"/>
                  <a:ext cx="16" cy="5"/>
                </a:xfrm>
                <a:custGeom>
                  <a:avLst/>
                  <a:gdLst>
                    <a:gd name="T0" fmla="*/ 25 w 111"/>
                    <a:gd name="T1" fmla="*/ 0 h 29"/>
                    <a:gd name="T2" fmla="*/ 25 w 111"/>
                    <a:gd name="T3" fmla="*/ 0 h 29"/>
                    <a:gd name="T4" fmla="*/ 24 w 111"/>
                    <a:gd name="T5" fmla="*/ 2 h 29"/>
                    <a:gd name="T6" fmla="*/ 20 w 111"/>
                    <a:gd name="T7" fmla="*/ 9 h 29"/>
                    <a:gd name="T8" fmla="*/ 11 w 111"/>
                    <a:gd name="T9" fmla="*/ 17 h 29"/>
                    <a:gd name="T10" fmla="*/ 0 w 111"/>
                    <a:gd name="T11" fmla="*/ 27 h 29"/>
                    <a:gd name="T12" fmla="*/ 0 w 111"/>
                    <a:gd name="T13" fmla="*/ 27 h 29"/>
                    <a:gd name="T14" fmla="*/ 9 w 111"/>
                    <a:gd name="T15" fmla="*/ 28 h 29"/>
                    <a:gd name="T16" fmla="*/ 22 w 111"/>
                    <a:gd name="T17" fmla="*/ 29 h 29"/>
                    <a:gd name="T18" fmla="*/ 35 w 111"/>
                    <a:gd name="T19" fmla="*/ 29 h 29"/>
                    <a:gd name="T20" fmla="*/ 48 w 111"/>
                    <a:gd name="T21" fmla="*/ 29 h 29"/>
                    <a:gd name="T22" fmla="*/ 62 w 111"/>
                    <a:gd name="T23" fmla="*/ 29 h 29"/>
                    <a:gd name="T24" fmla="*/ 74 w 111"/>
                    <a:gd name="T25" fmla="*/ 29 h 29"/>
                    <a:gd name="T26" fmla="*/ 84 w 111"/>
                    <a:gd name="T27" fmla="*/ 28 h 29"/>
                    <a:gd name="T28" fmla="*/ 90 w 111"/>
                    <a:gd name="T29" fmla="*/ 28 h 29"/>
                    <a:gd name="T30" fmla="*/ 90 w 111"/>
                    <a:gd name="T31" fmla="*/ 28 h 29"/>
                    <a:gd name="T32" fmla="*/ 98 w 111"/>
                    <a:gd name="T33" fmla="*/ 21 h 29"/>
                    <a:gd name="T34" fmla="*/ 104 w 111"/>
                    <a:gd name="T35" fmla="*/ 11 h 29"/>
                    <a:gd name="T36" fmla="*/ 109 w 111"/>
                    <a:gd name="T37" fmla="*/ 3 h 29"/>
                    <a:gd name="T38" fmla="*/ 111 w 111"/>
                    <a:gd name="T39" fmla="*/ 0 h 29"/>
                    <a:gd name="T40" fmla="*/ 111 w 111"/>
                    <a:gd name="T41" fmla="*/ 0 h 29"/>
                    <a:gd name="T42" fmla="*/ 104 w 111"/>
                    <a:gd name="T43" fmla="*/ 0 h 29"/>
                    <a:gd name="T44" fmla="*/ 92 w 111"/>
                    <a:gd name="T45" fmla="*/ 0 h 29"/>
                    <a:gd name="T46" fmla="*/ 79 w 111"/>
                    <a:gd name="T47" fmla="*/ 0 h 29"/>
                    <a:gd name="T48" fmla="*/ 65 w 111"/>
                    <a:gd name="T49" fmla="*/ 0 h 29"/>
                    <a:gd name="T50" fmla="*/ 50 w 111"/>
                    <a:gd name="T51" fmla="*/ 0 h 29"/>
                    <a:gd name="T52" fmla="*/ 38 w 111"/>
                    <a:gd name="T53" fmla="*/ 0 h 29"/>
                    <a:gd name="T54" fmla="*/ 29 w 111"/>
                    <a:gd name="T55" fmla="*/ 0 h 29"/>
                    <a:gd name="T56" fmla="*/ 25 w 111"/>
                    <a:gd name="T5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9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4" y="2"/>
                      </a:lnTo>
                      <a:lnTo>
                        <a:pt x="20" y="9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2" y="29"/>
                      </a:lnTo>
                      <a:lnTo>
                        <a:pt x="35" y="29"/>
                      </a:lnTo>
                      <a:lnTo>
                        <a:pt x="48" y="29"/>
                      </a:lnTo>
                      <a:lnTo>
                        <a:pt x="62" y="29"/>
                      </a:lnTo>
                      <a:lnTo>
                        <a:pt x="74" y="29"/>
                      </a:lnTo>
                      <a:lnTo>
                        <a:pt x="84" y="28"/>
                      </a:lnTo>
                      <a:lnTo>
                        <a:pt x="90" y="28"/>
                      </a:lnTo>
                      <a:lnTo>
                        <a:pt x="90" y="28"/>
                      </a:lnTo>
                      <a:lnTo>
                        <a:pt x="98" y="21"/>
                      </a:lnTo>
                      <a:lnTo>
                        <a:pt x="104" y="11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9" y="0"/>
                      </a:lnTo>
                      <a:lnTo>
                        <a:pt x="65" y="0"/>
                      </a:lnTo>
                      <a:lnTo>
                        <a:pt x="50" y="0"/>
                      </a:lnTo>
                      <a:lnTo>
                        <a:pt x="38" y="0"/>
                      </a:lnTo>
                      <a:lnTo>
                        <a:pt x="29" y="0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2" name="Freeform 212"/>
                <p:cNvSpPr>
                  <a:spLocks/>
                </p:cNvSpPr>
                <p:nvPr/>
              </p:nvSpPr>
              <p:spPr bwMode="auto">
                <a:xfrm>
                  <a:off x="500" y="3470"/>
                  <a:ext cx="16" cy="5"/>
                </a:xfrm>
                <a:custGeom>
                  <a:avLst/>
                  <a:gdLst>
                    <a:gd name="T0" fmla="*/ 26 w 111"/>
                    <a:gd name="T1" fmla="*/ 0 h 28"/>
                    <a:gd name="T2" fmla="*/ 25 w 111"/>
                    <a:gd name="T3" fmla="*/ 2 h 28"/>
                    <a:gd name="T4" fmla="*/ 20 w 111"/>
                    <a:gd name="T5" fmla="*/ 8 h 28"/>
                    <a:gd name="T6" fmla="*/ 12 w 111"/>
                    <a:gd name="T7" fmla="*/ 17 h 28"/>
                    <a:gd name="T8" fmla="*/ 0 w 111"/>
                    <a:gd name="T9" fmla="*/ 27 h 28"/>
                    <a:gd name="T10" fmla="*/ 10 w 111"/>
                    <a:gd name="T11" fmla="*/ 28 h 28"/>
                    <a:gd name="T12" fmla="*/ 22 w 111"/>
                    <a:gd name="T13" fmla="*/ 28 h 28"/>
                    <a:gd name="T14" fmla="*/ 35 w 111"/>
                    <a:gd name="T15" fmla="*/ 28 h 28"/>
                    <a:gd name="T16" fmla="*/ 49 w 111"/>
                    <a:gd name="T17" fmla="*/ 28 h 28"/>
                    <a:gd name="T18" fmla="*/ 63 w 111"/>
                    <a:gd name="T19" fmla="*/ 28 h 28"/>
                    <a:gd name="T20" fmla="*/ 74 w 111"/>
                    <a:gd name="T21" fmla="*/ 28 h 28"/>
                    <a:gd name="T22" fmla="*/ 85 w 111"/>
                    <a:gd name="T23" fmla="*/ 28 h 28"/>
                    <a:gd name="T24" fmla="*/ 91 w 111"/>
                    <a:gd name="T25" fmla="*/ 27 h 28"/>
                    <a:gd name="T26" fmla="*/ 99 w 111"/>
                    <a:gd name="T27" fmla="*/ 19 h 28"/>
                    <a:gd name="T28" fmla="*/ 105 w 111"/>
                    <a:gd name="T29" fmla="*/ 9 h 28"/>
                    <a:gd name="T30" fmla="*/ 109 w 111"/>
                    <a:gd name="T31" fmla="*/ 3 h 28"/>
                    <a:gd name="T32" fmla="*/ 111 w 111"/>
                    <a:gd name="T33" fmla="*/ 0 h 28"/>
                    <a:gd name="T34" fmla="*/ 105 w 111"/>
                    <a:gd name="T35" fmla="*/ 0 h 28"/>
                    <a:gd name="T36" fmla="*/ 93 w 111"/>
                    <a:gd name="T37" fmla="*/ 0 h 28"/>
                    <a:gd name="T38" fmla="*/ 78 w 111"/>
                    <a:gd name="T39" fmla="*/ 0 h 28"/>
                    <a:gd name="T40" fmla="*/ 63 w 111"/>
                    <a:gd name="T41" fmla="*/ 0 h 28"/>
                    <a:gd name="T42" fmla="*/ 49 w 111"/>
                    <a:gd name="T43" fmla="*/ 0 h 28"/>
                    <a:gd name="T44" fmla="*/ 36 w 111"/>
                    <a:gd name="T45" fmla="*/ 0 h 28"/>
                    <a:gd name="T46" fmla="*/ 28 w 111"/>
                    <a:gd name="T47" fmla="*/ 0 h 28"/>
                    <a:gd name="T48" fmla="*/ 26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0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9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8" y="0"/>
                      </a:lnTo>
                      <a:lnTo>
                        <a:pt x="63" y="0"/>
                      </a:lnTo>
                      <a:lnTo>
                        <a:pt x="49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3" name="Freeform 213"/>
                <p:cNvSpPr>
                  <a:spLocks/>
                </p:cNvSpPr>
                <p:nvPr/>
              </p:nvSpPr>
              <p:spPr bwMode="auto">
                <a:xfrm>
                  <a:off x="500" y="3470"/>
                  <a:ext cx="16" cy="5"/>
                </a:xfrm>
                <a:custGeom>
                  <a:avLst/>
                  <a:gdLst>
                    <a:gd name="T0" fmla="*/ 26 w 111"/>
                    <a:gd name="T1" fmla="*/ 0 h 28"/>
                    <a:gd name="T2" fmla="*/ 26 w 111"/>
                    <a:gd name="T3" fmla="*/ 0 h 28"/>
                    <a:gd name="T4" fmla="*/ 25 w 111"/>
                    <a:gd name="T5" fmla="*/ 2 h 28"/>
                    <a:gd name="T6" fmla="*/ 20 w 111"/>
                    <a:gd name="T7" fmla="*/ 8 h 28"/>
                    <a:gd name="T8" fmla="*/ 12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10 w 111"/>
                    <a:gd name="T15" fmla="*/ 28 h 28"/>
                    <a:gd name="T16" fmla="*/ 22 w 111"/>
                    <a:gd name="T17" fmla="*/ 28 h 28"/>
                    <a:gd name="T18" fmla="*/ 35 w 111"/>
                    <a:gd name="T19" fmla="*/ 28 h 28"/>
                    <a:gd name="T20" fmla="*/ 49 w 111"/>
                    <a:gd name="T21" fmla="*/ 28 h 28"/>
                    <a:gd name="T22" fmla="*/ 63 w 111"/>
                    <a:gd name="T23" fmla="*/ 28 h 28"/>
                    <a:gd name="T24" fmla="*/ 74 w 111"/>
                    <a:gd name="T25" fmla="*/ 28 h 28"/>
                    <a:gd name="T26" fmla="*/ 85 w 111"/>
                    <a:gd name="T27" fmla="*/ 28 h 28"/>
                    <a:gd name="T28" fmla="*/ 91 w 111"/>
                    <a:gd name="T29" fmla="*/ 27 h 28"/>
                    <a:gd name="T30" fmla="*/ 91 w 111"/>
                    <a:gd name="T31" fmla="*/ 27 h 28"/>
                    <a:gd name="T32" fmla="*/ 99 w 111"/>
                    <a:gd name="T33" fmla="*/ 19 h 28"/>
                    <a:gd name="T34" fmla="*/ 105 w 111"/>
                    <a:gd name="T35" fmla="*/ 9 h 28"/>
                    <a:gd name="T36" fmla="*/ 109 w 111"/>
                    <a:gd name="T37" fmla="*/ 3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5 w 111"/>
                    <a:gd name="T43" fmla="*/ 0 h 28"/>
                    <a:gd name="T44" fmla="*/ 93 w 111"/>
                    <a:gd name="T45" fmla="*/ 0 h 28"/>
                    <a:gd name="T46" fmla="*/ 78 w 111"/>
                    <a:gd name="T47" fmla="*/ 0 h 28"/>
                    <a:gd name="T48" fmla="*/ 63 w 111"/>
                    <a:gd name="T49" fmla="*/ 0 h 28"/>
                    <a:gd name="T50" fmla="*/ 49 w 111"/>
                    <a:gd name="T51" fmla="*/ 0 h 28"/>
                    <a:gd name="T52" fmla="*/ 36 w 111"/>
                    <a:gd name="T53" fmla="*/ 0 h 28"/>
                    <a:gd name="T54" fmla="*/ 28 w 111"/>
                    <a:gd name="T55" fmla="*/ 0 h 28"/>
                    <a:gd name="T56" fmla="*/ 26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0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3" y="28"/>
                      </a:lnTo>
                      <a:lnTo>
                        <a:pt x="74" y="28"/>
                      </a:lnTo>
                      <a:lnTo>
                        <a:pt x="85" y="28"/>
                      </a:lnTo>
                      <a:lnTo>
                        <a:pt x="91" y="27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9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8" y="0"/>
                      </a:lnTo>
                      <a:lnTo>
                        <a:pt x="63" y="0"/>
                      </a:lnTo>
                      <a:lnTo>
                        <a:pt x="49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4" name="Freeform 214"/>
                <p:cNvSpPr>
                  <a:spLocks/>
                </p:cNvSpPr>
                <p:nvPr/>
              </p:nvSpPr>
              <p:spPr bwMode="auto">
                <a:xfrm>
                  <a:off x="516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5 w 112"/>
                    <a:gd name="T3" fmla="*/ 2 h 28"/>
                    <a:gd name="T4" fmla="*/ 21 w 112"/>
                    <a:gd name="T5" fmla="*/ 8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9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2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49 w 112"/>
                    <a:gd name="T43" fmla="*/ 0 h 28"/>
                    <a:gd name="T44" fmla="*/ 37 w 112"/>
                    <a:gd name="T45" fmla="*/ 0 h 28"/>
                    <a:gd name="T46" fmla="*/ 29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2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7" y="0"/>
                      </a:lnTo>
                      <a:lnTo>
                        <a:pt x="29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5" name="Freeform 215"/>
                <p:cNvSpPr>
                  <a:spLocks/>
                </p:cNvSpPr>
                <p:nvPr/>
              </p:nvSpPr>
              <p:spPr bwMode="auto">
                <a:xfrm>
                  <a:off x="516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5 w 112"/>
                    <a:gd name="T5" fmla="*/ 2 h 28"/>
                    <a:gd name="T6" fmla="*/ 21 w 112"/>
                    <a:gd name="T7" fmla="*/ 8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9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2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49 w 112"/>
                    <a:gd name="T51" fmla="*/ 0 h 28"/>
                    <a:gd name="T52" fmla="*/ 37 w 112"/>
                    <a:gd name="T53" fmla="*/ 0 h 28"/>
                    <a:gd name="T54" fmla="*/ 29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2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7" y="0"/>
                      </a:lnTo>
                      <a:lnTo>
                        <a:pt x="29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6" name="Freeform 216"/>
                <p:cNvSpPr>
                  <a:spLocks/>
                </p:cNvSpPr>
                <p:nvPr/>
              </p:nvSpPr>
              <p:spPr bwMode="auto">
                <a:xfrm>
                  <a:off x="531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6 w 112"/>
                    <a:gd name="T3" fmla="*/ 2 h 28"/>
                    <a:gd name="T4" fmla="*/ 21 w 112"/>
                    <a:gd name="T5" fmla="*/ 8 h 28"/>
                    <a:gd name="T6" fmla="*/ 12 w 112"/>
                    <a:gd name="T7" fmla="*/ 17 h 28"/>
                    <a:gd name="T8" fmla="*/ 0 w 112"/>
                    <a:gd name="T9" fmla="*/ 27 h 28"/>
                    <a:gd name="T10" fmla="*/ 11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3 w 112"/>
                    <a:gd name="T19" fmla="*/ 28 h 28"/>
                    <a:gd name="T20" fmla="*/ 75 w 112"/>
                    <a:gd name="T21" fmla="*/ 28 h 28"/>
                    <a:gd name="T22" fmla="*/ 85 w 112"/>
                    <a:gd name="T23" fmla="*/ 28 h 28"/>
                    <a:gd name="T24" fmla="*/ 92 w 112"/>
                    <a:gd name="T25" fmla="*/ 27 h 28"/>
                    <a:gd name="T26" fmla="*/ 100 w 112"/>
                    <a:gd name="T27" fmla="*/ 19 h 28"/>
                    <a:gd name="T28" fmla="*/ 105 w 112"/>
                    <a:gd name="T29" fmla="*/ 9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49 w 112"/>
                    <a:gd name="T43" fmla="*/ 0 h 28"/>
                    <a:gd name="T44" fmla="*/ 37 w 112"/>
                    <a:gd name="T45" fmla="*/ 0 h 28"/>
                    <a:gd name="T46" fmla="*/ 29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6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5" y="28"/>
                      </a:lnTo>
                      <a:lnTo>
                        <a:pt x="85" y="28"/>
                      </a:lnTo>
                      <a:lnTo>
                        <a:pt x="92" y="27"/>
                      </a:lnTo>
                      <a:lnTo>
                        <a:pt x="100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7" y="0"/>
                      </a:lnTo>
                      <a:lnTo>
                        <a:pt x="29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7" name="Freeform 217"/>
                <p:cNvSpPr>
                  <a:spLocks/>
                </p:cNvSpPr>
                <p:nvPr/>
              </p:nvSpPr>
              <p:spPr bwMode="auto">
                <a:xfrm>
                  <a:off x="531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6 w 112"/>
                    <a:gd name="T5" fmla="*/ 2 h 28"/>
                    <a:gd name="T6" fmla="*/ 21 w 112"/>
                    <a:gd name="T7" fmla="*/ 8 h 28"/>
                    <a:gd name="T8" fmla="*/ 12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1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3 w 112"/>
                    <a:gd name="T23" fmla="*/ 28 h 28"/>
                    <a:gd name="T24" fmla="*/ 75 w 112"/>
                    <a:gd name="T25" fmla="*/ 28 h 28"/>
                    <a:gd name="T26" fmla="*/ 85 w 112"/>
                    <a:gd name="T27" fmla="*/ 28 h 28"/>
                    <a:gd name="T28" fmla="*/ 92 w 112"/>
                    <a:gd name="T29" fmla="*/ 27 h 28"/>
                    <a:gd name="T30" fmla="*/ 92 w 112"/>
                    <a:gd name="T31" fmla="*/ 27 h 28"/>
                    <a:gd name="T32" fmla="*/ 100 w 112"/>
                    <a:gd name="T33" fmla="*/ 19 h 28"/>
                    <a:gd name="T34" fmla="*/ 105 w 112"/>
                    <a:gd name="T35" fmla="*/ 9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49 w 112"/>
                    <a:gd name="T51" fmla="*/ 0 h 28"/>
                    <a:gd name="T52" fmla="*/ 37 w 112"/>
                    <a:gd name="T53" fmla="*/ 0 h 28"/>
                    <a:gd name="T54" fmla="*/ 29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6" y="2"/>
                      </a:lnTo>
                      <a:lnTo>
                        <a:pt x="21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1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3" y="28"/>
                      </a:lnTo>
                      <a:lnTo>
                        <a:pt x="75" y="28"/>
                      </a:lnTo>
                      <a:lnTo>
                        <a:pt x="85" y="28"/>
                      </a:lnTo>
                      <a:lnTo>
                        <a:pt x="92" y="27"/>
                      </a:lnTo>
                      <a:lnTo>
                        <a:pt x="92" y="27"/>
                      </a:lnTo>
                      <a:lnTo>
                        <a:pt x="100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7" y="0"/>
                      </a:lnTo>
                      <a:lnTo>
                        <a:pt x="29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8" name="Freeform 218"/>
                <p:cNvSpPr>
                  <a:spLocks/>
                </p:cNvSpPr>
                <p:nvPr/>
              </p:nvSpPr>
              <p:spPr bwMode="auto">
                <a:xfrm>
                  <a:off x="546" y="3470"/>
                  <a:ext cx="16" cy="5"/>
                </a:xfrm>
                <a:custGeom>
                  <a:avLst/>
                  <a:gdLst>
                    <a:gd name="T0" fmla="*/ 25 w 111"/>
                    <a:gd name="T1" fmla="*/ 0 h 28"/>
                    <a:gd name="T2" fmla="*/ 24 w 111"/>
                    <a:gd name="T3" fmla="*/ 2 h 28"/>
                    <a:gd name="T4" fmla="*/ 19 w 111"/>
                    <a:gd name="T5" fmla="*/ 8 h 28"/>
                    <a:gd name="T6" fmla="*/ 11 w 111"/>
                    <a:gd name="T7" fmla="*/ 17 h 28"/>
                    <a:gd name="T8" fmla="*/ 0 w 111"/>
                    <a:gd name="T9" fmla="*/ 27 h 28"/>
                    <a:gd name="T10" fmla="*/ 9 w 111"/>
                    <a:gd name="T11" fmla="*/ 28 h 28"/>
                    <a:gd name="T12" fmla="*/ 21 w 111"/>
                    <a:gd name="T13" fmla="*/ 28 h 28"/>
                    <a:gd name="T14" fmla="*/ 34 w 111"/>
                    <a:gd name="T15" fmla="*/ 28 h 28"/>
                    <a:gd name="T16" fmla="*/ 48 w 111"/>
                    <a:gd name="T17" fmla="*/ 28 h 28"/>
                    <a:gd name="T18" fmla="*/ 62 w 111"/>
                    <a:gd name="T19" fmla="*/ 28 h 28"/>
                    <a:gd name="T20" fmla="*/ 74 w 111"/>
                    <a:gd name="T21" fmla="*/ 28 h 28"/>
                    <a:gd name="T22" fmla="*/ 84 w 111"/>
                    <a:gd name="T23" fmla="*/ 28 h 28"/>
                    <a:gd name="T24" fmla="*/ 90 w 111"/>
                    <a:gd name="T25" fmla="*/ 27 h 28"/>
                    <a:gd name="T26" fmla="*/ 98 w 111"/>
                    <a:gd name="T27" fmla="*/ 19 h 28"/>
                    <a:gd name="T28" fmla="*/ 104 w 111"/>
                    <a:gd name="T29" fmla="*/ 9 h 28"/>
                    <a:gd name="T30" fmla="*/ 108 w 111"/>
                    <a:gd name="T31" fmla="*/ 3 h 28"/>
                    <a:gd name="T32" fmla="*/ 111 w 111"/>
                    <a:gd name="T33" fmla="*/ 0 h 28"/>
                    <a:gd name="T34" fmla="*/ 104 w 111"/>
                    <a:gd name="T35" fmla="*/ 0 h 28"/>
                    <a:gd name="T36" fmla="*/ 92 w 111"/>
                    <a:gd name="T37" fmla="*/ 0 h 28"/>
                    <a:gd name="T38" fmla="*/ 78 w 111"/>
                    <a:gd name="T39" fmla="*/ 0 h 28"/>
                    <a:gd name="T40" fmla="*/ 64 w 111"/>
                    <a:gd name="T41" fmla="*/ 0 h 28"/>
                    <a:gd name="T42" fmla="*/ 49 w 111"/>
                    <a:gd name="T43" fmla="*/ 0 h 28"/>
                    <a:gd name="T44" fmla="*/ 38 w 111"/>
                    <a:gd name="T45" fmla="*/ 0 h 28"/>
                    <a:gd name="T46" fmla="*/ 28 w 111"/>
                    <a:gd name="T47" fmla="*/ 0 h 28"/>
                    <a:gd name="T48" fmla="*/ 25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5" y="0"/>
                      </a:moveTo>
                      <a:lnTo>
                        <a:pt x="24" y="2"/>
                      </a:lnTo>
                      <a:lnTo>
                        <a:pt x="19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1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9"/>
                      </a:lnTo>
                      <a:lnTo>
                        <a:pt x="108" y="3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8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28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59" name="Freeform 219"/>
                <p:cNvSpPr>
                  <a:spLocks/>
                </p:cNvSpPr>
                <p:nvPr/>
              </p:nvSpPr>
              <p:spPr bwMode="auto">
                <a:xfrm>
                  <a:off x="546" y="3470"/>
                  <a:ext cx="16" cy="5"/>
                </a:xfrm>
                <a:custGeom>
                  <a:avLst/>
                  <a:gdLst>
                    <a:gd name="T0" fmla="*/ 25 w 111"/>
                    <a:gd name="T1" fmla="*/ 0 h 28"/>
                    <a:gd name="T2" fmla="*/ 25 w 111"/>
                    <a:gd name="T3" fmla="*/ 0 h 28"/>
                    <a:gd name="T4" fmla="*/ 24 w 111"/>
                    <a:gd name="T5" fmla="*/ 2 h 28"/>
                    <a:gd name="T6" fmla="*/ 19 w 111"/>
                    <a:gd name="T7" fmla="*/ 8 h 28"/>
                    <a:gd name="T8" fmla="*/ 11 w 111"/>
                    <a:gd name="T9" fmla="*/ 17 h 28"/>
                    <a:gd name="T10" fmla="*/ 0 w 111"/>
                    <a:gd name="T11" fmla="*/ 27 h 28"/>
                    <a:gd name="T12" fmla="*/ 0 w 111"/>
                    <a:gd name="T13" fmla="*/ 27 h 28"/>
                    <a:gd name="T14" fmla="*/ 9 w 111"/>
                    <a:gd name="T15" fmla="*/ 28 h 28"/>
                    <a:gd name="T16" fmla="*/ 21 w 111"/>
                    <a:gd name="T17" fmla="*/ 28 h 28"/>
                    <a:gd name="T18" fmla="*/ 34 w 111"/>
                    <a:gd name="T19" fmla="*/ 28 h 28"/>
                    <a:gd name="T20" fmla="*/ 48 w 111"/>
                    <a:gd name="T21" fmla="*/ 28 h 28"/>
                    <a:gd name="T22" fmla="*/ 62 w 111"/>
                    <a:gd name="T23" fmla="*/ 28 h 28"/>
                    <a:gd name="T24" fmla="*/ 74 w 111"/>
                    <a:gd name="T25" fmla="*/ 28 h 28"/>
                    <a:gd name="T26" fmla="*/ 84 w 111"/>
                    <a:gd name="T27" fmla="*/ 28 h 28"/>
                    <a:gd name="T28" fmla="*/ 90 w 111"/>
                    <a:gd name="T29" fmla="*/ 27 h 28"/>
                    <a:gd name="T30" fmla="*/ 90 w 111"/>
                    <a:gd name="T31" fmla="*/ 27 h 28"/>
                    <a:gd name="T32" fmla="*/ 98 w 111"/>
                    <a:gd name="T33" fmla="*/ 19 h 28"/>
                    <a:gd name="T34" fmla="*/ 104 w 111"/>
                    <a:gd name="T35" fmla="*/ 9 h 28"/>
                    <a:gd name="T36" fmla="*/ 108 w 111"/>
                    <a:gd name="T37" fmla="*/ 3 h 28"/>
                    <a:gd name="T38" fmla="*/ 111 w 111"/>
                    <a:gd name="T39" fmla="*/ 0 h 28"/>
                    <a:gd name="T40" fmla="*/ 111 w 111"/>
                    <a:gd name="T41" fmla="*/ 0 h 28"/>
                    <a:gd name="T42" fmla="*/ 104 w 111"/>
                    <a:gd name="T43" fmla="*/ 0 h 28"/>
                    <a:gd name="T44" fmla="*/ 92 w 111"/>
                    <a:gd name="T45" fmla="*/ 0 h 28"/>
                    <a:gd name="T46" fmla="*/ 78 w 111"/>
                    <a:gd name="T47" fmla="*/ 0 h 28"/>
                    <a:gd name="T48" fmla="*/ 64 w 111"/>
                    <a:gd name="T49" fmla="*/ 0 h 28"/>
                    <a:gd name="T50" fmla="*/ 49 w 111"/>
                    <a:gd name="T51" fmla="*/ 0 h 28"/>
                    <a:gd name="T52" fmla="*/ 38 w 111"/>
                    <a:gd name="T53" fmla="*/ 0 h 28"/>
                    <a:gd name="T54" fmla="*/ 28 w 111"/>
                    <a:gd name="T55" fmla="*/ 0 h 28"/>
                    <a:gd name="T56" fmla="*/ 25 w 111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1" h="28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4" y="2"/>
                      </a:lnTo>
                      <a:lnTo>
                        <a:pt x="19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9" y="28"/>
                      </a:lnTo>
                      <a:lnTo>
                        <a:pt x="21" y="28"/>
                      </a:lnTo>
                      <a:lnTo>
                        <a:pt x="34" y="28"/>
                      </a:lnTo>
                      <a:lnTo>
                        <a:pt x="48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4" y="9"/>
                      </a:lnTo>
                      <a:lnTo>
                        <a:pt x="108" y="3"/>
                      </a:lnTo>
                      <a:lnTo>
                        <a:pt x="111" y="0"/>
                      </a:lnTo>
                      <a:lnTo>
                        <a:pt x="111" y="0"/>
                      </a:lnTo>
                      <a:lnTo>
                        <a:pt x="104" y="0"/>
                      </a:lnTo>
                      <a:lnTo>
                        <a:pt x="92" y="0"/>
                      </a:lnTo>
                      <a:lnTo>
                        <a:pt x="78" y="0"/>
                      </a:lnTo>
                      <a:lnTo>
                        <a:pt x="64" y="0"/>
                      </a:ln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28" y="0"/>
                      </a:lnTo>
                      <a:lnTo>
                        <a:pt x="2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60" name="Freeform 220"/>
                <p:cNvSpPr>
                  <a:spLocks/>
                </p:cNvSpPr>
                <p:nvPr/>
              </p:nvSpPr>
              <p:spPr bwMode="auto">
                <a:xfrm>
                  <a:off x="561" y="3470"/>
                  <a:ext cx="16" cy="5"/>
                </a:xfrm>
                <a:custGeom>
                  <a:avLst/>
                  <a:gdLst>
                    <a:gd name="T0" fmla="*/ 26 w 112"/>
                    <a:gd name="T1" fmla="*/ 0 h 28"/>
                    <a:gd name="T2" fmla="*/ 25 w 112"/>
                    <a:gd name="T3" fmla="*/ 2 h 28"/>
                    <a:gd name="T4" fmla="*/ 21 w 112"/>
                    <a:gd name="T5" fmla="*/ 8 h 28"/>
                    <a:gd name="T6" fmla="*/ 11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49 w 112"/>
                    <a:gd name="T17" fmla="*/ 28 h 28"/>
                    <a:gd name="T18" fmla="*/ 62 w 112"/>
                    <a:gd name="T19" fmla="*/ 28 h 28"/>
                    <a:gd name="T20" fmla="*/ 74 w 112"/>
                    <a:gd name="T21" fmla="*/ 28 h 28"/>
                    <a:gd name="T22" fmla="*/ 84 w 112"/>
                    <a:gd name="T23" fmla="*/ 28 h 28"/>
                    <a:gd name="T24" fmla="*/ 90 w 112"/>
                    <a:gd name="T25" fmla="*/ 27 h 28"/>
                    <a:gd name="T26" fmla="*/ 98 w 112"/>
                    <a:gd name="T27" fmla="*/ 19 h 28"/>
                    <a:gd name="T28" fmla="*/ 105 w 112"/>
                    <a:gd name="T29" fmla="*/ 9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3 w 112"/>
                    <a:gd name="T37" fmla="*/ 0 h 28"/>
                    <a:gd name="T38" fmla="*/ 79 w 112"/>
                    <a:gd name="T39" fmla="*/ 0 h 28"/>
                    <a:gd name="T40" fmla="*/ 64 w 112"/>
                    <a:gd name="T41" fmla="*/ 0 h 28"/>
                    <a:gd name="T42" fmla="*/ 51 w 112"/>
                    <a:gd name="T43" fmla="*/ 0 h 28"/>
                    <a:gd name="T44" fmla="*/ 38 w 112"/>
                    <a:gd name="T45" fmla="*/ 0 h 28"/>
                    <a:gd name="T46" fmla="*/ 30 w 112"/>
                    <a:gd name="T47" fmla="*/ 0 h 28"/>
                    <a:gd name="T48" fmla="*/ 26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61" name="Freeform 221"/>
                <p:cNvSpPr>
                  <a:spLocks/>
                </p:cNvSpPr>
                <p:nvPr/>
              </p:nvSpPr>
              <p:spPr bwMode="auto">
                <a:xfrm>
                  <a:off x="561" y="3470"/>
                  <a:ext cx="16" cy="5"/>
                </a:xfrm>
                <a:custGeom>
                  <a:avLst/>
                  <a:gdLst>
                    <a:gd name="T0" fmla="*/ 26 w 112"/>
                    <a:gd name="T1" fmla="*/ 0 h 28"/>
                    <a:gd name="T2" fmla="*/ 26 w 112"/>
                    <a:gd name="T3" fmla="*/ 0 h 28"/>
                    <a:gd name="T4" fmla="*/ 25 w 112"/>
                    <a:gd name="T5" fmla="*/ 2 h 28"/>
                    <a:gd name="T6" fmla="*/ 21 w 112"/>
                    <a:gd name="T7" fmla="*/ 8 h 28"/>
                    <a:gd name="T8" fmla="*/ 11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49 w 112"/>
                    <a:gd name="T21" fmla="*/ 28 h 28"/>
                    <a:gd name="T22" fmla="*/ 62 w 112"/>
                    <a:gd name="T23" fmla="*/ 28 h 28"/>
                    <a:gd name="T24" fmla="*/ 74 w 112"/>
                    <a:gd name="T25" fmla="*/ 28 h 28"/>
                    <a:gd name="T26" fmla="*/ 84 w 112"/>
                    <a:gd name="T27" fmla="*/ 28 h 28"/>
                    <a:gd name="T28" fmla="*/ 90 w 112"/>
                    <a:gd name="T29" fmla="*/ 27 h 28"/>
                    <a:gd name="T30" fmla="*/ 90 w 112"/>
                    <a:gd name="T31" fmla="*/ 27 h 28"/>
                    <a:gd name="T32" fmla="*/ 98 w 112"/>
                    <a:gd name="T33" fmla="*/ 19 h 28"/>
                    <a:gd name="T34" fmla="*/ 105 w 112"/>
                    <a:gd name="T35" fmla="*/ 9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3 w 112"/>
                    <a:gd name="T45" fmla="*/ 0 h 28"/>
                    <a:gd name="T46" fmla="*/ 79 w 112"/>
                    <a:gd name="T47" fmla="*/ 0 h 28"/>
                    <a:gd name="T48" fmla="*/ 64 w 112"/>
                    <a:gd name="T49" fmla="*/ 0 h 28"/>
                    <a:gd name="T50" fmla="*/ 51 w 112"/>
                    <a:gd name="T51" fmla="*/ 0 h 28"/>
                    <a:gd name="T52" fmla="*/ 38 w 112"/>
                    <a:gd name="T53" fmla="*/ 0 h 28"/>
                    <a:gd name="T54" fmla="*/ 30 w 112"/>
                    <a:gd name="T55" fmla="*/ 0 h 28"/>
                    <a:gd name="T56" fmla="*/ 26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1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4" y="28"/>
                      </a:lnTo>
                      <a:lnTo>
                        <a:pt x="84" y="28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8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62" name="Freeform 222"/>
                <p:cNvSpPr>
                  <a:spLocks/>
                </p:cNvSpPr>
                <p:nvPr/>
              </p:nvSpPr>
              <p:spPr bwMode="auto">
                <a:xfrm>
                  <a:off x="576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5 w 112"/>
                    <a:gd name="T3" fmla="*/ 2 h 28"/>
                    <a:gd name="T4" fmla="*/ 21 w 112"/>
                    <a:gd name="T5" fmla="*/ 8 h 28"/>
                    <a:gd name="T6" fmla="*/ 13 w 112"/>
                    <a:gd name="T7" fmla="*/ 17 h 28"/>
                    <a:gd name="T8" fmla="*/ 0 w 112"/>
                    <a:gd name="T9" fmla="*/ 27 h 28"/>
                    <a:gd name="T10" fmla="*/ 10 w 112"/>
                    <a:gd name="T11" fmla="*/ 28 h 28"/>
                    <a:gd name="T12" fmla="*/ 22 w 112"/>
                    <a:gd name="T13" fmla="*/ 28 h 28"/>
                    <a:gd name="T14" fmla="*/ 36 w 112"/>
                    <a:gd name="T15" fmla="*/ 28 h 28"/>
                    <a:gd name="T16" fmla="*/ 50 w 112"/>
                    <a:gd name="T17" fmla="*/ 28 h 28"/>
                    <a:gd name="T18" fmla="*/ 62 w 112"/>
                    <a:gd name="T19" fmla="*/ 28 h 28"/>
                    <a:gd name="T20" fmla="*/ 75 w 112"/>
                    <a:gd name="T21" fmla="*/ 28 h 28"/>
                    <a:gd name="T22" fmla="*/ 84 w 112"/>
                    <a:gd name="T23" fmla="*/ 28 h 28"/>
                    <a:gd name="T24" fmla="*/ 91 w 112"/>
                    <a:gd name="T25" fmla="*/ 27 h 28"/>
                    <a:gd name="T26" fmla="*/ 99 w 112"/>
                    <a:gd name="T27" fmla="*/ 19 h 28"/>
                    <a:gd name="T28" fmla="*/ 105 w 112"/>
                    <a:gd name="T29" fmla="*/ 9 h 28"/>
                    <a:gd name="T30" fmla="*/ 110 w 112"/>
                    <a:gd name="T31" fmla="*/ 3 h 28"/>
                    <a:gd name="T32" fmla="*/ 112 w 112"/>
                    <a:gd name="T33" fmla="*/ 0 h 28"/>
                    <a:gd name="T34" fmla="*/ 105 w 112"/>
                    <a:gd name="T35" fmla="*/ 0 h 28"/>
                    <a:gd name="T36" fmla="*/ 94 w 112"/>
                    <a:gd name="T37" fmla="*/ 0 h 28"/>
                    <a:gd name="T38" fmla="*/ 80 w 112"/>
                    <a:gd name="T39" fmla="*/ 0 h 28"/>
                    <a:gd name="T40" fmla="*/ 66 w 112"/>
                    <a:gd name="T41" fmla="*/ 0 h 28"/>
                    <a:gd name="T42" fmla="*/ 51 w 112"/>
                    <a:gd name="T43" fmla="*/ 0 h 28"/>
                    <a:gd name="T44" fmla="*/ 39 w 112"/>
                    <a:gd name="T45" fmla="*/ 0 h 28"/>
                    <a:gd name="T46" fmla="*/ 30 w 112"/>
                    <a:gd name="T47" fmla="*/ 0 h 28"/>
                    <a:gd name="T48" fmla="*/ 27 w 112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3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63" name="Freeform 223"/>
                <p:cNvSpPr>
                  <a:spLocks/>
                </p:cNvSpPr>
                <p:nvPr/>
              </p:nvSpPr>
              <p:spPr bwMode="auto">
                <a:xfrm>
                  <a:off x="576" y="3470"/>
                  <a:ext cx="16" cy="5"/>
                </a:xfrm>
                <a:custGeom>
                  <a:avLst/>
                  <a:gdLst>
                    <a:gd name="T0" fmla="*/ 27 w 112"/>
                    <a:gd name="T1" fmla="*/ 0 h 28"/>
                    <a:gd name="T2" fmla="*/ 27 w 112"/>
                    <a:gd name="T3" fmla="*/ 0 h 28"/>
                    <a:gd name="T4" fmla="*/ 25 w 112"/>
                    <a:gd name="T5" fmla="*/ 2 h 28"/>
                    <a:gd name="T6" fmla="*/ 21 w 112"/>
                    <a:gd name="T7" fmla="*/ 8 h 28"/>
                    <a:gd name="T8" fmla="*/ 13 w 112"/>
                    <a:gd name="T9" fmla="*/ 17 h 28"/>
                    <a:gd name="T10" fmla="*/ 0 w 112"/>
                    <a:gd name="T11" fmla="*/ 27 h 28"/>
                    <a:gd name="T12" fmla="*/ 0 w 112"/>
                    <a:gd name="T13" fmla="*/ 27 h 28"/>
                    <a:gd name="T14" fmla="*/ 10 w 112"/>
                    <a:gd name="T15" fmla="*/ 28 h 28"/>
                    <a:gd name="T16" fmla="*/ 22 w 112"/>
                    <a:gd name="T17" fmla="*/ 28 h 28"/>
                    <a:gd name="T18" fmla="*/ 36 w 112"/>
                    <a:gd name="T19" fmla="*/ 28 h 28"/>
                    <a:gd name="T20" fmla="*/ 50 w 112"/>
                    <a:gd name="T21" fmla="*/ 28 h 28"/>
                    <a:gd name="T22" fmla="*/ 62 w 112"/>
                    <a:gd name="T23" fmla="*/ 28 h 28"/>
                    <a:gd name="T24" fmla="*/ 75 w 112"/>
                    <a:gd name="T25" fmla="*/ 28 h 28"/>
                    <a:gd name="T26" fmla="*/ 84 w 112"/>
                    <a:gd name="T27" fmla="*/ 28 h 28"/>
                    <a:gd name="T28" fmla="*/ 91 w 112"/>
                    <a:gd name="T29" fmla="*/ 27 h 28"/>
                    <a:gd name="T30" fmla="*/ 91 w 112"/>
                    <a:gd name="T31" fmla="*/ 27 h 28"/>
                    <a:gd name="T32" fmla="*/ 99 w 112"/>
                    <a:gd name="T33" fmla="*/ 19 h 28"/>
                    <a:gd name="T34" fmla="*/ 105 w 112"/>
                    <a:gd name="T35" fmla="*/ 9 h 28"/>
                    <a:gd name="T36" fmla="*/ 110 w 112"/>
                    <a:gd name="T37" fmla="*/ 3 h 28"/>
                    <a:gd name="T38" fmla="*/ 112 w 112"/>
                    <a:gd name="T39" fmla="*/ 0 h 28"/>
                    <a:gd name="T40" fmla="*/ 112 w 112"/>
                    <a:gd name="T41" fmla="*/ 0 h 28"/>
                    <a:gd name="T42" fmla="*/ 105 w 112"/>
                    <a:gd name="T43" fmla="*/ 0 h 28"/>
                    <a:gd name="T44" fmla="*/ 94 w 112"/>
                    <a:gd name="T45" fmla="*/ 0 h 28"/>
                    <a:gd name="T46" fmla="*/ 80 w 112"/>
                    <a:gd name="T47" fmla="*/ 0 h 28"/>
                    <a:gd name="T48" fmla="*/ 66 w 112"/>
                    <a:gd name="T49" fmla="*/ 0 h 28"/>
                    <a:gd name="T50" fmla="*/ 51 w 112"/>
                    <a:gd name="T51" fmla="*/ 0 h 28"/>
                    <a:gd name="T52" fmla="*/ 39 w 112"/>
                    <a:gd name="T53" fmla="*/ 0 h 28"/>
                    <a:gd name="T54" fmla="*/ 30 w 112"/>
                    <a:gd name="T55" fmla="*/ 0 h 28"/>
                    <a:gd name="T56" fmla="*/ 27 w 112"/>
                    <a:gd name="T5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2" h="28">
                      <a:moveTo>
                        <a:pt x="27" y="0"/>
                      </a:moveTo>
                      <a:lnTo>
                        <a:pt x="27" y="0"/>
                      </a:lnTo>
                      <a:lnTo>
                        <a:pt x="25" y="2"/>
                      </a:lnTo>
                      <a:lnTo>
                        <a:pt x="21" y="8"/>
                      </a:lnTo>
                      <a:lnTo>
                        <a:pt x="13" y="17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2" y="28"/>
                      </a:lnTo>
                      <a:lnTo>
                        <a:pt x="36" y="28"/>
                      </a:lnTo>
                      <a:lnTo>
                        <a:pt x="50" y="28"/>
                      </a:lnTo>
                      <a:lnTo>
                        <a:pt x="62" y="28"/>
                      </a:lnTo>
                      <a:lnTo>
                        <a:pt x="75" y="28"/>
                      </a:lnTo>
                      <a:lnTo>
                        <a:pt x="84" y="28"/>
                      </a:lnTo>
                      <a:lnTo>
                        <a:pt x="91" y="27"/>
                      </a:lnTo>
                      <a:lnTo>
                        <a:pt x="91" y="27"/>
                      </a:lnTo>
                      <a:lnTo>
                        <a:pt x="99" y="19"/>
                      </a:lnTo>
                      <a:lnTo>
                        <a:pt x="105" y="9"/>
                      </a:lnTo>
                      <a:lnTo>
                        <a:pt x="110" y="3"/>
                      </a:lnTo>
                      <a:lnTo>
                        <a:pt x="112" y="0"/>
                      </a:lnTo>
                      <a:lnTo>
                        <a:pt x="112" y="0"/>
                      </a:lnTo>
                      <a:lnTo>
                        <a:pt x="105" y="0"/>
                      </a:lnTo>
                      <a:lnTo>
                        <a:pt x="94" y="0"/>
                      </a:lnTo>
                      <a:lnTo>
                        <a:pt x="80" y="0"/>
                      </a:lnTo>
                      <a:lnTo>
                        <a:pt x="66" y="0"/>
                      </a:lnTo>
                      <a:lnTo>
                        <a:pt x="51" y="0"/>
                      </a:lnTo>
                      <a:lnTo>
                        <a:pt x="39" y="0"/>
                      </a:lnTo>
                      <a:lnTo>
                        <a:pt x="30" y="0"/>
                      </a:lnTo>
                      <a:lnTo>
                        <a:pt x="27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664" name="Freeform 224"/>
                <p:cNvSpPr>
                  <a:spLocks/>
                </p:cNvSpPr>
                <p:nvPr/>
              </p:nvSpPr>
              <p:spPr bwMode="auto">
                <a:xfrm>
                  <a:off x="591" y="3470"/>
                  <a:ext cx="16" cy="5"/>
                </a:xfrm>
                <a:custGeom>
                  <a:avLst/>
                  <a:gdLst>
                    <a:gd name="T0" fmla="*/ 25 w 111"/>
                    <a:gd name="T1" fmla="*/ 0 h 28"/>
                    <a:gd name="T2" fmla="*/ 23 w 111"/>
                    <a:gd name="T3" fmla="*/ 2 h 28"/>
                    <a:gd name="T4" fmla="*/ 20 w 111"/>
                    <a:gd name="T5" fmla="*/ 8 h 28"/>
                    <a:gd name="T6" fmla="*/ 12 w 111"/>
                    <a:gd name="T7" fmla="*/ 17 h 28"/>
                    <a:gd name="T8" fmla="*/ 0 w 111"/>
                    <a:gd name="T9" fmla="*/ 27 h 28"/>
                    <a:gd name="T10" fmla="*/ 10 w 111"/>
                    <a:gd name="T11" fmla="*/ 28 h 28"/>
                    <a:gd name="T12" fmla="*/ 21 w 111"/>
                    <a:gd name="T13" fmla="*/ 28 h 28"/>
                    <a:gd name="T14" fmla="*/ 35 w 111"/>
                    <a:gd name="T15" fmla="*/ 28 h 28"/>
                    <a:gd name="T16" fmla="*/ 49 w 111"/>
                    <a:gd name="T17" fmla="*/ 28 h 28"/>
                    <a:gd name="T18" fmla="*/ 62 w 111"/>
                    <a:gd name="T19" fmla="*/ 28 h 28"/>
                    <a:gd name="T20" fmla="*/ 73 w 111"/>
                    <a:gd name="T21" fmla="*/ 28 h 28"/>
                    <a:gd name="T22" fmla="*/ 84 w 111"/>
                    <a:gd name="T23" fmla="*/ 28 h 28"/>
                    <a:gd name="T24" fmla="*/ 89 w 111"/>
                    <a:gd name="T25" fmla="*/ 27 h 28"/>
                    <a:gd name="T26" fmla="*/ 97 w 111"/>
                    <a:gd name="T27" fmla="*/ 19 h 28"/>
                    <a:gd name="T28" fmla="*/ 104 w 111"/>
                    <a:gd name="T29" fmla="*/ 9 h 28"/>
                    <a:gd name="T30" fmla="*/ 109 w 111"/>
                    <a:gd name="T31" fmla="*/ 3 h 28"/>
                    <a:gd name="T32" fmla="*/ 111 w 111"/>
                    <a:gd name="T33" fmla="*/ 0 h 28"/>
                    <a:gd name="T34" fmla="*/ 103 w 111"/>
                    <a:gd name="T35" fmla="*/ 0 h 28"/>
                    <a:gd name="T36" fmla="*/ 92 w 111"/>
                    <a:gd name="T37" fmla="*/ 0 h 28"/>
                    <a:gd name="T38" fmla="*/ 77 w 111"/>
                    <a:gd name="T39" fmla="*/ 0 h 28"/>
                    <a:gd name="T40" fmla="*/ 62 w 111"/>
                    <a:gd name="T41" fmla="*/ 0 h 28"/>
                    <a:gd name="T42" fmla="*/ 48 w 111"/>
                    <a:gd name="T43" fmla="*/ 0 h 28"/>
                    <a:gd name="T44" fmla="*/ 35 w 111"/>
                    <a:gd name="T45" fmla="*/ 0 h 28"/>
                    <a:gd name="T46" fmla="*/ 27 w 111"/>
                    <a:gd name="T47" fmla="*/ 0 h 28"/>
                    <a:gd name="T48" fmla="*/ 25 w 111"/>
                    <a:gd name="T4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1" h="28">
                      <a:moveTo>
                        <a:pt x="25" y="0"/>
                      </a:moveTo>
                      <a:lnTo>
                        <a:pt x="23" y="2"/>
                      </a:lnTo>
                      <a:lnTo>
                        <a:pt x="20" y="8"/>
                      </a:lnTo>
                      <a:lnTo>
                        <a:pt x="12" y="17"/>
                      </a:lnTo>
                      <a:lnTo>
                        <a:pt x="0" y="27"/>
                      </a:lnTo>
                      <a:lnTo>
                        <a:pt x="10" y="28"/>
                      </a:lnTo>
                      <a:lnTo>
                        <a:pt x="21" y="28"/>
                      </a:lnTo>
                      <a:lnTo>
                        <a:pt x="35" y="28"/>
                      </a:lnTo>
                      <a:lnTo>
                        <a:pt x="49" y="28"/>
                      </a:lnTo>
                      <a:lnTo>
                        <a:pt x="62" y="28"/>
                      </a:lnTo>
                      <a:lnTo>
                        <a:pt x="73" y="28"/>
                      </a:lnTo>
                      <a:lnTo>
                        <a:pt x="84" y="28"/>
                      </a:lnTo>
                      <a:lnTo>
                        <a:pt x="89" y="27"/>
                      </a:lnTo>
                      <a:lnTo>
                        <a:pt x="97" y="19"/>
                      </a:lnTo>
                      <a:lnTo>
                        <a:pt x="104" y="9"/>
                      </a:lnTo>
                      <a:lnTo>
                        <a:pt x="109" y="3"/>
                      </a:lnTo>
                      <a:lnTo>
                        <a:pt x="111" y="0"/>
                      </a:lnTo>
                      <a:lnTo>
                        <a:pt x="103" y="0"/>
                      </a:lnTo>
                      <a:lnTo>
                        <a:pt x="92" y="0"/>
                      </a:lnTo>
                      <a:lnTo>
                        <a:pt x="77" y="0"/>
                      </a:lnTo>
                      <a:lnTo>
                        <a:pt x="62" y="0"/>
                      </a:lnTo>
                      <a:lnTo>
                        <a:pt x="48" y="0"/>
                      </a:lnTo>
                      <a:lnTo>
                        <a:pt x="35" y="0"/>
                      </a:lnTo>
                      <a:lnTo>
                        <a:pt x="27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85665" name="Freeform 225"/>
              <p:cNvSpPr>
                <a:spLocks/>
              </p:cNvSpPr>
              <p:nvPr/>
            </p:nvSpPr>
            <p:spPr bwMode="auto">
              <a:xfrm>
                <a:off x="180" y="3059"/>
                <a:ext cx="16" cy="5"/>
              </a:xfrm>
              <a:custGeom>
                <a:avLst/>
                <a:gdLst>
                  <a:gd name="T0" fmla="*/ 25 w 111"/>
                  <a:gd name="T1" fmla="*/ 0 h 28"/>
                  <a:gd name="T2" fmla="*/ 25 w 111"/>
                  <a:gd name="T3" fmla="*/ 0 h 28"/>
                  <a:gd name="T4" fmla="*/ 23 w 111"/>
                  <a:gd name="T5" fmla="*/ 2 h 28"/>
                  <a:gd name="T6" fmla="*/ 20 w 111"/>
                  <a:gd name="T7" fmla="*/ 8 h 28"/>
                  <a:gd name="T8" fmla="*/ 12 w 111"/>
                  <a:gd name="T9" fmla="*/ 17 h 28"/>
                  <a:gd name="T10" fmla="*/ 0 w 111"/>
                  <a:gd name="T11" fmla="*/ 27 h 28"/>
                  <a:gd name="T12" fmla="*/ 0 w 111"/>
                  <a:gd name="T13" fmla="*/ 27 h 28"/>
                  <a:gd name="T14" fmla="*/ 10 w 111"/>
                  <a:gd name="T15" fmla="*/ 28 h 28"/>
                  <a:gd name="T16" fmla="*/ 21 w 111"/>
                  <a:gd name="T17" fmla="*/ 28 h 28"/>
                  <a:gd name="T18" fmla="*/ 35 w 111"/>
                  <a:gd name="T19" fmla="*/ 28 h 28"/>
                  <a:gd name="T20" fmla="*/ 49 w 111"/>
                  <a:gd name="T21" fmla="*/ 28 h 28"/>
                  <a:gd name="T22" fmla="*/ 62 w 111"/>
                  <a:gd name="T23" fmla="*/ 28 h 28"/>
                  <a:gd name="T24" fmla="*/ 73 w 111"/>
                  <a:gd name="T25" fmla="*/ 28 h 28"/>
                  <a:gd name="T26" fmla="*/ 84 w 111"/>
                  <a:gd name="T27" fmla="*/ 28 h 28"/>
                  <a:gd name="T28" fmla="*/ 89 w 111"/>
                  <a:gd name="T29" fmla="*/ 27 h 28"/>
                  <a:gd name="T30" fmla="*/ 89 w 111"/>
                  <a:gd name="T31" fmla="*/ 27 h 28"/>
                  <a:gd name="T32" fmla="*/ 97 w 111"/>
                  <a:gd name="T33" fmla="*/ 19 h 28"/>
                  <a:gd name="T34" fmla="*/ 104 w 111"/>
                  <a:gd name="T35" fmla="*/ 9 h 28"/>
                  <a:gd name="T36" fmla="*/ 109 w 111"/>
                  <a:gd name="T37" fmla="*/ 3 h 28"/>
                  <a:gd name="T38" fmla="*/ 111 w 111"/>
                  <a:gd name="T39" fmla="*/ 0 h 28"/>
                  <a:gd name="T40" fmla="*/ 111 w 111"/>
                  <a:gd name="T41" fmla="*/ 0 h 28"/>
                  <a:gd name="T42" fmla="*/ 103 w 111"/>
                  <a:gd name="T43" fmla="*/ 0 h 28"/>
                  <a:gd name="T44" fmla="*/ 92 w 111"/>
                  <a:gd name="T45" fmla="*/ 0 h 28"/>
                  <a:gd name="T46" fmla="*/ 77 w 111"/>
                  <a:gd name="T47" fmla="*/ 0 h 28"/>
                  <a:gd name="T48" fmla="*/ 62 w 111"/>
                  <a:gd name="T49" fmla="*/ 0 h 28"/>
                  <a:gd name="T50" fmla="*/ 48 w 111"/>
                  <a:gd name="T51" fmla="*/ 0 h 28"/>
                  <a:gd name="T52" fmla="*/ 35 w 111"/>
                  <a:gd name="T53" fmla="*/ 0 h 28"/>
                  <a:gd name="T54" fmla="*/ 27 w 111"/>
                  <a:gd name="T55" fmla="*/ 0 h 28"/>
                  <a:gd name="T56" fmla="*/ 25 w 111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8">
                    <a:moveTo>
                      <a:pt x="25" y="0"/>
                    </a:moveTo>
                    <a:lnTo>
                      <a:pt x="25" y="0"/>
                    </a:lnTo>
                    <a:lnTo>
                      <a:pt x="23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1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2" y="28"/>
                    </a:lnTo>
                    <a:lnTo>
                      <a:pt x="73" y="28"/>
                    </a:lnTo>
                    <a:lnTo>
                      <a:pt x="84" y="28"/>
                    </a:lnTo>
                    <a:lnTo>
                      <a:pt x="89" y="27"/>
                    </a:lnTo>
                    <a:lnTo>
                      <a:pt x="89" y="27"/>
                    </a:lnTo>
                    <a:lnTo>
                      <a:pt x="97" y="19"/>
                    </a:lnTo>
                    <a:lnTo>
                      <a:pt x="104" y="9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3" y="0"/>
                    </a:lnTo>
                    <a:lnTo>
                      <a:pt x="92" y="0"/>
                    </a:lnTo>
                    <a:lnTo>
                      <a:pt x="77" y="0"/>
                    </a:lnTo>
                    <a:lnTo>
                      <a:pt x="62" y="0"/>
                    </a:lnTo>
                    <a:lnTo>
                      <a:pt x="48" y="0"/>
                    </a:lnTo>
                    <a:lnTo>
                      <a:pt x="35" y="0"/>
                    </a:lnTo>
                    <a:lnTo>
                      <a:pt x="27" y="0"/>
                    </a:lnTo>
                    <a:lnTo>
                      <a:pt x="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66" name="Freeform 226"/>
              <p:cNvSpPr>
                <a:spLocks/>
              </p:cNvSpPr>
              <p:nvPr/>
            </p:nvSpPr>
            <p:spPr bwMode="auto">
              <a:xfrm>
                <a:off x="195" y="3059"/>
                <a:ext cx="16" cy="5"/>
              </a:xfrm>
              <a:custGeom>
                <a:avLst/>
                <a:gdLst>
                  <a:gd name="T0" fmla="*/ 27 w 112"/>
                  <a:gd name="T1" fmla="*/ 0 h 28"/>
                  <a:gd name="T2" fmla="*/ 26 w 112"/>
                  <a:gd name="T3" fmla="*/ 2 h 28"/>
                  <a:gd name="T4" fmla="*/ 21 w 112"/>
                  <a:gd name="T5" fmla="*/ 8 h 28"/>
                  <a:gd name="T6" fmla="*/ 12 w 112"/>
                  <a:gd name="T7" fmla="*/ 17 h 28"/>
                  <a:gd name="T8" fmla="*/ 0 w 112"/>
                  <a:gd name="T9" fmla="*/ 27 h 28"/>
                  <a:gd name="T10" fmla="*/ 11 w 112"/>
                  <a:gd name="T11" fmla="*/ 28 h 28"/>
                  <a:gd name="T12" fmla="*/ 22 w 112"/>
                  <a:gd name="T13" fmla="*/ 28 h 28"/>
                  <a:gd name="T14" fmla="*/ 36 w 112"/>
                  <a:gd name="T15" fmla="*/ 28 h 28"/>
                  <a:gd name="T16" fmla="*/ 50 w 112"/>
                  <a:gd name="T17" fmla="*/ 28 h 28"/>
                  <a:gd name="T18" fmla="*/ 63 w 112"/>
                  <a:gd name="T19" fmla="*/ 28 h 28"/>
                  <a:gd name="T20" fmla="*/ 74 w 112"/>
                  <a:gd name="T21" fmla="*/ 28 h 28"/>
                  <a:gd name="T22" fmla="*/ 85 w 112"/>
                  <a:gd name="T23" fmla="*/ 28 h 28"/>
                  <a:gd name="T24" fmla="*/ 90 w 112"/>
                  <a:gd name="T25" fmla="*/ 27 h 28"/>
                  <a:gd name="T26" fmla="*/ 99 w 112"/>
                  <a:gd name="T27" fmla="*/ 19 h 28"/>
                  <a:gd name="T28" fmla="*/ 106 w 112"/>
                  <a:gd name="T29" fmla="*/ 9 h 28"/>
                  <a:gd name="T30" fmla="*/ 110 w 112"/>
                  <a:gd name="T31" fmla="*/ 3 h 28"/>
                  <a:gd name="T32" fmla="*/ 112 w 112"/>
                  <a:gd name="T33" fmla="*/ 0 h 28"/>
                  <a:gd name="T34" fmla="*/ 104 w 112"/>
                  <a:gd name="T35" fmla="*/ 0 h 28"/>
                  <a:gd name="T36" fmla="*/ 93 w 112"/>
                  <a:gd name="T37" fmla="*/ 0 h 28"/>
                  <a:gd name="T38" fmla="*/ 79 w 112"/>
                  <a:gd name="T39" fmla="*/ 0 h 28"/>
                  <a:gd name="T40" fmla="*/ 64 w 112"/>
                  <a:gd name="T41" fmla="*/ 0 h 28"/>
                  <a:gd name="T42" fmla="*/ 49 w 112"/>
                  <a:gd name="T43" fmla="*/ 0 h 28"/>
                  <a:gd name="T44" fmla="*/ 37 w 112"/>
                  <a:gd name="T45" fmla="*/ 0 h 28"/>
                  <a:gd name="T46" fmla="*/ 29 w 112"/>
                  <a:gd name="T47" fmla="*/ 0 h 28"/>
                  <a:gd name="T48" fmla="*/ 27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6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5" y="28"/>
                    </a:lnTo>
                    <a:lnTo>
                      <a:pt x="90" y="27"/>
                    </a:lnTo>
                    <a:lnTo>
                      <a:pt x="99" y="19"/>
                    </a:lnTo>
                    <a:lnTo>
                      <a:pt x="106" y="9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4" y="0"/>
                    </a:lnTo>
                    <a:lnTo>
                      <a:pt x="49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67" name="Freeform 227"/>
              <p:cNvSpPr>
                <a:spLocks/>
              </p:cNvSpPr>
              <p:nvPr/>
            </p:nvSpPr>
            <p:spPr bwMode="auto">
              <a:xfrm>
                <a:off x="195" y="3059"/>
                <a:ext cx="16" cy="5"/>
              </a:xfrm>
              <a:custGeom>
                <a:avLst/>
                <a:gdLst>
                  <a:gd name="T0" fmla="*/ 27 w 112"/>
                  <a:gd name="T1" fmla="*/ 0 h 28"/>
                  <a:gd name="T2" fmla="*/ 27 w 112"/>
                  <a:gd name="T3" fmla="*/ 0 h 28"/>
                  <a:gd name="T4" fmla="*/ 26 w 112"/>
                  <a:gd name="T5" fmla="*/ 2 h 28"/>
                  <a:gd name="T6" fmla="*/ 21 w 112"/>
                  <a:gd name="T7" fmla="*/ 8 h 28"/>
                  <a:gd name="T8" fmla="*/ 12 w 112"/>
                  <a:gd name="T9" fmla="*/ 17 h 28"/>
                  <a:gd name="T10" fmla="*/ 0 w 112"/>
                  <a:gd name="T11" fmla="*/ 27 h 28"/>
                  <a:gd name="T12" fmla="*/ 0 w 112"/>
                  <a:gd name="T13" fmla="*/ 27 h 28"/>
                  <a:gd name="T14" fmla="*/ 11 w 112"/>
                  <a:gd name="T15" fmla="*/ 28 h 28"/>
                  <a:gd name="T16" fmla="*/ 22 w 112"/>
                  <a:gd name="T17" fmla="*/ 28 h 28"/>
                  <a:gd name="T18" fmla="*/ 36 w 112"/>
                  <a:gd name="T19" fmla="*/ 28 h 28"/>
                  <a:gd name="T20" fmla="*/ 50 w 112"/>
                  <a:gd name="T21" fmla="*/ 28 h 28"/>
                  <a:gd name="T22" fmla="*/ 63 w 112"/>
                  <a:gd name="T23" fmla="*/ 28 h 28"/>
                  <a:gd name="T24" fmla="*/ 74 w 112"/>
                  <a:gd name="T25" fmla="*/ 28 h 28"/>
                  <a:gd name="T26" fmla="*/ 85 w 112"/>
                  <a:gd name="T27" fmla="*/ 28 h 28"/>
                  <a:gd name="T28" fmla="*/ 90 w 112"/>
                  <a:gd name="T29" fmla="*/ 27 h 28"/>
                  <a:gd name="T30" fmla="*/ 90 w 112"/>
                  <a:gd name="T31" fmla="*/ 27 h 28"/>
                  <a:gd name="T32" fmla="*/ 99 w 112"/>
                  <a:gd name="T33" fmla="*/ 19 h 28"/>
                  <a:gd name="T34" fmla="*/ 106 w 112"/>
                  <a:gd name="T35" fmla="*/ 9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4 w 112"/>
                  <a:gd name="T43" fmla="*/ 0 h 28"/>
                  <a:gd name="T44" fmla="*/ 93 w 112"/>
                  <a:gd name="T45" fmla="*/ 0 h 28"/>
                  <a:gd name="T46" fmla="*/ 79 w 112"/>
                  <a:gd name="T47" fmla="*/ 0 h 28"/>
                  <a:gd name="T48" fmla="*/ 64 w 112"/>
                  <a:gd name="T49" fmla="*/ 0 h 28"/>
                  <a:gd name="T50" fmla="*/ 49 w 112"/>
                  <a:gd name="T51" fmla="*/ 0 h 28"/>
                  <a:gd name="T52" fmla="*/ 37 w 112"/>
                  <a:gd name="T53" fmla="*/ 0 h 28"/>
                  <a:gd name="T54" fmla="*/ 29 w 112"/>
                  <a:gd name="T55" fmla="*/ 0 h 28"/>
                  <a:gd name="T56" fmla="*/ 27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5" y="28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9" y="19"/>
                    </a:lnTo>
                    <a:lnTo>
                      <a:pt x="106" y="9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4" y="0"/>
                    </a:lnTo>
                    <a:lnTo>
                      <a:pt x="49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68" name="Freeform 228"/>
              <p:cNvSpPr>
                <a:spLocks/>
              </p:cNvSpPr>
              <p:nvPr/>
            </p:nvSpPr>
            <p:spPr bwMode="auto">
              <a:xfrm>
                <a:off x="210" y="3059"/>
                <a:ext cx="16" cy="5"/>
              </a:xfrm>
              <a:custGeom>
                <a:avLst/>
                <a:gdLst>
                  <a:gd name="T0" fmla="*/ 26 w 112"/>
                  <a:gd name="T1" fmla="*/ 0 h 28"/>
                  <a:gd name="T2" fmla="*/ 25 w 112"/>
                  <a:gd name="T3" fmla="*/ 2 h 28"/>
                  <a:gd name="T4" fmla="*/ 20 w 112"/>
                  <a:gd name="T5" fmla="*/ 8 h 28"/>
                  <a:gd name="T6" fmla="*/ 12 w 112"/>
                  <a:gd name="T7" fmla="*/ 17 h 28"/>
                  <a:gd name="T8" fmla="*/ 0 w 112"/>
                  <a:gd name="T9" fmla="*/ 27 h 28"/>
                  <a:gd name="T10" fmla="*/ 10 w 112"/>
                  <a:gd name="T11" fmla="*/ 28 h 28"/>
                  <a:gd name="T12" fmla="*/ 21 w 112"/>
                  <a:gd name="T13" fmla="*/ 28 h 28"/>
                  <a:gd name="T14" fmla="*/ 35 w 112"/>
                  <a:gd name="T15" fmla="*/ 28 h 28"/>
                  <a:gd name="T16" fmla="*/ 49 w 112"/>
                  <a:gd name="T17" fmla="*/ 28 h 28"/>
                  <a:gd name="T18" fmla="*/ 62 w 112"/>
                  <a:gd name="T19" fmla="*/ 28 h 28"/>
                  <a:gd name="T20" fmla="*/ 75 w 112"/>
                  <a:gd name="T21" fmla="*/ 28 h 28"/>
                  <a:gd name="T22" fmla="*/ 84 w 112"/>
                  <a:gd name="T23" fmla="*/ 28 h 28"/>
                  <a:gd name="T24" fmla="*/ 91 w 112"/>
                  <a:gd name="T25" fmla="*/ 27 h 28"/>
                  <a:gd name="T26" fmla="*/ 99 w 112"/>
                  <a:gd name="T27" fmla="*/ 19 h 28"/>
                  <a:gd name="T28" fmla="*/ 105 w 112"/>
                  <a:gd name="T29" fmla="*/ 9 h 28"/>
                  <a:gd name="T30" fmla="*/ 109 w 112"/>
                  <a:gd name="T31" fmla="*/ 3 h 28"/>
                  <a:gd name="T32" fmla="*/ 112 w 112"/>
                  <a:gd name="T33" fmla="*/ 0 h 28"/>
                  <a:gd name="T34" fmla="*/ 104 w 112"/>
                  <a:gd name="T35" fmla="*/ 0 h 28"/>
                  <a:gd name="T36" fmla="*/ 92 w 112"/>
                  <a:gd name="T37" fmla="*/ 0 h 28"/>
                  <a:gd name="T38" fmla="*/ 78 w 112"/>
                  <a:gd name="T39" fmla="*/ 0 h 28"/>
                  <a:gd name="T40" fmla="*/ 63 w 112"/>
                  <a:gd name="T41" fmla="*/ 0 h 28"/>
                  <a:gd name="T42" fmla="*/ 49 w 112"/>
                  <a:gd name="T43" fmla="*/ 0 h 28"/>
                  <a:gd name="T44" fmla="*/ 37 w 112"/>
                  <a:gd name="T45" fmla="*/ 0 h 28"/>
                  <a:gd name="T46" fmla="*/ 28 w 112"/>
                  <a:gd name="T47" fmla="*/ 0 h 28"/>
                  <a:gd name="T48" fmla="*/ 26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5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1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2" y="28"/>
                    </a:lnTo>
                    <a:lnTo>
                      <a:pt x="75" y="28"/>
                    </a:lnTo>
                    <a:lnTo>
                      <a:pt x="84" y="28"/>
                    </a:lnTo>
                    <a:lnTo>
                      <a:pt x="91" y="27"/>
                    </a:lnTo>
                    <a:lnTo>
                      <a:pt x="99" y="19"/>
                    </a:lnTo>
                    <a:lnTo>
                      <a:pt x="105" y="9"/>
                    </a:lnTo>
                    <a:lnTo>
                      <a:pt x="109" y="3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2" y="0"/>
                    </a:lnTo>
                    <a:lnTo>
                      <a:pt x="78" y="0"/>
                    </a:lnTo>
                    <a:lnTo>
                      <a:pt x="63" y="0"/>
                    </a:lnTo>
                    <a:lnTo>
                      <a:pt x="49" y="0"/>
                    </a:lnTo>
                    <a:lnTo>
                      <a:pt x="37" y="0"/>
                    </a:lnTo>
                    <a:lnTo>
                      <a:pt x="28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69" name="Freeform 229"/>
              <p:cNvSpPr>
                <a:spLocks/>
              </p:cNvSpPr>
              <p:nvPr/>
            </p:nvSpPr>
            <p:spPr bwMode="auto">
              <a:xfrm>
                <a:off x="210" y="3059"/>
                <a:ext cx="16" cy="5"/>
              </a:xfrm>
              <a:custGeom>
                <a:avLst/>
                <a:gdLst>
                  <a:gd name="T0" fmla="*/ 26 w 112"/>
                  <a:gd name="T1" fmla="*/ 0 h 28"/>
                  <a:gd name="T2" fmla="*/ 26 w 112"/>
                  <a:gd name="T3" fmla="*/ 0 h 28"/>
                  <a:gd name="T4" fmla="*/ 25 w 112"/>
                  <a:gd name="T5" fmla="*/ 2 h 28"/>
                  <a:gd name="T6" fmla="*/ 20 w 112"/>
                  <a:gd name="T7" fmla="*/ 8 h 28"/>
                  <a:gd name="T8" fmla="*/ 12 w 112"/>
                  <a:gd name="T9" fmla="*/ 17 h 28"/>
                  <a:gd name="T10" fmla="*/ 0 w 112"/>
                  <a:gd name="T11" fmla="*/ 27 h 28"/>
                  <a:gd name="T12" fmla="*/ 0 w 112"/>
                  <a:gd name="T13" fmla="*/ 27 h 28"/>
                  <a:gd name="T14" fmla="*/ 10 w 112"/>
                  <a:gd name="T15" fmla="*/ 28 h 28"/>
                  <a:gd name="T16" fmla="*/ 21 w 112"/>
                  <a:gd name="T17" fmla="*/ 28 h 28"/>
                  <a:gd name="T18" fmla="*/ 35 w 112"/>
                  <a:gd name="T19" fmla="*/ 28 h 28"/>
                  <a:gd name="T20" fmla="*/ 49 w 112"/>
                  <a:gd name="T21" fmla="*/ 28 h 28"/>
                  <a:gd name="T22" fmla="*/ 62 w 112"/>
                  <a:gd name="T23" fmla="*/ 28 h 28"/>
                  <a:gd name="T24" fmla="*/ 75 w 112"/>
                  <a:gd name="T25" fmla="*/ 28 h 28"/>
                  <a:gd name="T26" fmla="*/ 84 w 112"/>
                  <a:gd name="T27" fmla="*/ 28 h 28"/>
                  <a:gd name="T28" fmla="*/ 91 w 112"/>
                  <a:gd name="T29" fmla="*/ 27 h 28"/>
                  <a:gd name="T30" fmla="*/ 91 w 112"/>
                  <a:gd name="T31" fmla="*/ 27 h 28"/>
                  <a:gd name="T32" fmla="*/ 99 w 112"/>
                  <a:gd name="T33" fmla="*/ 19 h 28"/>
                  <a:gd name="T34" fmla="*/ 105 w 112"/>
                  <a:gd name="T35" fmla="*/ 9 h 28"/>
                  <a:gd name="T36" fmla="*/ 109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4 w 112"/>
                  <a:gd name="T43" fmla="*/ 0 h 28"/>
                  <a:gd name="T44" fmla="*/ 92 w 112"/>
                  <a:gd name="T45" fmla="*/ 0 h 28"/>
                  <a:gd name="T46" fmla="*/ 78 w 112"/>
                  <a:gd name="T47" fmla="*/ 0 h 28"/>
                  <a:gd name="T48" fmla="*/ 63 w 112"/>
                  <a:gd name="T49" fmla="*/ 0 h 28"/>
                  <a:gd name="T50" fmla="*/ 49 w 112"/>
                  <a:gd name="T51" fmla="*/ 0 h 28"/>
                  <a:gd name="T52" fmla="*/ 37 w 112"/>
                  <a:gd name="T53" fmla="*/ 0 h 28"/>
                  <a:gd name="T54" fmla="*/ 28 w 112"/>
                  <a:gd name="T55" fmla="*/ 0 h 28"/>
                  <a:gd name="T56" fmla="*/ 26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1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2" y="28"/>
                    </a:lnTo>
                    <a:lnTo>
                      <a:pt x="75" y="28"/>
                    </a:lnTo>
                    <a:lnTo>
                      <a:pt x="84" y="28"/>
                    </a:lnTo>
                    <a:lnTo>
                      <a:pt x="91" y="27"/>
                    </a:lnTo>
                    <a:lnTo>
                      <a:pt x="91" y="27"/>
                    </a:lnTo>
                    <a:lnTo>
                      <a:pt x="99" y="19"/>
                    </a:lnTo>
                    <a:lnTo>
                      <a:pt x="105" y="9"/>
                    </a:lnTo>
                    <a:lnTo>
                      <a:pt x="109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2" y="0"/>
                    </a:lnTo>
                    <a:lnTo>
                      <a:pt x="78" y="0"/>
                    </a:lnTo>
                    <a:lnTo>
                      <a:pt x="63" y="0"/>
                    </a:lnTo>
                    <a:lnTo>
                      <a:pt x="49" y="0"/>
                    </a:lnTo>
                    <a:lnTo>
                      <a:pt x="37" y="0"/>
                    </a:lnTo>
                    <a:lnTo>
                      <a:pt x="28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0" name="Freeform 230"/>
              <p:cNvSpPr>
                <a:spLocks/>
              </p:cNvSpPr>
              <p:nvPr/>
            </p:nvSpPr>
            <p:spPr bwMode="auto">
              <a:xfrm>
                <a:off x="225" y="3059"/>
                <a:ext cx="16" cy="5"/>
              </a:xfrm>
              <a:custGeom>
                <a:avLst/>
                <a:gdLst>
                  <a:gd name="T0" fmla="*/ 25 w 112"/>
                  <a:gd name="T1" fmla="*/ 0 h 28"/>
                  <a:gd name="T2" fmla="*/ 24 w 112"/>
                  <a:gd name="T3" fmla="*/ 2 h 28"/>
                  <a:gd name="T4" fmla="*/ 20 w 112"/>
                  <a:gd name="T5" fmla="*/ 8 h 28"/>
                  <a:gd name="T6" fmla="*/ 11 w 112"/>
                  <a:gd name="T7" fmla="*/ 17 h 28"/>
                  <a:gd name="T8" fmla="*/ 0 w 112"/>
                  <a:gd name="T9" fmla="*/ 27 h 28"/>
                  <a:gd name="T10" fmla="*/ 9 w 112"/>
                  <a:gd name="T11" fmla="*/ 28 h 28"/>
                  <a:gd name="T12" fmla="*/ 22 w 112"/>
                  <a:gd name="T13" fmla="*/ 28 h 28"/>
                  <a:gd name="T14" fmla="*/ 35 w 112"/>
                  <a:gd name="T15" fmla="*/ 28 h 28"/>
                  <a:gd name="T16" fmla="*/ 48 w 112"/>
                  <a:gd name="T17" fmla="*/ 28 h 28"/>
                  <a:gd name="T18" fmla="*/ 62 w 112"/>
                  <a:gd name="T19" fmla="*/ 28 h 28"/>
                  <a:gd name="T20" fmla="*/ 74 w 112"/>
                  <a:gd name="T21" fmla="*/ 28 h 28"/>
                  <a:gd name="T22" fmla="*/ 84 w 112"/>
                  <a:gd name="T23" fmla="*/ 28 h 28"/>
                  <a:gd name="T24" fmla="*/ 90 w 112"/>
                  <a:gd name="T25" fmla="*/ 27 h 28"/>
                  <a:gd name="T26" fmla="*/ 98 w 112"/>
                  <a:gd name="T27" fmla="*/ 19 h 28"/>
                  <a:gd name="T28" fmla="*/ 105 w 112"/>
                  <a:gd name="T29" fmla="*/ 9 h 28"/>
                  <a:gd name="T30" fmla="*/ 110 w 112"/>
                  <a:gd name="T31" fmla="*/ 3 h 28"/>
                  <a:gd name="T32" fmla="*/ 112 w 112"/>
                  <a:gd name="T33" fmla="*/ 0 h 28"/>
                  <a:gd name="T34" fmla="*/ 104 w 112"/>
                  <a:gd name="T35" fmla="*/ 0 h 28"/>
                  <a:gd name="T36" fmla="*/ 92 w 112"/>
                  <a:gd name="T37" fmla="*/ 0 h 28"/>
                  <a:gd name="T38" fmla="*/ 77 w 112"/>
                  <a:gd name="T39" fmla="*/ 0 h 28"/>
                  <a:gd name="T40" fmla="*/ 62 w 112"/>
                  <a:gd name="T41" fmla="*/ 0 h 28"/>
                  <a:gd name="T42" fmla="*/ 48 w 112"/>
                  <a:gd name="T43" fmla="*/ 0 h 28"/>
                  <a:gd name="T44" fmla="*/ 36 w 112"/>
                  <a:gd name="T45" fmla="*/ 0 h 28"/>
                  <a:gd name="T46" fmla="*/ 28 w 112"/>
                  <a:gd name="T47" fmla="*/ 0 h 28"/>
                  <a:gd name="T48" fmla="*/ 25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5" y="0"/>
                    </a:moveTo>
                    <a:lnTo>
                      <a:pt x="24" y="2"/>
                    </a:lnTo>
                    <a:lnTo>
                      <a:pt x="20" y="8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8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8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9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2" y="0"/>
                    </a:lnTo>
                    <a:lnTo>
                      <a:pt x="77" y="0"/>
                    </a:lnTo>
                    <a:lnTo>
                      <a:pt x="62" y="0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1" name="Freeform 231"/>
              <p:cNvSpPr>
                <a:spLocks/>
              </p:cNvSpPr>
              <p:nvPr/>
            </p:nvSpPr>
            <p:spPr bwMode="auto">
              <a:xfrm>
                <a:off x="225" y="3059"/>
                <a:ext cx="16" cy="5"/>
              </a:xfrm>
              <a:custGeom>
                <a:avLst/>
                <a:gdLst>
                  <a:gd name="T0" fmla="*/ 25 w 112"/>
                  <a:gd name="T1" fmla="*/ 0 h 28"/>
                  <a:gd name="T2" fmla="*/ 25 w 112"/>
                  <a:gd name="T3" fmla="*/ 0 h 28"/>
                  <a:gd name="T4" fmla="*/ 24 w 112"/>
                  <a:gd name="T5" fmla="*/ 2 h 28"/>
                  <a:gd name="T6" fmla="*/ 20 w 112"/>
                  <a:gd name="T7" fmla="*/ 8 h 28"/>
                  <a:gd name="T8" fmla="*/ 11 w 112"/>
                  <a:gd name="T9" fmla="*/ 17 h 28"/>
                  <a:gd name="T10" fmla="*/ 0 w 112"/>
                  <a:gd name="T11" fmla="*/ 27 h 28"/>
                  <a:gd name="T12" fmla="*/ 0 w 112"/>
                  <a:gd name="T13" fmla="*/ 27 h 28"/>
                  <a:gd name="T14" fmla="*/ 9 w 112"/>
                  <a:gd name="T15" fmla="*/ 28 h 28"/>
                  <a:gd name="T16" fmla="*/ 22 w 112"/>
                  <a:gd name="T17" fmla="*/ 28 h 28"/>
                  <a:gd name="T18" fmla="*/ 35 w 112"/>
                  <a:gd name="T19" fmla="*/ 28 h 28"/>
                  <a:gd name="T20" fmla="*/ 48 w 112"/>
                  <a:gd name="T21" fmla="*/ 28 h 28"/>
                  <a:gd name="T22" fmla="*/ 62 w 112"/>
                  <a:gd name="T23" fmla="*/ 28 h 28"/>
                  <a:gd name="T24" fmla="*/ 74 w 112"/>
                  <a:gd name="T25" fmla="*/ 28 h 28"/>
                  <a:gd name="T26" fmla="*/ 84 w 112"/>
                  <a:gd name="T27" fmla="*/ 28 h 28"/>
                  <a:gd name="T28" fmla="*/ 90 w 112"/>
                  <a:gd name="T29" fmla="*/ 27 h 28"/>
                  <a:gd name="T30" fmla="*/ 90 w 112"/>
                  <a:gd name="T31" fmla="*/ 27 h 28"/>
                  <a:gd name="T32" fmla="*/ 98 w 112"/>
                  <a:gd name="T33" fmla="*/ 19 h 28"/>
                  <a:gd name="T34" fmla="*/ 105 w 112"/>
                  <a:gd name="T35" fmla="*/ 9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4 w 112"/>
                  <a:gd name="T43" fmla="*/ 0 h 28"/>
                  <a:gd name="T44" fmla="*/ 92 w 112"/>
                  <a:gd name="T45" fmla="*/ 0 h 28"/>
                  <a:gd name="T46" fmla="*/ 77 w 112"/>
                  <a:gd name="T47" fmla="*/ 0 h 28"/>
                  <a:gd name="T48" fmla="*/ 62 w 112"/>
                  <a:gd name="T49" fmla="*/ 0 h 28"/>
                  <a:gd name="T50" fmla="*/ 48 w 112"/>
                  <a:gd name="T51" fmla="*/ 0 h 28"/>
                  <a:gd name="T52" fmla="*/ 36 w 112"/>
                  <a:gd name="T53" fmla="*/ 0 h 28"/>
                  <a:gd name="T54" fmla="*/ 28 w 112"/>
                  <a:gd name="T55" fmla="*/ 0 h 28"/>
                  <a:gd name="T56" fmla="*/ 25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5" y="0"/>
                    </a:moveTo>
                    <a:lnTo>
                      <a:pt x="25" y="0"/>
                    </a:lnTo>
                    <a:lnTo>
                      <a:pt x="24" y="2"/>
                    </a:lnTo>
                    <a:lnTo>
                      <a:pt x="20" y="8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8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8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9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2" y="0"/>
                    </a:lnTo>
                    <a:lnTo>
                      <a:pt x="77" y="0"/>
                    </a:lnTo>
                    <a:lnTo>
                      <a:pt x="62" y="0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2" name="Freeform 232"/>
              <p:cNvSpPr>
                <a:spLocks/>
              </p:cNvSpPr>
              <p:nvPr/>
            </p:nvSpPr>
            <p:spPr bwMode="auto">
              <a:xfrm>
                <a:off x="240" y="3059"/>
                <a:ext cx="16" cy="5"/>
              </a:xfrm>
              <a:custGeom>
                <a:avLst/>
                <a:gdLst>
                  <a:gd name="T0" fmla="*/ 27 w 112"/>
                  <a:gd name="T1" fmla="*/ 0 h 28"/>
                  <a:gd name="T2" fmla="*/ 25 w 112"/>
                  <a:gd name="T3" fmla="*/ 2 h 28"/>
                  <a:gd name="T4" fmla="*/ 21 w 112"/>
                  <a:gd name="T5" fmla="*/ 8 h 28"/>
                  <a:gd name="T6" fmla="*/ 12 w 112"/>
                  <a:gd name="T7" fmla="*/ 17 h 28"/>
                  <a:gd name="T8" fmla="*/ 0 w 112"/>
                  <a:gd name="T9" fmla="*/ 27 h 28"/>
                  <a:gd name="T10" fmla="*/ 10 w 112"/>
                  <a:gd name="T11" fmla="*/ 28 h 28"/>
                  <a:gd name="T12" fmla="*/ 22 w 112"/>
                  <a:gd name="T13" fmla="*/ 28 h 28"/>
                  <a:gd name="T14" fmla="*/ 36 w 112"/>
                  <a:gd name="T15" fmla="*/ 28 h 28"/>
                  <a:gd name="T16" fmla="*/ 50 w 112"/>
                  <a:gd name="T17" fmla="*/ 28 h 28"/>
                  <a:gd name="T18" fmla="*/ 62 w 112"/>
                  <a:gd name="T19" fmla="*/ 28 h 28"/>
                  <a:gd name="T20" fmla="*/ 74 w 112"/>
                  <a:gd name="T21" fmla="*/ 28 h 28"/>
                  <a:gd name="T22" fmla="*/ 84 w 112"/>
                  <a:gd name="T23" fmla="*/ 28 h 28"/>
                  <a:gd name="T24" fmla="*/ 90 w 112"/>
                  <a:gd name="T25" fmla="*/ 27 h 28"/>
                  <a:gd name="T26" fmla="*/ 98 w 112"/>
                  <a:gd name="T27" fmla="*/ 19 h 28"/>
                  <a:gd name="T28" fmla="*/ 105 w 112"/>
                  <a:gd name="T29" fmla="*/ 9 h 28"/>
                  <a:gd name="T30" fmla="*/ 110 w 112"/>
                  <a:gd name="T31" fmla="*/ 3 h 28"/>
                  <a:gd name="T32" fmla="*/ 112 w 112"/>
                  <a:gd name="T33" fmla="*/ 0 h 28"/>
                  <a:gd name="T34" fmla="*/ 104 w 112"/>
                  <a:gd name="T35" fmla="*/ 0 h 28"/>
                  <a:gd name="T36" fmla="*/ 93 w 112"/>
                  <a:gd name="T37" fmla="*/ 0 h 28"/>
                  <a:gd name="T38" fmla="*/ 79 w 112"/>
                  <a:gd name="T39" fmla="*/ 0 h 28"/>
                  <a:gd name="T40" fmla="*/ 64 w 112"/>
                  <a:gd name="T41" fmla="*/ 0 h 28"/>
                  <a:gd name="T42" fmla="*/ 49 w 112"/>
                  <a:gd name="T43" fmla="*/ 0 h 28"/>
                  <a:gd name="T44" fmla="*/ 37 w 112"/>
                  <a:gd name="T45" fmla="*/ 0 h 28"/>
                  <a:gd name="T46" fmla="*/ 29 w 112"/>
                  <a:gd name="T47" fmla="*/ 0 h 28"/>
                  <a:gd name="T48" fmla="*/ 27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5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8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9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4" y="0"/>
                    </a:lnTo>
                    <a:lnTo>
                      <a:pt x="49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3" name="Freeform 233"/>
              <p:cNvSpPr>
                <a:spLocks/>
              </p:cNvSpPr>
              <p:nvPr/>
            </p:nvSpPr>
            <p:spPr bwMode="auto">
              <a:xfrm>
                <a:off x="240" y="3059"/>
                <a:ext cx="16" cy="5"/>
              </a:xfrm>
              <a:custGeom>
                <a:avLst/>
                <a:gdLst>
                  <a:gd name="T0" fmla="*/ 27 w 112"/>
                  <a:gd name="T1" fmla="*/ 0 h 28"/>
                  <a:gd name="T2" fmla="*/ 27 w 112"/>
                  <a:gd name="T3" fmla="*/ 0 h 28"/>
                  <a:gd name="T4" fmla="*/ 25 w 112"/>
                  <a:gd name="T5" fmla="*/ 2 h 28"/>
                  <a:gd name="T6" fmla="*/ 21 w 112"/>
                  <a:gd name="T7" fmla="*/ 8 h 28"/>
                  <a:gd name="T8" fmla="*/ 12 w 112"/>
                  <a:gd name="T9" fmla="*/ 17 h 28"/>
                  <a:gd name="T10" fmla="*/ 0 w 112"/>
                  <a:gd name="T11" fmla="*/ 27 h 28"/>
                  <a:gd name="T12" fmla="*/ 0 w 112"/>
                  <a:gd name="T13" fmla="*/ 27 h 28"/>
                  <a:gd name="T14" fmla="*/ 10 w 112"/>
                  <a:gd name="T15" fmla="*/ 28 h 28"/>
                  <a:gd name="T16" fmla="*/ 22 w 112"/>
                  <a:gd name="T17" fmla="*/ 28 h 28"/>
                  <a:gd name="T18" fmla="*/ 36 w 112"/>
                  <a:gd name="T19" fmla="*/ 28 h 28"/>
                  <a:gd name="T20" fmla="*/ 50 w 112"/>
                  <a:gd name="T21" fmla="*/ 28 h 28"/>
                  <a:gd name="T22" fmla="*/ 62 w 112"/>
                  <a:gd name="T23" fmla="*/ 28 h 28"/>
                  <a:gd name="T24" fmla="*/ 74 w 112"/>
                  <a:gd name="T25" fmla="*/ 28 h 28"/>
                  <a:gd name="T26" fmla="*/ 84 w 112"/>
                  <a:gd name="T27" fmla="*/ 28 h 28"/>
                  <a:gd name="T28" fmla="*/ 90 w 112"/>
                  <a:gd name="T29" fmla="*/ 27 h 28"/>
                  <a:gd name="T30" fmla="*/ 90 w 112"/>
                  <a:gd name="T31" fmla="*/ 27 h 28"/>
                  <a:gd name="T32" fmla="*/ 98 w 112"/>
                  <a:gd name="T33" fmla="*/ 19 h 28"/>
                  <a:gd name="T34" fmla="*/ 105 w 112"/>
                  <a:gd name="T35" fmla="*/ 9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4 w 112"/>
                  <a:gd name="T43" fmla="*/ 0 h 28"/>
                  <a:gd name="T44" fmla="*/ 93 w 112"/>
                  <a:gd name="T45" fmla="*/ 0 h 28"/>
                  <a:gd name="T46" fmla="*/ 79 w 112"/>
                  <a:gd name="T47" fmla="*/ 0 h 28"/>
                  <a:gd name="T48" fmla="*/ 64 w 112"/>
                  <a:gd name="T49" fmla="*/ 0 h 28"/>
                  <a:gd name="T50" fmla="*/ 49 w 112"/>
                  <a:gd name="T51" fmla="*/ 0 h 28"/>
                  <a:gd name="T52" fmla="*/ 37 w 112"/>
                  <a:gd name="T53" fmla="*/ 0 h 28"/>
                  <a:gd name="T54" fmla="*/ 29 w 112"/>
                  <a:gd name="T55" fmla="*/ 0 h 28"/>
                  <a:gd name="T56" fmla="*/ 27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8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9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4" y="0"/>
                    </a:lnTo>
                    <a:lnTo>
                      <a:pt x="49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4" name="Freeform 234"/>
              <p:cNvSpPr>
                <a:spLocks/>
              </p:cNvSpPr>
              <p:nvPr/>
            </p:nvSpPr>
            <p:spPr bwMode="auto">
              <a:xfrm>
                <a:off x="90" y="3067"/>
                <a:ext cx="16" cy="4"/>
              </a:xfrm>
              <a:custGeom>
                <a:avLst/>
                <a:gdLst>
                  <a:gd name="T0" fmla="*/ 26 w 111"/>
                  <a:gd name="T1" fmla="*/ 0 h 28"/>
                  <a:gd name="T2" fmla="*/ 24 w 111"/>
                  <a:gd name="T3" fmla="*/ 2 h 28"/>
                  <a:gd name="T4" fmla="*/ 20 w 111"/>
                  <a:gd name="T5" fmla="*/ 8 h 28"/>
                  <a:gd name="T6" fmla="*/ 12 w 111"/>
                  <a:gd name="T7" fmla="*/ 17 h 28"/>
                  <a:gd name="T8" fmla="*/ 0 w 111"/>
                  <a:gd name="T9" fmla="*/ 26 h 28"/>
                  <a:gd name="T10" fmla="*/ 9 w 111"/>
                  <a:gd name="T11" fmla="*/ 27 h 28"/>
                  <a:gd name="T12" fmla="*/ 22 w 111"/>
                  <a:gd name="T13" fmla="*/ 28 h 28"/>
                  <a:gd name="T14" fmla="*/ 35 w 111"/>
                  <a:gd name="T15" fmla="*/ 28 h 28"/>
                  <a:gd name="T16" fmla="*/ 49 w 111"/>
                  <a:gd name="T17" fmla="*/ 28 h 28"/>
                  <a:gd name="T18" fmla="*/ 63 w 111"/>
                  <a:gd name="T19" fmla="*/ 28 h 28"/>
                  <a:gd name="T20" fmla="*/ 74 w 111"/>
                  <a:gd name="T21" fmla="*/ 28 h 28"/>
                  <a:gd name="T22" fmla="*/ 84 w 111"/>
                  <a:gd name="T23" fmla="*/ 27 h 28"/>
                  <a:gd name="T24" fmla="*/ 90 w 111"/>
                  <a:gd name="T25" fmla="*/ 27 h 28"/>
                  <a:gd name="T26" fmla="*/ 98 w 111"/>
                  <a:gd name="T27" fmla="*/ 19 h 28"/>
                  <a:gd name="T28" fmla="*/ 104 w 111"/>
                  <a:gd name="T29" fmla="*/ 10 h 28"/>
                  <a:gd name="T30" fmla="*/ 109 w 111"/>
                  <a:gd name="T31" fmla="*/ 3 h 28"/>
                  <a:gd name="T32" fmla="*/ 111 w 111"/>
                  <a:gd name="T33" fmla="*/ 0 h 28"/>
                  <a:gd name="T34" fmla="*/ 104 w 111"/>
                  <a:gd name="T35" fmla="*/ 0 h 28"/>
                  <a:gd name="T36" fmla="*/ 93 w 111"/>
                  <a:gd name="T37" fmla="*/ 0 h 28"/>
                  <a:gd name="T38" fmla="*/ 79 w 111"/>
                  <a:gd name="T39" fmla="*/ 0 h 28"/>
                  <a:gd name="T40" fmla="*/ 64 w 111"/>
                  <a:gd name="T41" fmla="*/ 0 h 28"/>
                  <a:gd name="T42" fmla="*/ 49 w 111"/>
                  <a:gd name="T43" fmla="*/ 0 h 28"/>
                  <a:gd name="T44" fmla="*/ 36 w 111"/>
                  <a:gd name="T45" fmla="*/ 0 h 28"/>
                  <a:gd name="T46" fmla="*/ 28 w 111"/>
                  <a:gd name="T47" fmla="*/ 0 h 28"/>
                  <a:gd name="T48" fmla="*/ 26 w 111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28">
                    <a:moveTo>
                      <a:pt x="26" y="0"/>
                    </a:moveTo>
                    <a:lnTo>
                      <a:pt x="24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9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4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4" y="0"/>
                    </a:lnTo>
                    <a:lnTo>
                      <a:pt x="49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5" name="Freeform 235"/>
              <p:cNvSpPr>
                <a:spLocks/>
              </p:cNvSpPr>
              <p:nvPr/>
            </p:nvSpPr>
            <p:spPr bwMode="auto">
              <a:xfrm>
                <a:off x="90" y="3067"/>
                <a:ext cx="16" cy="4"/>
              </a:xfrm>
              <a:custGeom>
                <a:avLst/>
                <a:gdLst>
                  <a:gd name="T0" fmla="*/ 26 w 111"/>
                  <a:gd name="T1" fmla="*/ 0 h 28"/>
                  <a:gd name="T2" fmla="*/ 26 w 111"/>
                  <a:gd name="T3" fmla="*/ 0 h 28"/>
                  <a:gd name="T4" fmla="*/ 24 w 111"/>
                  <a:gd name="T5" fmla="*/ 2 h 28"/>
                  <a:gd name="T6" fmla="*/ 20 w 111"/>
                  <a:gd name="T7" fmla="*/ 8 h 28"/>
                  <a:gd name="T8" fmla="*/ 12 w 111"/>
                  <a:gd name="T9" fmla="*/ 17 h 28"/>
                  <a:gd name="T10" fmla="*/ 0 w 111"/>
                  <a:gd name="T11" fmla="*/ 26 h 28"/>
                  <a:gd name="T12" fmla="*/ 0 w 111"/>
                  <a:gd name="T13" fmla="*/ 26 h 28"/>
                  <a:gd name="T14" fmla="*/ 9 w 111"/>
                  <a:gd name="T15" fmla="*/ 27 h 28"/>
                  <a:gd name="T16" fmla="*/ 22 w 111"/>
                  <a:gd name="T17" fmla="*/ 28 h 28"/>
                  <a:gd name="T18" fmla="*/ 35 w 111"/>
                  <a:gd name="T19" fmla="*/ 28 h 28"/>
                  <a:gd name="T20" fmla="*/ 49 w 111"/>
                  <a:gd name="T21" fmla="*/ 28 h 28"/>
                  <a:gd name="T22" fmla="*/ 63 w 111"/>
                  <a:gd name="T23" fmla="*/ 28 h 28"/>
                  <a:gd name="T24" fmla="*/ 74 w 111"/>
                  <a:gd name="T25" fmla="*/ 28 h 28"/>
                  <a:gd name="T26" fmla="*/ 84 w 111"/>
                  <a:gd name="T27" fmla="*/ 27 h 28"/>
                  <a:gd name="T28" fmla="*/ 90 w 111"/>
                  <a:gd name="T29" fmla="*/ 27 h 28"/>
                  <a:gd name="T30" fmla="*/ 90 w 111"/>
                  <a:gd name="T31" fmla="*/ 27 h 28"/>
                  <a:gd name="T32" fmla="*/ 98 w 111"/>
                  <a:gd name="T33" fmla="*/ 19 h 28"/>
                  <a:gd name="T34" fmla="*/ 104 w 111"/>
                  <a:gd name="T35" fmla="*/ 10 h 28"/>
                  <a:gd name="T36" fmla="*/ 109 w 111"/>
                  <a:gd name="T37" fmla="*/ 3 h 28"/>
                  <a:gd name="T38" fmla="*/ 111 w 111"/>
                  <a:gd name="T39" fmla="*/ 0 h 28"/>
                  <a:gd name="T40" fmla="*/ 111 w 111"/>
                  <a:gd name="T41" fmla="*/ 0 h 28"/>
                  <a:gd name="T42" fmla="*/ 104 w 111"/>
                  <a:gd name="T43" fmla="*/ 0 h 28"/>
                  <a:gd name="T44" fmla="*/ 93 w 111"/>
                  <a:gd name="T45" fmla="*/ 0 h 28"/>
                  <a:gd name="T46" fmla="*/ 79 w 111"/>
                  <a:gd name="T47" fmla="*/ 0 h 28"/>
                  <a:gd name="T48" fmla="*/ 64 w 111"/>
                  <a:gd name="T49" fmla="*/ 0 h 28"/>
                  <a:gd name="T50" fmla="*/ 49 w 111"/>
                  <a:gd name="T51" fmla="*/ 0 h 28"/>
                  <a:gd name="T52" fmla="*/ 36 w 111"/>
                  <a:gd name="T53" fmla="*/ 0 h 28"/>
                  <a:gd name="T54" fmla="*/ 28 w 111"/>
                  <a:gd name="T55" fmla="*/ 0 h 28"/>
                  <a:gd name="T56" fmla="*/ 26 w 111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8">
                    <a:moveTo>
                      <a:pt x="26" y="0"/>
                    </a:moveTo>
                    <a:lnTo>
                      <a:pt x="26" y="0"/>
                    </a:lnTo>
                    <a:lnTo>
                      <a:pt x="24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9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4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4" y="0"/>
                    </a:lnTo>
                    <a:lnTo>
                      <a:pt x="49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6" name="Freeform 236"/>
              <p:cNvSpPr>
                <a:spLocks/>
              </p:cNvSpPr>
              <p:nvPr/>
            </p:nvSpPr>
            <p:spPr bwMode="auto">
              <a:xfrm>
                <a:off x="106" y="3067"/>
                <a:ext cx="16" cy="4"/>
              </a:xfrm>
              <a:custGeom>
                <a:avLst/>
                <a:gdLst>
                  <a:gd name="T0" fmla="*/ 26 w 112"/>
                  <a:gd name="T1" fmla="*/ 0 h 28"/>
                  <a:gd name="T2" fmla="*/ 25 w 112"/>
                  <a:gd name="T3" fmla="*/ 2 h 28"/>
                  <a:gd name="T4" fmla="*/ 20 w 112"/>
                  <a:gd name="T5" fmla="*/ 8 h 28"/>
                  <a:gd name="T6" fmla="*/ 11 w 112"/>
                  <a:gd name="T7" fmla="*/ 17 h 28"/>
                  <a:gd name="T8" fmla="*/ 0 w 112"/>
                  <a:gd name="T9" fmla="*/ 26 h 28"/>
                  <a:gd name="T10" fmla="*/ 10 w 112"/>
                  <a:gd name="T11" fmla="*/ 27 h 28"/>
                  <a:gd name="T12" fmla="*/ 22 w 112"/>
                  <a:gd name="T13" fmla="*/ 28 h 28"/>
                  <a:gd name="T14" fmla="*/ 35 w 112"/>
                  <a:gd name="T15" fmla="*/ 28 h 28"/>
                  <a:gd name="T16" fmla="*/ 49 w 112"/>
                  <a:gd name="T17" fmla="*/ 28 h 28"/>
                  <a:gd name="T18" fmla="*/ 62 w 112"/>
                  <a:gd name="T19" fmla="*/ 28 h 28"/>
                  <a:gd name="T20" fmla="*/ 74 w 112"/>
                  <a:gd name="T21" fmla="*/ 28 h 28"/>
                  <a:gd name="T22" fmla="*/ 84 w 112"/>
                  <a:gd name="T23" fmla="*/ 27 h 28"/>
                  <a:gd name="T24" fmla="*/ 90 w 112"/>
                  <a:gd name="T25" fmla="*/ 27 h 28"/>
                  <a:gd name="T26" fmla="*/ 98 w 112"/>
                  <a:gd name="T27" fmla="*/ 19 h 28"/>
                  <a:gd name="T28" fmla="*/ 105 w 112"/>
                  <a:gd name="T29" fmla="*/ 10 h 28"/>
                  <a:gd name="T30" fmla="*/ 109 w 112"/>
                  <a:gd name="T31" fmla="*/ 3 h 28"/>
                  <a:gd name="T32" fmla="*/ 112 w 112"/>
                  <a:gd name="T33" fmla="*/ 0 h 28"/>
                  <a:gd name="T34" fmla="*/ 105 w 112"/>
                  <a:gd name="T35" fmla="*/ 0 h 28"/>
                  <a:gd name="T36" fmla="*/ 92 w 112"/>
                  <a:gd name="T37" fmla="*/ 0 h 28"/>
                  <a:gd name="T38" fmla="*/ 78 w 112"/>
                  <a:gd name="T39" fmla="*/ 0 h 28"/>
                  <a:gd name="T40" fmla="*/ 63 w 112"/>
                  <a:gd name="T41" fmla="*/ 0 h 28"/>
                  <a:gd name="T42" fmla="*/ 48 w 112"/>
                  <a:gd name="T43" fmla="*/ 0 h 28"/>
                  <a:gd name="T44" fmla="*/ 37 w 112"/>
                  <a:gd name="T45" fmla="*/ 0 h 28"/>
                  <a:gd name="T46" fmla="*/ 29 w 112"/>
                  <a:gd name="T47" fmla="*/ 0 h 28"/>
                  <a:gd name="T48" fmla="*/ 26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5" y="2"/>
                    </a:lnTo>
                    <a:lnTo>
                      <a:pt x="20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10"/>
                    </a:lnTo>
                    <a:lnTo>
                      <a:pt x="109" y="3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78" y="0"/>
                    </a:lnTo>
                    <a:lnTo>
                      <a:pt x="63" y="0"/>
                    </a:lnTo>
                    <a:lnTo>
                      <a:pt x="48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7" name="Freeform 237"/>
              <p:cNvSpPr>
                <a:spLocks/>
              </p:cNvSpPr>
              <p:nvPr/>
            </p:nvSpPr>
            <p:spPr bwMode="auto">
              <a:xfrm>
                <a:off x="106" y="3067"/>
                <a:ext cx="16" cy="4"/>
              </a:xfrm>
              <a:custGeom>
                <a:avLst/>
                <a:gdLst>
                  <a:gd name="T0" fmla="*/ 26 w 112"/>
                  <a:gd name="T1" fmla="*/ 0 h 28"/>
                  <a:gd name="T2" fmla="*/ 26 w 112"/>
                  <a:gd name="T3" fmla="*/ 0 h 28"/>
                  <a:gd name="T4" fmla="*/ 25 w 112"/>
                  <a:gd name="T5" fmla="*/ 2 h 28"/>
                  <a:gd name="T6" fmla="*/ 20 w 112"/>
                  <a:gd name="T7" fmla="*/ 8 h 28"/>
                  <a:gd name="T8" fmla="*/ 11 w 112"/>
                  <a:gd name="T9" fmla="*/ 17 h 28"/>
                  <a:gd name="T10" fmla="*/ 0 w 112"/>
                  <a:gd name="T11" fmla="*/ 26 h 28"/>
                  <a:gd name="T12" fmla="*/ 0 w 112"/>
                  <a:gd name="T13" fmla="*/ 26 h 28"/>
                  <a:gd name="T14" fmla="*/ 10 w 112"/>
                  <a:gd name="T15" fmla="*/ 27 h 28"/>
                  <a:gd name="T16" fmla="*/ 22 w 112"/>
                  <a:gd name="T17" fmla="*/ 28 h 28"/>
                  <a:gd name="T18" fmla="*/ 35 w 112"/>
                  <a:gd name="T19" fmla="*/ 28 h 28"/>
                  <a:gd name="T20" fmla="*/ 49 w 112"/>
                  <a:gd name="T21" fmla="*/ 28 h 28"/>
                  <a:gd name="T22" fmla="*/ 62 w 112"/>
                  <a:gd name="T23" fmla="*/ 28 h 28"/>
                  <a:gd name="T24" fmla="*/ 74 w 112"/>
                  <a:gd name="T25" fmla="*/ 28 h 28"/>
                  <a:gd name="T26" fmla="*/ 84 w 112"/>
                  <a:gd name="T27" fmla="*/ 27 h 28"/>
                  <a:gd name="T28" fmla="*/ 90 w 112"/>
                  <a:gd name="T29" fmla="*/ 27 h 28"/>
                  <a:gd name="T30" fmla="*/ 90 w 112"/>
                  <a:gd name="T31" fmla="*/ 27 h 28"/>
                  <a:gd name="T32" fmla="*/ 98 w 112"/>
                  <a:gd name="T33" fmla="*/ 19 h 28"/>
                  <a:gd name="T34" fmla="*/ 105 w 112"/>
                  <a:gd name="T35" fmla="*/ 10 h 28"/>
                  <a:gd name="T36" fmla="*/ 109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5 w 112"/>
                  <a:gd name="T43" fmla="*/ 0 h 28"/>
                  <a:gd name="T44" fmla="*/ 92 w 112"/>
                  <a:gd name="T45" fmla="*/ 0 h 28"/>
                  <a:gd name="T46" fmla="*/ 78 w 112"/>
                  <a:gd name="T47" fmla="*/ 0 h 28"/>
                  <a:gd name="T48" fmla="*/ 63 w 112"/>
                  <a:gd name="T49" fmla="*/ 0 h 28"/>
                  <a:gd name="T50" fmla="*/ 48 w 112"/>
                  <a:gd name="T51" fmla="*/ 0 h 28"/>
                  <a:gd name="T52" fmla="*/ 37 w 112"/>
                  <a:gd name="T53" fmla="*/ 0 h 28"/>
                  <a:gd name="T54" fmla="*/ 29 w 112"/>
                  <a:gd name="T55" fmla="*/ 0 h 28"/>
                  <a:gd name="T56" fmla="*/ 26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0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10"/>
                    </a:lnTo>
                    <a:lnTo>
                      <a:pt x="109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78" y="0"/>
                    </a:lnTo>
                    <a:lnTo>
                      <a:pt x="63" y="0"/>
                    </a:lnTo>
                    <a:lnTo>
                      <a:pt x="48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8" name="Freeform 238"/>
              <p:cNvSpPr>
                <a:spLocks/>
              </p:cNvSpPr>
              <p:nvPr/>
            </p:nvSpPr>
            <p:spPr bwMode="auto">
              <a:xfrm>
                <a:off x="121" y="3067"/>
                <a:ext cx="16" cy="4"/>
              </a:xfrm>
              <a:custGeom>
                <a:avLst/>
                <a:gdLst>
                  <a:gd name="T0" fmla="*/ 27 w 112"/>
                  <a:gd name="T1" fmla="*/ 0 h 28"/>
                  <a:gd name="T2" fmla="*/ 26 w 112"/>
                  <a:gd name="T3" fmla="*/ 2 h 28"/>
                  <a:gd name="T4" fmla="*/ 21 w 112"/>
                  <a:gd name="T5" fmla="*/ 8 h 28"/>
                  <a:gd name="T6" fmla="*/ 13 w 112"/>
                  <a:gd name="T7" fmla="*/ 17 h 28"/>
                  <a:gd name="T8" fmla="*/ 0 w 112"/>
                  <a:gd name="T9" fmla="*/ 26 h 28"/>
                  <a:gd name="T10" fmla="*/ 11 w 112"/>
                  <a:gd name="T11" fmla="*/ 27 h 28"/>
                  <a:gd name="T12" fmla="*/ 22 w 112"/>
                  <a:gd name="T13" fmla="*/ 28 h 28"/>
                  <a:gd name="T14" fmla="*/ 36 w 112"/>
                  <a:gd name="T15" fmla="*/ 28 h 28"/>
                  <a:gd name="T16" fmla="*/ 50 w 112"/>
                  <a:gd name="T17" fmla="*/ 28 h 28"/>
                  <a:gd name="T18" fmla="*/ 63 w 112"/>
                  <a:gd name="T19" fmla="*/ 28 h 28"/>
                  <a:gd name="T20" fmla="*/ 75 w 112"/>
                  <a:gd name="T21" fmla="*/ 28 h 28"/>
                  <a:gd name="T22" fmla="*/ 85 w 112"/>
                  <a:gd name="T23" fmla="*/ 27 h 28"/>
                  <a:gd name="T24" fmla="*/ 91 w 112"/>
                  <a:gd name="T25" fmla="*/ 27 h 28"/>
                  <a:gd name="T26" fmla="*/ 100 w 112"/>
                  <a:gd name="T27" fmla="*/ 19 h 28"/>
                  <a:gd name="T28" fmla="*/ 105 w 112"/>
                  <a:gd name="T29" fmla="*/ 10 h 28"/>
                  <a:gd name="T30" fmla="*/ 110 w 112"/>
                  <a:gd name="T31" fmla="*/ 3 h 28"/>
                  <a:gd name="T32" fmla="*/ 112 w 112"/>
                  <a:gd name="T33" fmla="*/ 0 h 28"/>
                  <a:gd name="T34" fmla="*/ 105 w 112"/>
                  <a:gd name="T35" fmla="*/ 0 h 28"/>
                  <a:gd name="T36" fmla="*/ 94 w 112"/>
                  <a:gd name="T37" fmla="*/ 0 h 28"/>
                  <a:gd name="T38" fmla="*/ 80 w 112"/>
                  <a:gd name="T39" fmla="*/ 0 h 28"/>
                  <a:gd name="T40" fmla="*/ 66 w 112"/>
                  <a:gd name="T41" fmla="*/ 0 h 28"/>
                  <a:gd name="T42" fmla="*/ 51 w 112"/>
                  <a:gd name="T43" fmla="*/ 0 h 28"/>
                  <a:gd name="T44" fmla="*/ 39 w 112"/>
                  <a:gd name="T45" fmla="*/ 0 h 28"/>
                  <a:gd name="T46" fmla="*/ 30 w 112"/>
                  <a:gd name="T47" fmla="*/ 0 h 28"/>
                  <a:gd name="T48" fmla="*/ 27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6" y="2"/>
                    </a:lnTo>
                    <a:lnTo>
                      <a:pt x="21" y="8"/>
                    </a:lnTo>
                    <a:lnTo>
                      <a:pt x="13" y="17"/>
                    </a:lnTo>
                    <a:lnTo>
                      <a:pt x="0" y="26"/>
                    </a:lnTo>
                    <a:lnTo>
                      <a:pt x="11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3" y="28"/>
                    </a:lnTo>
                    <a:lnTo>
                      <a:pt x="75" y="28"/>
                    </a:lnTo>
                    <a:lnTo>
                      <a:pt x="85" y="27"/>
                    </a:lnTo>
                    <a:lnTo>
                      <a:pt x="91" y="27"/>
                    </a:lnTo>
                    <a:lnTo>
                      <a:pt x="100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51" y="0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9" name="Freeform 239"/>
              <p:cNvSpPr>
                <a:spLocks/>
              </p:cNvSpPr>
              <p:nvPr/>
            </p:nvSpPr>
            <p:spPr bwMode="auto">
              <a:xfrm>
                <a:off x="121" y="3067"/>
                <a:ext cx="16" cy="4"/>
              </a:xfrm>
              <a:custGeom>
                <a:avLst/>
                <a:gdLst>
                  <a:gd name="T0" fmla="*/ 27 w 112"/>
                  <a:gd name="T1" fmla="*/ 0 h 28"/>
                  <a:gd name="T2" fmla="*/ 27 w 112"/>
                  <a:gd name="T3" fmla="*/ 0 h 28"/>
                  <a:gd name="T4" fmla="*/ 26 w 112"/>
                  <a:gd name="T5" fmla="*/ 2 h 28"/>
                  <a:gd name="T6" fmla="*/ 21 w 112"/>
                  <a:gd name="T7" fmla="*/ 8 h 28"/>
                  <a:gd name="T8" fmla="*/ 13 w 112"/>
                  <a:gd name="T9" fmla="*/ 17 h 28"/>
                  <a:gd name="T10" fmla="*/ 0 w 112"/>
                  <a:gd name="T11" fmla="*/ 26 h 28"/>
                  <a:gd name="T12" fmla="*/ 0 w 112"/>
                  <a:gd name="T13" fmla="*/ 26 h 28"/>
                  <a:gd name="T14" fmla="*/ 11 w 112"/>
                  <a:gd name="T15" fmla="*/ 27 h 28"/>
                  <a:gd name="T16" fmla="*/ 22 w 112"/>
                  <a:gd name="T17" fmla="*/ 28 h 28"/>
                  <a:gd name="T18" fmla="*/ 36 w 112"/>
                  <a:gd name="T19" fmla="*/ 28 h 28"/>
                  <a:gd name="T20" fmla="*/ 50 w 112"/>
                  <a:gd name="T21" fmla="*/ 28 h 28"/>
                  <a:gd name="T22" fmla="*/ 63 w 112"/>
                  <a:gd name="T23" fmla="*/ 28 h 28"/>
                  <a:gd name="T24" fmla="*/ 75 w 112"/>
                  <a:gd name="T25" fmla="*/ 28 h 28"/>
                  <a:gd name="T26" fmla="*/ 85 w 112"/>
                  <a:gd name="T27" fmla="*/ 27 h 28"/>
                  <a:gd name="T28" fmla="*/ 91 w 112"/>
                  <a:gd name="T29" fmla="*/ 27 h 28"/>
                  <a:gd name="T30" fmla="*/ 91 w 112"/>
                  <a:gd name="T31" fmla="*/ 27 h 28"/>
                  <a:gd name="T32" fmla="*/ 100 w 112"/>
                  <a:gd name="T33" fmla="*/ 19 h 28"/>
                  <a:gd name="T34" fmla="*/ 105 w 112"/>
                  <a:gd name="T35" fmla="*/ 10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5 w 112"/>
                  <a:gd name="T43" fmla="*/ 0 h 28"/>
                  <a:gd name="T44" fmla="*/ 94 w 112"/>
                  <a:gd name="T45" fmla="*/ 0 h 28"/>
                  <a:gd name="T46" fmla="*/ 80 w 112"/>
                  <a:gd name="T47" fmla="*/ 0 h 28"/>
                  <a:gd name="T48" fmla="*/ 66 w 112"/>
                  <a:gd name="T49" fmla="*/ 0 h 28"/>
                  <a:gd name="T50" fmla="*/ 51 w 112"/>
                  <a:gd name="T51" fmla="*/ 0 h 28"/>
                  <a:gd name="T52" fmla="*/ 39 w 112"/>
                  <a:gd name="T53" fmla="*/ 0 h 28"/>
                  <a:gd name="T54" fmla="*/ 30 w 112"/>
                  <a:gd name="T55" fmla="*/ 0 h 28"/>
                  <a:gd name="T56" fmla="*/ 27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8"/>
                    </a:lnTo>
                    <a:lnTo>
                      <a:pt x="13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1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3" y="28"/>
                    </a:lnTo>
                    <a:lnTo>
                      <a:pt x="75" y="28"/>
                    </a:lnTo>
                    <a:lnTo>
                      <a:pt x="85" y="27"/>
                    </a:lnTo>
                    <a:lnTo>
                      <a:pt x="91" y="27"/>
                    </a:lnTo>
                    <a:lnTo>
                      <a:pt x="91" y="27"/>
                    </a:lnTo>
                    <a:lnTo>
                      <a:pt x="100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51" y="0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0" name="Freeform 240"/>
              <p:cNvSpPr>
                <a:spLocks/>
              </p:cNvSpPr>
              <p:nvPr/>
            </p:nvSpPr>
            <p:spPr bwMode="auto">
              <a:xfrm>
                <a:off x="136" y="3067"/>
                <a:ext cx="16" cy="4"/>
              </a:xfrm>
              <a:custGeom>
                <a:avLst/>
                <a:gdLst>
                  <a:gd name="T0" fmla="*/ 26 w 112"/>
                  <a:gd name="T1" fmla="*/ 0 h 28"/>
                  <a:gd name="T2" fmla="*/ 25 w 112"/>
                  <a:gd name="T3" fmla="*/ 2 h 28"/>
                  <a:gd name="T4" fmla="*/ 21 w 112"/>
                  <a:gd name="T5" fmla="*/ 8 h 28"/>
                  <a:gd name="T6" fmla="*/ 11 w 112"/>
                  <a:gd name="T7" fmla="*/ 17 h 28"/>
                  <a:gd name="T8" fmla="*/ 0 w 112"/>
                  <a:gd name="T9" fmla="*/ 26 h 28"/>
                  <a:gd name="T10" fmla="*/ 9 w 112"/>
                  <a:gd name="T11" fmla="*/ 27 h 28"/>
                  <a:gd name="T12" fmla="*/ 22 w 112"/>
                  <a:gd name="T13" fmla="*/ 28 h 28"/>
                  <a:gd name="T14" fmla="*/ 34 w 112"/>
                  <a:gd name="T15" fmla="*/ 28 h 28"/>
                  <a:gd name="T16" fmla="*/ 48 w 112"/>
                  <a:gd name="T17" fmla="*/ 28 h 28"/>
                  <a:gd name="T18" fmla="*/ 62 w 112"/>
                  <a:gd name="T19" fmla="*/ 28 h 28"/>
                  <a:gd name="T20" fmla="*/ 74 w 112"/>
                  <a:gd name="T21" fmla="*/ 28 h 28"/>
                  <a:gd name="T22" fmla="*/ 84 w 112"/>
                  <a:gd name="T23" fmla="*/ 27 h 28"/>
                  <a:gd name="T24" fmla="*/ 90 w 112"/>
                  <a:gd name="T25" fmla="*/ 27 h 28"/>
                  <a:gd name="T26" fmla="*/ 98 w 112"/>
                  <a:gd name="T27" fmla="*/ 19 h 28"/>
                  <a:gd name="T28" fmla="*/ 105 w 112"/>
                  <a:gd name="T29" fmla="*/ 10 h 28"/>
                  <a:gd name="T30" fmla="*/ 110 w 112"/>
                  <a:gd name="T31" fmla="*/ 3 h 28"/>
                  <a:gd name="T32" fmla="*/ 112 w 112"/>
                  <a:gd name="T33" fmla="*/ 0 h 28"/>
                  <a:gd name="T34" fmla="*/ 105 w 112"/>
                  <a:gd name="T35" fmla="*/ 0 h 28"/>
                  <a:gd name="T36" fmla="*/ 93 w 112"/>
                  <a:gd name="T37" fmla="*/ 0 h 28"/>
                  <a:gd name="T38" fmla="*/ 80 w 112"/>
                  <a:gd name="T39" fmla="*/ 0 h 28"/>
                  <a:gd name="T40" fmla="*/ 65 w 112"/>
                  <a:gd name="T41" fmla="*/ 0 h 28"/>
                  <a:gd name="T42" fmla="*/ 51 w 112"/>
                  <a:gd name="T43" fmla="*/ 0 h 28"/>
                  <a:gd name="T44" fmla="*/ 38 w 112"/>
                  <a:gd name="T45" fmla="*/ 0 h 28"/>
                  <a:gd name="T46" fmla="*/ 30 w 112"/>
                  <a:gd name="T47" fmla="*/ 0 h 28"/>
                  <a:gd name="T48" fmla="*/ 26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9" y="27"/>
                    </a:lnTo>
                    <a:lnTo>
                      <a:pt x="22" y="28"/>
                    </a:lnTo>
                    <a:lnTo>
                      <a:pt x="34" y="28"/>
                    </a:lnTo>
                    <a:lnTo>
                      <a:pt x="48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3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1" name="Freeform 241"/>
              <p:cNvSpPr>
                <a:spLocks/>
              </p:cNvSpPr>
              <p:nvPr/>
            </p:nvSpPr>
            <p:spPr bwMode="auto">
              <a:xfrm>
                <a:off x="136" y="3067"/>
                <a:ext cx="16" cy="4"/>
              </a:xfrm>
              <a:custGeom>
                <a:avLst/>
                <a:gdLst>
                  <a:gd name="T0" fmla="*/ 26 w 112"/>
                  <a:gd name="T1" fmla="*/ 0 h 28"/>
                  <a:gd name="T2" fmla="*/ 26 w 112"/>
                  <a:gd name="T3" fmla="*/ 0 h 28"/>
                  <a:gd name="T4" fmla="*/ 25 w 112"/>
                  <a:gd name="T5" fmla="*/ 2 h 28"/>
                  <a:gd name="T6" fmla="*/ 21 w 112"/>
                  <a:gd name="T7" fmla="*/ 8 h 28"/>
                  <a:gd name="T8" fmla="*/ 11 w 112"/>
                  <a:gd name="T9" fmla="*/ 17 h 28"/>
                  <a:gd name="T10" fmla="*/ 0 w 112"/>
                  <a:gd name="T11" fmla="*/ 26 h 28"/>
                  <a:gd name="T12" fmla="*/ 0 w 112"/>
                  <a:gd name="T13" fmla="*/ 26 h 28"/>
                  <a:gd name="T14" fmla="*/ 9 w 112"/>
                  <a:gd name="T15" fmla="*/ 27 h 28"/>
                  <a:gd name="T16" fmla="*/ 22 w 112"/>
                  <a:gd name="T17" fmla="*/ 28 h 28"/>
                  <a:gd name="T18" fmla="*/ 34 w 112"/>
                  <a:gd name="T19" fmla="*/ 28 h 28"/>
                  <a:gd name="T20" fmla="*/ 48 w 112"/>
                  <a:gd name="T21" fmla="*/ 28 h 28"/>
                  <a:gd name="T22" fmla="*/ 62 w 112"/>
                  <a:gd name="T23" fmla="*/ 28 h 28"/>
                  <a:gd name="T24" fmla="*/ 74 w 112"/>
                  <a:gd name="T25" fmla="*/ 28 h 28"/>
                  <a:gd name="T26" fmla="*/ 84 w 112"/>
                  <a:gd name="T27" fmla="*/ 27 h 28"/>
                  <a:gd name="T28" fmla="*/ 90 w 112"/>
                  <a:gd name="T29" fmla="*/ 27 h 28"/>
                  <a:gd name="T30" fmla="*/ 90 w 112"/>
                  <a:gd name="T31" fmla="*/ 27 h 28"/>
                  <a:gd name="T32" fmla="*/ 98 w 112"/>
                  <a:gd name="T33" fmla="*/ 19 h 28"/>
                  <a:gd name="T34" fmla="*/ 105 w 112"/>
                  <a:gd name="T35" fmla="*/ 10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5 w 112"/>
                  <a:gd name="T43" fmla="*/ 0 h 28"/>
                  <a:gd name="T44" fmla="*/ 93 w 112"/>
                  <a:gd name="T45" fmla="*/ 0 h 28"/>
                  <a:gd name="T46" fmla="*/ 80 w 112"/>
                  <a:gd name="T47" fmla="*/ 0 h 28"/>
                  <a:gd name="T48" fmla="*/ 65 w 112"/>
                  <a:gd name="T49" fmla="*/ 0 h 28"/>
                  <a:gd name="T50" fmla="*/ 51 w 112"/>
                  <a:gd name="T51" fmla="*/ 0 h 28"/>
                  <a:gd name="T52" fmla="*/ 38 w 112"/>
                  <a:gd name="T53" fmla="*/ 0 h 28"/>
                  <a:gd name="T54" fmla="*/ 30 w 112"/>
                  <a:gd name="T55" fmla="*/ 0 h 28"/>
                  <a:gd name="T56" fmla="*/ 26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9" y="27"/>
                    </a:lnTo>
                    <a:lnTo>
                      <a:pt x="22" y="28"/>
                    </a:lnTo>
                    <a:lnTo>
                      <a:pt x="34" y="28"/>
                    </a:lnTo>
                    <a:lnTo>
                      <a:pt x="48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3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2" name="Freeform 242"/>
              <p:cNvSpPr>
                <a:spLocks/>
              </p:cNvSpPr>
              <p:nvPr/>
            </p:nvSpPr>
            <p:spPr bwMode="auto">
              <a:xfrm>
                <a:off x="152" y="3067"/>
                <a:ext cx="16" cy="4"/>
              </a:xfrm>
              <a:custGeom>
                <a:avLst/>
                <a:gdLst>
                  <a:gd name="T0" fmla="*/ 27 w 112"/>
                  <a:gd name="T1" fmla="*/ 0 h 28"/>
                  <a:gd name="T2" fmla="*/ 26 w 112"/>
                  <a:gd name="T3" fmla="*/ 2 h 28"/>
                  <a:gd name="T4" fmla="*/ 21 w 112"/>
                  <a:gd name="T5" fmla="*/ 8 h 28"/>
                  <a:gd name="T6" fmla="*/ 12 w 112"/>
                  <a:gd name="T7" fmla="*/ 17 h 28"/>
                  <a:gd name="T8" fmla="*/ 0 w 112"/>
                  <a:gd name="T9" fmla="*/ 26 h 28"/>
                  <a:gd name="T10" fmla="*/ 11 w 112"/>
                  <a:gd name="T11" fmla="*/ 27 h 28"/>
                  <a:gd name="T12" fmla="*/ 22 w 112"/>
                  <a:gd name="T13" fmla="*/ 28 h 28"/>
                  <a:gd name="T14" fmla="*/ 36 w 112"/>
                  <a:gd name="T15" fmla="*/ 28 h 28"/>
                  <a:gd name="T16" fmla="*/ 50 w 112"/>
                  <a:gd name="T17" fmla="*/ 28 h 28"/>
                  <a:gd name="T18" fmla="*/ 63 w 112"/>
                  <a:gd name="T19" fmla="*/ 28 h 28"/>
                  <a:gd name="T20" fmla="*/ 74 w 112"/>
                  <a:gd name="T21" fmla="*/ 28 h 28"/>
                  <a:gd name="T22" fmla="*/ 85 w 112"/>
                  <a:gd name="T23" fmla="*/ 27 h 28"/>
                  <a:gd name="T24" fmla="*/ 90 w 112"/>
                  <a:gd name="T25" fmla="*/ 27 h 28"/>
                  <a:gd name="T26" fmla="*/ 99 w 112"/>
                  <a:gd name="T27" fmla="*/ 19 h 28"/>
                  <a:gd name="T28" fmla="*/ 105 w 112"/>
                  <a:gd name="T29" fmla="*/ 10 h 28"/>
                  <a:gd name="T30" fmla="*/ 110 w 112"/>
                  <a:gd name="T31" fmla="*/ 3 h 28"/>
                  <a:gd name="T32" fmla="*/ 112 w 112"/>
                  <a:gd name="T33" fmla="*/ 0 h 28"/>
                  <a:gd name="T34" fmla="*/ 105 w 112"/>
                  <a:gd name="T35" fmla="*/ 0 h 28"/>
                  <a:gd name="T36" fmla="*/ 94 w 112"/>
                  <a:gd name="T37" fmla="*/ 0 h 28"/>
                  <a:gd name="T38" fmla="*/ 80 w 112"/>
                  <a:gd name="T39" fmla="*/ 0 h 28"/>
                  <a:gd name="T40" fmla="*/ 65 w 112"/>
                  <a:gd name="T41" fmla="*/ 0 h 28"/>
                  <a:gd name="T42" fmla="*/ 51 w 112"/>
                  <a:gd name="T43" fmla="*/ 0 h 28"/>
                  <a:gd name="T44" fmla="*/ 38 w 112"/>
                  <a:gd name="T45" fmla="*/ 0 h 28"/>
                  <a:gd name="T46" fmla="*/ 30 w 112"/>
                  <a:gd name="T47" fmla="*/ 0 h 28"/>
                  <a:gd name="T48" fmla="*/ 27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6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11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5" y="27"/>
                    </a:lnTo>
                    <a:lnTo>
                      <a:pt x="90" y="27"/>
                    </a:lnTo>
                    <a:lnTo>
                      <a:pt x="99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3" name="Freeform 243"/>
              <p:cNvSpPr>
                <a:spLocks/>
              </p:cNvSpPr>
              <p:nvPr/>
            </p:nvSpPr>
            <p:spPr bwMode="auto">
              <a:xfrm>
                <a:off x="152" y="3067"/>
                <a:ext cx="16" cy="4"/>
              </a:xfrm>
              <a:custGeom>
                <a:avLst/>
                <a:gdLst>
                  <a:gd name="T0" fmla="*/ 27 w 112"/>
                  <a:gd name="T1" fmla="*/ 0 h 28"/>
                  <a:gd name="T2" fmla="*/ 27 w 112"/>
                  <a:gd name="T3" fmla="*/ 0 h 28"/>
                  <a:gd name="T4" fmla="*/ 26 w 112"/>
                  <a:gd name="T5" fmla="*/ 2 h 28"/>
                  <a:gd name="T6" fmla="*/ 21 w 112"/>
                  <a:gd name="T7" fmla="*/ 8 h 28"/>
                  <a:gd name="T8" fmla="*/ 12 w 112"/>
                  <a:gd name="T9" fmla="*/ 17 h 28"/>
                  <a:gd name="T10" fmla="*/ 0 w 112"/>
                  <a:gd name="T11" fmla="*/ 26 h 28"/>
                  <a:gd name="T12" fmla="*/ 0 w 112"/>
                  <a:gd name="T13" fmla="*/ 26 h 28"/>
                  <a:gd name="T14" fmla="*/ 11 w 112"/>
                  <a:gd name="T15" fmla="*/ 27 h 28"/>
                  <a:gd name="T16" fmla="*/ 22 w 112"/>
                  <a:gd name="T17" fmla="*/ 28 h 28"/>
                  <a:gd name="T18" fmla="*/ 36 w 112"/>
                  <a:gd name="T19" fmla="*/ 28 h 28"/>
                  <a:gd name="T20" fmla="*/ 50 w 112"/>
                  <a:gd name="T21" fmla="*/ 28 h 28"/>
                  <a:gd name="T22" fmla="*/ 63 w 112"/>
                  <a:gd name="T23" fmla="*/ 28 h 28"/>
                  <a:gd name="T24" fmla="*/ 74 w 112"/>
                  <a:gd name="T25" fmla="*/ 28 h 28"/>
                  <a:gd name="T26" fmla="*/ 85 w 112"/>
                  <a:gd name="T27" fmla="*/ 27 h 28"/>
                  <a:gd name="T28" fmla="*/ 90 w 112"/>
                  <a:gd name="T29" fmla="*/ 27 h 28"/>
                  <a:gd name="T30" fmla="*/ 90 w 112"/>
                  <a:gd name="T31" fmla="*/ 27 h 28"/>
                  <a:gd name="T32" fmla="*/ 99 w 112"/>
                  <a:gd name="T33" fmla="*/ 19 h 28"/>
                  <a:gd name="T34" fmla="*/ 105 w 112"/>
                  <a:gd name="T35" fmla="*/ 10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5 w 112"/>
                  <a:gd name="T43" fmla="*/ 0 h 28"/>
                  <a:gd name="T44" fmla="*/ 94 w 112"/>
                  <a:gd name="T45" fmla="*/ 0 h 28"/>
                  <a:gd name="T46" fmla="*/ 80 w 112"/>
                  <a:gd name="T47" fmla="*/ 0 h 28"/>
                  <a:gd name="T48" fmla="*/ 65 w 112"/>
                  <a:gd name="T49" fmla="*/ 0 h 28"/>
                  <a:gd name="T50" fmla="*/ 51 w 112"/>
                  <a:gd name="T51" fmla="*/ 0 h 28"/>
                  <a:gd name="T52" fmla="*/ 38 w 112"/>
                  <a:gd name="T53" fmla="*/ 0 h 28"/>
                  <a:gd name="T54" fmla="*/ 30 w 112"/>
                  <a:gd name="T55" fmla="*/ 0 h 28"/>
                  <a:gd name="T56" fmla="*/ 27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1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5" y="27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9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4" name="Freeform 244"/>
              <p:cNvSpPr>
                <a:spLocks/>
              </p:cNvSpPr>
              <p:nvPr/>
            </p:nvSpPr>
            <p:spPr bwMode="auto">
              <a:xfrm>
                <a:off x="167" y="3067"/>
                <a:ext cx="16" cy="4"/>
              </a:xfrm>
              <a:custGeom>
                <a:avLst/>
                <a:gdLst>
                  <a:gd name="T0" fmla="*/ 25 w 111"/>
                  <a:gd name="T1" fmla="*/ 0 h 28"/>
                  <a:gd name="T2" fmla="*/ 24 w 111"/>
                  <a:gd name="T3" fmla="*/ 2 h 28"/>
                  <a:gd name="T4" fmla="*/ 20 w 111"/>
                  <a:gd name="T5" fmla="*/ 8 h 28"/>
                  <a:gd name="T6" fmla="*/ 12 w 111"/>
                  <a:gd name="T7" fmla="*/ 17 h 28"/>
                  <a:gd name="T8" fmla="*/ 0 w 111"/>
                  <a:gd name="T9" fmla="*/ 26 h 28"/>
                  <a:gd name="T10" fmla="*/ 9 w 111"/>
                  <a:gd name="T11" fmla="*/ 27 h 28"/>
                  <a:gd name="T12" fmla="*/ 22 w 111"/>
                  <a:gd name="T13" fmla="*/ 28 h 28"/>
                  <a:gd name="T14" fmla="*/ 35 w 111"/>
                  <a:gd name="T15" fmla="*/ 28 h 28"/>
                  <a:gd name="T16" fmla="*/ 49 w 111"/>
                  <a:gd name="T17" fmla="*/ 28 h 28"/>
                  <a:gd name="T18" fmla="*/ 61 w 111"/>
                  <a:gd name="T19" fmla="*/ 28 h 28"/>
                  <a:gd name="T20" fmla="*/ 74 w 111"/>
                  <a:gd name="T21" fmla="*/ 28 h 28"/>
                  <a:gd name="T22" fmla="*/ 83 w 111"/>
                  <a:gd name="T23" fmla="*/ 27 h 28"/>
                  <a:gd name="T24" fmla="*/ 90 w 111"/>
                  <a:gd name="T25" fmla="*/ 27 h 28"/>
                  <a:gd name="T26" fmla="*/ 98 w 111"/>
                  <a:gd name="T27" fmla="*/ 19 h 28"/>
                  <a:gd name="T28" fmla="*/ 104 w 111"/>
                  <a:gd name="T29" fmla="*/ 10 h 28"/>
                  <a:gd name="T30" fmla="*/ 109 w 111"/>
                  <a:gd name="T31" fmla="*/ 3 h 28"/>
                  <a:gd name="T32" fmla="*/ 111 w 111"/>
                  <a:gd name="T33" fmla="*/ 0 h 28"/>
                  <a:gd name="T34" fmla="*/ 104 w 111"/>
                  <a:gd name="T35" fmla="*/ 0 h 28"/>
                  <a:gd name="T36" fmla="*/ 92 w 111"/>
                  <a:gd name="T37" fmla="*/ 0 h 28"/>
                  <a:gd name="T38" fmla="*/ 79 w 111"/>
                  <a:gd name="T39" fmla="*/ 0 h 28"/>
                  <a:gd name="T40" fmla="*/ 65 w 111"/>
                  <a:gd name="T41" fmla="*/ 0 h 28"/>
                  <a:gd name="T42" fmla="*/ 50 w 111"/>
                  <a:gd name="T43" fmla="*/ 0 h 28"/>
                  <a:gd name="T44" fmla="*/ 38 w 111"/>
                  <a:gd name="T45" fmla="*/ 0 h 28"/>
                  <a:gd name="T46" fmla="*/ 29 w 111"/>
                  <a:gd name="T47" fmla="*/ 0 h 28"/>
                  <a:gd name="T48" fmla="*/ 25 w 111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28">
                    <a:moveTo>
                      <a:pt x="25" y="0"/>
                    </a:moveTo>
                    <a:lnTo>
                      <a:pt x="24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9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1" y="28"/>
                    </a:lnTo>
                    <a:lnTo>
                      <a:pt x="74" y="28"/>
                    </a:lnTo>
                    <a:lnTo>
                      <a:pt x="83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4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04" y="0"/>
                    </a:lnTo>
                    <a:lnTo>
                      <a:pt x="92" y="0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50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5" name="Freeform 245"/>
              <p:cNvSpPr>
                <a:spLocks/>
              </p:cNvSpPr>
              <p:nvPr/>
            </p:nvSpPr>
            <p:spPr bwMode="auto">
              <a:xfrm>
                <a:off x="167" y="3067"/>
                <a:ext cx="16" cy="4"/>
              </a:xfrm>
              <a:custGeom>
                <a:avLst/>
                <a:gdLst>
                  <a:gd name="T0" fmla="*/ 25 w 111"/>
                  <a:gd name="T1" fmla="*/ 0 h 28"/>
                  <a:gd name="T2" fmla="*/ 25 w 111"/>
                  <a:gd name="T3" fmla="*/ 0 h 28"/>
                  <a:gd name="T4" fmla="*/ 24 w 111"/>
                  <a:gd name="T5" fmla="*/ 2 h 28"/>
                  <a:gd name="T6" fmla="*/ 20 w 111"/>
                  <a:gd name="T7" fmla="*/ 8 h 28"/>
                  <a:gd name="T8" fmla="*/ 12 w 111"/>
                  <a:gd name="T9" fmla="*/ 17 h 28"/>
                  <a:gd name="T10" fmla="*/ 0 w 111"/>
                  <a:gd name="T11" fmla="*/ 26 h 28"/>
                  <a:gd name="T12" fmla="*/ 0 w 111"/>
                  <a:gd name="T13" fmla="*/ 26 h 28"/>
                  <a:gd name="T14" fmla="*/ 9 w 111"/>
                  <a:gd name="T15" fmla="*/ 27 h 28"/>
                  <a:gd name="T16" fmla="*/ 22 w 111"/>
                  <a:gd name="T17" fmla="*/ 28 h 28"/>
                  <a:gd name="T18" fmla="*/ 35 w 111"/>
                  <a:gd name="T19" fmla="*/ 28 h 28"/>
                  <a:gd name="T20" fmla="*/ 49 w 111"/>
                  <a:gd name="T21" fmla="*/ 28 h 28"/>
                  <a:gd name="T22" fmla="*/ 61 w 111"/>
                  <a:gd name="T23" fmla="*/ 28 h 28"/>
                  <a:gd name="T24" fmla="*/ 74 w 111"/>
                  <a:gd name="T25" fmla="*/ 28 h 28"/>
                  <a:gd name="T26" fmla="*/ 83 w 111"/>
                  <a:gd name="T27" fmla="*/ 27 h 28"/>
                  <a:gd name="T28" fmla="*/ 90 w 111"/>
                  <a:gd name="T29" fmla="*/ 27 h 28"/>
                  <a:gd name="T30" fmla="*/ 90 w 111"/>
                  <a:gd name="T31" fmla="*/ 27 h 28"/>
                  <a:gd name="T32" fmla="*/ 98 w 111"/>
                  <a:gd name="T33" fmla="*/ 19 h 28"/>
                  <a:gd name="T34" fmla="*/ 104 w 111"/>
                  <a:gd name="T35" fmla="*/ 10 h 28"/>
                  <a:gd name="T36" fmla="*/ 109 w 111"/>
                  <a:gd name="T37" fmla="*/ 3 h 28"/>
                  <a:gd name="T38" fmla="*/ 111 w 111"/>
                  <a:gd name="T39" fmla="*/ 0 h 28"/>
                  <a:gd name="T40" fmla="*/ 111 w 111"/>
                  <a:gd name="T41" fmla="*/ 0 h 28"/>
                  <a:gd name="T42" fmla="*/ 104 w 111"/>
                  <a:gd name="T43" fmla="*/ 0 h 28"/>
                  <a:gd name="T44" fmla="*/ 92 w 111"/>
                  <a:gd name="T45" fmla="*/ 0 h 28"/>
                  <a:gd name="T46" fmla="*/ 79 w 111"/>
                  <a:gd name="T47" fmla="*/ 0 h 28"/>
                  <a:gd name="T48" fmla="*/ 65 w 111"/>
                  <a:gd name="T49" fmla="*/ 0 h 28"/>
                  <a:gd name="T50" fmla="*/ 50 w 111"/>
                  <a:gd name="T51" fmla="*/ 0 h 28"/>
                  <a:gd name="T52" fmla="*/ 38 w 111"/>
                  <a:gd name="T53" fmla="*/ 0 h 28"/>
                  <a:gd name="T54" fmla="*/ 29 w 111"/>
                  <a:gd name="T55" fmla="*/ 0 h 28"/>
                  <a:gd name="T56" fmla="*/ 25 w 111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8">
                    <a:moveTo>
                      <a:pt x="25" y="0"/>
                    </a:moveTo>
                    <a:lnTo>
                      <a:pt x="25" y="0"/>
                    </a:lnTo>
                    <a:lnTo>
                      <a:pt x="24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9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1" y="28"/>
                    </a:lnTo>
                    <a:lnTo>
                      <a:pt x="74" y="28"/>
                    </a:lnTo>
                    <a:lnTo>
                      <a:pt x="83" y="27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4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4" y="0"/>
                    </a:lnTo>
                    <a:lnTo>
                      <a:pt x="92" y="0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50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6" name="Freeform 246"/>
              <p:cNvSpPr>
                <a:spLocks/>
              </p:cNvSpPr>
              <p:nvPr/>
            </p:nvSpPr>
            <p:spPr bwMode="auto">
              <a:xfrm>
                <a:off x="183" y="3067"/>
                <a:ext cx="15" cy="4"/>
              </a:xfrm>
              <a:custGeom>
                <a:avLst/>
                <a:gdLst>
                  <a:gd name="T0" fmla="*/ 26 w 111"/>
                  <a:gd name="T1" fmla="*/ 0 h 28"/>
                  <a:gd name="T2" fmla="*/ 25 w 111"/>
                  <a:gd name="T3" fmla="*/ 2 h 28"/>
                  <a:gd name="T4" fmla="*/ 20 w 111"/>
                  <a:gd name="T5" fmla="*/ 8 h 28"/>
                  <a:gd name="T6" fmla="*/ 12 w 111"/>
                  <a:gd name="T7" fmla="*/ 17 h 28"/>
                  <a:gd name="T8" fmla="*/ 0 w 111"/>
                  <a:gd name="T9" fmla="*/ 26 h 28"/>
                  <a:gd name="T10" fmla="*/ 10 w 111"/>
                  <a:gd name="T11" fmla="*/ 27 h 28"/>
                  <a:gd name="T12" fmla="*/ 22 w 111"/>
                  <a:gd name="T13" fmla="*/ 28 h 28"/>
                  <a:gd name="T14" fmla="*/ 35 w 111"/>
                  <a:gd name="T15" fmla="*/ 28 h 28"/>
                  <a:gd name="T16" fmla="*/ 49 w 111"/>
                  <a:gd name="T17" fmla="*/ 28 h 28"/>
                  <a:gd name="T18" fmla="*/ 62 w 111"/>
                  <a:gd name="T19" fmla="*/ 28 h 28"/>
                  <a:gd name="T20" fmla="*/ 73 w 111"/>
                  <a:gd name="T21" fmla="*/ 28 h 28"/>
                  <a:gd name="T22" fmla="*/ 84 w 111"/>
                  <a:gd name="T23" fmla="*/ 27 h 28"/>
                  <a:gd name="T24" fmla="*/ 89 w 111"/>
                  <a:gd name="T25" fmla="*/ 27 h 28"/>
                  <a:gd name="T26" fmla="*/ 98 w 111"/>
                  <a:gd name="T27" fmla="*/ 19 h 28"/>
                  <a:gd name="T28" fmla="*/ 104 w 111"/>
                  <a:gd name="T29" fmla="*/ 10 h 28"/>
                  <a:gd name="T30" fmla="*/ 109 w 111"/>
                  <a:gd name="T31" fmla="*/ 3 h 28"/>
                  <a:gd name="T32" fmla="*/ 111 w 111"/>
                  <a:gd name="T33" fmla="*/ 0 h 28"/>
                  <a:gd name="T34" fmla="*/ 103 w 111"/>
                  <a:gd name="T35" fmla="*/ 1 h 28"/>
                  <a:gd name="T36" fmla="*/ 92 w 111"/>
                  <a:gd name="T37" fmla="*/ 1 h 28"/>
                  <a:gd name="T38" fmla="*/ 77 w 111"/>
                  <a:gd name="T39" fmla="*/ 1 h 28"/>
                  <a:gd name="T40" fmla="*/ 62 w 111"/>
                  <a:gd name="T41" fmla="*/ 1 h 28"/>
                  <a:gd name="T42" fmla="*/ 48 w 111"/>
                  <a:gd name="T43" fmla="*/ 1 h 28"/>
                  <a:gd name="T44" fmla="*/ 36 w 111"/>
                  <a:gd name="T45" fmla="*/ 0 h 28"/>
                  <a:gd name="T46" fmla="*/ 28 w 111"/>
                  <a:gd name="T47" fmla="*/ 0 h 28"/>
                  <a:gd name="T48" fmla="*/ 26 w 111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28">
                    <a:moveTo>
                      <a:pt x="26" y="0"/>
                    </a:moveTo>
                    <a:lnTo>
                      <a:pt x="25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2" y="28"/>
                    </a:lnTo>
                    <a:lnTo>
                      <a:pt x="73" y="28"/>
                    </a:lnTo>
                    <a:lnTo>
                      <a:pt x="84" y="27"/>
                    </a:lnTo>
                    <a:lnTo>
                      <a:pt x="89" y="27"/>
                    </a:lnTo>
                    <a:lnTo>
                      <a:pt x="98" y="19"/>
                    </a:lnTo>
                    <a:lnTo>
                      <a:pt x="104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03" y="1"/>
                    </a:lnTo>
                    <a:lnTo>
                      <a:pt x="92" y="1"/>
                    </a:lnTo>
                    <a:lnTo>
                      <a:pt x="77" y="1"/>
                    </a:lnTo>
                    <a:lnTo>
                      <a:pt x="62" y="1"/>
                    </a:lnTo>
                    <a:lnTo>
                      <a:pt x="48" y="1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7" name="Freeform 247"/>
              <p:cNvSpPr>
                <a:spLocks/>
              </p:cNvSpPr>
              <p:nvPr/>
            </p:nvSpPr>
            <p:spPr bwMode="auto">
              <a:xfrm>
                <a:off x="183" y="3067"/>
                <a:ext cx="15" cy="4"/>
              </a:xfrm>
              <a:custGeom>
                <a:avLst/>
                <a:gdLst>
                  <a:gd name="T0" fmla="*/ 26 w 111"/>
                  <a:gd name="T1" fmla="*/ 0 h 28"/>
                  <a:gd name="T2" fmla="*/ 26 w 111"/>
                  <a:gd name="T3" fmla="*/ 0 h 28"/>
                  <a:gd name="T4" fmla="*/ 25 w 111"/>
                  <a:gd name="T5" fmla="*/ 2 h 28"/>
                  <a:gd name="T6" fmla="*/ 20 w 111"/>
                  <a:gd name="T7" fmla="*/ 8 h 28"/>
                  <a:gd name="T8" fmla="*/ 12 w 111"/>
                  <a:gd name="T9" fmla="*/ 17 h 28"/>
                  <a:gd name="T10" fmla="*/ 0 w 111"/>
                  <a:gd name="T11" fmla="*/ 26 h 28"/>
                  <a:gd name="T12" fmla="*/ 0 w 111"/>
                  <a:gd name="T13" fmla="*/ 26 h 28"/>
                  <a:gd name="T14" fmla="*/ 10 w 111"/>
                  <a:gd name="T15" fmla="*/ 27 h 28"/>
                  <a:gd name="T16" fmla="*/ 22 w 111"/>
                  <a:gd name="T17" fmla="*/ 28 h 28"/>
                  <a:gd name="T18" fmla="*/ 35 w 111"/>
                  <a:gd name="T19" fmla="*/ 28 h 28"/>
                  <a:gd name="T20" fmla="*/ 49 w 111"/>
                  <a:gd name="T21" fmla="*/ 28 h 28"/>
                  <a:gd name="T22" fmla="*/ 62 w 111"/>
                  <a:gd name="T23" fmla="*/ 28 h 28"/>
                  <a:gd name="T24" fmla="*/ 73 w 111"/>
                  <a:gd name="T25" fmla="*/ 28 h 28"/>
                  <a:gd name="T26" fmla="*/ 84 w 111"/>
                  <a:gd name="T27" fmla="*/ 27 h 28"/>
                  <a:gd name="T28" fmla="*/ 89 w 111"/>
                  <a:gd name="T29" fmla="*/ 27 h 28"/>
                  <a:gd name="T30" fmla="*/ 89 w 111"/>
                  <a:gd name="T31" fmla="*/ 27 h 28"/>
                  <a:gd name="T32" fmla="*/ 98 w 111"/>
                  <a:gd name="T33" fmla="*/ 19 h 28"/>
                  <a:gd name="T34" fmla="*/ 104 w 111"/>
                  <a:gd name="T35" fmla="*/ 10 h 28"/>
                  <a:gd name="T36" fmla="*/ 109 w 111"/>
                  <a:gd name="T37" fmla="*/ 3 h 28"/>
                  <a:gd name="T38" fmla="*/ 111 w 111"/>
                  <a:gd name="T39" fmla="*/ 0 h 28"/>
                  <a:gd name="T40" fmla="*/ 111 w 111"/>
                  <a:gd name="T41" fmla="*/ 0 h 28"/>
                  <a:gd name="T42" fmla="*/ 103 w 111"/>
                  <a:gd name="T43" fmla="*/ 1 h 28"/>
                  <a:gd name="T44" fmla="*/ 92 w 111"/>
                  <a:gd name="T45" fmla="*/ 1 h 28"/>
                  <a:gd name="T46" fmla="*/ 77 w 111"/>
                  <a:gd name="T47" fmla="*/ 1 h 28"/>
                  <a:gd name="T48" fmla="*/ 62 w 111"/>
                  <a:gd name="T49" fmla="*/ 1 h 28"/>
                  <a:gd name="T50" fmla="*/ 48 w 111"/>
                  <a:gd name="T51" fmla="*/ 1 h 28"/>
                  <a:gd name="T52" fmla="*/ 36 w 111"/>
                  <a:gd name="T53" fmla="*/ 0 h 28"/>
                  <a:gd name="T54" fmla="*/ 28 w 111"/>
                  <a:gd name="T55" fmla="*/ 0 h 28"/>
                  <a:gd name="T56" fmla="*/ 26 w 111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8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2" y="28"/>
                    </a:lnTo>
                    <a:lnTo>
                      <a:pt x="73" y="28"/>
                    </a:lnTo>
                    <a:lnTo>
                      <a:pt x="84" y="27"/>
                    </a:lnTo>
                    <a:lnTo>
                      <a:pt x="89" y="27"/>
                    </a:lnTo>
                    <a:lnTo>
                      <a:pt x="89" y="27"/>
                    </a:lnTo>
                    <a:lnTo>
                      <a:pt x="98" y="19"/>
                    </a:lnTo>
                    <a:lnTo>
                      <a:pt x="104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3" y="1"/>
                    </a:lnTo>
                    <a:lnTo>
                      <a:pt x="92" y="1"/>
                    </a:lnTo>
                    <a:lnTo>
                      <a:pt x="77" y="1"/>
                    </a:lnTo>
                    <a:lnTo>
                      <a:pt x="62" y="1"/>
                    </a:lnTo>
                    <a:lnTo>
                      <a:pt x="48" y="1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8" name="Freeform 248"/>
              <p:cNvSpPr>
                <a:spLocks/>
              </p:cNvSpPr>
              <p:nvPr/>
            </p:nvSpPr>
            <p:spPr bwMode="auto">
              <a:xfrm>
                <a:off x="198" y="3067"/>
                <a:ext cx="16" cy="4"/>
              </a:xfrm>
              <a:custGeom>
                <a:avLst/>
                <a:gdLst>
                  <a:gd name="T0" fmla="*/ 26 w 112"/>
                  <a:gd name="T1" fmla="*/ 0 h 28"/>
                  <a:gd name="T2" fmla="*/ 25 w 112"/>
                  <a:gd name="T3" fmla="*/ 2 h 28"/>
                  <a:gd name="T4" fmla="*/ 21 w 112"/>
                  <a:gd name="T5" fmla="*/ 8 h 28"/>
                  <a:gd name="T6" fmla="*/ 11 w 112"/>
                  <a:gd name="T7" fmla="*/ 17 h 28"/>
                  <a:gd name="T8" fmla="*/ 0 w 112"/>
                  <a:gd name="T9" fmla="*/ 26 h 28"/>
                  <a:gd name="T10" fmla="*/ 10 w 112"/>
                  <a:gd name="T11" fmla="*/ 27 h 28"/>
                  <a:gd name="T12" fmla="*/ 22 w 112"/>
                  <a:gd name="T13" fmla="*/ 28 h 28"/>
                  <a:gd name="T14" fmla="*/ 36 w 112"/>
                  <a:gd name="T15" fmla="*/ 28 h 28"/>
                  <a:gd name="T16" fmla="*/ 50 w 112"/>
                  <a:gd name="T17" fmla="*/ 28 h 28"/>
                  <a:gd name="T18" fmla="*/ 62 w 112"/>
                  <a:gd name="T19" fmla="*/ 28 h 28"/>
                  <a:gd name="T20" fmla="*/ 75 w 112"/>
                  <a:gd name="T21" fmla="*/ 28 h 28"/>
                  <a:gd name="T22" fmla="*/ 84 w 112"/>
                  <a:gd name="T23" fmla="*/ 27 h 28"/>
                  <a:gd name="T24" fmla="*/ 91 w 112"/>
                  <a:gd name="T25" fmla="*/ 27 h 28"/>
                  <a:gd name="T26" fmla="*/ 99 w 112"/>
                  <a:gd name="T27" fmla="*/ 19 h 28"/>
                  <a:gd name="T28" fmla="*/ 105 w 112"/>
                  <a:gd name="T29" fmla="*/ 10 h 28"/>
                  <a:gd name="T30" fmla="*/ 110 w 112"/>
                  <a:gd name="T31" fmla="*/ 3 h 28"/>
                  <a:gd name="T32" fmla="*/ 112 w 112"/>
                  <a:gd name="T33" fmla="*/ 0 h 28"/>
                  <a:gd name="T34" fmla="*/ 104 w 112"/>
                  <a:gd name="T35" fmla="*/ 1 h 28"/>
                  <a:gd name="T36" fmla="*/ 92 w 112"/>
                  <a:gd name="T37" fmla="*/ 1 h 28"/>
                  <a:gd name="T38" fmla="*/ 78 w 112"/>
                  <a:gd name="T39" fmla="*/ 1 h 28"/>
                  <a:gd name="T40" fmla="*/ 63 w 112"/>
                  <a:gd name="T41" fmla="*/ 1 h 28"/>
                  <a:gd name="T42" fmla="*/ 50 w 112"/>
                  <a:gd name="T43" fmla="*/ 1 h 28"/>
                  <a:gd name="T44" fmla="*/ 37 w 112"/>
                  <a:gd name="T45" fmla="*/ 0 h 28"/>
                  <a:gd name="T46" fmla="*/ 29 w 112"/>
                  <a:gd name="T47" fmla="*/ 0 h 28"/>
                  <a:gd name="T48" fmla="*/ 26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2" y="28"/>
                    </a:lnTo>
                    <a:lnTo>
                      <a:pt x="75" y="28"/>
                    </a:lnTo>
                    <a:lnTo>
                      <a:pt x="84" y="27"/>
                    </a:lnTo>
                    <a:lnTo>
                      <a:pt x="91" y="27"/>
                    </a:lnTo>
                    <a:lnTo>
                      <a:pt x="99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4" y="1"/>
                    </a:lnTo>
                    <a:lnTo>
                      <a:pt x="92" y="1"/>
                    </a:lnTo>
                    <a:lnTo>
                      <a:pt x="78" y="1"/>
                    </a:lnTo>
                    <a:lnTo>
                      <a:pt x="63" y="1"/>
                    </a:lnTo>
                    <a:lnTo>
                      <a:pt x="50" y="1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9" name="Freeform 249"/>
              <p:cNvSpPr>
                <a:spLocks/>
              </p:cNvSpPr>
              <p:nvPr/>
            </p:nvSpPr>
            <p:spPr bwMode="auto">
              <a:xfrm>
                <a:off x="198" y="3067"/>
                <a:ext cx="16" cy="4"/>
              </a:xfrm>
              <a:custGeom>
                <a:avLst/>
                <a:gdLst>
                  <a:gd name="T0" fmla="*/ 26 w 112"/>
                  <a:gd name="T1" fmla="*/ 0 h 28"/>
                  <a:gd name="T2" fmla="*/ 26 w 112"/>
                  <a:gd name="T3" fmla="*/ 0 h 28"/>
                  <a:gd name="T4" fmla="*/ 25 w 112"/>
                  <a:gd name="T5" fmla="*/ 2 h 28"/>
                  <a:gd name="T6" fmla="*/ 21 w 112"/>
                  <a:gd name="T7" fmla="*/ 8 h 28"/>
                  <a:gd name="T8" fmla="*/ 11 w 112"/>
                  <a:gd name="T9" fmla="*/ 17 h 28"/>
                  <a:gd name="T10" fmla="*/ 0 w 112"/>
                  <a:gd name="T11" fmla="*/ 26 h 28"/>
                  <a:gd name="T12" fmla="*/ 0 w 112"/>
                  <a:gd name="T13" fmla="*/ 26 h 28"/>
                  <a:gd name="T14" fmla="*/ 10 w 112"/>
                  <a:gd name="T15" fmla="*/ 27 h 28"/>
                  <a:gd name="T16" fmla="*/ 22 w 112"/>
                  <a:gd name="T17" fmla="*/ 28 h 28"/>
                  <a:gd name="T18" fmla="*/ 36 w 112"/>
                  <a:gd name="T19" fmla="*/ 28 h 28"/>
                  <a:gd name="T20" fmla="*/ 50 w 112"/>
                  <a:gd name="T21" fmla="*/ 28 h 28"/>
                  <a:gd name="T22" fmla="*/ 62 w 112"/>
                  <a:gd name="T23" fmla="*/ 28 h 28"/>
                  <a:gd name="T24" fmla="*/ 75 w 112"/>
                  <a:gd name="T25" fmla="*/ 28 h 28"/>
                  <a:gd name="T26" fmla="*/ 84 w 112"/>
                  <a:gd name="T27" fmla="*/ 27 h 28"/>
                  <a:gd name="T28" fmla="*/ 91 w 112"/>
                  <a:gd name="T29" fmla="*/ 27 h 28"/>
                  <a:gd name="T30" fmla="*/ 91 w 112"/>
                  <a:gd name="T31" fmla="*/ 27 h 28"/>
                  <a:gd name="T32" fmla="*/ 99 w 112"/>
                  <a:gd name="T33" fmla="*/ 19 h 28"/>
                  <a:gd name="T34" fmla="*/ 105 w 112"/>
                  <a:gd name="T35" fmla="*/ 10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4 w 112"/>
                  <a:gd name="T43" fmla="*/ 1 h 28"/>
                  <a:gd name="T44" fmla="*/ 92 w 112"/>
                  <a:gd name="T45" fmla="*/ 1 h 28"/>
                  <a:gd name="T46" fmla="*/ 78 w 112"/>
                  <a:gd name="T47" fmla="*/ 1 h 28"/>
                  <a:gd name="T48" fmla="*/ 63 w 112"/>
                  <a:gd name="T49" fmla="*/ 1 h 28"/>
                  <a:gd name="T50" fmla="*/ 50 w 112"/>
                  <a:gd name="T51" fmla="*/ 1 h 28"/>
                  <a:gd name="T52" fmla="*/ 37 w 112"/>
                  <a:gd name="T53" fmla="*/ 0 h 28"/>
                  <a:gd name="T54" fmla="*/ 29 w 112"/>
                  <a:gd name="T55" fmla="*/ 0 h 28"/>
                  <a:gd name="T56" fmla="*/ 26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2" y="28"/>
                    </a:lnTo>
                    <a:lnTo>
                      <a:pt x="75" y="28"/>
                    </a:lnTo>
                    <a:lnTo>
                      <a:pt x="84" y="27"/>
                    </a:lnTo>
                    <a:lnTo>
                      <a:pt x="91" y="27"/>
                    </a:lnTo>
                    <a:lnTo>
                      <a:pt x="91" y="27"/>
                    </a:lnTo>
                    <a:lnTo>
                      <a:pt x="99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4" y="1"/>
                    </a:lnTo>
                    <a:lnTo>
                      <a:pt x="92" y="1"/>
                    </a:lnTo>
                    <a:lnTo>
                      <a:pt x="78" y="1"/>
                    </a:lnTo>
                    <a:lnTo>
                      <a:pt x="63" y="1"/>
                    </a:lnTo>
                    <a:lnTo>
                      <a:pt x="50" y="1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0" name="Freeform 250"/>
              <p:cNvSpPr>
                <a:spLocks/>
              </p:cNvSpPr>
              <p:nvPr/>
            </p:nvSpPr>
            <p:spPr bwMode="auto">
              <a:xfrm>
                <a:off x="213" y="3067"/>
                <a:ext cx="16" cy="4"/>
              </a:xfrm>
              <a:custGeom>
                <a:avLst/>
                <a:gdLst>
                  <a:gd name="T0" fmla="*/ 26 w 111"/>
                  <a:gd name="T1" fmla="*/ 0 h 28"/>
                  <a:gd name="T2" fmla="*/ 25 w 111"/>
                  <a:gd name="T3" fmla="*/ 2 h 28"/>
                  <a:gd name="T4" fmla="*/ 20 w 111"/>
                  <a:gd name="T5" fmla="*/ 8 h 28"/>
                  <a:gd name="T6" fmla="*/ 12 w 111"/>
                  <a:gd name="T7" fmla="*/ 17 h 28"/>
                  <a:gd name="T8" fmla="*/ 0 w 111"/>
                  <a:gd name="T9" fmla="*/ 26 h 28"/>
                  <a:gd name="T10" fmla="*/ 10 w 111"/>
                  <a:gd name="T11" fmla="*/ 27 h 28"/>
                  <a:gd name="T12" fmla="*/ 22 w 111"/>
                  <a:gd name="T13" fmla="*/ 28 h 28"/>
                  <a:gd name="T14" fmla="*/ 35 w 111"/>
                  <a:gd name="T15" fmla="*/ 28 h 28"/>
                  <a:gd name="T16" fmla="*/ 49 w 111"/>
                  <a:gd name="T17" fmla="*/ 28 h 28"/>
                  <a:gd name="T18" fmla="*/ 63 w 111"/>
                  <a:gd name="T19" fmla="*/ 28 h 28"/>
                  <a:gd name="T20" fmla="*/ 74 w 111"/>
                  <a:gd name="T21" fmla="*/ 28 h 28"/>
                  <a:gd name="T22" fmla="*/ 85 w 111"/>
                  <a:gd name="T23" fmla="*/ 27 h 28"/>
                  <a:gd name="T24" fmla="*/ 91 w 111"/>
                  <a:gd name="T25" fmla="*/ 27 h 28"/>
                  <a:gd name="T26" fmla="*/ 99 w 111"/>
                  <a:gd name="T27" fmla="*/ 19 h 28"/>
                  <a:gd name="T28" fmla="*/ 105 w 111"/>
                  <a:gd name="T29" fmla="*/ 10 h 28"/>
                  <a:gd name="T30" fmla="*/ 109 w 111"/>
                  <a:gd name="T31" fmla="*/ 3 h 28"/>
                  <a:gd name="T32" fmla="*/ 111 w 111"/>
                  <a:gd name="T33" fmla="*/ 0 h 28"/>
                  <a:gd name="T34" fmla="*/ 103 w 111"/>
                  <a:gd name="T35" fmla="*/ 1 h 28"/>
                  <a:gd name="T36" fmla="*/ 92 w 111"/>
                  <a:gd name="T37" fmla="*/ 1 h 28"/>
                  <a:gd name="T38" fmla="*/ 78 w 111"/>
                  <a:gd name="T39" fmla="*/ 1 h 28"/>
                  <a:gd name="T40" fmla="*/ 63 w 111"/>
                  <a:gd name="T41" fmla="*/ 1 h 28"/>
                  <a:gd name="T42" fmla="*/ 49 w 111"/>
                  <a:gd name="T43" fmla="*/ 1 h 28"/>
                  <a:gd name="T44" fmla="*/ 36 w 111"/>
                  <a:gd name="T45" fmla="*/ 0 h 28"/>
                  <a:gd name="T46" fmla="*/ 28 w 111"/>
                  <a:gd name="T47" fmla="*/ 0 h 28"/>
                  <a:gd name="T48" fmla="*/ 26 w 111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28">
                    <a:moveTo>
                      <a:pt x="26" y="0"/>
                    </a:moveTo>
                    <a:lnTo>
                      <a:pt x="25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5" y="27"/>
                    </a:lnTo>
                    <a:lnTo>
                      <a:pt x="91" y="27"/>
                    </a:lnTo>
                    <a:lnTo>
                      <a:pt x="99" y="19"/>
                    </a:lnTo>
                    <a:lnTo>
                      <a:pt x="105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03" y="1"/>
                    </a:lnTo>
                    <a:lnTo>
                      <a:pt x="92" y="1"/>
                    </a:lnTo>
                    <a:lnTo>
                      <a:pt x="78" y="1"/>
                    </a:lnTo>
                    <a:lnTo>
                      <a:pt x="63" y="1"/>
                    </a:lnTo>
                    <a:lnTo>
                      <a:pt x="49" y="1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1" name="Freeform 251"/>
              <p:cNvSpPr>
                <a:spLocks/>
              </p:cNvSpPr>
              <p:nvPr/>
            </p:nvSpPr>
            <p:spPr bwMode="auto">
              <a:xfrm>
                <a:off x="213" y="3067"/>
                <a:ext cx="16" cy="4"/>
              </a:xfrm>
              <a:custGeom>
                <a:avLst/>
                <a:gdLst>
                  <a:gd name="T0" fmla="*/ 26 w 111"/>
                  <a:gd name="T1" fmla="*/ 0 h 28"/>
                  <a:gd name="T2" fmla="*/ 26 w 111"/>
                  <a:gd name="T3" fmla="*/ 0 h 28"/>
                  <a:gd name="T4" fmla="*/ 25 w 111"/>
                  <a:gd name="T5" fmla="*/ 2 h 28"/>
                  <a:gd name="T6" fmla="*/ 20 w 111"/>
                  <a:gd name="T7" fmla="*/ 8 h 28"/>
                  <a:gd name="T8" fmla="*/ 12 w 111"/>
                  <a:gd name="T9" fmla="*/ 17 h 28"/>
                  <a:gd name="T10" fmla="*/ 0 w 111"/>
                  <a:gd name="T11" fmla="*/ 26 h 28"/>
                  <a:gd name="T12" fmla="*/ 0 w 111"/>
                  <a:gd name="T13" fmla="*/ 26 h 28"/>
                  <a:gd name="T14" fmla="*/ 10 w 111"/>
                  <a:gd name="T15" fmla="*/ 27 h 28"/>
                  <a:gd name="T16" fmla="*/ 22 w 111"/>
                  <a:gd name="T17" fmla="*/ 28 h 28"/>
                  <a:gd name="T18" fmla="*/ 35 w 111"/>
                  <a:gd name="T19" fmla="*/ 28 h 28"/>
                  <a:gd name="T20" fmla="*/ 49 w 111"/>
                  <a:gd name="T21" fmla="*/ 28 h 28"/>
                  <a:gd name="T22" fmla="*/ 63 w 111"/>
                  <a:gd name="T23" fmla="*/ 28 h 28"/>
                  <a:gd name="T24" fmla="*/ 74 w 111"/>
                  <a:gd name="T25" fmla="*/ 28 h 28"/>
                  <a:gd name="T26" fmla="*/ 85 w 111"/>
                  <a:gd name="T27" fmla="*/ 27 h 28"/>
                  <a:gd name="T28" fmla="*/ 91 w 111"/>
                  <a:gd name="T29" fmla="*/ 27 h 28"/>
                  <a:gd name="T30" fmla="*/ 91 w 111"/>
                  <a:gd name="T31" fmla="*/ 27 h 28"/>
                  <a:gd name="T32" fmla="*/ 99 w 111"/>
                  <a:gd name="T33" fmla="*/ 19 h 28"/>
                  <a:gd name="T34" fmla="*/ 105 w 111"/>
                  <a:gd name="T35" fmla="*/ 10 h 28"/>
                  <a:gd name="T36" fmla="*/ 109 w 111"/>
                  <a:gd name="T37" fmla="*/ 3 h 28"/>
                  <a:gd name="T38" fmla="*/ 111 w 111"/>
                  <a:gd name="T39" fmla="*/ 0 h 28"/>
                  <a:gd name="T40" fmla="*/ 111 w 111"/>
                  <a:gd name="T41" fmla="*/ 0 h 28"/>
                  <a:gd name="T42" fmla="*/ 103 w 111"/>
                  <a:gd name="T43" fmla="*/ 1 h 28"/>
                  <a:gd name="T44" fmla="*/ 92 w 111"/>
                  <a:gd name="T45" fmla="*/ 1 h 28"/>
                  <a:gd name="T46" fmla="*/ 78 w 111"/>
                  <a:gd name="T47" fmla="*/ 1 h 28"/>
                  <a:gd name="T48" fmla="*/ 63 w 111"/>
                  <a:gd name="T49" fmla="*/ 1 h 28"/>
                  <a:gd name="T50" fmla="*/ 49 w 111"/>
                  <a:gd name="T51" fmla="*/ 1 h 28"/>
                  <a:gd name="T52" fmla="*/ 36 w 111"/>
                  <a:gd name="T53" fmla="*/ 0 h 28"/>
                  <a:gd name="T54" fmla="*/ 28 w 111"/>
                  <a:gd name="T55" fmla="*/ 0 h 28"/>
                  <a:gd name="T56" fmla="*/ 26 w 111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8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0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5" y="28"/>
                    </a:lnTo>
                    <a:lnTo>
                      <a:pt x="49" y="28"/>
                    </a:lnTo>
                    <a:lnTo>
                      <a:pt x="63" y="28"/>
                    </a:lnTo>
                    <a:lnTo>
                      <a:pt x="74" y="28"/>
                    </a:lnTo>
                    <a:lnTo>
                      <a:pt x="85" y="27"/>
                    </a:lnTo>
                    <a:lnTo>
                      <a:pt x="91" y="27"/>
                    </a:lnTo>
                    <a:lnTo>
                      <a:pt x="91" y="27"/>
                    </a:lnTo>
                    <a:lnTo>
                      <a:pt x="99" y="19"/>
                    </a:lnTo>
                    <a:lnTo>
                      <a:pt x="105" y="10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3" y="1"/>
                    </a:lnTo>
                    <a:lnTo>
                      <a:pt x="92" y="1"/>
                    </a:lnTo>
                    <a:lnTo>
                      <a:pt x="78" y="1"/>
                    </a:lnTo>
                    <a:lnTo>
                      <a:pt x="63" y="1"/>
                    </a:lnTo>
                    <a:lnTo>
                      <a:pt x="49" y="1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2" name="Freeform 252"/>
              <p:cNvSpPr>
                <a:spLocks/>
              </p:cNvSpPr>
              <p:nvPr/>
            </p:nvSpPr>
            <p:spPr bwMode="auto">
              <a:xfrm>
                <a:off x="229" y="3067"/>
                <a:ext cx="16" cy="4"/>
              </a:xfrm>
              <a:custGeom>
                <a:avLst/>
                <a:gdLst>
                  <a:gd name="T0" fmla="*/ 27 w 112"/>
                  <a:gd name="T1" fmla="*/ 0 h 28"/>
                  <a:gd name="T2" fmla="*/ 25 w 112"/>
                  <a:gd name="T3" fmla="*/ 2 h 28"/>
                  <a:gd name="T4" fmla="*/ 21 w 112"/>
                  <a:gd name="T5" fmla="*/ 8 h 28"/>
                  <a:gd name="T6" fmla="*/ 12 w 112"/>
                  <a:gd name="T7" fmla="*/ 17 h 28"/>
                  <a:gd name="T8" fmla="*/ 0 w 112"/>
                  <a:gd name="T9" fmla="*/ 26 h 28"/>
                  <a:gd name="T10" fmla="*/ 10 w 112"/>
                  <a:gd name="T11" fmla="*/ 27 h 28"/>
                  <a:gd name="T12" fmla="*/ 22 w 112"/>
                  <a:gd name="T13" fmla="*/ 28 h 28"/>
                  <a:gd name="T14" fmla="*/ 36 w 112"/>
                  <a:gd name="T15" fmla="*/ 28 h 28"/>
                  <a:gd name="T16" fmla="*/ 50 w 112"/>
                  <a:gd name="T17" fmla="*/ 28 h 28"/>
                  <a:gd name="T18" fmla="*/ 62 w 112"/>
                  <a:gd name="T19" fmla="*/ 28 h 28"/>
                  <a:gd name="T20" fmla="*/ 74 w 112"/>
                  <a:gd name="T21" fmla="*/ 28 h 28"/>
                  <a:gd name="T22" fmla="*/ 84 w 112"/>
                  <a:gd name="T23" fmla="*/ 27 h 28"/>
                  <a:gd name="T24" fmla="*/ 90 w 112"/>
                  <a:gd name="T25" fmla="*/ 27 h 28"/>
                  <a:gd name="T26" fmla="*/ 98 w 112"/>
                  <a:gd name="T27" fmla="*/ 19 h 28"/>
                  <a:gd name="T28" fmla="*/ 105 w 112"/>
                  <a:gd name="T29" fmla="*/ 10 h 28"/>
                  <a:gd name="T30" fmla="*/ 110 w 112"/>
                  <a:gd name="T31" fmla="*/ 3 h 28"/>
                  <a:gd name="T32" fmla="*/ 112 w 112"/>
                  <a:gd name="T33" fmla="*/ 0 h 28"/>
                  <a:gd name="T34" fmla="*/ 104 w 112"/>
                  <a:gd name="T35" fmla="*/ 1 h 28"/>
                  <a:gd name="T36" fmla="*/ 92 w 112"/>
                  <a:gd name="T37" fmla="*/ 1 h 28"/>
                  <a:gd name="T38" fmla="*/ 79 w 112"/>
                  <a:gd name="T39" fmla="*/ 1 h 28"/>
                  <a:gd name="T40" fmla="*/ 64 w 112"/>
                  <a:gd name="T41" fmla="*/ 1 h 28"/>
                  <a:gd name="T42" fmla="*/ 49 w 112"/>
                  <a:gd name="T43" fmla="*/ 1 h 28"/>
                  <a:gd name="T44" fmla="*/ 37 w 112"/>
                  <a:gd name="T45" fmla="*/ 0 h 28"/>
                  <a:gd name="T46" fmla="*/ 29 w 112"/>
                  <a:gd name="T47" fmla="*/ 0 h 28"/>
                  <a:gd name="T48" fmla="*/ 27 w 112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5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4" y="1"/>
                    </a:lnTo>
                    <a:lnTo>
                      <a:pt x="92" y="1"/>
                    </a:lnTo>
                    <a:lnTo>
                      <a:pt x="79" y="1"/>
                    </a:lnTo>
                    <a:lnTo>
                      <a:pt x="64" y="1"/>
                    </a:lnTo>
                    <a:lnTo>
                      <a:pt x="49" y="1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3" name="Freeform 253"/>
              <p:cNvSpPr>
                <a:spLocks/>
              </p:cNvSpPr>
              <p:nvPr/>
            </p:nvSpPr>
            <p:spPr bwMode="auto">
              <a:xfrm>
                <a:off x="229" y="3067"/>
                <a:ext cx="16" cy="4"/>
              </a:xfrm>
              <a:custGeom>
                <a:avLst/>
                <a:gdLst>
                  <a:gd name="T0" fmla="*/ 27 w 112"/>
                  <a:gd name="T1" fmla="*/ 0 h 28"/>
                  <a:gd name="T2" fmla="*/ 27 w 112"/>
                  <a:gd name="T3" fmla="*/ 0 h 28"/>
                  <a:gd name="T4" fmla="*/ 25 w 112"/>
                  <a:gd name="T5" fmla="*/ 2 h 28"/>
                  <a:gd name="T6" fmla="*/ 21 w 112"/>
                  <a:gd name="T7" fmla="*/ 8 h 28"/>
                  <a:gd name="T8" fmla="*/ 12 w 112"/>
                  <a:gd name="T9" fmla="*/ 17 h 28"/>
                  <a:gd name="T10" fmla="*/ 0 w 112"/>
                  <a:gd name="T11" fmla="*/ 26 h 28"/>
                  <a:gd name="T12" fmla="*/ 0 w 112"/>
                  <a:gd name="T13" fmla="*/ 26 h 28"/>
                  <a:gd name="T14" fmla="*/ 10 w 112"/>
                  <a:gd name="T15" fmla="*/ 27 h 28"/>
                  <a:gd name="T16" fmla="*/ 22 w 112"/>
                  <a:gd name="T17" fmla="*/ 28 h 28"/>
                  <a:gd name="T18" fmla="*/ 36 w 112"/>
                  <a:gd name="T19" fmla="*/ 28 h 28"/>
                  <a:gd name="T20" fmla="*/ 50 w 112"/>
                  <a:gd name="T21" fmla="*/ 28 h 28"/>
                  <a:gd name="T22" fmla="*/ 62 w 112"/>
                  <a:gd name="T23" fmla="*/ 28 h 28"/>
                  <a:gd name="T24" fmla="*/ 74 w 112"/>
                  <a:gd name="T25" fmla="*/ 28 h 28"/>
                  <a:gd name="T26" fmla="*/ 84 w 112"/>
                  <a:gd name="T27" fmla="*/ 27 h 28"/>
                  <a:gd name="T28" fmla="*/ 90 w 112"/>
                  <a:gd name="T29" fmla="*/ 27 h 28"/>
                  <a:gd name="T30" fmla="*/ 90 w 112"/>
                  <a:gd name="T31" fmla="*/ 27 h 28"/>
                  <a:gd name="T32" fmla="*/ 98 w 112"/>
                  <a:gd name="T33" fmla="*/ 19 h 28"/>
                  <a:gd name="T34" fmla="*/ 105 w 112"/>
                  <a:gd name="T35" fmla="*/ 10 h 28"/>
                  <a:gd name="T36" fmla="*/ 110 w 112"/>
                  <a:gd name="T37" fmla="*/ 3 h 28"/>
                  <a:gd name="T38" fmla="*/ 112 w 112"/>
                  <a:gd name="T39" fmla="*/ 0 h 28"/>
                  <a:gd name="T40" fmla="*/ 112 w 112"/>
                  <a:gd name="T41" fmla="*/ 0 h 28"/>
                  <a:gd name="T42" fmla="*/ 104 w 112"/>
                  <a:gd name="T43" fmla="*/ 1 h 28"/>
                  <a:gd name="T44" fmla="*/ 92 w 112"/>
                  <a:gd name="T45" fmla="*/ 1 h 28"/>
                  <a:gd name="T46" fmla="*/ 79 w 112"/>
                  <a:gd name="T47" fmla="*/ 1 h 28"/>
                  <a:gd name="T48" fmla="*/ 64 w 112"/>
                  <a:gd name="T49" fmla="*/ 1 h 28"/>
                  <a:gd name="T50" fmla="*/ 49 w 112"/>
                  <a:gd name="T51" fmla="*/ 1 h 28"/>
                  <a:gd name="T52" fmla="*/ 37 w 112"/>
                  <a:gd name="T53" fmla="*/ 0 h 28"/>
                  <a:gd name="T54" fmla="*/ 29 w 112"/>
                  <a:gd name="T55" fmla="*/ 0 h 28"/>
                  <a:gd name="T56" fmla="*/ 27 w 112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8">
                    <a:moveTo>
                      <a:pt x="27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0" y="27"/>
                    </a:lnTo>
                    <a:lnTo>
                      <a:pt x="22" y="28"/>
                    </a:lnTo>
                    <a:lnTo>
                      <a:pt x="36" y="28"/>
                    </a:lnTo>
                    <a:lnTo>
                      <a:pt x="50" y="28"/>
                    </a:lnTo>
                    <a:lnTo>
                      <a:pt x="62" y="28"/>
                    </a:lnTo>
                    <a:lnTo>
                      <a:pt x="74" y="28"/>
                    </a:lnTo>
                    <a:lnTo>
                      <a:pt x="84" y="27"/>
                    </a:lnTo>
                    <a:lnTo>
                      <a:pt x="90" y="27"/>
                    </a:lnTo>
                    <a:lnTo>
                      <a:pt x="90" y="27"/>
                    </a:lnTo>
                    <a:lnTo>
                      <a:pt x="98" y="19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4" y="1"/>
                    </a:lnTo>
                    <a:lnTo>
                      <a:pt x="92" y="1"/>
                    </a:lnTo>
                    <a:lnTo>
                      <a:pt x="79" y="1"/>
                    </a:lnTo>
                    <a:lnTo>
                      <a:pt x="64" y="1"/>
                    </a:lnTo>
                    <a:lnTo>
                      <a:pt x="49" y="1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4" name="Freeform 254"/>
              <p:cNvSpPr>
                <a:spLocks/>
              </p:cNvSpPr>
              <p:nvPr/>
            </p:nvSpPr>
            <p:spPr bwMode="auto">
              <a:xfrm>
                <a:off x="55" y="3075"/>
                <a:ext cx="38" cy="5"/>
              </a:xfrm>
              <a:custGeom>
                <a:avLst/>
                <a:gdLst>
                  <a:gd name="T0" fmla="*/ 25 w 264"/>
                  <a:gd name="T1" fmla="*/ 0 h 29"/>
                  <a:gd name="T2" fmla="*/ 24 w 264"/>
                  <a:gd name="T3" fmla="*/ 2 h 29"/>
                  <a:gd name="T4" fmla="*/ 19 w 264"/>
                  <a:gd name="T5" fmla="*/ 9 h 29"/>
                  <a:gd name="T6" fmla="*/ 11 w 264"/>
                  <a:gd name="T7" fmla="*/ 17 h 29"/>
                  <a:gd name="T8" fmla="*/ 0 w 264"/>
                  <a:gd name="T9" fmla="*/ 27 h 29"/>
                  <a:gd name="T10" fmla="*/ 6 w 264"/>
                  <a:gd name="T11" fmla="*/ 28 h 29"/>
                  <a:gd name="T12" fmla="*/ 16 w 264"/>
                  <a:gd name="T13" fmla="*/ 28 h 29"/>
                  <a:gd name="T14" fmla="*/ 30 w 264"/>
                  <a:gd name="T15" fmla="*/ 28 h 29"/>
                  <a:gd name="T16" fmla="*/ 45 w 264"/>
                  <a:gd name="T17" fmla="*/ 29 h 29"/>
                  <a:gd name="T18" fmla="*/ 63 w 264"/>
                  <a:gd name="T19" fmla="*/ 29 h 29"/>
                  <a:gd name="T20" fmla="*/ 83 w 264"/>
                  <a:gd name="T21" fmla="*/ 29 h 29"/>
                  <a:gd name="T22" fmla="*/ 104 w 264"/>
                  <a:gd name="T23" fmla="*/ 29 h 29"/>
                  <a:gd name="T24" fmla="*/ 126 w 264"/>
                  <a:gd name="T25" fmla="*/ 29 h 29"/>
                  <a:gd name="T26" fmla="*/ 147 w 264"/>
                  <a:gd name="T27" fmla="*/ 29 h 29"/>
                  <a:gd name="T28" fmla="*/ 166 w 264"/>
                  <a:gd name="T29" fmla="*/ 29 h 29"/>
                  <a:gd name="T30" fmla="*/ 186 w 264"/>
                  <a:gd name="T31" fmla="*/ 29 h 29"/>
                  <a:gd name="T32" fmla="*/ 203 w 264"/>
                  <a:gd name="T33" fmla="*/ 29 h 29"/>
                  <a:gd name="T34" fmla="*/ 218 w 264"/>
                  <a:gd name="T35" fmla="*/ 29 h 29"/>
                  <a:gd name="T36" fmla="*/ 231 w 264"/>
                  <a:gd name="T37" fmla="*/ 28 h 29"/>
                  <a:gd name="T38" fmla="*/ 239 w 264"/>
                  <a:gd name="T39" fmla="*/ 28 h 29"/>
                  <a:gd name="T40" fmla="*/ 244 w 264"/>
                  <a:gd name="T41" fmla="*/ 28 h 29"/>
                  <a:gd name="T42" fmla="*/ 252 w 264"/>
                  <a:gd name="T43" fmla="*/ 21 h 29"/>
                  <a:gd name="T44" fmla="*/ 258 w 264"/>
                  <a:gd name="T45" fmla="*/ 11 h 29"/>
                  <a:gd name="T46" fmla="*/ 262 w 264"/>
                  <a:gd name="T47" fmla="*/ 3 h 29"/>
                  <a:gd name="T48" fmla="*/ 264 w 264"/>
                  <a:gd name="T49" fmla="*/ 0 h 29"/>
                  <a:gd name="T50" fmla="*/ 260 w 264"/>
                  <a:gd name="T51" fmla="*/ 0 h 29"/>
                  <a:gd name="T52" fmla="*/ 251 w 264"/>
                  <a:gd name="T53" fmla="*/ 0 h 29"/>
                  <a:gd name="T54" fmla="*/ 238 w 264"/>
                  <a:gd name="T55" fmla="*/ 0 h 29"/>
                  <a:gd name="T56" fmla="*/ 223 w 264"/>
                  <a:gd name="T57" fmla="*/ 0 h 29"/>
                  <a:gd name="T58" fmla="*/ 204 w 264"/>
                  <a:gd name="T59" fmla="*/ 0 h 29"/>
                  <a:gd name="T60" fmla="*/ 184 w 264"/>
                  <a:gd name="T61" fmla="*/ 0 h 29"/>
                  <a:gd name="T62" fmla="*/ 163 w 264"/>
                  <a:gd name="T63" fmla="*/ 0 h 29"/>
                  <a:gd name="T64" fmla="*/ 141 w 264"/>
                  <a:gd name="T65" fmla="*/ 0 h 29"/>
                  <a:gd name="T66" fmla="*/ 119 w 264"/>
                  <a:gd name="T67" fmla="*/ 0 h 29"/>
                  <a:gd name="T68" fmla="*/ 98 w 264"/>
                  <a:gd name="T69" fmla="*/ 0 h 29"/>
                  <a:gd name="T70" fmla="*/ 78 w 264"/>
                  <a:gd name="T71" fmla="*/ 0 h 29"/>
                  <a:gd name="T72" fmla="*/ 61 w 264"/>
                  <a:gd name="T73" fmla="*/ 0 h 29"/>
                  <a:gd name="T74" fmla="*/ 47 w 264"/>
                  <a:gd name="T75" fmla="*/ 0 h 29"/>
                  <a:gd name="T76" fmla="*/ 36 w 264"/>
                  <a:gd name="T77" fmla="*/ 0 h 29"/>
                  <a:gd name="T78" fmla="*/ 27 w 264"/>
                  <a:gd name="T79" fmla="*/ 0 h 29"/>
                  <a:gd name="T80" fmla="*/ 25 w 264"/>
                  <a:gd name="T8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64" h="29">
                    <a:moveTo>
                      <a:pt x="25" y="0"/>
                    </a:moveTo>
                    <a:lnTo>
                      <a:pt x="24" y="2"/>
                    </a:lnTo>
                    <a:lnTo>
                      <a:pt x="19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6" y="28"/>
                    </a:lnTo>
                    <a:lnTo>
                      <a:pt x="16" y="28"/>
                    </a:lnTo>
                    <a:lnTo>
                      <a:pt x="30" y="28"/>
                    </a:lnTo>
                    <a:lnTo>
                      <a:pt x="45" y="29"/>
                    </a:lnTo>
                    <a:lnTo>
                      <a:pt x="63" y="29"/>
                    </a:lnTo>
                    <a:lnTo>
                      <a:pt x="83" y="29"/>
                    </a:lnTo>
                    <a:lnTo>
                      <a:pt x="104" y="29"/>
                    </a:lnTo>
                    <a:lnTo>
                      <a:pt x="126" y="29"/>
                    </a:lnTo>
                    <a:lnTo>
                      <a:pt x="147" y="29"/>
                    </a:lnTo>
                    <a:lnTo>
                      <a:pt x="166" y="29"/>
                    </a:lnTo>
                    <a:lnTo>
                      <a:pt x="186" y="29"/>
                    </a:lnTo>
                    <a:lnTo>
                      <a:pt x="203" y="29"/>
                    </a:lnTo>
                    <a:lnTo>
                      <a:pt x="218" y="29"/>
                    </a:lnTo>
                    <a:lnTo>
                      <a:pt x="231" y="28"/>
                    </a:lnTo>
                    <a:lnTo>
                      <a:pt x="239" y="28"/>
                    </a:lnTo>
                    <a:lnTo>
                      <a:pt x="244" y="28"/>
                    </a:lnTo>
                    <a:lnTo>
                      <a:pt x="252" y="21"/>
                    </a:lnTo>
                    <a:lnTo>
                      <a:pt x="258" y="11"/>
                    </a:lnTo>
                    <a:lnTo>
                      <a:pt x="262" y="3"/>
                    </a:lnTo>
                    <a:lnTo>
                      <a:pt x="264" y="0"/>
                    </a:lnTo>
                    <a:lnTo>
                      <a:pt x="260" y="0"/>
                    </a:lnTo>
                    <a:lnTo>
                      <a:pt x="251" y="0"/>
                    </a:lnTo>
                    <a:lnTo>
                      <a:pt x="238" y="0"/>
                    </a:lnTo>
                    <a:lnTo>
                      <a:pt x="223" y="0"/>
                    </a:lnTo>
                    <a:lnTo>
                      <a:pt x="204" y="0"/>
                    </a:lnTo>
                    <a:lnTo>
                      <a:pt x="184" y="0"/>
                    </a:lnTo>
                    <a:lnTo>
                      <a:pt x="163" y="0"/>
                    </a:lnTo>
                    <a:lnTo>
                      <a:pt x="141" y="0"/>
                    </a:lnTo>
                    <a:lnTo>
                      <a:pt x="119" y="0"/>
                    </a:lnTo>
                    <a:lnTo>
                      <a:pt x="98" y="0"/>
                    </a:lnTo>
                    <a:lnTo>
                      <a:pt x="78" y="0"/>
                    </a:lnTo>
                    <a:lnTo>
                      <a:pt x="61" y="0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7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5" name="Freeform 255"/>
              <p:cNvSpPr>
                <a:spLocks/>
              </p:cNvSpPr>
              <p:nvPr/>
            </p:nvSpPr>
            <p:spPr bwMode="auto">
              <a:xfrm>
                <a:off x="55" y="3075"/>
                <a:ext cx="38" cy="5"/>
              </a:xfrm>
              <a:custGeom>
                <a:avLst/>
                <a:gdLst>
                  <a:gd name="T0" fmla="*/ 25 w 264"/>
                  <a:gd name="T1" fmla="*/ 0 h 29"/>
                  <a:gd name="T2" fmla="*/ 25 w 264"/>
                  <a:gd name="T3" fmla="*/ 0 h 29"/>
                  <a:gd name="T4" fmla="*/ 24 w 264"/>
                  <a:gd name="T5" fmla="*/ 2 h 29"/>
                  <a:gd name="T6" fmla="*/ 19 w 264"/>
                  <a:gd name="T7" fmla="*/ 9 h 29"/>
                  <a:gd name="T8" fmla="*/ 11 w 264"/>
                  <a:gd name="T9" fmla="*/ 17 h 29"/>
                  <a:gd name="T10" fmla="*/ 0 w 264"/>
                  <a:gd name="T11" fmla="*/ 27 h 29"/>
                  <a:gd name="T12" fmla="*/ 0 w 264"/>
                  <a:gd name="T13" fmla="*/ 27 h 29"/>
                  <a:gd name="T14" fmla="*/ 6 w 264"/>
                  <a:gd name="T15" fmla="*/ 28 h 29"/>
                  <a:gd name="T16" fmla="*/ 16 w 264"/>
                  <a:gd name="T17" fmla="*/ 28 h 29"/>
                  <a:gd name="T18" fmla="*/ 30 w 264"/>
                  <a:gd name="T19" fmla="*/ 28 h 29"/>
                  <a:gd name="T20" fmla="*/ 45 w 264"/>
                  <a:gd name="T21" fmla="*/ 29 h 29"/>
                  <a:gd name="T22" fmla="*/ 63 w 264"/>
                  <a:gd name="T23" fmla="*/ 29 h 29"/>
                  <a:gd name="T24" fmla="*/ 83 w 264"/>
                  <a:gd name="T25" fmla="*/ 29 h 29"/>
                  <a:gd name="T26" fmla="*/ 104 w 264"/>
                  <a:gd name="T27" fmla="*/ 29 h 29"/>
                  <a:gd name="T28" fmla="*/ 126 w 264"/>
                  <a:gd name="T29" fmla="*/ 29 h 29"/>
                  <a:gd name="T30" fmla="*/ 147 w 264"/>
                  <a:gd name="T31" fmla="*/ 29 h 29"/>
                  <a:gd name="T32" fmla="*/ 166 w 264"/>
                  <a:gd name="T33" fmla="*/ 29 h 29"/>
                  <a:gd name="T34" fmla="*/ 186 w 264"/>
                  <a:gd name="T35" fmla="*/ 29 h 29"/>
                  <a:gd name="T36" fmla="*/ 203 w 264"/>
                  <a:gd name="T37" fmla="*/ 29 h 29"/>
                  <a:gd name="T38" fmla="*/ 218 w 264"/>
                  <a:gd name="T39" fmla="*/ 29 h 29"/>
                  <a:gd name="T40" fmla="*/ 231 w 264"/>
                  <a:gd name="T41" fmla="*/ 28 h 29"/>
                  <a:gd name="T42" fmla="*/ 239 w 264"/>
                  <a:gd name="T43" fmla="*/ 28 h 29"/>
                  <a:gd name="T44" fmla="*/ 244 w 264"/>
                  <a:gd name="T45" fmla="*/ 28 h 29"/>
                  <a:gd name="T46" fmla="*/ 244 w 264"/>
                  <a:gd name="T47" fmla="*/ 28 h 29"/>
                  <a:gd name="T48" fmla="*/ 252 w 264"/>
                  <a:gd name="T49" fmla="*/ 21 h 29"/>
                  <a:gd name="T50" fmla="*/ 258 w 264"/>
                  <a:gd name="T51" fmla="*/ 11 h 29"/>
                  <a:gd name="T52" fmla="*/ 262 w 264"/>
                  <a:gd name="T53" fmla="*/ 3 h 29"/>
                  <a:gd name="T54" fmla="*/ 264 w 264"/>
                  <a:gd name="T55" fmla="*/ 0 h 29"/>
                  <a:gd name="T56" fmla="*/ 264 w 264"/>
                  <a:gd name="T57" fmla="*/ 0 h 29"/>
                  <a:gd name="T58" fmla="*/ 260 w 264"/>
                  <a:gd name="T59" fmla="*/ 0 h 29"/>
                  <a:gd name="T60" fmla="*/ 251 w 264"/>
                  <a:gd name="T61" fmla="*/ 0 h 29"/>
                  <a:gd name="T62" fmla="*/ 238 w 264"/>
                  <a:gd name="T63" fmla="*/ 0 h 29"/>
                  <a:gd name="T64" fmla="*/ 223 w 264"/>
                  <a:gd name="T65" fmla="*/ 0 h 29"/>
                  <a:gd name="T66" fmla="*/ 204 w 264"/>
                  <a:gd name="T67" fmla="*/ 0 h 29"/>
                  <a:gd name="T68" fmla="*/ 184 w 264"/>
                  <a:gd name="T69" fmla="*/ 0 h 29"/>
                  <a:gd name="T70" fmla="*/ 163 w 264"/>
                  <a:gd name="T71" fmla="*/ 0 h 29"/>
                  <a:gd name="T72" fmla="*/ 141 w 264"/>
                  <a:gd name="T73" fmla="*/ 0 h 29"/>
                  <a:gd name="T74" fmla="*/ 119 w 264"/>
                  <a:gd name="T75" fmla="*/ 0 h 29"/>
                  <a:gd name="T76" fmla="*/ 98 w 264"/>
                  <a:gd name="T77" fmla="*/ 0 h 29"/>
                  <a:gd name="T78" fmla="*/ 78 w 264"/>
                  <a:gd name="T79" fmla="*/ 0 h 29"/>
                  <a:gd name="T80" fmla="*/ 61 w 264"/>
                  <a:gd name="T81" fmla="*/ 0 h 29"/>
                  <a:gd name="T82" fmla="*/ 47 w 264"/>
                  <a:gd name="T83" fmla="*/ 0 h 29"/>
                  <a:gd name="T84" fmla="*/ 36 w 264"/>
                  <a:gd name="T85" fmla="*/ 0 h 29"/>
                  <a:gd name="T86" fmla="*/ 27 w 264"/>
                  <a:gd name="T87" fmla="*/ 0 h 29"/>
                  <a:gd name="T88" fmla="*/ 25 w 264"/>
                  <a:gd name="T8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64" h="29">
                    <a:moveTo>
                      <a:pt x="25" y="0"/>
                    </a:moveTo>
                    <a:lnTo>
                      <a:pt x="25" y="0"/>
                    </a:lnTo>
                    <a:lnTo>
                      <a:pt x="24" y="2"/>
                    </a:lnTo>
                    <a:lnTo>
                      <a:pt x="19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6" y="28"/>
                    </a:lnTo>
                    <a:lnTo>
                      <a:pt x="16" y="28"/>
                    </a:lnTo>
                    <a:lnTo>
                      <a:pt x="30" y="28"/>
                    </a:lnTo>
                    <a:lnTo>
                      <a:pt x="45" y="29"/>
                    </a:lnTo>
                    <a:lnTo>
                      <a:pt x="63" y="29"/>
                    </a:lnTo>
                    <a:lnTo>
                      <a:pt x="83" y="29"/>
                    </a:lnTo>
                    <a:lnTo>
                      <a:pt x="104" y="29"/>
                    </a:lnTo>
                    <a:lnTo>
                      <a:pt x="126" y="29"/>
                    </a:lnTo>
                    <a:lnTo>
                      <a:pt x="147" y="29"/>
                    </a:lnTo>
                    <a:lnTo>
                      <a:pt x="166" y="29"/>
                    </a:lnTo>
                    <a:lnTo>
                      <a:pt x="186" y="29"/>
                    </a:lnTo>
                    <a:lnTo>
                      <a:pt x="203" y="29"/>
                    </a:lnTo>
                    <a:lnTo>
                      <a:pt x="218" y="29"/>
                    </a:lnTo>
                    <a:lnTo>
                      <a:pt x="231" y="28"/>
                    </a:lnTo>
                    <a:lnTo>
                      <a:pt x="239" y="28"/>
                    </a:lnTo>
                    <a:lnTo>
                      <a:pt x="244" y="28"/>
                    </a:lnTo>
                    <a:lnTo>
                      <a:pt x="244" y="28"/>
                    </a:lnTo>
                    <a:lnTo>
                      <a:pt x="252" y="21"/>
                    </a:lnTo>
                    <a:lnTo>
                      <a:pt x="258" y="11"/>
                    </a:lnTo>
                    <a:lnTo>
                      <a:pt x="262" y="3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60" y="0"/>
                    </a:lnTo>
                    <a:lnTo>
                      <a:pt x="251" y="0"/>
                    </a:lnTo>
                    <a:lnTo>
                      <a:pt x="238" y="0"/>
                    </a:lnTo>
                    <a:lnTo>
                      <a:pt x="223" y="0"/>
                    </a:lnTo>
                    <a:lnTo>
                      <a:pt x="204" y="0"/>
                    </a:lnTo>
                    <a:lnTo>
                      <a:pt x="184" y="0"/>
                    </a:lnTo>
                    <a:lnTo>
                      <a:pt x="163" y="0"/>
                    </a:lnTo>
                    <a:lnTo>
                      <a:pt x="141" y="0"/>
                    </a:lnTo>
                    <a:lnTo>
                      <a:pt x="119" y="0"/>
                    </a:lnTo>
                    <a:lnTo>
                      <a:pt x="98" y="0"/>
                    </a:lnTo>
                    <a:lnTo>
                      <a:pt x="78" y="0"/>
                    </a:lnTo>
                    <a:lnTo>
                      <a:pt x="61" y="0"/>
                    </a:lnTo>
                    <a:lnTo>
                      <a:pt x="47" y="0"/>
                    </a:lnTo>
                    <a:lnTo>
                      <a:pt x="36" y="0"/>
                    </a:lnTo>
                    <a:lnTo>
                      <a:pt x="27" y="0"/>
                    </a:lnTo>
                    <a:lnTo>
                      <a:pt x="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6" name="Freeform 256"/>
              <p:cNvSpPr>
                <a:spLocks/>
              </p:cNvSpPr>
              <p:nvPr/>
            </p:nvSpPr>
            <p:spPr bwMode="auto">
              <a:xfrm>
                <a:off x="51" y="3084"/>
                <a:ext cx="16" cy="5"/>
              </a:xfrm>
              <a:custGeom>
                <a:avLst/>
                <a:gdLst>
                  <a:gd name="T0" fmla="*/ 26 w 112"/>
                  <a:gd name="T1" fmla="*/ 0 h 29"/>
                  <a:gd name="T2" fmla="*/ 25 w 112"/>
                  <a:gd name="T3" fmla="*/ 2 h 29"/>
                  <a:gd name="T4" fmla="*/ 21 w 112"/>
                  <a:gd name="T5" fmla="*/ 8 h 29"/>
                  <a:gd name="T6" fmla="*/ 13 w 112"/>
                  <a:gd name="T7" fmla="*/ 17 h 29"/>
                  <a:gd name="T8" fmla="*/ 0 w 112"/>
                  <a:gd name="T9" fmla="*/ 26 h 29"/>
                  <a:gd name="T10" fmla="*/ 10 w 112"/>
                  <a:gd name="T11" fmla="*/ 28 h 29"/>
                  <a:gd name="T12" fmla="*/ 22 w 112"/>
                  <a:gd name="T13" fmla="*/ 29 h 29"/>
                  <a:gd name="T14" fmla="*/ 36 w 112"/>
                  <a:gd name="T15" fmla="*/ 29 h 29"/>
                  <a:gd name="T16" fmla="*/ 50 w 112"/>
                  <a:gd name="T17" fmla="*/ 29 h 29"/>
                  <a:gd name="T18" fmla="*/ 62 w 112"/>
                  <a:gd name="T19" fmla="*/ 29 h 29"/>
                  <a:gd name="T20" fmla="*/ 75 w 112"/>
                  <a:gd name="T21" fmla="*/ 29 h 29"/>
                  <a:gd name="T22" fmla="*/ 84 w 112"/>
                  <a:gd name="T23" fmla="*/ 28 h 29"/>
                  <a:gd name="T24" fmla="*/ 91 w 112"/>
                  <a:gd name="T25" fmla="*/ 28 h 29"/>
                  <a:gd name="T26" fmla="*/ 99 w 112"/>
                  <a:gd name="T27" fmla="*/ 20 h 29"/>
                  <a:gd name="T28" fmla="*/ 105 w 112"/>
                  <a:gd name="T29" fmla="*/ 10 h 29"/>
                  <a:gd name="T30" fmla="*/ 110 w 112"/>
                  <a:gd name="T31" fmla="*/ 3 h 29"/>
                  <a:gd name="T32" fmla="*/ 112 w 112"/>
                  <a:gd name="T33" fmla="*/ 0 h 29"/>
                  <a:gd name="T34" fmla="*/ 105 w 112"/>
                  <a:gd name="T35" fmla="*/ 0 h 29"/>
                  <a:gd name="T36" fmla="*/ 93 w 112"/>
                  <a:gd name="T37" fmla="*/ 0 h 29"/>
                  <a:gd name="T38" fmla="*/ 80 w 112"/>
                  <a:gd name="T39" fmla="*/ 0 h 29"/>
                  <a:gd name="T40" fmla="*/ 66 w 112"/>
                  <a:gd name="T41" fmla="*/ 0 h 29"/>
                  <a:gd name="T42" fmla="*/ 51 w 112"/>
                  <a:gd name="T43" fmla="*/ 0 h 29"/>
                  <a:gd name="T44" fmla="*/ 39 w 112"/>
                  <a:gd name="T45" fmla="*/ 0 h 29"/>
                  <a:gd name="T46" fmla="*/ 30 w 112"/>
                  <a:gd name="T47" fmla="*/ 0 h 29"/>
                  <a:gd name="T48" fmla="*/ 26 w 112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9">
                    <a:moveTo>
                      <a:pt x="26" y="0"/>
                    </a:moveTo>
                    <a:lnTo>
                      <a:pt x="25" y="2"/>
                    </a:lnTo>
                    <a:lnTo>
                      <a:pt x="21" y="8"/>
                    </a:lnTo>
                    <a:lnTo>
                      <a:pt x="13" y="17"/>
                    </a:lnTo>
                    <a:lnTo>
                      <a:pt x="0" y="26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2" y="29"/>
                    </a:lnTo>
                    <a:lnTo>
                      <a:pt x="75" y="29"/>
                    </a:lnTo>
                    <a:lnTo>
                      <a:pt x="84" y="28"/>
                    </a:lnTo>
                    <a:lnTo>
                      <a:pt x="91" y="28"/>
                    </a:lnTo>
                    <a:lnTo>
                      <a:pt x="99" y="20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3" y="0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51" y="0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7" name="Freeform 257"/>
              <p:cNvSpPr>
                <a:spLocks/>
              </p:cNvSpPr>
              <p:nvPr/>
            </p:nvSpPr>
            <p:spPr bwMode="auto">
              <a:xfrm>
                <a:off x="51" y="3084"/>
                <a:ext cx="16" cy="5"/>
              </a:xfrm>
              <a:custGeom>
                <a:avLst/>
                <a:gdLst>
                  <a:gd name="T0" fmla="*/ 26 w 112"/>
                  <a:gd name="T1" fmla="*/ 0 h 29"/>
                  <a:gd name="T2" fmla="*/ 26 w 112"/>
                  <a:gd name="T3" fmla="*/ 0 h 29"/>
                  <a:gd name="T4" fmla="*/ 25 w 112"/>
                  <a:gd name="T5" fmla="*/ 2 h 29"/>
                  <a:gd name="T6" fmla="*/ 21 w 112"/>
                  <a:gd name="T7" fmla="*/ 8 h 29"/>
                  <a:gd name="T8" fmla="*/ 13 w 112"/>
                  <a:gd name="T9" fmla="*/ 17 h 29"/>
                  <a:gd name="T10" fmla="*/ 0 w 112"/>
                  <a:gd name="T11" fmla="*/ 26 h 29"/>
                  <a:gd name="T12" fmla="*/ 0 w 112"/>
                  <a:gd name="T13" fmla="*/ 26 h 29"/>
                  <a:gd name="T14" fmla="*/ 10 w 112"/>
                  <a:gd name="T15" fmla="*/ 28 h 29"/>
                  <a:gd name="T16" fmla="*/ 22 w 112"/>
                  <a:gd name="T17" fmla="*/ 29 h 29"/>
                  <a:gd name="T18" fmla="*/ 36 w 112"/>
                  <a:gd name="T19" fmla="*/ 29 h 29"/>
                  <a:gd name="T20" fmla="*/ 50 w 112"/>
                  <a:gd name="T21" fmla="*/ 29 h 29"/>
                  <a:gd name="T22" fmla="*/ 62 w 112"/>
                  <a:gd name="T23" fmla="*/ 29 h 29"/>
                  <a:gd name="T24" fmla="*/ 75 w 112"/>
                  <a:gd name="T25" fmla="*/ 29 h 29"/>
                  <a:gd name="T26" fmla="*/ 84 w 112"/>
                  <a:gd name="T27" fmla="*/ 28 h 29"/>
                  <a:gd name="T28" fmla="*/ 91 w 112"/>
                  <a:gd name="T29" fmla="*/ 28 h 29"/>
                  <a:gd name="T30" fmla="*/ 91 w 112"/>
                  <a:gd name="T31" fmla="*/ 28 h 29"/>
                  <a:gd name="T32" fmla="*/ 99 w 112"/>
                  <a:gd name="T33" fmla="*/ 20 h 29"/>
                  <a:gd name="T34" fmla="*/ 105 w 112"/>
                  <a:gd name="T35" fmla="*/ 10 h 29"/>
                  <a:gd name="T36" fmla="*/ 110 w 112"/>
                  <a:gd name="T37" fmla="*/ 3 h 29"/>
                  <a:gd name="T38" fmla="*/ 112 w 112"/>
                  <a:gd name="T39" fmla="*/ 0 h 29"/>
                  <a:gd name="T40" fmla="*/ 112 w 112"/>
                  <a:gd name="T41" fmla="*/ 0 h 29"/>
                  <a:gd name="T42" fmla="*/ 105 w 112"/>
                  <a:gd name="T43" fmla="*/ 0 h 29"/>
                  <a:gd name="T44" fmla="*/ 93 w 112"/>
                  <a:gd name="T45" fmla="*/ 0 h 29"/>
                  <a:gd name="T46" fmla="*/ 80 w 112"/>
                  <a:gd name="T47" fmla="*/ 0 h 29"/>
                  <a:gd name="T48" fmla="*/ 66 w 112"/>
                  <a:gd name="T49" fmla="*/ 0 h 29"/>
                  <a:gd name="T50" fmla="*/ 51 w 112"/>
                  <a:gd name="T51" fmla="*/ 0 h 29"/>
                  <a:gd name="T52" fmla="*/ 39 w 112"/>
                  <a:gd name="T53" fmla="*/ 0 h 29"/>
                  <a:gd name="T54" fmla="*/ 30 w 112"/>
                  <a:gd name="T55" fmla="*/ 0 h 29"/>
                  <a:gd name="T56" fmla="*/ 26 w 112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9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1" y="8"/>
                    </a:lnTo>
                    <a:lnTo>
                      <a:pt x="13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2" y="29"/>
                    </a:lnTo>
                    <a:lnTo>
                      <a:pt x="75" y="29"/>
                    </a:lnTo>
                    <a:lnTo>
                      <a:pt x="84" y="28"/>
                    </a:lnTo>
                    <a:lnTo>
                      <a:pt x="91" y="28"/>
                    </a:lnTo>
                    <a:lnTo>
                      <a:pt x="91" y="28"/>
                    </a:lnTo>
                    <a:lnTo>
                      <a:pt x="99" y="20"/>
                    </a:lnTo>
                    <a:lnTo>
                      <a:pt x="105" y="10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3" y="0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51" y="0"/>
                    </a:lnTo>
                    <a:lnTo>
                      <a:pt x="39" y="0"/>
                    </a:lnTo>
                    <a:lnTo>
                      <a:pt x="30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8" name="Freeform 258"/>
              <p:cNvSpPr>
                <a:spLocks/>
              </p:cNvSpPr>
              <p:nvPr/>
            </p:nvSpPr>
            <p:spPr bwMode="auto">
              <a:xfrm>
                <a:off x="66" y="3084"/>
                <a:ext cx="28" cy="5"/>
              </a:xfrm>
              <a:custGeom>
                <a:avLst/>
                <a:gdLst>
                  <a:gd name="T0" fmla="*/ 27 w 195"/>
                  <a:gd name="T1" fmla="*/ 0 h 29"/>
                  <a:gd name="T2" fmla="*/ 26 w 195"/>
                  <a:gd name="T3" fmla="*/ 2 h 29"/>
                  <a:gd name="T4" fmla="*/ 21 w 195"/>
                  <a:gd name="T5" fmla="*/ 8 h 29"/>
                  <a:gd name="T6" fmla="*/ 12 w 195"/>
                  <a:gd name="T7" fmla="*/ 17 h 29"/>
                  <a:gd name="T8" fmla="*/ 0 w 195"/>
                  <a:gd name="T9" fmla="*/ 26 h 29"/>
                  <a:gd name="T10" fmla="*/ 13 w 195"/>
                  <a:gd name="T11" fmla="*/ 28 h 29"/>
                  <a:gd name="T12" fmla="*/ 35 w 195"/>
                  <a:gd name="T13" fmla="*/ 29 h 29"/>
                  <a:gd name="T14" fmla="*/ 62 w 195"/>
                  <a:gd name="T15" fmla="*/ 29 h 29"/>
                  <a:gd name="T16" fmla="*/ 91 w 195"/>
                  <a:gd name="T17" fmla="*/ 29 h 29"/>
                  <a:gd name="T18" fmla="*/ 120 w 195"/>
                  <a:gd name="T19" fmla="*/ 29 h 29"/>
                  <a:gd name="T20" fmla="*/ 145 w 195"/>
                  <a:gd name="T21" fmla="*/ 29 h 29"/>
                  <a:gd name="T22" fmla="*/ 163 w 195"/>
                  <a:gd name="T23" fmla="*/ 28 h 29"/>
                  <a:gd name="T24" fmla="*/ 174 w 195"/>
                  <a:gd name="T25" fmla="*/ 28 h 29"/>
                  <a:gd name="T26" fmla="*/ 182 w 195"/>
                  <a:gd name="T27" fmla="*/ 20 h 29"/>
                  <a:gd name="T28" fmla="*/ 188 w 195"/>
                  <a:gd name="T29" fmla="*/ 10 h 29"/>
                  <a:gd name="T30" fmla="*/ 192 w 195"/>
                  <a:gd name="T31" fmla="*/ 3 h 29"/>
                  <a:gd name="T32" fmla="*/ 195 w 195"/>
                  <a:gd name="T33" fmla="*/ 0 h 29"/>
                  <a:gd name="T34" fmla="*/ 184 w 195"/>
                  <a:gd name="T35" fmla="*/ 0 h 29"/>
                  <a:gd name="T36" fmla="*/ 163 w 195"/>
                  <a:gd name="T37" fmla="*/ 0 h 29"/>
                  <a:gd name="T38" fmla="*/ 137 w 195"/>
                  <a:gd name="T39" fmla="*/ 0 h 29"/>
                  <a:gd name="T40" fmla="*/ 107 w 195"/>
                  <a:gd name="T41" fmla="*/ 0 h 29"/>
                  <a:gd name="T42" fmla="*/ 77 w 195"/>
                  <a:gd name="T43" fmla="*/ 0 h 29"/>
                  <a:gd name="T44" fmla="*/ 51 w 195"/>
                  <a:gd name="T45" fmla="*/ 0 h 29"/>
                  <a:gd name="T46" fmla="*/ 34 w 195"/>
                  <a:gd name="T47" fmla="*/ 0 h 29"/>
                  <a:gd name="T48" fmla="*/ 27 w 195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5" h="29">
                    <a:moveTo>
                      <a:pt x="27" y="0"/>
                    </a:moveTo>
                    <a:lnTo>
                      <a:pt x="26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13" y="28"/>
                    </a:lnTo>
                    <a:lnTo>
                      <a:pt x="35" y="29"/>
                    </a:lnTo>
                    <a:lnTo>
                      <a:pt x="62" y="29"/>
                    </a:lnTo>
                    <a:lnTo>
                      <a:pt x="91" y="29"/>
                    </a:lnTo>
                    <a:lnTo>
                      <a:pt x="120" y="29"/>
                    </a:lnTo>
                    <a:lnTo>
                      <a:pt x="145" y="29"/>
                    </a:lnTo>
                    <a:lnTo>
                      <a:pt x="163" y="28"/>
                    </a:lnTo>
                    <a:lnTo>
                      <a:pt x="174" y="28"/>
                    </a:lnTo>
                    <a:lnTo>
                      <a:pt x="182" y="20"/>
                    </a:lnTo>
                    <a:lnTo>
                      <a:pt x="188" y="10"/>
                    </a:lnTo>
                    <a:lnTo>
                      <a:pt x="192" y="3"/>
                    </a:lnTo>
                    <a:lnTo>
                      <a:pt x="195" y="0"/>
                    </a:lnTo>
                    <a:lnTo>
                      <a:pt x="184" y="0"/>
                    </a:lnTo>
                    <a:lnTo>
                      <a:pt x="163" y="0"/>
                    </a:lnTo>
                    <a:lnTo>
                      <a:pt x="137" y="0"/>
                    </a:lnTo>
                    <a:lnTo>
                      <a:pt x="107" y="0"/>
                    </a:lnTo>
                    <a:lnTo>
                      <a:pt x="77" y="0"/>
                    </a:lnTo>
                    <a:lnTo>
                      <a:pt x="51" y="0"/>
                    </a:lnTo>
                    <a:lnTo>
                      <a:pt x="34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9" name="Freeform 259"/>
              <p:cNvSpPr>
                <a:spLocks/>
              </p:cNvSpPr>
              <p:nvPr/>
            </p:nvSpPr>
            <p:spPr bwMode="auto">
              <a:xfrm>
                <a:off x="66" y="3084"/>
                <a:ext cx="28" cy="5"/>
              </a:xfrm>
              <a:custGeom>
                <a:avLst/>
                <a:gdLst>
                  <a:gd name="T0" fmla="*/ 27 w 195"/>
                  <a:gd name="T1" fmla="*/ 0 h 29"/>
                  <a:gd name="T2" fmla="*/ 27 w 195"/>
                  <a:gd name="T3" fmla="*/ 0 h 29"/>
                  <a:gd name="T4" fmla="*/ 26 w 195"/>
                  <a:gd name="T5" fmla="*/ 2 h 29"/>
                  <a:gd name="T6" fmla="*/ 21 w 195"/>
                  <a:gd name="T7" fmla="*/ 8 h 29"/>
                  <a:gd name="T8" fmla="*/ 12 w 195"/>
                  <a:gd name="T9" fmla="*/ 17 h 29"/>
                  <a:gd name="T10" fmla="*/ 0 w 195"/>
                  <a:gd name="T11" fmla="*/ 26 h 29"/>
                  <a:gd name="T12" fmla="*/ 0 w 195"/>
                  <a:gd name="T13" fmla="*/ 26 h 29"/>
                  <a:gd name="T14" fmla="*/ 13 w 195"/>
                  <a:gd name="T15" fmla="*/ 28 h 29"/>
                  <a:gd name="T16" fmla="*/ 35 w 195"/>
                  <a:gd name="T17" fmla="*/ 29 h 29"/>
                  <a:gd name="T18" fmla="*/ 62 w 195"/>
                  <a:gd name="T19" fmla="*/ 29 h 29"/>
                  <a:gd name="T20" fmla="*/ 91 w 195"/>
                  <a:gd name="T21" fmla="*/ 29 h 29"/>
                  <a:gd name="T22" fmla="*/ 120 w 195"/>
                  <a:gd name="T23" fmla="*/ 29 h 29"/>
                  <a:gd name="T24" fmla="*/ 145 w 195"/>
                  <a:gd name="T25" fmla="*/ 29 h 29"/>
                  <a:gd name="T26" fmla="*/ 163 w 195"/>
                  <a:gd name="T27" fmla="*/ 28 h 29"/>
                  <a:gd name="T28" fmla="*/ 174 w 195"/>
                  <a:gd name="T29" fmla="*/ 28 h 29"/>
                  <a:gd name="T30" fmla="*/ 174 w 195"/>
                  <a:gd name="T31" fmla="*/ 28 h 29"/>
                  <a:gd name="T32" fmla="*/ 182 w 195"/>
                  <a:gd name="T33" fmla="*/ 20 h 29"/>
                  <a:gd name="T34" fmla="*/ 188 w 195"/>
                  <a:gd name="T35" fmla="*/ 10 h 29"/>
                  <a:gd name="T36" fmla="*/ 192 w 195"/>
                  <a:gd name="T37" fmla="*/ 3 h 29"/>
                  <a:gd name="T38" fmla="*/ 195 w 195"/>
                  <a:gd name="T39" fmla="*/ 0 h 29"/>
                  <a:gd name="T40" fmla="*/ 195 w 195"/>
                  <a:gd name="T41" fmla="*/ 0 h 29"/>
                  <a:gd name="T42" fmla="*/ 184 w 195"/>
                  <a:gd name="T43" fmla="*/ 0 h 29"/>
                  <a:gd name="T44" fmla="*/ 163 w 195"/>
                  <a:gd name="T45" fmla="*/ 0 h 29"/>
                  <a:gd name="T46" fmla="*/ 137 w 195"/>
                  <a:gd name="T47" fmla="*/ 0 h 29"/>
                  <a:gd name="T48" fmla="*/ 107 w 195"/>
                  <a:gd name="T49" fmla="*/ 0 h 29"/>
                  <a:gd name="T50" fmla="*/ 77 w 195"/>
                  <a:gd name="T51" fmla="*/ 0 h 29"/>
                  <a:gd name="T52" fmla="*/ 51 w 195"/>
                  <a:gd name="T53" fmla="*/ 0 h 29"/>
                  <a:gd name="T54" fmla="*/ 34 w 195"/>
                  <a:gd name="T55" fmla="*/ 0 h 29"/>
                  <a:gd name="T56" fmla="*/ 27 w 195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5" h="29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8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3" y="28"/>
                    </a:lnTo>
                    <a:lnTo>
                      <a:pt x="35" y="29"/>
                    </a:lnTo>
                    <a:lnTo>
                      <a:pt x="62" y="29"/>
                    </a:lnTo>
                    <a:lnTo>
                      <a:pt x="91" y="29"/>
                    </a:lnTo>
                    <a:lnTo>
                      <a:pt x="120" y="29"/>
                    </a:lnTo>
                    <a:lnTo>
                      <a:pt x="145" y="29"/>
                    </a:lnTo>
                    <a:lnTo>
                      <a:pt x="163" y="28"/>
                    </a:lnTo>
                    <a:lnTo>
                      <a:pt x="174" y="28"/>
                    </a:lnTo>
                    <a:lnTo>
                      <a:pt x="174" y="28"/>
                    </a:lnTo>
                    <a:lnTo>
                      <a:pt x="182" y="20"/>
                    </a:lnTo>
                    <a:lnTo>
                      <a:pt x="188" y="10"/>
                    </a:lnTo>
                    <a:lnTo>
                      <a:pt x="192" y="3"/>
                    </a:lnTo>
                    <a:lnTo>
                      <a:pt x="195" y="0"/>
                    </a:lnTo>
                    <a:lnTo>
                      <a:pt x="195" y="0"/>
                    </a:lnTo>
                    <a:lnTo>
                      <a:pt x="184" y="0"/>
                    </a:lnTo>
                    <a:lnTo>
                      <a:pt x="163" y="0"/>
                    </a:lnTo>
                    <a:lnTo>
                      <a:pt x="137" y="0"/>
                    </a:lnTo>
                    <a:lnTo>
                      <a:pt x="107" y="0"/>
                    </a:lnTo>
                    <a:lnTo>
                      <a:pt x="77" y="0"/>
                    </a:lnTo>
                    <a:lnTo>
                      <a:pt x="51" y="0"/>
                    </a:lnTo>
                    <a:lnTo>
                      <a:pt x="34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0" name="Freeform 260"/>
              <p:cNvSpPr>
                <a:spLocks/>
              </p:cNvSpPr>
              <p:nvPr/>
            </p:nvSpPr>
            <p:spPr bwMode="auto">
              <a:xfrm>
                <a:off x="93" y="3084"/>
                <a:ext cx="136" cy="5"/>
              </a:xfrm>
              <a:custGeom>
                <a:avLst/>
                <a:gdLst>
                  <a:gd name="T0" fmla="*/ 25 w 954"/>
                  <a:gd name="T1" fmla="*/ 2 h 29"/>
                  <a:gd name="T2" fmla="*/ 11 w 954"/>
                  <a:gd name="T3" fmla="*/ 17 h 29"/>
                  <a:gd name="T4" fmla="*/ 5 w 954"/>
                  <a:gd name="T5" fmla="*/ 26 h 29"/>
                  <a:gd name="T6" fmla="*/ 28 w 954"/>
                  <a:gd name="T7" fmla="*/ 27 h 29"/>
                  <a:gd name="T8" fmla="*/ 68 w 954"/>
                  <a:gd name="T9" fmla="*/ 27 h 29"/>
                  <a:gd name="T10" fmla="*/ 122 w 954"/>
                  <a:gd name="T11" fmla="*/ 27 h 29"/>
                  <a:gd name="T12" fmla="*/ 187 w 954"/>
                  <a:gd name="T13" fmla="*/ 29 h 29"/>
                  <a:gd name="T14" fmla="*/ 262 w 954"/>
                  <a:gd name="T15" fmla="*/ 29 h 29"/>
                  <a:gd name="T16" fmla="*/ 343 w 954"/>
                  <a:gd name="T17" fmla="*/ 29 h 29"/>
                  <a:gd name="T18" fmla="*/ 428 w 954"/>
                  <a:gd name="T19" fmla="*/ 29 h 29"/>
                  <a:gd name="T20" fmla="*/ 513 w 954"/>
                  <a:gd name="T21" fmla="*/ 29 h 29"/>
                  <a:gd name="T22" fmla="*/ 598 w 954"/>
                  <a:gd name="T23" fmla="*/ 29 h 29"/>
                  <a:gd name="T24" fmla="*/ 677 w 954"/>
                  <a:gd name="T25" fmla="*/ 29 h 29"/>
                  <a:gd name="T26" fmla="*/ 751 w 954"/>
                  <a:gd name="T27" fmla="*/ 29 h 29"/>
                  <a:gd name="T28" fmla="*/ 815 w 954"/>
                  <a:gd name="T29" fmla="*/ 29 h 29"/>
                  <a:gd name="T30" fmla="*/ 868 w 954"/>
                  <a:gd name="T31" fmla="*/ 27 h 29"/>
                  <a:gd name="T32" fmla="*/ 906 w 954"/>
                  <a:gd name="T33" fmla="*/ 27 h 29"/>
                  <a:gd name="T34" fmla="*/ 928 w 954"/>
                  <a:gd name="T35" fmla="*/ 27 h 29"/>
                  <a:gd name="T36" fmla="*/ 940 w 954"/>
                  <a:gd name="T37" fmla="*/ 20 h 29"/>
                  <a:gd name="T38" fmla="*/ 951 w 954"/>
                  <a:gd name="T39" fmla="*/ 3 h 29"/>
                  <a:gd name="T40" fmla="*/ 950 w 954"/>
                  <a:gd name="T41" fmla="*/ 0 h 29"/>
                  <a:gd name="T42" fmla="*/ 928 w 954"/>
                  <a:gd name="T43" fmla="*/ 0 h 29"/>
                  <a:gd name="T44" fmla="*/ 889 w 954"/>
                  <a:gd name="T45" fmla="*/ 0 h 29"/>
                  <a:gd name="T46" fmla="*/ 835 w 954"/>
                  <a:gd name="T47" fmla="*/ 0 h 29"/>
                  <a:gd name="T48" fmla="*/ 770 w 954"/>
                  <a:gd name="T49" fmla="*/ 0 h 29"/>
                  <a:gd name="T50" fmla="*/ 695 w 954"/>
                  <a:gd name="T51" fmla="*/ 0 h 29"/>
                  <a:gd name="T52" fmla="*/ 614 w 954"/>
                  <a:gd name="T53" fmla="*/ 0 h 29"/>
                  <a:gd name="T54" fmla="*/ 528 w 954"/>
                  <a:gd name="T55" fmla="*/ 0 h 29"/>
                  <a:gd name="T56" fmla="*/ 443 w 954"/>
                  <a:gd name="T57" fmla="*/ 0 h 29"/>
                  <a:gd name="T58" fmla="*/ 357 w 954"/>
                  <a:gd name="T59" fmla="*/ 0 h 29"/>
                  <a:gd name="T60" fmla="*/ 277 w 954"/>
                  <a:gd name="T61" fmla="*/ 0 h 29"/>
                  <a:gd name="T62" fmla="*/ 203 w 954"/>
                  <a:gd name="T63" fmla="*/ 0 h 29"/>
                  <a:gd name="T64" fmla="*/ 139 w 954"/>
                  <a:gd name="T65" fmla="*/ 0 h 29"/>
                  <a:gd name="T66" fmla="*/ 87 w 954"/>
                  <a:gd name="T67" fmla="*/ 0 h 29"/>
                  <a:gd name="T68" fmla="*/ 50 w 954"/>
                  <a:gd name="T69" fmla="*/ 0 h 29"/>
                  <a:gd name="T70" fmla="*/ 29 w 954"/>
                  <a:gd name="T7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54" h="29">
                    <a:moveTo>
                      <a:pt x="27" y="0"/>
                    </a:move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5" y="26"/>
                    </a:lnTo>
                    <a:lnTo>
                      <a:pt x="14" y="27"/>
                    </a:lnTo>
                    <a:lnTo>
                      <a:pt x="28" y="27"/>
                    </a:lnTo>
                    <a:lnTo>
                      <a:pt x="46" y="27"/>
                    </a:lnTo>
                    <a:lnTo>
                      <a:pt x="68" y="27"/>
                    </a:lnTo>
                    <a:lnTo>
                      <a:pt x="94" y="27"/>
                    </a:lnTo>
                    <a:lnTo>
                      <a:pt x="122" y="27"/>
                    </a:lnTo>
                    <a:lnTo>
                      <a:pt x="154" y="29"/>
                    </a:lnTo>
                    <a:lnTo>
                      <a:pt x="187" y="29"/>
                    </a:lnTo>
                    <a:lnTo>
                      <a:pt x="224" y="29"/>
                    </a:lnTo>
                    <a:lnTo>
                      <a:pt x="262" y="29"/>
                    </a:lnTo>
                    <a:lnTo>
                      <a:pt x="302" y="29"/>
                    </a:lnTo>
                    <a:lnTo>
                      <a:pt x="343" y="29"/>
                    </a:lnTo>
                    <a:lnTo>
                      <a:pt x="385" y="29"/>
                    </a:lnTo>
                    <a:lnTo>
                      <a:pt x="428" y="29"/>
                    </a:lnTo>
                    <a:lnTo>
                      <a:pt x="470" y="29"/>
                    </a:lnTo>
                    <a:lnTo>
                      <a:pt x="513" y="29"/>
                    </a:lnTo>
                    <a:lnTo>
                      <a:pt x="555" y="29"/>
                    </a:lnTo>
                    <a:lnTo>
                      <a:pt x="598" y="29"/>
                    </a:lnTo>
                    <a:lnTo>
                      <a:pt x="638" y="29"/>
                    </a:lnTo>
                    <a:lnTo>
                      <a:pt x="677" y="29"/>
                    </a:lnTo>
                    <a:lnTo>
                      <a:pt x="715" y="29"/>
                    </a:lnTo>
                    <a:lnTo>
                      <a:pt x="751" y="29"/>
                    </a:lnTo>
                    <a:lnTo>
                      <a:pt x="785" y="29"/>
                    </a:lnTo>
                    <a:lnTo>
                      <a:pt x="815" y="29"/>
                    </a:lnTo>
                    <a:lnTo>
                      <a:pt x="844" y="29"/>
                    </a:lnTo>
                    <a:lnTo>
                      <a:pt x="868" y="27"/>
                    </a:lnTo>
                    <a:lnTo>
                      <a:pt x="889" y="27"/>
                    </a:lnTo>
                    <a:lnTo>
                      <a:pt x="906" y="27"/>
                    </a:lnTo>
                    <a:lnTo>
                      <a:pt x="920" y="27"/>
                    </a:lnTo>
                    <a:lnTo>
                      <a:pt x="928" y="27"/>
                    </a:lnTo>
                    <a:lnTo>
                      <a:pt x="932" y="27"/>
                    </a:lnTo>
                    <a:lnTo>
                      <a:pt x="940" y="20"/>
                    </a:lnTo>
                    <a:lnTo>
                      <a:pt x="947" y="10"/>
                    </a:lnTo>
                    <a:lnTo>
                      <a:pt x="951" y="3"/>
                    </a:lnTo>
                    <a:lnTo>
                      <a:pt x="954" y="0"/>
                    </a:lnTo>
                    <a:lnTo>
                      <a:pt x="950" y="0"/>
                    </a:lnTo>
                    <a:lnTo>
                      <a:pt x="941" y="0"/>
                    </a:lnTo>
                    <a:lnTo>
                      <a:pt x="928" y="0"/>
                    </a:lnTo>
                    <a:lnTo>
                      <a:pt x="910" y="0"/>
                    </a:lnTo>
                    <a:lnTo>
                      <a:pt x="889" y="0"/>
                    </a:lnTo>
                    <a:lnTo>
                      <a:pt x="863" y="0"/>
                    </a:lnTo>
                    <a:lnTo>
                      <a:pt x="835" y="0"/>
                    </a:lnTo>
                    <a:lnTo>
                      <a:pt x="803" y="0"/>
                    </a:lnTo>
                    <a:lnTo>
                      <a:pt x="770" y="0"/>
                    </a:lnTo>
                    <a:lnTo>
                      <a:pt x="733" y="0"/>
                    </a:lnTo>
                    <a:lnTo>
                      <a:pt x="695" y="0"/>
                    </a:lnTo>
                    <a:lnTo>
                      <a:pt x="654" y="0"/>
                    </a:lnTo>
                    <a:lnTo>
                      <a:pt x="614" y="0"/>
                    </a:lnTo>
                    <a:lnTo>
                      <a:pt x="571" y="0"/>
                    </a:lnTo>
                    <a:lnTo>
                      <a:pt x="528" y="0"/>
                    </a:lnTo>
                    <a:lnTo>
                      <a:pt x="485" y="0"/>
                    </a:lnTo>
                    <a:lnTo>
                      <a:pt x="443" y="0"/>
                    </a:lnTo>
                    <a:lnTo>
                      <a:pt x="400" y="0"/>
                    </a:lnTo>
                    <a:lnTo>
                      <a:pt x="357" y="0"/>
                    </a:lnTo>
                    <a:lnTo>
                      <a:pt x="317" y="0"/>
                    </a:lnTo>
                    <a:lnTo>
                      <a:pt x="277" y="0"/>
                    </a:lnTo>
                    <a:lnTo>
                      <a:pt x="239" y="0"/>
                    </a:lnTo>
                    <a:lnTo>
                      <a:pt x="203" y="0"/>
                    </a:lnTo>
                    <a:lnTo>
                      <a:pt x="170" y="0"/>
                    </a:lnTo>
                    <a:lnTo>
                      <a:pt x="139" y="0"/>
                    </a:lnTo>
                    <a:lnTo>
                      <a:pt x="111" y="0"/>
                    </a:lnTo>
                    <a:lnTo>
                      <a:pt x="87" y="0"/>
                    </a:lnTo>
                    <a:lnTo>
                      <a:pt x="66" y="0"/>
                    </a:lnTo>
                    <a:lnTo>
                      <a:pt x="50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1" name="Freeform 261"/>
              <p:cNvSpPr>
                <a:spLocks/>
              </p:cNvSpPr>
              <p:nvPr/>
            </p:nvSpPr>
            <p:spPr bwMode="auto">
              <a:xfrm>
                <a:off x="93" y="3084"/>
                <a:ext cx="136" cy="5"/>
              </a:xfrm>
              <a:custGeom>
                <a:avLst/>
                <a:gdLst>
                  <a:gd name="T0" fmla="*/ 27 w 954"/>
                  <a:gd name="T1" fmla="*/ 0 h 29"/>
                  <a:gd name="T2" fmla="*/ 21 w 954"/>
                  <a:gd name="T3" fmla="*/ 8 h 29"/>
                  <a:gd name="T4" fmla="*/ 0 w 954"/>
                  <a:gd name="T5" fmla="*/ 26 h 29"/>
                  <a:gd name="T6" fmla="*/ 5 w 954"/>
                  <a:gd name="T7" fmla="*/ 26 h 29"/>
                  <a:gd name="T8" fmla="*/ 28 w 954"/>
                  <a:gd name="T9" fmla="*/ 27 h 29"/>
                  <a:gd name="T10" fmla="*/ 68 w 954"/>
                  <a:gd name="T11" fmla="*/ 27 h 29"/>
                  <a:gd name="T12" fmla="*/ 122 w 954"/>
                  <a:gd name="T13" fmla="*/ 27 h 29"/>
                  <a:gd name="T14" fmla="*/ 187 w 954"/>
                  <a:gd name="T15" fmla="*/ 29 h 29"/>
                  <a:gd name="T16" fmla="*/ 262 w 954"/>
                  <a:gd name="T17" fmla="*/ 29 h 29"/>
                  <a:gd name="T18" fmla="*/ 343 w 954"/>
                  <a:gd name="T19" fmla="*/ 29 h 29"/>
                  <a:gd name="T20" fmla="*/ 428 w 954"/>
                  <a:gd name="T21" fmla="*/ 29 h 29"/>
                  <a:gd name="T22" fmla="*/ 513 w 954"/>
                  <a:gd name="T23" fmla="*/ 29 h 29"/>
                  <a:gd name="T24" fmla="*/ 598 w 954"/>
                  <a:gd name="T25" fmla="*/ 29 h 29"/>
                  <a:gd name="T26" fmla="*/ 677 w 954"/>
                  <a:gd name="T27" fmla="*/ 29 h 29"/>
                  <a:gd name="T28" fmla="*/ 751 w 954"/>
                  <a:gd name="T29" fmla="*/ 29 h 29"/>
                  <a:gd name="T30" fmla="*/ 815 w 954"/>
                  <a:gd name="T31" fmla="*/ 29 h 29"/>
                  <a:gd name="T32" fmla="*/ 868 w 954"/>
                  <a:gd name="T33" fmla="*/ 27 h 29"/>
                  <a:gd name="T34" fmla="*/ 906 w 954"/>
                  <a:gd name="T35" fmla="*/ 27 h 29"/>
                  <a:gd name="T36" fmla="*/ 928 w 954"/>
                  <a:gd name="T37" fmla="*/ 27 h 29"/>
                  <a:gd name="T38" fmla="*/ 932 w 954"/>
                  <a:gd name="T39" fmla="*/ 27 h 29"/>
                  <a:gd name="T40" fmla="*/ 947 w 954"/>
                  <a:gd name="T41" fmla="*/ 10 h 29"/>
                  <a:gd name="T42" fmla="*/ 954 w 954"/>
                  <a:gd name="T43" fmla="*/ 0 h 29"/>
                  <a:gd name="T44" fmla="*/ 950 w 954"/>
                  <a:gd name="T45" fmla="*/ 0 h 29"/>
                  <a:gd name="T46" fmla="*/ 928 w 954"/>
                  <a:gd name="T47" fmla="*/ 0 h 29"/>
                  <a:gd name="T48" fmla="*/ 889 w 954"/>
                  <a:gd name="T49" fmla="*/ 0 h 29"/>
                  <a:gd name="T50" fmla="*/ 835 w 954"/>
                  <a:gd name="T51" fmla="*/ 0 h 29"/>
                  <a:gd name="T52" fmla="*/ 770 w 954"/>
                  <a:gd name="T53" fmla="*/ 0 h 29"/>
                  <a:gd name="T54" fmla="*/ 695 w 954"/>
                  <a:gd name="T55" fmla="*/ 0 h 29"/>
                  <a:gd name="T56" fmla="*/ 614 w 954"/>
                  <a:gd name="T57" fmla="*/ 0 h 29"/>
                  <a:gd name="T58" fmla="*/ 528 w 954"/>
                  <a:gd name="T59" fmla="*/ 0 h 29"/>
                  <a:gd name="T60" fmla="*/ 443 w 954"/>
                  <a:gd name="T61" fmla="*/ 0 h 29"/>
                  <a:gd name="T62" fmla="*/ 357 w 954"/>
                  <a:gd name="T63" fmla="*/ 0 h 29"/>
                  <a:gd name="T64" fmla="*/ 277 w 954"/>
                  <a:gd name="T65" fmla="*/ 0 h 29"/>
                  <a:gd name="T66" fmla="*/ 203 w 954"/>
                  <a:gd name="T67" fmla="*/ 0 h 29"/>
                  <a:gd name="T68" fmla="*/ 139 w 954"/>
                  <a:gd name="T69" fmla="*/ 0 h 29"/>
                  <a:gd name="T70" fmla="*/ 87 w 954"/>
                  <a:gd name="T71" fmla="*/ 0 h 29"/>
                  <a:gd name="T72" fmla="*/ 50 w 954"/>
                  <a:gd name="T73" fmla="*/ 0 h 29"/>
                  <a:gd name="T74" fmla="*/ 29 w 954"/>
                  <a:gd name="T7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4" h="29">
                    <a:moveTo>
                      <a:pt x="27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5" y="26"/>
                    </a:lnTo>
                    <a:lnTo>
                      <a:pt x="14" y="27"/>
                    </a:lnTo>
                    <a:lnTo>
                      <a:pt x="28" y="27"/>
                    </a:lnTo>
                    <a:lnTo>
                      <a:pt x="46" y="27"/>
                    </a:lnTo>
                    <a:lnTo>
                      <a:pt x="68" y="27"/>
                    </a:lnTo>
                    <a:lnTo>
                      <a:pt x="94" y="27"/>
                    </a:lnTo>
                    <a:lnTo>
                      <a:pt x="122" y="27"/>
                    </a:lnTo>
                    <a:lnTo>
                      <a:pt x="154" y="29"/>
                    </a:lnTo>
                    <a:lnTo>
                      <a:pt x="187" y="29"/>
                    </a:lnTo>
                    <a:lnTo>
                      <a:pt x="224" y="29"/>
                    </a:lnTo>
                    <a:lnTo>
                      <a:pt x="262" y="29"/>
                    </a:lnTo>
                    <a:lnTo>
                      <a:pt x="302" y="29"/>
                    </a:lnTo>
                    <a:lnTo>
                      <a:pt x="343" y="29"/>
                    </a:lnTo>
                    <a:lnTo>
                      <a:pt x="385" y="29"/>
                    </a:lnTo>
                    <a:lnTo>
                      <a:pt x="428" y="29"/>
                    </a:lnTo>
                    <a:lnTo>
                      <a:pt x="470" y="29"/>
                    </a:lnTo>
                    <a:lnTo>
                      <a:pt x="513" y="29"/>
                    </a:lnTo>
                    <a:lnTo>
                      <a:pt x="555" y="29"/>
                    </a:lnTo>
                    <a:lnTo>
                      <a:pt x="598" y="29"/>
                    </a:lnTo>
                    <a:lnTo>
                      <a:pt x="638" y="29"/>
                    </a:lnTo>
                    <a:lnTo>
                      <a:pt x="677" y="29"/>
                    </a:lnTo>
                    <a:lnTo>
                      <a:pt x="715" y="29"/>
                    </a:lnTo>
                    <a:lnTo>
                      <a:pt x="751" y="29"/>
                    </a:lnTo>
                    <a:lnTo>
                      <a:pt x="785" y="29"/>
                    </a:lnTo>
                    <a:lnTo>
                      <a:pt x="815" y="29"/>
                    </a:lnTo>
                    <a:lnTo>
                      <a:pt x="844" y="29"/>
                    </a:lnTo>
                    <a:lnTo>
                      <a:pt x="868" y="27"/>
                    </a:lnTo>
                    <a:lnTo>
                      <a:pt x="889" y="27"/>
                    </a:lnTo>
                    <a:lnTo>
                      <a:pt x="906" y="27"/>
                    </a:lnTo>
                    <a:lnTo>
                      <a:pt x="920" y="27"/>
                    </a:lnTo>
                    <a:lnTo>
                      <a:pt x="928" y="27"/>
                    </a:lnTo>
                    <a:lnTo>
                      <a:pt x="932" y="27"/>
                    </a:lnTo>
                    <a:lnTo>
                      <a:pt x="932" y="27"/>
                    </a:lnTo>
                    <a:lnTo>
                      <a:pt x="940" y="20"/>
                    </a:lnTo>
                    <a:lnTo>
                      <a:pt x="947" y="10"/>
                    </a:lnTo>
                    <a:lnTo>
                      <a:pt x="951" y="3"/>
                    </a:lnTo>
                    <a:lnTo>
                      <a:pt x="954" y="0"/>
                    </a:lnTo>
                    <a:lnTo>
                      <a:pt x="954" y="0"/>
                    </a:lnTo>
                    <a:lnTo>
                      <a:pt x="950" y="0"/>
                    </a:lnTo>
                    <a:lnTo>
                      <a:pt x="941" y="0"/>
                    </a:lnTo>
                    <a:lnTo>
                      <a:pt x="928" y="0"/>
                    </a:lnTo>
                    <a:lnTo>
                      <a:pt x="910" y="0"/>
                    </a:lnTo>
                    <a:lnTo>
                      <a:pt x="889" y="0"/>
                    </a:lnTo>
                    <a:lnTo>
                      <a:pt x="863" y="0"/>
                    </a:lnTo>
                    <a:lnTo>
                      <a:pt x="835" y="0"/>
                    </a:lnTo>
                    <a:lnTo>
                      <a:pt x="803" y="0"/>
                    </a:lnTo>
                    <a:lnTo>
                      <a:pt x="770" y="0"/>
                    </a:lnTo>
                    <a:lnTo>
                      <a:pt x="733" y="0"/>
                    </a:lnTo>
                    <a:lnTo>
                      <a:pt x="695" y="0"/>
                    </a:lnTo>
                    <a:lnTo>
                      <a:pt x="654" y="0"/>
                    </a:lnTo>
                    <a:lnTo>
                      <a:pt x="614" y="0"/>
                    </a:lnTo>
                    <a:lnTo>
                      <a:pt x="571" y="0"/>
                    </a:lnTo>
                    <a:lnTo>
                      <a:pt x="528" y="0"/>
                    </a:lnTo>
                    <a:lnTo>
                      <a:pt x="485" y="0"/>
                    </a:lnTo>
                    <a:lnTo>
                      <a:pt x="443" y="0"/>
                    </a:lnTo>
                    <a:lnTo>
                      <a:pt x="400" y="0"/>
                    </a:lnTo>
                    <a:lnTo>
                      <a:pt x="357" y="0"/>
                    </a:lnTo>
                    <a:lnTo>
                      <a:pt x="317" y="0"/>
                    </a:lnTo>
                    <a:lnTo>
                      <a:pt x="277" y="0"/>
                    </a:lnTo>
                    <a:lnTo>
                      <a:pt x="239" y="0"/>
                    </a:lnTo>
                    <a:lnTo>
                      <a:pt x="203" y="0"/>
                    </a:lnTo>
                    <a:lnTo>
                      <a:pt x="170" y="0"/>
                    </a:lnTo>
                    <a:lnTo>
                      <a:pt x="139" y="0"/>
                    </a:lnTo>
                    <a:lnTo>
                      <a:pt x="111" y="0"/>
                    </a:lnTo>
                    <a:lnTo>
                      <a:pt x="87" y="0"/>
                    </a:lnTo>
                    <a:lnTo>
                      <a:pt x="66" y="0"/>
                    </a:lnTo>
                    <a:lnTo>
                      <a:pt x="50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2" name="Freeform 262"/>
              <p:cNvSpPr>
                <a:spLocks/>
              </p:cNvSpPr>
              <p:nvPr/>
            </p:nvSpPr>
            <p:spPr bwMode="auto">
              <a:xfrm>
                <a:off x="123" y="3075"/>
                <a:ext cx="16" cy="5"/>
              </a:xfrm>
              <a:custGeom>
                <a:avLst/>
                <a:gdLst>
                  <a:gd name="T0" fmla="*/ 26 w 111"/>
                  <a:gd name="T1" fmla="*/ 0 h 29"/>
                  <a:gd name="T2" fmla="*/ 24 w 111"/>
                  <a:gd name="T3" fmla="*/ 2 h 29"/>
                  <a:gd name="T4" fmla="*/ 20 w 111"/>
                  <a:gd name="T5" fmla="*/ 9 h 29"/>
                  <a:gd name="T6" fmla="*/ 12 w 111"/>
                  <a:gd name="T7" fmla="*/ 17 h 29"/>
                  <a:gd name="T8" fmla="*/ 0 w 111"/>
                  <a:gd name="T9" fmla="*/ 27 h 29"/>
                  <a:gd name="T10" fmla="*/ 9 w 111"/>
                  <a:gd name="T11" fmla="*/ 28 h 29"/>
                  <a:gd name="T12" fmla="*/ 22 w 111"/>
                  <a:gd name="T13" fmla="*/ 29 h 29"/>
                  <a:gd name="T14" fmla="*/ 35 w 111"/>
                  <a:gd name="T15" fmla="*/ 29 h 29"/>
                  <a:gd name="T16" fmla="*/ 49 w 111"/>
                  <a:gd name="T17" fmla="*/ 29 h 29"/>
                  <a:gd name="T18" fmla="*/ 63 w 111"/>
                  <a:gd name="T19" fmla="*/ 29 h 29"/>
                  <a:gd name="T20" fmla="*/ 74 w 111"/>
                  <a:gd name="T21" fmla="*/ 29 h 29"/>
                  <a:gd name="T22" fmla="*/ 85 w 111"/>
                  <a:gd name="T23" fmla="*/ 28 h 29"/>
                  <a:gd name="T24" fmla="*/ 90 w 111"/>
                  <a:gd name="T25" fmla="*/ 28 h 29"/>
                  <a:gd name="T26" fmla="*/ 98 w 111"/>
                  <a:gd name="T27" fmla="*/ 21 h 29"/>
                  <a:gd name="T28" fmla="*/ 104 w 111"/>
                  <a:gd name="T29" fmla="*/ 11 h 29"/>
                  <a:gd name="T30" fmla="*/ 109 w 111"/>
                  <a:gd name="T31" fmla="*/ 3 h 29"/>
                  <a:gd name="T32" fmla="*/ 111 w 111"/>
                  <a:gd name="T33" fmla="*/ 0 h 29"/>
                  <a:gd name="T34" fmla="*/ 104 w 111"/>
                  <a:gd name="T35" fmla="*/ 0 h 29"/>
                  <a:gd name="T36" fmla="*/ 93 w 111"/>
                  <a:gd name="T37" fmla="*/ 0 h 29"/>
                  <a:gd name="T38" fmla="*/ 79 w 111"/>
                  <a:gd name="T39" fmla="*/ 0 h 29"/>
                  <a:gd name="T40" fmla="*/ 65 w 111"/>
                  <a:gd name="T41" fmla="*/ 0 h 29"/>
                  <a:gd name="T42" fmla="*/ 50 w 111"/>
                  <a:gd name="T43" fmla="*/ 0 h 29"/>
                  <a:gd name="T44" fmla="*/ 38 w 111"/>
                  <a:gd name="T45" fmla="*/ 0 h 29"/>
                  <a:gd name="T46" fmla="*/ 29 w 111"/>
                  <a:gd name="T47" fmla="*/ 0 h 29"/>
                  <a:gd name="T48" fmla="*/ 26 w 111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29">
                    <a:moveTo>
                      <a:pt x="26" y="0"/>
                    </a:moveTo>
                    <a:lnTo>
                      <a:pt x="24" y="2"/>
                    </a:lnTo>
                    <a:lnTo>
                      <a:pt x="20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4" y="11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50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3" name="Freeform 263"/>
              <p:cNvSpPr>
                <a:spLocks/>
              </p:cNvSpPr>
              <p:nvPr/>
            </p:nvSpPr>
            <p:spPr bwMode="auto">
              <a:xfrm>
                <a:off x="123" y="3075"/>
                <a:ext cx="16" cy="5"/>
              </a:xfrm>
              <a:custGeom>
                <a:avLst/>
                <a:gdLst>
                  <a:gd name="T0" fmla="*/ 26 w 111"/>
                  <a:gd name="T1" fmla="*/ 0 h 29"/>
                  <a:gd name="T2" fmla="*/ 26 w 111"/>
                  <a:gd name="T3" fmla="*/ 0 h 29"/>
                  <a:gd name="T4" fmla="*/ 24 w 111"/>
                  <a:gd name="T5" fmla="*/ 2 h 29"/>
                  <a:gd name="T6" fmla="*/ 20 w 111"/>
                  <a:gd name="T7" fmla="*/ 9 h 29"/>
                  <a:gd name="T8" fmla="*/ 12 w 111"/>
                  <a:gd name="T9" fmla="*/ 17 h 29"/>
                  <a:gd name="T10" fmla="*/ 0 w 111"/>
                  <a:gd name="T11" fmla="*/ 27 h 29"/>
                  <a:gd name="T12" fmla="*/ 0 w 111"/>
                  <a:gd name="T13" fmla="*/ 27 h 29"/>
                  <a:gd name="T14" fmla="*/ 9 w 111"/>
                  <a:gd name="T15" fmla="*/ 28 h 29"/>
                  <a:gd name="T16" fmla="*/ 22 w 111"/>
                  <a:gd name="T17" fmla="*/ 29 h 29"/>
                  <a:gd name="T18" fmla="*/ 35 w 111"/>
                  <a:gd name="T19" fmla="*/ 29 h 29"/>
                  <a:gd name="T20" fmla="*/ 49 w 111"/>
                  <a:gd name="T21" fmla="*/ 29 h 29"/>
                  <a:gd name="T22" fmla="*/ 63 w 111"/>
                  <a:gd name="T23" fmla="*/ 29 h 29"/>
                  <a:gd name="T24" fmla="*/ 74 w 111"/>
                  <a:gd name="T25" fmla="*/ 29 h 29"/>
                  <a:gd name="T26" fmla="*/ 85 w 111"/>
                  <a:gd name="T27" fmla="*/ 28 h 29"/>
                  <a:gd name="T28" fmla="*/ 90 w 111"/>
                  <a:gd name="T29" fmla="*/ 28 h 29"/>
                  <a:gd name="T30" fmla="*/ 90 w 111"/>
                  <a:gd name="T31" fmla="*/ 28 h 29"/>
                  <a:gd name="T32" fmla="*/ 98 w 111"/>
                  <a:gd name="T33" fmla="*/ 21 h 29"/>
                  <a:gd name="T34" fmla="*/ 104 w 111"/>
                  <a:gd name="T35" fmla="*/ 11 h 29"/>
                  <a:gd name="T36" fmla="*/ 109 w 111"/>
                  <a:gd name="T37" fmla="*/ 3 h 29"/>
                  <a:gd name="T38" fmla="*/ 111 w 111"/>
                  <a:gd name="T39" fmla="*/ 0 h 29"/>
                  <a:gd name="T40" fmla="*/ 111 w 111"/>
                  <a:gd name="T41" fmla="*/ 0 h 29"/>
                  <a:gd name="T42" fmla="*/ 104 w 111"/>
                  <a:gd name="T43" fmla="*/ 0 h 29"/>
                  <a:gd name="T44" fmla="*/ 93 w 111"/>
                  <a:gd name="T45" fmla="*/ 0 h 29"/>
                  <a:gd name="T46" fmla="*/ 79 w 111"/>
                  <a:gd name="T47" fmla="*/ 0 h 29"/>
                  <a:gd name="T48" fmla="*/ 65 w 111"/>
                  <a:gd name="T49" fmla="*/ 0 h 29"/>
                  <a:gd name="T50" fmla="*/ 50 w 111"/>
                  <a:gd name="T51" fmla="*/ 0 h 29"/>
                  <a:gd name="T52" fmla="*/ 38 w 111"/>
                  <a:gd name="T53" fmla="*/ 0 h 29"/>
                  <a:gd name="T54" fmla="*/ 29 w 111"/>
                  <a:gd name="T55" fmla="*/ 0 h 29"/>
                  <a:gd name="T56" fmla="*/ 26 w 111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9">
                    <a:moveTo>
                      <a:pt x="26" y="0"/>
                    </a:moveTo>
                    <a:lnTo>
                      <a:pt x="26" y="0"/>
                    </a:lnTo>
                    <a:lnTo>
                      <a:pt x="24" y="2"/>
                    </a:lnTo>
                    <a:lnTo>
                      <a:pt x="20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4" y="11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50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4" name="Freeform 264"/>
              <p:cNvSpPr>
                <a:spLocks/>
              </p:cNvSpPr>
              <p:nvPr/>
            </p:nvSpPr>
            <p:spPr bwMode="auto">
              <a:xfrm>
                <a:off x="138" y="3075"/>
                <a:ext cx="16" cy="5"/>
              </a:xfrm>
              <a:custGeom>
                <a:avLst/>
                <a:gdLst>
                  <a:gd name="T0" fmla="*/ 26 w 112"/>
                  <a:gd name="T1" fmla="*/ 0 h 29"/>
                  <a:gd name="T2" fmla="*/ 25 w 112"/>
                  <a:gd name="T3" fmla="*/ 2 h 29"/>
                  <a:gd name="T4" fmla="*/ 20 w 112"/>
                  <a:gd name="T5" fmla="*/ 9 h 29"/>
                  <a:gd name="T6" fmla="*/ 11 w 112"/>
                  <a:gd name="T7" fmla="*/ 17 h 29"/>
                  <a:gd name="T8" fmla="*/ 0 w 112"/>
                  <a:gd name="T9" fmla="*/ 27 h 29"/>
                  <a:gd name="T10" fmla="*/ 10 w 112"/>
                  <a:gd name="T11" fmla="*/ 28 h 29"/>
                  <a:gd name="T12" fmla="*/ 22 w 112"/>
                  <a:gd name="T13" fmla="*/ 29 h 29"/>
                  <a:gd name="T14" fmla="*/ 35 w 112"/>
                  <a:gd name="T15" fmla="*/ 29 h 29"/>
                  <a:gd name="T16" fmla="*/ 49 w 112"/>
                  <a:gd name="T17" fmla="*/ 29 h 29"/>
                  <a:gd name="T18" fmla="*/ 62 w 112"/>
                  <a:gd name="T19" fmla="*/ 29 h 29"/>
                  <a:gd name="T20" fmla="*/ 74 w 112"/>
                  <a:gd name="T21" fmla="*/ 29 h 29"/>
                  <a:gd name="T22" fmla="*/ 84 w 112"/>
                  <a:gd name="T23" fmla="*/ 28 h 29"/>
                  <a:gd name="T24" fmla="*/ 90 w 112"/>
                  <a:gd name="T25" fmla="*/ 28 h 29"/>
                  <a:gd name="T26" fmla="*/ 98 w 112"/>
                  <a:gd name="T27" fmla="*/ 21 h 29"/>
                  <a:gd name="T28" fmla="*/ 105 w 112"/>
                  <a:gd name="T29" fmla="*/ 11 h 29"/>
                  <a:gd name="T30" fmla="*/ 109 w 112"/>
                  <a:gd name="T31" fmla="*/ 3 h 29"/>
                  <a:gd name="T32" fmla="*/ 112 w 112"/>
                  <a:gd name="T33" fmla="*/ 0 h 29"/>
                  <a:gd name="T34" fmla="*/ 103 w 112"/>
                  <a:gd name="T35" fmla="*/ 1 h 29"/>
                  <a:gd name="T36" fmla="*/ 90 w 112"/>
                  <a:gd name="T37" fmla="*/ 1 h 29"/>
                  <a:gd name="T38" fmla="*/ 75 w 112"/>
                  <a:gd name="T39" fmla="*/ 1 h 29"/>
                  <a:gd name="T40" fmla="*/ 60 w 112"/>
                  <a:gd name="T41" fmla="*/ 0 h 29"/>
                  <a:gd name="T42" fmla="*/ 46 w 112"/>
                  <a:gd name="T43" fmla="*/ 0 h 29"/>
                  <a:gd name="T44" fmla="*/ 34 w 112"/>
                  <a:gd name="T45" fmla="*/ 0 h 29"/>
                  <a:gd name="T46" fmla="*/ 27 w 112"/>
                  <a:gd name="T47" fmla="*/ 0 h 29"/>
                  <a:gd name="T48" fmla="*/ 26 w 112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9">
                    <a:moveTo>
                      <a:pt x="26" y="0"/>
                    </a:moveTo>
                    <a:lnTo>
                      <a:pt x="25" y="2"/>
                    </a:lnTo>
                    <a:lnTo>
                      <a:pt x="20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2" y="29"/>
                    </a:lnTo>
                    <a:lnTo>
                      <a:pt x="74" y="29"/>
                    </a:lnTo>
                    <a:lnTo>
                      <a:pt x="84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5" y="11"/>
                    </a:lnTo>
                    <a:lnTo>
                      <a:pt x="109" y="3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4" y="0"/>
                    </a:lnTo>
                    <a:lnTo>
                      <a:pt x="27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5" name="Freeform 265"/>
              <p:cNvSpPr>
                <a:spLocks/>
              </p:cNvSpPr>
              <p:nvPr/>
            </p:nvSpPr>
            <p:spPr bwMode="auto">
              <a:xfrm>
                <a:off x="138" y="3075"/>
                <a:ext cx="16" cy="5"/>
              </a:xfrm>
              <a:custGeom>
                <a:avLst/>
                <a:gdLst>
                  <a:gd name="T0" fmla="*/ 26 w 112"/>
                  <a:gd name="T1" fmla="*/ 0 h 29"/>
                  <a:gd name="T2" fmla="*/ 26 w 112"/>
                  <a:gd name="T3" fmla="*/ 0 h 29"/>
                  <a:gd name="T4" fmla="*/ 25 w 112"/>
                  <a:gd name="T5" fmla="*/ 2 h 29"/>
                  <a:gd name="T6" fmla="*/ 20 w 112"/>
                  <a:gd name="T7" fmla="*/ 9 h 29"/>
                  <a:gd name="T8" fmla="*/ 11 w 112"/>
                  <a:gd name="T9" fmla="*/ 17 h 29"/>
                  <a:gd name="T10" fmla="*/ 0 w 112"/>
                  <a:gd name="T11" fmla="*/ 27 h 29"/>
                  <a:gd name="T12" fmla="*/ 0 w 112"/>
                  <a:gd name="T13" fmla="*/ 27 h 29"/>
                  <a:gd name="T14" fmla="*/ 10 w 112"/>
                  <a:gd name="T15" fmla="*/ 28 h 29"/>
                  <a:gd name="T16" fmla="*/ 22 w 112"/>
                  <a:gd name="T17" fmla="*/ 29 h 29"/>
                  <a:gd name="T18" fmla="*/ 35 w 112"/>
                  <a:gd name="T19" fmla="*/ 29 h 29"/>
                  <a:gd name="T20" fmla="*/ 49 w 112"/>
                  <a:gd name="T21" fmla="*/ 29 h 29"/>
                  <a:gd name="T22" fmla="*/ 62 w 112"/>
                  <a:gd name="T23" fmla="*/ 29 h 29"/>
                  <a:gd name="T24" fmla="*/ 74 w 112"/>
                  <a:gd name="T25" fmla="*/ 29 h 29"/>
                  <a:gd name="T26" fmla="*/ 84 w 112"/>
                  <a:gd name="T27" fmla="*/ 28 h 29"/>
                  <a:gd name="T28" fmla="*/ 90 w 112"/>
                  <a:gd name="T29" fmla="*/ 28 h 29"/>
                  <a:gd name="T30" fmla="*/ 90 w 112"/>
                  <a:gd name="T31" fmla="*/ 28 h 29"/>
                  <a:gd name="T32" fmla="*/ 98 w 112"/>
                  <a:gd name="T33" fmla="*/ 21 h 29"/>
                  <a:gd name="T34" fmla="*/ 105 w 112"/>
                  <a:gd name="T35" fmla="*/ 11 h 29"/>
                  <a:gd name="T36" fmla="*/ 109 w 112"/>
                  <a:gd name="T37" fmla="*/ 3 h 29"/>
                  <a:gd name="T38" fmla="*/ 112 w 112"/>
                  <a:gd name="T39" fmla="*/ 0 h 29"/>
                  <a:gd name="T40" fmla="*/ 112 w 112"/>
                  <a:gd name="T41" fmla="*/ 0 h 29"/>
                  <a:gd name="T42" fmla="*/ 103 w 112"/>
                  <a:gd name="T43" fmla="*/ 1 h 29"/>
                  <a:gd name="T44" fmla="*/ 90 w 112"/>
                  <a:gd name="T45" fmla="*/ 1 h 29"/>
                  <a:gd name="T46" fmla="*/ 75 w 112"/>
                  <a:gd name="T47" fmla="*/ 1 h 29"/>
                  <a:gd name="T48" fmla="*/ 60 w 112"/>
                  <a:gd name="T49" fmla="*/ 0 h 29"/>
                  <a:gd name="T50" fmla="*/ 46 w 112"/>
                  <a:gd name="T51" fmla="*/ 0 h 29"/>
                  <a:gd name="T52" fmla="*/ 34 w 112"/>
                  <a:gd name="T53" fmla="*/ 0 h 29"/>
                  <a:gd name="T54" fmla="*/ 27 w 112"/>
                  <a:gd name="T55" fmla="*/ 0 h 29"/>
                  <a:gd name="T56" fmla="*/ 26 w 112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9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0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2" y="29"/>
                    </a:lnTo>
                    <a:lnTo>
                      <a:pt x="74" y="29"/>
                    </a:lnTo>
                    <a:lnTo>
                      <a:pt x="84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5" y="11"/>
                    </a:lnTo>
                    <a:lnTo>
                      <a:pt x="109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4" y="0"/>
                    </a:lnTo>
                    <a:lnTo>
                      <a:pt x="27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6" name="Freeform 266"/>
              <p:cNvSpPr>
                <a:spLocks/>
              </p:cNvSpPr>
              <p:nvPr/>
            </p:nvSpPr>
            <p:spPr bwMode="auto">
              <a:xfrm>
                <a:off x="154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6 w 112"/>
                  <a:gd name="T3" fmla="*/ 2 h 29"/>
                  <a:gd name="T4" fmla="*/ 21 w 112"/>
                  <a:gd name="T5" fmla="*/ 9 h 29"/>
                  <a:gd name="T6" fmla="*/ 12 w 112"/>
                  <a:gd name="T7" fmla="*/ 17 h 29"/>
                  <a:gd name="T8" fmla="*/ 0 w 112"/>
                  <a:gd name="T9" fmla="*/ 27 h 29"/>
                  <a:gd name="T10" fmla="*/ 11 w 112"/>
                  <a:gd name="T11" fmla="*/ 28 h 29"/>
                  <a:gd name="T12" fmla="*/ 22 w 112"/>
                  <a:gd name="T13" fmla="*/ 29 h 29"/>
                  <a:gd name="T14" fmla="*/ 36 w 112"/>
                  <a:gd name="T15" fmla="*/ 29 h 29"/>
                  <a:gd name="T16" fmla="*/ 50 w 112"/>
                  <a:gd name="T17" fmla="*/ 29 h 29"/>
                  <a:gd name="T18" fmla="*/ 63 w 112"/>
                  <a:gd name="T19" fmla="*/ 29 h 29"/>
                  <a:gd name="T20" fmla="*/ 75 w 112"/>
                  <a:gd name="T21" fmla="*/ 29 h 29"/>
                  <a:gd name="T22" fmla="*/ 85 w 112"/>
                  <a:gd name="T23" fmla="*/ 28 h 29"/>
                  <a:gd name="T24" fmla="*/ 91 w 112"/>
                  <a:gd name="T25" fmla="*/ 28 h 29"/>
                  <a:gd name="T26" fmla="*/ 100 w 112"/>
                  <a:gd name="T27" fmla="*/ 21 h 29"/>
                  <a:gd name="T28" fmla="*/ 105 w 112"/>
                  <a:gd name="T29" fmla="*/ 11 h 29"/>
                  <a:gd name="T30" fmla="*/ 110 w 112"/>
                  <a:gd name="T31" fmla="*/ 3 h 29"/>
                  <a:gd name="T32" fmla="*/ 112 w 112"/>
                  <a:gd name="T33" fmla="*/ 0 h 29"/>
                  <a:gd name="T34" fmla="*/ 103 w 112"/>
                  <a:gd name="T35" fmla="*/ 1 h 29"/>
                  <a:gd name="T36" fmla="*/ 90 w 112"/>
                  <a:gd name="T37" fmla="*/ 1 h 29"/>
                  <a:gd name="T38" fmla="*/ 75 w 112"/>
                  <a:gd name="T39" fmla="*/ 1 h 29"/>
                  <a:gd name="T40" fmla="*/ 60 w 112"/>
                  <a:gd name="T41" fmla="*/ 0 h 29"/>
                  <a:gd name="T42" fmla="*/ 46 w 112"/>
                  <a:gd name="T43" fmla="*/ 0 h 29"/>
                  <a:gd name="T44" fmla="*/ 35 w 112"/>
                  <a:gd name="T45" fmla="*/ 0 h 29"/>
                  <a:gd name="T46" fmla="*/ 28 w 112"/>
                  <a:gd name="T47" fmla="*/ 0 h 29"/>
                  <a:gd name="T48" fmla="*/ 27 w 112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3" y="29"/>
                    </a:lnTo>
                    <a:lnTo>
                      <a:pt x="75" y="29"/>
                    </a:lnTo>
                    <a:lnTo>
                      <a:pt x="85" y="28"/>
                    </a:lnTo>
                    <a:lnTo>
                      <a:pt x="91" y="28"/>
                    </a:lnTo>
                    <a:lnTo>
                      <a:pt x="100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7" name="Freeform 267"/>
              <p:cNvSpPr>
                <a:spLocks/>
              </p:cNvSpPr>
              <p:nvPr/>
            </p:nvSpPr>
            <p:spPr bwMode="auto">
              <a:xfrm>
                <a:off x="154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7 w 112"/>
                  <a:gd name="T3" fmla="*/ 0 h 29"/>
                  <a:gd name="T4" fmla="*/ 26 w 112"/>
                  <a:gd name="T5" fmla="*/ 2 h 29"/>
                  <a:gd name="T6" fmla="*/ 21 w 112"/>
                  <a:gd name="T7" fmla="*/ 9 h 29"/>
                  <a:gd name="T8" fmla="*/ 12 w 112"/>
                  <a:gd name="T9" fmla="*/ 17 h 29"/>
                  <a:gd name="T10" fmla="*/ 0 w 112"/>
                  <a:gd name="T11" fmla="*/ 27 h 29"/>
                  <a:gd name="T12" fmla="*/ 0 w 112"/>
                  <a:gd name="T13" fmla="*/ 27 h 29"/>
                  <a:gd name="T14" fmla="*/ 11 w 112"/>
                  <a:gd name="T15" fmla="*/ 28 h 29"/>
                  <a:gd name="T16" fmla="*/ 22 w 112"/>
                  <a:gd name="T17" fmla="*/ 29 h 29"/>
                  <a:gd name="T18" fmla="*/ 36 w 112"/>
                  <a:gd name="T19" fmla="*/ 29 h 29"/>
                  <a:gd name="T20" fmla="*/ 50 w 112"/>
                  <a:gd name="T21" fmla="*/ 29 h 29"/>
                  <a:gd name="T22" fmla="*/ 63 w 112"/>
                  <a:gd name="T23" fmla="*/ 29 h 29"/>
                  <a:gd name="T24" fmla="*/ 75 w 112"/>
                  <a:gd name="T25" fmla="*/ 29 h 29"/>
                  <a:gd name="T26" fmla="*/ 85 w 112"/>
                  <a:gd name="T27" fmla="*/ 28 h 29"/>
                  <a:gd name="T28" fmla="*/ 91 w 112"/>
                  <a:gd name="T29" fmla="*/ 28 h 29"/>
                  <a:gd name="T30" fmla="*/ 91 w 112"/>
                  <a:gd name="T31" fmla="*/ 28 h 29"/>
                  <a:gd name="T32" fmla="*/ 100 w 112"/>
                  <a:gd name="T33" fmla="*/ 21 h 29"/>
                  <a:gd name="T34" fmla="*/ 105 w 112"/>
                  <a:gd name="T35" fmla="*/ 11 h 29"/>
                  <a:gd name="T36" fmla="*/ 110 w 112"/>
                  <a:gd name="T37" fmla="*/ 3 h 29"/>
                  <a:gd name="T38" fmla="*/ 112 w 112"/>
                  <a:gd name="T39" fmla="*/ 0 h 29"/>
                  <a:gd name="T40" fmla="*/ 112 w 112"/>
                  <a:gd name="T41" fmla="*/ 0 h 29"/>
                  <a:gd name="T42" fmla="*/ 103 w 112"/>
                  <a:gd name="T43" fmla="*/ 1 h 29"/>
                  <a:gd name="T44" fmla="*/ 90 w 112"/>
                  <a:gd name="T45" fmla="*/ 1 h 29"/>
                  <a:gd name="T46" fmla="*/ 75 w 112"/>
                  <a:gd name="T47" fmla="*/ 1 h 29"/>
                  <a:gd name="T48" fmla="*/ 60 w 112"/>
                  <a:gd name="T49" fmla="*/ 0 h 29"/>
                  <a:gd name="T50" fmla="*/ 46 w 112"/>
                  <a:gd name="T51" fmla="*/ 0 h 29"/>
                  <a:gd name="T52" fmla="*/ 35 w 112"/>
                  <a:gd name="T53" fmla="*/ 0 h 29"/>
                  <a:gd name="T54" fmla="*/ 28 w 112"/>
                  <a:gd name="T55" fmla="*/ 0 h 29"/>
                  <a:gd name="T56" fmla="*/ 27 w 112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3" y="29"/>
                    </a:lnTo>
                    <a:lnTo>
                      <a:pt x="75" y="29"/>
                    </a:lnTo>
                    <a:lnTo>
                      <a:pt x="85" y="28"/>
                    </a:lnTo>
                    <a:lnTo>
                      <a:pt x="91" y="28"/>
                    </a:lnTo>
                    <a:lnTo>
                      <a:pt x="91" y="28"/>
                    </a:lnTo>
                    <a:lnTo>
                      <a:pt x="100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8" name="Freeform 268"/>
              <p:cNvSpPr>
                <a:spLocks/>
              </p:cNvSpPr>
              <p:nvPr/>
            </p:nvSpPr>
            <p:spPr bwMode="auto">
              <a:xfrm>
                <a:off x="169" y="3075"/>
                <a:ext cx="16" cy="5"/>
              </a:xfrm>
              <a:custGeom>
                <a:avLst/>
                <a:gdLst>
                  <a:gd name="T0" fmla="*/ 25 w 111"/>
                  <a:gd name="T1" fmla="*/ 0 h 29"/>
                  <a:gd name="T2" fmla="*/ 24 w 111"/>
                  <a:gd name="T3" fmla="*/ 2 h 29"/>
                  <a:gd name="T4" fmla="*/ 19 w 111"/>
                  <a:gd name="T5" fmla="*/ 9 h 29"/>
                  <a:gd name="T6" fmla="*/ 11 w 111"/>
                  <a:gd name="T7" fmla="*/ 17 h 29"/>
                  <a:gd name="T8" fmla="*/ 0 w 111"/>
                  <a:gd name="T9" fmla="*/ 27 h 29"/>
                  <a:gd name="T10" fmla="*/ 9 w 111"/>
                  <a:gd name="T11" fmla="*/ 28 h 29"/>
                  <a:gd name="T12" fmla="*/ 22 w 111"/>
                  <a:gd name="T13" fmla="*/ 29 h 29"/>
                  <a:gd name="T14" fmla="*/ 35 w 111"/>
                  <a:gd name="T15" fmla="*/ 29 h 29"/>
                  <a:gd name="T16" fmla="*/ 48 w 111"/>
                  <a:gd name="T17" fmla="*/ 29 h 29"/>
                  <a:gd name="T18" fmla="*/ 62 w 111"/>
                  <a:gd name="T19" fmla="*/ 29 h 29"/>
                  <a:gd name="T20" fmla="*/ 74 w 111"/>
                  <a:gd name="T21" fmla="*/ 29 h 29"/>
                  <a:gd name="T22" fmla="*/ 84 w 111"/>
                  <a:gd name="T23" fmla="*/ 28 h 29"/>
                  <a:gd name="T24" fmla="*/ 90 w 111"/>
                  <a:gd name="T25" fmla="*/ 28 h 29"/>
                  <a:gd name="T26" fmla="*/ 97 w 111"/>
                  <a:gd name="T27" fmla="*/ 21 h 29"/>
                  <a:gd name="T28" fmla="*/ 104 w 111"/>
                  <a:gd name="T29" fmla="*/ 11 h 29"/>
                  <a:gd name="T30" fmla="*/ 108 w 111"/>
                  <a:gd name="T31" fmla="*/ 3 h 29"/>
                  <a:gd name="T32" fmla="*/ 111 w 111"/>
                  <a:gd name="T33" fmla="*/ 0 h 29"/>
                  <a:gd name="T34" fmla="*/ 102 w 111"/>
                  <a:gd name="T35" fmla="*/ 1 h 29"/>
                  <a:gd name="T36" fmla="*/ 89 w 111"/>
                  <a:gd name="T37" fmla="*/ 1 h 29"/>
                  <a:gd name="T38" fmla="*/ 75 w 111"/>
                  <a:gd name="T39" fmla="*/ 1 h 29"/>
                  <a:gd name="T40" fmla="*/ 60 w 111"/>
                  <a:gd name="T41" fmla="*/ 0 h 29"/>
                  <a:gd name="T42" fmla="*/ 45 w 111"/>
                  <a:gd name="T43" fmla="*/ 0 h 29"/>
                  <a:gd name="T44" fmla="*/ 33 w 111"/>
                  <a:gd name="T45" fmla="*/ 0 h 29"/>
                  <a:gd name="T46" fmla="*/ 26 w 111"/>
                  <a:gd name="T47" fmla="*/ 0 h 29"/>
                  <a:gd name="T48" fmla="*/ 25 w 111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29">
                    <a:moveTo>
                      <a:pt x="25" y="0"/>
                    </a:moveTo>
                    <a:lnTo>
                      <a:pt x="24" y="2"/>
                    </a:lnTo>
                    <a:lnTo>
                      <a:pt x="19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8" y="29"/>
                    </a:lnTo>
                    <a:lnTo>
                      <a:pt x="62" y="29"/>
                    </a:lnTo>
                    <a:lnTo>
                      <a:pt x="74" y="29"/>
                    </a:lnTo>
                    <a:lnTo>
                      <a:pt x="84" y="28"/>
                    </a:lnTo>
                    <a:lnTo>
                      <a:pt x="90" y="28"/>
                    </a:lnTo>
                    <a:lnTo>
                      <a:pt x="97" y="21"/>
                    </a:lnTo>
                    <a:lnTo>
                      <a:pt x="104" y="11"/>
                    </a:lnTo>
                    <a:lnTo>
                      <a:pt x="108" y="3"/>
                    </a:lnTo>
                    <a:lnTo>
                      <a:pt x="111" y="0"/>
                    </a:lnTo>
                    <a:lnTo>
                      <a:pt x="102" y="1"/>
                    </a:lnTo>
                    <a:lnTo>
                      <a:pt x="89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5" y="0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09" name="Freeform 269"/>
              <p:cNvSpPr>
                <a:spLocks/>
              </p:cNvSpPr>
              <p:nvPr/>
            </p:nvSpPr>
            <p:spPr bwMode="auto">
              <a:xfrm>
                <a:off x="169" y="3075"/>
                <a:ext cx="16" cy="5"/>
              </a:xfrm>
              <a:custGeom>
                <a:avLst/>
                <a:gdLst>
                  <a:gd name="T0" fmla="*/ 25 w 111"/>
                  <a:gd name="T1" fmla="*/ 0 h 29"/>
                  <a:gd name="T2" fmla="*/ 25 w 111"/>
                  <a:gd name="T3" fmla="*/ 0 h 29"/>
                  <a:gd name="T4" fmla="*/ 24 w 111"/>
                  <a:gd name="T5" fmla="*/ 2 h 29"/>
                  <a:gd name="T6" fmla="*/ 19 w 111"/>
                  <a:gd name="T7" fmla="*/ 9 h 29"/>
                  <a:gd name="T8" fmla="*/ 11 w 111"/>
                  <a:gd name="T9" fmla="*/ 17 h 29"/>
                  <a:gd name="T10" fmla="*/ 0 w 111"/>
                  <a:gd name="T11" fmla="*/ 27 h 29"/>
                  <a:gd name="T12" fmla="*/ 0 w 111"/>
                  <a:gd name="T13" fmla="*/ 27 h 29"/>
                  <a:gd name="T14" fmla="*/ 9 w 111"/>
                  <a:gd name="T15" fmla="*/ 28 h 29"/>
                  <a:gd name="T16" fmla="*/ 22 w 111"/>
                  <a:gd name="T17" fmla="*/ 29 h 29"/>
                  <a:gd name="T18" fmla="*/ 35 w 111"/>
                  <a:gd name="T19" fmla="*/ 29 h 29"/>
                  <a:gd name="T20" fmla="*/ 48 w 111"/>
                  <a:gd name="T21" fmla="*/ 29 h 29"/>
                  <a:gd name="T22" fmla="*/ 62 w 111"/>
                  <a:gd name="T23" fmla="*/ 29 h 29"/>
                  <a:gd name="T24" fmla="*/ 74 w 111"/>
                  <a:gd name="T25" fmla="*/ 29 h 29"/>
                  <a:gd name="T26" fmla="*/ 84 w 111"/>
                  <a:gd name="T27" fmla="*/ 28 h 29"/>
                  <a:gd name="T28" fmla="*/ 90 w 111"/>
                  <a:gd name="T29" fmla="*/ 28 h 29"/>
                  <a:gd name="T30" fmla="*/ 90 w 111"/>
                  <a:gd name="T31" fmla="*/ 28 h 29"/>
                  <a:gd name="T32" fmla="*/ 97 w 111"/>
                  <a:gd name="T33" fmla="*/ 21 h 29"/>
                  <a:gd name="T34" fmla="*/ 104 w 111"/>
                  <a:gd name="T35" fmla="*/ 11 h 29"/>
                  <a:gd name="T36" fmla="*/ 108 w 111"/>
                  <a:gd name="T37" fmla="*/ 3 h 29"/>
                  <a:gd name="T38" fmla="*/ 111 w 111"/>
                  <a:gd name="T39" fmla="*/ 0 h 29"/>
                  <a:gd name="T40" fmla="*/ 111 w 111"/>
                  <a:gd name="T41" fmla="*/ 0 h 29"/>
                  <a:gd name="T42" fmla="*/ 102 w 111"/>
                  <a:gd name="T43" fmla="*/ 1 h 29"/>
                  <a:gd name="T44" fmla="*/ 89 w 111"/>
                  <a:gd name="T45" fmla="*/ 1 h 29"/>
                  <a:gd name="T46" fmla="*/ 75 w 111"/>
                  <a:gd name="T47" fmla="*/ 1 h 29"/>
                  <a:gd name="T48" fmla="*/ 60 w 111"/>
                  <a:gd name="T49" fmla="*/ 0 h 29"/>
                  <a:gd name="T50" fmla="*/ 45 w 111"/>
                  <a:gd name="T51" fmla="*/ 0 h 29"/>
                  <a:gd name="T52" fmla="*/ 33 w 111"/>
                  <a:gd name="T53" fmla="*/ 0 h 29"/>
                  <a:gd name="T54" fmla="*/ 26 w 111"/>
                  <a:gd name="T55" fmla="*/ 0 h 29"/>
                  <a:gd name="T56" fmla="*/ 25 w 111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9">
                    <a:moveTo>
                      <a:pt x="25" y="0"/>
                    </a:moveTo>
                    <a:lnTo>
                      <a:pt x="25" y="0"/>
                    </a:lnTo>
                    <a:lnTo>
                      <a:pt x="24" y="2"/>
                    </a:lnTo>
                    <a:lnTo>
                      <a:pt x="19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8" y="29"/>
                    </a:lnTo>
                    <a:lnTo>
                      <a:pt x="62" y="29"/>
                    </a:lnTo>
                    <a:lnTo>
                      <a:pt x="74" y="29"/>
                    </a:lnTo>
                    <a:lnTo>
                      <a:pt x="84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7" y="21"/>
                    </a:lnTo>
                    <a:lnTo>
                      <a:pt x="104" y="11"/>
                    </a:lnTo>
                    <a:lnTo>
                      <a:pt x="108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2" y="1"/>
                    </a:lnTo>
                    <a:lnTo>
                      <a:pt x="89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5" y="0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0" name="Freeform 270"/>
              <p:cNvSpPr>
                <a:spLocks/>
              </p:cNvSpPr>
              <p:nvPr/>
            </p:nvSpPr>
            <p:spPr bwMode="auto">
              <a:xfrm>
                <a:off x="184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6 w 112"/>
                  <a:gd name="T3" fmla="*/ 2 h 29"/>
                  <a:gd name="T4" fmla="*/ 21 w 112"/>
                  <a:gd name="T5" fmla="*/ 9 h 29"/>
                  <a:gd name="T6" fmla="*/ 12 w 112"/>
                  <a:gd name="T7" fmla="*/ 17 h 29"/>
                  <a:gd name="T8" fmla="*/ 0 w 112"/>
                  <a:gd name="T9" fmla="*/ 27 h 29"/>
                  <a:gd name="T10" fmla="*/ 11 w 112"/>
                  <a:gd name="T11" fmla="*/ 28 h 29"/>
                  <a:gd name="T12" fmla="*/ 22 w 112"/>
                  <a:gd name="T13" fmla="*/ 29 h 29"/>
                  <a:gd name="T14" fmla="*/ 36 w 112"/>
                  <a:gd name="T15" fmla="*/ 29 h 29"/>
                  <a:gd name="T16" fmla="*/ 50 w 112"/>
                  <a:gd name="T17" fmla="*/ 29 h 29"/>
                  <a:gd name="T18" fmla="*/ 63 w 112"/>
                  <a:gd name="T19" fmla="*/ 29 h 29"/>
                  <a:gd name="T20" fmla="*/ 74 w 112"/>
                  <a:gd name="T21" fmla="*/ 29 h 29"/>
                  <a:gd name="T22" fmla="*/ 85 w 112"/>
                  <a:gd name="T23" fmla="*/ 28 h 29"/>
                  <a:gd name="T24" fmla="*/ 90 w 112"/>
                  <a:gd name="T25" fmla="*/ 28 h 29"/>
                  <a:gd name="T26" fmla="*/ 98 w 112"/>
                  <a:gd name="T27" fmla="*/ 21 h 29"/>
                  <a:gd name="T28" fmla="*/ 105 w 112"/>
                  <a:gd name="T29" fmla="*/ 11 h 29"/>
                  <a:gd name="T30" fmla="*/ 110 w 112"/>
                  <a:gd name="T31" fmla="*/ 3 h 29"/>
                  <a:gd name="T32" fmla="*/ 112 w 112"/>
                  <a:gd name="T33" fmla="*/ 0 h 29"/>
                  <a:gd name="T34" fmla="*/ 103 w 112"/>
                  <a:gd name="T35" fmla="*/ 1 h 29"/>
                  <a:gd name="T36" fmla="*/ 90 w 112"/>
                  <a:gd name="T37" fmla="*/ 1 h 29"/>
                  <a:gd name="T38" fmla="*/ 75 w 112"/>
                  <a:gd name="T39" fmla="*/ 1 h 29"/>
                  <a:gd name="T40" fmla="*/ 60 w 112"/>
                  <a:gd name="T41" fmla="*/ 0 h 29"/>
                  <a:gd name="T42" fmla="*/ 46 w 112"/>
                  <a:gd name="T43" fmla="*/ 0 h 29"/>
                  <a:gd name="T44" fmla="*/ 35 w 112"/>
                  <a:gd name="T45" fmla="*/ 0 h 29"/>
                  <a:gd name="T46" fmla="*/ 28 w 112"/>
                  <a:gd name="T47" fmla="*/ 0 h 29"/>
                  <a:gd name="T48" fmla="*/ 27 w 112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1" name="Freeform 271"/>
              <p:cNvSpPr>
                <a:spLocks/>
              </p:cNvSpPr>
              <p:nvPr/>
            </p:nvSpPr>
            <p:spPr bwMode="auto">
              <a:xfrm>
                <a:off x="184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7 w 112"/>
                  <a:gd name="T3" fmla="*/ 0 h 29"/>
                  <a:gd name="T4" fmla="*/ 26 w 112"/>
                  <a:gd name="T5" fmla="*/ 2 h 29"/>
                  <a:gd name="T6" fmla="*/ 21 w 112"/>
                  <a:gd name="T7" fmla="*/ 9 h 29"/>
                  <a:gd name="T8" fmla="*/ 12 w 112"/>
                  <a:gd name="T9" fmla="*/ 17 h 29"/>
                  <a:gd name="T10" fmla="*/ 0 w 112"/>
                  <a:gd name="T11" fmla="*/ 27 h 29"/>
                  <a:gd name="T12" fmla="*/ 0 w 112"/>
                  <a:gd name="T13" fmla="*/ 27 h 29"/>
                  <a:gd name="T14" fmla="*/ 11 w 112"/>
                  <a:gd name="T15" fmla="*/ 28 h 29"/>
                  <a:gd name="T16" fmla="*/ 22 w 112"/>
                  <a:gd name="T17" fmla="*/ 29 h 29"/>
                  <a:gd name="T18" fmla="*/ 36 w 112"/>
                  <a:gd name="T19" fmla="*/ 29 h 29"/>
                  <a:gd name="T20" fmla="*/ 50 w 112"/>
                  <a:gd name="T21" fmla="*/ 29 h 29"/>
                  <a:gd name="T22" fmla="*/ 63 w 112"/>
                  <a:gd name="T23" fmla="*/ 29 h 29"/>
                  <a:gd name="T24" fmla="*/ 74 w 112"/>
                  <a:gd name="T25" fmla="*/ 29 h 29"/>
                  <a:gd name="T26" fmla="*/ 85 w 112"/>
                  <a:gd name="T27" fmla="*/ 28 h 29"/>
                  <a:gd name="T28" fmla="*/ 90 w 112"/>
                  <a:gd name="T29" fmla="*/ 28 h 29"/>
                  <a:gd name="T30" fmla="*/ 90 w 112"/>
                  <a:gd name="T31" fmla="*/ 28 h 29"/>
                  <a:gd name="T32" fmla="*/ 98 w 112"/>
                  <a:gd name="T33" fmla="*/ 21 h 29"/>
                  <a:gd name="T34" fmla="*/ 105 w 112"/>
                  <a:gd name="T35" fmla="*/ 11 h 29"/>
                  <a:gd name="T36" fmla="*/ 110 w 112"/>
                  <a:gd name="T37" fmla="*/ 3 h 29"/>
                  <a:gd name="T38" fmla="*/ 112 w 112"/>
                  <a:gd name="T39" fmla="*/ 0 h 29"/>
                  <a:gd name="T40" fmla="*/ 112 w 112"/>
                  <a:gd name="T41" fmla="*/ 0 h 29"/>
                  <a:gd name="T42" fmla="*/ 103 w 112"/>
                  <a:gd name="T43" fmla="*/ 1 h 29"/>
                  <a:gd name="T44" fmla="*/ 90 w 112"/>
                  <a:gd name="T45" fmla="*/ 1 h 29"/>
                  <a:gd name="T46" fmla="*/ 75 w 112"/>
                  <a:gd name="T47" fmla="*/ 1 h 29"/>
                  <a:gd name="T48" fmla="*/ 60 w 112"/>
                  <a:gd name="T49" fmla="*/ 0 h 29"/>
                  <a:gd name="T50" fmla="*/ 46 w 112"/>
                  <a:gd name="T51" fmla="*/ 0 h 29"/>
                  <a:gd name="T52" fmla="*/ 35 w 112"/>
                  <a:gd name="T53" fmla="*/ 0 h 29"/>
                  <a:gd name="T54" fmla="*/ 28 w 112"/>
                  <a:gd name="T55" fmla="*/ 0 h 29"/>
                  <a:gd name="T56" fmla="*/ 27 w 112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2" name="Freeform 272"/>
              <p:cNvSpPr>
                <a:spLocks/>
              </p:cNvSpPr>
              <p:nvPr/>
            </p:nvSpPr>
            <p:spPr bwMode="auto">
              <a:xfrm>
                <a:off x="200" y="3075"/>
                <a:ext cx="16" cy="5"/>
              </a:xfrm>
              <a:custGeom>
                <a:avLst/>
                <a:gdLst>
                  <a:gd name="T0" fmla="*/ 25 w 111"/>
                  <a:gd name="T1" fmla="*/ 0 h 29"/>
                  <a:gd name="T2" fmla="*/ 24 w 111"/>
                  <a:gd name="T3" fmla="*/ 2 h 29"/>
                  <a:gd name="T4" fmla="*/ 19 w 111"/>
                  <a:gd name="T5" fmla="*/ 9 h 29"/>
                  <a:gd name="T6" fmla="*/ 11 w 111"/>
                  <a:gd name="T7" fmla="*/ 17 h 29"/>
                  <a:gd name="T8" fmla="*/ 0 w 111"/>
                  <a:gd name="T9" fmla="*/ 27 h 29"/>
                  <a:gd name="T10" fmla="*/ 9 w 111"/>
                  <a:gd name="T11" fmla="*/ 28 h 29"/>
                  <a:gd name="T12" fmla="*/ 22 w 111"/>
                  <a:gd name="T13" fmla="*/ 29 h 29"/>
                  <a:gd name="T14" fmla="*/ 35 w 111"/>
                  <a:gd name="T15" fmla="*/ 29 h 29"/>
                  <a:gd name="T16" fmla="*/ 48 w 111"/>
                  <a:gd name="T17" fmla="*/ 29 h 29"/>
                  <a:gd name="T18" fmla="*/ 61 w 111"/>
                  <a:gd name="T19" fmla="*/ 29 h 29"/>
                  <a:gd name="T20" fmla="*/ 74 w 111"/>
                  <a:gd name="T21" fmla="*/ 29 h 29"/>
                  <a:gd name="T22" fmla="*/ 83 w 111"/>
                  <a:gd name="T23" fmla="*/ 28 h 29"/>
                  <a:gd name="T24" fmla="*/ 90 w 111"/>
                  <a:gd name="T25" fmla="*/ 28 h 29"/>
                  <a:gd name="T26" fmla="*/ 98 w 111"/>
                  <a:gd name="T27" fmla="*/ 21 h 29"/>
                  <a:gd name="T28" fmla="*/ 104 w 111"/>
                  <a:gd name="T29" fmla="*/ 11 h 29"/>
                  <a:gd name="T30" fmla="*/ 109 w 111"/>
                  <a:gd name="T31" fmla="*/ 3 h 29"/>
                  <a:gd name="T32" fmla="*/ 111 w 111"/>
                  <a:gd name="T33" fmla="*/ 0 h 29"/>
                  <a:gd name="T34" fmla="*/ 102 w 111"/>
                  <a:gd name="T35" fmla="*/ 1 h 29"/>
                  <a:gd name="T36" fmla="*/ 89 w 111"/>
                  <a:gd name="T37" fmla="*/ 1 h 29"/>
                  <a:gd name="T38" fmla="*/ 74 w 111"/>
                  <a:gd name="T39" fmla="*/ 1 h 29"/>
                  <a:gd name="T40" fmla="*/ 59 w 111"/>
                  <a:gd name="T41" fmla="*/ 0 h 29"/>
                  <a:gd name="T42" fmla="*/ 45 w 111"/>
                  <a:gd name="T43" fmla="*/ 0 h 29"/>
                  <a:gd name="T44" fmla="*/ 33 w 111"/>
                  <a:gd name="T45" fmla="*/ 0 h 29"/>
                  <a:gd name="T46" fmla="*/ 26 w 111"/>
                  <a:gd name="T47" fmla="*/ 0 h 29"/>
                  <a:gd name="T48" fmla="*/ 25 w 111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29">
                    <a:moveTo>
                      <a:pt x="25" y="0"/>
                    </a:moveTo>
                    <a:lnTo>
                      <a:pt x="24" y="2"/>
                    </a:lnTo>
                    <a:lnTo>
                      <a:pt x="19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8" y="29"/>
                    </a:lnTo>
                    <a:lnTo>
                      <a:pt x="61" y="29"/>
                    </a:lnTo>
                    <a:lnTo>
                      <a:pt x="74" y="29"/>
                    </a:lnTo>
                    <a:lnTo>
                      <a:pt x="83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4" y="11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02" y="1"/>
                    </a:lnTo>
                    <a:lnTo>
                      <a:pt x="89" y="1"/>
                    </a:lnTo>
                    <a:lnTo>
                      <a:pt x="74" y="1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3" name="Freeform 273"/>
              <p:cNvSpPr>
                <a:spLocks/>
              </p:cNvSpPr>
              <p:nvPr/>
            </p:nvSpPr>
            <p:spPr bwMode="auto">
              <a:xfrm>
                <a:off x="200" y="3075"/>
                <a:ext cx="16" cy="5"/>
              </a:xfrm>
              <a:custGeom>
                <a:avLst/>
                <a:gdLst>
                  <a:gd name="T0" fmla="*/ 25 w 111"/>
                  <a:gd name="T1" fmla="*/ 0 h 29"/>
                  <a:gd name="T2" fmla="*/ 25 w 111"/>
                  <a:gd name="T3" fmla="*/ 0 h 29"/>
                  <a:gd name="T4" fmla="*/ 24 w 111"/>
                  <a:gd name="T5" fmla="*/ 2 h 29"/>
                  <a:gd name="T6" fmla="*/ 19 w 111"/>
                  <a:gd name="T7" fmla="*/ 9 h 29"/>
                  <a:gd name="T8" fmla="*/ 11 w 111"/>
                  <a:gd name="T9" fmla="*/ 17 h 29"/>
                  <a:gd name="T10" fmla="*/ 0 w 111"/>
                  <a:gd name="T11" fmla="*/ 27 h 29"/>
                  <a:gd name="T12" fmla="*/ 0 w 111"/>
                  <a:gd name="T13" fmla="*/ 27 h 29"/>
                  <a:gd name="T14" fmla="*/ 9 w 111"/>
                  <a:gd name="T15" fmla="*/ 28 h 29"/>
                  <a:gd name="T16" fmla="*/ 22 w 111"/>
                  <a:gd name="T17" fmla="*/ 29 h 29"/>
                  <a:gd name="T18" fmla="*/ 35 w 111"/>
                  <a:gd name="T19" fmla="*/ 29 h 29"/>
                  <a:gd name="T20" fmla="*/ 48 w 111"/>
                  <a:gd name="T21" fmla="*/ 29 h 29"/>
                  <a:gd name="T22" fmla="*/ 61 w 111"/>
                  <a:gd name="T23" fmla="*/ 29 h 29"/>
                  <a:gd name="T24" fmla="*/ 74 w 111"/>
                  <a:gd name="T25" fmla="*/ 29 h 29"/>
                  <a:gd name="T26" fmla="*/ 83 w 111"/>
                  <a:gd name="T27" fmla="*/ 28 h 29"/>
                  <a:gd name="T28" fmla="*/ 90 w 111"/>
                  <a:gd name="T29" fmla="*/ 28 h 29"/>
                  <a:gd name="T30" fmla="*/ 90 w 111"/>
                  <a:gd name="T31" fmla="*/ 28 h 29"/>
                  <a:gd name="T32" fmla="*/ 98 w 111"/>
                  <a:gd name="T33" fmla="*/ 21 h 29"/>
                  <a:gd name="T34" fmla="*/ 104 w 111"/>
                  <a:gd name="T35" fmla="*/ 11 h 29"/>
                  <a:gd name="T36" fmla="*/ 109 w 111"/>
                  <a:gd name="T37" fmla="*/ 3 h 29"/>
                  <a:gd name="T38" fmla="*/ 111 w 111"/>
                  <a:gd name="T39" fmla="*/ 0 h 29"/>
                  <a:gd name="T40" fmla="*/ 111 w 111"/>
                  <a:gd name="T41" fmla="*/ 0 h 29"/>
                  <a:gd name="T42" fmla="*/ 102 w 111"/>
                  <a:gd name="T43" fmla="*/ 1 h 29"/>
                  <a:gd name="T44" fmla="*/ 89 w 111"/>
                  <a:gd name="T45" fmla="*/ 1 h 29"/>
                  <a:gd name="T46" fmla="*/ 74 w 111"/>
                  <a:gd name="T47" fmla="*/ 1 h 29"/>
                  <a:gd name="T48" fmla="*/ 59 w 111"/>
                  <a:gd name="T49" fmla="*/ 0 h 29"/>
                  <a:gd name="T50" fmla="*/ 45 w 111"/>
                  <a:gd name="T51" fmla="*/ 0 h 29"/>
                  <a:gd name="T52" fmla="*/ 33 w 111"/>
                  <a:gd name="T53" fmla="*/ 0 h 29"/>
                  <a:gd name="T54" fmla="*/ 26 w 111"/>
                  <a:gd name="T55" fmla="*/ 0 h 29"/>
                  <a:gd name="T56" fmla="*/ 25 w 111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29">
                    <a:moveTo>
                      <a:pt x="25" y="0"/>
                    </a:moveTo>
                    <a:lnTo>
                      <a:pt x="25" y="0"/>
                    </a:lnTo>
                    <a:lnTo>
                      <a:pt x="24" y="2"/>
                    </a:lnTo>
                    <a:lnTo>
                      <a:pt x="19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8" y="29"/>
                    </a:lnTo>
                    <a:lnTo>
                      <a:pt x="61" y="29"/>
                    </a:lnTo>
                    <a:lnTo>
                      <a:pt x="74" y="29"/>
                    </a:lnTo>
                    <a:lnTo>
                      <a:pt x="83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4" y="11"/>
                    </a:lnTo>
                    <a:lnTo>
                      <a:pt x="109" y="3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2" y="1"/>
                    </a:lnTo>
                    <a:lnTo>
                      <a:pt x="89" y="1"/>
                    </a:lnTo>
                    <a:lnTo>
                      <a:pt x="74" y="1"/>
                    </a:lnTo>
                    <a:lnTo>
                      <a:pt x="59" y="0"/>
                    </a:lnTo>
                    <a:lnTo>
                      <a:pt x="45" y="0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4" name="Freeform 274"/>
              <p:cNvSpPr>
                <a:spLocks/>
              </p:cNvSpPr>
              <p:nvPr/>
            </p:nvSpPr>
            <p:spPr bwMode="auto">
              <a:xfrm>
                <a:off x="215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6 w 112"/>
                  <a:gd name="T3" fmla="*/ 2 h 29"/>
                  <a:gd name="T4" fmla="*/ 21 w 112"/>
                  <a:gd name="T5" fmla="*/ 9 h 29"/>
                  <a:gd name="T6" fmla="*/ 12 w 112"/>
                  <a:gd name="T7" fmla="*/ 17 h 29"/>
                  <a:gd name="T8" fmla="*/ 0 w 112"/>
                  <a:gd name="T9" fmla="*/ 27 h 29"/>
                  <a:gd name="T10" fmla="*/ 10 w 112"/>
                  <a:gd name="T11" fmla="*/ 28 h 29"/>
                  <a:gd name="T12" fmla="*/ 22 w 112"/>
                  <a:gd name="T13" fmla="*/ 29 h 29"/>
                  <a:gd name="T14" fmla="*/ 35 w 112"/>
                  <a:gd name="T15" fmla="*/ 29 h 29"/>
                  <a:gd name="T16" fmla="*/ 49 w 112"/>
                  <a:gd name="T17" fmla="*/ 29 h 29"/>
                  <a:gd name="T18" fmla="*/ 63 w 112"/>
                  <a:gd name="T19" fmla="*/ 29 h 29"/>
                  <a:gd name="T20" fmla="*/ 74 w 112"/>
                  <a:gd name="T21" fmla="*/ 29 h 29"/>
                  <a:gd name="T22" fmla="*/ 85 w 112"/>
                  <a:gd name="T23" fmla="*/ 28 h 29"/>
                  <a:gd name="T24" fmla="*/ 91 w 112"/>
                  <a:gd name="T25" fmla="*/ 28 h 29"/>
                  <a:gd name="T26" fmla="*/ 99 w 112"/>
                  <a:gd name="T27" fmla="*/ 21 h 29"/>
                  <a:gd name="T28" fmla="*/ 106 w 112"/>
                  <a:gd name="T29" fmla="*/ 11 h 29"/>
                  <a:gd name="T30" fmla="*/ 110 w 112"/>
                  <a:gd name="T31" fmla="*/ 3 h 29"/>
                  <a:gd name="T32" fmla="*/ 112 w 112"/>
                  <a:gd name="T33" fmla="*/ 0 h 29"/>
                  <a:gd name="T34" fmla="*/ 103 w 112"/>
                  <a:gd name="T35" fmla="*/ 1 h 29"/>
                  <a:gd name="T36" fmla="*/ 91 w 112"/>
                  <a:gd name="T37" fmla="*/ 1 h 29"/>
                  <a:gd name="T38" fmla="*/ 75 w 112"/>
                  <a:gd name="T39" fmla="*/ 1 h 29"/>
                  <a:gd name="T40" fmla="*/ 60 w 112"/>
                  <a:gd name="T41" fmla="*/ 0 h 29"/>
                  <a:gd name="T42" fmla="*/ 47 w 112"/>
                  <a:gd name="T43" fmla="*/ 0 h 29"/>
                  <a:gd name="T44" fmla="*/ 35 w 112"/>
                  <a:gd name="T45" fmla="*/ 0 h 29"/>
                  <a:gd name="T46" fmla="*/ 28 w 112"/>
                  <a:gd name="T47" fmla="*/ 0 h 29"/>
                  <a:gd name="T48" fmla="*/ 27 w 112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1" y="28"/>
                    </a:lnTo>
                    <a:lnTo>
                      <a:pt x="99" y="21"/>
                    </a:lnTo>
                    <a:lnTo>
                      <a:pt x="106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1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7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5" name="Freeform 275"/>
              <p:cNvSpPr>
                <a:spLocks/>
              </p:cNvSpPr>
              <p:nvPr/>
            </p:nvSpPr>
            <p:spPr bwMode="auto">
              <a:xfrm>
                <a:off x="215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7 w 112"/>
                  <a:gd name="T3" fmla="*/ 0 h 29"/>
                  <a:gd name="T4" fmla="*/ 26 w 112"/>
                  <a:gd name="T5" fmla="*/ 2 h 29"/>
                  <a:gd name="T6" fmla="*/ 21 w 112"/>
                  <a:gd name="T7" fmla="*/ 9 h 29"/>
                  <a:gd name="T8" fmla="*/ 12 w 112"/>
                  <a:gd name="T9" fmla="*/ 17 h 29"/>
                  <a:gd name="T10" fmla="*/ 0 w 112"/>
                  <a:gd name="T11" fmla="*/ 27 h 29"/>
                  <a:gd name="T12" fmla="*/ 0 w 112"/>
                  <a:gd name="T13" fmla="*/ 27 h 29"/>
                  <a:gd name="T14" fmla="*/ 10 w 112"/>
                  <a:gd name="T15" fmla="*/ 28 h 29"/>
                  <a:gd name="T16" fmla="*/ 22 w 112"/>
                  <a:gd name="T17" fmla="*/ 29 h 29"/>
                  <a:gd name="T18" fmla="*/ 35 w 112"/>
                  <a:gd name="T19" fmla="*/ 29 h 29"/>
                  <a:gd name="T20" fmla="*/ 49 w 112"/>
                  <a:gd name="T21" fmla="*/ 29 h 29"/>
                  <a:gd name="T22" fmla="*/ 63 w 112"/>
                  <a:gd name="T23" fmla="*/ 29 h 29"/>
                  <a:gd name="T24" fmla="*/ 74 w 112"/>
                  <a:gd name="T25" fmla="*/ 29 h 29"/>
                  <a:gd name="T26" fmla="*/ 85 w 112"/>
                  <a:gd name="T27" fmla="*/ 28 h 29"/>
                  <a:gd name="T28" fmla="*/ 91 w 112"/>
                  <a:gd name="T29" fmla="*/ 28 h 29"/>
                  <a:gd name="T30" fmla="*/ 91 w 112"/>
                  <a:gd name="T31" fmla="*/ 28 h 29"/>
                  <a:gd name="T32" fmla="*/ 99 w 112"/>
                  <a:gd name="T33" fmla="*/ 21 h 29"/>
                  <a:gd name="T34" fmla="*/ 106 w 112"/>
                  <a:gd name="T35" fmla="*/ 11 h 29"/>
                  <a:gd name="T36" fmla="*/ 110 w 112"/>
                  <a:gd name="T37" fmla="*/ 3 h 29"/>
                  <a:gd name="T38" fmla="*/ 112 w 112"/>
                  <a:gd name="T39" fmla="*/ 0 h 29"/>
                  <a:gd name="T40" fmla="*/ 112 w 112"/>
                  <a:gd name="T41" fmla="*/ 0 h 29"/>
                  <a:gd name="T42" fmla="*/ 103 w 112"/>
                  <a:gd name="T43" fmla="*/ 1 h 29"/>
                  <a:gd name="T44" fmla="*/ 91 w 112"/>
                  <a:gd name="T45" fmla="*/ 1 h 29"/>
                  <a:gd name="T46" fmla="*/ 75 w 112"/>
                  <a:gd name="T47" fmla="*/ 1 h 29"/>
                  <a:gd name="T48" fmla="*/ 60 w 112"/>
                  <a:gd name="T49" fmla="*/ 0 h 29"/>
                  <a:gd name="T50" fmla="*/ 47 w 112"/>
                  <a:gd name="T51" fmla="*/ 0 h 29"/>
                  <a:gd name="T52" fmla="*/ 35 w 112"/>
                  <a:gd name="T53" fmla="*/ 0 h 29"/>
                  <a:gd name="T54" fmla="*/ 28 w 112"/>
                  <a:gd name="T55" fmla="*/ 0 h 29"/>
                  <a:gd name="T56" fmla="*/ 27 w 112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1" y="28"/>
                    </a:lnTo>
                    <a:lnTo>
                      <a:pt x="91" y="28"/>
                    </a:lnTo>
                    <a:lnTo>
                      <a:pt x="99" y="21"/>
                    </a:lnTo>
                    <a:lnTo>
                      <a:pt x="106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1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7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6" name="Freeform 276"/>
              <p:cNvSpPr>
                <a:spLocks/>
              </p:cNvSpPr>
              <p:nvPr/>
            </p:nvSpPr>
            <p:spPr bwMode="auto">
              <a:xfrm>
                <a:off x="231" y="3075"/>
                <a:ext cx="16" cy="5"/>
              </a:xfrm>
              <a:custGeom>
                <a:avLst/>
                <a:gdLst>
                  <a:gd name="T0" fmla="*/ 26 w 112"/>
                  <a:gd name="T1" fmla="*/ 0 h 29"/>
                  <a:gd name="T2" fmla="*/ 25 w 112"/>
                  <a:gd name="T3" fmla="*/ 2 h 29"/>
                  <a:gd name="T4" fmla="*/ 21 w 112"/>
                  <a:gd name="T5" fmla="*/ 9 h 29"/>
                  <a:gd name="T6" fmla="*/ 11 w 112"/>
                  <a:gd name="T7" fmla="*/ 17 h 29"/>
                  <a:gd name="T8" fmla="*/ 0 w 112"/>
                  <a:gd name="T9" fmla="*/ 27 h 29"/>
                  <a:gd name="T10" fmla="*/ 10 w 112"/>
                  <a:gd name="T11" fmla="*/ 28 h 29"/>
                  <a:gd name="T12" fmla="*/ 22 w 112"/>
                  <a:gd name="T13" fmla="*/ 29 h 29"/>
                  <a:gd name="T14" fmla="*/ 36 w 112"/>
                  <a:gd name="T15" fmla="*/ 29 h 29"/>
                  <a:gd name="T16" fmla="*/ 50 w 112"/>
                  <a:gd name="T17" fmla="*/ 29 h 29"/>
                  <a:gd name="T18" fmla="*/ 62 w 112"/>
                  <a:gd name="T19" fmla="*/ 29 h 29"/>
                  <a:gd name="T20" fmla="*/ 75 w 112"/>
                  <a:gd name="T21" fmla="*/ 29 h 29"/>
                  <a:gd name="T22" fmla="*/ 84 w 112"/>
                  <a:gd name="T23" fmla="*/ 28 h 29"/>
                  <a:gd name="T24" fmla="*/ 91 w 112"/>
                  <a:gd name="T25" fmla="*/ 28 h 29"/>
                  <a:gd name="T26" fmla="*/ 99 w 112"/>
                  <a:gd name="T27" fmla="*/ 21 h 29"/>
                  <a:gd name="T28" fmla="*/ 105 w 112"/>
                  <a:gd name="T29" fmla="*/ 11 h 29"/>
                  <a:gd name="T30" fmla="*/ 110 w 112"/>
                  <a:gd name="T31" fmla="*/ 3 h 29"/>
                  <a:gd name="T32" fmla="*/ 112 w 112"/>
                  <a:gd name="T33" fmla="*/ 0 h 29"/>
                  <a:gd name="T34" fmla="*/ 103 w 112"/>
                  <a:gd name="T35" fmla="*/ 1 h 29"/>
                  <a:gd name="T36" fmla="*/ 90 w 112"/>
                  <a:gd name="T37" fmla="*/ 1 h 29"/>
                  <a:gd name="T38" fmla="*/ 75 w 112"/>
                  <a:gd name="T39" fmla="*/ 1 h 29"/>
                  <a:gd name="T40" fmla="*/ 60 w 112"/>
                  <a:gd name="T41" fmla="*/ 0 h 29"/>
                  <a:gd name="T42" fmla="*/ 46 w 112"/>
                  <a:gd name="T43" fmla="*/ 0 h 29"/>
                  <a:gd name="T44" fmla="*/ 35 w 112"/>
                  <a:gd name="T45" fmla="*/ 0 h 29"/>
                  <a:gd name="T46" fmla="*/ 28 w 112"/>
                  <a:gd name="T47" fmla="*/ 0 h 29"/>
                  <a:gd name="T48" fmla="*/ 26 w 112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9">
                    <a:moveTo>
                      <a:pt x="26" y="0"/>
                    </a:moveTo>
                    <a:lnTo>
                      <a:pt x="25" y="2"/>
                    </a:lnTo>
                    <a:lnTo>
                      <a:pt x="21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2" y="29"/>
                    </a:lnTo>
                    <a:lnTo>
                      <a:pt x="75" y="29"/>
                    </a:lnTo>
                    <a:lnTo>
                      <a:pt x="84" y="28"/>
                    </a:lnTo>
                    <a:lnTo>
                      <a:pt x="91" y="28"/>
                    </a:lnTo>
                    <a:lnTo>
                      <a:pt x="99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7" name="Freeform 277"/>
              <p:cNvSpPr>
                <a:spLocks/>
              </p:cNvSpPr>
              <p:nvPr/>
            </p:nvSpPr>
            <p:spPr bwMode="auto">
              <a:xfrm>
                <a:off x="231" y="3075"/>
                <a:ext cx="16" cy="5"/>
              </a:xfrm>
              <a:custGeom>
                <a:avLst/>
                <a:gdLst>
                  <a:gd name="T0" fmla="*/ 26 w 112"/>
                  <a:gd name="T1" fmla="*/ 0 h 29"/>
                  <a:gd name="T2" fmla="*/ 26 w 112"/>
                  <a:gd name="T3" fmla="*/ 0 h 29"/>
                  <a:gd name="T4" fmla="*/ 25 w 112"/>
                  <a:gd name="T5" fmla="*/ 2 h 29"/>
                  <a:gd name="T6" fmla="*/ 21 w 112"/>
                  <a:gd name="T7" fmla="*/ 9 h 29"/>
                  <a:gd name="T8" fmla="*/ 11 w 112"/>
                  <a:gd name="T9" fmla="*/ 17 h 29"/>
                  <a:gd name="T10" fmla="*/ 0 w 112"/>
                  <a:gd name="T11" fmla="*/ 27 h 29"/>
                  <a:gd name="T12" fmla="*/ 0 w 112"/>
                  <a:gd name="T13" fmla="*/ 27 h 29"/>
                  <a:gd name="T14" fmla="*/ 10 w 112"/>
                  <a:gd name="T15" fmla="*/ 28 h 29"/>
                  <a:gd name="T16" fmla="*/ 22 w 112"/>
                  <a:gd name="T17" fmla="*/ 29 h 29"/>
                  <a:gd name="T18" fmla="*/ 36 w 112"/>
                  <a:gd name="T19" fmla="*/ 29 h 29"/>
                  <a:gd name="T20" fmla="*/ 50 w 112"/>
                  <a:gd name="T21" fmla="*/ 29 h 29"/>
                  <a:gd name="T22" fmla="*/ 62 w 112"/>
                  <a:gd name="T23" fmla="*/ 29 h 29"/>
                  <a:gd name="T24" fmla="*/ 75 w 112"/>
                  <a:gd name="T25" fmla="*/ 29 h 29"/>
                  <a:gd name="T26" fmla="*/ 84 w 112"/>
                  <a:gd name="T27" fmla="*/ 28 h 29"/>
                  <a:gd name="T28" fmla="*/ 91 w 112"/>
                  <a:gd name="T29" fmla="*/ 28 h 29"/>
                  <a:gd name="T30" fmla="*/ 91 w 112"/>
                  <a:gd name="T31" fmla="*/ 28 h 29"/>
                  <a:gd name="T32" fmla="*/ 99 w 112"/>
                  <a:gd name="T33" fmla="*/ 21 h 29"/>
                  <a:gd name="T34" fmla="*/ 105 w 112"/>
                  <a:gd name="T35" fmla="*/ 11 h 29"/>
                  <a:gd name="T36" fmla="*/ 110 w 112"/>
                  <a:gd name="T37" fmla="*/ 3 h 29"/>
                  <a:gd name="T38" fmla="*/ 112 w 112"/>
                  <a:gd name="T39" fmla="*/ 0 h 29"/>
                  <a:gd name="T40" fmla="*/ 112 w 112"/>
                  <a:gd name="T41" fmla="*/ 0 h 29"/>
                  <a:gd name="T42" fmla="*/ 103 w 112"/>
                  <a:gd name="T43" fmla="*/ 1 h 29"/>
                  <a:gd name="T44" fmla="*/ 90 w 112"/>
                  <a:gd name="T45" fmla="*/ 1 h 29"/>
                  <a:gd name="T46" fmla="*/ 75 w 112"/>
                  <a:gd name="T47" fmla="*/ 1 h 29"/>
                  <a:gd name="T48" fmla="*/ 60 w 112"/>
                  <a:gd name="T49" fmla="*/ 0 h 29"/>
                  <a:gd name="T50" fmla="*/ 46 w 112"/>
                  <a:gd name="T51" fmla="*/ 0 h 29"/>
                  <a:gd name="T52" fmla="*/ 35 w 112"/>
                  <a:gd name="T53" fmla="*/ 0 h 29"/>
                  <a:gd name="T54" fmla="*/ 28 w 112"/>
                  <a:gd name="T55" fmla="*/ 0 h 29"/>
                  <a:gd name="T56" fmla="*/ 26 w 112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9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1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0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2" y="29"/>
                    </a:lnTo>
                    <a:lnTo>
                      <a:pt x="75" y="29"/>
                    </a:lnTo>
                    <a:lnTo>
                      <a:pt x="84" y="28"/>
                    </a:lnTo>
                    <a:lnTo>
                      <a:pt x="91" y="28"/>
                    </a:lnTo>
                    <a:lnTo>
                      <a:pt x="91" y="28"/>
                    </a:lnTo>
                    <a:lnTo>
                      <a:pt x="99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3" y="1"/>
                    </a:lnTo>
                    <a:lnTo>
                      <a:pt x="90" y="1"/>
                    </a:lnTo>
                    <a:lnTo>
                      <a:pt x="75" y="1"/>
                    </a:lnTo>
                    <a:lnTo>
                      <a:pt x="60" y="0"/>
                    </a:lnTo>
                    <a:lnTo>
                      <a:pt x="46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8" name="Freeform 278"/>
              <p:cNvSpPr>
                <a:spLocks/>
              </p:cNvSpPr>
              <p:nvPr/>
            </p:nvSpPr>
            <p:spPr bwMode="auto">
              <a:xfrm>
                <a:off x="92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5 w 112"/>
                  <a:gd name="T3" fmla="*/ 2 h 29"/>
                  <a:gd name="T4" fmla="*/ 21 w 112"/>
                  <a:gd name="T5" fmla="*/ 9 h 29"/>
                  <a:gd name="T6" fmla="*/ 12 w 112"/>
                  <a:gd name="T7" fmla="*/ 17 h 29"/>
                  <a:gd name="T8" fmla="*/ 0 w 112"/>
                  <a:gd name="T9" fmla="*/ 27 h 29"/>
                  <a:gd name="T10" fmla="*/ 9 w 112"/>
                  <a:gd name="T11" fmla="*/ 28 h 29"/>
                  <a:gd name="T12" fmla="*/ 22 w 112"/>
                  <a:gd name="T13" fmla="*/ 29 h 29"/>
                  <a:gd name="T14" fmla="*/ 35 w 112"/>
                  <a:gd name="T15" fmla="*/ 29 h 29"/>
                  <a:gd name="T16" fmla="*/ 49 w 112"/>
                  <a:gd name="T17" fmla="*/ 29 h 29"/>
                  <a:gd name="T18" fmla="*/ 62 w 112"/>
                  <a:gd name="T19" fmla="*/ 29 h 29"/>
                  <a:gd name="T20" fmla="*/ 74 w 112"/>
                  <a:gd name="T21" fmla="*/ 29 h 29"/>
                  <a:gd name="T22" fmla="*/ 84 w 112"/>
                  <a:gd name="T23" fmla="*/ 28 h 29"/>
                  <a:gd name="T24" fmla="*/ 90 w 112"/>
                  <a:gd name="T25" fmla="*/ 28 h 29"/>
                  <a:gd name="T26" fmla="*/ 98 w 112"/>
                  <a:gd name="T27" fmla="*/ 21 h 29"/>
                  <a:gd name="T28" fmla="*/ 105 w 112"/>
                  <a:gd name="T29" fmla="*/ 11 h 29"/>
                  <a:gd name="T30" fmla="*/ 110 w 112"/>
                  <a:gd name="T31" fmla="*/ 3 h 29"/>
                  <a:gd name="T32" fmla="*/ 112 w 112"/>
                  <a:gd name="T33" fmla="*/ 0 h 29"/>
                  <a:gd name="T34" fmla="*/ 105 w 112"/>
                  <a:gd name="T35" fmla="*/ 0 h 29"/>
                  <a:gd name="T36" fmla="*/ 94 w 112"/>
                  <a:gd name="T37" fmla="*/ 0 h 29"/>
                  <a:gd name="T38" fmla="*/ 80 w 112"/>
                  <a:gd name="T39" fmla="*/ 0 h 29"/>
                  <a:gd name="T40" fmla="*/ 65 w 112"/>
                  <a:gd name="T41" fmla="*/ 0 h 29"/>
                  <a:gd name="T42" fmla="*/ 51 w 112"/>
                  <a:gd name="T43" fmla="*/ 0 h 29"/>
                  <a:gd name="T44" fmla="*/ 38 w 112"/>
                  <a:gd name="T45" fmla="*/ 0 h 29"/>
                  <a:gd name="T46" fmla="*/ 30 w 112"/>
                  <a:gd name="T47" fmla="*/ 0 h 29"/>
                  <a:gd name="T48" fmla="*/ 27 w 112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5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2" y="29"/>
                    </a:lnTo>
                    <a:lnTo>
                      <a:pt x="74" y="29"/>
                    </a:lnTo>
                    <a:lnTo>
                      <a:pt x="84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19" name="Freeform 279"/>
              <p:cNvSpPr>
                <a:spLocks/>
              </p:cNvSpPr>
              <p:nvPr/>
            </p:nvSpPr>
            <p:spPr bwMode="auto">
              <a:xfrm>
                <a:off x="92" y="3075"/>
                <a:ext cx="16" cy="5"/>
              </a:xfrm>
              <a:custGeom>
                <a:avLst/>
                <a:gdLst>
                  <a:gd name="T0" fmla="*/ 27 w 112"/>
                  <a:gd name="T1" fmla="*/ 0 h 29"/>
                  <a:gd name="T2" fmla="*/ 27 w 112"/>
                  <a:gd name="T3" fmla="*/ 0 h 29"/>
                  <a:gd name="T4" fmla="*/ 25 w 112"/>
                  <a:gd name="T5" fmla="*/ 2 h 29"/>
                  <a:gd name="T6" fmla="*/ 21 w 112"/>
                  <a:gd name="T7" fmla="*/ 9 h 29"/>
                  <a:gd name="T8" fmla="*/ 12 w 112"/>
                  <a:gd name="T9" fmla="*/ 17 h 29"/>
                  <a:gd name="T10" fmla="*/ 0 w 112"/>
                  <a:gd name="T11" fmla="*/ 27 h 29"/>
                  <a:gd name="T12" fmla="*/ 0 w 112"/>
                  <a:gd name="T13" fmla="*/ 27 h 29"/>
                  <a:gd name="T14" fmla="*/ 9 w 112"/>
                  <a:gd name="T15" fmla="*/ 28 h 29"/>
                  <a:gd name="T16" fmla="*/ 22 w 112"/>
                  <a:gd name="T17" fmla="*/ 29 h 29"/>
                  <a:gd name="T18" fmla="*/ 35 w 112"/>
                  <a:gd name="T19" fmla="*/ 29 h 29"/>
                  <a:gd name="T20" fmla="*/ 49 w 112"/>
                  <a:gd name="T21" fmla="*/ 29 h 29"/>
                  <a:gd name="T22" fmla="*/ 62 w 112"/>
                  <a:gd name="T23" fmla="*/ 29 h 29"/>
                  <a:gd name="T24" fmla="*/ 74 w 112"/>
                  <a:gd name="T25" fmla="*/ 29 h 29"/>
                  <a:gd name="T26" fmla="*/ 84 w 112"/>
                  <a:gd name="T27" fmla="*/ 28 h 29"/>
                  <a:gd name="T28" fmla="*/ 90 w 112"/>
                  <a:gd name="T29" fmla="*/ 28 h 29"/>
                  <a:gd name="T30" fmla="*/ 90 w 112"/>
                  <a:gd name="T31" fmla="*/ 28 h 29"/>
                  <a:gd name="T32" fmla="*/ 98 w 112"/>
                  <a:gd name="T33" fmla="*/ 21 h 29"/>
                  <a:gd name="T34" fmla="*/ 105 w 112"/>
                  <a:gd name="T35" fmla="*/ 11 h 29"/>
                  <a:gd name="T36" fmla="*/ 110 w 112"/>
                  <a:gd name="T37" fmla="*/ 3 h 29"/>
                  <a:gd name="T38" fmla="*/ 112 w 112"/>
                  <a:gd name="T39" fmla="*/ 0 h 29"/>
                  <a:gd name="T40" fmla="*/ 112 w 112"/>
                  <a:gd name="T41" fmla="*/ 0 h 29"/>
                  <a:gd name="T42" fmla="*/ 105 w 112"/>
                  <a:gd name="T43" fmla="*/ 0 h 29"/>
                  <a:gd name="T44" fmla="*/ 94 w 112"/>
                  <a:gd name="T45" fmla="*/ 0 h 29"/>
                  <a:gd name="T46" fmla="*/ 80 w 112"/>
                  <a:gd name="T47" fmla="*/ 0 h 29"/>
                  <a:gd name="T48" fmla="*/ 65 w 112"/>
                  <a:gd name="T49" fmla="*/ 0 h 29"/>
                  <a:gd name="T50" fmla="*/ 51 w 112"/>
                  <a:gd name="T51" fmla="*/ 0 h 29"/>
                  <a:gd name="T52" fmla="*/ 38 w 112"/>
                  <a:gd name="T53" fmla="*/ 0 h 29"/>
                  <a:gd name="T54" fmla="*/ 30 w 112"/>
                  <a:gd name="T55" fmla="*/ 0 h 29"/>
                  <a:gd name="T56" fmla="*/ 27 w 112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2" h="29">
                    <a:moveTo>
                      <a:pt x="27" y="0"/>
                    </a:moveTo>
                    <a:lnTo>
                      <a:pt x="27" y="0"/>
                    </a:lnTo>
                    <a:lnTo>
                      <a:pt x="25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9" y="28"/>
                    </a:lnTo>
                    <a:lnTo>
                      <a:pt x="22" y="29"/>
                    </a:lnTo>
                    <a:lnTo>
                      <a:pt x="35" y="29"/>
                    </a:lnTo>
                    <a:lnTo>
                      <a:pt x="49" y="29"/>
                    </a:lnTo>
                    <a:lnTo>
                      <a:pt x="62" y="29"/>
                    </a:lnTo>
                    <a:lnTo>
                      <a:pt x="74" y="29"/>
                    </a:lnTo>
                    <a:lnTo>
                      <a:pt x="84" y="28"/>
                    </a:lnTo>
                    <a:lnTo>
                      <a:pt x="90" y="28"/>
                    </a:lnTo>
                    <a:lnTo>
                      <a:pt x="90" y="28"/>
                    </a:lnTo>
                    <a:lnTo>
                      <a:pt x="98" y="21"/>
                    </a:lnTo>
                    <a:lnTo>
                      <a:pt x="105" y="11"/>
                    </a:lnTo>
                    <a:lnTo>
                      <a:pt x="110" y="3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0" name="Freeform 280"/>
              <p:cNvSpPr>
                <a:spLocks/>
              </p:cNvSpPr>
              <p:nvPr/>
            </p:nvSpPr>
            <p:spPr bwMode="auto">
              <a:xfrm>
                <a:off x="107" y="3075"/>
                <a:ext cx="17" cy="5"/>
              </a:xfrm>
              <a:custGeom>
                <a:avLst/>
                <a:gdLst>
                  <a:gd name="T0" fmla="*/ 27 w 113"/>
                  <a:gd name="T1" fmla="*/ 0 h 29"/>
                  <a:gd name="T2" fmla="*/ 26 w 113"/>
                  <a:gd name="T3" fmla="*/ 2 h 29"/>
                  <a:gd name="T4" fmla="*/ 21 w 113"/>
                  <a:gd name="T5" fmla="*/ 9 h 29"/>
                  <a:gd name="T6" fmla="*/ 12 w 113"/>
                  <a:gd name="T7" fmla="*/ 17 h 29"/>
                  <a:gd name="T8" fmla="*/ 0 w 113"/>
                  <a:gd name="T9" fmla="*/ 27 h 29"/>
                  <a:gd name="T10" fmla="*/ 11 w 113"/>
                  <a:gd name="T11" fmla="*/ 28 h 29"/>
                  <a:gd name="T12" fmla="*/ 22 w 113"/>
                  <a:gd name="T13" fmla="*/ 29 h 29"/>
                  <a:gd name="T14" fmla="*/ 36 w 113"/>
                  <a:gd name="T15" fmla="*/ 29 h 29"/>
                  <a:gd name="T16" fmla="*/ 50 w 113"/>
                  <a:gd name="T17" fmla="*/ 29 h 29"/>
                  <a:gd name="T18" fmla="*/ 63 w 113"/>
                  <a:gd name="T19" fmla="*/ 29 h 29"/>
                  <a:gd name="T20" fmla="*/ 74 w 113"/>
                  <a:gd name="T21" fmla="*/ 29 h 29"/>
                  <a:gd name="T22" fmla="*/ 85 w 113"/>
                  <a:gd name="T23" fmla="*/ 28 h 29"/>
                  <a:gd name="T24" fmla="*/ 91 w 113"/>
                  <a:gd name="T25" fmla="*/ 28 h 29"/>
                  <a:gd name="T26" fmla="*/ 99 w 113"/>
                  <a:gd name="T27" fmla="*/ 21 h 29"/>
                  <a:gd name="T28" fmla="*/ 106 w 113"/>
                  <a:gd name="T29" fmla="*/ 11 h 29"/>
                  <a:gd name="T30" fmla="*/ 110 w 113"/>
                  <a:gd name="T31" fmla="*/ 3 h 29"/>
                  <a:gd name="T32" fmla="*/ 113 w 113"/>
                  <a:gd name="T33" fmla="*/ 0 h 29"/>
                  <a:gd name="T34" fmla="*/ 106 w 113"/>
                  <a:gd name="T35" fmla="*/ 0 h 29"/>
                  <a:gd name="T36" fmla="*/ 94 w 113"/>
                  <a:gd name="T37" fmla="*/ 0 h 29"/>
                  <a:gd name="T38" fmla="*/ 80 w 113"/>
                  <a:gd name="T39" fmla="*/ 0 h 29"/>
                  <a:gd name="T40" fmla="*/ 65 w 113"/>
                  <a:gd name="T41" fmla="*/ 0 h 29"/>
                  <a:gd name="T42" fmla="*/ 51 w 113"/>
                  <a:gd name="T43" fmla="*/ 0 h 29"/>
                  <a:gd name="T44" fmla="*/ 39 w 113"/>
                  <a:gd name="T45" fmla="*/ 0 h 29"/>
                  <a:gd name="T46" fmla="*/ 31 w 113"/>
                  <a:gd name="T47" fmla="*/ 0 h 29"/>
                  <a:gd name="T48" fmla="*/ 27 w 113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29">
                    <a:moveTo>
                      <a:pt x="27" y="0"/>
                    </a:move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1" y="28"/>
                    </a:lnTo>
                    <a:lnTo>
                      <a:pt x="99" y="21"/>
                    </a:lnTo>
                    <a:lnTo>
                      <a:pt x="106" y="11"/>
                    </a:lnTo>
                    <a:lnTo>
                      <a:pt x="110" y="3"/>
                    </a:lnTo>
                    <a:lnTo>
                      <a:pt x="113" y="0"/>
                    </a:lnTo>
                    <a:lnTo>
                      <a:pt x="106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1" name="Freeform 281"/>
              <p:cNvSpPr>
                <a:spLocks/>
              </p:cNvSpPr>
              <p:nvPr/>
            </p:nvSpPr>
            <p:spPr bwMode="auto">
              <a:xfrm>
                <a:off x="107" y="3075"/>
                <a:ext cx="17" cy="5"/>
              </a:xfrm>
              <a:custGeom>
                <a:avLst/>
                <a:gdLst>
                  <a:gd name="T0" fmla="*/ 27 w 113"/>
                  <a:gd name="T1" fmla="*/ 0 h 29"/>
                  <a:gd name="T2" fmla="*/ 27 w 113"/>
                  <a:gd name="T3" fmla="*/ 0 h 29"/>
                  <a:gd name="T4" fmla="*/ 26 w 113"/>
                  <a:gd name="T5" fmla="*/ 2 h 29"/>
                  <a:gd name="T6" fmla="*/ 21 w 113"/>
                  <a:gd name="T7" fmla="*/ 9 h 29"/>
                  <a:gd name="T8" fmla="*/ 12 w 113"/>
                  <a:gd name="T9" fmla="*/ 17 h 29"/>
                  <a:gd name="T10" fmla="*/ 0 w 113"/>
                  <a:gd name="T11" fmla="*/ 27 h 29"/>
                  <a:gd name="T12" fmla="*/ 0 w 113"/>
                  <a:gd name="T13" fmla="*/ 27 h 29"/>
                  <a:gd name="T14" fmla="*/ 11 w 113"/>
                  <a:gd name="T15" fmla="*/ 28 h 29"/>
                  <a:gd name="T16" fmla="*/ 22 w 113"/>
                  <a:gd name="T17" fmla="*/ 29 h 29"/>
                  <a:gd name="T18" fmla="*/ 36 w 113"/>
                  <a:gd name="T19" fmla="*/ 29 h 29"/>
                  <a:gd name="T20" fmla="*/ 50 w 113"/>
                  <a:gd name="T21" fmla="*/ 29 h 29"/>
                  <a:gd name="T22" fmla="*/ 63 w 113"/>
                  <a:gd name="T23" fmla="*/ 29 h 29"/>
                  <a:gd name="T24" fmla="*/ 74 w 113"/>
                  <a:gd name="T25" fmla="*/ 29 h 29"/>
                  <a:gd name="T26" fmla="*/ 85 w 113"/>
                  <a:gd name="T27" fmla="*/ 28 h 29"/>
                  <a:gd name="T28" fmla="*/ 91 w 113"/>
                  <a:gd name="T29" fmla="*/ 28 h 29"/>
                  <a:gd name="T30" fmla="*/ 91 w 113"/>
                  <a:gd name="T31" fmla="*/ 28 h 29"/>
                  <a:gd name="T32" fmla="*/ 99 w 113"/>
                  <a:gd name="T33" fmla="*/ 21 h 29"/>
                  <a:gd name="T34" fmla="*/ 106 w 113"/>
                  <a:gd name="T35" fmla="*/ 11 h 29"/>
                  <a:gd name="T36" fmla="*/ 110 w 113"/>
                  <a:gd name="T37" fmla="*/ 3 h 29"/>
                  <a:gd name="T38" fmla="*/ 113 w 113"/>
                  <a:gd name="T39" fmla="*/ 0 h 29"/>
                  <a:gd name="T40" fmla="*/ 113 w 113"/>
                  <a:gd name="T41" fmla="*/ 0 h 29"/>
                  <a:gd name="T42" fmla="*/ 106 w 113"/>
                  <a:gd name="T43" fmla="*/ 0 h 29"/>
                  <a:gd name="T44" fmla="*/ 94 w 113"/>
                  <a:gd name="T45" fmla="*/ 0 h 29"/>
                  <a:gd name="T46" fmla="*/ 80 w 113"/>
                  <a:gd name="T47" fmla="*/ 0 h 29"/>
                  <a:gd name="T48" fmla="*/ 65 w 113"/>
                  <a:gd name="T49" fmla="*/ 0 h 29"/>
                  <a:gd name="T50" fmla="*/ 51 w 113"/>
                  <a:gd name="T51" fmla="*/ 0 h 29"/>
                  <a:gd name="T52" fmla="*/ 39 w 113"/>
                  <a:gd name="T53" fmla="*/ 0 h 29"/>
                  <a:gd name="T54" fmla="*/ 31 w 113"/>
                  <a:gd name="T55" fmla="*/ 0 h 29"/>
                  <a:gd name="T56" fmla="*/ 27 w 113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29">
                    <a:moveTo>
                      <a:pt x="27" y="0"/>
                    </a:moveTo>
                    <a:lnTo>
                      <a:pt x="27" y="0"/>
                    </a:lnTo>
                    <a:lnTo>
                      <a:pt x="26" y="2"/>
                    </a:lnTo>
                    <a:lnTo>
                      <a:pt x="21" y="9"/>
                    </a:lnTo>
                    <a:lnTo>
                      <a:pt x="12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1" y="28"/>
                    </a:lnTo>
                    <a:lnTo>
                      <a:pt x="22" y="29"/>
                    </a:lnTo>
                    <a:lnTo>
                      <a:pt x="36" y="29"/>
                    </a:lnTo>
                    <a:lnTo>
                      <a:pt x="50" y="29"/>
                    </a:lnTo>
                    <a:lnTo>
                      <a:pt x="63" y="29"/>
                    </a:lnTo>
                    <a:lnTo>
                      <a:pt x="74" y="29"/>
                    </a:lnTo>
                    <a:lnTo>
                      <a:pt x="85" y="28"/>
                    </a:lnTo>
                    <a:lnTo>
                      <a:pt x="91" y="28"/>
                    </a:lnTo>
                    <a:lnTo>
                      <a:pt x="91" y="28"/>
                    </a:lnTo>
                    <a:lnTo>
                      <a:pt x="99" y="21"/>
                    </a:lnTo>
                    <a:lnTo>
                      <a:pt x="106" y="11"/>
                    </a:lnTo>
                    <a:lnTo>
                      <a:pt x="110" y="3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06" y="0"/>
                    </a:lnTo>
                    <a:lnTo>
                      <a:pt x="94" y="0"/>
                    </a:lnTo>
                    <a:lnTo>
                      <a:pt x="80" y="0"/>
                    </a:lnTo>
                    <a:lnTo>
                      <a:pt x="65" y="0"/>
                    </a:lnTo>
                    <a:lnTo>
                      <a:pt x="51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7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2" name="Freeform 282"/>
              <p:cNvSpPr>
                <a:spLocks/>
              </p:cNvSpPr>
              <p:nvPr/>
            </p:nvSpPr>
            <p:spPr bwMode="auto">
              <a:xfrm>
                <a:off x="245" y="3075"/>
                <a:ext cx="28" cy="5"/>
              </a:xfrm>
              <a:custGeom>
                <a:avLst/>
                <a:gdLst>
                  <a:gd name="T0" fmla="*/ 26 w 194"/>
                  <a:gd name="T1" fmla="*/ 0 h 29"/>
                  <a:gd name="T2" fmla="*/ 25 w 194"/>
                  <a:gd name="T3" fmla="*/ 2 h 29"/>
                  <a:gd name="T4" fmla="*/ 21 w 194"/>
                  <a:gd name="T5" fmla="*/ 9 h 29"/>
                  <a:gd name="T6" fmla="*/ 11 w 194"/>
                  <a:gd name="T7" fmla="*/ 17 h 29"/>
                  <a:gd name="T8" fmla="*/ 0 w 194"/>
                  <a:gd name="T9" fmla="*/ 27 h 29"/>
                  <a:gd name="T10" fmla="*/ 12 w 194"/>
                  <a:gd name="T11" fmla="*/ 28 h 29"/>
                  <a:gd name="T12" fmla="*/ 34 w 194"/>
                  <a:gd name="T13" fmla="*/ 29 h 29"/>
                  <a:gd name="T14" fmla="*/ 61 w 194"/>
                  <a:gd name="T15" fmla="*/ 29 h 29"/>
                  <a:gd name="T16" fmla="*/ 90 w 194"/>
                  <a:gd name="T17" fmla="*/ 29 h 29"/>
                  <a:gd name="T18" fmla="*/ 119 w 194"/>
                  <a:gd name="T19" fmla="*/ 29 h 29"/>
                  <a:gd name="T20" fmla="*/ 144 w 194"/>
                  <a:gd name="T21" fmla="*/ 29 h 29"/>
                  <a:gd name="T22" fmla="*/ 163 w 194"/>
                  <a:gd name="T23" fmla="*/ 28 h 29"/>
                  <a:gd name="T24" fmla="*/ 173 w 194"/>
                  <a:gd name="T25" fmla="*/ 28 h 29"/>
                  <a:gd name="T26" fmla="*/ 181 w 194"/>
                  <a:gd name="T27" fmla="*/ 21 h 29"/>
                  <a:gd name="T28" fmla="*/ 187 w 194"/>
                  <a:gd name="T29" fmla="*/ 11 h 29"/>
                  <a:gd name="T30" fmla="*/ 192 w 194"/>
                  <a:gd name="T31" fmla="*/ 3 h 29"/>
                  <a:gd name="T32" fmla="*/ 194 w 194"/>
                  <a:gd name="T33" fmla="*/ 0 h 29"/>
                  <a:gd name="T34" fmla="*/ 184 w 194"/>
                  <a:gd name="T35" fmla="*/ 0 h 29"/>
                  <a:gd name="T36" fmla="*/ 163 w 194"/>
                  <a:gd name="T37" fmla="*/ 0 h 29"/>
                  <a:gd name="T38" fmla="*/ 136 w 194"/>
                  <a:gd name="T39" fmla="*/ 0 h 29"/>
                  <a:gd name="T40" fmla="*/ 106 w 194"/>
                  <a:gd name="T41" fmla="*/ 0 h 29"/>
                  <a:gd name="T42" fmla="*/ 76 w 194"/>
                  <a:gd name="T43" fmla="*/ 0 h 29"/>
                  <a:gd name="T44" fmla="*/ 51 w 194"/>
                  <a:gd name="T45" fmla="*/ 0 h 29"/>
                  <a:gd name="T46" fmla="*/ 33 w 194"/>
                  <a:gd name="T47" fmla="*/ 0 h 29"/>
                  <a:gd name="T48" fmla="*/ 26 w 194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4" h="29">
                    <a:moveTo>
                      <a:pt x="26" y="0"/>
                    </a:moveTo>
                    <a:lnTo>
                      <a:pt x="25" y="2"/>
                    </a:lnTo>
                    <a:lnTo>
                      <a:pt x="21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12" y="28"/>
                    </a:lnTo>
                    <a:lnTo>
                      <a:pt x="34" y="29"/>
                    </a:lnTo>
                    <a:lnTo>
                      <a:pt x="61" y="29"/>
                    </a:lnTo>
                    <a:lnTo>
                      <a:pt x="90" y="29"/>
                    </a:lnTo>
                    <a:lnTo>
                      <a:pt x="119" y="29"/>
                    </a:lnTo>
                    <a:lnTo>
                      <a:pt x="144" y="29"/>
                    </a:lnTo>
                    <a:lnTo>
                      <a:pt x="163" y="28"/>
                    </a:lnTo>
                    <a:lnTo>
                      <a:pt x="173" y="28"/>
                    </a:lnTo>
                    <a:lnTo>
                      <a:pt x="181" y="21"/>
                    </a:lnTo>
                    <a:lnTo>
                      <a:pt x="187" y="11"/>
                    </a:lnTo>
                    <a:lnTo>
                      <a:pt x="192" y="3"/>
                    </a:lnTo>
                    <a:lnTo>
                      <a:pt x="194" y="0"/>
                    </a:lnTo>
                    <a:lnTo>
                      <a:pt x="184" y="0"/>
                    </a:lnTo>
                    <a:lnTo>
                      <a:pt x="163" y="0"/>
                    </a:lnTo>
                    <a:lnTo>
                      <a:pt x="136" y="0"/>
                    </a:lnTo>
                    <a:lnTo>
                      <a:pt x="106" y="0"/>
                    </a:lnTo>
                    <a:lnTo>
                      <a:pt x="76" y="0"/>
                    </a:lnTo>
                    <a:lnTo>
                      <a:pt x="51" y="0"/>
                    </a:lnTo>
                    <a:lnTo>
                      <a:pt x="33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3" name="Freeform 283"/>
              <p:cNvSpPr>
                <a:spLocks/>
              </p:cNvSpPr>
              <p:nvPr/>
            </p:nvSpPr>
            <p:spPr bwMode="auto">
              <a:xfrm>
                <a:off x="245" y="3075"/>
                <a:ext cx="28" cy="5"/>
              </a:xfrm>
              <a:custGeom>
                <a:avLst/>
                <a:gdLst>
                  <a:gd name="T0" fmla="*/ 26 w 194"/>
                  <a:gd name="T1" fmla="*/ 0 h 29"/>
                  <a:gd name="T2" fmla="*/ 26 w 194"/>
                  <a:gd name="T3" fmla="*/ 0 h 29"/>
                  <a:gd name="T4" fmla="*/ 25 w 194"/>
                  <a:gd name="T5" fmla="*/ 2 h 29"/>
                  <a:gd name="T6" fmla="*/ 21 w 194"/>
                  <a:gd name="T7" fmla="*/ 9 h 29"/>
                  <a:gd name="T8" fmla="*/ 11 w 194"/>
                  <a:gd name="T9" fmla="*/ 17 h 29"/>
                  <a:gd name="T10" fmla="*/ 0 w 194"/>
                  <a:gd name="T11" fmla="*/ 27 h 29"/>
                  <a:gd name="T12" fmla="*/ 0 w 194"/>
                  <a:gd name="T13" fmla="*/ 27 h 29"/>
                  <a:gd name="T14" fmla="*/ 12 w 194"/>
                  <a:gd name="T15" fmla="*/ 28 h 29"/>
                  <a:gd name="T16" fmla="*/ 34 w 194"/>
                  <a:gd name="T17" fmla="*/ 29 h 29"/>
                  <a:gd name="T18" fmla="*/ 61 w 194"/>
                  <a:gd name="T19" fmla="*/ 29 h 29"/>
                  <a:gd name="T20" fmla="*/ 90 w 194"/>
                  <a:gd name="T21" fmla="*/ 29 h 29"/>
                  <a:gd name="T22" fmla="*/ 119 w 194"/>
                  <a:gd name="T23" fmla="*/ 29 h 29"/>
                  <a:gd name="T24" fmla="*/ 144 w 194"/>
                  <a:gd name="T25" fmla="*/ 29 h 29"/>
                  <a:gd name="T26" fmla="*/ 163 w 194"/>
                  <a:gd name="T27" fmla="*/ 28 h 29"/>
                  <a:gd name="T28" fmla="*/ 173 w 194"/>
                  <a:gd name="T29" fmla="*/ 28 h 29"/>
                  <a:gd name="T30" fmla="*/ 173 w 194"/>
                  <a:gd name="T31" fmla="*/ 28 h 29"/>
                  <a:gd name="T32" fmla="*/ 181 w 194"/>
                  <a:gd name="T33" fmla="*/ 21 h 29"/>
                  <a:gd name="T34" fmla="*/ 187 w 194"/>
                  <a:gd name="T35" fmla="*/ 11 h 29"/>
                  <a:gd name="T36" fmla="*/ 192 w 194"/>
                  <a:gd name="T37" fmla="*/ 3 h 29"/>
                  <a:gd name="T38" fmla="*/ 194 w 194"/>
                  <a:gd name="T39" fmla="*/ 0 h 29"/>
                  <a:gd name="T40" fmla="*/ 194 w 194"/>
                  <a:gd name="T41" fmla="*/ 0 h 29"/>
                  <a:gd name="T42" fmla="*/ 184 w 194"/>
                  <a:gd name="T43" fmla="*/ 0 h 29"/>
                  <a:gd name="T44" fmla="*/ 163 w 194"/>
                  <a:gd name="T45" fmla="*/ 0 h 29"/>
                  <a:gd name="T46" fmla="*/ 136 w 194"/>
                  <a:gd name="T47" fmla="*/ 0 h 29"/>
                  <a:gd name="T48" fmla="*/ 106 w 194"/>
                  <a:gd name="T49" fmla="*/ 0 h 29"/>
                  <a:gd name="T50" fmla="*/ 76 w 194"/>
                  <a:gd name="T51" fmla="*/ 0 h 29"/>
                  <a:gd name="T52" fmla="*/ 51 w 194"/>
                  <a:gd name="T53" fmla="*/ 0 h 29"/>
                  <a:gd name="T54" fmla="*/ 33 w 194"/>
                  <a:gd name="T55" fmla="*/ 0 h 29"/>
                  <a:gd name="T56" fmla="*/ 26 w 194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29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1" y="9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2" y="28"/>
                    </a:lnTo>
                    <a:lnTo>
                      <a:pt x="34" y="29"/>
                    </a:lnTo>
                    <a:lnTo>
                      <a:pt x="61" y="29"/>
                    </a:lnTo>
                    <a:lnTo>
                      <a:pt x="90" y="29"/>
                    </a:lnTo>
                    <a:lnTo>
                      <a:pt x="119" y="29"/>
                    </a:lnTo>
                    <a:lnTo>
                      <a:pt x="144" y="29"/>
                    </a:lnTo>
                    <a:lnTo>
                      <a:pt x="163" y="28"/>
                    </a:lnTo>
                    <a:lnTo>
                      <a:pt x="173" y="28"/>
                    </a:lnTo>
                    <a:lnTo>
                      <a:pt x="173" y="28"/>
                    </a:lnTo>
                    <a:lnTo>
                      <a:pt x="181" y="21"/>
                    </a:lnTo>
                    <a:lnTo>
                      <a:pt x="187" y="11"/>
                    </a:lnTo>
                    <a:lnTo>
                      <a:pt x="192" y="3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184" y="0"/>
                    </a:lnTo>
                    <a:lnTo>
                      <a:pt x="163" y="0"/>
                    </a:lnTo>
                    <a:lnTo>
                      <a:pt x="136" y="0"/>
                    </a:lnTo>
                    <a:lnTo>
                      <a:pt x="106" y="0"/>
                    </a:lnTo>
                    <a:lnTo>
                      <a:pt x="76" y="0"/>
                    </a:lnTo>
                    <a:lnTo>
                      <a:pt x="51" y="0"/>
                    </a:lnTo>
                    <a:lnTo>
                      <a:pt x="33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4" name="Freeform 284"/>
              <p:cNvSpPr>
                <a:spLocks/>
              </p:cNvSpPr>
              <p:nvPr/>
            </p:nvSpPr>
            <p:spPr bwMode="auto">
              <a:xfrm>
                <a:off x="231" y="3085"/>
                <a:ext cx="19" cy="4"/>
              </a:xfrm>
              <a:custGeom>
                <a:avLst/>
                <a:gdLst>
                  <a:gd name="T0" fmla="*/ 22 w 137"/>
                  <a:gd name="T1" fmla="*/ 0 h 28"/>
                  <a:gd name="T2" fmla="*/ 21 w 137"/>
                  <a:gd name="T3" fmla="*/ 2 h 28"/>
                  <a:gd name="T4" fmla="*/ 17 w 137"/>
                  <a:gd name="T5" fmla="*/ 7 h 28"/>
                  <a:gd name="T6" fmla="*/ 10 w 137"/>
                  <a:gd name="T7" fmla="*/ 16 h 28"/>
                  <a:gd name="T8" fmla="*/ 0 w 137"/>
                  <a:gd name="T9" fmla="*/ 25 h 28"/>
                  <a:gd name="T10" fmla="*/ 11 w 137"/>
                  <a:gd name="T11" fmla="*/ 27 h 28"/>
                  <a:gd name="T12" fmla="*/ 26 w 137"/>
                  <a:gd name="T13" fmla="*/ 28 h 28"/>
                  <a:gd name="T14" fmla="*/ 45 w 137"/>
                  <a:gd name="T15" fmla="*/ 28 h 28"/>
                  <a:gd name="T16" fmla="*/ 64 w 137"/>
                  <a:gd name="T17" fmla="*/ 28 h 28"/>
                  <a:gd name="T18" fmla="*/ 84 w 137"/>
                  <a:gd name="T19" fmla="*/ 28 h 28"/>
                  <a:gd name="T20" fmla="*/ 100 w 137"/>
                  <a:gd name="T21" fmla="*/ 28 h 28"/>
                  <a:gd name="T22" fmla="*/ 113 w 137"/>
                  <a:gd name="T23" fmla="*/ 27 h 28"/>
                  <a:gd name="T24" fmla="*/ 121 w 137"/>
                  <a:gd name="T25" fmla="*/ 27 h 28"/>
                  <a:gd name="T26" fmla="*/ 127 w 137"/>
                  <a:gd name="T27" fmla="*/ 19 h 28"/>
                  <a:gd name="T28" fmla="*/ 133 w 137"/>
                  <a:gd name="T29" fmla="*/ 11 h 28"/>
                  <a:gd name="T30" fmla="*/ 136 w 137"/>
                  <a:gd name="T31" fmla="*/ 3 h 28"/>
                  <a:gd name="T32" fmla="*/ 137 w 137"/>
                  <a:gd name="T33" fmla="*/ 0 h 28"/>
                  <a:gd name="T34" fmla="*/ 129 w 137"/>
                  <a:gd name="T35" fmla="*/ 0 h 28"/>
                  <a:gd name="T36" fmla="*/ 114 w 137"/>
                  <a:gd name="T37" fmla="*/ 0 h 28"/>
                  <a:gd name="T38" fmla="*/ 96 w 137"/>
                  <a:gd name="T39" fmla="*/ 0 h 28"/>
                  <a:gd name="T40" fmla="*/ 75 w 137"/>
                  <a:gd name="T41" fmla="*/ 0 h 28"/>
                  <a:gd name="T42" fmla="*/ 55 w 137"/>
                  <a:gd name="T43" fmla="*/ 0 h 28"/>
                  <a:gd name="T44" fmla="*/ 38 w 137"/>
                  <a:gd name="T45" fmla="*/ 0 h 28"/>
                  <a:gd name="T46" fmla="*/ 26 w 137"/>
                  <a:gd name="T47" fmla="*/ 0 h 28"/>
                  <a:gd name="T48" fmla="*/ 22 w 137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7" h="28">
                    <a:moveTo>
                      <a:pt x="22" y="0"/>
                    </a:moveTo>
                    <a:lnTo>
                      <a:pt x="21" y="2"/>
                    </a:lnTo>
                    <a:lnTo>
                      <a:pt x="17" y="7"/>
                    </a:lnTo>
                    <a:lnTo>
                      <a:pt x="10" y="16"/>
                    </a:lnTo>
                    <a:lnTo>
                      <a:pt x="0" y="25"/>
                    </a:lnTo>
                    <a:lnTo>
                      <a:pt x="11" y="27"/>
                    </a:lnTo>
                    <a:lnTo>
                      <a:pt x="26" y="28"/>
                    </a:lnTo>
                    <a:lnTo>
                      <a:pt x="45" y="28"/>
                    </a:lnTo>
                    <a:lnTo>
                      <a:pt x="64" y="28"/>
                    </a:lnTo>
                    <a:lnTo>
                      <a:pt x="84" y="28"/>
                    </a:lnTo>
                    <a:lnTo>
                      <a:pt x="100" y="28"/>
                    </a:lnTo>
                    <a:lnTo>
                      <a:pt x="113" y="27"/>
                    </a:lnTo>
                    <a:lnTo>
                      <a:pt x="121" y="27"/>
                    </a:lnTo>
                    <a:lnTo>
                      <a:pt x="127" y="19"/>
                    </a:lnTo>
                    <a:lnTo>
                      <a:pt x="133" y="11"/>
                    </a:lnTo>
                    <a:lnTo>
                      <a:pt x="136" y="3"/>
                    </a:lnTo>
                    <a:lnTo>
                      <a:pt x="137" y="0"/>
                    </a:lnTo>
                    <a:lnTo>
                      <a:pt x="129" y="0"/>
                    </a:lnTo>
                    <a:lnTo>
                      <a:pt x="114" y="0"/>
                    </a:lnTo>
                    <a:lnTo>
                      <a:pt x="96" y="0"/>
                    </a:lnTo>
                    <a:lnTo>
                      <a:pt x="75" y="0"/>
                    </a:lnTo>
                    <a:lnTo>
                      <a:pt x="55" y="0"/>
                    </a:lnTo>
                    <a:lnTo>
                      <a:pt x="38" y="0"/>
                    </a:lnTo>
                    <a:lnTo>
                      <a:pt x="26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5" name="Freeform 285"/>
              <p:cNvSpPr>
                <a:spLocks/>
              </p:cNvSpPr>
              <p:nvPr/>
            </p:nvSpPr>
            <p:spPr bwMode="auto">
              <a:xfrm>
                <a:off x="231" y="3085"/>
                <a:ext cx="19" cy="4"/>
              </a:xfrm>
              <a:custGeom>
                <a:avLst/>
                <a:gdLst>
                  <a:gd name="T0" fmla="*/ 22 w 137"/>
                  <a:gd name="T1" fmla="*/ 0 h 28"/>
                  <a:gd name="T2" fmla="*/ 22 w 137"/>
                  <a:gd name="T3" fmla="*/ 0 h 28"/>
                  <a:gd name="T4" fmla="*/ 21 w 137"/>
                  <a:gd name="T5" fmla="*/ 2 h 28"/>
                  <a:gd name="T6" fmla="*/ 17 w 137"/>
                  <a:gd name="T7" fmla="*/ 7 h 28"/>
                  <a:gd name="T8" fmla="*/ 10 w 137"/>
                  <a:gd name="T9" fmla="*/ 16 h 28"/>
                  <a:gd name="T10" fmla="*/ 0 w 137"/>
                  <a:gd name="T11" fmla="*/ 25 h 28"/>
                  <a:gd name="T12" fmla="*/ 0 w 137"/>
                  <a:gd name="T13" fmla="*/ 25 h 28"/>
                  <a:gd name="T14" fmla="*/ 11 w 137"/>
                  <a:gd name="T15" fmla="*/ 27 h 28"/>
                  <a:gd name="T16" fmla="*/ 26 w 137"/>
                  <a:gd name="T17" fmla="*/ 28 h 28"/>
                  <a:gd name="T18" fmla="*/ 45 w 137"/>
                  <a:gd name="T19" fmla="*/ 28 h 28"/>
                  <a:gd name="T20" fmla="*/ 64 w 137"/>
                  <a:gd name="T21" fmla="*/ 28 h 28"/>
                  <a:gd name="T22" fmla="*/ 84 w 137"/>
                  <a:gd name="T23" fmla="*/ 28 h 28"/>
                  <a:gd name="T24" fmla="*/ 100 w 137"/>
                  <a:gd name="T25" fmla="*/ 28 h 28"/>
                  <a:gd name="T26" fmla="*/ 113 w 137"/>
                  <a:gd name="T27" fmla="*/ 27 h 28"/>
                  <a:gd name="T28" fmla="*/ 121 w 137"/>
                  <a:gd name="T29" fmla="*/ 27 h 28"/>
                  <a:gd name="T30" fmla="*/ 121 w 137"/>
                  <a:gd name="T31" fmla="*/ 27 h 28"/>
                  <a:gd name="T32" fmla="*/ 127 w 137"/>
                  <a:gd name="T33" fmla="*/ 19 h 28"/>
                  <a:gd name="T34" fmla="*/ 133 w 137"/>
                  <a:gd name="T35" fmla="*/ 11 h 28"/>
                  <a:gd name="T36" fmla="*/ 136 w 137"/>
                  <a:gd name="T37" fmla="*/ 3 h 28"/>
                  <a:gd name="T38" fmla="*/ 137 w 137"/>
                  <a:gd name="T39" fmla="*/ 0 h 28"/>
                  <a:gd name="T40" fmla="*/ 137 w 137"/>
                  <a:gd name="T41" fmla="*/ 0 h 28"/>
                  <a:gd name="T42" fmla="*/ 129 w 137"/>
                  <a:gd name="T43" fmla="*/ 0 h 28"/>
                  <a:gd name="T44" fmla="*/ 114 w 137"/>
                  <a:gd name="T45" fmla="*/ 0 h 28"/>
                  <a:gd name="T46" fmla="*/ 96 w 137"/>
                  <a:gd name="T47" fmla="*/ 0 h 28"/>
                  <a:gd name="T48" fmla="*/ 75 w 137"/>
                  <a:gd name="T49" fmla="*/ 0 h 28"/>
                  <a:gd name="T50" fmla="*/ 55 w 137"/>
                  <a:gd name="T51" fmla="*/ 0 h 28"/>
                  <a:gd name="T52" fmla="*/ 38 w 137"/>
                  <a:gd name="T53" fmla="*/ 0 h 28"/>
                  <a:gd name="T54" fmla="*/ 26 w 137"/>
                  <a:gd name="T55" fmla="*/ 0 h 28"/>
                  <a:gd name="T56" fmla="*/ 22 w 137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7" h="28">
                    <a:moveTo>
                      <a:pt x="22" y="0"/>
                    </a:moveTo>
                    <a:lnTo>
                      <a:pt x="22" y="0"/>
                    </a:lnTo>
                    <a:lnTo>
                      <a:pt x="21" y="2"/>
                    </a:lnTo>
                    <a:lnTo>
                      <a:pt x="17" y="7"/>
                    </a:lnTo>
                    <a:lnTo>
                      <a:pt x="10" y="16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11" y="27"/>
                    </a:lnTo>
                    <a:lnTo>
                      <a:pt x="26" y="28"/>
                    </a:lnTo>
                    <a:lnTo>
                      <a:pt x="45" y="28"/>
                    </a:lnTo>
                    <a:lnTo>
                      <a:pt x="64" y="28"/>
                    </a:lnTo>
                    <a:lnTo>
                      <a:pt x="84" y="28"/>
                    </a:lnTo>
                    <a:lnTo>
                      <a:pt x="100" y="28"/>
                    </a:lnTo>
                    <a:lnTo>
                      <a:pt x="113" y="27"/>
                    </a:lnTo>
                    <a:lnTo>
                      <a:pt x="121" y="27"/>
                    </a:lnTo>
                    <a:lnTo>
                      <a:pt x="121" y="27"/>
                    </a:lnTo>
                    <a:lnTo>
                      <a:pt x="127" y="19"/>
                    </a:lnTo>
                    <a:lnTo>
                      <a:pt x="133" y="11"/>
                    </a:lnTo>
                    <a:lnTo>
                      <a:pt x="136" y="3"/>
                    </a:lnTo>
                    <a:lnTo>
                      <a:pt x="137" y="0"/>
                    </a:lnTo>
                    <a:lnTo>
                      <a:pt x="137" y="0"/>
                    </a:lnTo>
                    <a:lnTo>
                      <a:pt x="129" y="0"/>
                    </a:lnTo>
                    <a:lnTo>
                      <a:pt x="114" y="0"/>
                    </a:lnTo>
                    <a:lnTo>
                      <a:pt x="96" y="0"/>
                    </a:lnTo>
                    <a:lnTo>
                      <a:pt x="75" y="0"/>
                    </a:lnTo>
                    <a:lnTo>
                      <a:pt x="55" y="0"/>
                    </a:lnTo>
                    <a:lnTo>
                      <a:pt x="38" y="0"/>
                    </a:lnTo>
                    <a:lnTo>
                      <a:pt x="26" y="0"/>
                    </a:lnTo>
                    <a:lnTo>
                      <a:pt x="2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6" name="Freeform 286"/>
              <p:cNvSpPr>
                <a:spLocks/>
              </p:cNvSpPr>
              <p:nvPr/>
            </p:nvSpPr>
            <p:spPr bwMode="auto">
              <a:xfrm>
                <a:off x="250" y="3085"/>
                <a:ext cx="20" cy="4"/>
              </a:xfrm>
              <a:custGeom>
                <a:avLst/>
                <a:gdLst>
                  <a:gd name="T0" fmla="*/ 22 w 138"/>
                  <a:gd name="T1" fmla="*/ 0 h 28"/>
                  <a:gd name="T2" fmla="*/ 21 w 138"/>
                  <a:gd name="T3" fmla="*/ 2 h 28"/>
                  <a:gd name="T4" fmla="*/ 18 w 138"/>
                  <a:gd name="T5" fmla="*/ 7 h 28"/>
                  <a:gd name="T6" fmla="*/ 11 w 138"/>
                  <a:gd name="T7" fmla="*/ 16 h 28"/>
                  <a:gd name="T8" fmla="*/ 0 w 138"/>
                  <a:gd name="T9" fmla="*/ 25 h 28"/>
                  <a:gd name="T10" fmla="*/ 12 w 138"/>
                  <a:gd name="T11" fmla="*/ 27 h 28"/>
                  <a:gd name="T12" fmla="*/ 27 w 138"/>
                  <a:gd name="T13" fmla="*/ 28 h 28"/>
                  <a:gd name="T14" fmla="*/ 45 w 138"/>
                  <a:gd name="T15" fmla="*/ 28 h 28"/>
                  <a:gd name="T16" fmla="*/ 65 w 138"/>
                  <a:gd name="T17" fmla="*/ 28 h 28"/>
                  <a:gd name="T18" fmla="*/ 83 w 138"/>
                  <a:gd name="T19" fmla="*/ 28 h 28"/>
                  <a:gd name="T20" fmla="*/ 101 w 138"/>
                  <a:gd name="T21" fmla="*/ 28 h 28"/>
                  <a:gd name="T22" fmla="*/ 114 w 138"/>
                  <a:gd name="T23" fmla="*/ 27 h 28"/>
                  <a:gd name="T24" fmla="*/ 122 w 138"/>
                  <a:gd name="T25" fmla="*/ 27 h 28"/>
                  <a:gd name="T26" fmla="*/ 127 w 138"/>
                  <a:gd name="T27" fmla="*/ 19 h 28"/>
                  <a:gd name="T28" fmla="*/ 132 w 138"/>
                  <a:gd name="T29" fmla="*/ 11 h 28"/>
                  <a:gd name="T30" fmla="*/ 137 w 138"/>
                  <a:gd name="T31" fmla="*/ 3 h 28"/>
                  <a:gd name="T32" fmla="*/ 138 w 138"/>
                  <a:gd name="T33" fmla="*/ 0 h 28"/>
                  <a:gd name="T34" fmla="*/ 130 w 138"/>
                  <a:gd name="T35" fmla="*/ 0 h 28"/>
                  <a:gd name="T36" fmla="*/ 115 w 138"/>
                  <a:gd name="T37" fmla="*/ 0 h 28"/>
                  <a:gd name="T38" fmla="*/ 96 w 138"/>
                  <a:gd name="T39" fmla="*/ 0 h 28"/>
                  <a:gd name="T40" fmla="*/ 75 w 138"/>
                  <a:gd name="T41" fmla="*/ 0 h 28"/>
                  <a:gd name="T42" fmla="*/ 56 w 138"/>
                  <a:gd name="T43" fmla="*/ 0 h 28"/>
                  <a:gd name="T44" fmla="*/ 38 w 138"/>
                  <a:gd name="T45" fmla="*/ 0 h 28"/>
                  <a:gd name="T46" fmla="*/ 27 w 138"/>
                  <a:gd name="T47" fmla="*/ 0 h 28"/>
                  <a:gd name="T48" fmla="*/ 22 w 138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28">
                    <a:moveTo>
                      <a:pt x="22" y="0"/>
                    </a:moveTo>
                    <a:lnTo>
                      <a:pt x="21" y="2"/>
                    </a:lnTo>
                    <a:lnTo>
                      <a:pt x="18" y="7"/>
                    </a:lnTo>
                    <a:lnTo>
                      <a:pt x="11" y="16"/>
                    </a:lnTo>
                    <a:lnTo>
                      <a:pt x="0" y="25"/>
                    </a:lnTo>
                    <a:lnTo>
                      <a:pt x="12" y="27"/>
                    </a:lnTo>
                    <a:lnTo>
                      <a:pt x="27" y="28"/>
                    </a:lnTo>
                    <a:lnTo>
                      <a:pt x="45" y="28"/>
                    </a:lnTo>
                    <a:lnTo>
                      <a:pt x="65" y="28"/>
                    </a:lnTo>
                    <a:lnTo>
                      <a:pt x="83" y="28"/>
                    </a:lnTo>
                    <a:lnTo>
                      <a:pt x="101" y="28"/>
                    </a:lnTo>
                    <a:lnTo>
                      <a:pt x="114" y="27"/>
                    </a:lnTo>
                    <a:lnTo>
                      <a:pt x="122" y="27"/>
                    </a:lnTo>
                    <a:lnTo>
                      <a:pt x="127" y="19"/>
                    </a:lnTo>
                    <a:lnTo>
                      <a:pt x="132" y="11"/>
                    </a:lnTo>
                    <a:lnTo>
                      <a:pt x="137" y="3"/>
                    </a:lnTo>
                    <a:lnTo>
                      <a:pt x="138" y="0"/>
                    </a:lnTo>
                    <a:lnTo>
                      <a:pt x="130" y="0"/>
                    </a:lnTo>
                    <a:lnTo>
                      <a:pt x="115" y="0"/>
                    </a:lnTo>
                    <a:lnTo>
                      <a:pt x="96" y="0"/>
                    </a:lnTo>
                    <a:lnTo>
                      <a:pt x="75" y="0"/>
                    </a:lnTo>
                    <a:lnTo>
                      <a:pt x="56" y="0"/>
                    </a:lnTo>
                    <a:lnTo>
                      <a:pt x="38" y="0"/>
                    </a:lnTo>
                    <a:lnTo>
                      <a:pt x="27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7" name="Freeform 287"/>
              <p:cNvSpPr>
                <a:spLocks/>
              </p:cNvSpPr>
              <p:nvPr/>
            </p:nvSpPr>
            <p:spPr bwMode="auto">
              <a:xfrm>
                <a:off x="250" y="3085"/>
                <a:ext cx="20" cy="4"/>
              </a:xfrm>
              <a:custGeom>
                <a:avLst/>
                <a:gdLst>
                  <a:gd name="T0" fmla="*/ 22 w 138"/>
                  <a:gd name="T1" fmla="*/ 0 h 28"/>
                  <a:gd name="T2" fmla="*/ 22 w 138"/>
                  <a:gd name="T3" fmla="*/ 0 h 28"/>
                  <a:gd name="T4" fmla="*/ 21 w 138"/>
                  <a:gd name="T5" fmla="*/ 2 h 28"/>
                  <a:gd name="T6" fmla="*/ 18 w 138"/>
                  <a:gd name="T7" fmla="*/ 7 h 28"/>
                  <a:gd name="T8" fmla="*/ 11 w 138"/>
                  <a:gd name="T9" fmla="*/ 16 h 28"/>
                  <a:gd name="T10" fmla="*/ 0 w 138"/>
                  <a:gd name="T11" fmla="*/ 25 h 28"/>
                  <a:gd name="T12" fmla="*/ 0 w 138"/>
                  <a:gd name="T13" fmla="*/ 25 h 28"/>
                  <a:gd name="T14" fmla="*/ 12 w 138"/>
                  <a:gd name="T15" fmla="*/ 27 h 28"/>
                  <a:gd name="T16" fmla="*/ 27 w 138"/>
                  <a:gd name="T17" fmla="*/ 28 h 28"/>
                  <a:gd name="T18" fmla="*/ 45 w 138"/>
                  <a:gd name="T19" fmla="*/ 28 h 28"/>
                  <a:gd name="T20" fmla="*/ 65 w 138"/>
                  <a:gd name="T21" fmla="*/ 28 h 28"/>
                  <a:gd name="T22" fmla="*/ 83 w 138"/>
                  <a:gd name="T23" fmla="*/ 28 h 28"/>
                  <a:gd name="T24" fmla="*/ 101 w 138"/>
                  <a:gd name="T25" fmla="*/ 28 h 28"/>
                  <a:gd name="T26" fmla="*/ 114 w 138"/>
                  <a:gd name="T27" fmla="*/ 27 h 28"/>
                  <a:gd name="T28" fmla="*/ 122 w 138"/>
                  <a:gd name="T29" fmla="*/ 27 h 28"/>
                  <a:gd name="T30" fmla="*/ 122 w 138"/>
                  <a:gd name="T31" fmla="*/ 27 h 28"/>
                  <a:gd name="T32" fmla="*/ 127 w 138"/>
                  <a:gd name="T33" fmla="*/ 19 h 28"/>
                  <a:gd name="T34" fmla="*/ 132 w 138"/>
                  <a:gd name="T35" fmla="*/ 11 h 28"/>
                  <a:gd name="T36" fmla="*/ 137 w 138"/>
                  <a:gd name="T37" fmla="*/ 3 h 28"/>
                  <a:gd name="T38" fmla="*/ 138 w 138"/>
                  <a:gd name="T39" fmla="*/ 0 h 28"/>
                  <a:gd name="T40" fmla="*/ 138 w 138"/>
                  <a:gd name="T41" fmla="*/ 0 h 28"/>
                  <a:gd name="T42" fmla="*/ 130 w 138"/>
                  <a:gd name="T43" fmla="*/ 0 h 28"/>
                  <a:gd name="T44" fmla="*/ 115 w 138"/>
                  <a:gd name="T45" fmla="*/ 0 h 28"/>
                  <a:gd name="T46" fmla="*/ 96 w 138"/>
                  <a:gd name="T47" fmla="*/ 0 h 28"/>
                  <a:gd name="T48" fmla="*/ 75 w 138"/>
                  <a:gd name="T49" fmla="*/ 0 h 28"/>
                  <a:gd name="T50" fmla="*/ 56 w 138"/>
                  <a:gd name="T51" fmla="*/ 0 h 28"/>
                  <a:gd name="T52" fmla="*/ 38 w 138"/>
                  <a:gd name="T53" fmla="*/ 0 h 28"/>
                  <a:gd name="T54" fmla="*/ 27 w 138"/>
                  <a:gd name="T55" fmla="*/ 0 h 28"/>
                  <a:gd name="T56" fmla="*/ 22 w 138"/>
                  <a:gd name="T5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8" h="28">
                    <a:moveTo>
                      <a:pt x="22" y="0"/>
                    </a:moveTo>
                    <a:lnTo>
                      <a:pt x="22" y="0"/>
                    </a:lnTo>
                    <a:lnTo>
                      <a:pt x="21" y="2"/>
                    </a:lnTo>
                    <a:lnTo>
                      <a:pt x="18" y="7"/>
                    </a:lnTo>
                    <a:lnTo>
                      <a:pt x="11" y="16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12" y="27"/>
                    </a:lnTo>
                    <a:lnTo>
                      <a:pt x="27" y="28"/>
                    </a:lnTo>
                    <a:lnTo>
                      <a:pt x="45" y="28"/>
                    </a:lnTo>
                    <a:lnTo>
                      <a:pt x="65" y="28"/>
                    </a:lnTo>
                    <a:lnTo>
                      <a:pt x="83" y="28"/>
                    </a:lnTo>
                    <a:lnTo>
                      <a:pt x="101" y="28"/>
                    </a:lnTo>
                    <a:lnTo>
                      <a:pt x="114" y="27"/>
                    </a:lnTo>
                    <a:lnTo>
                      <a:pt x="122" y="27"/>
                    </a:lnTo>
                    <a:lnTo>
                      <a:pt x="122" y="27"/>
                    </a:lnTo>
                    <a:lnTo>
                      <a:pt x="127" y="19"/>
                    </a:lnTo>
                    <a:lnTo>
                      <a:pt x="132" y="11"/>
                    </a:lnTo>
                    <a:lnTo>
                      <a:pt x="137" y="3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30" y="0"/>
                    </a:lnTo>
                    <a:lnTo>
                      <a:pt x="115" y="0"/>
                    </a:lnTo>
                    <a:lnTo>
                      <a:pt x="96" y="0"/>
                    </a:lnTo>
                    <a:lnTo>
                      <a:pt x="75" y="0"/>
                    </a:lnTo>
                    <a:lnTo>
                      <a:pt x="56" y="0"/>
                    </a:lnTo>
                    <a:lnTo>
                      <a:pt x="38" y="0"/>
                    </a:lnTo>
                    <a:lnTo>
                      <a:pt x="27" y="0"/>
                    </a:lnTo>
                    <a:lnTo>
                      <a:pt x="2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8" name="Freeform 288"/>
              <p:cNvSpPr>
                <a:spLocks/>
              </p:cNvSpPr>
              <p:nvPr/>
            </p:nvSpPr>
            <p:spPr bwMode="auto">
              <a:xfrm>
                <a:off x="255" y="3059"/>
                <a:ext cx="24" cy="5"/>
              </a:xfrm>
              <a:custGeom>
                <a:avLst/>
                <a:gdLst>
                  <a:gd name="T0" fmla="*/ 26 w 170"/>
                  <a:gd name="T1" fmla="*/ 0 h 29"/>
                  <a:gd name="T2" fmla="*/ 25 w 170"/>
                  <a:gd name="T3" fmla="*/ 2 h 29"/>
                  <a:gd name="T4" fmla="*/ 21 w 170"/>
                  <a:gd name="T5" fmla="*/ 8 h 29"/>
                  <a:gd name="T6" fmla="*/ 11 w 170"/>
                  <a:gd name="T7" fmla="*/ 17 h 29"/>
                  <a:gd name="T8" fmla="*/ 0 w 170"/>
                  <a:gd name="T9" fmla="*/ 27 h 29"/>
                  <a:gd name="T10" fmla="*/ 12 w 170"/>
                  <a:gd name="T11" fmla="*/ 28 h 29"/>
                  <a:gd name="T12" fmla="*/ 31 w 170"/>
                  <a:gd name="T13" fmla="*/ 28 h 29"/>
                  <a:gd name="T14" fmla="*/ 54 w 170"/>
                  <a:gd name="T15" fmla="*/ 28 h 29"/>
                  <a:gd name="T16" fmla="*/ 78 w 170"/>
                  <a:gd name="T17" fmla="*/ 29 h 29"/>
                  <a:gd name="T18" fmla="*/ 102 w 170"/>
                  <a:gd name="T19" fmla="*/ 29 h 29"/>
                  <a:gd name="T20" fmla="*/ 123 w 170"/>
                  <a:gd name="T21" fmla="*/ 29 h 29"/>
                  <a:gd name="T22" fmla="*/ 139 w 170"/>
                  <a:gd name="T23" fmla="*/ 28 h 29"/>
                  <a:gd name="T24" fmla="*/ 148 w 170"/>
                  <a:gd name="T25" fmla="*/ 28 h 29"/>
                  <a:gd name="T26" fmla="*/ 156 w 170"/>
                  <a:gd name="T27" fmla="*/ 20 h 29"/>
                  <a:gd name="T28" fmla="*/ 163 w 170"/>
                  <a:gd name="T29" fmla="*/ 11 h 29"/>
                  <a:gd name="T30" fmla="*/ 167 w 170"/>
                  <a:gd name="T31" fmla="*/ 3 h 29"/>
                  <a:gd name="T32" fmla="*/ 170 w 170"/>
                  <a:gd name="T33" fmla="*/ 0 h 29"/>
                  <a:gd name="T34" fmla="*/ 159 w 170"/>
                  <a:gd name="T35" fmla="*/ 0 h 29"/>
                  <a:gd name="T36" fmla="*/ 141 w 170"/>
                  <a:gd name="T37" fmla="*/ 0 h 29"/>
                  <a:gd name="T38" fmla="*/ 118 w 170"/>
                  <a:gd name="T39" fmla="*/ 0 h 29"/>
                  <a:gd name="T40" fmla="*/ 92 w 170"/>
                  <a:gd name="T41" fmla="*/ 0 h 29"/>
                  <a:gd name="T42" fmla="*/ 67 w 170"/>
                  <a:gd name="T43" fmla="*/ 0 h 29"/>
                  <a:gd name="T44" fmla="*/ 46 w 170"/>
                  <a:gd name="T45" fmla="*/ 0 h 29"/>
                  <a:gd name="T46" fmla="*/ 31 w 170"/>
                  <a:gd name="T47" fmla="*/ 0 h 29"/>
                  <a:gd name="T48" fmla="*/ 26 w 170"/>
                  <a:gd name="T4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0" h="29">
                    <a:moveTo>
                      <a:pt x="26" y="0"/>
                    </a:move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12" y="28"/>
                    </a:lnTo>
                    <a:lnTo>
                      <a:pt x="31" y="28"/>
                    </a:lnTo>
                    <a:lnTo>
                      <a:pt x="54" y="28"/>
                    </a:lnTo>
                    <a:lnTo>
                      <a:pt x="78" y="29"/>
                    </a:lnTo>
                    <a:lnTo>
                      <a:pt x="102" y="29"/>
                    </a:lnTo>
                    <a:lnTo>
                      <a:pt x="123" y="29"/>
                    </a:lnTo>
                    <a:lnTo>
                      <a:pt x="139" y="28"/>
                    </a:lnTo>
                    <a:lnTo>
                      <a:pt x="148" y="28"/>
                    </a:lnTo>
                    <a:lnTo>
                      <a:pt x="156" y="20"/>
                    </a:lnTo>
                    <a:lnTo>
                      <a:pt x="163" y="11"/>
                    </a:lnTo>
                    <a:lnTo>
                      <a:pt x="167" y="3"/>
                    </a:lnTo>
                    <a:lnTo>
                      <a:pt x="170" y="0"/>
                    </a:lnTo>
                    <a:lnTo>
                      <a:pt x="159" y="0"/>
                    </a:lnTo>
                    <a:lnTo>
                      <a:pt x="141" y="0"/>
                    </a:lnTo>
                    <a:lnTo>
                      <a:pt x="118" y="0"/>
                    </a:lnTo>
                    <a:lnTo>
                      <a:pt x="92" y="0"/>
                    </a:lnTo>
                    <a:lnTo>
                      <a:pt x="67" y="0"/>
                    </a:lnTo>
                    <a:lnTo>
                      <a:pt x="46" y="0"/>
                    </a:lnTo>
                    <a:lnTo>
                      <a:pt x="31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29" name="Freeform 289"/>
              <p:cNvSpPr>
                <a:spLocks/>
              </p:cNvSpPr>
              <p:nvPr/>
            </p:nvSpPr>
            <p:spPr bwMode="auto">
              <a:xfrm>
                <a:off x="255" y="3059"/>
                <a:ext cx="24" cy="5"/>
              </a:xfrm>
              <a:custGeom>
                <a:avLst/>
                <a:gdLst>
                  <a:gd name="T0" fmla="*/ 26 w 170"/>
                  <a:gd name="T1" fmla="*/ 0 h 29"/>
                  <a:gd name="T2" fmla="*/ 26 w 170"/>
                  <a:gd name="T3" fmla="*/ 0 h 29"/>
                  <a:gd name="T4" fmla="*/ 25 w 170"/>
                  <a:gd name="T5" fmla="*/ 2 h 29"/>
                  <a:gd name="T6" fmla="*/ 21 w 170"/>
                  <a:gd name="T7" fmla="*/ 8 h 29"/>
                  <a:gd name="T8" fmla="*/ 11 w 170"/>
                  <a:gd name="T9" fmla="*/ 17 h 29"/>
                  <a:gd name="T10" fmla="*/ 0 w 170"/>
                  <a:gd name="T11" fmla="*/ 27 h 29"/>
                  <a:gd name="T12" fmla="*/ 0 w 170"/>
                  <a:gd name="T13" fmla="*/ 27 h 29"/>
                  <a:gd name="T14" fmla="*/ 12 w 170"/>
                  <a:gd name="T15" fmla="*/ 28 h 29"/>
                  <a:gd name="T16" fmla="*/ 31 w 170"/>
                  <a:gd name="T17" fmla="*/ 28 h 29"/>
                  <a:gd name="T18" fmla="*/ 54 w 170"/>
                  <a:gd name="T19" fmla="*/ 28 h 29"/>
                  <a:gd name="T20" fmla="*/ 78 w 170"/>
                  <a:gd name="T21" fmla="*/ 29 h 29"/>
                  <a:gd name="T22" fmla="*/ 102 w 170"/>
                  <a:gd name="T23" fmla="*/ 29 h 29"/>
                  <a:gd name="T24" fmla="*/ 123 w 170"/>
                  <a:gd name="T25" fmla="*/ 29 h 29"/>
                  <a:gd name="T26" fmla="*/ 139 w 170"/>
                  <a:gd name="T27" fmla="*/ 28 h 29"/>
                  <a:gd name="T28" fmla="*/ 148 w 170"/>
                  <a:gd name="T29" fmla="*/ 28 h 29"/>
                  <a:gd name="T30" fmla="*/ 148 w 170"/>
                  <a:gd name="T31" fmla="*/ 28 h 29"/>
                  <a:gd name="T32" fmla="*/ 156 w 170"/>
                  <a:gd name="T33" fmla="*/ 20 h 29"/>
                  <a:gd name="T34" fmla="*/ 163 w 170"/>
                  <a:gd name="T35" fmla="*/ 11 h 29"/>
                  <a:gd name="T36" fmla="*/ 167 w 170"/>
                  <a:gd name="T37" fmla="*/ 3 h 29"/>
                  <a:gd name="T38" fmla="*/ 170 w 170"/>
                  <a:gd name="T39" fmla="*/ 0 h 29"/>
                  <a:gd name="T40" fmla="*/ 170 w 170"/>
                  <a:gd name="T41" fmla="*/ 0 h 29"/>
                  <a:gd name="T42" fmla="*/ 159 w 170"/>
                  <a:gd name="T43" fmla="*/ 0 h 29"/>
                  <a:gd name="T44" fmla="*/ 141 w 170"/>
                  <a:gd name="T45" fmla="*/ 0 h 29"/>
                  <a:gd name="T46" fmla="*/ 118 w 170"/>
                  <a:gd name="T47" fmla="*/ 0 h 29"/>
                  <a:gd name="T48" fmla="*/ 92 w 170"/>
                  <a:gd name="T49" fmla="*/ 0 h 29"/>
                  <a:gd name="T50" fmla="*/ 67 w 170"/>
                  <a:gd name="T51" fmla="*/ 0 h 29"/>
                  <a:gd name="T52" fmla="*/ 46 w 170"/>
                  <a:gd name="T53" fmla="*/ 0 h 29"/>
                  <a:gd name="T54" fmla="*/ 31 w 170"/>
                  <a:gd name="T55" fmla="*/ 0 h 29"/>
                  <a:gd name="T56" fmla="*/ 26 w 170"/>
                  <a:gd name="T5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0" h="29">
                    <a:moveTo>
                      <a:pt x="26" y="0"/>
                    </a:moveTo>
                    <a:lnTo>
                      <a:pt x="26" y="0"/>
                    </a:lnTo>
                    <a:lnTo>
                      <a:pt x="25" y="2"/>
                    </a:lnTo>
                    <a:lnTo>
                      <a:pt x="21" y="8"/>
                    </a:lnTo>
                    <a:lnTo>
                      <a:pt x="11" y="17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2" y="28"/>
                    </a:lnTo>
                    <a:lnTo>
                      <a:pt x="31" y="28"/>
                    </a:lnTo>
                    <a:lnTo>
                      <a:pt x="54" y="28"/>
                    </a:lnTo>
                    <a:lnTo>
                      <a:pt x="78" y="29"/>
                    </a:lnTo>
                    <a:lnTo>
                      <a:pt x="102" y="29"/>
                    </a:lnTo>
                    <a:lnTo>
                      <a:pt x="123" y="29"/>
                    </a:lnTo>
                    <a:lnTo>
                      <a:pt x="139" y="28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56" y="20"/>
                    </a:lnTo>
                    <a:lnTo>
                      <a:pt x="163" y="11"/>
                    </a:lnTo>
                    <a:lnTo>
                      <a:pt x="167" y="3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59" y="0"/>
                    </a:lnTo>
                    <a:lnTo>
                      <a:pt x="141" y="0"/>
                    </a:lnTo>
                    <a:lnTo>
                      <a:pt x="118" y="0"/>
                    </a:lnTo>
                    <a:lnTo>
                      <a:pt x="92" y="0"/>
                    </a:lnTo>
                    <a:lnTo>
                      <a:pt x="67" y="0"/>
                    </a:lnTo>
                    <a:lnTo>
                      <a:pt x="46" y="0"/>
                    </a:lnTo>
                    <a:lnTo>
                      <a:pt x="31" y="0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30" name="Freeform 290"/>
              <p:cNvSpPr>
                <a:spLocks/>
              </p:cNvSpPr>
              <p:nvPr/>
            </p:nvSpPr>
            <p:spPr bwMode="auto">
              <a:xfrm>
                <a:off x="244" y="3067"/>
                <a:ext cx="32" cy="4"/>
              </a:xfrm>
              <a:custGeom>
                <a:avLst/>
                <a:gdLst>
                  <a:gd name="T0" fmla="*/ 25 w 223"/>
                  <a:gd name="T1" fmla="*/ 0 h 28"/>
                  <a:gd name="T2" fmla="*/ 24 w 223"/>
                  <a:gd name="T3" fmla="*/ 2 h 28"/>
                  <a:gd name="T4" fmla="*/ 19 w 223"/>
                  <a:gd name="T5" fmla="*/ 8 h 28"/>
                  <a:gd name="T6" fmla="*/ 11 w 223"/>
                  <a:gd name="T7" fmla="*/ 17 h 28"/>
                  <a:gd name="T8" fmla="*/ 0 w 223"/>
                  <a:gd name="T9" fmla="*/ 26 h 28"/>
                  <a:gd name="T10" fmla="*/ 6 w 223"/>
                  <a:gd name="T11" fmla="*/ 27 h 28"/>
                  <a:gd name="T12" fmla="*/ 15 w 223"/>
                  <a:gd name="T13" fmla="*/ 27 h 28"/>
                  <a:gd name="T14" fmla="*/ 25 w 223"/>
                  <a:gd name="T15" fmla="*/ 27 h 28"/>
                  <a:gd name="T16" fmla="*/ 39 w 223"/>
                  <a:gd name="T17" fmla="*/ 28 h 28"/>
                  <a:gd name="T18" fmla="*/ 54 w 223"/>
                  <a:gd name="T19" fmla="*/ 28 h 28"/>
                  <a:gd name="T20" fmla="*/ 70 w 223"/>
                  <a:gd name="T21" fmla="*/ 28 h 28"/>
                  <a:gd name="T22" fmla="*/ 86 w 223"/>
                  <a:gd name="T23" fmla="*/ 28 h 28"/>
                  <a:gd name="T24" fmla="*/ 104 w 223"/>
                  <a:gd name="T25" fmla="*/ 28 h 28"/>
                  <a:gd name="T26" fmla="*/ 121 w 223"/>
                  <a:gd name="T27" fmla="*/ 28 h 28"/>
                  <a:gd name="T28" fmla="*/ 139 w 223"/>
                  <a:gd name="T29" fmla="*/ 28 h 28"/>
                  <a:gd name="T30" fmla="*/ 154 w 223"/>
                  <a:gd name="T31" fmla="*/ 28 h 28"/>
                  <a:gd name="T32" fmla="*/ 167 w 223"/>
                  <a:gd name="T33" fmla="*/ 28 h 28"/>
                  <a:gd name="T34" fmla="*/ 180 w 223"/>
                  <a:gd name="T35" fmla="*/ 28 h 28"/>
                  <a:gd name="T36" fmla="*/ 189 w 223"/>
                  <a:gd name="T37" fmla="*/ 27 h 28"/>
                  <a:gd name="T38" fmla="*/ 197 w 223"/>
                  <a:gd name="T39" fmla="*/ 27 h 28"/>
                  <a:gd name="T40" fmla="*/ 201 w 223"/>
                  <a:gd name="T41" fmla="*/ 27 h 28"/>
                  <a:gd name="T42" fmla="*/ 209 w 223"/>
                  <a:gd name="T43" fmla="*/ 19 h 28"/>
                  <a:gd name="T44" fmla="*/ 216 w 223"/>
                  <a:gd name="T45" fmla="*/ 10 h 28"/>
                  <a:gd name="T46" fmla="*/ 221 w 223"/>
                  <a:gd name="T47" fmla="*/ 3 h 28"/>
                  <a:gd name="T48" fmla="*/ 223 w 223"/>
                  <a:gd name="T49" fmla="*/ 0 h 28"/>
                  <a:gd name="T50" fmla="*/ 218 w 223"/>
                  <a:gd name="T51" fmla="*/ 0 h 28"/>
                  <a:gd name="T52" fmla="*/ 210 w 223"/>
                  <a:gd name="T53" fmla="*/ 0 h 28"/>
                  <a:gd name="T54" fmla="*/ 199 w 223"/>
                  <a:gd name="T55" fmla="*/ 0 h 28"/>
                  <a:gd name="T56" fmla="*/ 186 w 223"/>
                  <a:gd name="T57" fmla="*/ 0 h 28"/>
                  <a:gd name="T58" fmla="*/ 170 w 223"/>
                  <a:gd name="T59" fmla="*/ 0 h 28"/>
                  <a:gd name="T60" fmla="*/ 154 w 223"/>
                  <a:gd name="T61" fmla="*/ 0 h 28"/>
                  <a:gd name="T62" fmla="*/ 136 w 223"/>
                  <a:gd name="T63" fmla="*/ 0 h 28"/>
                  <a:gd name="T64" fmla="*/ 118 w 223"/>
                  <a:gd name="T65" fmla="*/ 0 h 28"/>
                  <a:gd name="T66" fmla="*/ 100 w 223"/>
                  <a:gd name="T67" fmla="*/ 0 h 28"/>
                  <a:gd name="T68" fmla="*/ 83 w 223"/>
                  <a:gd name="T69" fmla="*/ 0 h 28"/>
                  <a:gd name="T70" fmla="*/ 68 w 223"/>
                  <a:gd name="T71" fmla="*/ 0 h 28"/>
                  <a:gd name="T72" fmla="*/ 53 w 223"/>
                  <a:gd name="T73" fmla="*/ 0 h 28"/>
                  <a:gd name="T74" fmla="*/ 41 w 223"/>
                  <a:gd name="T75" fmla="*/ 0 h 28"/>
                  <a:gd name="T76" fmla="*/ 33 w 223"/>
                  <a:gd name="T77" fmla="*/ 0 h 28"/>
                  <a:gd name="T78" fmla="*/ 28 w 223"/>
                  <a:gd name="T79" fmla="*/ 0 h 28"/>
                  <a:gd name="T80" fmla="*/ 25 w 223"/>
                  <a:gd name="T8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28">
                    <a:moveTo>
                      <a:pt x="25" y="0"/>
                    </a:moveTo>
                    <a:lnTo>
                      <a:pt x="24" y="2"/>
                    </a:lnTo>
                    <a:lnTo>
                      <a:pt x="19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6" y="27"/>
                    </a:lnTo>
                    <a:lnTo>
                      <a:pt x="15" y="27"/>
                    </a:lnTo>
                    <a:lnTo>
                      <a:pt x="25" y="27"/>
                    </a:lnTo>
                    <a:lnTo>
                      <a:pt x="39" y="28"/>
                    </a:lnTo>
                    <a:lnTo>
                      <a:pt x="54" y="28"/>
                    </a:lnTo>
                    <a:lnTo>
                      <a:pt x="70" y="28"/>
                    </a:lnTo>
                    <a:lnTo>
                      <a:pt x="86" y="28"/>
                    </a:lnTo>
                    <a:lnTo>
                      <a:pt x="104" y="28"/>
                    </a:lnTo>
                    <a:lnTo>
                      <a:pt x="121" y="28"/>
                    </a:lnTo>
                    <a:lnTo>
                      <a:pt x="139" y="28"/>
                    </a:lnTo>
                    <a:lnTo>
                      <a:pt x="154" y="28"/>
                    </a:lnTo>
                    <a:lnTo>
                      <a:pt x="167" y="28"/>
                    </a:lnTo>
                    <a:lnTo>
                      <a:pt x="180" y="28"/>
                    </a:lnTo>
                    <a:lnTo>
                      <a:pt x="189" y="27"/>
                    </a:lnTo>
                    <a:lnTo>
                      <a:pt x="197" y="27"/>
                    </a:lnTo>
                    <a:lnTo>
                      <a:pt x="201" y="27"/>
                    </a:lnTo>
                    <a:lnTo>
                      <a:pt x="209" y="19"/>
                    </a:lnTo>
                    <a:lnTo>
                      <a:pt x="216" y="10"/>
                    </a:lnTo>
                    <a:lnTo>
                      <a:pt x="221" y="3"/>
                    </a:lnTo>
                    <a:lnTo>
                      <a:pt x="223" y="0"/>
                    </a:lnTo>
                    <a:lnTo>
                      <a:pt x="218" y="0"/>
                    </a:lnTo>
                    <a:lnTo>
                      <a:pt x="210" y="0"/>
                    </a:lnTo>
                    <a:lnTo>
                      <a:pt x="199" y="0"/>
                    </a:lnTo>
                    <a:lnTo>
                      <a:pt x="186" y="0"/>
                    </a:lnTo>
                    <a:lnTo>
                      <a:pt x="170" y="0"/>
                    </a:lnTo>
                    <a:lnTo>
                      <a:pt x="154" y="0"/>
                    </a:lnTo>
                    <a:lnTo>
                      <a:pt x="136" y="0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3" y="0"/>
                    </a:lnTo>
                    <a:lnTo>
                      <a:pt x="68" y="0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33" y="0"/>
                    </a:lnTo>
                    <a:lnTo>
                      <a:pt x="2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31" name="Freeform 291"/>
              <p:cNvSpPr>
                <a:spLocks/>
              </p:cNvSpPr>
              <p:nvPr/>
            </p:nvSpPr>
            <p:spPr bwMode="auto">
              <a:xfrm>
                <a:off x="244" y="3067"/>
                <a:ext cx="32" cy="4"/>
              </a:xfrm>
              <a:custGeom>
                <a:avLst/>
                <a:gdLst>
                  <a:gd name="T0" fmla="*/ 25 w 223"/>
                  <a:gd name="T1" fmla="*/ 0 h 28"/>
                  <a:gd name="T2" fmla="*/ 25 w 223"/>
                  <a:gd name="T3" fmla="*/ 0 h 28"/>
                  <a:gd name="T4" fmla="*/ 24 w 223"/>
                  <a:gd name="T5" fmla="*/ 2 h 28"/>
                  <a:gd name="T6" fmla="*/ 19 w 223"/>
                  <a:gd name="T7" fmla="*/ 8 h 28"/>
                  <a:gd name="T8" fmla="*/ 11 w 223"/>
                  <a:gd name="T9" fmla="*/ 17 h 28"/>
                  <a:gd name="T10" fmla="*/ 0 w 223"/>
                  <a:gd name="T11" fmla="*/ 26 h 28"/>
                  <a:gd name="T12" fmla="*/ 0 w 223"/>
                  <a:gd name="T13" fmla="*/ 26 h 28"/>
                  <a:gd name="T14" fmla="*/ 6 w 223"/>
                  <a:gd name="T15" fmla="*/ 27 h 28"/>
                  <a:gd name="T16" fmla="*/ 15 w 223"/>
                  <a:gd name="T17" fmla="*/ 27 h 28"/>
                  <a:gd name="T18" fmla="*/ 25 w 223"/>
                  <a:gd name="T19" fmla="*/ 27 h 28"/>
                  <a:gd name="T20" fmla="*/ 39 w 223"/>
                  <a:gd name="T21" fmla="*/ 28 h 28"/>
                  <a:gd name="T22" fmla="*/ 54 w 223"/>
                  <a:gd name="T23" fmla="*/ 28 h 28"/>
                  <a:gd name="T24" fmla="*/ 70 w 223"/>
                  <a:gd name="T25" fmla="*/ 28 h 28"/>
                  <a:gd name="T26" fmla="*/ 86 w 223"/>
                  <a:gd name="T27" fmla="*/ 28 h 28"/>
                  <a:gd name="T28" fmla="*/ 104 w 223"/>
                  <a:gd name="T29" fmla="*/ 28 h 28"/>
                  <a:gd name="T30" fmla="*/ 121 w 223"/>
                  <a:gd name="T31" fmla="*/ 28 h 28"/>
                  <a:gd name="T32" fmla="*/ 139 w 223"/>
                  <a:gd name="T33" fmla="*/ 28 h 28"/>
                  <a:gd name="T34" fmla="*/ 154 w 223"/>
                  <a:gd name="T35" fmla="*/ 28 h 28"/>
                  <a:gd name="T36" fmla="*/ 167 w 223"/>
                  <a:gd name="T37" fmla="*/ 28 h 28"/>
                  <a:gd name="T38" fmla="*/ 180 w 223"/>
                  <a:gd name="T39" fmla="*/ 28 h 28"/>
                  <a:gd name="T40" fmla="*/ 189 w 223"/>
                  <a:gd name="T41" fmla="*/ 27 h 28"/>
                  <a:gd name="T42" fmla="*/ 197 w 223"/>
                  <a:gd name="T43" fmla="*/ 27 h 28"/>
                  <a:gd name="T44" fmla="*/ 201 w 223"/>
                  <a:gd name="T45" fmla="*/ 27 h 28"/>
                  <a:gd name="T46" fmla="*/ 201 w 223"/>
                  <a:gd name="T47" fmla="*/ 27 h 28"/>
                  <a:gd name="T48" fmla="*/ 209 w 223"/>
                  <a:gd name="T49" fmla="*/ 19 h 28"/>
                  <a:gd name="T50" fmla="*/ 216 w 223"/>
                  <a:gd name="T51" fmla="*/ 10 h 28"/>
                  <a:gd name="T52" fmla="*/ 221 w 223"/>
                  <a:gd name="T53" fmla="*/ 3 h 28"/>
                  <a:gd name="T54" fmla="*/ 223 w 223"/>
                  <a:gd name="T55" fmla="*/ 0 h 28"/>
                  <a:gd name="T56" fmla="*/ 223 w 223"/>
                  <a:gd name="T57" fmla="*/ 0 h 28"/>
                  <a:gd name="T58" fmla="*/ 218 w 223"/>
                  <a:gd name="T59" fmla="*/ 0 h 28"/>
                  <a:gd name="T60" fmla="*/ 210 w 223"/>
                  <a:gd name="T61" fmla="*/ 0 h 28"/>
                  <a:gd name="T62" fmla="*/ 199 w 223"/>
                  <a:gd name="T63" fmla="*/ 0 h 28"/>
                  <a:gd name="T64" fmla="*/ 186 w 223"/>
                  <a:gd name="T65" fmla="*/ 0 h 28"/>
                  <a:gd name="T66" fmla="*/ 170 w 223"/>
                  <a:gd name="T67" fmla="*/ 0 h 28"/>
                  <a:gd name="T68" fmla="*/ 154 w 223"/>
                  <a:gd name="T69" fmla="*/ 0 h 28"/>
                  <a:gd name="T70" fmla="*/ 136 w 223"/>
                  <a:gd name="T71" fmla="*/ 0 h 28"/>
                  <a:gd name="T72" fmla="*/ 118 w 223"/>
                  <a:gd name="T73" fmla="*/ 0 h 28"/>
                  <a:gd name="T74" fmla="*/ 100 w 223"/>
                  <a:gd name="T75" fmla="*/ 0 h 28"/>
                  <a:gd name="T76" fmla="*/ 83 w 223"/>
                  <a:gd name="T77" fmla="*/ 0 h 28"/>
                  <a:gd name="T78" fmla="*/ 68 w 223"/>
                  <a:gd name="T79" fmla="*/ 0 h 28"/>
                  <a:gd name="T80" fmla="*/ 53 w 223"/>
                  <a:gd name="T81" fmla="*/ 0 h 28"/>
                  <a:gd name="T82" fmla="*/ 41 w 223"/>
                  <a:gd name="T83" fmla="*/ 0 h 28"/>
                  <a:gd name="T84" fmla="*/ 33 w 223"/>
                  <a:gd name="T85" fmla="*/ 0 h 28"/>
                  <a:gd name="T86" fmla="*/ 28 w 223"/>
                  <a:gd name="T87" fmla="*/ 0 h 28"/>
                  <a:gd name="T88" fmla="*/ 25 w 223"/>
                  <a:gd name="T8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3" h="28">
                    <a:moveTo>
                      <a:pt x="25" y="0"/>
                    </a:moveTo>
                    <a:lnTo>
                      <a:pt x="25" y="0"/>
                    </a:lnTo>
                    <a:lnTo>
                      <a:pt x="24" y="2"/>
                    </a:lnTo>
                    <a:lnTo>
                      <a:pt x="19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7"/>
                    </a:lnTo>
                    <a:lnTo>
                      <a:pt x="15" y="27"/>
                    </a:lnTo>
                    <a:lnTo>
                      <a:pt x="25" y="27"/>
                    </a:lnTo>
                    <a:lnTo>
                      <a:pt x="39" y="28"/>
                    </a:lnTo>
                    <a:lnTo>
                      <a:pt x="54" y="28"/>
                    </a:lnTo>
                    <a:lnTo>
                      <a:pt x="70" y="28"/>
                    </a:lnTo>
                    <a:lnTo>
                      <a:pt x="86" y="28"/>
                    </a:lnTo>
                    <a:lnTo>
                      <a:pt x="104" y="28"/>
                    </a:lnTo>
                    <a:lnTo>
                      <a:pt x="121" y="28"/>
                    </a:lnTo>
                    <a:lnTo>
                      <a:pt x="139" y="28"/>
                    </a:lnTo>
                    <a:lnTo>
                      <a:pt x="154" y="28"/>
                    </a:lnTo>
                    <a:lnTo>
                      <a:pt x="167" y="28"/>
                    </a:lnTo>
                    <a:lnTo>
                      <a:pt x="180" y="28"/>
                    </a:lnTo>
                    <a:lnTo>
                      <a:pt x="189" y="27"/>
                    </a:lnTo>
                    <a:lnTo>
                      <a:pt x="197" y="27"/>
                    </a:lnTo>
                    <a:lnTo>
                      <a:pt x="201" y="27"/>
                    </a:lnTo>
                    <a:lnTo>
                      <a:pt x="201" y="27"/>
                    </a:lnTo>
                    <a:lnTo>
                      <a:pt x="209" y="19"/>
                    </a:lnTo>
                    <a:lnTo>
                      <a:pt x="216" y="10"/>
                    </a:lnTo>
                    <a:lnTo>
                      <a:pt x="221" y="3"/>
                    </a:lnTo>
                    <a:lnTo>
                      <a:pt x="223" y="0"/>
                    </a:lnTo>
                    <a:lnTo>
                      <a:pt x="223" y="0"/>
                    </a:lnTo>
                    <a:lnTo>
                      <a:pt x="218" y="0"/>
                    </a:lnTo>
                    <a:lnTo>
                      <a:pt x="210" y="0"/>
                    </a:lnTo>
                    <a:lnTo>
                      <a:pt x="199" y="0"/>
                    </a:lnTo>
                    <a:lnTo>
                      <a:pt x="186" y="0"/>
                    </a:lnTo>
                    <a:lnTo>
                      <a:pt x="170" y="0"/>
                    </a:lnTo>
                    <a:lnTo>
                      <a:pt x="154" y="0"/>
                    </a:lnTo>
                    <a:lnTo>
                      <a:pt x="136" y="0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3" y="0"/>
                    </a:lnTo>
                    <a:lnTo>
                      <a:pt x="68" y="0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33" y="0"/>
                    </a:lnTo>
                    <a:lnTo>
                      <a:pt x="28" y="0"/>
                    </a:lnTo>
                    <a:lnTo>
                      <a:pt x="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32" name="Freeform 292"/>
              <p:cNvSpPr>
                <a:spLocks/>
              </p:cNvSpPr>
              <p:nvPr/>
            </p:nvSpPr>
            <p:spPr bwMode="auto">
              <a:xfrm>
                <a:off x="2" y="3022"/>
                <a:ext cx="363" cy="94"/>
              </a:xfrm>
              <a:custGeom>
                <a:avLst/>
                <a:gdLst>
                  <a:gd name="T0" fmla="*/ 214 w 2543"/>
                  <a:gd name="T1" fmla="*/ 89 h 564"/>
                  <a:gd name="T2" fmla="*/ 242 w 2543"/>
                  <a:gd name="T3" fmla="*/ 50 h 564"/>
                  <a:gd name="T4" fmla="*/ 264 w 2543"/>
                  <a:gd name="T5" fmla="*/ 24 h 564"/>
                  <a:gd name="T6" fmla="*/ 279 w 2543"/>
                  <a:gd name="T7" fmla="*/ 11 h 564"/>
                  <a:gd name="T8" fmla="*/ 284 w 2543"/>
                  <a:gd name="T9" fmla="*/ 7 h 564"/>
                  <a:gd name="T10" fmla="*/ 294 w 2543"/>
                  <a:gd name="T11" fmla="*/ 7 h 564"/>
                  <a:gd name="T12" fmla="*/ 348 w 2543"/>
                  <a:gd name="T13" fmla="*/ 8 h 564"/>
                  <a:gd name="T14" fmla="*/ 444 w 2543"/>
                  <a:gd name="T15" fmla="*/ 8 h 564"/>
                  <a:gd name="T16" fmla="*/ 574 w 2543"/>
                  <a:gd name="T17" fmla="*/ 8 h 564"/>
                  <a:gd name="T18" fmla="*/ 734 w 2543"/>
                  <a:gd name="T19" fmla="*/ 8 h 564"/>
                  <a:gd name="T20" fmla="*/ 916 w 2543"/>
                  <a:gd name="T21" fmla="*/ 7 h 564"/>
                  <a:gd name="T22" fmla="*/ 1112 w 2543"/>
                  <a:gd name="T23" fmla="*/ 7 h 564"/>
                  <a:gd name="T24" fmla="*/ 1318 w 2543"/>
                  <a:gd name="T25" fmla="*/ 6 h 564"/>
                  <a:gd name="T26" fmla="*/ 1527 w 2543"/>
                  <a:gd name="T27" fmla="*/ 5 h 564"/>
                  <a:gd name="T28" fmla="*/ 1732 w 2543"/>
                  <a:gd name="T29" fmla="*/ 4 h 564"/>
                  <a:gd name="T30" fmla="*/ 1927 w 2543"/>
                  <a:gd name="T31" fmla="*/ 4 h 564"/>
                  <a:gd name="T32" fmla="*/ 2105 w 2543"/>
                  <a:gd name="T33" fmla="*/ 3 h 564"/>
                  <a:gd name="T34" fmla="*/ 2261 w 2543"/>
                  <a:gd name="T35" fmla="*/ 2 h 564"/>
                  <a:gd name="T36" fmla="*/ 2387 w 2543"/>
                  <a:gd name="T37" fmla="*/ 2 h 564"/>
                  <a:gd name="T38" fmla="*/ 2478 w 2543"/>
                  <a:gd name="T39" fmla="*/ 0 h 564"/>
                  <a:gd name="T40" fmla="*/ 2527 w 2543"/>
                  <a:gd name="T41" fmla="*/ 0 h 564"/>
                  <a:gd name="T42" fmla="*/ 2543 w 2543"/>
                  <a:gd name="T43" fmla="*/ 103 h 564"/>
                  <a:gd name="T44" fmla="*/ 18 w 2543"/>
                  <a:gd name="T45" fmla="*/ 560 h 564"/>
                  <a:gd name="T46" fmla="*/ 10 w 2543"/>
                  <a:gd name="T47" fmla="*/ 549 h 564"/>
                  <a:gd name="T48" fmla="*/ 0 w 2543"/>
                  <a:gd name="T49" fmla="*/ 506 h 564"/>
                  <a:gd name="T50" fmla="*/ 0 w 2543"/>
                  <a:gd name="T51" fmla="*/ 478 h 564"/>
                  <a:gd name="T52" fmla="*/ 8 w 2543"/>
                  <a:gd name="T53" fmla="*/ 444 h 564"/>
                  <a:gd name="T54" fmla="*/ 25 w 2543"/>
                  <a:gd name="T55" fmla="*/ 410 h 564"/>
                  <a:gd name="T56" fmla="*/ 29 w 2543"/>
                  <a:gd name="T57" fmla="*/ 405 h 564"/>
                  <a:gd name="T58" fmla="*/ 43 w 2543"/>
                  <a:gd name="T59" fmla="*/ 382 h 564"/>
                  <a:gd name="T60" fmla="*/ 65 w 2543"/>
                  <a:gd name="T61" fmla="*/ 347 h 564"/>
                  <a:gd name="T62" fmla="*/ 92 w 2543"/>
                  <a:gd name="T63" fmla="*/ 302 h 564"/>
                  <a:gd name="T64" fmla="*/ 122 w 2543"/>
                  <a:gd name="T65" fmla="*/ 252 h 564"/>
                  <a:gd name="T66" fmla="*/ 153 w 2543"/>
                  <a:gd name="T67" fmla="*/ 200 h 564"/>
                  <a:gd name="T68" fmla="*/ 180 w 2543"/>
                  <a:gd name="T69" fmla="*/ 150 h 564"/>
                  <a:gd name="T70" fmla="*/ 205 w 2543"/>
                  <a:gd name="T71" fmla="*/ 107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43" h="564">
                    <a:moveTo>
                      <a:pt x="214" y="89"/>
                    </a:moveTo>
                    <a:lnTo>
                      <a:pt x="214" y="89"/>
                    </a:lnTo>
                    <a:lnTo>
                      <a:pt x="228" y="67"/>
                    </a:lnTo>
                    <a:lnTo>
                      <a:pt x="242" y="50"/>
                    </a:lnTo>
                    <a:lnTo>
                      <a:pt x="253" y="35"/>
                    </a:lnTo>
                    <a:lnTo>
                      <a:pt x="264" y="24"/>
                    </a:lnTo>
                    <a:lnTo>
                      <a:pt x="273" y="17"/>
                    </a:lnTo>
                    <a:lnTo>
                      <a:pt x="279" y="11"/>
                    </a:lnTo>
                    <a:lnTo>
                      <a:pt x="283" y="8"/>
                    </a:lnTo>
                    <a:lnTo>
                      <a:pt x="284" y="7"/>
                    </a:lnTo>
                    <a:lnTo>
                      <a:pt x="284" y="7"/>
                    </a:lnTo>
                    <a:lnTo>
                      <a:pt x="294" y="7"/>
                    </a:lnTo>
                    <a:lnTo>
                      <a:pt x="316" y="8"/>
                    </a:lnTo>
                    <a:lnTo>
                      <a:pt x="348" y="8"/>
                    </a:lnTo>
                    <a:lnTo>
                      <a:pt x="392" y="8"/>
                    </a:lnTo>
                    <a:lnTo>
                      <a:pt x="444" y="8"/>
                    </a:lnTo>
                    <a:lnTo>
                      <a:pt x="505" y="8"/>
                    </a:lnTo>
                    <a:lnTo>
                      <a:pt x="574" y="8"/>
                    </a:lnTo>
                    <a:lnTo>
                      <a:pt x="651" y="8"/>
                    </a:lnTo>
                    <a:lnTo>
                      <a:pt x="734" y="8"/>
                    </a:lnTo>
                    <a:lnTo>
                      <a:pt x="822" y="7"/>
                    </a:lnTo>
                    <a:lnTo>
                      <a:pt x="916" y="7"/>
                    </a:lnTo>
                    <a:lnTo>
                      <a:pt x="1011" y="7"/>
                    </a:lnTo>
                    <a:lnTo>
                      <a:pt x="1112" y="7"/>
                    </a:lnTo>
                    <a:lnTo>
                      <a:pt x="1214" y="6"/>
                    </a:lnTo>
                    <a:lnTo>
                      <a:pt x="1318" y="6"/>
                    </a:lnTo>
                    <a:lnTo>
                      <a:pt x="1423" y="5"/>
                    </a:lnTo>
                    <a:lnTo>
                      <a:pt x="1527" y="5"/>
                    </a:lnTo>
                    <a:lnTo>
                      <a:pt x="1630" y="5"/>
                    </a:lnTo>
                    <a:lnTo>
                      <a:pt x="1732" y="4"/>
                    </a:lnTo>
                    <a:lnTo>
                      <a:pt x="1831" y="4"/>
                    </a:lnTo>
                    <a:lnTo>
                      <a:pt x="1927" y="4"/>
                    </a:lnTo>
                    <a:lnTo>
                      <a:pt x="2018" y="3"/>
                    </a:lnTo>
                    <a:lnTo>
                      <a:pt x="2105" y="3"/>
                    </a:lnTo>
                    <a:lnTo>
                      <a:pt x="2187" y="2"/>
                    </a:lnTo>
                    <a:lnTo>
                      <a:pt x="2261" y="2"/>
                    </a:lnTo>
                    <a:lnTo>
                      <a:pt x="2328" y="2"/>
                    </a:lnTo>
                    <a:lnTo>
                      <a:pt x="2387" y="2"/>
                    </a:lnTo>
                    <a:lnTo>
                      <a:pt x="2438" y="0"/>
                    </a:lnTo>
                    <a:lnTo>
                      <a:pt x="2478" y="0"/>
                    </a:lnTo>
                    <a:lnTo>
                      <a:pt x="2508" y="0"/>
                    </a:lnTo>
                    <a:lnTo>
                      <a:pt x="2527" y="0"/>
                    </a:lnTo>
                    <a:lnTo>
                      <a:pt x="2533" y="0"/>
                    </a:lnTo>
                    <a:lnTo>
                      <a:pt x="2543" y="103"/>
                    </a:lnTo>
                    <a:lnTo>
                      <a:pt x="2369" y="564"/>
                    </a:lnTo>
                    <a:lnTo>
                      <a:pt x="18" y="560"/>
                    </a:lnTo>
                    <a:lnTo>
                      <a:pt x="18" y="560"/>
                    </a:lnTo>
                    <a:lnTo>
                      <a:pt x="10" y="549"/>
                    </a:lnTo>
                    <a:lnTo>
                      <a:pt x="3" y="530"/>
                    </a:lnTo>
                    <a:lnTo>
                      <a:pt x="0" y="506"/>
                    </a:lnTo>
                    <a:lnTo>
                      <a:pt x="0" y="478"/>
                    </a:lnTo>
                    <a:lnTo>
                      <a:pt x="0" y="478"/>
                    </a:lnTo>
                    <a:lnTo>
                      <a:pt x="2" y="461"/>
                    </a:lnTo>
                    <a:lnTo>
                      <a:pt x="8" y="444"/>
                    </a:lnTo>
                    <a:lnTo>
                      <a:pt x="15" y="426"/>
                    </a:lnTo>
                    <a:lnTo>
                      <a:pt x="25" y="410"/>
                    </a:lnTo>
                    <a:lnTo>
                      <a:pt x="25" y="410"/>
                    </a:lnTo>
                    <a:lnTo>
                      <a:pt x="29" y="405"/>
                    </a:lnTo>
                    <a:lnTo>
                      <a:pt x="35" y="395"/>
                    </a:lnTo>
                    <a:lnTo>
                      <a:pt x="43" y="382"/>
                    </a:lnTo>
                    <a:lnTo>
                      <a:pt x="53" y="366"/>
                    </a:lnTo>
                    <a:lnTo>
                      <a:pt x="65" y="347"/>
                    </a:lnTo>
                    <a:lnTo>
                      <a:pt x="79" y="326"/>
                    </a:lnTo>
                    <a:lnTo>
                      <a:pt x="92" y="302"/>
                    </a:lnTo>
                    <a:lnTo>
                      <a:pt x="107" y="277"/>
                    </a:lnTo>
                    <a:lnTo>
                      <a:pt x="122" y="252"/>
                    </a:lnTo>
                    <a:lnTo>
                      <a:pt x="138" y="226"/>
                    </a:lnTo>
                    <a:lnTo>
                      <a:pt x="153" y="200"/>
                    </a:lnTo>
                    <a:lnTo>
                      <a:pt x="166" y="175"/>
                    </a:lnTo>
                    <a:lnTo>
                      <a:pt x="180" y="150"/>
                    </a:lnTo>
                    <a:lnTo>
                      <a:pt x="193" y="128"/>
                    </a:lnTo>
                    <a:lnTo>
                      <a:pt x="205" y="107"/>
                    </a:lnTo>
                    <a:lnTo>
                      <a:pt x="214" y="8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5733" name="Line 293"/>
            <p:cNvSpPr>
              <a:spLocks noChangeShapeType="1"/>
            </p:cNvSpPr>
            <p:nvPr/>
          </p:nvSpPr>
          <p:spPr bwMode="auto">
            <a:xfrm>
              <a:off x="433" y="287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734" name="Rectangle 294"/>
            <p:cNvSpPr>
              <a:spLocks noChangeArrowheads="1"/>
            </p:cNvSpPr>
            <p:nvPr/>
          </p:nvSpPr>
          <p:spPr bwMode="auto">
            <a:xfrm>
              <a:off x="933" y="2654"/>
              <a:ext cx="619" cy="44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000" b="1">
                  <a:latin typeface="Times New Roman" panose="02020603050405020304" pitchFamily="18" charset="0"/>
                </a:rPr>
                <a:t>Portal</a:t>
              </a:r>
              <a:br>
                <a:rPr lang="en-US" altLang="en-US" sz="2000" b="1">
                  <a:latin typeface="Times New Roman" panose="02020603050405020304" pitchFamily="18" charset="0"/>
                </a:rPr>
              </a:br>
              <a:r>
                <a:rPr lang="en-US" altLang="en-US" sz="2000" b="1">
                  <a:latin typeface="Times New Roman" panose="02020603050405020304" pitchFamily="18" charset="0"/>
                </a:rPr>
                <a:t>Service</a:t>
              </a:r>
            </a:p>
          </p:txBody>
        </p:sp>
      </p:grpSp>
      <p:sp>
        <p:nvSpPr>
          <p:cNvPr id="1085735" name="Text Box 295"/>
          <p:cNvSpPr txBox="1">
            <a:spLocks noChangeArrowheads="1"/>
          </p:cNvSpPr>
          <p:nvPr/>
        </p:nvSpPr>
        <p:spPr bwMode="auto">
          <a:xfrm>
            <a:off x="914400" y="5943600"/>
            <a:ext cx="1643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Web Services</a:t>
            </a:r>
          </a:p>
        </p:txBody>
      </p:sp>
      <p:sp>
        <p:nvSpPr>
          <p:cNvPr id="1085736" name="Line 296"/>
          <p:cNvSpPr>
            <a:spLocks noChangeShapeType="1"/>
          </p:cNvSpPr>
          <p:nvPr/>
        </p:nvSpPr>
        <p:spPr bwMode="auto">
          <a:xfrm flipV="1">
            <a:off x="1752600" y="5105400"/>
            <a:ext cx="228600" cy="762000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737" name="Line 297"/>
          <p:cNvSpPr>
            <a:spLocks noChangeShapeType="1"/>
          </p:cNvSpPr>
          <p:nvPr/>
        </p:nvSpPr>
        <p:spPr bwMode="auto">
          <a:xfrm flipV="1">
            <a:off x="1981200" y="5029200"/>
            <a:ext cx="1524000" cy="838200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738" name="Line 298"/>
          <p:cNvSpPr>
            <a:spLocks noChangeShapeType="1"/>
          </p:cNvSpPr>
          <p:nvPr/>
        </p:nvSpPr>
        <p:spPr bwMode="auto">
          <a:xfrm flipV="1">
            <a:off x="2590800" y="6172200"/>
            <a:ext cx="4267200" cy="0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739" name="Text Box 299"/>
          <p:cNvSpPr txBox="1">
            <a:spLocks noChangeArrowheads="1"/>
          </p:cNvSpPr>
          <p:nvPr/>
        </p:nvSpPr>
        <p:spPr bwMode="auto">
          <a:xfrm>
            <a:off x="772318" y="3306762"/>
            <a:ext cx="1643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latin typeface="Times New Roman" panose="02020603050405020304" pitchFamily="18" charset="0"/>
              </a:rPr>
              <a:t>Web Services</a:t>
            </a:r>
          </a:p>
        </p:txBody>
      </p:sp>
      <p:sp>
        <p:nvSpPr>
          <p:cNvPr id="1085740" name="Line 300"/>
          <p:cNvSpPr>
            <a:spLocks noChangeShapeType="1"/>
          </p:cNvSpPr>
          <p:nvPr/>
        </p:nvSpPr>
        <p:spPr bwMode="auto">
          <a:xfrm flipV="1">
            <a:off x="2438400" y="3200400"/>
            <a:ext cx="4267200" cy="0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741" name="Line 301"/>
          <p:cNvSpPr>
            <a:spLocks noChangeShapeType="1"/>
          </p:cNvSpPr>
          <p:nvPr/>
        </p:nvSpPr>
        <p:spPr bwMode="auto">
          <a:xfrm>
            <a:off x="1981200" y="3429000"/>
            <a:ext cx="3581400" cy="838200"/>
          </a:xfrm>
          <a:prstGeom prst="line">
            <a:avLst/>
          </a:prstGeom>
          <a:noFill/>
          <a:ln w="28575" cap="rnd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742" name="Line 302"/>
          <p:cNvSpPr>
            <a:spLocks noChangeShapeType="1"/>
          </p:cNvSpPr>
          <p:nvPr/>
        </p:nvSpPr>
        <p:spPr bwMode="auto">
          <a:xfrm>
            <a:off x="3276600" y="4724400"/>
            <a:ext cx="1219200" cy="914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743" name="Line 303"/>
          <p:cNvSpPr>
            <a:spLocks noChangeShapeType="1"/>
          </p:cNvSpPr>
          <p:nvPr/>
        </p:nvSpPr>
        <p:spPr bwMode="auto">
          <a:xfrm>
            <a:off x="2590800" y="4724400"/>
            <a:ext cx="1219200" cy="914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5880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Services and Distributed Objects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668" y="1455313"/>
            <a:ext cx="8680360" cy="5402686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dirty="0"/>
              <a:t>A web service is a computer program running on either the local or remote machine with a set of well defined interfaces (ports) specified in XML (WSDL)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Web Services (WS) have many similarities with Distributed Object (DO) technology but there are some (important) technical and religious points (not easy to distinguish)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CORBA Java COM are typical DO technologies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Agents are typically SOA (Service Oriented Architecture)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Both involve distributed entities but Web Services are more loosely coupled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WS interact with messages; DO with RPC (Remote Procedure Call)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DO have “factories”; WS manage instances internally and interaction-specific state not exposed and hence need not be managed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/>
              <a:t>DO have explicit state (</a:t>
            </a:r>
            <a:r>
              <a:rPr lang="en-US" altLang="en-US" sz="1800" dirty="0" err="1"/>
              <a:t>statefull</a:t>
            </a:r>
            <a:r>
              <a:rPr lang="en-US" altLang="en-US" sz="1800" dirty="0"/>
              <a:t> services); WS use context in the messages to link interactions (</a:t>
            </a:r>
            <a:r>
              <a:rPr lang="en-US" altLang="en-US" sz="1800" dirty="0" err="1"/>
              <a:t>statefull</a:t>
            </a:r>
            <a:r>
              <a:rPr lang="en-US" altLang="en-US" sz="1800" dirty="0"/>
              <a:t> interactions)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Claim: DO’s do NOT scale; WS build on experience (with CORBA) and do scale</a:t>
            </a:r>
          </a:p>
        </p:txBody>
      </p:sp>
    </p:spTree>
    <p:extLst>
      <p:ext uri="{BB962C8B-B14F-4D97-AF65-F5344CB8AC3E}">
        <p14:creationId xmlns:p14="http://schemas.microsoft.com/office/powerpoint/2010/main" val="15602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01566" cy="81756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Philosophy of Web Service Grids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60" y="1493950"/>
            <a:ext cx="8255357" cy="4855336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000" dirty="0"/>
              <a:t>Much of Distributed Computing was built by natural extensions of computing models developed for sequential machines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/>
              <a:t>This leads to the </a:t>
            </a:r>
            <a:r>
              <a:rPr lang="en-US" altLang="en-US" sz="2000" dirty="0">
                <a:solidFill>
                  <a:srgbClr val="FF0000"/>
                </a:solidFill>
              </a:rPr>
              <a:t>distributed object</a:t>
            </a:r>
            <a:r>
              <a:rPr lang="en-US" altLang="en-US" sz="2000" dirty="0"/>
              <a:t> (DO) model represented by Java and </a:t>
            </a:r>
            <a:r>
              <a:rPr lang="en-US" altLang="en-US" sz="2000" dirty="0">
                <a:solidFill>
                  <a:srgbClr val="FF0000"/>
                </a:solidFill>
              </a:rPr>
              <a:t>CORBA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/>
              <a:t>RPC (Remote Procedure Call) or RMI (Remote Method Invocation) for Java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/>
              <a:t> Key people think this is not a good idea as it scales badly and ties distributed entities together too tightly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Distributed Objects</a:t>
            </a:r>
            <a:r>
              <a:rPr lang="en-US" altLang="en-US" sz="1800" dirty="0"/>
              <a:t> Replaced by </a:t>
            </a:r>
            <a:r>
              <a:rPr lang="en-US" altLang="en-US" sz="1800" dirty="0">
                <a:solidFill>
                  <a:srgbClr val="FF0000"/>
                </a:solidFill>
              </a:rPr>
              <a:t>Services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/>
              <a:t>Note </a:t>
            </a:r>
            <a:r>
              <a:rPr lang="en-US" altLang="en-US" sz="2000" dirty="0">
                <a:solidFill>
                  <a:srgbClr val="FF0000"/>
                </a:solidFill>
              </a:rPr>
              <a:t>CORBA</a:t>
            </a:r>
            <a:r>
              <a:rPr lang="en-US" altLang="en-US" sz="2000" dirty="0"/>
              <a:t> was considered too complicated in both organization and proposed infrastructure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/>
              <a:t>and </a:t>
            </a:r>
            <a:r>
              <a:rPr lang="en-US" altLang="en-US" sz="1800" dirty="0">
                <a:solidFill>
                  <a:srgbClr val="FF0000"/>
                </a:solidFill>
              </a:rPr>
              <a:t>Java</a:t>
            </a:r>
            <a:r>
              <a:rPr lang="en-US" altLang="en-US" sz="1800" dirty="0"/>
              <a:t> was considered as “tightly coupled to Sun”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/>
              <a:t>So there were other reasons to discard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/>
              <a:t>Thus replace distributed objects by </a:t>
            </a:r>
            <a:r>
              <a:rPr lang="en-US" altLang="en-US" sz="2000" dirty="0">
                <a:solidFill>
                  <a:srgbClr val="FF0000"/>
                </a:solidFill>
              </a:rPr>
              <a:t>services</a:t>
            </a:r>
            <a:r>
              <a:rPr lang="en-US" altLang="en-US" sz="2000" dirty="0"/>
              <a:t> connected by “</a:t>
            </a:r>
            <a:r>
              <a:rPr lang="en-US" altLang="en-US" sz="2000" dirty="0">
                <a:solidFill>
                  <a:srgbClr val="FF0000"/>
                </a:solidFill>
              </a:rPr>
              <a:t>one-way</a:t>
            </a:r>
            <a:r>
              <a:rPr lang="en-US" altLang="en-US" sz="2000" dirty="0"/>
              <a:t>” messages and not by request-response messages</a:t>
            </a:r>
          </a:p>
          <a:p>
            <a:pPr algn="just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85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1899" y="0"/>
            <a:ext cx="4033838" cy="74136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Web services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2130"/>
            <a:ext cx="3957638" cy="448184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rgbClr val="FF0000"/>
                </a:solidFill>
              </a:rPr>
              <a:t>Web Services</a:t>
            </a:r>
            <a:r>
              <a:rPr lang="en-GB" altLang="en-US" sz="2000" dirty="0"/>
              <a:t> build </a:t>
            </a:r>
            <a:r>
              <a:rPr lang="en-GB" altLang="en-US" sz="2000" dirty="0">
                <a:solidFill>
                  <a:srgbClr val="FF0000"/>
                </a:solidFill>
              </a:rPr>
              <a:t>loosely-coupled, distributed</a:t>
            </a:r>
            <a:r>
              <a:rPr lang="en-GB" altLang="en-US" sz="2000" dirty="0"/>
              <a:t> applications, (wrapping existing codes and databases) based on the </a:t>
            </a:r>
            <a:r>
              <a:rPr lang="en-GB" altLang="en-US" sz="2000" dirty="0">
                <a:solidFill>
                  <a:srgbClr val="FF0000"/>
                </a:solidFill>
              </a:rPr>
              <a:t>SOA</a:t>
            </a:r>
            <a:r>
              <a:rPr lang="en-GB" altLang="en-US" sz="2000" dirty="0"/>
              <a:t> (service oriented architecture) principles. </a:t>
            </a:r>
          </a:p>
          <a:p>
            <a:pPr>
              <a:lnSpc>
                <a:spcPct val="90000"/>
              </a:lnSpc>
            </a:pPr>
            <a:r>
              <a:rPr lang="en-GB" altLang="en-US" sz="2000" dirty="0"/>
              <a:t>Web Services interact by exchanging messages in </a:t>
            </a:r>
            <a:r>
              <a:rPr lang="en-GB" altLang="en-US" sz="2000" dirty="0">
                <a:solidFill>
                  <a:srgbClr val="FF0000"/>
                </a:solidFill>
              </a:rPr>
              <a:t>SOAP </a:t>
            </a:r>
            <a:r>
              <a:rPr lang="en-GB" altLang="en-US" sz="2000" dirty="0"/>
              <a:t>format </a:t>
            </a:r>
          </a:p>
          <a:p>
            <a:pPr>
              <a:lnSpc>
                <a:spcPct val="90000"/>
              </a:lnSpc>
            </a:pPr>
            <a:r>
              <a:rPr lang="en-GB" altLang="en-US" sz="2000" dirty="0"/>
              <a:t>The contracts for the message exchanges that implement those interactions are described via </a:t>
            </a:r>
            <a:r>
              <a:rPr lang="en-GB" altLang="en-US" sz="2000" dirty="0">
                <a:solidFill>
                  <a:srgbClr val="FF0000"/>
                </a:solidFill>
              </a:rPr>
              <a:t>WSDL </a:t>
            </a:r>
            <a:r>
              <a:rPr lang="en-GB" altLang="en-US" sz="2000" dirty="0"/>
              <a:t>interfaces.</a:t>
            </a:r>
            <a:endParaRPr lang="en-US" altLang="en-US" sz="2000" dirty="0"/>
          </a:p>
        </p:txBody>
      </p:sp>
      <p:pic>
        <p:nvPicPr>
          <p:cNvPr id="10229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18" y="1532585"/>
            <a:ext cx="4365938" cy="49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756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What is a Grid?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158" y="1545464"/>
            <a:ext cx="7315200" cy="46621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You won’t find a clear description of what is Grid and how does </a:t>
            </a:r>
            <a:r>
              <a:rPr lang="en-US" altLang="en-US" sz="2000" dirty="0">
                <a:solidFill>
                  <a:srgbClr val="FF0000"/>
                </a:solidFill>
              </a:rPr>
              <a:t>differ </a:t>
            </a:r>
            <a:r>
              <a:rPr lang="en-US" altLang="en-US" sz="2000" dirty="0"/>
              <a:t>from a </a:t>
            </a:r>
            <a:r>
              <a:rPr lang="en-US" altLang="en-US" sz="2000" dirty="0">
                <a:solidFill>
                  <a:srgbClr val="FF0000"/>
                </a:solidFill>
              </a:rPr>
              <a:t>collection of Web Services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 see no essential reason that Grid Services have different requirements than Web Services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Geoffrey Fox, David Walker, </a:t>
            </a:r>
            <a:r>
              <a:rPr lang="en-US" altLang="en-US" sz="1800" i="1" dirty="0"/>
              <a:t>e-Science Gap Analysis</a:t>
            </a:r>
            <a:r>
              <a:rPr lang="en-US" altLang="en-US" sz="1800" dirty="0"/>
              <a:t>, June 30 2003. Report UKeS-2003-01, </a:t>
            </a:r>
            <a:r>
              <a:rPr lang="en-US" altLang="en-US" sz="1600" dirty="0">
                <a:hlinkClick r:id="rId2"/>
              </a:rPr>
              <a:t>http://www.nesc.ac.uk/technical_papers/UKeS-2003-01/index.html</a:t>
            </a:r>
            <a:r>
              <a:rPr lang="en-US" altLang="en-US" sz="16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Notice “service-building model” is like programming language – very personal!</a:t>
            </a: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Grids were once defined as “</a:t>
            </a:r>
            <a:r>
              <a:rPr lang="en-US" altLang="en-US" sz="2000" dirty="0">
                <a:solidFill>
                  <a:srgbClr val="FF0000"/>
                </a:solidFill>
              </a:rPr>
              <a:t>Internet Scale Distributed Computing</a:t>
            </a:r>
            <a:r>
              <a:rPr lang="en-US" altLang="en-US" sz="2000" dirty="0"/>
              <a:t>” but this isn’t good as Grids depend as much if not more on data as well as simulations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So Grids can be termed “</a:t>
            </a:r>
            <a:r>
              <a:rPr lang="en-US" altLang="en-US" sz="2000" dirty="0">
                <a:solidFill>
                  <a:srgbClr val="FF0000"/>
                </a:solidFill>
              </a:rPr>
              <a:t>Internet Scale Distributed Services</a:t>
            </a:r>
            <a:r>
              <a:rPr lang="en-US" altLang="en-US" sz="2000" dirty="0"/>
              <a:t>” and represent a way of collecting services together to solve problems where special features and quality of service needed.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75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Community Resources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698" y="1430941"/>
            <a:ext cx="8551571" cy="1492563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Grid Community databases have analogy to Television and the News Web that allow individuals to communicate instantly with each other via Web Pages and Headline News acting as proxies </a:t>
            </a:r>
          </a:p>
          <a:p>
            <a:pPr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N resources deposit information and N can view – Complexity </a:t>
            </a:r>
            <a:r>
              <a:rPr lang="en-GB" altLang="en-US" sz="2400" dirty="0"/>
              <a:t>O(N)</a:t>
            </a:r>
          </a:p>
        </p:txBody>
      </p:sp>
      <p:pic>
        <p:nvPicPr>
          <p:cNvPr id="1025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3335627"/>
            <a:ext cx="6838681" cy="305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061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70167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Large and Small Grids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488" y="1642369"/>
            <a:ext cx="8628845" cy="4822825"/>
          </a:xfrm>
        </p:spPr>
        <p:txBody>
          <a:bodyPr/>
          <a:lstStyle/>
          <a:p>
            <a:r>
              <a:rPr lang="en-US" altLang="en-US" sz="2000" dirty="0"/>
              <a:t>N resources in a community (N is billions for the world and 1000-10000 for many scientific fields)</a:t>
            </a:r>
          </a:p>
          <a:p>
            <a:r>
              <a:rPr lang="en-US" altLang="en-US" sz="2000" dirty="0"/>
              <a:t>Communities are arranged hierarchically with real work being done in “groups” of M resources – M could be 10-100 in e-Science</a:t>
            </a:r>
          </a:p>
          <a:p>
            <a:r>
              <a:rPr lang="en-US" altLang="en-US" sz="2000" dirty="0"/>
              <a:t>Metcalfe’s law: value of network grows like square of number of nodes M – we call Grids where this true Metcalfe or M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Grids</a:t>
            </a:r>
          </a:p>
          <a:p>
            <a:r>
              <a:rPr lang="en-US" altLang="en-US" sz="2000" dirty="0"/>
              <a:t>Nature of Interaction depends on size of M or N</a:t>
            </a:r>
          </a:p>
          <a:p>
            <a:pPr lvl="1"/>
            <a:r>
              <a:rPr lang="en-US" altLang="en-US" sz="1800" b="0" dirty="0"/>
              <a:t>Shared Information O(N) Complexity Grids for largish N</a:t>
            </a:r>
          </a:p>
          <a:p>
            <a:pPr lvl="1"/>
            <a:r>
              <a:rPr lang="en-US" altLang="en-US" sz="1800" dirty="0"/>
              <a:t>Complexity M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 Metcalfe Grids for smaller M &lt; N</a:t>
            </a:r>
          </a:p>
          <a:p>
            <a:r>
              <a:rPr lang="en-US" altLang="en-US" sz="2000" dirty="0"/>
              <a:t>Grids must merge with peer-to-peer networks to support both Complexity O(N) and </a:t>
            </a:r>
            <a:r>
              <a:rPr lang="en-US" altLang="en-US" sz="2000" b="0" dirty="0"/>
              <a:t>M</a:t>
            </a:r>
            <a:r>
              <a:rPr lang="en-US" altLang="en-US" sz="2000" b="0" baseline="30000" dirty="0"/>
              <a:t>2</a:t>
            </a:r>
            <a:r>
              <a:rPr lang="en-US" altLang="en-US" sz="2000" dirty="0"/>
              <a:t> Systems</a:t>
            </a:r>
          </a:p>
          <a:p>
            <a:endParaRPr lang="en-US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559" y="51387"/>
            <a:ext cx="4576763" cy="7016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Ctr="1"/>
          <a:lstStyle/>
          <a:p>
            <a:pPr defTabSz="457200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3200" b="1" baseline="30000" dirty="0">
                <a:solidFill>
                  <a:srgbClr val="00206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Interactions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9275"/>
            <a:ext cx="3729038" cy="26495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57200"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Superimpose M</a:t>
            </a:r>
            <a:r>
              <a:rPr lang="en-GB" altLang="en-US" sz="2400" baseline="30000" dirty="0"/>
              <a:t>2</a:t>
            </a:r>
            <a:r>
              <a:rPr lang="en-GB" altLang="en-US" sz="2400" dirty="0"/>
              <a:t> “Grids” on the sea (</a:t>
            </a:r>
            <a:r>
              <a:rPr lang="en-GB" altLang="en-US" sz="2400" dirty="0" err="1"/>
              <a:t>heatbath</a:t>
            </a:r>
            <a:r>
              <a:rPr lang="en-GB" altLang="en-US" sz="2400" dirty="0"/>
              <a:t>) of O(N) </a:t>
            </a:r>
            <a:br>
              <a:rPr lang="en-GB" altLang="en-US" sz="2400" dirty="0"/>
            </a:br>
            <a:r>
              <a:rPr lang="en-GB" altLang="en-US" sz="2400" dirty="0"/>
              <a:t>“ordinary” </a:t>
            </a:r>
            <a:br>
              <a:rPr lang="en-GB" altLang="en-US" sz="2400" dirty="0"/>
            </a:br>
            <a:r>
              <a:rPr lang="en-GB" altLang="en-US" sz="2400" dirty="0"/>
              <a:t>interactions </a:t>
            </a:r>
          </a:p>
        </p:txBody>
      </p:sp>
      <p:grpSp>
        <p:nvGrpSpPr>
          <p:cNvPr id="1028100" name="Group 4"/>
          <p:cNvGrpSpPr>
            <a:grpSpLocks/>
          </p:cNvGrpSpPr>
          <p:nvPr/>
        </p:nvGrpSpPr>
        <p:grpSpPr bwMode="auto">
          <a:xfrm>
            <a:off x="3305175" y="1470025"/>
            <a:ext cx="4610100" cy="4610100"/>
            <a:chOff x="472" y="695"/>
            <a:chExt cx="2904" cy="2904"/>
          </a:xfrm>
        </p:grpSpPr>
        <p:pic>
          <p:nvPicPr>
            <p:cNvPr id="102810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695"/>
              <a:ext cx="2904" cy="2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28102" name="Group 6"/>
            <p:cNvGrpSpPr>
              <a:grpSpLocks/>
            </p:cNvGrpSpPr>
            <p:nvPr/>
          </p:nvGrpSpPr>
          <p:grpSpPr bwMode="auto">
            <a:xfrm rot="-864337">
              <a:off x="678" y="902"/>
              <a:ext cx="2492" cy="2492"/>
              <a:chOff x="1750" y="1307"/>
              <a:chExt cx="2492" cy="2492"/>
            </a:xfrm>
          </p:grpSpPr>
          <p:sp>
            <p:nvSpPr>
              <p:cNvPr id="1028103" name="Line 7"/>
              <p:cNvSpPr>
                <a:spLocks noChangeShapeType="1"/>
              </p:cNvSpPr>
              <p:nvPr/>
            </p:nvSpPr>
            <p:spPr bwMode="auto">
              <a:xfrm flipV="1">
                <a:off x="1750" y="1598"/>
                <a:ext cx="2492" cy="1911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04" name="Line 8"/>
              <p:cNvSpPr>
                <a:spLocks noChangeShapeType="1"/>
              </p:cNvSpPr>
              <p:nvPr/>
            </p:nvSpPr>
            <p:spPr bwMode="auto">
              <a:xfrm rot="16200000" flipV="1">
                <a:off x="1751" y="1597"/>
                <a:ext cx="2492" cy="1911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05" name="Line 9"/>
              <p:cNvSpPr>
                <a:spLocks noChangeShapeType="1"/>
              </p:cNvSpPr>
              <p:nvPr/>
            </p:nvSpPr>
            <p:spPr bwMode="auto">
              <a:xfrm rot="13931718" flipV="1">
                <a:off x="1759" y="1624"/>
                <a:ext cx="2476" cy="185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06" name="Line 10"/>
              <p:cNvSpPr>
                <a:spLocks noChangeShapeType="1"/>
              </p:cNvSpPr>
              <p:nvPr/>
            </p:nvSpPr>
            <p:spPr bwMode="auto">
              <a:xfrm rot="19331718" flipV="1">
                <a:off x="1750" y="1598"/>
                <a:ext cx="2492" cy="1911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07" name="Line 11"/>
              <p:cNvSpPr>
                <a:spLocks noChangeShapeType="1"/>
              </p:cNvSpPr>
              <p:nvPr/>
            </p:nvSpPr>
            <p:spPr bwMode="auto">
              <a:xfrm rot="17773536" flipV="1">
                <a:off x="1751" y="1598"/>
                <a:ext cx="2491" cy="1911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08" name="Line 12"/>
              <p:cNvSpPr>
                <a:spLocks noChangeShapeType="1"/>
              </p:cNvSpPr>
              <p:nvPr/>
            </p:nvSpPr>
            <p:spPr bwMode="auto">
              <a:xfrm rot="12373536" flipV="1">
                <a:off x="1751" y="1598"/>
                <a:ext cx="2491" cy="1911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8109" name="Group 13"/>
            <p:cNvGrpSpPr>
              <a:grpSpLocks/>
            </p:cNvGrpSpPr>
            <p:nvPr/>
          </p:nvGrpSpPr>
          <p:grpSpPr bwMode="auto">
            <a:xfrm>
              <a:off x="665" y="902"/>
              <a:ext cx="2516" cy="2492"/>
              <a:chOff x="654" y="902"/>
              <a:chExt cx="2516" cy="2492"/>
            </a:xfrm>
          </p:grpSpPr>
          <p:grpSp>
            <p:nvGrpSpPr>
              <p:cNvPr id="1028110" name="Group 14"/>
              <p:cNvGrpSpPr>
                <a:grpSpLocks/>
              </p:cNvGrpSpPr>
              <p:nvPr/>
            </p:nvGrpSpPr>
            <p:grpSpPr bwMode="auto">
              <a:xfrm>
                <a:off x="654" y="902"/>
                <a:ext cx="2492" cy="2492"/>
                <a:chOff x="654" y="902"/>
                <a:chExt cx="2492" cy="2492"/>
              </a:xfrm>
            </p:grpSpPr>
            <p:sp>
              <p:nvSpPr>
                <p:cNvPr id="102811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54" y="1193"/>
                  <a:ext cx="2492" cy="1911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112" name="Line 1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55" y="1192"/>
                  <a:ext cx="2492" cy="1911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113" name="Line 17"/>
                <p:cNvSpPr>
                  <a:spLocks noChangeShapeType="1"/>
                </p:cNvSpPr>
                <p:nvPr/>
              </p:nvSpPr>
              <p:spPr bwMode="auto">
                <a:xfrm rot="13931718" flipV="1">
                  <a:off x="663" y="1219"/>
                  <a:ext cx="2476" cy="1858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114" name="Line 18"/>
                <p:cNvSpPr>
                  <a:spLocks noChangeShapeType="1"/>
                </p:cNvSpPr>
                <p:nvPr/>
              </p:nvSpPr>
              <p:spPr bwMode="auto">
                <a:xfrm rot="19331718" flipV="1">
                  <a:off x="654" y="1193"/>
                  <a:ext cx="2492" cy="1911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115" name="Line 19"/>
                <p:cNvSpPr>
                  <a:spLocks noChangeShapeType="1"/>
                </p:cNvSpPr>
                <p:nvPr/>
              </p:nvSpPr>
              <p:spPr bwMode="auto">
                <a:xfrm rot="17773536" flipV="1">
                  <a:off x="655" y="1193"/>
                  <a:ext cx="2491" cy="1911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116" name="Line 20"/>
                <p:cNvSpPr>
                  <a:spLocks noChangeShapeType="1"/>
                </p:cNvSpPr>
                <p:nvPr/>
              </p:nvSpPr>
              <p:spPr bwMode="auto">
                <a:xfrm rot="12373536" flipV="1">
                  <a:off x="655" y="1193"/>
                  <a:ext cx="2491" cy="1911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8117" name="Line 21"/>
              <p:cNvSpPr>
                <a:spLocks noChangeShapeType="1"/>
              </p:cNvSpPr>
              <p:nvPr/>
            </p:nvSpPr>
            <p:spPr bwMode="auto">
              <a:xfrm rot="20086742" flipV="1">
                <a:off x="678" y="1168"/>
                <a:ext cx="2492" cy="1911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8118" name="Group 22"/>
          <p:cNvGrpSpPr>
            <a:grpSpLocks/>
          </p:cNvGrpSpPr>
          <p:nvPr/>
        </p:nvGrpSpPr>
        <p:grpSpPr bwMode="auto">
          <a:xfrm flipH="1">
            <a:off x="2481390" y="1843987"/>
            <a:ext cx="1180152" cy="1368101"/>
            <a:chOff x="4416" y="2784"/>
            <a:chExt cx="668" cy="788"/>
          </a:xfrm>
        </p:grpSpPr>
        <p:pic>
          <p:nvPicPr>
            <p:cNvPr id="1028119" name="Picture 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784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0" name="Picture 2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2880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1" name="Picture 2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2976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2" name="Picture 2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072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3" name="Picture 2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3168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1028124" name="Group 28"/>
          <p:cNvGrpSpPr>
            <a:grpSpLocks/>
          </p:cNvGrpSpPr>
          <p:nvPr/>
        </p:nvGrpSpPr>
        <p:grpSpPr bwMode="auto">
          <a:xfrm>
            <a:off x="7146925" y="5003800"/>
            <a:ext cx="1714500" cy="1270041"/>
            <a:chOff x="4477" y="2982"/>
            <a:chExt cx="988" cy="865"/>
          </a:xfrm>
        </p:grpSpPr>
        <p:pic>
          <p:nvPicPr>
            <p:cNvPr id="1028125" name="Picture 2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" y="3442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6" name="Picture 3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0" y="3345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7" name="Picture 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224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8" name="Picture 3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" y="3103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29" name="Picture 3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0" y="2982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pic>
        <p:nvPicPr>
          <p:cNvPr id="1028130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861" y="1100778"/>
            <a:ext cx="4587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1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976" y="1125834"/>
            <a:ext cx="46831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2" name="Picture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700" y="1472056"/>
            <a:ext cx="4587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3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4311650"/>
            <a:ext cx="4587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4" name="Picture 3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3621088"/>
            <a:ext cx="4587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5" name="Picture 3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4465638"/>
            <a:ext cx="4587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6" name="Picture 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0" y="4159250"/>
            <a:ext cx="4587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7" name="Picture 4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300" y="1458679"/>
            <a:ext cx="4587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8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63" y="2776538"/>
            <a:ext cx="4587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39" name="Picture 4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01" y="549275"/>
            <a:ext cx="12192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140" name="Picture 4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603" y="2968625"/>
            <a:ext cx="1169971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8141" name="Group 45"/>
          <p:cNvGrpSpPr>
            <a:grpSpLocks/>
          </p:cNvGrpSpPr>
          <p:nvPr/>
        </p:nvGrpSpPr>
        <p:grpSpPr bwMode="auto">
          <a:xfrm>
            <a:off x="4151313" y="6080126"/>
            <a:ext cx="2998787" cy="344200"/>
            <a:chOff x="2082" y="3830"/>
            <a:chExt cx="1889" cy="490"/>
          </a:xfrm>
        </p:grpSpPr>
        <p:grpSp>
          <p:nvGrpSpPr>
            <p:cNvPr id="1028142" name="Group 46"/>
            <p:cNvGrpSpPr>
              <a:grpSpLocks/>
            </p:cNvGrpSpPr>
            <p:nvPr/>
          </p:nvGrpSpPr>
          <p:grpSpPr bwMode="auto">
            <a:xfrm>
              <a:off x="2082" y="3894"/>
              <a:ext cx="790" cy="361"/>
              <a:chOff x="267" y="2813"/>
              <a:chExt cx="723" cy="336"/>
            </a:xfrm>
          </p:grpSpPr>
          <p:pic>
            <p:nvPicPr>
              <p:cNvPr id="1028143" name="Picture 47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54" y="2819"/>
                <a:ext cx="336" cy="324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28144" name="Picture 48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67" y="2813"/>
                <a:ext cx="240" cy="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</a:extLst>
            </p:spPr>
          </p:pic>
        </p:grpSp>
        <p:grpSp>
          <p:nvGrpSpPr>
            <p:cNvPr id="1028145" name="Group 49"/>
            <p:cNvGrpSpPr>
              <a:grpSpLocks/>
            </p:cNvGrpSpPr>
            <p:nvPr/>
          </p:nvGrpSpPr>
          <p:grpSpPr bwMode="auto">
            <a:xfrm>
              <a:off x="3049" y="3830"/>
              <a:ext cx="922" cy="490"/>
              <a:chOff x="243" y="2208"/>
              <a:chExt cx="843" cy="456"/>
            </a:xfrm>
          </p:grpSpPr>
          <p:pic>
            <p:nvPicPr>
              <p:cNvPr id="1028146" name="Picture 50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" y="2208"/>
                <a:ext cx="480" cy="4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</a:extLst>
            </p:spPr>
          </p:pic>
          <p:pic>
            <p:nvPicPr>
              <p:cNvPr id="1028147" name="Picture 51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" y="2258"/>
                <a:ext cx="254" cy="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</a:extLst>
            </p:spPr>
          </p:pic>
        </p:grpSp>
      </p:grpSp>
      <p:grpSp>
        <p:nvGrpSpPr>
          <p:cNvPr id="1028148" name="Group 52"/>
          <p:cNvGrpSpPr>
            <a:grpSpLocks/>
          </p:cNvGrpSpPr>
          <p:nvPr/>
        </p:nvGrpSpPr>
        <p:grpSpPr bwMode="auto">
          <a:xfrm rot="10800000" flipV="1">
            <a:off x="2230438" y="4927600"/>
            <a:ext cx="1714500" cy="1358843"/>
            <a:chOff x="4477" y="2982"/>
            <a:chExt cx="988" cy="865"/>
          </a:xfrm>
        </p:grpSpPr>
        <p:pic>
          <p:nvPicPr>
            <p:cNvPr id="1028149" name="Picture 5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" y="3442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0" name="Picture 5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0" y="3345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1" name="Picture 5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224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2" name="Picture 5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" y="3103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3" name="Picture 5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0" y="2982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1028154" name="Group 58"/>
          <p:cNvGrpSpPr>
            <a:grpSpLocks/>
          </p:cNvGrpSpPr>
          <p:nvPr/>
        </p:nvGrpSpPr>
        <p:grpSpPr bwMode="auto">
          <a:xfrm>
            <a:off x="7799389" y="1638277"/>
            <a:ext cx="1139968" cy="1174773"/>
            <a:chOff x="4416" y="2784"/>
            <a:chExt cx="668" cy="788"/>
          </a:xfrm>
        </p:grpSpPr>
        <p:pic>
          <p:nvPicPr>
            <p:cNvPr id="1028155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784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6" name="Picture 6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2880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7" name="Picture 6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2976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8" name="Picture 6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072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pic>
          <p:nvPicPr>
            <p:cNvPr id="1028159" name="Picture 6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3168"/>
              <a:ext cx="285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1028160" name="Group 64"/>
          <p:cNvGrpSpPr>
            <a:grpSpLocks/>
          </p:cNvGrpSpPr>
          <p:nvPr/>
        </p:nvGrpSpPr>
        <p:grpSpPr bwMode="auto">
          <a:xfrm>
            <a:off x="3711354" y="1119188"/>
            <a:ext cx="4799233" cy="4845471"/>
            <a:chOff x="1307" y="705"/>
            <a:chExt cx="3521" cy="3416"/>
          </a:xfrm>
        </p:grpSpPr>
        <p:sp>
          <p:nvSpPr>
            <p:cNvPr id="1028161" name="Line 65"/>
            <p:cNvSpPr>
              <a:spLocks noChangeShapeType="1"/>
            </p:cNvSpPr>
            <p:nvPr/>
          </p:nvSpPr>
          <p:spPr bwMode="auto">
            <a:xfrm rot="18467380" flipV="1">
              <a:off x="727" y="1579"/>
              <a:ext cx="2274" cy="111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2" name="Line 66"/>
            <p:cNvSpPr>
              <a:spLocks noChangeShapeType="1"/>
            </p:cNvSpPr>
            <p:nvPr/>
          </p:nvSpPr>
          <p:spPr bwMode="auto">
            <a:xfrm rot="18467380" flipV="1">
              <a:off x="3301" y="3133"/>
              <a:ext cx="1626" cy="2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3" name="Line 67"/>
            <p:cNvSpPr>
              <a:spLocks noChangeShapeType="1"/>
            </p:cNvSpPr>
            <p:nvPr/>
          </p:nvSpPr>
          <p:spPr bwMode="auto">
            <a:xfrm rot="-3132620">
              <a:off x="3223" y="260"/>
              <a:ext cx="281" cy="278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4" name="Line 68"/>
            <p:cNvSpPr>
              <a:spLocks noChangeShapeType="1"/>
            </p:cNvSpPr>
            <p:nvPr/>
          </p:nvSpPr>
          <p:spPr bwMode="auto">
            <a:xfrm rot="-3132620" flipH="1" flipV="1">
              <a:off x="2203" y="2755"/>
              <a:ext cx="786" cy="171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5" name="Line 69"/>
            <p:cNvSpPr>
              <a:spLocks noChangeShapeType="1"/>
            </p:cNvSpPr>
            <p:nvPr/>
          </p:nvSpPr>
          <p:spPr bwMode="auto">
            <a:xfrm rot="18467380" flipV="1">
              <a:off x="2179" y="974"/>
              <a:ext cx="1403" cy="280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6" name="Line 70"/>
            <p:cNvSpPr>
              <a:spLocks noChangeShapeType="1"/>
            </p:cNvSpPr>
            <p:nvPr/>
          </p:nvSpPr>
          <p:spPr bwMode="auto">
            <a:xfrm rot="-3132620" flipH="1" flipV="1">
              <a:off x="1880" y="1999"/>
              <a:ext cx="2493" cy="175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7" name="Line 71"/>
            <p:cNvSpPr>
              <a:spLocks noChangeShapeType="1"/>
            </p:cNvSpPr>
            <p:nvPr/>
          </p:nvSpPr>
          <p:spPr bwMode="auto">
            <a:xfrm rot="-3132620">
              <a:off x="2908" y="96"/>
              <a:ext cx="935" cy="215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8" name="Line 72"/>
            <p:cNvSpPr>
              <a:spLocks noChangeShapeType="1"/>
            </p:cNvSpPr>
            <p:nvPr/>
          </p:nvSpPr>
          <p:spPr bwMode="auto">
            <a:xfrm rot="18467380" flipV="1">
              <a:off x="4211" y="1670"/>
              <a:ext cx="654" cy="5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69" name="Line 73"/>
            <p:cNvSpPr>
              <a:spLocks noChangeShapeType="1"/>
            </p:cNvSpPr>
            <p:nvPr/>
          </p:nvSpPr>
          <p:spPr bwMode="auto">
            <a:xfrm rot="-3132620" flipH="1" flipV="1">
              <a:off x="1534" y="1846"/>
              <a:ext cx="3094" cy="108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0" name="Line 74"/>
            <p:cNvSpPr>
              <a:spLocks noChangeShapeType="1"/>
            </p:cNvSpPr>
            <p:nvPr/>
          </p:nvSpPr>
          <p:spPr bwMode="auto">
            <a:xfrm rot="18467380" flipV="1">
              <a:off x="2896" y="2286"/>
              <a:ext cx="2302" cy="64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8171" name="Group 75"/>
          <p:cNvGrpSpPr>
            <a:grpSpLocks/>
          </p:cNvGrpSpPr>
          <p:nvPr/>
        </p:nvGrpSpPr>
        <p:grpSpPr bwMode="auto">
          <a:xfrm rot="-1069602">
            <a:off x="3080362" y="1744737"/>
            <a:ext cx="5322303" cy="4672614"/>
            <a:chOff x="1307" y="705"/>
            <a:chExt cx="3521" cy="3416"/>
          </a:xfrm>
        </p:grpSpPr>
        <p:sp>
          <p:nvSpPr>
            <p:cNvPr id="1028172" name="Line 76"/>
            <p:cNvSpPr>
              <a:spLocks noChangeShapeType="1"/>
            </p:cNvSpPr>
            <p:nvPr/>
          </p:nvSpPr>
          <p:spPr bwMode="auto">
            <a:xfrm rot="18467380" flipV="1">
              <a:off x="727" y="1579"/>
              <a:ext cx="2274" cy="1113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3" name="Line 77"/>
            <p:cNvSpPr>
              <a:spLocks noChangeShapeType="1"/>
            </p:cNvSpPr>
            <p:nvPr/>
          </p:nvSpPr>
          <p:spPr bwMode="auto">
            <a:xfrm rot="18467380" flipV="1">
              <a:off x="3301" y="3133"/>
              <a:ext cx="1626" cy="24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4" name="Line 78"/>
            <p:cNvSpPr>
              <a:spLocks noChangeShapeType="1"/>
            </p:cNvSpPr>
            <p:nvPr/>
          </p:nvSpPr>
          <p:spPr bwMode="auto">
            <a:xfrm rot="-3132620">
              <a:off x="3223" y="260"/>
              <a:ext cx="281" cy="2782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5" name="Line 79"/>
            <p:cNvSpPr>
              <a:spLocks noChangeShapeType="1"/>
            </p:cNvSpPr>
            <p:nvPr/>
          </p:nvSpPr>
          <p:spPr bwMode="auto">
            <a:xfrm rot="-3132620" flipH="1" flipV="1">
              <a:off x="2203" y="2755"/>
              <a:ext cx="786" cy="1717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6" name="Line 80"/>
            <p:cNvSpPr>
              <a:spLocks noChangeShapeType="1"/>
            </p:cNvSpPr>
            <p:nvPr/>
          </p:nvSpPr>
          <p:spPr bwMode="auto">
            <a:xfrm rot="18467380" flipV="1">
              <a:off x="2179" y="974"/>
              <a:ext cx="1403" cy="2807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7" name="Line 81"/>
            <p:cNvSpPr>
              <a:spLocks noChangeShapeType="1"/>
            </p:cNvSpPr>
            <p:nvPr/>
          </p:nvSpPr>
          <p:spPr bwMode="auto">
            <a:xfrm rot="-3132620" flipH="1" flipV="1">
              <a:off x="1880" y="1999"/>
              <a:ext cx="2493" cy="1751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8" name="Line 82"/>
            <p:cNvSpPr>
              <a:spLocks noChangeShapeType="1"/>
            </p:cNvSpPr>
            <p:nvPr/>
          </p:nvSpPr>
          <p:spPr bwMode="auto">
            <a:xfrm rot="-3132620">
              <a:off x="2908" y="96"/>
              <a:ext cx="935" cy="2153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79" name="Line 83"/>
            <p:cNvSpPr>
              <a:spLocks noChangeShapeType="1"/>
            </p:cNvSpPr>
            <p:nvPr/>
          </p:nvSpPr>
          <p:spPr bwMode="auto">
            <a:xfrm rot="18467380" flipV="1">
              <a:off x="4211" y="1670"/>
              <a:ext cx="654" cy="580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0" name="Line 84"/>
            <p:cNvSpPr>
              <a:spLocks noChangeShapeType="1"/>
            </p:cNvSpPr>
            <p:nvPr/>
          </p:nvSpPr>
          <p:spPr bwMode="auto">
            <a:xfrm rot="-3132620" flipH="1" flipV="1">
              <a:off x="1534" y="1846"/>
              <a:ext cx="3094" cy="1087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1" name="Line 85"/>
            <p:cNvSpPr>
              <a:spLocks noChangeShapeType="1"/>
            </p:cNvSpPr>
            <p:nvPr/>
          </p:nvSpPr>
          <p:spPr bwMode="auto">
            <a:xfrm rot="18467380" flipV="1">
              <a:off x="2896" y="2286"/>
              <a:ext cx="2302" cy="641"/>
            </a:xfrm>
            <a:prstGeom prst="line">
              <a:avLst/>
            </a:prstGeom>
            <a:noFill/>
            <a:ln w="38100">
              <a:solidFill>
                <a:srgbClr val="00CC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8182" name="Group 86"/>
          <p:cNvGrpSpPr>
            <a:grpSpLocks/>
          </p:cNvGrpSpPr>
          <p:nvPr/>
        </p:nvGrpSpPr>
        <p:grpSpPr bwMode="auto">
          <a:xfrm rot="2259043">
            <a:off x="2882900" y="1009650"/>
            <a:ext cx="5589588" cy="5422900"/>
            <a:chOff x="1307" y="705"/>
            <a:chExt cx="3521" cy="3416"/>
          </a:xfrm>
        </p:grpSpPr>
        <p:sp>
          <p:nvSpPr>
            <p:cNvPr id="1028183" name="Line 87"/>
            <p:cNvSpPr>
              <a:spLocks noChangeShapeType="1"/>
            </p:cNvSpPr>
            <p:nvPr/>
          </p:nvSpPr>
          <p:spPr bwMode="auto">
            <a:xfrm rot="18467380" flipV="1">
              <a:off x="727" y="1579"/>
              <a:ext cx="2274" cy="111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4" name="Line 88"/>
            <p:cNvSpPr>
              <a:spLocks noChangeShapeType="1"/>
            </p:cNvSpPr>
            <p:nvPr/>
          </p:nvSpPr>
          <p:spPr bwMode="auto">
            <a:xfrm rot="18467380" flipV="1">
              <a:off x="3301" y="3133"/>
              <a:ext cx="1626" cy="24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5" name="Line 89"/>
            <p:cNvSpPr>
              <a:spLocks noChangeShapeType="1"/>
            </p:cNvSpPr>
            <p:nvPr/>
          </p:nvSpPr>
          <p:spPr bwMode="auto">
            <a:xfrm rot="-3132620">
              <a:off x="3223" y="260"/>
              <a:ext cx="281" cy="2782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6" name="Line 90"/>
            <p:cNvSpPr>
              <a:spLocks noChangeShapeType="1"/>
            </p:cNvSpPr>
            <p:nvPr/>
          </p:nvSpPr>
          <p:spPr bwMode="auto">
            <a:xfrm rot="-3132620" flipH="1" flipV="1">
              <a:off x="2203" y="2755"/>
              <a:ext cx="786" cy="1717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7" name="Line 91"/>
            <p:cNvSpPr>
              <a:spLocks noChangeShapeType="1"/>
            </p:cNvSpPr>
            <p:nvPr/>
          </p:nvSpPr>
          <p:spPr bwMode="auto">
            <a:xfrm rot="18467380" flipV="1">
              <a:off x="2179" y="974"/>
              <a:ext cx="1403" cy="2807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8" name="Line 92"/>
            <p:cNvSpPr>
              <a:spLocks noChangeShapeType="1"/>
            </p:cNvSpPr>
            <p:nvPr/>
          </p:nvSpPr>
          <p:spPr bwMode="auto">
            <a:xfrm rot="-3132620" flipH="1" flipV="1">
              <a:off x="1880" y="1999"/>
              <a:ext cx="2493" cy="1751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89" name="Line 93"/>
            <p:cNvSpPr>
              <a:spLocks noChangeShapeType="1"/>
            </p:cNvSpPr>
            <p:nvPr/>
          </p:nvSpPr>
          <p:spPr bwMode="auto">
            <a:xfrm rot="-3132620">
              <a:off x="2908" y="96"/>
              <a:ext cx="935" cy="215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90" name="Line 94"/>
            <p:cNvSpPr>
              <a:spLocks noChangeShapeType="1"/>
            </p:cNvSpPr>
            <p:nvPr/>
          </p:nvSpPr>
          <p:spPr bwMode="auto">
            <a:xfrm rot="18467380" flipV="1">
              <a:off x="4211" y="1670"/>
              <a:ext cx="654" cy="580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91" name="Line 95"/>
            <p:cNvSpPr>
              <a:spLocks noChangeShapeType="1"/>
            </p:cNvSpPr>
            <p:nvPr/>
          </p:nvSpPr>
          <p:spPr bwMode="auto">
            <a:xfrm rot="-3132620" flipH="1" flipV="1">
              <a:off x="1534" y="1846"/>
              <a:ext cx="3094" cy="1087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92" name="Line 96"/>
            <p:cNvSpPr>
              <a:spLocks noChangeShapeType="1"/>
            </p:cNvSpPr>
            <p:nvPr/>
          </p:nvSpPr>
          <p:spPr bwMode="auto">
            <a:xfrm rot="18467380" flipV="1">
              <a:off x="2896" y="2286"/>
              <a:ext cx="2302" cy="641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926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70167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Architecture of (Web Service) Grids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486" y="1674254"/>
            <a:ext cx="8281117" cy="458487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400" dirty="0"/>
              <a:t>Grids built from Web Services communicating through an overlay network built in SOFTWARE on the “ordinary internet” at the application level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400" dirty="0"/>
              <a:t>Grids provide the special quality of service (security, performance, fault-tolerance) and customized services needed for “distributed complex enterprises”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400" dirty="0"/>
              <a:t>We need to work with Web Service community as they debate the 60 or so proposed Web Service specifications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 sz="2000" dirty="0"/>
              <a:t>Use Web Service Interoperability WS-I as “best practice”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 sz="2000" dirty="0"/>
              <a:t>Must add further specifications to support high performance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 sz="2000" dirty="0"/>
              <a:t>Database “Grid Services” for O(</a:t>
            </a:r>
            <a:r>
              <a:rPr lang="en-US" altLang="en-US" sz="2000" b="0" dirty="0"/>
              <a:t>N) Community case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en-US" sz="2000" dirty="0"/>
              <a:t>Streaming support for </a:t>
            </a:r>
            <a:r>
              <a:rPr lang="en-US" altLang="en-US" sz="2000" b="0" dirty="0"/>
              <a:t>M</a:t>
            </a:r>
            <a:r>
              <a:rPr lang="en-US" altLang="en-US" sz="2000" b="0" baseline="30000" dirty="0"/>
              <a:t>2</a:t>
            </a:r>
            <a:r>
              <a:rPr lang="en-US" altLang="en-US" sz="2000" dirty="0"/>
              <a:t> case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0"/>
            <a:ext cx="7772400" cy="77946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Web Services WS-*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1449701"/>
            <a:ext cx="8642350" cy="495109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Java is very powerful partly due to its many “frameworks” that generalize libraries e.g.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Java Media Framework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Java Database Connectivity JDBC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Web Services have a correspondingly collections of specifications that represent critical features of the distributed operating systems for “Grids of Simple Services”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Some 60 active WS-* specifications for areas such as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a.	Core Infrastructure Specifications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b.	Service Discovery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c.	Security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d.	Messaging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e.	Notification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f.	Workflow and Coordination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g.	Characteristics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h.	Metadata and State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	</a:t>
            </a:r>
            <a:r>
              <a:rPr lang="en-US" altLang="en-US" sz="2000" dirty="0" err="1"/>
              <a:t>i</a:t>
            </a:r>
            <a:r>
              <a:rPr lang="en-US" altLang="en-US" sz="2000" dirty="0"/>
              <a:t>.	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12649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Web Services</a:t>
            </a:r>
          </a:p>
          <a:p>
            <a:r>
              <a:rPr lang="en-US" altLang="en-US" dirty="0" smtClean="0"/>
              <a:t>Characteristics of Web Services</a:t>
            </a:r>
          </a:p>
          <a:p>
            <a:r>
              <a:rPr lang="en-US" altLang="en-US" dirty="0" smtClean="0"/>
              <a:t>Microsoft </a:t>
            </a:r>
            <a:r>
              <a:rPr lang="en-US" altLang="en-US" dirty="0" err="1" smtClean="0"/>
              <a:t>.Net</a:t>
            </a:r>
            <a:endParaRPr lang="en-US" altLang="en-US" dirty="0" smtClean="0"/>
          </a:p>
          <a:p>
            <a:r>
              <a:rPr lang="en-US" altLang="en-US" dirty="0" smtClean="0"/>
              <a:t>Grid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485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0"/>
            <a:ext cx="7772400" cy="93186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 List of Web Services I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397" y="1655248"/>
            <a:ext cx="8306874" cy="47970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 b="1" dirty="0"/>
              <a:t>a) Core Service Architecture</a:t>
            </a:r>
            <a:endParaRPr lang="en-US" altLang="en-US" sz="2000" b="1" dirty="0"/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XSD</a:t>
            </a:r>
            <a:r>
              <a:rPr lang="en-US" altLang="en-US" sz="2000" dirty="0"/>
              <a:t> XML Schema (W3C Recommendation) V1.0 February 1998, V1.1 February 2004 </a:t>
            </a:r>
            <a:endParaRPr lang="en-GB" altLang="en-US" sz="2000" b="1" dirty="0"/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WSDL 1.1</a:t>
            </a:r>
            <a:r>
              <a:rPr lang="en-GB" altLang="en-US" sz="2000" dirty="0"/>
              <a:t> Web Services Description Language Version 1.1, (W3C note) March 2001 </a:t>
            </a:r>
            <a:endParaRPr lang="en-GB" altLang="en-US" sz="2000" b="1" dirty="0"/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WSDL 2.0</a:t>
            </a:r>
            <a:r>
              <a:rPr lang="en-GB" altLang="en-US" sz="2000" dirty="0"/>
              <a:t> Web Services Description Language Version 2.0, (W3C under development) March 2004 </a:t>
            </a:r>
            <a:endParaRPr lang="en-GB" altLang="en-US" sz="2000" b="1" dirty="0"/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SOAP 1.1</a:t>
            </a:r>
            <a:r>
              <a:rPr lang="en-GB" altLang="en-US" sz="2000" dirty="0"/>
              <a:t> (W3C Note) V1.1 Note May 2000</a:t>
            </a:r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SOAP 1.2</a:t>
            </a:r>
            <a:r>
              <a:rPr lang="en-GB" altLang="en-US" sz="2000" dirty="0"/>
              <a:t> (W3C Recommendation) June 24 2003 </a:t>
            </a:r>
            <a:endParaRPr lang="en-GB" altLang="en-US" sz="2000" b="1" dirty="0"/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b) Service Discovery</a:t>
            </a:r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UDDI </a:t>
            </a:r>
            <a:r>
              <a:rPr lang="en-GB" altLang="en-US" sz="2000" dirty="0"/>
              <a:t>(Broadly Supported OASIS Standard) V3 August 2003  </a:t>
            </a:r>
            <a:endParaRPr lang="en-GB" altLang="en-US" sz="2000" b="1" dirty="0"/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WS-Discovery</a:t>
            </a:r>
            <a:r>
              <a:rPr lang="en-GB" altLang="en-US" sz="2000" dirty="0"/>
              <a:t> Web services Dynamic Discovery (Microsoft, BEA, Intel …) February 2004</a:t>
            </a:r>
            <a:r>
              <a:rPr lang="en-US" altLang="en-US" sz="2000" dirty="0"/>
              <a:t> </a:t>
            </a:r>
            <a:endParaRPr lang="en-GB" altLang="en-US" sz="2000" b="1" dirty="0"/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WS-IL</a:t>
            </a:r>
            <a:r>
              <a:rPr lang="en-GB" altLang="en-US" sz="2000" dirty="0"/>
              <a:t> Web Services Inspection Language, (IBM, Microsoft) November 2001</a:t>
            </a:r>
          </a:p>
        </p:txBody>
      </p:sp>
    </p:spTree>
    <p:extLst>
      <p:ext uri="{BB962C8B-B14F-4D97-AF65-F5344CB8AC3E}">
        <p14:creationId xmlns:p14="http://schemas.microsoft.com/office/powerpoint/2010/main" val="39393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7772400" cy="77946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 List of Web Services II</a:t>
            </a:r>
            <a:endParaRPr lang="en-GB" alt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6" y="1359550"/>
            <a:ext cx="8576838" cy="496397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 b="1" dirty="0"/>
              <a:t>c) Security</a:t>
            </a:r>
          </a:p>
          <a:p>
            <a:pPr>
              <a:lnSpc>
                <a:spcPct val="90000"/>
              </a:lnSpc>
            </a:pPr>
            <a:r>
              <a:rPr lang="en-GB" altLang="en-US" sz="2000" b="1" dirty="0">
                <a:solidFill>
                  <a:srgbClr val="006600"/>
                </a:solidFill>
              </a:rPr>
              <a:t>SAML</a:t>
            </a:r>
            <a:r>
              <a:rPr lang="en-GB" altLang="en-US" sz="2000" dirty="0">
                <a:solidFill>
                  <a:srgbClr val="006600"/>
                </a:solidFill>
              </a:rPr>
              <a:t> </a:t>
            </a:r>
            <a:r>
              <a:rPr lang="en-GB" altLang="en-US" sz="2000" dirty="0"/>
              <a:t>Security Assertion </a:t>
            </a:r>
            <a:r>
              <a:rPr lang="en-GB" altLang="en-US" sz="2000" dirty="0" err="1"/>
              <a:t>Markup</a:t>
            </a:r>
            <a:r>
              <a:rPr lang="en-GB" altLang="en-US" sz="2000" dirty="0"/>
              <a:t> Language (OASIS) V1.1 </a:t>
            </a:r>
            <a:r>
              <a:rPr lang="en-GB" altLang="en-US" sz="2000" dirty="0">
                <a:solidFill>
                  <a:srgbClr val="000099"/>
                </a:solidFill>
              </a:rPr>
              <a:t>May 2004 </a:t>
            </a:r>
            <a:endParaRPr lang="en-GB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000" b="1" dirty="0">
                <a:solidFill>
                  <a:srgbClr val="006600"/>
                </a:solidFill>
              </a:rPr>
              <a:t>XACML</a:t>
            </a:r>
            <a:r>
              <a:rPr lang="en-GB" altLang="en-US" sz="2000" dirty="0"/>
              <a:t> </a:t>
            </a:r>
            <a:r>
              <a:rPr lang="en-GB" altLang="en-US" sz="2000" dirty="0" err="1"/>
              <a:t>eXtensible</a:t>
            </a:r>
            <a:r>
              <a:rPr lang="en-GB" altLang="en-US" sz="2000" dirty="0"/>
              <a:t> Access Control </a:t>
            </a:r>
            <a:r>
              <a:rPr lang="en-GB" altLang="en-US" sz="2000" dirty="0" err="1"/>
              <a:t>Markup</a:t>
            </a:r>
            <a:r>
              <a:rPr lang="en-GB" altLang="en-US" sz="2000" dirty="0"/>
              <a:t> Language (OASIS) V1.0 </a:t>
            </a:r>
            <a:r>
              <a:rPr lang="en-GB" altLang="en-US" sz="2000" dirty="0">
                <a:solidFill>
                  <a:srgbClr val="000099"/>
                </a:solidFill>
              </a:rPr>
              <a:t>February 2003 </a:t>
            </a:r>
            <a:endParaRPr lang="en-GB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000" b="1" dirty="0">
                <a:solidFill>
                  <a:srgbClr val="006600"/>
                </a:solidFill>
              </a:rPr>
              <a:t>WS-Security 2004</a:t>
            </a:r>
            <a:r>
              <a:rPr lang="en-GB" altLang="en-US" sz="2000" dirty="0"/>
              <a:t> Web Services Security: SOAP Message Security (OASIS) Standard </a:t>
            </a:r>
            <a:r>
              <a:rPr lang="en-GB" altLang="en-US" sz="2000" dirty="0">
                <a:solidFill>
                  <a:srgbClr val="000099"/>
                </a:solidFill>
              </a:rPr>
              <a:t>March 2004</a:t>
            </a:r>
            <a:endParaRPr lang="en-GB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000" b="1" dirty="0">
                <a:solidFill>
                  <a:srgbClr val="006600"/>
                </a:solidFill>
              </a:rPr>
              <a:t>WS-</a:t>
            </a:r>
            <a:r>
              <a:rPr lang="en-GB" altLang="en-US" sz="2000" b="1" dirty="0" err="1">
                <a:solidFill>
                  <a:srgbClr val="006600"/>
                </a:solidFill>
              </a:rPr>
              <a:t>SecurityPolicy</a:t>
            </a:r>
            <a:r>
              <a:rPr lang="en-GB" altLang="en-US" sz="2000" dirty="0"/>
              <a:t> Web Services Security Policy (IBM, Microsoft, RSA, Verisign) Draft </a:t>
            </a:r>
            <a:r>
              <a:rPr lang="en-GB" altLang="en-US" sz="2000" dirty="0">
                <a:solidFill>
                  <a:srgbClr val="000099"/>
                </a:solidFill>
              </a:rPr>
              <a:t>December 2002</a:t>
            </a:r>
            <a:endParaRPr lang="en-GB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000" b="1" dirty="0">
                <a:solidFill>
                  <a:srgbClr val="006600"/>
                </a:solidFill>
              </a:rPr>
              <a:t>WS-Trust</a:t>
            </a:r>
            <a:r>
              <a:rPr lang="en-GB" altLang="en-US" sz="2000" b="1" dirty="0"/>
              <a:t> </a:t>
            </a:r>
            <a:r>
              <a:rPr lang="en-GB" altLang="en-US" sz="2000" dirty="0"/>
              <a:t>Web Services Trust Language (BEA, IBM, Microsoft, RSA, Verisign …) </a:t>
            </a:r>
            <a:r>
              <a:rPr lang="en-GB" altLang="en-US" sz="2000" dirty="0">
                <a:solidFill>
                  <a:srgbClr val="000099"/>
                </a:solidFill>
              </a:rPr>
              <a:t>May 2004</a:t>
            </a:r>
            <a:endParaRPr lang="en-GB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000" b="1" dirty="0">
                <a:solidFill>
                  <a:srgbClr val="006600"/>
                </a:solidFill>
              </a:rPr>
              <a:t>WS-</a:t>
            </a:r>
            <a:r>
              <a:rPr lang="en-GB" altLang="en-US" sz="2000" b="1" dirty="0" err="1">
                <a:solidFill>
                  <a:srgbClr val="006600"/>
                </a:solidFill>
              </a:rPr>
              <a:t>SecureConversation</a:t>
            </a:r>
            <a:r>
              <a:rPr lang="en-GB" altLang="en-US" sz="2000" dirty="0"/>
              <a:t> Web Services Secure Conversation Language (BEA, IBM, Microsoft, RSA, Verisign …) </a:t>
            </a:r>
            <a:r>
              <a:rPr lang="en-GB" altLang="en-US" sz="2000" dirty="0">
                <a:solidFill>
                  <a:srgbClr val="000099"/>
                </a:solidFill>
              </a:rPr>
              <a:t>May 2004 </a:t>
            </a:r>
            <a:endParaRPr lang="en-GB" altLang="en-US" sz="20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000" b="1" dirty="0">
                <a:solidFill>
                  <a:srgbClr val="006600"/>
                </a:solidFill>
              </a:rPr>
              <a:t>WS-Federation</a:t>
            </a:r>
            <a:r>
              <a:rPr lang="en-GB" altLang="en-US" sz="2000" dirty="0">
                <a:solidFill>
                  <a:srgbClr val="006600"/>
                </a:solidFill>
              </a:rPr>
              <a:t> </a:t>
            </a:r>
            <a:r>
              <a:rPr lang="en-GB" altLang="en-US" sz="2000" dirty="0"/>
              <a:t>Web Services Federation Language (BEA, IBM, Microsoft, RSA, Verisign) </a:t>
            </a:r>
            <a:r>
              <a:rPr lang="en-GB" altLang="en-US" sz="2000" dirty="0">
                <a:solidFill>
                  <a:srgbClr val="000099"/>
                </a:solidFill>
              </a:rPr>
              <a:t>July 2003</a:t>
            </a:r>
            <a:r>
              <a:rPr lang="en-GB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0"/>
            <a:ext cx="7772400" cy="81756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 List of Web Services III</a:t>
            </a:r>
            <a:endParaRPr lang="en-GB" alt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577" y="1616612"/>
            <a:ext cx="8603088" cy="464252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1800" b="1" dirty="0"/>
              <a:t>d) Messaging</a:t>
            </a:r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WS-Addressing</a:t>
            </a:r>
            <a:r>
              <a:rPr lang="en-GB" altLang="en-US" sz="1800" dirty="0"/>
              <a:t> Web Services Addressing (BEA, IBM, Microsoft) March 2004 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WS-</a:t>
            </a:r>
            <a:r>
              <a:rPr lang="en-GB" altLang="en-US" sz="1800" b="1" dirty="0" err="1"/>
              <a:t>MessageDelivery</a:t>
            </a:r>
            <a:r>
              <a:rPr lang="en-GB" altLang="en-US" sz="1800" dirty="0"/>
              <a:t> Web Services Message Delivery (W3C Submission by Oracle, Sun ..)  April 2004 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WS-Routing and Referral</a:t>
            </a:r>
            <a:r>
              <a:rPr lang="en-GB" altLang="en-US" sz="1800" dirty="0"/>
              <a:t> SOAP Routing Protocol  (Microsoft) October 2001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WS-RM</a:t>
            </a:r>
            <a:r>
              <a:rPr lang="en-GB" altLang="en-US" sz="1800" dirty="0"/>
              <a:t> Web Services Reliable Messaging (BEA, IBM, Microsoft, </a:t>
            </a:r>
            <a:r>
              <a:rPr lang="en-GB" altLang="en-US" sz="1800" dirty="0" err="1"/>
              <a:t>Tibco</a:t>
            </a:r>
            <a:r>
              <a:rPr lang="en-GB" altLang="en-US" sz="1800" dirty="0"/>
              <a:t>) v0.992 March 2004 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WS-Reliability</a:t>
            </a:r>
            <a:r>
              <a:rPr lang="en-GB" altLang="en-US" sz="1800" dirty="0"/>
              <a:t> Web Services Reliable Messaging (OASIS Web Services Reliable Messaging TC) March 2004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SOAP MOTM</a:t>
            </a:r>
            <a:r>
              <a:rPr lang="en-GB" altLang="en-US" sz="1800" dirty="0"/>
              <a:t> SOAP Message Transmission Optimization Mechanism (W3C) June 2004 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e) Notification</a:t>
            </a:r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WS-Eventing</a:t>
            </a:r>
            <a:r>
              <a:rPr lang="en-GB" altLang="en-US" sz="1800" dirty="0"/>
              <a:t> Web Services Eventing (BEA, Microsoft, TIBCO) January 2004 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WS-Notification</a:t>
            </a:r>
            <a:r>
              <a:rPr lang="en-GB" altLang="en-US" sz="1800" dirty="0"/>
              <a:t> Framework for Web Services Notification with </a:t>
            </a:r>
            <a:r>
              <a:rPr lang="en-GB" altLang="en-US" sz="1800" b="1" dirty="0"/>
              <a:t>WS-Topics, WS-</a:t>
            </a:r>
            <a:r>
              <a:rPr lang="en-GB" altLang="en-US" sz="1800" b="1" dirty="0" err="1"/>
              <a:t>BaseNotification</a:t>
            </a:r>
            <a:r>
              <a:rPr lang="en-GB" altLang="en-US" sz="1800" b="1" dirty="0"/>
              <a:t>, </a:t>
            </a:r>
            <a:r>
              <a:rPr lang="en-GB" altLang="en-US" sz="1800" dirty="0"/>
              <a:t>and</a:t>
            </a:r>
            <a:r>
              <a:rPr lang="en-GB" altLang="en-US" sz="1800" b="1" dirty="0"/>
              <a:t> WS-</a:t>
            </a:r>
            <a:r>
              <a:rPr lang="en-GB" altLang="en-US" sz="1800" b="1" dirty="0" err="1"/>
              <a:t>BrokeredNotification</a:t>
            </a:r>
            <a:r>
              <a:rPr lang="en-GB" altLang="en-US" sz="1800" dirty="0"/>
              <a:t> (OASIS) OASIS Web Services Notification TC Set up March 2004 </a:t>
            </a:r>
            <a:endParaRPr lang="en-GB" altLang="en-US" sz="1800" b="1" dirty="0"/>
          </a:p>
          <a:p>
            <a:pPr>
              <a:lnSpc>
                <a:spcPct val="80000"/>
              </a:lnSpc>
            </a:pPr>
            <a:r>
              <a:rPr lang="en-GB" altLang="en-US" sz="1800" b="1" dirty="0"/>
              <a:t>JMS</a:t>
            </a:r>
            <a:r>
              <a:rPr lang="en-GB" altLang="en-US" sz="1800" dirty="0"/>
              <a:t> Java Message Service V1.1 March 2002</a:t>
            </a:r>
          </a:p>
        </p:txBody>
      </p:sp>
    </p:spTree>
    <p:extLst>
      <p:ext uri="{BB962C8B-B14F-4D97-AF65-F5344CB8AC3E}">
        <p14:creationId xmlns:p14="http://schemas.microsoft.com/office/powerpoint/2010/main" val="17382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19400"/>
            <a:ext cx="8229600" cy="1139825"/>
          </a:xfrm>
        </p:spPr>
        <p:txBody>
          <a:bodyPr/>
          <a:lstStyle/>
          <a:p>
            <a:r>
              <a:rPr lang="en-US" altLang="en-US"/>
              <a:t>Peer to Peer Grid</a:t>
            </a:r>
          </a:p>
        </p:txBody>
      </p:sp>
      <p:grpSp>
        <p:nvGrpSpPr>
          <p:cNvPr id="1088515" name="Group 3"/>
          <p:cNvGrpSpPr>
            <a:grpSpLocks/>
          </p:cNvGrpSpPr>
          <p:nvPr/>
        </p:nvGrpSpPr>
        <p:grpSpPr bwMode="auto">
          <a:xfrm>
            <a:off x="990600" y="381000"/>
            <a:ext cx="1254125" cy="706438"/>
            <a:chOff x="624" y="240"/>
            <a:chExt cx="790" cy="445"/>
          </a:xfrm>
        </p:grpSpPr>
        <p:sp>
          <p:nvSpPr>
            <p:cNvPr id="1088516" name="Oval 4"/>
            <p:cNvSpPr>
              <a:spLocks noChangeArrowheads="1"/>
            </p:cNvSpPr>
            <p:nvPr/>
          </p:nvSpPr>
          <p:spPr bwMode="auto">
            <a:xfrm>
              <a:off x="665" y="503"/>
              <a:ext cx="694" cy="1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17" name="Line 5"/>
            <p:cNvSpPr>
              <a:spLocks noChangeShapeType="1"/>
            </p:cNvSpPr>
            <p:nvPr/>
          </p:nvSpPr>
          <p:spPr bwMode="auto">
            <a:xfrm>
              <a:off x="1359" y="321"/>
              <a:ext cx="0" cy="283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18" name="Line 6"/>
            <p:cNvSpPr>
              <a:spLocks noChangeShapeType="1"/>
            </p:cNvSpPr>
            <p:nvPr/>
          </p:nvSpPr>
          <p:spPr bwMode="auto">
            <a:xfrm>
              <a:off x="846" y="422"/>
              <a:ext cx="0" cy="8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19" name="Line 7"/>
            <p:cNvSpPr>
              <a:spLocks noChangeShapeType="1"/>
            </p:cNvSpPr>
            <p:nvPr/>
          </p:nvSpPr>
          <p:spPr bwMode="auto">
            <a:xfrm>
              <a:off x="1057" y="422"/>
              <a:ext cx="0" cy="8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0" name="Rectangle 8"/>
            <p:cNvSpPr>
              <a:spLocks noChangeArrowheads="1"/>
            </p:cNvSpPr>
            <p:nvPr/>
          </p:nvSpPr>
          <p:spPr bwMode="auto">
            <a:xfrm>
              <a:off x="967" y="422"/>
              <a:ext cx="90" cy="2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1" name="Rectangle 9"/>
            <p:cNvSpPr>
              <a:spLocks noChangeArrowheads="1"/>
            </p:cNvSpPr>
            <p:nvPr/>
          </p:nvSpPr>
          <p:spPr bwMode="auto">
            <a:xfrm>
              <a:off x="1057" y="402"/>
              <a:ext cx="9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2" name="Rectangle 10"/>
            <p:cNvSpPr>
              <a:spLocks noChangeArrowheads="1"/>
            </p:cNvSpPr>
            <p:nvPr/>
          </p:nvSpPr>
          <p:spPr bwMode="auto">
            <a:xfrm>
              <a:off x="846" y="422"/>
              <a:ext cx="121" cy="22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3" name="Rectangle 11"/>
            <p:cNvSpPr>
              <a:spLocks noChangeArrowheads="1"/>
            </p:cNvSpPr>
            <p:nvPr/>
          </p:nvSpPr>
          <p:spPr bwMode="auto">
            <a:xfrm>
              <a:off x="665" y="341"/>
              <a:ext cx="12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4" name="Rectangle 12"/>
            <p:cNvSpPr>
              <a:spLocks noChangeArrowheads="1"/>
            </p:cNvSpPr>
            <p:nvPr/>
          </p:nvSpPr>
          <p:spPr bwMode="auto">
            <a:xfrm>
              <a:off x="786" y="382"/>
              <a:ext cx="120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5" name="Rectangle 13"/>
            <p:cNvSpPr>
              <a:spLocks noChangeArrowheads="1"/>
            </p:cNvSpPr>
            <p:nvPr/>
          </p:nvSpPr>
          <p:spPr bwMode="auto">
            <a:xfrm>
              <a:off x="1148" y="382"/>
              <a:ext cx="90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6" name="Rectangle 14"/>
            <p:cNvSpPr>
              <a:spLocks noChangeArrowheads="1"/>
            </p:cNvSpPr>
            <p:nvPr/>
          </p:nvSpPr>
          <p:spPr bwMode="auto">
            <a:xfrm>
              <a:off x="1238" y="361"/>
              <a:ext cx="9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7" name="Rectangle 15"/>
            <p:cNvSpPr>
              <a:spLocks noChangeArrowheads="1"/>
            </p:cNvSpPr>
            <p:nvPr/>
          </p:nvSpPr>
          <p:spPr bwMode="auto">
            <a:xfrm>
              <a:off x="1268" y="341"/>
              <a:ext cx="9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8" name="Oval 16"/>
            <p:cNvSpPr>
              <a:spLocks noChangeArrowheads="1"/>
            </p:cNvSpPr>
            <p:nvPr/>
          </p:nvSpPr>
          <p:spPr bwMode="auto">
            <a:xfrm>
              <a:off x="665" y="240"/>
              <a:ext cx="694" cy="1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29" name="Line 17"/>
            <p:cNvSpPr>
              <a:spLocks noChangeShapeType="1"/>
            </p:cNvSpPr>
            <p:nvPr/>
          </p:nvSpPr>
          <p:spPr bwMode="auto">
            <a:xfrm>
              <a:off x="665" y="321"/>
              <a:ext cx="0" cy="283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30" name="Text Box 18"/>
            <p:cNvSpPr txBox="1">
              <a:spLocks noChangeArrowheads="1"/>
            </p:cNvSpPr>
            <p:nvPr/>
          </p:nvSpPr>
          <p:spPr bwMode="auto">
            <a:xfrm>
              <a:off x="624" y="406"/>
              <a:ext cx="7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Database</a:t>
              </a:r>
            </a:p>
          </p:txBody>
        </p:sp>
      </p:grpSp>
      <p:grpSp>
        <p:nvGrpSpPr>
          <p:cNvPr id="1088531" name="Group 19"/>
          <p:cNvGrpSpPr>
            <a:grpSpLocks/>
          </p:cNvGrpSpPr>
          <p:nvPr/>
        </p:nvGrpSpPr>
        <p:grpSpPr bwMode="auto">
          <a:xfrm>
            <a:off x="762000" y="5486400"/>
            <a:ext cx="754063" cy="838200"/>
            <a:chOff x="480" y="3456"/>
            <a:chExt cx="475" cy="528"/>
          </a:xfrm>
        </p:grpSpPr>
        <p:sp>
          <p:nvSpPr>
            <p:cNvPr id="1088532" name="Oval 20"/>
            <p:cNvSpPr>
              <a:spLocks noChangeArrowheads="1"/>
            </p:cNvSpPr>
            <p:nvPr/>
          </p:nvSpPr>
          <p:spPr bwMode="auto">
            <a:xfrm>
              <a:off x="480" y="3885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33" name="Oval 21"/>
            <p:cNvSpPr>
              <a:spLocks noChangeArrowheads="1"/>
            </p:cNvSpPr>
            <p:nvPr/>
          </p:nvSpPr>
          <p:spPr bwMode="auto">
            <a:xfrm>
              <a:off x="605" y="3885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34" name="Oval 22"/>
            <p:cNvSpPr>
              <a:spLocks noChangeArrowheads="1"/>
            </p:cNvSpPr>
            <p:nvPr/>
          </p:nvSpPr>
          <p:spPr bwMode="auto">
            <a:xfrm>
              <a:off x="731" y="3885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35" name="Oval 23"/>
            <p:cNvSpPr>
              <a:spLocks noChangeArrowheads="1"/>
            </p:cNvSpPr>
            <p:nvPr/>
          </p:nvSpPr>
          <p:spPr bwMode="auto">
            <a:xfrm>
              <a:off x="856" y="3885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36" name="Oval 24"/>
            <p:cNvSpPr>
              <a:spLocks noChangeArrowheads="1"/>
            </p:cNvSpPr>
            <p:nvPr/>
          </p:nvSpPr>
          <p:spPr bwMode="auto">
            <a:xfrm>
              <a:off x="480" y="3742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37" name="Oval 25"/>
            <p:cNvSpPr>
              <a:spLocks noChangeArrowheads="1"/>
            </p:cNvSpPr>
            <p:nvPr/>
          </p:nvSpPr>
          <p:spPr bwMode="auto">
            <a:xfrm>
              <a:off x="605" y="3742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38" name="Oval 26"/>
            <p:cNvSpPr>
              <a:spLocks noChangeArrowheads="1"/>
            </p:cNvSpPr>
            <p:nvPr/>
          </p:nvSpPr>
          <p:spPr bwMode="auto">
            <a:xfrm>
              <a:off x="731" y="3742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39" name="Oval 27"/>
            <p:cNvSpPr>
              <a:spLocks noChangeArrowheads="1"/>
            </p:cNvSpPr>
            <p:nvPr/>
          </p:nvSpPr>
          <p:spPr bwMode="auto">
            <a:xfrm>
              <a:off x="856" y="3742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0" name="Oval 28"/>
            <p:cNvSpPr>
              <a:spLocks noChangeArrowheads="1"/>
            </p:cNvSpPr>
            <p:nvPr/>
          </p:nvSpPr>
          <p:spPr bwMode="auto">
            <a:xfrm>
              <a:off x="480" y="3599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1" name="Oval 29"/>
            <p:cNvSpPr>
              <a:spLocks noChangeArrowheads="1"/>
            </p:cNvSpPr>
            <p:nvPr/>
          </p:nvSpPr>
          <p:spPr bwMode="auto">
            <a:xfrm>
              <a:off x="605" y="3599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2" name="Oval 30"/>
            <p:cNvSpPr>
              <a:spLocks noChangeArrowheads="1"/>
            </p:cNvSpPr>
            <p:nvPr/>
          </p:nvSpPr>
          <p:spPr bwMode="auto">
            <a:xfrm>
              <a:off x="731" y="3599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3" name="Oval 31"/>
            <p:cNvSpPr>
              <a:spLocks noChangeArrowheads="1"/>
            </p:cNvSpPr>
            <p:nvPr/>
          </p:nvSpPr>
          <p:spPr bwMode="auto">
            <a:xfrm>
              <a:off x="856" y="3599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4" name="Oval 32"/>
            <p:cNvSpPr>
              <a:spLocks noChangeArrowheads="1"/>
            </p:cNvSpPr>
            <p:nvPr/>
          </p:nvSpPr>
          <p:spPr bwMode="auto">
            <a:xfrm>
              <a:off x="480" y="3456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5" name="Oval 33"/>
            <p:cNvSpPr>
              <a:spLocks noChangeArrowheads="1"/>
            </p:cNvSpPr>
            <p:nvPr/>
          </p:nvSpPr>
          <p:spPr bwMode="auto">
            <a:xfrm>
              <a:off x="605" y="3456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6" name="Oval 34"/>
            <p:cNvSpPr>
              <a:spLocks noChangeArrowheads="1"/>
            </p:cNvSpPr>
            <p:nvPr/>
          </p:nvSpPr>
          <p:spPr bwMode="auto">
            <a:xfrm>
              <a:off x="731" y="3456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7" name="Oval 35"/>
            <p:cNvSpPr>
              <a:spLocks noChangeArrowheads="1"/>
            </p:cNvSpPr>
            <p:nvPr/>
          </p:nvSpPr>
          <p:spPr bwMode="auto">
            <a:xfrm>
              <a:off x="856" y="3456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48" name="Line 36"/>
            <p:cNvSpPr>
              <a:spLocks noChangeShapeType="1"/>
            </p:cNvSpPr>
            <p:nvPr/>
          </p:nvSpPr>
          <p:spPr bwMode="auto">
            <a:xfrm>
              <a:off x="533" y="3935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49" name="Line 37"/>
            <p:cNvSpPr>
              <a:spLocks noChangeShapeType="1"/>
            </p:cNvSpPr>
            <p:nvPr/>
          </p:nvSpPr>
          <p:spPr bwMode="auto">
            <a:xfrm>
              <a:off x="533" y="3789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50" name="Line 38"/>
            <p:cNvSpPr>
              <a:spLocks noChangeShapeType="1"/>
            </p:cNvSpPr>
            <p:nvPr/>
          </p:nvSpPr>
          <p:spPr bwMode="auto">
            <a:xfrm>
              <a:off x="533" y="3644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51" name="Line 39"/>
            <p:cNvSpPr>
              <a:spLocks noChangeShapeType="1"/>
            </p:cNvSpPr>
            <p:nvPr/>
          </p:nvSpPr>
          <p:spPr bwMode="auto">
            <a:xfrm>
              <a:off x="533" y="3499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52" name="Line 40"/>
            <p:cNvSpPr>
              <a:spLocks noChangeShapeType="1"/>
            </p:cNvSpPr>
            <p:nvPr/>
          </p:nvSpPr>
          <p:spPr bwMode="auto">
            <a:xfrm flipV="1">
              <a:off x="902" y="3499"/>
              <a:ext cx="0" cy="449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53" name="Line 41"/>
            <p:cNvSpPr>
              <a:spLocks noChangeShapeType="1"/>
            </p:cNvSpPr>
            <p:nvPr/>
          </p:nvSpPr>
          <p:spPr bwMode="auto">
            <a:xfrm flipV="1">
              <a:off x="779" y="3504"/>
              <a:ext cx="0" cy="444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54" name="Line 42"/>
            <p:cNvSpPr>
              <a:spLocks noChangeShapeType="1"/>
            </p:cNvSpPr>
            <p:nvPr/>
          </p:nvSpPr>
          <p:spPr bwMode="auto">
            <a:xfrm flipV="1">
              <a:off x="656" y="3504"/>
              <a:ext cx="0" cy="432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55" name="Line 43"/>
            <p:cNvSpPr>
              <a:spLocks noChangeShapeType="1"/>
            </p:cNvSpPr>
            <p:nvPr/>
          </p:nvSpPr>
          <p:spPr bwMode="auto">
            <a:xfrm flipV="1">
              <a:off x="533" y="3499"/>
              <a:ext cx="0" cy="437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8556" name="Group 44"/>
          <p:cNvGrpSpPr>
            <a:grpSpLocks/>
          </p:cNvGrpSpPr>
          <p:nvPr/>
        </p:nvGrpSpPr>
        <p:grpSpPr bwMode="auto">
          <a:xfrm>
            <a:off x="7772400" y="800100"/>
            <a:ext cx="754063" cy="838200"/>
            <a:chOff x="4896" y="504"/>
            <a:chExt cx="475" cy="528"/>
          </a:xfrm>
        </p:grpSpPr>
        <p:sp>
          <p:nvSpPr>
            <p:cNvPr id="1088557" name="Oval 45"/>
            <p:cNvSpPr>
              <a:spLocks noChangeArrowheads="1"/>
            </p:cNvSpPr>
            <p:nvPr/>
          </p:nvSpPr>
          <p:spPr bwMode="auto">
            <a:xfrm>
              <a:off x="4896" y="933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58" name="Oval 46"/>
            <p:cNvSpPr>
              <a:spLocks noChangeArrowheads="1"/>
            </p:cNvSpPr>
            <p:nvPr/>
          </p:nvSpPr>
          <p:spPr bwMode="auto">
            <a:xfrm>
              <a:off x="5021" y="933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59" name="Oval 47"/>
            <p:cNvSpPr>
              <a:spLocks noChangeArrowheads="1"/>
            </p:cNvSpPr>
            <p:nvPr/>
          </p:nvSpPr>
          <p:spPr bwMode="auto">
            <a:xfrm>
              <a:off x="5147" y="933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0" name="Oval 48"/>
            <p:cNvSpPr>
              <a:spLocks noChangeArrowheads="1"/>
            </p:cNvSpPr>
            <p:nvPr/>
          </p:nvSpPr>
          <p:spPr bwMode="auto">
            <a:xfrm>
              <a:off x="5272" y="933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1" name="Oval 49"/>
            <p:cNvSpPr>
              <a:spLocks noChangeArrowheads="1"/>
            </p:cNvSpPr>
            <p:nvPr/>
          </p:nvSpPr>
          <p:spPr bwMode="auto">
            <a:xfrm>
              <a:off x="4896" y="790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2" name="Oval 50"/>
            <p:cNvSpPr>
              <a:spLocks noChangeArrowheads="1"/>
            </p:cNvSpPr>
            <p:nvPr/>
          </p:nvSpPr>
          <p:spPr bwMode="auto">
            <a:xfrm>
              <a:off x="5021" y="790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3" name="Oval 51"/>
            <p:cNvSpPr>
              <a:spLocks noChangeArrowheads="1"/>
            </p:cNvSpPr>
            <p:nvPr/>
          </p:nvSpPr>
          <p:spPr bwMode="auto">
            <a:xfrm>
              <a:off x="5147" y="790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4" name="Oval 52"/>
            <p:cNvSpPr>
              <a:spLocks noChangeArrowheads="1"/>
            </p:cNvSpPr>
            <p:nvPr/>
          </p:nvSpPr>
          <p:spPr bwMode="auto">
            <a:xfrm>
              <a:off x="5272" y="790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5" name="Oval 53"/>
            <p:cNvSpPr>
              <a:spLocks noChangeArrowheads="1"/>
            </p:cNvSpPr>
            <p:nvPr/>
          </p:nvSpPr>
          <p:spPr bwMode="auto">
            <a:xfrm>
              <a:off x="4896" y="647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6" name="Oval 54"/>
            <p:cNvSpPr>
              <a:spLocks noChangeArrowheads="1"/>
            </p:cNvSpPr>
            <p:nvPr/>
          </p:nvSpPr>
          <p:spPr bwMode="auto">
            <a:xfrm>
              <a:off x="5021" y="647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7" name="Oval 55"/>
            <p:cNvSpPr>
              <a:spLocks noChangeArrowheads="1"/>
            </p:cNvSpPr>
            <p:nvPr/>
          </p:nvSpPr>
          <p:spPr bwMode="auto">
            <a:xfrm>
              <a:off x="5147" y="647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8" name="Oval 56"/>
            <p:cNvSpPr>
              <a:spLocks noChangeArrowheads="1"/>
            </p:cNvSpPr>
            <p:nvPr/>
          </p:nvSpPr>
          <p:spPr bwMode="auto">
            <a:xfrm>
              <a:off x="5272" y="647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69" name="Oval 57"/>
            <p:cNvSpPr>
              <a:spLocks noChangeArrowheads="1"/>
            </p:cNvSpPr>
            <p:nvPr/>
          </p:nvSpPr>
          <p:spPr bwMode="auto">
            <a:xfrm>
              <a:off x="4896" y="504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70" name="Oval 58"/>
            <p:cNvSpPr>
              <a:spLocks noChangeArrowheads="1"/>
            </p:cNvSpPr>
            <p:nvPr/>
          </p:nvSpPr>
          <p:spPr bwMode="auto">
            <a:xfrm>
              <a:off x="5021" y="504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71" name="Oval 59"/>
            <p:cNvSpPr>
              <a:spLocks noChangeArrowheads="1"/>
            </p:cNvSpPr>
            <p:nvPr/>
          </p:nvSpPr>
          <p:spPr bwMode="auto">
            <a:xfrm>
              <a:off x="5147" y="504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72" name="Oval 60"/>
            <p:cNvSpPr>
              <a:spLocks noChangeArrowheads="1"/>
            </p:cNvSpPr>
            <p:nvPr/>
          </p:nvSpPr>
          <p:spPr bwMode="auto">
            <a:xfrm>
              <a:off x="5272" y="504"/>
              <a:ext cx="99" cy="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8573" name="Line 61"/>
            <p:cNvSpPr>
              <a:spLocks noChangeShapeType="1"/>
            </p:cNvSpPr>
            <p:nvPr/>
          </p:nvSpPr>
          <p:spPr bwMode="auto">
            <a:xfrm>
              <a:off x="4949" y="983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74" name="Line 62"/>
            <p:cNvSpPr>
              <a:spLocks noChangeShapeType="1"/>
            </p:cNvSpPr>
            <p:nvPr/>
          </p:nvSpPr>
          <p:spPr bwMode="auto">
            <a:xfrm>
              <a:off x="4949" y="837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75" name="Line 63"/>
            <p:cNvSpPr>
              <a:spLocks noChangeShapeType="1"/>
            </p:cNvSpPr>
            <p:nvPr/>
          </p:nvSpPr>
          <p:spPr bwMode="auto">
            <a:xfrm>
              <a:off x="4949" y="692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76" name="Line 64"/>
            <p:cNvSpPr>
              <a:spLocks noChangeShapeType="1"/>
            </p:cNvSpPr>
            <p:nvPr/>
          </p:nvSpPr>
          <p:spPr bwMode="auto">
            <a:xfrm>
              <a:off x="4949" y="547"/>
              <a:ext cx="369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77" name="Line 65"/>
            <p:cNvSpPr>
              <a:spLocks noChangeShapeType="1"/>
            </p:cNvSpPr>
            <p:nvPr/>
          </p:nvSpPr>
          <p:spPr bwMode="auto">
            <a:xfrm flipV="1">
              <a:off x="5318" y="547"/>
              <a:ext cx="0" cy="449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78" name="Line 66"/>
            <p:cNvSpPr>
              <a:spLocks noChangeShapeType="1"/>
            </p:cNvSpPr>
            <p:nvPr/>
          </p:nvSpPr>
          <p:spPr bwMode="auto">
            <a:xfrm flipV="1">
              <a:off x="5195" y="552"/>
              <a:ext cx="0" cy="444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79" name="Line 67"/>
            <p:cNvSpPr>
              <a:spLocks noChangeShapeType="1"/>
            </p:cNvSpPr>
            <p:nvPr/>
          </p:nvSpPr>
          <p:spPr bwMode="auto">
            <a:xfrm flipV="1">
              <a:off x="5072" y="552"/>
              <a:ext cx="0" cy="432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80" name="Line 68"/>
            <p:cNvSpPr>
              <a:spLocks noChangeShapeType="1"/>
            </p:cNvSpPr>
            <p:nvPr/>
          </p:nvSpPr>
          <p:spPr bwMode="auto">
            <a:xfrm flipV="1">
              <a:off x="4949" y="547"/>
              <a:ext cx="0" cy="437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88581" name="Picture 69" descr="B_OEQ1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057400"/>
            <a:ext cx="452438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8582" name="Group 70"/>
          <p:cNvGrpSpPr>
            <a:grpSpLocks/>
          </p:cNvGrpSpPr>
          <p:nvPr/>
        </p:nvGrpSpPr>
        <p:grpSpPr bwMode="auto">
          <a:xfrm>
            <a:off x="6019800" y="152400"/>
            <a:ext cx="1254125" cy="706438"/>
            <a:chOff x="3792" y="96"/>
            <a:chExt cx="790" cy="445"/>
          </a:xfrm>
        </p:grpSpPr>
        <p:sp>
          <p:nvSpPr>
            <p:cNvPr id="1088583" name="Oval 71"/>
            <p:cNvSpPr>
              <a:spLocks noChangeArrowheads="1"/>
            </p:cNvSpPr>
            <p:nvPr/>
          </p:nvSpPr>
          <p:spPr bwMode="auto">
            <a:xfrm>
              <a:off x="3833" y="359"/>
              <a:ext cx="694" cy="1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84" name="Line 72"/>
            <p:cNvSpPr>
              <a:spLocks noChangeShapeType="1"/>
            </p:cNvSpPr>
            <p:nvPr/>
          </p:nvSpPr>
          <p:spPr bwMode="auto">
            <a:xfrm>
              <a:off x="4527" y="177"/>
              <a:ext cx="0" cy="283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85" name="Line 73"/>
            <p:cNvSpPr>
              <a:spLocks noChangeShapeType="1"/>
            </p:cNvSpPr>
            <p:nvPr/>
          </p:nvSpPr>
          <p:spPr bwMode="auto">
            <a:xfrm>
              <a:off x="4014" y="278"/>
              <a:ext cx="0" cy="8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86" name="Line 74"/>
            <p:cNvSpPr>
              <a:spLocks noChangeShapeType="1"/>
            </p:cNvSpPr>
            <p:nvPr/>
          </p:nvSpPr>
          <p:spPr bwMode="auto">
            <a:xfrm>
              <a:off x="4225" y="278"/>
              <a:ext cx="0" cy="8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87" name="Rectangle 75"/>
            <p:cNvSpPr>
              <a:spLocks noChangeArrowheads="1"/>
            </p:cNvSpPr>
            <p:nvPr/>
          </p:nvSpPr>
          <p:spPr bwMode="auto">
            <a:xfrm>
              <a:off x="4135" y="278"/>
              <a:ext cx="90" cy="2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88" name="Rectangle 76"/>
            <p:cNvSpPr>
              <a:spLocks noChangeArrowheads="1"/>
            </p:cNvSpPr>
            <p:nvPr/>
          </p:nvSpPr>
          <p:spPr bwMode="auto">
            <a:xfrm>
              <a:off x="4225" y="258"/>
              <a:ext cx="9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89" name="Rectangle 77"/>
            <p:cNvSpPr>
              <a:spLocks noChangeArrowheads="1"/>
            </p:cNvSpPr>
            <p:nvPr/>
          </p:nvSpPr>
          <p:spPr bwMode="auto">
            <a:xfrm>
              <a:off x="4014" y="278"/>
              <a:ext cx="121" cy="22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0" name="Rectangle 78"/>
            <p:cNvSpPr>
              <a:spLocks noChangeArrowheads="1"/>
            </p:cNvSpPr>
            <p:nvPr/>
          </p:nvSpPr>
          <p:spPr bwMode="auto">
            <a:xfrm>
              <a:off x="3833" y="197"/>
              <a:ext cx="12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1" name="Rectangle 79"/>
            <p:cNvSpPr>
              <a:spLocks noChangeArrowheads="1"/>
            </p:cNvSpPr>
            <p:nvPr/>
          </p:nvSpPr>
          <p:spPr bwMode="auto">
            <a:xfrm>
              <a:off x="3954" y="238"/>
              <a:ext cx="120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2" name="Rectangle 80"/>
            <p:cNvSpPr>
              <a:spLocks noChangeArrowheads="1"/>
            </p:cNvSpPr>
            <p:nvPr/>
          </p:nvSpPr>
          <p:spPr bwMode="auto">
            <a:xfrm>
              <a:off x="4316" y="238"/>
              <a:ext cx="90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3" name="Rectangle 81"/>
            <p:cNvSpPr>
              <a:spLocks noChangeArrowheads="1"/>
            </p:cNvSpPr>
            <p:nvPr/>
          </p:nvSpPr>
          <p:spPr bwMode="auto">
            <a:xfrm>
              <a:off x="4406" y="217"/>
              <a:ext cx="9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4" name="Rectangle 82"/>
            <p:cNvSpPr>
              <a:spLocks noChangeArrowheads="1"/>
            </p:cNvSpPr>
            <p:nvPr/>
          </p:nvSpPr>
          <p:spPr bwMode="auto">
            <a:xfrm>
              <a:off x="4436" y="197"/>
              <a:ext cx="91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5" name="Oval 83"/>
            <p:cNvSpPr>
              <a:spLocks noChangeArrowheads="1"/>
            </p:cNvSpPr>
            <p:nvPr/>
          </p:nvSpPr>
          <p:spPr bwMode="auto">
            <a:xfrm>
              <a:off x="3833" y="96"/>
              <a:ext cx="694" cy="18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6" name="Line 84"/>
            <p:cNvSpPr>
              <a:spLocks noChangeShapeType="1"/>
            </p:cNvSpPr>
            <p:nvPr/>
          </p:nvSpPr>
          <p:spPr bwMode="auto">
            <a:xfrm>
              <a:off x="3833" y="177"/>
              <a:ext cx="0" cy="283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597" name="Text Box 85"/>
            <p:cNvSpPr txBox="1">
              <a:spLocks noChangeArrowheads="1"/>
            </p:cNvSpPr>
            <p:nvPr/>
          </p:nvSpPr>
          <p:spPr bwMode="auto">
            <a:xfrm>
              <a:off x="3792" y="262"/>
              <a:ext cx="7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Database</a:t>
              </a:r>
            </a:p>
          </p:txBody>
        </p:sp>
      </p:grpSp>
      <p:pic>
        <p:nvPicPr>
          <p:cNvPr id="1088598" name="Picture 86" descr="B_OEQ1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528638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599" name="Picture 87" descr="qualcom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400"/>
            <a:ext cx="469900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00" name="Picture 88" descr="rocketeboo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0"/>
            <a:ext cx="588963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88601" name="Picture 89" descr="palm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4699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02" name="Picture 90" descr="PageWri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61753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03" name="Picture 91" descr="via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81400"/>
            <a:ext cx="66516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04" name="Picture 92" descr="javar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638800"/>
            <a:ext cx="9906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05" name="Picture 93" descr="B_OEQ1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29000"/>
            <a:ext cx="528638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06" name="Picture 94" descr="B_OEQ1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67400"/>
            <a:ext cx="528638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07" name="Picture 95" descr="B_OEQ1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715000"/>
            <a:ext cx="528638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8608" name="AutoShape 96"/>
          <p:cNvSpPr>
            <a:spLocks noChangeArrowheads="1"/>
          </p:cNvSpPr>
          <p:nvPr/>
        </p:nvSpPr>
        <p:spPr bwMode="auto">
          <a:xfrm rot="-6300000">
            <a:off x="1397794" y="2488406"/>
            <a:ext cx="561975" cy="2290763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09" name="AutoShape 97"/>
          <p:cNvSpPr>
            <a:spLocks noChangeArrowheads="1"/>
          </p:cNvSpPr>
          <p:nvPr/>
        </p:nvSpPr>
        <p:spPr bwMode="auto">
          <a:xfrm rot="10802519">
            <a:off x="4489450" y="4541838"/>
            <a:ext cx="263525" cy="1096962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0" name="Oval 98"/>
          <p:cNvSpPr>
            <a:spLocks noChangeArrowheads="1"/>
          </p:cNvSpPr>
          <p:nvPr/>
        </p:nvSpPr>
        <p:spPr bwMode="auto">
          <a:xfrm>
            <a:off x="1143000" y="1676400"/>
            <a:ext cx="6096000" cy="32004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kumimoji="1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88611" name="AutoShape 99"/>
          <p:cNvSpPr>
            <a:spLocks noChangeArrowheads="1"/>
          </p:cNvSpPr>
          <p:nvPr/>
        </p:nvSpPr>
        <p:spPr bwMode="auto">
          <a:xfrm rot="-9122656">
            <a:off x="1905000" y="3124200"/>
            <a:ext cx="392113" cy="2460625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2" name="AutoShape 100"/>
          <p:cNvSpPr>
            <a:spLocks noChangeArrowheads="1"/>
          </p:cNvSpPr>
          <p:nvPr/>
        </p:nvSpPr>
        <p:spPr bwMode="auto">
          <a:xfrm rot="11502397">
            <a:off x="2590800" y="4114800"/>
            <a:ext cx="265113" cy="1668463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3" name="AutoShape 101"/>
          <p:cNvSpPr>
            <a:spLocks noChangeArrowheads="1"/>
          </p:cNvSpPr>
          <p:nvPr/>
        </p:nvSpPr>
        <p:spPr bwMode="auto">
          <a:xfrm rot="4355716">
            <a:off x="7038181" y="1724819"/>
            <a:ext cx="415925" cy="1843088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4" name="AutoShape 102"/>
          <p:cNvSpPr>
            <a:spLocks noChangeArrowheads="1"/>
          </p:cNvSpPr>
          <p:nvPr/>
        </p:nvSpPr>
        <p:spPr bwMode="auto">
          <a:xfrm rot="10873521">
            <a:off x="3587750" y="4572000"/>
            <a:ext cx="265113" cy="914400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5" name="AutoShape 103"/>
          <p:cNvSpPr>
            <a:spLocks noChangeArrowheads="1"/>
          </p:cNvSpPr>
          <p:nvPr/>
        </p:nvSpPr>
        <p:spPr bwMode="auto">
          <a:xfrm rot="-12589598">
            <a:off x="6477000" y="3581400"/>
            <a:ext cx="263525" cy="2163763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6" name="AutoShape 104"/>
          <p:cNvSpPr>
            <a:spLocks noChangeArrowheads="1"/>
          </p:cNvSpPr>
          <p:nvPr/>
        </p:nvSpPr>
        <p:spPr bwMode="auto">
          <a:xfrm rot="5995577">
            <a:off x="7285831" y="2924969"/>
            <a:ext cx="263525" cy="1728788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7" name="AutoShape 105"/>
          <p:cNvSpPr>
            <a:spLocks noChangeArrowheads="1"/>
          </p:cNvSpPr>
          <p:nvPr/>
        </p:nvSpPr>
        <p:spPr bwMode="auto">
          <a:xfrm rot="10187018">
            <a:off x="5514975" y="4314825"/>
            <a:ext cx="263525" cy="1249363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8" name="AutoShape 106"/>
          <p:cNvSpPr>
            <a:spLocks noChangeArrowheads="1"/>
          </p:cNvSpPr>
          <p:nvPr/>
        </p:nvSpPr>
        <p:spPr bwMode="auto">
          <a:xfrm rot="-4132763">
            <a:off x="1469232" y="1578768"/>
            <a:ext cx="603250" cy="2322513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19" name="AutoShape 107"/>
          <p:cNvSpPr>
            <a:spLocks noChangeArrowheads="1"/>
          </p:cNvSpPr>
          <p:nvPr/>
        </p:nvSpPr>
        <p:spPr bwMode="auto">
          <a:xfrm rot="-1299247">
            <a:off x="2209800" y="1219200"/>
            <a:ext cx="263525" cy="1822450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20" name="AutoShape 108"/>
          <p:cNvSpPr>
            <a:spLocks noChangeArrowheads="1"/>
          </p:cNvSpPr>
          <p:nvPr/>
        </p:nvSpPr>
        <p:spPr bwMode="auto">
          <a:xfrm rot="21606866">
            <a:off x="3198813" y="895350"/>
            <a:ext cx="265112" cy="1252538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21" name="AutoShape 109"/>
          <p:cNvSpPr>
            <a:spLocks noChangeArrowheads="1"/>
          </p:cNvSpPr>
          <p:nvPr/>
        </p:nvSpPr>
        <p:spPr bwMode="auto">
          <a:xfrm rot="21666042">
            <a:off x="4087813" y="781050"/>
            <a:ext cx="265112" cy="1138238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22" name="AutoShape 110"/>
          <p:cNvSpPr>
            <a:spLocks noChangeArrowheads="1"/>
          </p:cNvSpPr>
          <p:nvPr/>
        </p:nvSpPr>
        <p:spPr bwMode="auto">
          <a:xfrm rot="21666042">
            <a:off x="5110163" y="781050"/>
            <a:ext cx="263525" cy="1479550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23" name="AutoShape 111"/>
          <p:cNvSpPr>
            <a:spLocks noChangeArrowheads="1"/>
          </p:cNvSpPr>
          <p:nvPr/>
        </p:nvSpPr>
        <p:spPr bwMode="auto">
          <a:xfrm rot="22881890">
            <a:off x="6048375" y="762000"/>
            <a:ext cx="265113" cy="1822450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88624" name="Picture 112" descr="B_OEQ1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867400"/>
            <a:ext cx="528638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625" name="Picture 113" descr="rocketeboo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791200"/>
            <a:ext cx="53181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88626" name="AutoShape 114"/>
          <p:cNvSpPr>
            <a:spLocks noChangeArrowheads="1"/>
          </p:cNvSpPr>
          <p:nvPr/>
        </p:nvSpPr>
        <p:spPr bwMode="auto">
          <a:xfrm rot="3019364">
            <a:off x="6733381" y="1115219"/>
            <a:ext cx="415925" cy="1843088"/>
          </a:xfrm>
          <a:prstGeom prst="triangle">
            <a:avLst>
              <a:gd name="adj" fmla="val 48801"/>
            </a:avLst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27" name="Oval 115"/>
          <p:cNvSpPr>
            <a:spLocks noChangeArrowheads="1"/>
          </p:cNvSpPr>
          <p:nvPr/>
        </p:nvSpPr>
        <p:spPr bwMode="auto">
          <a:xfrm>
            <a:off x="304800" y="762000"/>
            <a:ext cx="7924800" cy="50292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28" name="Text Box 116"/>
          <p:cNvSpPr txBox="1">
            <a:spLocks noChangeArrowheads="1"/>
          </p:cNvSpPr>
          <p:nvPr/>
        </p:nvSpPr>
        <p:spPr bwMode="auto">
          <a:xfrm>
            <a:off x="6553200" y="4800600"/>
            <a:ext cx="11461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Verdana" panose="020B0604030504040204" pitchFamily="34" charset="0"/>
              </a:rPr>
              <a:t>Peers</a:t>
            </a:r>
          </a:p>
        </p:txBody>
      </p:sp>
      <p:sp>
        <p:nvSpPr>
          <p:cNvPr id="1088629" name="Text Box 117"/>
          <p:cNvSpPr txBox="1">
            <a:spLocks noChangeArrowheads="1"/>
          </p:cNvSpPr>
          <p:nvPr/>
        </p:nvSpPr>
        <p:spPr bwMode="auto">
          <a:xfrm>
            <a:off x="4953000" y="685800"/>
            <a:ext cx="11461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Verdana" panose="020B0604030504040204" pitchFamily="34" charset="0"/>
              </a:rPr>
              <a:t>Peers</a:t>
            </a:r>
          </a:p>
        </p:txBody>
      </p:sp>
      <p:sp>
        <p:nvSpPr>
          <p:cNvPr id="1088630" name="Text Box 118"/>
          <p:cNvSpPr txBox="1">
            <a:spLocks noChangeArrowheads="1"/>
          </p:cNvSpPr>
          <p:nvPr/>
        </p:nvSpPr>
        <p:spPr bwMode="auto">
          <a:xfrm>
            <a:off x="6019800" y="6400800"/>
            <a:ext cx="265810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Verdana" panose="020B0604030504040204" pitchFamily="34" charset="0"/>
              </a:rPr>
              <a:t>Peer to Peer Grid</a:t>
            </a:r>
          </a:p>
        </p:txBody>
      </p:sp>
      <p:grpSp>
        <p:nvGrpSpPr>
          <p:cNvPr id="1088631" name="Group 119"/>
          <p:cNvGrpSpPr>
            <a:grpSpLocks/>
          </p:cNvGrpSpPr>
          <p:nvPr/>
        </p:nvGrpSpPr>
        <p:grpSpPr bwMode="auto">
          <a:xfrm>
            <a:off x="1600200" y="2209800"/>
            <a:ext cx="5181600" cy="2209800"/>
            <a:chOff x="1008" y="1392"/>
            <a:chExt cx="3264" cy="1392"/>
          </a:xfrm>
        </p:grpSpPr>
        <p:grpSp>
          <p:nvGrpSpPr>
            <p:cNvPr id="1088632" name="Group 120"/>
            <p:cNvGrpSpPr>
              <a:grpSpLocks/>
            </p:cNvGrpSpPr>
            <p:nvPr/>
          </p:nvGrpSpPr>
          <p:grpSpPr bwMode="auto">
            <a:xfrm>
              <a:off x="1008" y="1392"/>
              <a:ext cx="3264" cy="1392"/>
              <a:chOff x="1488" y="1584"/>
              <a:chExt cx="2352" cy="1071"/>
            </a:xfrm>
          </p:grpSpPr>
          <p:sp>
            <p:nvSpPr>
              <p:cNvPr id="1088633" name="Rectangle 121"/>
              <p:cNvSpPr>
                <a:spLocks noChangeArrowheads="1"/>
              </p:cNvSpPr>
              <p:nvPr/>
            </p:nvSpPr>
            <p:spPr bwMode="auto">
              <a:xfrm>
                <a:off x="1488" y="1584"/>
                <a:ext cx="2352" cy="10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1088634" name="Line 122"/>
              <p:cNvSpPr>
                <a:spLocks noChangeShapeType="1"/>
              </p:cNvSpPr>
              <p:nvPr/>
            </p:nvSpPr>
            <p:spPr bwMode="auto">
              <a:xfrm>
                <a:off x="1701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35" name="Line 123"/>
              <p:cNvSpPr>
                <a:spLocks noChangeShapeType="1"/>
              </p:cNvSpPr>
              <p:nvPr/>
            </p:nvSpPr>
            <p:spPr bwMode="auto">
              <a:xfrm>
                <a:off x="2129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36" name="Line 124"/>
              <p:cNvSpPr>
                <a:spLocks noChangeShapeType="1"/>
              </p:cNvSpPr>
              <p:nvPr/>
            </p:nvSpPr>
            <p:spPr bwMode="auto">
              <a:xfrm>
                <a:off x="2343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37" name="Line 125"/>
              <p:cNvSpPr>
                <a:spLocks noChangeShapeType="1"/>
              </p:cNvSpPr>
              <p:nvPr/>
            </p:nvSpPr>
            <p:spPr bwMode="auto">
              <a:xfrm>
                <a:off x="2556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38" name="Line 126"/>
              <p:cNvSpPr>
                <a:spLocks noChangeShapeType="1"/>
              </p:cNvSpPr>
              <p:nvPr/>
            </p:nvSpPr>
            <p:spPr bwMode="auto">
              <a:xfrm>
                <a:off x="2771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39" name="Line 127"/>
              <p:cNvSpPr>
                <a:spLocks noChangeShapeType="1"/>
              </p:cNvSpPr>
              <p:nvPr/>
            </p:nvSpPr>
            <p:spPr bwMode="auto">
              <a:xfrm>
                <a:off x="2984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0" name="Line 128"/>
              <p:cNvSpPr>
                <a:spLocks noChangeShapeType="1"/>
              </p:cNvSpPr>
              <p:nvPr/>
            </p:nvSpPr>
            <p:spPr bwMode="auto">
              <a:xfrm>
                <a:off x="3197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1" name="Line 129"/>
              <p:cNvSpPr>
                <a:spLocks noChangeShapeType="1"/>
              </p:cNvSpPr>
              <p:nvPr/>
            </p:nvSpPr>
            <p:spPr bwMode="auto">
              <a:xfrm>
                <a:off x="3412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2" name="Line 130"/>
              <p:cNvSpPr>
                <a:spLocks noChangeShapeType="1"/>
              </p:cNvSpPr>
              <p:nvPr/>
            </p:nvSpPr>
            <p:spPr bwMode="auto">
              <a:xfrm>
                <a:off x="3625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3" name="Line 131"/>
              <p:cNvSpPr>
                <a:spLocks noChangeShapeType="1"/>
              </p:cNvSpPr>
              <p:nvPr/>
            </p:nvSpPr>
            <p:spPr bwMode="auto">
              <a:xfrm>
                <a:off x="1915" y="1584"/>
                <a:ext cx="0" cy="10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88644" name="Group 132"/>
            <p:cNvGrpSpPr>
              <a:grpSpLocks/>
            </p:cNvGrpSpPr>
            <p:nvPr/>
          </p:nvGrpSpPr>
          <p:grpSpPr bwMode="auto">
            <a:xfrm>
              <a:off x="1008" y="1605"/>
              <a:ext cx="3264" cy="981"/>
              <a:chOff x="1488" y="1748"/>
              <a:chExt cx="2352" cy="755"/>
            </a:xfrm>
          </p:grpSpPr>
          <p:sp>
            <p:nvSpPr>
              <p:cNvPr id="1088645" name="Line 133"/>
              <p:cNvSpPr>
                <a:spLocks noChangeShapeType="1"/>
              </p:cNvSpPr>
              <p:nvPr/>
            </p:nvSpPr>
            <p:spPr bwMode="auto">
              <a:xfrm>
                <a:off x="1488" y="2201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6" name="Line 134"/>
              <p:cNvSpPr>
                <a:spLocks noChangeShapeType="1"/>
              </p:cNvSpPr>
              <p:nvPr/>
            </p:nvSpPr>
            <p:spPr bwMode="auto">
              <a:xfrm>
                <a:off x="1488" y="2503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7" name="Line 135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8" name="Line 136"/>
              <p:cNvSpPr>
                <a:spLocks noChangeShapeType="1"/>
              </p:cNvSpPr>
              <p:nvPr/>
            </p:nvSpPr>
            <p:spPr bwMode="auto">
              <a:xfrm>
                <a:off x="1488" y="1748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49" name="Line 137"/>
              <p:cNvSpPr>
                <a:spLocks noChangeShapeType="1"/>
              </p:cNvSpPr>
              <p:nvPr/>
            </p:nvSpPr>
            <p:spPr bwMode="auto">
              <a:xfrm>
                <a:off x="1488" y="2050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50" name="Line 138"/>
              <p:cNvSpPr>
                <a:spLocks noChangeShapeType="1"/>
              </p:cNvSpPr>
              <p:nvPr/>
            </p:nvSpPr>
            <p:spPr bwMode="auto">
              <a:xfrm>
                <a:off x="1488" y="1899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88651" name="Text Box 139"/>
          <p:cNvSpPr txBox="1">
            <a:spLocks noChangeArrowheads="1"/>
          </p:cNvSpPr>
          <p:nvPr/>
        </p:nvSpPr>
        <p:spPr bwMode="auto">
          <a:xfrm>
            <a:off x="0" y="6400800"/>
            <a:ext cx="397737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Verdana" panose="020B0604030504040204" pitchFamily="34" charset="0"/>
              </a:rPr>
              <a:t>A democratic organization</a:t>
            </a:r>
          </a:p>
        </p:txBody>
      </p:sp>
      <p:sp>
        <p:nvSpPr>
          <p:cNvPr id="1088652" name="Text Box 140"/>
          <p:cNvSpPr txBox="1">
            <a:spLocks noChangeArrowheads="1"/>
          </p:cNvSpPr>
          <p:nvPr/>
        </p:nvSpPr>
        <p:spPr bwMode="auto">
          <a:xfrm>
            <a:off x="2590800" y="5181600"/>
            <a:ext cx="3184525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Verdana" panose="020B0604030504040204" pitchFamily="34" charset="0"/>
              </a:rPr>
              <a:t>User Facing</a:t>
            </a:r>
            <a:br>
              <a:rPr lang="en-US" altLang="en-US" b="1">
                <a:latin typeface="Verdana" panose="020B0604030504040204" pitchFamily="34" charset="0"/>
              </a:rPr>
            </a:br>
            <a:r>
              <a:rPr lang="en-US" altLang="en-US" b="1">
                <a:latin typeface="Verdana" panose="020B0604030504040204" pitchFamily="34" charset="0"/>
              </a:rPr>
              <a:t>Web Service Interfaces</a:t>
            </a:r>
          </a:p>
        </p:txBody>
      </p:sp>
      <p:sp>
        <p:nvSpPr>
          <p:cNvPr id="1088653" name="Oval 141"/>
          <p:cNvSpPr>
            <a:spLocks noChangeArrowheads="1"/>
          </p:cNvSpPr>
          <p:nvPr/>
        </p:nvSpPr>
        <p:spPr bwMode="auto">
          <a:xfrm>
            <a:off x="1295400" y="1828800"/>
            <a:ext cx="5791200" cy="28956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8654" name="Text Box 142"/>
          <p:cNvSpPr txBox="1">
            <a:spLocks noChangeArrowheads="1"/>
          </p:cNvSpPr>
          <p:nvPr/>
        </p:nvSpPr>
        <p:spPr bwMode="auto">
          <a:xfrm>
            <a:off x="2514600" y="1828800"/>
            <a:ext cx="3514725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latin typeface="Verdana" panose="020B0604030504040204" pitchFamily="34" charset="0"/>
              </a:rPr>
              <a:t>Service Facing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Web Service Interfaces</a:t>
            </a:r>
          </a:p>
        </p:txBody>
      </p:sp>
      <p:grpSp>
        <p:nvGrpSpPr>
          <p:cNvPr id="1088655" name="Group 143"/>
          <p:cNvGrpSpPr>
            <a:grpSpLocks/>
          </p:cNvGrpSpPr>
          <p:nvPr/>
        </p:nvGrpSpPr>
        <p:grpSpPr bwMode="auto">
          <a:xfrm>
            <a:off x="1828800" y="2705100"/>
            <a:ext cx="4708525" cy="1296988"/>
            <a:chOff x="1152" y="1704"/>
            <a:chExt cx="2966" cy="817"/>
          </a:xfrm>
        </p:grpSpPr>
        <p:sp>
          <p:nvSpPr>
            <p:cNvPr id="1088656" name="Oval 144"/>
            <p:cNvSpPr>
              <a:spLocks noChangeArrowheads="1"/>
            </p:cNvSpPr>
            <p:nvPr/>
          </p:nvSpPr>
          <p:spPr bwMode="auto">
            <a:xfrm>
              <a:off x="1152" y="1704"/>
              <a:ext cx="854" cy="817"/>
            </a:xfrm>
            <a:prstGeom prst="ellipse">
              <a:avLst/>
            </a:prstGeom>
            <a:solidFill>
              <a:srgbClr val="00CC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Event/</a:t>
              </a:r>
              <a:b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Message</a:t>
              </a:r>
              <a:b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Brokers</a:t>
              </a:r>
            </a:p>
          </p:txBody>
        </p:sp>
        <p:sp>
          <p:nvSpPr>
            <p:cNvPr id="1088657" name="Oval 145"/>
            <p:cNvSpPr>
              <a:spLocks noChangeArrowheads="1"/>
            </p:cNvSpPr>
            <p:nvPr/>
          </p:nvSpPr>
          <p:spPr bwMode="auto">
            <a:xfrm>
              <a:off x="2208" y="1704"/>
              <a:ext cx="854" cy="817"/>
            </a:xfrm>
            <a:prstGeom prst="ellipse">
              <a:avLst/>
            </a:prstGeom>
            <a:solidFill>
              <a:srgbClr val="00CC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Event/</a:t>
              </a:r>
              <a:b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Message</a:t>
              </a:r>
              <a:b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Brokers</a:t>
              </a:r>
            </a:p>
          </p:txBody>
        </p:sp>
        <p:sp>
          <p:nvSpPr>
            <p:cNvPr id="1088658" name="Oval 146"/>
            <p:cNvSpPr>
              <a:spLocks noChangeArrowheads="1"/>
            </p:cNvSpPr>
            <p:nvPr/>
          </p:nvSpPr>
          <p:spPr bwMode="auto">
            <a:xfrm>
              <a:off x="3264" y="1704"/>
              <a:ext cx="854" cy="817"/>
            </a:xfrm>
            <a:prstGeom prst="ellipse">
              <a:avLst/>
            </a:prstGeom>
            <a:solidFill>
              <a:srgbClr val="00CC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Event/</a:t>
              </a:r>
              <a:b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Message</a:t>
              </a:r>
              <a:b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Brokers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9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" panose="02040604050505020304" pitchFamily="18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1800" dirty="0" smtClean="0"/>
          </a:p>
          <a:p>
            <a:pPr lvl="1"/>
            <a:r>
              <a:rPr lang="en-US" altLang="en-US" sz="2400" dirty="0"/>
              <a:t>Encompass a set of related standards that can enable computer applications to communicate and exchange data via the Internet</a:t>
            </a:r>
          </a:p>
          <a:p>
            <a:pPr lvl="1"/>
            <a:r>
              <a:rPr lang="en-US" altLang="en-US" sz="2400" dirty="0"/>
              <a:t>Technology and platform </a:t>
            </a:r>
            <a:r>
              <a:rPr lang="en-US" altLang="en-US" sz="2400" dirty="0" smtClean="0"/>
              <a:t>independent</a:t>
            </a:r>
          </a:p>
          <a:p>
            <a:pPr lvl="2"/>
            <a:r>
              <a:rPr lang="en-US" altLang="en-US" sz="2200" dirty="0"/>
              <a:t>Less error prone </a:t>
            </a:r>
          </a:p>
          <a:p>
            <a:pPr lvl="2"/>
            <a:r>
              <a:rPr lang="en-US" altLang="en-US" sz="2200" dirty="0"/>
              <a:t>Promotes software reuse</a:t>
            </a:r>
          </a:p>
          <a:p>
            <a:pPr marL="457200" lvl="1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zh-CN" sz="1800" dirty="0">
              <a:ea typeface="SimSun" panose="02010600030101010101" pitchFamily="2" charset="-122"/>
            </a:endParaRP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841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Objects and Serialization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4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the web services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the concept of </a:t>
            </a:r>
            <a:r>
              <a:rPr lang="en-US" sz="2000" dirty="0" err="1" smtClean="0"/>
              <a:t>gride</a:t>
            </a: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Web Services</a:t>
            </a:r>
          </a:p>
          <a:p>
            <a:pPr>
              <a:buFontTx/>
              <a:buChar char="-"/>
            </a:pPr>
            <a:r>
              <a:rPr lang="en-US" dirty="0" err="1" smtClean="0"/>
              <a:t>.Net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Characteristics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64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605" y="1954615"/>
            <a:ext cx="8229600" cy="4525962"/>
          </a:xfrm>
        </p:spPr>
        <p:txBody>
          <a:bodyPr/>
          <a:lstStyle/>
          <a:p>
            <a:pPr lvl="1"/>
            <a:r>
              <a:rPr lang="en-US" altLang="en-US" sz="2400" dirty="0" smtClean="0"/>
              <a:t>Encompass </a:t>
            </a:r>
            <a:r>
              <a:rPr lang="en-US" altLang="en-US" sz="2400" dirty="0"/>
              <a:t>a set of related standards that can enable computer applications to communicate and exchange data via the Internet</a:t>
            </a:r>
          </a:p>
          <a:p>
            <a:pPr lvl="1"/>
            <a:r>
              <a:rPr lang="en-US" altLang="en-US" sz="2400" dirty="0"/>
              <a:t>Technology and platform independent</a:t>
            </a:r>
          </a:p>
          <a:p>
            <a:pPr lvl="1"/>
            <a:r>
              <a:rPr lang="en-US" altLang="en-US" sz="2400" dirty="0"/>
              <a:t>Improve collaborative software development by allowing developers to create applications by combining code written in any language on any platform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74638"/>
            <a:ext cx="7042150" cy="897339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00206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41419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712890"/>
            <a:ext cx="7714445" cy="3580326"/>
          </a:xfrm>
        </p:spPr>
        <p:txBody>
          <a:bodyPr/>
          <a:lstStyle/>
          <a:p>
            <a:pPr marL="914400" lvl="2" indent="0" algn="ctr">
              <a:buNone/>
            </a:pPr>
            <a:endParaRPr lang="en-US" altLang="en-US" sz="2200" b="1" dirty="0" smtClean="0"/>
          </a:p>
          <a:p>
            <a:pPr lvl="2"/>
            <a:r>
              <a:rPr lang="en-US" altLang="en-US" sz="2200" dirty="0" smtClean="0"/>
              <a:t>Each </a:t>
            </a:r>
            <a:r>
              <a:rPr lang="en-US" altLang="en-US" sz="2200" dirty="0"/>
              <a:t>specific function in an application can be exposed as a separate Web service</a:t>
            </a:r>
          </a:p>
          <a:p>
            <a:pPr lvl="2"/>
            <a:r>
              <a:rPr lang="en-US" altLang="en-US" sz="2200" dirty="0"/>
              <a:t>Individuals or businesses can create their own unique applications by mixing and matching Web services that provide the functionality they need</a:t>
            </a:r>
          </a:p>
          <a:p>
            <a:pPr lvl="2"/>
            <a:r>
              <a:rPr lang="en-US" altLang="en-US" sz="2200" dirty="0"/>
              <a:t>Less error prone </a:t>
            </a:r>
          </a:p>
          <a:p>
            <a:pPr lvl="2"/>
            <a:r>
              <a:rPr lang="en-US" altLang="en-US" sz="2200" dirty="0"/>
              <a:t>Promotes software reuse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74638"/>
            <a:ext cx="7042150" cy="897339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00206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General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7184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Microsoft’s .NET Platform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/>
              <a:t>The .NET initiative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/>
              <a:t>Includes the Visual Studio .NET integrated development environment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/>
              <a:t>Enables programmers to develop Web services in a variety of languages, including: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/>
              <a:t>C++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/>
              <a:t>C#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/>
              <a:t>Visual Basic .NET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/>
              <a:t>However, .NET technologies are available only for Windows 2000 and XP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Extend the concept of software reuse to the Internet by allowing developers to reuse software components that reside on other machines or platforms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Sun Microsystems and the Sun ONE Platform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Sun ONE</a:t>
            </a:r>
          </a:p>
          <a:p>
            <a:pPr lvl="1"/>
            <a:r>
              <a:rPr lang="en-US" altLang="en-US" sz="2400" dirty="0"/>
              <a:t>Model for software development</a:t>
            </a:r>
          </a:p>
          <a:p>
            <a:pPr lvl="2"/>
            <a:r>
              <a:rPr lang="en-US" altLang="en-US" sz="2000" dirty="0"/>
              <a:t>Critical business information and applications are available at any time to any type of device, including cell phones and PDAs</a:t>
            </a:r>
          </a:p>
          <a:p>
            <a:pPr lvl="1"/>
            <a:r>
              <a:rPr lang="en-US" altLang="en-US" sz="2400" dirty="0"/>
              <a:t>Incorporates support for open standards</a:t>
            </a:r>
          </a:p>
          <a:p>
            <a:pPr lvl="2"/>
            <a:r>
              <a:rPr lang="en-US" altLang="en-US" sz="2000" dirty="0"/>
              <a:t>XML, SOAP, UDDI and WSDL,</a:t>
            </a:r>
          </a:p>
          <a:p>
            <a:pPr lvl="2"/>
            <a:r>
              <a:rPr lang="en-US" altLang="en-US" sz="2000" dirty="0"/>
              <a:t>Helps ensure high levels of interoperability and system integration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183"/>
            <a:ext cx="7997780" cy="663575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e-Infrastructure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5312"/>
            <a:ext cx="8991600" cy="4906851"/>
          </a:xfrm>
          <a:ln/>
        </p:spPr>
        <p:txBody>
          <a:bodyPr/>
          <a:lstStyle/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e-Infrastructure builds on the inevitable increasing performance of networks and computers linking them together to support new flexible linkages between computers, data systems and people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Grids and peer-to-peer networks are the technologies that build e-Infrastructure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e-Infrastructure called </a:t>
            </a:r>
            <a:r>
              <a:rPr lang="en-GB" altLang="en-US" sz="2400" dirty="0" err="1"/>
              <a:t>CyberInfrastructure</a:t>
            </a:r>
            <a:r>
              <a:rPr lang="en-GB" altLang="en-US" sz="2400" dirty="0"/>
              <a:t> in USA</a:t>
            </a:r>
          </a:p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 smtClean="0"/>
              <a:t>On </a:t>
            </a:r>
            <a:r>
              <a:rPr lang="en-GB" altLang="en-US" sz="2000" dirty="0"/>
              <a:t>this we superimpose  high value multi-way </a:t>
            </a:r>
            <a:r>
              <a:rPr lang="en-US" altLang="en-US" sz="2000" dirty="0"/>
              <a:t>organizations (linkages) supported by Grids with optimized resources and system support and supporting virtual (electronic) enterprises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Low multiplicity fully interactive real-time sessions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Resources such as databases supporting (larger) communities</a:t>
            </a:r>
          </a:p>
        </p:txBody>
      </p:sp>
    </p:spTree>
    <p:extLst>
      <p:ext uri="{BB962C8B-B14F-4D97-AF65-F5344CB8AC3E}">
        <p14:creationId xmlns:p14="http://schemas.microsoft.com/office/powerpoint/2010/main" val="752719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3 (5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(5)</Template>
  <TotalTime>76</TotalTime>
  <Pages>11</Pages>
  <Words>1733</Words>
  <Application>Microsoft Office PowerPoint</Application>
  <PresentationFormat>On-screen Show (4:3)</PresentationFormat>
  <Paragraphs>191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SimSun</vt:lpstr>
      <vt:lpstr>Arial</vt:lpstr>
      <vt:lpstr>Calibri</vt:lpstr>
      <vt:lpstr>Century</vt:lpstr>
      <vt:lpstr>Century Gothic</vt:lpstr>
      <vt:lpstr>新細明體</vt:lpstr>
      <vt:lpstr>Times New Roman</vt:lpstr>
      <vt:lpstr>Verdana</vt:lpstr>
      <vt:lpstr>APUtemplate-Level_3 (5)</vt:lpstr>
      <vt:lpstr>Web Services</vt:lpstr>
      <vt:lpstr>Topic &amp; Structure of The Lesson</vt:lpstr>
      <vt:lpstr>PowerPoint Presentation</vt:lpstr>
      <vt:lpstr>Key Terms You Must Be Able To Use</vt:lpstr>
      <vt:lpstr>Web Services</vt:lpstr>
      <vt:lpstr>General Characteristics</vt:lpstr>
      <vt:lpstr>Microsoft’s .NET Platform</vt:lpstr>
      <vt:lpstr>Sun Microsystems and the Sun ONE Platform</vt:lpstr>
      <vt:lpstr>e-Infrastructure</vt:lpstr>
      <vt:lpstr>A typical Web Service</vt:lpstr>
      <vt:lpstr>Services and Distributed Objects</vt:lpstr>
      <vt:lpstr>Philosophy of Web Service Grids</vt:lpstr>
      <vt:lpstr>Web services</vt:lpstr>
      <vt:lpstr>What is a Grid?</vt:lpstr>
      <vt:lpstr>Community Resources</vt:lpstr>
      <vt:lpstr>Large and Small Grids</vt:lpstr>
      <vt:lpstr>M2 Interactions</vt:lpstr>
      <vt:lpstr>Architecture of (Web Service) Grids</vt:lpstr>
      <vt:lpstr>Web Services WS-*</vt:lpstr>
      <vt:lpstr>A List of Web Services I</vt:lpstr>
      <vt:lpstr>A List of Web Services II</vt:lpstr>
      <vt:lpstr>A List of Web Services III</vt:lpstr>
      <vt:lpstr>Peer to Peer Grid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subject>MSc</dc:subject>
  <dc:creator>Umapathy Eaganathan</dc:creator>
  <cp:lastModifiedBy>Umapathy Eaganathan</cp:lastModifiedBy>
  <cp:revision>56</cp:revision>
  <cp:lastPrinted>1995-11-02T09:23:42Z</cp:lastPrinted>
  <dcterms:created xsi:type="dcterms:W3CDTF">2015-09-21T03:52:03Z</dcterms:created>
  <dcterms:modified xsi:type="dcterms:W3CDTF">2018-08-28T18:05:41Z</dcterms:modified>
</cp:coreProperties>
</file>