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8" r:id="rId2"/>
    <p:sldId id="277" r:id="rId3"/>
    <p:sldId id="278" r:id="rId4"/>
    <p:sldId id="279" r:id="rId5"/>
    <p:sldId id="269" r:id="rId6"/>
    <p:sldId id="270" r:id="rId7"/>
    <p:sldId id="271" r:id="rId8"/>
    <p:sldId id="272" r:id="rId9"/>
    <p:sldId id="259" r:id="rId10"/>
    <p:sldId id="266" r:id="rId11"/>
    <p:sldId id="267" r:id="rId12"/>
    <p:sldId id="268" r:id="rId13"/>
    <p:sldId id="260" r:id="rId14"/>
    <p:sldId id="261" r:id="rId15"/>
    <p:sldId id="262" r:id="rId16"/>
    <p:sldId id="263" r:id="rId17"/>
    <p:sldId id="264" r:id="rId18"/>
    <p:sldId id="265" r:id="rId19"/>
    <p:sldId id="274" r:id="rId20"/>
    <p:sldId id="275" r:id="rId21"/>
    <p:sldId id="276" r:id="rId22"/>
    <p:sldId id="280" r:id="rId23"/>
    <p:sldId id="281" r:id="rId24"/>
    <p:sldId id="282" r:id="rId2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DB88554-116B-4B29-9DA5-7FED5AA2BCA9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10F9C39-3A5F-4DF9-879E-F8950FB3996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you call a remote method with RMI, the method arguments are packaged (marshaled) into a byte stream and shipped over the network to the remote JVM, where they are unpacked (un-marshaled) and passed to the remote method.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the RMI code calls your remote object, in what thread does that call happen?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don't know, but it's definitely not in a thread you created your object gets called in a thread managed by RMI. How many threads does RMI create? Could the same remote method on the same remote object be called simultaneously in multiple RMI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7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•If Java classes implement this interface, then objects instantiated from these classes can be translated into a byte stream that is sent across a network</a:t>
            </a:r>
          </a:p>
          <a:p>
            <a:pPr hangingPunct="0"/>
            <a:endParaRPr lang="en-US" sz="18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sz="66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•This byte stream is sufficient for the reconstruction of the serialized object when it is read by the receiving program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4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854075"/>
            <a:ext cx="4568825" cy="3425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fld id="{4857FF85-6A2F-4619-9CBF-52AC7AC9A2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4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3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2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9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08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7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7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700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469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415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84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1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Shared Objects &amp; Serialization 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188" y="3446574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Shared Objects &amp; Serialization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27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I/O Streams</a:t>
            </a:r>
            <a:endParaRPr lang="en-MY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585" y="1828800"/>
            <a:ext cx="83351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000" dirty="0"/>
              <a:t>An </a:t>
            </a:r>
            <a:r>
              <a:rPr lang="en-MY" sz="2000" i="1" dirty="0"/>
              <a:t>I/O Stream</a:t>
            </a:r>
            <a:r>
              <a:rPr lang="en-MY" sz="2000" dirty="0"/>
              <a:t> represents an input source or an output destination. A stream can represent many different kinds of sources and destinations, including disk files, devices, other programs, and memory arrays</a:t>
            </a:r>
            <a:r>
              <a:rPr lang="en-MY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MY" sz="2000" dirty="0"/>
              <a:t>Streams support many different kinds of data, including simple bytes, primitive data types, localized characters, and objects. Some streams simply pass on data; others manipulate and transform the data in useful ways.</a:t>
            </a:r>
          </a:p>
          <a:p>
            <a:pPr algn="just"/>
            <a:r>
              <a:rPr lang="en-MY" sz="2000" dirty="0"/>
              <a:t/>
            </a:r>
            <a:br>
              <a:rPr lang="en-MY" sz="2000" dirty="0"/>
            </a:br>
            <a:r>
              <a:rPr lang="en-MY" sz="2000" dirty="0"/>
              <a:t>No matter how they work internally, all streams present the same simple model to programs that use them: A stream is a sequence of data. A program uses an </a:t>
            </a:r>
            <a:r>
              <a:rPr lang="en-MY" sz="2000" i="1" dirty="0"/>
              <a:t>input stream</a:t>
            </a:r>
            <a:r>
              <a:rPr lang="en-MY" sz="2000" dirty="0"/>
              <a:t> to read data from a source, one item at a time:</a:t>
            </a:r>
          </a:p>
        </p:txBody>
      </p:sp>
    </p:spTree>
    <p:extLst>
      <p:ext uri="{BB962C8B-B14F-4D97-AF65-F5344CB8AC3E}">
        <p14:creationId xmlns:p14="http://schemas.microsoft.com/office/powerpoint/2010/main" val="2234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Reading information into a </a:t>
            </a:r>
            <a:r>
              <a:rPr lang="en-MY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program</a:t>
            </a:r>
            <a:endParaRPr lang="en-MY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2" y="2497015"/>
            <a:ext cx="6846277" cy="296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4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805" y="1807224"/>
            <a:ext cx="7042150" cy="1143000"/>
          </a:xfrm>
        </p:spPr>
        <p:txBody>
          <a:bodyPr/>
          <a:lstStyle/>
          <a:p>
            <a:r>
              <a:rPr lang="en-MY" sz="2400" dirty="0" smtClean="0"/>
              <a:t>A program uses an </a:t>
            </a:r>
            <a:r>
              <a:rPr lang="en-MY" sz="2400" i="1" dirty="0" smtClean="0"/>
              <a:t>output stream</a:t>
            </a:r>
            <a:r>
              <a:rPr lang="en-MY" sz="2400" dirty="0" smtClean="0"/>
              <a:t> to write data to a destination, one item at time,</a:t>
            </a:r>
            <a:br>
              <a:rPr lang="en-MY" sz="2400" dirty="0" smtClean="0"/>
            </a:br>
            <a:r>
              <a:rPr lang="en-MY" sz="2400" dirty="0"/>
              <a:t>Writing information from a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3212306"/>
            <a:ext cx="572391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4101" y="399245"/>
            <a:ext cx="5885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Flow -1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0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Serialization?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Usually Java allows creation of objects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 smtClean="0">
                <a:solidFill>
                  <a:schemeClr val="tx1"/>
                </a:solidFill>
              </a:rPr>
              <a:t>the memory using JVM life time</a:t>
            </a:r>
          </a:p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Do we really need to make some object which can last longer?</a:t>
            </a:r>
          </a:p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Serialization allows you to create </a:t>
            </a:r>
            <a:r>
              <a:rPr lang="en-US" sz="2400" dirty="0">
                <a:solidFill>
                  <a:schemeClr val="tx1"/>
                </a:solidFill>
              </a:rPr>
              <a:t>your objects and reuse them </a:t>
            </a:r>
            <a:r>
              <a:rPr lang="en-US" sz="2400" dirty="0" smtClean="0">
                <a:solidFill>
                  <a:schemeClr val="tx1"/>
                </a:solidFill>
              </a:rPr>
              <a:t>later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What is Serialization</a:t>
            </a:r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? (Continue)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484" y="1593805"/>
            <a:ext cx="7675350" cy="48799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an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object's state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and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it is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required,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 those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 into a live object.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save: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(it will assign a serial number to objects)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data is an object, it is also saved</a:t>
            </a:r>
          </a:p>
          <a:p>
            <a:pPr algn="just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save: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lvl="1" algn="just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information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6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Advantage and Disadvantage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92675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800" b="1" dirty="0" smtClean="0"/>
              <a:t>Pros</a:t>
            </a:r>
          </a:p>
          <a:p>
            <a:pPr algn="just"/>
            <a:r>
              <a:rPr lang="en-US" sz="2800" dirty="0" smtClean="0"/>
              <a:t>Facilitate the transportation of an object through a network</a:t>
            </a:r>
            <a:endParaRPr lang="en-US" sz="2800" dirty="0"/>
          </a:p>
          <a:p>
            <a:pPr algn="just"/>
            <a:r>
              <a:rPr lang="en-US" sz="2800" dirty="0" smtClean="0"/>
              <a:t>Create a clone of an object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Cons</a:t>
            </a:r>
          </a:p>
          <a:p>
            <a:pPr algn="just"/>
            <a:r>
              <a:rPr lang="en-US" sz="2800" dirty="0" smtClean="0"/>
              <a:t>Resource overhead (both the CPU and the IO devices)</a:t>
            </a:r>
          </a:p>
          <a:p>
            <a:pPr algn="just"/>
            <a:r>
              <a:rPr lang="en-US" sz="2800" dirty="0" smtClean="0"/>
              <a:t>Issues of transmitting the data over the network</a:t>
            </a:r>
          </a:p>
          <a:p>
            <a:pPr algn="just"/>
            <a:r>
              <a:rPr lang="en-US" sz="2800" dirty="0" smtClean="0"/>
              <a:t>Serialization is quite slow</a:t>
            </a:r>
          </a:p>
          <a:p>
            <a:pPr algn="just"/>
            <a:r>
              <a:rPr lang="en-US" sz="2800" dirty="0" smtClean="0"/>
              <a:t>Serialization is insecure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849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How to use Serialization?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675350" cy="487997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Java provides </a:t>
            </a:r>
            <a:r>
              <a:rPr lang="en-US" altLang="en-US" sz="2800" dirty="0" smtClean="0"/>
              <a:t>an object for serialization, it is an interface called </a:t>
            </a:r>
            <a:r>
              <a:rPr lang="en-US" altLang="en-US" sz="2800" dirty="0" err="1"/>
              <a:t>java.io.Serializable</a:t>
            </a:r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sz="2800" dirty="0"/>
              <a:t>public class </a:t>
            </a:r>
            <a:r>
              <a:rPr lang="en-US" sz="2800" u="sng" dirty="0" err="1"/>
              <a:t>MyClass</a:t>
            </a:r>
            <a:r>
              <a:rPr lang="en-US" sz="2800" u="sng" dirty="0"/>
              <a:t> implements </a:t>
            </a:r>
            <a:r>
              <a:rPr lang="en-US" sz="2800" u="sng" dirty="0" err="1"/>
              <a:t>java.io.Serializable</a:t>
            </a:r>
            <a:r>
              <a:rPr lang="en-US" sz="2800" u="sng" dirty="0"/>
              <a:t> {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19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Java </a:t>
            </a:r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Streams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64" y="1417638"/>
            <a:ext cx="7675350" cy="4943475"/>
          </a:xfrm>
        </p:spPr>
        <p:txBody>
          <a:bodyPr>
            <a:normAutofit fontScale="70000" lnSpcReduction="20000"/>
          </a:bodyPr>
          <a:lstStyle/>
          <a:p>
            <a:pPr lvl="0" hangingPunct="0"/>
            <a:r>
              <a:rPr lang="en-US" dirty="0"/>
              <a:t>Java  uses  input/output  “streams” </a:t>
            </a:r>
            <a:r>
              <a:rPr lang="en-US" dirty="0" smtClean="0"/>
              <a:t>as follow</a:t>
            </a:r>
            <a:endParaRPr lang="en-US" dirty="0"/>
          </a:p>
          <a:p>
            <a:pPr lvl="1" hangingPunct="0"/>
            <a:r>
              <a:rPr lang="en-US" dirty="0" smtClean="0"/>
              <a:t>Byte </a:t>
            </a:r>
            <a:r>
              <a:rPr lang="en-US" dirty="0"/>
              <a:t>Streams: </a:t>
            </a:r>
            <a:r>
              <a:rPr lang="en-US" dirty="0" smtClean="0"/>
              <a:t>such as </a:t>
            </a:r>
            <a:r>
              <a:rPr lang="en-US" b="1" dirty="0" err="1"/>
              <a:t>FileInputStream</a:t>
            </a:r>
            <a:r>
              <a:rPr lang="en-US" dirty="0"/>
              <a:t>, </a:t>
            </a:r>
            <a:r>
              <a:rPr lang="en-US" b="1" dirty="0" err="1"/>
              <a:t>FileOutputStream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Character </a:t>
            </a:r>
            <a:r>
              <a:rPr lang="en-US" dirty="0"/>
              <a:t>Streams: </a:t>
            </a:r>
            <a:r>
              <a:rPr lang="en-US" dirty="0" smtClean="0"/>
              <a:t>similar to </a:t>
            </a:r>
            <a:r>
              <a:rPr lang="en-US" b="1" dirty="0" err="1" smtClean="0"/>
              <a:t>FileReader</a:t>
            </a:r>
            <a:r>
              <a:rPr lang="en-US" dirty="0"/>
              <a:t>, </a:t>
            </a:r>
            <a:r>
              <a:rPr lang="en-US" b="1" dirty="0" err="1"/>
              <a:t>FileWriter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Buffered </a:t>
            </a:r>
            <a:r>
              <a:rPr lang="en-US" dirty="0"/>
              <a:t>Streams: </a:t>
            </a:r>
            <a:r>
              <a:rPr lang="en-US" dirty="0" smtClean="0"/>
              <a:t>like </a:t>
            </a:r>
            <a:r>
              <a:rPr lang="en-US" b="1" dirty="0" err="1"/>
              <a:t>BufferedReader</a:t>
            </a:r>
            <a:r>
              <a:rPr lang="en-US" dirty="0"/>
              <a:t>, </a:t>
            </a:r>
            <a:r>
              <a:rPr lang="en-US" b="1" dirty="0" err="1"/>
              <a:t>BufferedWriter</a:t>
            </a:r>
            <a:r>
              <a:rPr lang="en-US" dirty="0"/>
              <a:t> </a:t>
            </a:r>
          </a:p>
          <a:p>
            <a:pPr lvl="1" hangingPunct="0"/>
            <a:r>
              <a:rPr lang="en-US" dirty="0" smtClean="0"/>
              <a:t>Data </a:t>
            </a:r>
            <a:r>
              <a:rPr lang="en-US" dirty="0"/>
              <a:t>Streams: binary I/O of primitive data type values </a:t>
            </a:r>
            <a:endParaRPr lang="en-US" dirty="0" smtClean="0"/>
          </a:p>
          <a:p>
            <a:pPr marL="457200" lvl="1" indent="0" hangingPunct="0">
              <a:buNone/>
            </a:pPr>
            <a:r>
              <a:rPr lang="en-US" dirty="0"/>
              <a:t>	</a:t>
            </a:r>
            <a:r>
              <a:rPr lang="en-US" dirty="0" smtClean="0"/>
              <a:t>like </a:t>
            </a:r>
            <a:r>
              <a:rPr lang="en-US" dirty="0" err="1" smtClean="0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float, and double</a:t>
            </a:r>
            <a:r>
              <a:rPr lang="en-US" dirty="0" smtClean="0"/>
              <a:t>)</a:t>
            </a:r>
            <a:r>
              <a:rPr lang="en-US" dirty="0"/>
              <a:t> as w</a:t>
            </a:r>
            <a:r>
              <a:rPr lang="en-US" dirty="0" smtClean="0"/>
              <a:t> ell </a:t>
            </a:r>
            <a:r>
              <a:rPr lang="en-US" dirty="0"/>
              <a:t>as String values </a:t>
            </a:r>
          </a:p>
          <a:p>
            <a:pPr lvl="1" hangingPunct="0"/>
            <a:r>
              <a:rPr lang="en-US" dirty="0" smtClean="0"/>
              <a:t>Object </a:t>
            </a:r>
            <a:r>
              <a:rPr lang="en-US" dirty="0"/>
              <a:t>Streams: </a:t>
            </a:r>
            <a:r>
              <a:rPr lang="en-US" dirty="0" smtClean="0"/>
              <a:t>for example </a:t>
            </a:r>
            <a:r>
              <a:rPr lang="en-US" b="1" dirty="0" err="1" smtClean="0"/>
              <a:t>ObjectInputStream</a:t>
            </a:r>
            <a:r>
              <a:rPr lang="en-US" dirty="0"/>
              <a:t>, </a:t>
            </a:r>
            <a:r>
              <a:rPr lang="en-US" b="1" dirty="0" err="1"/>
              <a:t>ObjectOutputStream</a:t>
            </a:r>
            <a:r>
              <a:rPr lang="en-US" dirty="0"/>
              <a:t> </a:t>
            </a:r>
          </a:p>
          <a:p>
            <a:pPr lvl="0" hangingPunct="0"/>
            <a:r>
              <a:rPr lang="en-US" dirty="0"/>
              <a:t>Java  provides  means  to  read  /  </a:t>
            </a:r>
            <a:r>
              <a:rPr lang="en-US" dirty="0" smtClean="0"/>
              <a:t>write</a:t>
            </a:r>
            <a:endParaRPr lang="en-US" dirty="0"/>
          </a:p>
          <a:p>
            <a:pPr lvl="1" hangingPunct="0"/>
            <a:r>
              <a:rPr lang="en-US" dirty="0" smtClean="0"/>
              <a:t>Provided </a:t>
            </a:r>
            <a:r>
              <a:rPr lang="en-US" dirty="0"/>
              <a:t>methods: </a:t>
            </a:r>
            <a:r>
              <a:rPr lang="en-US" dirty="0" err="1"/>
              <a:t>readObject</a:t>
            </a:r>
            <a:r>
              <a:rPr lang="en-US" dirty="0"/>
              <a:t>(), </a:t>
            </a:r>
            <a:r>
              <a:rPr lang="en-US" dirty="0" err="1"/>
              <a:t>writeObject</a:t>
            </a:r>
            <a:r>
              <a:rPr lang="en-US" dirty="0"/>
              <a:t>() etc.  </a:t>
            </a:r>
          </a:p>
          <a:p>
            <a:pPr lvl="0" hangingPunct="0"/>
            <a:r>
              <a:rPr lang="en-US" dirty="0"/>
              <a:t>Usage: </a:t>
            </a:r>
          </a:p>
          <a:p>
            <a:pPr lvl="1" hangingPunct="0"/>
            <a:r>
              <a:rPr lang="en-US" dirty="0" smtClean="0"/>
              <a:t>Scanning </a:t>
            </a:r>
            <a:r>
              <a:rPr lang="en-US" dirty="0"/>
              <a:t>and Formatting </a:t>
            </a:r>
          </a:p>
          <a:p>
            <a:pPr lvl="1" hangingPunct="0"/>
            <a:r>
              <a:rPr lang="en-US" dirty="0" smtClean="0"/>
              <a:t>I/O </a:t>
            </a:r>
            <a:r>
              <a:rPr lang="en-US" dirty="0"/>
              <a:t>from the Command Line </a:t>
            </a:r>
          </a:p>
          <a:p>
            <a:pPr lvl="1" hangingPunct="0"/>
            <a:r>
              <a:rPr lang="en-US" dirty="0" smtClean="0"/>
              <a:t>Sending </a:t>
            </a:r>
            <a:r>
              <a:rPr lang="en-US" dirty="0"/>
              <a:t>/ receiving values and objects via a network </a:t>
            </a:r>
          </a:p>
          <a:p>
            <a:pPr hangingPunc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58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Serialization rules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80754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object to be persisted must implement the Serializable interface or inherit that implementation from its object hierarchy</a:t>
            </a:r>
            <a:endParaRPr lang="en-US" sz="2800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object to be persisted must mark all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Nonserializable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fields </a:t>
            </a:r>
            <a:r>
              <a:rPr lang="en-US" altLang="en-US" sz="2800" dirty="0" smtClean="0">
                <a:solidFill>
                  <a:schemeClr val="tx1"/>
                </a:solidFill>
              </a:rPr>
              <a:t>transient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0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/>
            <a:r>
              <a:rPr lang="en-US" sz="3200" b="1" dirty="0">
                <a:solidFill>
                  <a:srgbClr val="002060"/>
                </a:solidFill>
              </a:rPr>
              <a:t>Serialization </a:t>
            </a:r>
            <a:r>
              <a:rPr lang="en-US" sz="3200" b="1" dirty="0" smtClean="0">
                <a:solidFill>
                  <a:srgbClr val="002060"/>
                </a:solidFill>
              </a:rPr>
              <a:t>provides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00" y="1825625"/>
            <a:ext cx="7037175" cy="4351338"/>
          </a:xfrm>
        </p:spPr>
        <p:txBody>
          <a:bodyPr>
            <a:normAutofit/>
          </a:bodyPr>
          <a:lstStyle/>
          <a:p>
            <a:pPr hangingPunct="0"/>
            <a:r>
              <a:rPr lang="en-US" dirty="0" smtClean="0"/>
              <a:t>A </a:t>
            </a:r>
            <a:r>
              <a:rPr lang="en-US" dirty="0"/>
              <a:t>method of persisting </a:t>
            </a:r>
            <a:r>
              <a:rPr lang="en-US" dirty="0" smtClean="0"/>
              <a:t>the objects</a:t>
            </a:r>
          </a:p>
          <a:p>
            <a:pPr marL="457200" lvl="1" indent="0" hangingPunct="0">
              <a:buNone/>
            </a:pPr>
            <a:r>
              <a:rPr lang="en-US" dirty="0" smtClean="0"/>
              <a:t>write an object properties </a:t>
            </a:r>
            <a:r>
              <a:rPr lang="en-US" dirty="0"/>
              <a:t>to a file on disk, or </a:t>
            </a:r>
            <a:r>
              <a:rPr lang="en-US" dirty="0" smtClean="0"/>
              <a:t>save </a:t>
            </a:r>
            <a:r>
              <a:rPr lang="en-US" dirty="0"/>
              <a:t>to a database.</a:t>
            </a:r>
          </a:p>
          <a:p>
            <a:pPr hangingPunct="0"/>
            <a:r>
              <a:rPr lang="en-US" dirty="0" smtClean="0"/>
              <a:t>A method </a:t>
            </a:r>
            <a:r>
              <a:rPr lang="en-US" dirty="0"/>
              <a:t>of </a:t>
            </a:r>
            <a:r>
              <a:rPr lang="en-US" dirty="0" smtClean="0"/>
              <a:t>RPC.</a:t>
            </a:r>
            <a:endParaRPr lang="en-US" dirty="0"/>
          </a:p>
          <a:p>
            <a:pPr hangingPunct="0"/>
            <a:r>
              <a:rPr lang="en-US" dirty="0" smtClean="0"/>
              <a:t>A </a:t>
            </a:r>
            <a:r>
              <a:rPr lang="en-US" dirty="0"/>
              <a:t>method for distributing </a:t>
            </a:r>
            <a:r>
              <a:rPr lang="en-US" dirty="0" smtClean="0"/>
              <a:t>objects.</a:t>
            </a:r>
            <a:endParaRPr lang="en-US" dirty="0"/>
          </a:p>
          <a:p>
            <a:pPr hangingPunct="0"/>
            <a:r>
              <a:rPr lang="en-US" dirty="0" smtClean="0"/>
              <a:t>A </a:t>
            </a:r>
            <a:r>
              <a:rPr lang="en-US" dirty="0"/>
              <a:t>method for detecting </a:t>
            </a:r>
            <a:r>
              <a:rPr lang="en-US" dirty="0" smtClean="0"/>
              <a:t>changes.</a:t>
            </a:r>
            <a:endParaRPr lang="en-US" dirty="0"/>
          </a:p>
          <a:p>
            <a:pPr hangingPunc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51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Shared Objects</a:t>
            </a:r>
          </a:p>
          <a:p>
            <a:r>
              <a:rPr lang="en-US" altLang="en-US" dirty="0" smtClean="0"/>
              <a:t>What is serialization?</a:t>
            </a:r>
          </a:p>
          <a:p>
            <a:r>
              <a:rPr lang="en-US" altLang="en-US" smtClean="0"/>
              <a:t>Distributed objects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3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Uses </a:t>
            </a:r>
            <a:r>
              <a:rPr lang="en-US" sz="3200" b="1" dirty="0">
                <a:solidFill>
                  <a:srgbClr val="002060"/>
                </a:solidFill>
              </a:rPr>
              <a:t>of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</a:t>
            </a:r>
            <a:r>
              <a:rPr lang="en-US" dirty="0"/>
              <a:t>a persistence mechanism</a:t>
            </a:r>
          </a:p>
          <a:p>
            <a:pPr lvl="1"/>
            <a:r>
              <a:rPr lang="en-US" dirty="0"/>
              <a:t>If the stream being used is </a:t>
            </a:r>
            <a:r>
              <a:rPr lang="en-US" dirty="0" err="1"/>
              <a:t>FileOutputStream</a:t>
            </a:r>
            <a:r>
              <a:rPr lang="en-US" dirty="0"/>
              <a:t>, then the data will automatically </a:t>
            </a:r>
            <a:r>
              <a:rPr lang="en-US" dirty="0" smtClean="0"/>
              <a:t>be written </a:t>
            </a:r>
            <a:r>
              <a:rPr lang="en-US" dirty="0"/>
              <a:t>to a file.</a:t>
            </a:r>
          </a:p>
          <a:p>
            <a:r>
              <a:rPr lang="en-US" dirty="0"/>
              <a:t>As a copy mechanism</a:t>
            </a:r>
          </a:p>
          <a:p>
            <a:pPr lvl="1"/>
            <a:r>
              <a:rPr lang="en-US" dirty="0"/>
              <a:t>If the stream being used is </a:t>
            </a:r>
            <a:r>
              <a:rPr lang="en-US" dirty="0" err="1"/>
              <a:t>ByteArrayOutputStream</a:t>
            </a:r>
            <a:r>
              <a:rPr lang="en-US" dirty="0"/>
              <a:t>, then the data will be written to </a:t>
            </a:r>
            <a:r>
              <a:rPr lang="en-US" dirty="0" smtClean="0"/>
              <a:t>a byte </a:t>
            </a:r>
            <a:r>
              <a:rPr lang="en-US" dirty="0"/>
              <a:t>array in memory. This byte array can then be used to create duplicates of </a:t>
            </a:r>
            <a:r>
              <a:rPr lang="en-US" dirty="0" smtClean="0"/>
              <a:t>the original </a:t>
            </a:r>
            <a:r>
              <a:rPr lang="en-US" dirty="0"/>
              <a:t>objects.</a:t>
            </a:r>
          </a:p>
          <a:p>
            <a:r>
              <a:rPr lang="en-US" dirty="0"/>
              <a:t>As a communication mechanism</a:t>
            </a:r>
          </a:p>
          <a:p>
            <a:pPr lvl="1"/>
            <a:r>
              <a:rPr lang="en-US" dirty="0"/>
              <a:t>If the stream being used comes from a socket, then the data will automatically be </a:t>
            </a:r>
            <a:r>
              <a:rPr lang="en-US" dirty="0" smtClean="0"/>
              <a:t>sent over </a:t>
            </a:r>
            <a:r>
              <a:rPr lang="en-US" dirty="0"/>
              <a:t>the wire to the receiving socket, at which point another program will decide what </a:t>
            </a:r>
            <a:r>
              <a:rPr lang="en-US" dirty="0" smtClean="0"/>
              <a:t>to 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91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solidFill>
                  <a:srgbClr val="002060"/>
                </a:solidFill>
              </a:rPr>
              <a:t>Need of </a:t>
            </a:r>
            <a:r>
              <a:rPr lang="en-US" altLang="en-US" sz="3200" b="1" dirty="0">
                <a:solidFill>
                  <a:srgbClr val="002060"/>
                </a:solidFill>
              </a:rPr>
              <a:t>Serialization?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575" y="2542175"/>
            <a:ext cx="6313884" cy="28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pPr algn="just">
              <a:defRPr/>
            </a:pPr>
            <a:r>
              <a:rPr lang="en-US" sz="2400" dirty="0" smtClean="0"/>
              <a:t>Java </a:t>
            </a:r>
            <a:r>
              <a:rPr lang="en-US" sz="2400" dirty="0"/>
              <a:t>allows creation of objects in the memory using JVM life time</a:t>
            </a:r>
          </a:p>
          <a:p>
            <a:pPr algn="just">
              <a:defRPr/>
            </a:pPr>
            <a:r>
              <a:rPr lang="en-US" sz="2400" dirty="0"/>
              <a:t>Serialization allows you to create your objects and reuse them </a:t>
            </a:r>
            <a:r>
              <a:rPr lang="en-US" sz="2400" dirty="0" smtClean="0"/>
              <a:t>later</a:t>
            </a:r>
          </a:p>
          <a:p>
            <a:pPr algn="just">
              <a:defRPr/>
            </a:pPr>
            <a:r>
              <a:rPr lang="en-US" sz="2400" dirty="0" smtClean="0"/>
              <a:t>Serialization saves only the class name</a:t>
            </a:r>
            <a:endParaRPr lang="en-US" sz="2400" dirty="0"/>
          </a:p>
          <a:p>
            <a:pPr algn="just">
              <a:defRPr/>
            </a:pPr>
            <a:endParaRPr lang="en-US" sz="2400" dirty="0"/>
          </a:p>
          <a:p>
            <a:pPr marL="457200" lvl="1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364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about the shared objects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Describe about the serialization 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Implementing serialization in RMI</a:t>
            </a:r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Shared Objects</a:t>
            </a:r>
          </a:p>
          <a:p>
            <a:pPr>
              <a:buFontTx/>
              <a:buChar char="-"/>
            </a:pPr>
            <a:r>
              <a:rPr lang="en-US" dirty="0" smtClean="0"/>
              <a:t>Distributed Objects</a:t>
            </a:r>
          </a:p>
          <a:p>
            <a:pPr>
              <a:buFontTx/>
              <a:buChar char="-"/>
            </a:pPr>
            <a:r>
              <a:rPr lang="en-US" dirty="0" smtClean="0"/>
              <a:t>EJB</a:t>
            </a:r>
          </a:p>
          <a:p>
            <a:pPr>
              <a:buFontTx/>
              <a:buChar char="-"/>
            </a:pPr>
            <a:r>
              <a:rPr lang="en-US" dirty="0" smtClean="0"/>
              <a:t>Serialization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6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671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Distributed Objects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" y="1417638"/>
            <a:ext cx="8229600" cy="420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5821251"/>
            <a:ext cx="8143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Common organization of a </a:t>
            </a:r>
            <a:r>
              <a:rPr lang="en-US" altLang="en-US" dirty="0" smtClean="0"/>
              <a:t>remote object </a:t>
            </a:r>
            <a:r>
              <a:rPr lang="en-US" altLang="en-US" dirty="0"/>
              <a:t>with client-side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948855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Example: Enterprise Java Beans(EJB)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4" y="1697038"/>
            <a:ext cx="7031864" cy="41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975797"/>
            <a:ext cx="762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General architecture of an EJB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041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Globe Distributed Shared Objects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6" y="1130368"/>
            <a:ext cx="675677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2428" y="5782614"/>
            <a:ext cx="81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The organization of a Globe distributed shared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76855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Globe Distributed Shared Objects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Content Placeholder 4" descr="10-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06287"/>
            <a:ext cx="7959143" cy="414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4095" y="5743977"/>
            <a:ext cx="79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The general organization of a local object for distributed shared objects in Globe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Question 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57" y="1879657"/>
            <a:ext cx="7037175" cy="4351338"/>
          </a:xfrm>
        </p:spPr>
        <p:txBody>
          <a:bodyPr>
            <a:normAutofit fontScale="85000" lnSpcReduction="20000"/>
          </a:bodyPr>
          <a:lstStyle/>
          <a:p>
            <a:pPr hangingPunct="0"/>
            <a:r>
              <a:rPr lang="en-US" dirty="0"/>
              <a:t>How to pass information </a:t>
            </a:r>
            <a:r>
              <a:rPr lang="en-US" dirty="0" smtClean="0"/>
              <a:t>form client to server and vise versa?</a:t>
            </a:r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endParaRPr lang="en-US" dirty="0" smtClean="0"/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  <a:p>
            <a:pPr hangingPunct="0"/>
            <a:r>
              <a:rPr lang="en-US" dirty="0" smtClean="0"/>
              <a:t>How </a:t>
            </a:r>
            <a:r>
              <a:rPr lang="en-US" dirty="0"/>
              <a:t>to pass information between client and server?</a:t>
            </a:r>
          </a:p>
          <a:p>
            <a:pPr hangingPunct="0"/>
            <a:endParaRPr lang="en-US" dirty="0" smtClean="0"/>
          </a:p>
          <a:p>
            <a:pPr hangingPunct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35" y="1249251"/>
            <a:ext cx="4644578" cy="51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Utemplate-Level_3 (3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(3)</Template>
  <TotalTime>180</TotalTime>
  <Pages>11</Pages>
  <Words>778</Words>
  <Application>Microsoft Office PowerPoint</Application>
  <PresentationFormat>On-screen Show (4:3)</PresentationFormat>
  <Paragraphs>131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SimSun</vt:lpstr>
      <vt:lpstr>Arial</vt:lpstr>
      <vt:lpstr>Calibri</vt:lpstr>
      <vt:lpstr>Century</vt:lpstr>
      <vt:lpstr>Century Gothic</vt:lpstr>
      <vt:lpstr>新細明體</vt:lpstr>
      <vt:lpstr>Times New Roman</vt:lpstr>
      <vt:lpstr>APUtemplate-Level_3 (3)</vt:lpstr>
      <vt:lpstr>Shared Objects &amp; Serialization</vt:lpstr>
      <vt:lpstr>Topic &amp; Structure of The Lesson</vt:lpstr>
      <vt:lpstr>PowerPoint Presentation</vt:lpstr>
      <vt:lpstr>Key Terms You Must Be Able To Use</vt:lpstr>
      <vt:lpstr>Distributed Objects</vt:lpstr>
      <vt:lpstr>Example: Enterprise Java Beans(EJB)</vt:lpstr>
      <vt:lpstr>Globe Distributed Shared Objects </vt:lpstr>
      <vt:lpstr>Globe Distributed Shared Objects </vt:lpstr>
      <vt:lpstr>Question </vt:lpstr>
      <vt:lpstr>I/O Streams</vt:lpstr>
      <vt:lpstr>Reading information into a program</vt:lpstr>
      <vt:lpstr>A program uses an output stream to write data to a destination, one item at time, Writing information from a program.</vt:lpstr>
      <vt:lpstr>What is Serialization?</vt:lpstr>
      <vt:lpstr>What is Serialization? (Continue)</vt:lpstr>
      <vt:lpstr>Advantage and Disadvantage</vt:lpstr>
      <vt:lpstr>How to use Serialization?</vt:lpstr>
      <vt:lpstr>Java Streams</vt:lpstr>
      <vt:lpstr>Serialization rules</vt:lpstr>
      <vt:lpstr>Serialization provides</vt:lpstr>
      <vt:lpstr>Uses of serialization</vt:lpstr>
      <vt:lpstr>Need of Serialization?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subject>MSc</dc:subject>
  <dc:creator>Umapathy Eaganathan</dc:creator>
  <cp:lastModifiedBy>Umapathy Eaganathan</cp:lastModifiedBy>
  <cp:revision>33</cp:revision>
  <cp:lastPrinted>1995-11-02T09:23:42Z</cp:lastPrinted>
  <dcterms:created xsi:type="dcterms:W3CDTF">2015-09-21T03:46:45Z</dcterms:created>
  <dcterms:modified xsi:type="dcterms:W3CDTF">2018-08-28T18:06:15Z</dcterms:modified>
</cp:coreProperties>
</file>