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257" r:id="rId2"/>
    <p:sldId id="277" r:id="rId3"/>
    <p:sldId id="278" r:id="rId4"/>
    <p:sldId id="27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0" r:id="rId25"/>
    <p:sldId id="281" r:id="rId26"/>
    <p:sldId id="282" r:id="rId27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M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6B53"/>
    <a:srgbClr val="EE6E60"/>
    <a:srgbClr val="E83320"/>
    <a:srgbClr val="EF1928"/>
    <a:srgbClr val="D83048"/>
    <a:srgbClr val="CC0000"/>
    <a:srgbClr val="FF2929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9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11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AD142C8A-B01C-418B-A883-251FEC0AA1F3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28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8DC6718C-E9BA-4055-8D35-37836A680DC5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37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23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854075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fld id="{4857FF85-6A2F-4619-9CBF-52AC7AC9A2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32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854075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fld id="{4857FF85-6A2F-4619-9CBF-52AC7AC9A2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13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854075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fld id="{4857FF85-6A2F-4619-9CBF-52AC7AC9A2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72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5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4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0016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92101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60134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2333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1309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71555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8989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9554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5526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7370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 userDrawn="1"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MY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MY" altLang="en-US" smtClean="0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CT024-3-3 DCOMS-Distributed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Computer Systems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Security 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188" y="3412902"/>
            <a:ext cx="6754812" cy="1143089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Security</a:t>
            </a:r>
            <a:endParaRPr lang="en-US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389188" y="2315597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 kern="0" dirty="0" smtClean="0"/>
              <a:t>Distributed Computer Systems</a:t>
            </a:r>
          </a:p>
          <a:p>
            <a:r>
              <a:rPr lang="en-US" sz="1400" kern="0" dirty="0" smtClean="0"/>
              <a:t>CT024-3-3-DCOMS and Version 0416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3121636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Distribution of Security Mechanism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46526" r="21352" b="41389"/>
          <a:stretch>
            <a:fillRect/>
          </a:stretch>
        </p:blipFill>
        <p:spPr bwMode="auto">
          <a:xfrm>
            <a:off x="485775" y="1917355"/>
            <a:ext cx="8229600" cy="259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5775" y="4984124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00FF"/>
                </a:solidFill>
              </a:rPr>
              <a:t>Trusted Computing Base (TCB)</a:t>
            </a:r>
            <a:r>
              <a:rPr lang="en-US" altLang="zh-TW" i="1" dirty="0"/>
              <a:t> </a:t>
            </a:r>
            <a:r>
              <a:rPr lang="en-US" altLang="zh-TW" dirty="0"/>
              <a:t>is the set of services/mechanisms within a distributed system required to support a security policy.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7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Security Mechanism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dirty="0"/>
              <a:t>Fundamental technique</a:t>
            </a:r>
            <a:r>
              <a:rPr lang="en-IE" altLang="zh-TW" dirty="0"/>
              <a:t> </a:t>
            </a:r>
            <a:r>
              <a:rPr lang="en-IE" altLang="en-US" dirty="0"/>
              <a:t>within any distributed systems security environment:</a:t>
            </a:r>
          </a:p>
          <a:p>
            <a:endParaRPr lang="en-IE" altLang="en-US" dirty="0"/>
          </a:p>
          <a:p>
            <a:r>
              <a:rPr lang="en-IE" altLang="en-US" b="1" i="1" dirty="0">
                <a:solidFill>
                  <a:srgbClr val="CC3300"/>
                </a:solidFill>
              </a:rPr>
              <a:t>Cryptography</a:t>
            </a:r>
            <a:endParaRPr lang="en-GB" alt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0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Types of Cryptosystems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z="2400" b="1" dirty="0">
                <a:solidFill>
                  <a:srgbClr val="CC3300"/>
                </a:solidFill>
              </a:rPr>
              <a:t>Symmetric</a:t>
            </a:r>
            <a:r>
              <a:rPr lang="en-IE" altLang="en-US" sz="2400" dirty="0">
                <a:solidFill>
                  <a:srgbClr val="CC3300"/>
                </a:solidFill>
              </a:rPr>
              <a:t>:</a:t>
            </a:r>
            <a:r>
              <a:rPr lang="en-IE" altLang="en-US" sz="2400" dirty="0"/>
              <a:t> often referred to as </a:t>
            </a:r>
            <a:r>
              <a:rPr lang="en-IE" altLang="en-US" sz="2400" i="1" dirty="0"/>
              <a:t>conventional cryptography</a:t>
            </a:r>
            <a:r>
              <a:rPr lang="en-IE" altLang="en-US" sz="2400" dirty="0"/>
              <a:t>, defined as:</a:t>
            </a:r>
          </a:p>
          <a:p>
            <a:endParaRPr lang="en-IE" altLang="en-US" sz="2400" i="1" dirty="0"/>
          </a:p>
          <a:p>
            <a:r>
              <a:rPr lang="en-IE" altLang="en-US" sz="2400" i="1" dirty="0"/>
              <a:t>P = </a:t>
            </a:r>
            <a:r>
              <a:rPr lang="en-IE" altLang="en-US" sz="2400" i="1" dirty="0" err="1"/>
              <a:t>D</a:t>
            </a:r>
            <a:r>
              <a:rPr lang="en-IE" altLang="en-US" sz="2400" i="1" baseline="-25000" dirty="0" err="1"/>
              <a:t>k</a:t>
            </a:r>
            <a:r>
              <a:rPr lang="en-IE" altLang="en-US" sz="2400" i="1" dirty="0"/>
              <a:t> ( </a:t>
            </a:r>
            <a:r>
              <a:rPr lang="en-IE" altLang="en-US" sz="2400" i="1" dirty="0" err="1"/>
              <a:t>E</a:t>
            </a:r>
            <a:r>
              <a:rPr lang="en-IE" altLang="en-US" sz="2400" i="1" baseline="-25000" dirty="0" err="1"/>
              <a:t>k</a:t>
            </a:r>
            <a:r>
              <a:rPr lang="en-IE" altLang="en-US" sz="2400" i="1" dirty="0"/>
              <a:t> ( P ) )</a:t>
            </a:r>
          </a:p>
          <a:p>
            <a:endParaRPr lang="en-IE" altLang="en-US" sz="2400" i="1" dirty="0"/>
          </a:p>
          <a:p>
            <a:r>
              <a:rPr lang="en-IE" altLang="en-US" sz="2400" b="1" dirty="0">
                <a:solidFill>
                  <a:srgbClr val="CC3300"/>
                </a:solidFill>
              </a:rPr>
              <a:t>Asymmetric</a:t>
            </a:r>
            <a:r>
              <a:rPr lang="en-IE" altLang="en-US" sz="2400" dirty="0">
                <a:solidFill>
                  <a:srgbClr val="CC3300"/>
                </a:solidFill>
              </a:rPr>
              <a:t>:</a:t>
            </a:r>
            <a:r>
              <a:rPr lang="en-IE" altLang="en-US" sz="2400" dirty="0"/>
              <a:t> often referred to as </a:t>
            </a:r>
            <a:r>
              <a:rPr lang="en-IE" altLang="en-US" sz="2400" i="1" dirty="0"/>
              <a:t>public-key cryptography</a:t>
            </a:r>
            <a:r>
              <a:rPr lang="en-IE" altLang="en-US" sz="2400" dirty="0"/>
              <a:t>, defined as:</a:t>
            </a:r>
          </a:p>
          <a:p>
            <a:endParaRPr lang="en-IE" altLang="en-US" sz="2400" i="1" dirty="0"/>
          </a:p>
          <a:p>
            <a:r>
              <a:rPr lang="en-IE" altLang="en-US" sz="2400" i="1" dirty="0"/>
              <a:t>P = </a:t>
            </a:r>
            <a:r>
              <a:rPr lang="en-IE" altLang="en-US" sz="2400" i="1" dirty="0" err="1"/>
              <a:t>D</a:t>
            </a:r>
            <a:r>
              <a:rPr lang="en-IE" altLang="en-US" sz="2400" i="1" baseline="-25000" dirty="0" err="1"/>
              <a:t>k</a:t>
            </a:r>
            <a:r>
              <a:rPr lang="en-IE" altLang="en-US" sz="2400" i="1" baseline="-50000" dirty="0" err="1"/>
              <a:t>d</a:t>
            </a:r>
            <a:r>
              <a:rPr lang="en-IE" altLang="en-US" sz="2400" i="1" dirty="0"/>
              <a:t> ( E</a:t>
            </a:r>
            <a:r>
              <a:rPr lang="en-IE" altLang="en-US" sz="2400" i="1" baseline="-25000" dirty="0"/>
              <a:t>k</a:t>
            </a:r>
            <a:r>
              <a:rPr lang="en-IE" altLang="en-US" sz="2400" i="1" baseline="-50000" dirty="0"/>
              <a:t>e</a:t>
            </a:r>
            <a:r>
              <a:rPr lang="en-IE" altLang="en-US" sz="2400" i="1" dirty="0"/>
              <a:t> ( P ) ) </a:t>
            </a:r>
            <a:endParaRPr lang="en-GB" altLang="en-US" sz="2400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4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Notation of Cryptography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891" y="2755954"/>
            <a:ext cx="5718544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1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Applications of Cryptography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Tx/>
              <a:buAutoNum type="arabicPeriod"/>
            </a:pPr>
            <a:r>
              <a:rPr lang="en-US" altLang="zh-TW" sz="2400" dirty="0"/>
              <a:t>Authentication.</a:t>
            </a:r>
          </a:p>
          <a:p>
            <a:pPr>
              <a:buClr>
                <a:schemeClr val="accent2"/>
              </a:buClr>
              <a:buFontTx/>
              <a:buAutoNum type="arabicPeriod"/>
            </a:pPr>
            <a:endParaRPr lang="en-US" altLang="zh-TW" sz="2400" dirty="0"/>
          </a:p>
          <a:p>
            <a:pPr>
              <a:buClr>
                <a:schemeClr val="accent2"/>
              </a:buClr>
              <a:buFontTx/>
              <a:buAutoNum type="arabicPeriod"/>
            </a:pPr>
            <a:r>
              <a:rPr lang="en-US" altLang="zh-TW" sz="2400" dirty="0"/>
              <a:t>Message Integrity.</a:t>
            </a:r>
          </a:p>
          <a:p>
            <a:pPr>
              <a:buClr>
                <a:schemeClr val="accent2"/>
              </a:buClr>
              <a:buFontTx/>
              <a:buAutoNum type="arabicPeriod"/>
            </a:pPr>
            <a:endParaRPr lang="en-US" altLang="zh-TW" sz="2400" dirty="0"/>
          </a:p>
          <a:p>
            <a:pPr>
              <a:buClr>
                <a:schemeClr val="accent2"/>
              </a:buClr>
              <a:buFontTx/>
              <a:buAutoNum type="arabicPeriod"/>
            </a:pPr>
            <a:r>
              <a:rPr lang="en-US" altLang="zh-TW" sz="2400" dirty="0"/>
              <a:t>Confidentiality.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6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Authentication 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6" t="45921" r="33351" b="39124"/>
          <a:stretch>
            <a:fillRect/>
          </a:stretch>
        </p:blipFill>
        <p:spPr bwMode="auto">
          <a:xfrm>
            <a:off x="1412514" y="1417638"/>
            <a:ext cx="5477777" cy="3771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2428" y="5344732"/>
            <a:ext cx="7997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Authentication based on a </a:t>
            </a:r>
            <a:r>
              <a:rPr lang="en-US" altLang="zh-TW" i="1" dirty="0">
                <a:solidFill>
                  <a:srgbClr val="0000FF"/>
                </a:solidFill>
              </a:rPr>
              <a:t>shared secret key</a:t>
            </a:r>
            <a:r>
              <a:rPr lang="en-US" altLang="zh-TW" dirty="0"/>
              <a:t>, using a </a:t>
            </a:r>
            <a:r>
              <a:rPr lang="en-US" altLang="zh-TW" dirty="0">
                <a:latin typeface="Times New Roman" panose="02020603050405020304" pitchFamily="18" charset="0"/>
              </a:rPr>
              <a:t>‘</a:t>
            </a:r>
            <a:r>
              <a:rPr lang="en-US" altLang="zh-TW" dirty="0"/>
              <a:t>challenge response</a:t>
            </a:r>
            <a:r>
              <a:rPr lang="en-US" altLang="zh-TW" dirty="0">
                <a:latin typeface="Times New Roman" panose="02020603050405020304" pitchFamily="18" charset="0"/>
              </a:rPr>
              <a:t>’</a:t>
            </a:r>
            <a:r>
              <a:rPr lang="en-US" altLang="zh-TW" dirty="0"/>
              <a:t> protocol. Note: </a:t>
            </a:r>
            <a:r>
              <a:rPr lang="en-US" altLang="zh-TW" i="1" dirty="0"/>
              <a:t>R</a:t>
            </a:r>
            <a:r>
              <a:rPr lang="en-US" altLang="zh-TW" dirty="0"/>
              <a:t> is a random number.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70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An Authentication Attack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/>
              <a:t>The </a:t>
            </a:r>
            <a:r>
              <a:rPr lang="en-US" altLang="zh-TW" sz="2400" dirty="0">
                <a:latin typeface="Times New Roman" panose="02020603050405020304" pitchFamily="18" charset="0"/>
              </a:rPr>
              <a:t>‘</a:t>
            </a:r>
            <a:r>
              <a:rPr lang="en-US" altLang="zh-TW" sz="2400" dirty="0"/>
              <a:t>reflection attack</a:t>
            </a:r>
            <a:r>
              <a:rPr lang="en-US" altLang="zh-TW" sz="2400" dirty="0">
                <a:latin typeface="Times New Roman" panose="02020603050405020304" pitchFamily="18" charset="0"/>
              </a:rPr>
              <a:t>’</a:t>
            </a:r>
            <a:r>
              <a:rPr lang="en-US" altLang="zh-TW" sz="2400" dirty="0"/>
              <a:t>. Chuck wants Bob to think he is Alice, so he starts up a second session to </a:t>
            </a:r>
            <a:r>
              <a:rPr lang="en-US" altLang="zh-TW" sz="2400" i="1" dirty="0"/>
              <a:t>trick </a:t>
            </a:r>
            <a:r>
              <a:rPr lang="en-US" altLang="zh-TW" sz="2400" dirty="0"/>
              <a:t>Bob.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0" t="45921" r="28220" b="39879"/>
          <a:stretch>
            <a:fillRect/>
          </a:stretch>
        </p:blipFill>
        <p:spPr bwMode="auto">
          <a:xfrm>
            <a:off x="699082" y="2641600"/>
            <a:ext cx="72675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63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Authentication Using Public-Key Cryptography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7" t="47734" r="32710" b="42145"/>
          <a:stretch>
            <a:fillRect/>
          </a:stretch>
        </p:blipFill>
        <p:spPr bwMode="auto">
          <a:xfrm>
            <a:off x="1103421" y="1601984"/>
            <a:ext cx="5477777" cy="2552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03421" y="5187050"/>
            <a:ext cx="7495504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/>
              <a:t>Mutual authentication in a public-key cryptosystem.  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Note that the KDC is missing </a:t>
            </a:r>
            <a:r>
              <a:rPr lang="en-US" altLang="zh-TW" dirty="0">
                <a:latin typeface="Times New Roman" panose="02020603050405020304" pitchFamily="18" charset="0"/>
              </a:rPr>
              <a:t>…</a:t>
            </a:r>
            <a:r>
              <a:rPr lang="en-US" altLang="zh-TW" dirty="0"/>
              <a:t> but, this assumes that some mechanism exists to </a:t>
            </a:r>
            <a:r>
              <a:rPr lang="en-US" altLang="zh-TW" i="1" dirty="0"/>
              <a:t>verify</a:t>
            </a:r>
            <a:r>
              <a:rPr lang="en-US" altLang="zh-TW" dirty="0"/>
              <a:t> everyone</a:t>
            </a:r>
            <a:r>
              <a:rPr lang="en-US" altLang="zh-TW" dirty="0">
                <a:latin typeface="Times New Roman" panose="02020603050405020304" pitchFamily="18" charset="0"/>
              </a:rPr>
              <a:t>’</a:t>
            </a:r>
            <a:r>
              <a:rPr lang="en-US" altLang="zh-TW" dirty="0"/>
              <a:t>s public key.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08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More on Secure Channels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E" altLang="en-US" sz="2400" dirty="0"/>
              <a:t>In addition to </a:t>
            </a:r>
            <a:r>
              <a:rPr lang="en-IE" altLang="en-US" sz="2400" i="1" dirty="0"/>
              <a:t>authentication</a:t>
            </a:r>
            <a:r>
              <a:rPr lang="en-IE" altLang="en-US" sz="2400" dirty="0"/>
              <a:t>, a secure channel also requires that messages are </a:t>
            </a:r>
            <a:r>
              <a:rPr lang="en-IE" altLang="en-US" sz="2400" i="1" dirty="0"/>
              <a:t>confidential</a:t>
            </a:r>
            <a:r>
              <a:rPr lang="en-IE" altLang="en-US" sz="2400" dirty="0"/>
              <a:t>, and that they maintain their </a:t>
            </a:r>
            <a:r>
              <a:rPr lang="en-IE" altLang="en-US" sz="2400" i="1" dirty="0"/>
              <a:t>integrity</a:t>
            </a:r>
            <a:r>
              <a:rPr lang="en-IE" altLang="en-US" sz="2400" dirty="0"/>
              <a:t>.</a:t>
            </a:r>
          </a:p>
          <a:p>
            <a:pPr algn="just"/>
            <a:endParaRPr lang="en-IE" altLang="en-US" sz="2400" dirty="0"/>
          </a:p>
          <a:p>
            <a:pPr algn="just"/>
            <a:r>
              <a:rPr lang="en-IE" altLang="en-US" sz="2400" b="1" dirty="0"/>
              <a:t>For example</a:t>
            </a:r>
            <a:r>
              <a:rPr lang="en-IE" altLang="en-US" sz="2400" dirty="0"/>
              <a:t>: Alice needs to be sure that Bob cannot change a received message and claim it came from her.  And Bob needs to be sure that he can prove the message was sent by/from Alice, just in case she decides to deny ever having sent it in the first place.</a:t>
            </a:r>
          </a:p>
          <a:p>
            <a:pPr algn="just"/>
            <a:endParaRPr lang="en-IE" altLang="en-US" sz="2400" dirty="0"/>
          </a:p>
          <a:p>
            <a:pPr algn="just"/>
            <a:r>
              <a:rPr lang="en-IE" altLang="en-US" sz="2400" b="1" dirty="0"/>
              <a:t>Solution</a:t>
            </a:r>
            <a:r>
              <a:rPr lang="en-IE" altLang="en-US" sz="2400" dirty="0"/>
              <a:t>:  Digital Signing.</a:t>
            </a:r>
            <a:endParaRPr lang="en-GB" alt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55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Digital Signatures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1" t="47432" r="20952" b="41692"/>
          <a:stretch>
            <a:fillRect/>
          </a:stretch>
        </p:blipFill>
        <p:spPr bwMode="auto">
          <a:xfrm>
            <a:off x="371453" y="1758358"/>
            <a:ext cx="8229600" cy="2261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1453" y="4251480"/>
            <a:ext cx="8229600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/>
              <a:t>Digital signing a message using public-key cryptography.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This is implemented in the RSA technology.  </a:t>
            </a:r>
          </a:p>
          <a:p>
            <a:pPr>
              <a:lnSpc>
                <a:spcPct val="90000"/>
              </a:lnSpc>
            </a:pPr>
            <a:r>
              <a:rPr lang="en-US" altLang="zh-TW" b="1" dirty="0"/>
              <a:t>Note</a:t>
            </a:r>
            <a:r>
              <a:rPr lang="en-US" altLang="zh-TW" dirty="0"/>
              <a:t>: the entire document is encrypted/signed - this can sometimes be a costly overkill.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8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Define Security in DS</a:t>
            </a:r>
          </a:p>
          <a:p>
            <a:r>
              <a:rPr lang="en-US" altLang="en-US" dirty="0" smtClean="0"/>
              <a:t>Secure Communication </a:t>
            </a:r>
          </a:p>
          <a:p>
            <a:r>
              <a:rPr lang="en-US" altLang="en-US" dirty="0" smtClean="0"/>
              <a:t>Discuss about the Authentication</a:t>
            </a:r>
          </a:p>
          <a:p>
            <a:r>
              <a:rPr lang="en-US" altLang="en-US" dirty="0" smtClean="0"/>
              <a:t>Type of threats </a:t>
            </a:r>
          </a:p>
          <a:p>
            <a:r>
              <a:rPr lang="en-US" altLang="en-US" dirty="0" smtClean="0"/>
              <a:t>Security mechanism</a:t>
            </a:r>
          </a:p>
          <a:p>
            <a:r>
              <a:rPr lang="en-US" altLang="en-US" dirty="0" smtClean="0"/>
              <a:t>Cryptography</a:t>
            </a:r>
          </a:p>
          <a:p>
            <a:r>
              <a:rPr lang="en-US" altLang="en-US" dirty="0" smtClean="0"/>
              <a:t>Digital Signature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2961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Digital Signature Digests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t="45468" r="16676" b="39426"/>
          <a:stretch>
            <a:fillRect/>
          </a:stretch>
        </p:blipFill>
        <p:spPr bwMode="auto">
          <a:xfrm>
            <a:off x="255543" y="1755026"/>
            <a:ext cx="8229600" cy="2735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5775" y="4893972"/>
            <a:ext cx="8001402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Digitally signing a message using a message digest. 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Message is sent as </a:t>
            </a:r>
            <a:r>
              <a:rPr lang="en-US" altLang="zh-TW" i="1" dirty="0"/>
              <a:t>plaintext</a:t>
            </a:r>
            <a:r>
              <a:rPr lang="en-US" altLang="zh-TW" dirty="0"/>
              <a:t>.  However, the digest can be used to assure Bob of message integrity.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Access Control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i="1" dirty="0"/>
              <a:t>Authorization</a:t>
            </a:r>
            <a:r>
              <a:rPr lang="en-IE" altLang="en-US" dirty="0"/>
              <a:t> is the process of</a:t>
            </a:r>
          </a:p>
          <a:p>
            <a:pPr marL="0" indent="0">
              <a:buNone/>
            </a:pPr>
            <a:r>
              <a:rPr lang="en-IE" altLang="en-US" dirty="0">
                <a:latin typeface="Arial" panose="020B0604020202020204" pitchFamily="34" charset="0"/>
              </a:rPr>
              <a:t>“</a:t>
            </a:r>
            <a:r>
              <a:rPr lang="en-IE" altLang="en-US" dirty="0"/>
              <a:t>granting access rights</a:t>
            </a:r>
            <a:r>
              <a:rPr lang="en-IE" altLang="en-US" dirty="0" smtClean="0">
                <a:latin typeface="Arial" panose="020B0604020202020204" pitchFamily="34" charset="0"/>
              </a:rPr>
              <a:t>” </a:t>
            </a:r>
            <a:r>
              <a:rPr lang="en-IE" altLang="en-US" dirty="0" smtClean="0"/>
              <a:t>to </a:t>
            </a:r>
            <a:r>
              <a:rPr lang="en-IE" altLang="en-US" dirty="0"/>
              <a:t>a user/process.</a:t>
            </a:r>
          </a:p>
          <a:p>
            <a:endParaRPr lang="en-IE" altLang="en-US" dirty="0"/>
          </a:p>
          <a:p>
            <a:r>
              <a:rPr lang="en-IE" altLang="en-US" i="1" dirty="0"/>
              <a:t>Access Control</a:t>
            </a:r>
            <a:r>
              <a:rPr lang="en-IE" altLang="en-US" dirty="0"/>
              <a:t> is the process of</a:t>
            </a:r>
          </a:p>
          <a:p>
            <a:pPr marL="0" indent="0">
              <a:buNone/>
            </a:pPr>
            <a:r>
              <a:rPr lang="en-IE" altLang="en-US" dirty="0">
                <a:latin typeface="Arial" panose="020B0604020202020204" pitchFamily="34" charset="0"/>
              </a:rPr>
              <a:t>“</a:t>
            </a:r>
            <a:r>
              <a:rPr lang="en-IE" altLang="en-US" dirty="0"/>
              <a:t>verifying access rights</a:t>
            </a:r>
            <a:r>
              <a:rPr lang="en-IE" altLang="en-US" dirty="0" smtClean="0">
                <a:latin typeface="Arial" panose="020B0604020202020204" pitchFamily="34" charset="0"/>
              </a:rPr>
              <a:t>” </a:t>
            </a:r>
            <a:r>
              <a:rPr lang="en-IE" altLang="en-US" dirty="0" smtClean="0"/>
              <a:t> for </a:t>
            </a:r>
            <a:r>
              <a:rPr lang="en-IE" altLang="en-US" dirty="0"/>
              <a:t>an authorized user/process.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11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>
                <a:solidFill>
                  <a:srgbClr val="002060"/>
                </a:solidFill>
                <a:latin typeface="Century Gothic" panose="020B0502020202020204" pitchFamily="34" charset="0"/>
                <a:ea typeface="新細明體" pitchFamily="18" charset="-120"/>
              </a:rPr>
              <a:t>Needham-Schroeder Protocol 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algn="just">
              <a:lnSpc>
                <a:spcPct val="80000"/>
              </a:lnSpc>
              <a:spcBef>
                <a:spcPct val="0"/>
              </a:spcBef>
            </a:pPr>
            <a:r>
              <a:rPr lang="en-US" altLang="zh-TW" sz="2400" dirty="0">
                <a:ea typeface="新細明體" pitchFamily="18" charset="-120"/>
              </a:rPr>
              <a:t>This original work includes secret-key protocol and public key protocol </a:t>
            </a:r>
          </a:p>
          <a:p>
            <a:pPr marL="609600" indent="-609600" algn="just">
              <a:lnSpc>
                <a:spcPct val="80000"/>
              </a:lnSpc>
              <a:spcBef>
                <a:spcPct val="0"/>
              </a:spcBef>
            </a:pPr>
            <a:endParaRPr lang="en-US" altLang="zh-TW" sz="2400" dirty="0">
              <a:ea typeface="新細明體" pitchFamily="18" charset="-120"/>
            </a:endParaRPr>
          </a:p>
          <a:p>
            <a:pPr marL="609600" indent="-609600" algn="just">
              <a:lnSpc>
                <a:spcPct val="80000"/>
              </a:lnSpc>
              <a:spcBef>
                <a:spcPct val="0"/>
              </a:spcBef>
            </a:pPr>
            <a:r>
              <a:rPr lang="en-US" altLang="zh-TW" sz="2400" dirty="0">
                <a:ea typeface="新細明體" pitchFamily="18" charset="-120"/>
              </a:rPr>
              <a:t>Public-key protocol does not depend on the existence of authentication server and is hence more suitable for use in networks with many independent management domains.</a:t>
            </a:r>
          </a:p>
          <a:p>
            <a:pPr marL="609600" indent="-609600" algn="just">
              <a:lnSpc>
                <a:spcPct val="80000"/>
              </a:lnSpc>
              <a:spcBef>
                <a:spcPct val="0"/>
              </a:spcBef>
            </a:pPr>
            <a:endParaRPr lang="en-US" altLang="zh-TW" sz="2400" dirty="0">
              <a:ea typeface="新細明體" pitchFamily="18" charset="-120"/>
            </a:endParaRPr>
          </a:p>
          <a:p>
            <a:pPr marL="609600" indent="-609600" algn="just">
              <a:lnSpc>
                <a:spcPct val="80000"/>
              </a:lnSpc>
              <a:spcBef>
                <a:spcPct val="0"/>
              </a:spcBef>
            </a:pPr>
            <a:r>
              <a:rPr lang="en-US" altLang="zh-TW" sz="2400" dirty="0">
                <a:ea typeface="新細明體" pitchFamily="18" charset="-120"/>
              </a:rPr>
              <a:t>Secret-key protocol provides a solution to authentication and key distribution based on an authentication server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79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>
                <a:solidFill>
                  <a:srgbClr val="002060"/>
                </a:solidFill>
                <a:latin typeface="Century Gothic" panose="020B0502020202020204" pitchFamily="34" charset="0"/>
                <a:ea typeface="新細明體" pitchFamily="18" charset="-120"/>
              </a:rPr>
              <a:t>Needham-Schroeder Secret-key Protocol 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protocol is based on the generation and transmission of ticket by the authentication server. </a:t>
            </a:r>
          </a:p>
          <a:p>
            <a:r>
              <a:rPr lang="en-US" altLang="zh-CN" dirty="0"/>
              <a:t>A ticket is an encrypted message containing a secret key for use in communication between A and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88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Summary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E" altLang="en-US" sz="2400" dirty="0" smtClean="0"/>
              <a:t>Providing </a:t>
            </a:r>
            <a:r>
              <a:rPr lang="en-IE" altLang="en-US" sz="2400" dirty="0"/>
              <a:t>a </a:t>
            </a:r>
            <a:r>
              <a:rPr lang="en-IE" altLang="en-US" sz="2400" i="1" dirty="0">
                <a:solidFill>
                  <a:srgbClr val="0000FF"/>
                </a:solidFill>
              </a:rPr>
              <a:t>secure communications channel</a:t>
            </a:r>
            <a:r>
              <a:rPr lang="en-IE" altLang="en-US" sz="2400" dirty="0"/>
              <a:t> </a:t>
            </a:r>
            <a:r>
              <a:rPr lang="en-IE" altLang="en-US" sz="2400" dirty="0">
                <a:latin typeface="Arial" panose="020B0604020202020204" pitchFamily="34" charset="0"/>
              </a:rPr>
              <a:t>–</a:t>
            </a:r>
            <a:r>
              <a:rPr lang="en-IE" altLang="en-US" sz="2400" dirty="0"/>
              <a:t> </a:t>
            </a:r>
            <a:r>
              <a:rPr lang="en-IE" altLang="en-US" sz="2400" dirty="0">
                <a:solidFill>
                  <a:srgbClr val="CC3300"/>
                </a:solidFill>
              </a:rPr>
              <a:t>authentication</a:t>
            </a:r>
            <a:r>
              <a:rPr lang="en-IE" altLang="en-US" sz="2400" dirty="0"/>
              <a:t>, </a:t>
            </a:r>
            <a:r>
              <a:rPr lang="en-IE" altLang="en-US" sz="2400" dirty="0">
                <a:solidFill>
                  <a:srgbClr val="CC3300"/>
                </a:solidFill>
              </a:rPr>
              <a:t>confidentiality</a:t>
            </a:r>
            <a:r>
              <a:rPr lang="en-IE" altLang="en-US" sz="2400" dirty="0"/>
              <a:t> and </a:t>
            </a:r>
            <a:r>
              <a:rPr lang="en-IE" altLang="en-US" sz="2400" dirty="0">
                <a:solidFill>
                  <a:srgbClr val="CC3300"/>
                </a:solidFill>
              </a:rPr>
              <a:t>integrity</a:t>
            </a:r>
            <a:r>
              <a:rPr lang="en-IE" alt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altLang="en-US" sz="2400" dirty="0"/>
              <a:t>In addition to </a:t>
            </a:r>
            <a:r>
              <a:rPr lang="en-IE" altLang="en-US" sz="2400" i="1" dirty="0"/>
              <a:t>authentication</a:t>
            </a:r>
            <a:r>
              <a:rPr lang="en-IE" altLang="en-US" sz="2400" dirty="0"/>
              <a:t>, a secure channel also requires that messages are </a:t>
            </a:r>
            <a:r>
              <a:rPr lang="en-IE" altLang="en-US" sz="2400" i="1" dirty="0"/>
              <a:t>confidential</a:t>
            </a:r>
            <a:r>
              <a:rPr lang="en-IE" altLang="en-US" sz="2400" dirty="0"/>
              <a:t>, and that they maintain their </a:t>
            </a:r>
            <a:r>
              <a:rPr lang="en-IE" altLang="en-US" sz="2400" i="1" dirty="0" smtClean="0"/>
              <a:t>integrity by using digital signature</a:t>
            </a:r>
          </a:p>
          <a:p>
            <a:r>
              <a:rPr lang="en-IE" altLang="en-US" sz="2400" i="1" dirty="0"/>
              <a:t>Access Control</a:t>
            </a:r>
            <a:r>
              <a:rPr lang="en-IE" altLang="en-US" sz="2400" dirty="0"/>
              <a:t> is the process of</a:t>
            </a:r>
          </a:p>
          <a:p>
            <a:pPr marL="0" indent="0">
              <a:buNone/>
            </a:pPr>
            <a:r>
              <a:rPr lang="en-IE" altLang="en-US" sz="2400" dirty="0">
                <a:latin typeface="Arial" panose="020B0604020202020204" pitchFamily="34" charset="0"/>
              </a:rPr>
              <a:t>“</a:t>
            </a:r>
            <a:r>
              <a:rPr lang="en-IE" altLang="en-US" sz="2400" dirty="0"/>
              <a:t>verifying access rights</a:t>
            </a:r>
            <a:r>
              <a:rPr lang="en-IE" altLang="en-US" sz="2400" dirty="0">
                <a:latin typeface="Arial" panose="020B0604020202020204" pitchFamily="34" charset="0"/>
              </a:rPr>
              <a:t>” </a:t>
            </a:r>
            <a:r>
              <a:rPr lang="en-IE" altLang="en-US" sz="2400" dirty="0"/>
              <a:t> for an authorized user/process.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IE" alt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IE" altLang="en-US" sz="2400" dirty="0"/>
          </a:p>
          <a:p>
            <a:pPr marL="457200" lvl="1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zh-CN" sz="1800" dirty="0">
              <a:ea typeface="SimSun" panose="02010600030101010101" pitchFamily="2" charset="-122"/>
            </a:endParaRPr>
          </a:p>
          <a:p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7486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596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answer </a:t>
            </a:r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s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ession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01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Services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we will cover next</a:t>
            </a:r>
            <a:r>
              <a:rPr lang="en-US" altLang="en-US" sz="3200" dirty="0">
                <a:solidFill>
                  <a:srgbClr val="003366"/>
                </a:solidFill>
              </a:rPr>
              <a:t/>
            </a:r>
            <a:br>
              <a:rPr lang="en-US" altLang="en-US" sz="3200" dirty="0">
                <a:solidFill>
                  <a:srgbClr val="003366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90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  <a:endParaRPr lang="en-US" altLang="zh-TW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7363" y="1697037"/>
            <a:ext cx="8229600" cy="4758353"/>
          </a:xfrm>
        </p:spPr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Understand about Secure communication 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Explain about the authentication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Understand about the cryptography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Discuss about the digital signature</a:t>
            </a:r>
          </a:p>
          <a:p>
            <a:pPr marL="609600" indent="-609600">
              <a:lnSpc>
                <a:spcPct val="150000"/>
              </a:lnSpc>
            </a:pPr>
            <a:endParaRPr lang="en-US" sz="2000" dirty="0" smtClean="0"/>
          </a:p>
          <a:p>
            <a:pPr marL="609600" indent="-609600">
              <a:lnSpc>
                <a:spcPct val="150000"/>
              </a:lnSpc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 marL="609600" indent="-609600">
              <a:lnSpc>
                <a:spcPct val="150000"/>
              </a:lnSpc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4525962"/>
          </a:xfrm>
        </p:spPr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Security</a:t>
            </a:r>
          </a:p>
          <a:p>
            <a:pPr>
              <a:buFontTx/>
              <a:buChar char="-"/>
            </a:pPr>
            <a:r>
              <a:rPr lang="en-US" dirty="0" smtClean="0"/>
              <a:t>Communication</a:t>
            </a:r>
          </a:p>
          <a:p>
            <a:pPr>
              <a:buFontTx/>
              <a:buChar char="-"/>
            </a:pPr>
            <a:r>
              <a:rPr lang="en-US" dirty="0" smtClean="0"/>
              <a:t>Authorization</a:t>
            </a:r>
          </a:p>
          <a:p>
            <a:pPr>
              <a:buFontTx/>
              <a:buChar char="-"/>
            </a:pPr>
            <a:r>
              <a:rPr lang="en-US" dirty="0" smtClean="0"/>
              <a:t>Threat</a:t>
            </a:r>
          </a:p>
          <a:p>
            <a:pPr>
              <a:buFontTx/>
              <a:buChar char="-"/>
            </a:pPr>
            <a:r>
              <a:rPr lang="en-US" dirty="0" smtClean="0"/>
              <a:t>Mechanism</a:t>
            </a:r>
          </a:p>
          <a:p>
            <a:pPr>
              <a:buFontTx/>
              <a:buChar char="-"/>
            </a:pPr>
            <a:r>
              <a:rPr lang="en-US" dirty="0" smtClean="0"/>
              <a:t>Digital Signature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830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/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Security 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8008725" cy="4351338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Strategies for securing Distributed Systems</a:t>
            </a:r>
          </a:p>
          <a:p>
            <a:endParaRPr lang="en-US" altLang="zh-TW" sz="2800" dirty="0"/>
          </a:p>
          <a:p>
            <a:r>
              <a:rPr lang="en-US" altLang="zh-TW" sz="2800" dirty="0"/>
              <a:t>Generally very similar to techniques used in a non-distributed system, only </a:t>
            </a:r>
            <a:r>
              <a:rPr lang="en-US" altLang="zh-TW" sz="2800" dirty="0">
                <a:solidFill>
                  <a:srgbClr val="CC3300"/>
                </a:solidFill>
              </a:rPr>
              <a:t>much more difficult to implement</a:t>
            </a:r>
            <a:r>
              <a:rPr lang="en-US" altLang="zh-TW" sz="2800" dirty="0"/>
              <a:t> </a:t>
            </a:r>
            <a:r>
              <a:rPr lang="en-US" altLang="zh-TW" sz="2800" dirty="0">
                <a:latin typeface="Times New Roman" panose="02020603050405020304" pitchFamily="18" charset="0"/>
              </a:rPr>
              <a:t>…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i="1" dirty="0"/>
              <a:t>Difficult to get right, impossible to get perfect!</a:t>
            </a:r>
            <a:endParaRPr lang="zh-TW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90530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Security Topics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IE" altLang="en-US" sz="2400" dirty="0"/>
              <a:t>Providing a </a:t>
            </a:r>
            <a:r>
              <a:rPr lang="en-IE" altLang="en-US" sz="2400" i="1" dirty="0">
                <a:solidFill>
                  <a:srgbClr val="0000FF"/>
                </a:solidFill>
              </a:rPr>
              <a:t>secure communications channel</a:t>
            </a:r>
            <a:r>
              <a:rPr lang="en-IE" altLang="en-US" sz="2400" dirty="0"/>
              <a:t> </a:t>
            </a:r>
            <a:r>
              <a:rPr lang="en-IE" altLang="en-US" sz="2400" dirty="0">
                <a:latin typeface="Arial" panose="020B0604020202020204" pitchFamily="34" charset="0"/>
              </a:rPr>
              <a:t>–</a:t>
            </a:r>
            <a:r>
              <a:rPr lang="en-IE" altLang="en-US" sz="2400" dirty="0"/>
              <a:t> </a:t>
            </a:r>
            <a:r>
              <a:rPr lang="en-IE" altLang="en-US" sz="2400" dirty="0">
                <a:solidFill>
                  <a:srgbClr val="CC3300"/>
                </a:solidFill>
              </a:rPr>
              <a:t>authentication</a:t>
            </a:r>
            <a:r>
              <a:rPr lang="en-IE" altLang="en-US" sz="2400" dirty="0"/>
              <a:t>, </a:t>
            </a:r>
            <a:r>
              <a:rPr lang="en-IE" altLang="en-US" sz="2400" dirty="0">
                <a:solidFill>
                  <a:srgbClr val="CC3300"/>
                </a:solidFill>
              </a:rPr>
              <a:t>confidentiality</a:t>
            </a:r>
            <a:r>
              <a:rPr lang="en-IE" altLang="en-US" sz="2400" dirty="0"/>
              <a:t> and </a:t>
            </a:r>
            <a:r>
              <a:rPr lang="en-IE" altLang="en-US" sz="2400" dirty="0">
                <a:solidFill>
                  <a:srgbClr val="CC3300"/>
                </a:solidFill>
              </a:rPr>
              <a:t>integrity</a:t>
            </a:r>
            <a:r>
              <a:rPr lang="en-IE" altLang="en-US" sz="2400" dirty="0"/>
              <a:t>.</a:t>
            </a:r>
          </a:p>
          <a:p>
            <a:pPr marL="609600" indent="-609600">
              <a:buFontTx/>
              <a:buAutoNum type="arabicPeriod"/>
            </a:pPr>
            <a:endParaRPr lang="en-IE" altLang="en-US" sz="2400" dirty="0"/>
          </a:p>
          <a:p>
            <a:pPr marL="609600" indent="-609600">
              <a:buFontTx/>
              <a:buAutoNum type="arabicPeriod"/>
            </a:pPr>
            <a:r>
              <a:rPr lang="en-IE" altLang="en-US" sz="2400" dirty="0"/>
              <a:t>Handling </a:t>
            </a:r>
            <a:r>
              <a:rPr lang="en-IE" altLang="en-US" sz="2400" i="1" dirty="0">
                <a:solidFill>
                  <a:srgbClr val="0000FF"/>
                </a:solidFill>
              </a:rPr>
              <a:t>authorization</a:t>
            </a:r>
            <a:r>
              <a:rPr lang="en-IE" altLang="en-US" sz="2400" dirty="0"/>
              <a:t> </a:t>
            </a:r>
            <a:r>
              <a:rPr lang="en-IE" altLang="en-US" sz="2400" dirty="0">
                <a:latin typeface="Arial" panose="020B0604020202020204" pitchFamily="34" charset="0"/>
              </a:rPr>
              <a:t>–</a:t>
            </a:r>
            <a:r>
              <a:rPr lang="en-IE" altLang="en-US" sz="2400" dirty="0"/>
              <a:t> who is entitled to use what in the system?</a:t>
            </a:r>
          </a:p>
          <a:p>
            <a:pPr marL="609600" indent="-609600">
              <a:buFontTx/>
              <a:buAutoNum type="arabicPeriod"/>
            </a:pPr>
            <a:endParaRPr lang="en-IE" altLang="en-US" sz="2400" dirty="0"/>
          </a:p>
          <a:p>
            <a:pPr marL="609600" indent="-609600">
              <a:buFontTx/>
              <a:buAutoNum type="arabicPeriod"/>
            </a:pPr>
            <a:r>
              <a:rPr lang="en-IE" altLang="en-US" sz="2400" dirty="0"/>
              <a:t>Providing effective </a:t>
            </a:r>
            <a:r>
              <a:rPr lang="en-IE" altLang="en-US" sz="2400" i="1" dirty="0"/>
              <a:t>Security Management.</a:t>
            </a:r>
          </a:p>
          <a:p>
            <a:pPr marL="609600" indent="-609600">
              <a:buFontTx/>
              <a:buAutoNum type="arabicPeriod"/>
            </a:pPr>
            <a:endParaRPr lang="en-IE" altLang="en-US" sz="2400" dirty="0"/>
          </a:p>
          <a:p>
            <a:pPr marL="609600" indent="-609600">
              <a:buFontTx/>
              <a:buAutoNum type="arabicPeriod"/>
            </a:pPr>
            <a:r>
              <a:rPr lang="en-IE" altLang="en-US" sz="2400" dirty="0"/>
              <a:t>Example systems: </a:t>
            </a:r>
            <a:r>
              <a:rPr lang="en-IE" altLang="en-US" sz="2400" i="1" dirty="0"/>
              <a:t>SESAME </a:t>
            </a:r>
            <a:r>
              <a:rPr lang="en-IE" altLang="en-US" sz="2400" dirty="0"/>
              <a:t>and </a:t>
            </a:r>
            <a:r>
              <a:rPr lang="en-IE" altLang="en-US" sz="2400" i="1" dirty="0"/>
              <a:t>e-payment systems</a:t>
            </a:r>
            <a:r>
              <a:rPr lang="en-IE" altLang="en-US" sz="2400" dirty="0"/>
              <a:t>.</a:t>
            </a:r>
            <a:endParaRPr lang="en-GB" alt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921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Type of Threats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351338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CC3300"/>
                </a:solidFill>
              </a:rPr>
              <a:t>Interception</a:t>
            </a:r>
            <a:r>
              <a:rPr lang="en-US" altLang="zh-TW" sz="2800" dirty="0"/>
              <a:t> </a:t>
            </a:r>
            <a:r>
              <a:rPr lang="en-US" altLang="zh-TW" sz="2800" dirty="0">
                <a:latin typeface="Times New Roman" panose="02020603050405020304" pitchFamily="18" charset="0"/>
              </a:rPr>
              <a:t>–</a:t>
            </a:r>
            <a:r>
              <a:rPr lang="en-US" altLang="zh-TW" sz="2800" dirty="0"/>
              <a:t> unauthorized access to data.</a:t>
            </a:r>
          </a:p>
          <a:p>
            <a:r>
              <a:rPr lang="en-US" altLang="zh-TW" sz="2800" b="1" dirty="0">
                <a:solidFill>
                  <a:srgbClr val="CC3300"/>
                </a:solidFill>
              </a:rPr>
              <a:t>Interruption</a:t>
            </a:r>
            <a:r>
              <a:rPr lang="en-US" altLang="zh-TW" sz="2800" dirty="0"/>
              <a:t> </a:t>
            </a:r>
            <a:r>
              <a:rPr lang="en-US" altLang="zh-TW" sz="2800" dirty="0">
                <a:latin typeface="Times New Roman" panose="02020603050405020304" pitchFamily="18" charset="0"/>
              </a:rPr>
              <a:t>–</a:t>
            </a:r>
            <a:r>
              <a:rPr lang="en-US" altLang="zh-TW" sz="2800" dirty="0"/>
              <a:t> a service becomes unavailable.</a:t>
            </a:r>
          </a:p>
          <a:p>
            <a:r>
              <a:rPr lang="en-US" altLang="zh-TW" sz="2800" b="1" dirty="0">
                <a:solidFill>
                  <a:srgbClr val="CC3300"/>
                </a:solidFill>
              </a:rPr>
              <a:t>Modification</a:t>
            </a:r>
            <a:r>
              <a:rPr lang="en-US" altLang="zh-TW" sz="2800" dirty="0"/>
              <a:t> </a:t>
            </a:r>
            <a:r>
              <a:rPr lang="en-US" altLang="zh-TW" sz="2800" dirty="0">
                <a:latin typeface="Times New Roman" panose="02020603050405020304" pitchFamily="18" charset="0"/>
              </a:rPr>
              <a:t>–</a:t>
            </a:r>
            <a:r>
              <a:rPr lang="en-US" altLang="zh-TW" sz="2800" dirty="0"/>
              <a:t> unauthorized changes to, and tampering of, data.</a:t>
            </a:r>
          </a:p>
          <a:p>
            <a:r>
              <a:rPr lang="en-US" altLang="zh-TW" sz="2800" b="1" dirty="0">
                <a:solidFill>
                  <a:srgbClr val="CC3300"/>
                </a:solidFill>
              </a:rPr>
              <a:t>Fabrication</a:t>
            </a:r>
            <a:r>
              <a:rPr lang="en-US" altLang="zh-TW" sz="2800" dirty="0"/>
              <a:t> </a:t>
            </a:r>
            <a:r>
              <a:rPr lang="en-US" altLang="zh-TW" sz="2800" dirty="0">
                <a:latin typeface="Times New Roman" panose="02020603050405020304" pitchFamily="18" charset="0"/>
              </a:rPr>
              <a:t>–</a:t>
            </a:r>
            <a:r>
              <a:rPr lang="en-US" altLang="zh-TW" sz="2800" dirty="0"/>
              <a:t> non-normal, additional activity.</a:t>
            </a:r>
          </a:p>
        </p:txBody>
      </p:sp>
    </p:spTree>
    <p:extLst>
      <p:ext uri="{BB962C8B-B14F-4D97-AF65-F5344CB8AC3E}">
        <p14:creationId xmlns:p14="http://schemas.microsoft.com/office/powerpoint/2010/main" val="17271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Security Mechanisms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CC3300"/>
                </a:solidFill>
              </a:rPr>
              <a:t>Encryption</a:t>
            </a:r>
            <a:r>
              <a:rPr lang="en-US" altLang="zh-TW" dirty="0"/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–</a:t>
            </a:r>
            <a:r>
              <a:rPr lang="en-US" altLang="zh-TW" dirty="0"/>
              <a:t> fundamental technique: used to implement confidentiality and integrity.</a:t>
            </a:r>
          </a:p>
          <a:p>
            <a:r>
              <a:rPr lang="en-US" altLang="zh-TW" b="1" dirty="0">
                <a:solidFill>
                  <a:srgbClr val="CC3300"/>
                </a:solidFill>
              </a:rPr>
              <a:t>Authentication</a:t>
            </a:r>
            <a:r>
              <a:rPr lang="en-US" altLang="zh-TW" dirty="0"/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–</a:t>
            </a:r>
            <a:r>
              <a:rPr lang="en-US" altLang="zh-TW" dirty="0"/>
              <a:t> verifying identities.</a:t>
            </a:r>
          </a:p>
          <a:p>
            <a:r>
              <a:rPr lang="en-US" altLang="zh-TW" b="1" dirty="0">
                <a:solidFill>
                  <a:srgbClr val="CC3300"/>
                </a:solidFill>
              </a:rPr>
              <a:t>Authorization</a:t>
            </a:r>
            <a:r>
              <a:rPr lang="en-US" altLang="zh-TW" dirty="0"/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–</a:t>
            </a:r>
            <a:r>
              <a:rPr lang="en-US" altLang="zh-TW" dirty="0"/>
              <a:t> verifying allowable operations.</a:t>
            </a:r>
          </a:p>
          <a:p>
            <a:r>
              <a:rPr lang="en-US" altLang="zh-TW" b="1" dirty="0">
                <a:solidFill>
                  <a:srgbClr val="CC3300"/>
                </a:solidFill>
              </a:rPr>
              <a:t>Auditing</a:t>
            </a:r>
            <a:r>
              <a:rPr lang="en-US" altLang="zh-TW" dirty="0"/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–</a:t>
            </a:r>
            <a:r>
              <a:rPr lang="en-US" altLang="zh-TW" dirty="0"/>
              <a:t> who did what to what and when/how did they do it?</a:t>
            </a:r>
          </a:p>
          <a:p>
            <a:pPr marL="0" indent="0" hangingPunct="0">
              <a:buNone/>
            </a:pPr>
            <a:endParaRPr lang="en-US" dirty="0" smtClean="0"/>
          </a:p>
          <a:p>
            <a:pPr marL="0" indent="0" hangingPunc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0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Key Point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829175"/>
          </a:xfrm>
        </p:spPr>
        <p:txBody>
          <a:bodyPr>
            <a:normAutofit/>
          </a:bodyPr>
          <a:lstStyle/>
          <a:p>
            <a:r>
              <a:rPr lang="en-IE" altLang="en-US" sz="2800" dirty="0"/>
              <a:t>Matching </a:t>
            </a:r>
            <a:r>
              <a:rPr lang="en-IE" altLang="en-US" sz="2800" i="1" dirty="0">
                <a:solidFill>
                  <a:srgbClr val="0000FF"/>
                </a:solidFill>
              </a:rPr>
              <a:t>security mechanisms</a:t>
            </a:r>
            <a:r>
              <a:rPr lang="en-IE" altLang="en-US" sz="2800" dirty="0"/>
              <a:t> to </a:t>
            </a:r>
            <a:r>
              <a:rPr lang="en-IE" altLang="en-US" sz="2800" i="1" dirty="0">
                <a:solidFill>
                  <a:srgbClr val="0000FF"/>
                </a:solidFill>
              </a:rPr>
              <a:t>threats</a:t>
            </a:r>
            <a:r>
              <a:rPr lang="en-IE" altLang="en-US" sz="2800" i="1" dirty="0"/>
              <a:t> </a:t>
            </a:r>
            <a:r>
              <a:rPr lang="en-IE" altLang="en-US" sz="2800" dirty="0"/>
              <a:t>is only possible when a </a:t>
            </a:r>
            <a:r>
              <a:rPr lang="en-IE" altLang="en-US" sz="2800" i="1" dirty="0"/>
              <a:t>Policy </a:t>
            </a:r>
            <a:r>
              <a:rPr lang="en-IE" altLang="en-US" sz="2800" dirty="0"/>
              <a:t>on security and security issues exists.</a:t>
            </a:r>
            <a:endParaRPr lang="en-GB" alt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3 (6)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APUtemplate-Level_3 (6)</Template>
  <TotalTime>88</TotalTime>
  <Pages>11</Pages>
  <Words>797</Words>
  <Application>Microsoft Office PowerPoint</Application>
  <PresentationFormat>On-screen Show (4:3)</PresentationFormat>
  <Paragraphs>127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ＭＳ Ｐゴシック</vt:lpstr>
      <vt:lpstr>SimSun</vt:lpstr>
      <vt:lpstr>Arial</vt:lpstr>
      <vt:lpstr>Calibri</vt:lpstr>
      <vt:lpstr>Century Gothic</vt:lpstr>
      <vt:lpstr>新細明體</vt:lpstr>
      <vt:lpstr>Times New Roman</vt:lpstr>
      <vt:lpstr>APUtemplate-Level_3 (6)</vt:lpstr>
      <vt:lpstr>Security</vt:lpstr>
      <vt:lpstr>Topic &amp; Structure of The Lesson</vt:lpstr>
      <vt:lpstr>PowerPoint Presentation</vt:lpstr>
      <vt:lpstr>Key Terms You Must Be Able To Use</vt:lpstr>
      <vt:lpstr>Security </vt:lpstr>
      <vt:lpstr>Security Topics</vt:lpstr>
      <vt:lpstr>Type of Threats</vt:lpstr>
      <vt:lpstr>Security Mechanisms</vt:lpstr>
      <vt:lpstr>Key Point</vt:lpstr>
      <vt:lpstr>Distribution of Security Mechanism</vt:lpstr>
      <vt:lpstr>Security Mechanism</vt:lpstr>
      <vt:lpstr>Types of Cryptosystems</vt:lpstr>
      <vt:lpstr>Notation of Cryptography</vt:lpstr>
      <vt:lpstr>Applications of Cryptography</vt:lpstr>
      <vt:lpstr>Authentication </vt:lpstr>
      <vt:lpstr>An Authentication Attack</vt:lpstr>
      <vt:lpstr>Authentication Using Public-Key Cryptography</vt:lpstr>
      <vt:lpstr>More on Secure Channels</vt:lpstr>
      <vt:lpstr>Digital Signatures</vt:lpstr>
      <vt:lpstr>Digital Signature Digests</vt:lpstr>
      <vt:lpstr>Access Control</vt:lpstr>
      <vt:lpstr>Needham-Schroeder Protocol </vt:lpstr>
      <vt:lpstr>Needham-Schroeder Secret-key Protocol </vt:lpstr>
      <vt:lpstr>Summary</vt:lpstr>
      <vt:lpstr>PowerPoint Presentation</vt:lpstr>
      <vt:lpstr>What we will cover next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 part 2</dc:title>
  <dc:subject>MSc</dc:subject>
  <dc:creator>Umapathy Eaganathan</dc:creator>
  <cp:lastModifiedBy>Umapathy Eaganathan</cp:lastModifiedBy>
  <cp:revision>48</cp:revision>
  <cp:lastPrinted>1995-11-02T09:23:42Z</cp:lastPrinted>
  <dcterms:created xsi:type="dcterms:W3CDTF">2015-09-21T03:53:23Z</dcterms:created>
  <dcterms:modified xsi:type="dcterms:W3CDTF">2018-08-28T18:06:48Z</dcterms:modified>
</cp:coreProperties>
</file>