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 id="2147483707" r:id="rId2"/>
  </p:sldMasterIdLst>
  <p:notesMasterIdLst>
    <p:notesMasterId r:id="rId22"/>
  </p:notesMasterIdLst>
  <p:handoutMasterIdLst>
    <p:handoutMasterId r:id="rId23"/>
  </p:handoutMasterIdLst>
  <p:sldIdLst>
    <p:sldId id="257" r:id="rId3"/>
    <p:sldId id="258" r:id="rId4"/>
    <p:sldId id="259" r:id="rId5"/>
    <p:sldId id="260" r:id="rId6"/>
    <p:sldId id="261" r:id="rId7"/>
    <p:sldId id="271" r:id="rId8"/>
    <p:sldId id="272" r:id="rId9"/>
    <p:sldId id="262" r:id="rId10"/>
    <p:sldId id="273" r:id="rId11"/>
    <p:sldId id="274" r:id="rId12"/>
    <p:sldId id="275" r:id="rId13"/>
    <p:sldId id="263" r:id="rId14"/>
    <p:sldId id="270" r:id="rId15"/>
    <p:sldId id="264" r:id="rId16"/>
    <p:sldId id="265" r:id="rId17"/>
    <p:sldId id="266" r:id="rId18"/>
    <p:sldId id="267" r:id="rId19"/>
    <p:sldId id="268" r:id="rId20"/>
    <p:sldId id="269" r:id="rId2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2" autoAdjust="0"/>
    <p:restoredTop sz="94702" autoAdjust="0"/>
  </p:normalViewPr>
  <p:slideViewPr>
    <p:cSldViewPr snapToGrid="0">
      <p:cViewPr varScale="1">
        <p:scale>
          <a:sx n="73" d="100"/>
          <a:sy n="73" d="100"/>
        </p:scale>
        <p:origin x="1188"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2758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23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571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43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234378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&lt;2&gt; of 13</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769163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&lt;2&gt; of 13</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1280916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&lt;2&gt; of 13</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203631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Slide &lt;2&gt; of 13</a:t>
            </a:r>
            <a:endParaRPr lang="en-US"/>
          </a:p>
        </p:txBody>
      </p:sp>
      <p:sp>
        <p:nvSpPr>
          <p:cNvPr id="7" name="Slide Number Placeholder 6"/>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60194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Slide &lt;2&gt; of 13</a:t>
            </a:r>
            <a:endParaRPr lang="en-US"/>
          </a:p>
        </p:txBody>
      </p:sp>
      <p:sp>
        <p:nvSpPr>
          <p:cNvPr id="9" name="Slide Number Placeholder 8"/>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81881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Slide &lt;2&gt; of 13</a:t>
            </a:r>
            <a:endParaRPr lang="en-US"/>
          </a:p>
        </p:txBody>
      </p:sp>
      <p:sp>
        <p:nvSpPr>
          <p:cNvPr id="5" name="Slide Number Placeholder 4"/>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2693333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Slide &lt;2&gt; of 13</a:t>
            </a:r>
            <a:endParaRPr lang="en-US"/>
          </a:p>
        </p:txBody>
      </p:sp>
      <p:sp>
        <p:nvSpPr>
          <p:cNvPr id="4" name="Slide Number Placeholder 3"/>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3803958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Slide &lt;2&gt; of 13</a:t>
            </a:r>
            <a:endParaRPr lang="en-US"/>
          </a:p>
        </p:txBody>
      </p:sp>
      <p:sp>
        <p:nvSpPr>
          <p:cNvPr id="7" name="Slide Number Placeholder 6"/>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303270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4050787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Slide &lt;2&gt; of 13</a:t>
            </a:r>
            <a:endParaRPr lang="en-US"/>
          </a:p>
        </p:txBody>
      </p:sp>
      <p:sp>
        <p:nvSpPr>
          <p:cNvPr id="7" name="Slide Number Placeholder 6"/>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29846226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&lt;2&gt; of 13</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1949520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&lt;2&gt; of 13</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142590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&lt;2&gt; of 13</a:t>
            </a:r>
            <a:endParaRPr lang="en-GB" dirty="0"/>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dirty="0" smtClean="0"/>
              <a:t>CT024-3-3 Distributed Computer Systems</a:t>
            </a:r>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Module Introduction </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userDrawn="1"/>
        </p:nvSpPr>
        <p:spPr>
          <a:xfrm>
            <a:off x="7804597" y="6621463"/>
            <a:ext cx="1339403" cy="215444"/>
          </a:xfrm>
          <a:prstGeom prst="rect">
            <a:avLst/>
          </a:prstGeom>
          <a:noFill/>
        </p:spPr>
        <p:txBody>
          <a:bodyPr wrap="square" rtlCol="0">
            <a:spAutoFit/>
          </a:bodyPr>
          <a:lstStyle/>
          <a:p>
            <a:r>
              <a:rPr lang="en-US" sz="800" dirty="0" smtClean="0">
                <a:latin typeface="Calibri" panose="020F0502020204030204" pitchFamily="34" charset="0"/>
                <a:cs typeface="Calibri" panose="020F0502020204030204" pitchFamily="34" charset="0"/>
              </a:rPr>
              <a:t>Slide </a:t>
            </a:r>
            <a:fld id="{60B462A1-96F0-4B14-A952-699D52EA729A}" type="slidenum">
              <a:rPr lang="en-US" sz="800" smtClean="0">
                <a:latin typeface="Calibri" panose="020F0502020204030204" pitchFamily="34" charset="0"/>
                <a:cs typeface="Calibri" panose="020F0502020204030204" pitchFamily="34" charset="0"/>
              </a:rPr>
              <a:t>‹#›</a:t>
            </a:fld>
            <a:r>
              <a:rPr lang="en-US" sz="800" dirty="0" smtClean="0">
                <a:latin typeface="Calibri" panose="020F0502020204030204" pitchFamily="34" charset="0"/>
                <a:cs typeface="Calibri" panose="020F0502020204030204" pitchFamily="34" charset="0"/>
              </a:rPr>
              <a:t> of 19</a:t>
            </a:r>
            <a:endParaRPr lang="en-US" sz="800" dirty="0">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Slide &lt;2&gt; of 13</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marL="0" marR="0" indent="0" algn="r" defTabSz="914400" rtl="0" eaLnBrk="1" fontAlgn="base" latinLnBrk="0" hangingPunct="1">
              <a:lnSpc>
                <a:spcPct val="100000"/>
              </a:lnSpc>
              <a:spcBef>
                <a:spcPct val="0"/>
              </a:spcBef>
              <a:spcAft>
                <a:spcPct val="0"/>
              </a:spcAft>
              <a:buClrTx/>
              <a:buSzTx/>
              <a:buFontTx/>
              <a:buNone/>
              <a:tabLst/>
              <a:defRPr sz="1200">
                <a:solidFill>
                  <a:schemeClr val="tx1">
                    <a:tint val="75000"/>
                  </a:schemeClr>
                </a:solidFill>
              </a:defRPr>
            </a:lvl1pPr>
          </a:lstStyle>
          <a:p>
            <a:r>
              <a:rPr lang="en-US" dirty="0" smtClean="0"/>
              <a:t>Slide # of #</a:t>
            </a:r>
          </a:p>
          <a:p>
            <a:endParaRPr lang="en-US" dirty="0"/>
          </a:p>
        </p:txBody>
      </p:sp>
    </p:spTree>
    <p:extLst>
      <p:ext uri="{BB962C8B-B14F-4D97-AF65-F5344CB8AC3E}">
        <p14:creationId xmlns:p14="http://schemas.microsoft.com/office/powerpoint/2010/main" val="309873551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p:txBody>
          <a:bodyPr/>
          <a:lstStyle/>
          <a:p>
            <a:r>
              <a:rPr lang="en-US" dirty="0" smtClean="0">
                <a:latin typeface="Arial" charset="0"/>
              </a:rPr>
              <a:t>Introduction and Overview</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smtClean="0"/>
              <a:t>Distributed Computer Systems</a:t>
            </a:r>
            <a:endParaRPr lang="en-US" sz="3800" dirty="0"/>
          </a:p>
          <a:p>
            <a:r>
              <a:rPr lang="en-US" sz="1400" dirty="0" smtClean="0"/>
              <a:t>CT024-3-3 and Version VC1</a:t>
            </a:r>
            <a:endParaRPr lang="en-US" sz="1400" dirty="0"/>
          </a:p>
        </p:txBody>
      </p:sp>
    </p:spTree>
    <p:extLst>
      <p:ext uri="{BB962C8B-B14F-4D97-AF65-F5344CB8AC3E}">
        <p14:creationId xmlns:p14="http://schemas.microsoft.com/office/powerpoint/2010/main" val="386454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t>Outcomes Based Education (OBE)</a:t>
            </a:r>
            <a:endParaRPr lang="en-US" sz="3200" b="1" u="sng" dirty="0"/>
          </a:p>
        </p:txBody>
      </p:sp>
      <p:sp>
        <p:nvSpPr>
          <p:cNvPr id="3" name="Content Placeholder 2"/>
          <p:cNvSpPr>
            <a:spLocks noGrp="1"/>
          </p:cNvSpPr>
          <p:nvPr>
            <p:ph idx="1"/>
          </p:nvPr>
        </p:nvSpPr>
        <p:spPr>
          <a:xfrm>
            <a:off x="487363" y="1519707"/>
            <a:ext cx="8229600" cy="4703293"/>
          </a:xfrm>
        </p:spPr>
        <p:txBody>
          <a:bodyPr/>
          <a:lstStyle/>
          <a:p>
            <a:r>
              <a:rPr lang="en-US" dirty="0" smtClean="0"/>
              <a:t>OBE is education based on producing particular educational outcomes that:</a:t>
            </a:r>
          </a:p>
          <a:p>
            <a:pPr lvl="1">
              <a:buFont typeface="Wingdings" panose="05000000000000000000" pitchFamily="2" charset="2"/>
              <a:buChar char="Ø"/>
            </a:pPr>
            <a:r>
              <a:rPr lang="en-US" dirty="0" smtClean="0"/>
              <a:t>Focus on what students can actually do after they are taught</a:t>
            </a:r>
          </a:p>
          <a:p>
            <a:pPr lvl="1">
              <a:buFont typeface="Wingdings" panose="05000000000000000000" pitchFamily="2" charset="2"/>
              <a:buChar char="Ø"/>
            </a:pPr>
            <a:r>
              <a:rPr lang="en-US" dirty="0" smtClean="0"/>
              <a:t>Expect all learners / students to successfully achieve particular (sometimes minimum) level of knowledge and abilities.</a:t>
            </a:r>
            <a:endParaRPr lang="en-US" dirty="0"/>
          </a:p>
        </p:txBody>
      </p:sp>
    </p:spTree>
    <p:extLst>
      <p:ext uri="{BB962C8B-B14F-4D97-AF65-F5344CB8AC3E}">
        <p14:creationId xmlns:p14="http://schemas.microsoft.com/office/powerpoint/2010/main" val="161398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So…What is OBE?</a:t>
            </a:r>
            <a:endParaRPr lang="en-US" dirty="0"/>
          </a:p>
        </p:txBody>
      </p:sp>
      <p:sp>
        <p:nvSpPr>
          <p:cNvPr id="3" name="Content Placeholder 2"/>
          <p:cNvSpPr>
            <a:spLocks noGrp="1"/>
          </p:cNvSpPr>
          <p:nvPr>
            <p:ph idx="1"/>
          </p:nvPr>
        </p:nvSpPr>
        <p:spPr/>
        <p:txBody>
          <a:bodyPr/>
          <a:lstStyle/>
          <a:p>
            <a:pPr marL="0" indent="0" algn="ctr">
              <a:buNone/>
            </a:pPr>
            <a:r>
              <a:rPr lang="en-US" dirty="0" smtClean="0"/>
              <a:t>It’s </a:t>
            </a:r>
          </a:p>
          <a:p>
            <a:pPr marL="0" indent="0" algn="ctr">
              <a:buNone/>
            </a:pPr>
            <a:r>
              <a:rPr lang="en-US" u="sng" dirty="0" smtClean="0"/>
              <a:t>NOT</a:t>
            </a:r>
          </a:p>
          <a:p>
            <a:pPr marL="0" indent="0" algn="ctr">
              <a:buNone/>
            </a:pPr>
            <a:r>
              <a:rPr lang="en-US" dirty="0" smtClean="0"/>
              <a:t>What we want to teach,</a:t>
            </a:r>
          </a:p>
          <a:p>
            <a:pPr marL="0" indent="0" algn="ctr">
              <a:buNone/>
            </a:pPr>
            <a:endParaRPr lang="en-US" dirty="0"/>
          </a:p>
          <a:p>
            <a:pPr marL="0" indent="0" algn="ctr">
              <a:buNone/>
            </a:pPr>
            <a:r>
              <a:rPr lang="en-US" dirty="0" smtClean="0"/>
              <a:t>It’s</a:t>
            </a:r>
          </a:p>
          <a:p>
            <a:pPr marL="0" indent="0" algn="ctr">
              <a:buNone/>
            </a:pPr>
            <a:r>
              <a:rPr lang="en-US" u="sng" dirty="0" smtClean="0"/>
              <a:t>What You should learn</a:t>
            </a:r>
            <a:endParaRPr lang="en-US" u="sng" dirty="0"/>
          </a:p>
        </p:txBody>
      </p:sp>
    </p:spTree>
    <p:extLst>
      <p:ext uri="{BB962C8B-B14F-4D97-AF65-F5344CB8AC3E}">
        <p14:creationId xmlns:p14="http://schemas.microsoft.com/office/powerpoint/2010/main" val="128250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Distributed System Principles and </a:t>
            </a:r>
            <a:r>
              <a:rPr lang="en-US" dirty="0" smtClean="0"/>
              <a:t>Technologies</a:t>
            </a:r>
          </a:p>
          <a:p>
            <a:r>
              <a:rPr lang="en-US" dirty="0"/>
              <a:t>Processes ,Threads and </a:t>
            </a:r>
            <a:r>
              <a:rPr lang="en-US" dirty="0" smtClean="0"/>
              <a:t>Synchronization</a:t>
            </a:r>
          </a:p>
          <a:p>
            <a:r>
              <a:rPr lang="en-US" dirty="0"/>
              <a:t>Security Issues in Distributed </a:t>
            </a:r>
            <a:r>
              <a:rPr lang="en-US" dirty="0" smtClean="0"/>
              <a:t>Systems</a:t>
            </a:r>
          </a:p>
          <a:p>
            <a:r>
              <a:rPr lang="en-US" dirty="0"/>
              <a:t>Cloud </a:t>
            </a:r>
            <a:r>
              <a:rPr lang="en-US" dirty="0" smtClean="0"/>
              <a:t>Computing</a:t>
            </a:r>
          </a:p>
          <a:p>
            <a:r>
              <a:rPr lang="en-US" dirty="0"/>
              <a:t>Grid Computing </a:t>
            </a:r>
            <a:endParaRPr lang="en-US" dirty="0" smtClean="0"/>
          </a:p>
          <a:p>
            <a:r>
              <a:rPr lang="en-US" dirty="0" smtClean="0"/>
              <a:t>Virtualization</a:t>
            </a:r>
          </a:p>
          <a:p>
            <a:r>
              <a:rPr lang="en-US" dirty="0"/>
              <a:t>Name Services</a:t>
            </a:r>
          </a:p>
        </p:txBody>
      </p:sp>
      <p:sp>
        <p:nvSpPr>
          <p:cNvPr id="5" name="Text Box 3"/>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Topics we will cover</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204511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will be covered</a:t>
            </a:r>
            <a:endParaRPr lang="en-US" dirty="0"/>
          </a:p>
        </p:txBody>
      </p:sp>
      <p:sp>
        <p:nvSpPr>
          <p:cNvPr id="3" name="Content Placeholder 2"/>
          <p:cNvSpPr>
            <a:spLocks noGrp="1"/>
          </p:cNvSpPr>
          <p:nvPr>
            <p:ph idx="1"/>
          </p:nvPr>
        </p:nvSpPr>
        <p:spPr/>
        <p:txBody>
          <a:bodyPr/>
          <a:lstStyle/>
          <a:p>
            <a:r>
              <a:rPr lang="en-US" dirty="0"/>
              <a:t>Windows Communication Foundation </a:t>
            </a:r>
            <a:endParaRPr lang="en-US" dirty="0" smtClean="0"/>
          </a:p>
          <a:p>
            <a:r>
              <a:rPr lang="en-US" dirty="0"/>
              <a:t>Internet Communication </a:t>
            </a:r>
            <a:r>
              <a:rPr lang="en-US" dirty="0" smtClean="0"/>
              <a:t>Engine</a:t>
            </a:r>
          </a:p>
          <a:p>
            <a:r>
              <a:rPr lang="en-US" dirty="0"/>
              <a:t>Sockets </a:t>
            </a:r>
            <a:r>
              <a:rPr lang="en-US" dirty="0" smtClean="0"/>
              <a:t>Programming</a:t>
            </a:r>
          </a:p>
          <a:p>
            <a:r>
              <a:rPr lang="en-US" dirty="0"/>
              <a:t>Shared Objects and Serialization</a:t>
            </a:r>
          </a:p>
        </p:txBody>
      </p:sp>
    </p:spTree>
    <p:extLst>
      <p:ext uri="{BB962C8B-B14F-4D97-AF65-F5344CB8AC3E}">
        <p14:creationId xmlns:p14="http://schemas.microsoft.com/office/powerpoint/2010/main" val="266066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smtClean="0">
                <a:solidFill>
                  <a:srgbClr val="003366"/>
                </a:solidFill>
                <a:latin typeface="Century Gothic" panose="020B0502020202020204" pitchFamily="34" charset="0"/>
              </a:rPr>
              <a:t>What is expected of you </a:t>
            </a:r>
            <a:endParaRPr lang="en-US" altLang="en-US" sz="3200" u="sng" kern="0" dirty="0">
              <a:solidFill>
                <a:srgbClr val="003366"/>
              </a:solidFill>
              <a:latin typeface="Century Gothic" panose="020B0502020202020204" pitchFamily="34" charset="0"/>
            </a:endParaRPr>
          </a:p>
        </p:txBody>
      </p:sp>
      <p:sp>
        <p:nvSpPr>
          <p:cNvPr id="7" name="Text Box 3"/>
          <p:cNvSpPr txBox="1">
            <a:spLocks noGrp="1" noChangeArrowheads="1"/>
          </p:cNvSpPr>
          <p:nvPr>
            <p:ph type="title"/>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What is expected of you </a:t>
            </a:r>
            <a:endParaRPr lang="en-US" altLang="en-US" sz="3200" u="sng" dirty="0">
              <a:solidFill>
                <a:srgbClr val="003366"/>
              </a:solidFill>
              <a:latin typeface="Century Gothic" panose="020B0502020202020204" pitchFamily="34" charset="0"/>
            </a:endParaRPr>
          </a:p>
        </p:txBody>
      </p:sp>
      <p:sp>
        <p:nvSpPr>
          <p:cNvPr id="8" name="Text Box 2"/>
          <p:cNvSpPr txBox="1">
            <a:spLocks noChangeArrowheads="1"/>
          </p:cNvSpPr>
          <p:nvPr/>
        </p:nvSpPr>
        <p:spPr bwMode="auto">
          <a:xfrm>
            <a:off x="396565" y="1364233"/>
            <a:ext cx="8229600" cy="531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kern="0" dirty="0" smtClean="0">
                <a:latin typeface="Century Gothic" panose="020B0502020202020204" pitchFamily="34" charset="0"/>
              </a:rPr>
              <a:t>You should abide to all the rules &amp; regulation of APU</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Proper attire</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No speaking of dialects</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Attendance is compulsory and valid medical certificates or letters from parents /guardians must support any absence from class.</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Three lateness will be equal to one absence</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All pagers and </a:t>
            </a:r>
            <a:r>
              <a:rPr lang="en-US" altLang="en-US" sz="2400" b="1" kern="0" dirty="0" err="1" smtClean="0">
                <a:solidFill>
                  <a:srgbClr val="FF0000"/>
                </a:solidFill>
              </a:rPr>
              <a:t>handphones</a:t>
            </a:r>
            <a:r>
              <a:rPr lang="en-US" altLang="en-US" sz="2400" b="1" kern="0" dirty="0" smtClean="0">
                <a:solidFill>
                  <a:srgbClr val="FF0000"/>
                </a:solidFill>
              </a:rPr>
              <a:t> should be turned off during lectures.</a:t>
            </a:r>
          </a:p>
          <a:p>
            <a:pPr lvl="1" eaLnBrk="1" hangingPunct="1">
              <a:buClr>
                <a:srgbClr val="FF0000"/>
              </a:buClr>
              <a:buFont typeface="Wingdings" panose="05000000000000000000" pitchFamily="2" charset="2"/>
              <a:buNone/>
            </a:pPr>
            <a:endParaRPr lang="en-US" altLang="en-US" sz="2400" b="1" kern="0" dirty="0" smtClean="0"/>
          </a:p>
          <a:p>
            <a:pPr eaLnBrk="1" hangingPunct="1">
              <a:buClr>
                <a:srgbClr val="FF0000"/>
              </a:buClr>
              <a:buFont typeface="Wingdings" panose="05000000000000000000" pitchFamily="2" charset="2"/>
              <a:buChar char="§"/>
            </a:pPr>
            <a:endParaRPr lang="en-US" altLang="en-US" kern="0" dirty="0"/>
          </a:p>
        </p:txBody>
      </p:sp>
    </p:spTree>
    <p:extLst>
      <p:ext uri="{BB962C8B-B14F-4D97-AF65-F5344CB8AC3E}">
        <p14:creationId xmlns:p14="http://schemas.microsoft.com/office/powerpoint/2010/main" val="545226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616338" y="553750"/>
            <a:ext cx="6781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smtClean="0">
                <a:solidFill>
                  <a:srgbClr val="003366"/>
                </a:solidFill>
                <a:latin typeface="Century Gothic" panose="020B0502020202020204" pitchFamily="34" charset="0"/>
              </a:rPr>
              <a:t>What support is available for you</a:t>
            </a:r>
            <a:r>
              <a:rPr lang="en-US" altLang="en-US" sz="3200" b="1" kern="0" smtClean="0">
                <a:solidFill>
                  <a:srgbClr val="003366"/>
                </a:solidFill>
                <a:latin typeface="Century Gothic" panose="020B0502020202020204" pitchFamily="34" charset="0"/>
              </a:rPr>
              <a:t> </a:t>
            </a:r>
            <a:endParaRPr lang="en-US" altLang="en-US" sz="3200" kern="0" dirty="0">
              <a:solidFill>
                <a:srgbClr val="003366"/>
              </a:solidFill>
              <a:latin typeface="Century Gothic" panose="020B0502020202020204" pitchFamily="34" charset="0"/>
            </a:endParaRPr>
          </a:p>
        </p:txBody>
      </p:sp>
      <p:sp>
        <p:nvSpPr>
          <p:cNvPr id="7" name="Text Box 2"/>
          <p:cNvSpPr txBox="1">
            <a:spLocks noChangeArrowheads="1"/>
          </p:cNvSpPr>
          <p:nvPr/>
        </p:nvSpPr>
        <p:spPr bwMode="auto">
          <a:xfrm>
            <a:off x="487363" y="1697038"/>
            <a:ext cx="82296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kern="0" smtClean="0">
                <a:latin typeface="Century Gothic" panose="020B0502020202020204" pitchFamily="34" charset="0"/>
              </a:rPr>
              <a:t>Consultation hours </a:t>
            </a:r>
          </a:p>
          <a:p>
            <a:pPr eaLnBrk="1" hangingPunct="1">
              <a:buClr>
                <a:srgbClr val="FF0000"/>
              </a:buClr>
              <a:buFont typeface="Wingdings" panose="05000000000000000000" pitchFamily="2" charset="2"/>
              <a:buChar char="§"/>
            </a:pPr>
            <a:r>
              <a:rPr lang="en-US" altLang="en-US" sz="2800" b="1" kern="0" smtClean="0">
                <a:latin typeface="Century Gothic" panose="020B0502020202020204" pitchFamily="34" charset="0"/>
              </a:rPr>
              <a:t>Resources</a:t>
            </a:r>
          </a:p>
          <a:p>
            <a:pPr lvl="1" eaLnBrk="1" hangingPunct="1">
              <a:buClr>
                <a:srgbClr val="3366FF"/>
              </a:buClr>
              <a:buFont typeface="Wingdings" panose="05000000000000000000" pitchFamily="2" charset="2"/>
              <a:buChar char="Ø"/>
            </a:pPr>
            <a:r>
              <a:rPr lang="en-US" altLang="en-US" sz="2400" b="1" kern="0" smtClean="0">
                <a:latin typeface="Century Gothic" panose="020B0502020202020204" pitchFamily="34" charset="0"/>
              </a:rPr>
              <a:t>Reference material</a:t>
            </a:r>
          </a:p>
          <a:p>
            <a:pPr lvl="1" eaLnBrk="1" hangingPunct="1">
              <a:buClr>
                <a:srgbClr val="3366FF"/>
              </a:buClr>
              <a:buFont typeface="Wingdings" panose="05000000000000000000" pitchFamily="2" charset="2"/>
              <a:buChar char="Ø"/>
            </a:pPr>
            <a:r>
              <a:rPr lang="en-US" altLang="en-US" sz="2400" b="1" kern="0" smtClean="0">
                <a:latin typeface="Century Gothic" panose="020B0502020202020204" pitchFamily="34" charset="0"/>
              </a:rPr>
              <a:t>Internet resources</a:t>
            </a:r>
            <a:r>
              <a:rPr lang="en-US" altLang="en-US" b="1" kern="0" smtClean="0">
                <a:latin typeface="Century Gothic" panose="020B0502020202020204" pitchFamily="34" charset="0"/>
              </a:rPr>
              <a:t> </a:t>
            </a:r>
            <a:endParaRPr lang="en-US" altLang="en-US" b="1" kern="0" dirty="0">
              <a:latin typeface="Century Gothic" panose="020B0502020202020204" pitchFamily="34" charset="0"/>
            </a:endParaRPr>
          </a:p>
        </p:txBody>
      </p:sp>
    </p:spTree>
    <p:extLst>
      <p:ext uri="{BB962C8B-B14F-4D97-AF65-F5344CB8AC3E}">
        <p14:creationId xmlns:p14="http://schemas.microsoft.com/office/powerpoint/2010/main" val="374614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719263" y="411163"/>
            <a:ext cx="5165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chemeClr val="accent6">
                    <a:lumMod val="75000"/>
                  </a:schemeClr>
                </a:solidFill>
                <a:latin typeface="Century Gothic" panose="020B0502020202020204" pitchFamily="34" charset="0"/>
              </a:rPr>
              <a:t>How you will be assessed</a:t>
            </a:r>
            <a:endParaRPr lang="en-US" altLang="en-US" sz="3200" u="sng" dirty="0">
              <a:solidFill>
                <a:schemeClr val="accent6">
                  <a:lumMod val="75000"/>
                </a:schemeClr>
              </a:solidFill>
              <a:latin typeface="Century Gothic" panose="020B0502020202020204" pitchFamily="34" charset="0"/>
            </a:endParaRPr>
          </a:p>
        </p:txBody>
      </p:sp>
      <p:sp>
        <p:nvSpPr>
          <p:cNvPr id="7" name="Text Box 3"/>
          <p:cNvSpPr txBox="1">
            <a:spLocks noChangeArrowheads="1"/>
          </p:cNvSpPr>
          <p:nvPr/>
        </p:nvSpPr>
        <p:spPr bwMode="auto">
          <a:xfrm>
            <a:off x="766763" y="1658938"/>
            <a:ext cx="768508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66725" indent="-4667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3300"/>
              </a:buClr>
              <a:buFont typeface="Wingdings" panose="05000000000000000000" pitchFamily="2" charset="2"/>
              <a:buChar char="§"/>
            </a:pPr>
            <a:r>
              <a:rPr lang="en-US" altLang="en-US" sz="2800" b="1" dirty="0" err="1">
                <a:latin typeface="Century Gothic" panose="020B0502020202020204" pitchFamily="34" charset="0"/>
              </a:rPr>
              <a:t>Incourse</a:t>
            </a:r>
            <a:r>
              <a:rPr lang="en-US" altLang="en-US" sz="2800" b="1" dirty="0">
                <a:latin typeface="Century Gothic" panose="020B0502020202020204" pitchFamily="34" charset="0"/>
              </a:rPr>
              <a:t> Assessment </a:t>
            </a:r>
            <a:r>
              <a:rPr lang="en-US" altLang="en-US" sz="3200" b="1" dirty="0">
                <a:latin typeface="Century Gothic" panose="020B0502020202020204" pitchFamily="34" charset="0"/>
              </a:rPr>
              <a:t>		</a:t>
            </a:r>
            <a:r>
              <a:rPr lang="en-US" altLang="en-US" sz="3200" b="1" dirty="0" smtClean="0">
                <a:latin typeface="Century Gothic" panose="020B0502020202020204" pitchFamily="34" charset="0"/>
              </a:rPr>
              <a:t>60</a:t>
            </a:r>
            <a:r>
              <a:rPr lang="en-US" altLang="en-US" sz="3200" b="1" dirty="0">
                <a:latin typeface="Century Gothic" panose="020B0502020202020204" pitchFamily="34" charset="0"/>
              </a:rPr>
              <a:t>%</a:t>
            </a:r>
          </a:p>
          <a:p>
            <a:pPr eaLnBrk="1" hangingPunct="1">
              <a:lnSpc>
                <a:spcPct val="50000"/>
              </a:lnSpc>
              <a:spcBef>
                <a:spcPct val="50000"/>
              </a:spcBef>
              <a:buClr>
                <a:srgbClr val="0000FF"/>
              </a:buClr>
              <a:buFont typeface="Wingdings" panose="05000000000000000000" pitchFamily="2" charset="2"/>
              <a:buChar char="Ø"/>
            </a:pPr>
            <a:r>
              <a:rPr lang="en-US" altLang="en-US" sz="2400" b="1" dirty="0" smtClean="0">
                <a:latin typeface="Century Gothic" panose="020B0502020202020204" pitchFamily="34" charset="0"/>
              </a:rPr>
              <a:t>Individual </a:t>
            </a:r>
            <a:r>
              <a:rPr lang="en-US" altLang="en-US" sz="2400" b="1" dirty="0">
                <a:latin typeface="Century Gothic" panose="020B0502020202020204" pitchFamily="34" charset="0"/>
              </a:rPr>
              <a:t>assignment </a:t>
            </a:r>
            <a:r>
              <a:rPr lang="en-US" altLang="en-US" sz="2000" b="1" dirty="0">
                <a:latin typeface="Century Gothic" panose="020B0502020202020204" pitchFamily="34" charset="0"/>
              </a:rPr>
              <a:t>			</a:t>
            </a:r>
            <a:r>
              <a:rPr lang="en-US" altLang="en-US" sz="2000" b="1" dirty="0" smtClean="0">
                <a:latin typeface="Century Gothic" panose="020B0502020202020204" pitchFamily="34" charset="0"/>
              </a:rPr>
              <a:t>60</a:t>
            </a:r>
            <a:r>
              <a:rPr lang="en-US" altLang="en-US" sz="2000" b="1" dirty="0">
                <a:latin typeface="Century Gothic" panose="020B0502020202020204" pitchFamily="34" charset="0"/>
              </a:rPr>
              <a:t>%</a:t>
            </a:r>
          </a:p>
          <a:p>
            <a:pPr eaLnBrk="1" hangingPunct="1">
              <a:lnSpc>
                <a:spcPct val="50000"/>
              </a:lnSpc>
              <a:spcBef>
                <a:spcPct val="50000"/>
              </a:spcBef>
            </a:pPr>
            <a:r>
              <a:rPr lang="en-US" altLang="en-US" sz="2000" b="1" dirty="0">
                <a:latin typeface="Century Gothic" panose="020B0502020202020204" pitchFamily="34" charset="0"/>
              </a:rPr>
              <a:t>		Hand out 	Hand in 	Return</a:t>
            </a:r>
          </a:p>
          <a:p>
            <a:pPr eaLnBrk="1" hangingPunct="1">
              <a:lnSpc>
                <a:spcPct val="50000"/>
              </a:lnSpc>
              <a:spcBef>
                <a:spcPct val="50000"/>
              </a:spcBef>
            </a:pPr>
            <a:r>
              <a:rPr lang="en-US" altLang="en-US" sz="2000" b="1" dirty="0">
                <a:latin typeface="Century Gothic" panose="020B0502020202020204" pitchFamily="34" charset="0"/>
              </a:rPr>
              <a:t>		</a:t>
            </a:r>
          </a:p>
          <a:p>
            <a:pPr eaLnBrk="1" hangingPunct="1">
              <a:lnSpc>
                <a:spcPct val="50000"/>
              </a:lnSpc>
              <a:spcBef>
                <a:spcPct val="50000"/>
              </a:spcBef>
              <a:buClr>
                <a:srgbClr val="0000FF"/>
              </a:buClr>
              <a:buFont typeface="Wingdings" panose="05000000000000000000" pitchFamily="2" charset="2"/>
              <a:buChar char="Ø"/>
            </a:pPr>
            <a:r>
              <a:rPr lang="en-US" altLang="en-US" sz="2400" b="1" dirty="0" smtClean="0">
                <a:latin typeface="Century Gothic" panose="020B0502020202020204" pitchFamily="34" charset="0"/>
              </a:rPr>
              <a:t>Individual Exam</a:t>
            </a:r>
            <a:r>
              <a:rPr lang="en-US" altLang="en-US" sz="2000" b="1" dirty="0">
                <a:latin typeface="Century Gothic" panose="020B0502020202020204" pitchFamily="34" charset="0"/>
              </a:rPr>
              <a:t>		</a:t>
            </a:r>
            <a:r>
              <a:rPr lang="en-US" altLang="en-US" sz="2000" b="1" dirty="0" smtClean="0">
                <a:latin typeface="Century Gothic" panose="020B0502020202020204" pitchFamily="34" charset="0"/>
              </a:rPr>
              <a:t>40</a:t>
            </a:r>
            <a:r>
              <a:rPr lang="en-US" altLang="en-US" sz="2000" b="1" dirty="0">
                <a:latin typeface="Century Gothic" panose="020B0502020202020204" pitchFamily="34" charset="0"/>
              </a:rPr>
              <a:t>%</a:t>
            </a:r>
          </a:p>
          <a:p>
            <a:pPr eaLnBrk="1" hangingPunct="1">
              <a:lnSpc>
                <a:spcPct val="50000"/>
              </a:lnSpc>
              <a:spcBef>
                <a:spcPct val="50000"/>
              </a:spcBef>
            </a:pPr>
            <a:r>
              <a:rPr lang="en-US" altLang="en-US" sz="2000" b="1" dirty="0">
                <a:latin typeface="Century Gothic" panose="020B0502020202020204" pitchFamily="34" charset="0"/>
              </a:rPr>
              <a:t>		Hand out 	Hand in 	Return</a:t>
            </a:r>
          </a:p>
          <a:p>
            <a:pPr eaLnBrk="1" hangingPunct="1">
              <a:lnSpc>
                <a:spcPct val="50000"/>
              </a:lnSpc>
              <a:spcBef>
                <a:spcPct val="50000"/>
              </a:spcBef>
            </a:pPr>
            <a:r>
              <a:rPr lang="en-US" altLang="en-US" sz="2000" b="1" dirty="0">
                <a:latin typeface="Century Gothic" panose="020B0502020202020204" pitchFamily="34" charset="0"/>
              </a:rPr>
              <a:t>		Week </a:t>
            </a:r>
            <a:r>
              <a:rPr lang="en-US" altLang="en-US" sz="2000" b="1" dirty="0" smtClean="0">
                <a:latin typeface="Century Gothic" panose="020B0502020202020204" pitchFamily="34" charset="0"/>
              </a:rPr>
              <a:t>02</a:t>
            </a:r>
            <a:r>
              <a:rPr lang="en-US" altLang="en-US" sz="2000" b="1" dirty="0">
                <a:latin typeface="Century Gothic" panose="020B0502020202020204" pitchFamily="34" charset="0"/>
              </a:rPr>
              <a:t>	Week </a:t>
            </a:r>
            <a:r>
              <a:rPr lang="en-US" altLang="en-US" sz="2000" b="1" dirty="0" smtClean="0">
                <a:latin typeface="Century Gothic" panose="020B0502020202020204" pitchFamily="34" charset="0"/>
              </a:rPr>
              <a:t>10           Week 14</a:t>
            </a:r>
            <a:r>
              <a:rPr lang="en-US" altLang="en-US" sz="2000" b="1" dirty="0">
                <a:latin typeface="Century Gothic" panose="020B0502020202020204" pitchFamily="34" charset="0"/>
              </a:rPr>
              <a:t>	</a:t>
            </a:r>
          </a:p>
          <a:p>
            <a:pPr eaLnBrk="1" hangingPunct="1">
              <a:lnSpc>
                <a:spcPct val="50000"/>
              </a:lnSpc>
              <a:spcBef>
                <a:spcPct val="50000"/>
              </a:spcBef>
            </a:pPr>
            <a:endParaRPr lang="en-US" altLang="en-US" sz="2000" b="1" dirty="0">
              <a:latin typeface="Century Gothic" panose="020B0502020202020204" pitchFamily="34" charset="0"/>
            </a:endParaRPr>
          </a:p>
        </p:txBody>
      </p:sp>
    </p:spTree>
    <p:extLst>
      <p:ext uri="{BB962C8B-B14F-4D97-AF65-F5344CB8AC3E}">
        <p14:creationId xmlns:p14="http://schemas.microsoft.com/office/powerpoint/2010/main" val="2683492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79438" y="573088"/>
            <a:ext cx="6799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buClr>
                <a:srgbClr val="FF0000"/>
              </a:buClr>
            </a:pPr>
            <a:r>
              <a:rPr lang="en-US" altLang="en-US" sz="2800" b="1" dirty="0">
                <a:latin typeface="Century Gothic" panose="020B0502020202020204" pitchFamily="34" charset="0"/>
              </a:rPr>
              <a:t>	</a:t>
            </a:r>
            <a:r>
              <a:rPr lang="en-US" altLang="en-US" sz="3200" b="1" u="sng" dirty="0" smtClean="0">
                <a:solidFill>
                  <a:schemeClr val="accent6">
                    <a:lumMod val="75000"/>
                  </a:schemeClr>
                </a:solidFill>
                <a:latin typeface="Century Gothic" panose="020B0502020202020204" pitchFamily="34" charset="0"/>
              </a:rPr>
              <a:t>Achievement </a:t>
            </a:r>
            <a:r>
              <a:rPr lang="en-US" altLang="en-US" sz="3200" b="1" u="sng" dirty="0">
                <a:solidFill>
                  <a:schemeClr val="accent6">
                    <a:lumMod val="75000"/>
                  </a:schemeClr>
                </a:solidFill>
                <a:latin typeface="Century Gothic" panose="020B0502020202020204" pitchFamily="34" charset="0"/>
              </a:rPr>
              <a:t>requirements </a:t>
            </a:r>
          </a:p>
          <a:p>
            <a:pPr eaLnBrk="1" hangingPunct="1">
              <a:buClr>
                <a:srgbClr val="FF0000"/>
              </a:buClr>
              <a:buFont typeface="Wingdings" panose="05000000000000000000" pitchFamily="2" charset="2"/>
              <a:buChar char="§"/>
            </a:pPr>
            <a:endParaRPr lang="en-US" altLang="en-US" sz="2800" b="1" dirty="0">
              <a:latin typeface="Century Gothic" panose="020B0502020202020204" pitchFamily="34" charset="0"/>
            </a:endParaRPr>
          </a:p>
        </p:txBody>
      </p:sp>
      <p:pic>
        <p:nvPicPr>
          <p:cNvPr id="6" name="Picture 5"/>
          <p:cNvPicPr>
            <a:picLocks noChangeAspect="1"/>
          </p:cNvPicPr>
          <p:nvPr/>
        </p:nvPicPr>
        <p:blipFill>
          <a:blip r:embed="rId2"/>
          <a:stretch>
            <a:fillRect/>
          </a:stretch>
        </p:blipFill>
        <p:spPr>
          <a:xfrm>
            <a:off x="850006" y="1544527"/>
            <a:ext cx="7096259" cy="4173224"/>
          </a:xfrm>
          <a:prstGeom prst="rect">
            <a:avLst/>
          </a:prstGeom>
        </p:spPr>
      </p:pic>
    </p:spTree>
    <p:extLst>
      <p:ext uri="{BB962C8B-B14F-4D97-AF65-F5344CB8AC3E}">
        <p14:creationId xmlns:p14="http://schemas.microsoft.com/office/powerpoint/2010/main" val="416304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7" name="Text Box 3"/>
          <p:cNvSpPr txBox="1">
            <a:spLocks noChangeArrowheads="1"/>
          </p:cNvSpPr>
          <p:nvPr/>
        </p:nvSpPr>
        <p:spPr bwMode="auto">
          <a:xfrm>
            <a:off x="1719263" y="411163"/>
            <a:ext cx="5965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Question and </a:t>
            </a:r>
            <a:r>
              <a:rPr lang="en-US" altLang="en-US" sz="3200" b="1" u="sng" dirty="0" smtClean="0">
                <a:solidFill>
                  <a:srgbClr val="003366"/>
                </a:solidFill>
                <a:latin typeface="Century Gothic" panose="020B0502020202020204" pitchFamily="34" charset="0"/>
              </a:rPr>
              <a:t>answer </a:t>
            </a:r>
            <a:r>
              <a:rPr lang="en-US" altLang="en-US" sz="3200" b="1" u="sng" dirty="0">
                <a:solidFill>
                  <a:srgbClr val="003366"/>
                </a:solidFill>
                <a:latin typeface="Century Gothic" panose="020B0502020202020204" pitchFamily="34" charset="0"/>
              </a:rPr>
              <a:t>s</a:t>
            </a:r>
            <a:r>
              <a:rPr lang="en-US" altLang="en-US" sz="3200" b="1" u="sng" dirty="0" smtClean="0">
                <a:solidFill>
                  <a:srgbClr val="003366"/>
                </a:solidFill>
                <a:latin typeface="Century Gothic" panose="020B0502020202020204" pitchFamily="34" charset="0"/>
              </a:rPr>
              <a:t>ession</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149004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Introduction and RPC</a:t>
            </a:r>
            <a:endParaRPr lang="en-US" dirty="0"/>
          </a:p>
        </p:txBody>
      </p:sp>
      <p:sp>
        <p:nvSpPr>
          <p:cNvPr id="5" name="Title 1"/>
          <p:cNvSpPr>
            <a:spLocks noGrp="1"/>
          </p:cNvSpPr>
          <p:nvPr>
            <p:ph type="title"/>
          </p:nvPr>
        </p:nvSpPr>
        <p:spPr/>
        <p:txBody>
          <a:bodyPr/>
          <a:lstStyle/>
          <a:p>
            <a:r>
              <a:rPr lang="en-US" altLang="en-US" sz="3200" b="1" u="sng" dirty="0">
                <a:solidFill>
                  <a:schemeClr val="accent6">
                    <a:lumMod val="75000"/>
                  </a:schemeClr>
                </a:solidFill>
                <a:latin typeface="Century Gothic" panose="020B0502020202020204" pitchFamily="34" charset="0"/>
              </a:rPr>
              <a:t>What we will cover next</a:t>
            </a:r>
            <a:r>
              <a:rPr lang="en-US" altLang="en-US" sz="3200" dirty="0">
                <a:solidFill>
                  <a:srgbClr val="003366"/>
                </a:solidFill>
              </a:rPr>
              <a:t/>
            </a:r>
            <a:br>
              <a:rPr lang="en-US" altLang="en-US" sz="3200" dirty="0">
                <a:solidFill>
                  <a:srgbClr val="003366"/>
                </a:solidFill>
              </a:rPr>
            </a:br>
            <a:endParaRPr lang="en-US" sz="3200" dirty="0"/>
          </a:p>
        </p:txBody>
      </p:sp>
    </p:spTree>
    <p:extLst>
      <p:ext uri="{BB962C8B-B14F-4D97-AF65-F5344CB8AC3E}">
        <p14:creationId xmlns:p14="http://schemas.microsoft.com/office/powerpoint/2010/main" val="18873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54050"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sz="3200" b="1" u="sng" kern="0" dirty="0" smtClean="0">
                <a:solidFill>
                  <a:schemeClr val="accent6">
                    <a:lumMod val="75000"/>
                  </a:schemeClr>
                </a:solidFill>
                <a:latin typeface="Century Gothic" panose="020B0502020202020204" pitchFamily="34" charset="0"/>
              </a:rPr>
              <a:t>Lecturer information</a:t>
            </a:r>
            <a:endParaRPr lang="en-US" sz="3200" b="1" u="sng" kern="0" dirty="0">
              <a:solidFill>
                <a:schemeClr val="accent6">
                  <a:lumMod val="75000"/>
                </a:schemeClr>
              </a:solidFill>
              <a:latin typeface="Century Gothic" panose="020B0502020202020204" pitchFamily="34" charset="0"/>
            </a:endParaRPr>
          </a:p>
        </p:txBody>
      </p:sp>
      <p:sp>
        <p:nvSpPr>
          <p:cNvPr id="6" name="Content Placeholder 2"/>
          <p:cNvSpPr txBox="1">
            <a:spLocks/>
          </p:cNvSpPr>
          <p:nvPr/>
        </p:nvSpPr>
        <p:spPr bwMode="auto">
          <a:xfrm>
            <a:off x="639763" y="1757363"/>
            <a:ext cx="778302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pPr>
            <a:r>
              <a:rPr lang="en-US" altLang="en-US" kern="0" dirty="0" smtClean="0"/>
              <a:t>Lecturer Name: Umapathy Eaganathan</a:t>
            </a:r>
          </a:p>
          <a:p>
            <a:pPr>
              <a:buFontTx/>
              <a:buNone/>
            </a:pPr>
            <a:r>
              <a:rPr lang="en-US" altLang="en-US" kern="0" dirty="0" smtClean="0"/>
              <a:t>Email: umapathy.eaganathan@apu.edu.my</a:t>
            </a:r>
          </a:p>
          <a:p>
            <a:pPr>
              <a:buFontTx/>
              <a:buNone/>
            </a:pPr>
            <a:r>
              <a:rPr lang="en-US" altLang="en-US" kern="0" dirty="0" smtClean="0"/>
              <a:t>Telephone Extension:</a:t>
            </a:r>
          </a:p>
          <a:p>
            <a:pPr>
              <a:buFontTx/>
              <a:buNone/>
            </a:pPr>
            <a:endParaRPr lang="en-US" altLang="en-US" kern="0" dirty="0" smtClean="0"/>
          </a:p>
        </p:txBody>
      </p:sp>
    </p:spTree>
    <p:extLst>
      <p:ext uri="{BB962C8B-B14F-4D97-AF65-F5344CB8AC3E}">
        <p14:creationId xmlns:p14="http://schemas.microsoft.com/office/powerpoint/2010/main" val="6757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CT043-3-1 Introduction to Networking and CT038-3-2 Object Oriented Development with Java or equivalent</a:t>
            </a:r>
          </a:p>
        </p:txBody>
      </p:sp>
      <p:sp>
        <p:nvSpPr>
          <p:cNvPr id="5" name="Text Box 2"/>
          <p:cNvSpPr txBox="1">
            <a:spLocks noChangeArrowheads="1"/>
          </p:cNvSpPr>
          <p:nvPr/>
        </p:nvSpPr>
        <p:spPr bwMode="auto">
          <a:xfrm>
            <a:off x="954572" y="553750"/>
            <a:ext cx="61045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smtClean="0">
                <a:solidFill>
                  <a:srgbClr val="003366"/>
                </a:solidFill>
                <a:latin typeface="Century Gothic" panose="020B0502020202020204" pitchFamily="34" charset="0"/>
              </a:rPr>
              <a:t>Pre-requisites for this module </a:t>
            </a:r>
            <a:endParaRPr lang="en-US" altLang="en-US" sz="3200" b="1" u="sng" kern="0"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82666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This module will focus on distributed systems and technologies such as Remote Method Invocation (RMI), Common Object Request Broker Architecture (CORBA), and Component Object Model (COM). Students will learn how distributed systems functioning in three tier network architecture (client, server and middleware) with supporting network protocols. Also students will be learning the standards of  distributed systems related with enterprise business standards. Further the secure object oriented programming will be used to implement a distributed system by supporting fault-tolerance concepts. </a:t>
            </a:r>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Aims of this module</a:t>
            </a:r>
          </a:p>
        </p:txBody>
      </p:sp>
    </p:spTree>
    <p:extLst>
      <p:ext uri="{BB962C8B-B14F-4D97-AF65-F5344CB8AC3E}">
        <p14:creationId xmlns:p14="http://schemas.microsoft.com/office/powerpoint/2010/main" val="396080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58989" y="1577662"/>
            <a:ext cx="84201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dirty="0">
                <a:latin typeface="Century Gothic" panose="020B0502020202020204" pitchFamily="34" charset="0"/>
              </a:rPr>
              <a:t>At the end of this module, YOU should be able to</a:t>
            </a:r>
            <a:r>
              <a:rPr lang="en-US" altLang="en-US" sz="2800" b="1" dirty="0" smtClean="0">
                <a:latin typeface="Century Gothic" panose="020B0502020202020204" pitchFamily="34" charset="0"/>
              </a:rPr>
              <a:t>:</a:t>
            </a:r>
          </a:p>
          <a:p>
            <a:pPr eaLnBrk="1" hangingPunct="1">
              <a:buClr>
                <a:srgbClr val="FF0000"/>
              </a:buClr>
              <a:buFont typeface="Wingdings" panose="05000000000000000000" pitchFamily="2" charset="2"/>
              <a:buChar char="§"/>
            </a:pPr>
            <a:r>
              <a:rPr lang="en-US" altLang="en-US" sz="2400" dirty="0">
                <a:latin typeface="Century Gothic" panose="020B0502020202020204" pitchFamily="34" charset="0"/>
              </a:rPr>
              <a:t>Evaluate various distributed technologies to improve the quality of distributed enterprise applications based on the given case study (C5, PLO1</a:t>
            </a:r>
            <a:r>
              <a:rPr lang="en-US" altLang="en-US" sz="2400" dirty="0" smtClean="0">
                <a:latin typeface="Century Gothic" panose="020B0502020202020204" pitchFamily="34" charset="0"/>
              </a:rPr>
              <a:t>)</a:t>
            </a:r>
          </a:p>
          <a:p>
            <a:pPr eaLnBrk="1" hangingPunct="1">
              <a:buClr>
                <a:srgbClr val="FF0000"/>
              </a:buClr>
              <a:buFont typeface="Wingdings" panose="05000000000000000000" pitchFamily="2" charset="2"/>
              <a:buChar char="§"/>
            </a:pPr>
            <a:r>
              <a:rPr lang="en-US" altLang="en-US" sz="2400" dirty="0">
                <a:latin typeface="Century Gothic" panose="020B0502020202020204" pitchFamily="34" charset="0"/>
              </a:rPr>
              <a:t>Identify the future developments in distributed systems technology and standards with </a:t>
            </a:r>
            <a:r>
              <a:rPr lang="en-US" altLang="en-US" sz="2400" dirty="0" err="1">
                <a:latin typeface="Century Gothic" panose="020B0502020202020204" pitchFamily="34" charset="0"/>
              </a:rPr>
              <a:t>organizaton</a:t>
            </a:r>
            <a:r>
              <a:rPr lang="en-US" altLang="en-US" sz="2400" dirty="0">
                <a:latin typeface="Century Gothic" panose="020B0502020202020204" pitchFamily="34" charset="0"/>
              </a:rPr>
              <a:t> needs based on research. (A4, PLO6</a:t>
            </a:r>
            <a:r>
              <a:rPr lang="en-US" altLang="en-US" sz="2400" dirty="0" smtClean="0">
                <a:latin typeface="Century Gothic" panose="020B0502020202020204" pitchFamily="34" charset="0"/>
              </a:rPr>
              <a:t>)</a:t>
            </a:r>
          </a:p>
          <a:p>
            <a:pPr eaLnBrk="1" hangingPunct="1">
              <a:buClr>
                <a:srgbClr val="FF0000"/>
              </a:buClr>
              <a:buFont typeface="Wingdings" panose="05000000000000000000" pitchFamily="2" charset="2"/>
              <a:buChar char="§"/>
            </a:pPr>
            <a:r>
              <a:rPr lang="en-US" altLang="en-US" sz="2400" dirty="0">
                <a:latin typeface="Century Gothic" panose="020B0502020202020204" pitchFamily="34" charset="0"/>
              </a:rPr>
              <a:t>Propose an appropriate programming language and system facilities to develop distributed and fault-tolerant applications (A5, PLO7)</a:t>
            </a:r>
          </a:p>
          <a:p>
            <a:pPr eaLnBrk="1" hangingPunct="1">
              <a:buClr>
                <a:srgbClr val="FF0000"/>
              </a:buClr>
            </a:pPr>
            <a:endParaRPr lang="en-US" altLang="en-US" sz="2800" b="1" dirty="0">
              <a:latin typeface="Century Gothic" panose="020B0502020202020204" pitchFamily="34" charset="0"/>
            </a:endParaRPr>
          </a:p>
          <a:p>
            <a:pPr marL="0" indent="0" eaLnBrk="1" hangingPunct="1"/>
            <a:endParaRPr lang="en-US" altLang="en-US" sz="2400" b="1" dirty="0">
              <a:latin typeface="Century Gothic" panose="020B0502020202020204" pitchFamily="34" charset="0"/>
            </a:endParaRPr>
          </a:p>
        </p:txBody>
      </p:sp>
      <p:sp>
        <p:nvSpPr>
          <p:cNvPr id="6" name="Text Box 3"/>
          <p:cNvSpPr txBox="1">
            <a:spLocks noChangeArrowheads="1"/>
          </p:cNvSpPr>
          <p:nvPr/>
        </p:nvSpPr>
        <p:spPr bwMode="auto">
          <a:xfrm>
            <a:off x="1719263" y="411163"/>
            <a:ext cx="39629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Learning </a:t>
            </a:r>
            <a:r>
              <a:rPr lang="en-US" altLang="en-US" sz="3200" b="1" u="sng" dirty="0" smtClean="0">
                <a:solidFill>
                  <a:srgbClr val="003366"/>
                </a:solidFill>
                <a:latin typeface="Century Gothic" panose="020B0502020202020204" pitchFamily="34" charset="0"/>
              </a:rPr>
              <a:t>outcomes</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29508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t>Mapping of CLOs with MOEs Domain</a:t>
            </a:r>
            <a:endParaRPr lang="en-US" sz="3200" b="1" u="sng" dirty="0"/>
          </a:p>
        </p:txBody>
      </p:sp>
      <p:sp>
        <p:nvSpPr>
          <p:cNvPr id="7" name="TextBox 6"/>
          <p:cNvSpPr txBox="1"/>
          <p:nvPr/>
        </p:nvSpPr>
        <p:spPr>
          <a:xfrm>
            <a:off x="1214939" y="5244367"/>
            <a:ext cx="4758610" cy="923330"/>
          </a:xfrm>
          <a:prstGeom prst="rect">
            <a:avLst/>
          </a:prstGeom>
          <a:noFill/>
        </p:spPr>
        <p:txBody>
          <a:bodyPr wrap="none" rtlCol="0">
            <a:spAutoFit/>
          </a:bodyPr>
          <a:lstStyle/>
          <a:p>
            <a:r>
              <a:rPr lang="en-US" dirty="0" smtClean="0"/>
              <a:t>PLO1 – Knowledge</a:t>
            </a:r>
          </a:p>
          <a:p>
            <a:r>
              <a:rPr lang="en-US" dirty="0" smtClean="0"/>
              <a:t>PLO3 – Problem Solving and Scientific Skills</a:t>
            </a:r>
          </a:p>
          <a:p>
            <a:r>
              <a:rPr lang="en-US" dirty="0" smtClean="0"/>
              <a:t>PLO6 – Values, Attitude and Professionalism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31226832"/>
              </p:ext>
            </p:extLst>
          </p:nvPr>
        </p:nvGraphicFramePr>
        <p:xfrm>
          <a:off x="485771" y="1906074"/>
          <a:ext cx="8130194" cy="3206840"/>
        </p:xfrm>
        <a:graphic>
          <a:graphicData uri="http://schemas.openxmlformats.org/drawingml/2006/table">
            <a:tbl>
              <a:tblPr/>
              <a:tblGrid>
                <a:gridCol w="2036862">
                  <a:extLst>
                    <a:ext uri="{9D8B030D-6E8A-4147-A177-3AD203B41FA5}">
                      <a16:colId xmlns:a16="http://schemas.microsoft.com/office/drawing/2014/main" val="20000"/>
                    </a:ext>
                  </a:extLst>
                </a:gridCol>
                <a:gridCol w="486776">
                  <a:extLst>
                    <a:ext uri="{9D8B030D-6E8A-4147-A177-3AD203B41FA5}">
                      <a16:colId xmlns:a16="http://schemas.microsoft.com/office/drawing/2014/main" val="20001"/>
                    </a:ext>
                  </a:extLst>
                </a:gridCol>
                <a:gridCol w="486776">
                  <a:extLst>
                    <a:ext uri="{9D8B030D-6E8A-4147-A177-3AD203B41FA5}">
                      <a16:colId xmlns:a16="http://schemas.microsoft.com/office/drawing/2014/main" val="20002"/>
                    </a:ext>
                  </a:extLst>
                </a:gridCol>
                <a:gridCol w="486776">
                  <a:extLst>
                    <a:ext uri="{9D8B030D-6E8A-4147-A177-3AD203B41FA5}">
                      <a16:colId xmlns:a16="http://schemas.microsoft.com/office/drawing/2014/main" val="20003"/>
                    </a:ext>
                  </a:extLst>
                </a:gridCol>
                <a:gridCol w="486776">
                  <a:extLst>
                    <a:ext uri="{9D8B030D-6E8A-4147-A177-3AD203B41FA5}">
                      <a16:colId xmlns:a16="http://schemas.microsoft.com/office/drawing/2014/main" val="20004"/>
                    </a:ext>
                  </a:extLst>
                </a:gridCol>
                <a:gridCol w="486776">
                  <a:extLst>
                    <a:ext uri="{9D8B030D-6E8A-4147-A177-3AD203B41FA5}">
                      <a16:colId xmlns:a16="http://schemas.microsoft.com/office/drawing/2014/main" val="20005"/>
                    </a:ext>
                  </a:extLst>
                </a:gridCol>
                <a:gridCol w="486776">
                  <a:extLst>
                    <a:ext uri="{9D8B030D-6E8A-4147-A177-3AD203B41FA5}">
                      <a16:colId xmlns:a16="http://schemas.microsoft.com/office/drawing/2014/main" val="20006"/>
                    </a:ext>
                  </a:extLst>
                </a:gridCol>
                <a:gridCol w="486776">
                  <a:extLst>
                    <a:ext uri="{9D8B030D-6E8A-4147-A177-3AD203B41FA5}">
                      <a16:colId xmlns:a16="http://schemas.microsoft.com/office/drawing/2014/main" val="20007"/>
                    </a:ext>
                  </a:extLst>
                </a:gridCol>
                <a:gridCol w="486776">
                  <a:extLst>
                    <a:ext uri="{9D8B030D-6E8A-4147-A177-3AD203B41FA5}">
                      <a16:colId xmlns:a16="http://schemas.microsoft.com/office/drawing/2014/main" val="20008"/>
                    </a:ext>
                  </a:extLst>
                </a:gridCol>
                <a:gridCol w="486776">
                  <a:extLst>
                    <a:ext uri="{9D8B030D-6E8A-4147-A177-3AD203B41FA5}">
                      <a16:colId xmlns:a16="http://schemas.microsoft.com/office/drawing/2014/main" val="20009"/>
                    </a:ext>
                  </a:extLst>
                </a:gridCol>
                <a:gridCol w="856174">
                  <a:extLst>
                    <a:ext uri="{9D8B030D-6E8A-4147-A177-3AD203B41FA5}">
                      <a16:colId xmlns:a16="http://schemas.microsoft.com/office/drawing/2014/main" val="20010"/>
                    </a:ext>
                  </a:extLst>
                </a:gridCol>
                <a:gridCol w="856174">
                  <a:extLst>
                    <a:ext uri="{9D8B030D-6E8A-4147-A177-3AD203B41FA5}">
                      <a16:colId xmlns:a16="http://schemas.microsoft.com/office/drawing/2014/main" val="20011"/>
                    </a:ext>
                  </a:extLst>
                </a:gridCol>
              </a:tblGrid>
              <a:tr h="1031787">
                <a:tc gridSpan="12">
                  <a:txBody>
                    <a:bodyPr/>
                    <a:lstStyle/>
                    <a:p>
                      <a:pPr algn="l" fontAlgn="t"/>
                      <a:r>
                        <a:rPr lang="en-US" sz="1000" b="0" i="0" u="none" strike="noStrike" dirty="0">
                          <a:solidFill>
                            <a:srgbClr val="000000"/>
                          </a:solidFill>
                          <a:effectLst/>
                          <a:latin typeface="Calibri" panose="020F0502020204030204" pitchFamily="34" charset="0"/>
                        </a:rPr>
                        <a:t>Mapping of the Course  Learning Outcomes to the </a:t>
                      </a:r>
                      <a:r>
                        <a:rPr lang="en-US" sz="1000" b="0" i="0" u="none" strike="noStrike" dirty="0" err="1">
                          <a:solidFill>
                            <a:srgbClr val="000000"/>
                          </a:solidFill>
                          <a:effectLst/>
                          <a:latin typeface="Calibri" panose="020F0502020204030204" pitchFamily="34" charset="0"/>
                        </a:rPr>
                        <a:t>Programme</a:t>
                      </a:r>
                      <a:r>
                        <a:rPr lang="en-US" sz="1000" b="0" i="0" u="none" strike="noStrike" dirty="0">
                          <a:solidFill>
                            <a:srgbClr val="000000"/>
                          </a:solidFill>
                          <a:effectLst/>
                          <a:latin typeface="Calibri" panose="020F0502020204030204" pitchFamily="34" charset="0"/>
                        </a:rPr>
                        <a:t> Learning Outcomes, Teaching Methods and Assessment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628">
                <a:tc rowSpan="2">
                  <a:txBody>
                    <a:bodyPr/>
                    <a:lstStyle/>
                    <a:p>
                      <a:pPr algn="l" fontAlgn="t"/>
                      <a:r>
                        <a:rPr lang="en-US" sz="1000" b="1" i="0" u="none" strike="noStrike" dirty="0">
                          <a:solidFill>
                            <a:srgbClr val="000000"/>
                          </a:solidFill>
                          <a:effectLst/>
                          <a:latin typeface="Calibri" panose="020F0502020204030204" pitchFamily="34" charset="0"/>
                        </a:rPr>
                        <a:t>Course  Learning Outcomes (CLO)</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gridSpan="9">
                  <a:txBody>
                    <a:bodyPr/>
                    <a:lstStyle/>
                    <a:p>
                      <a:pPr algn="ctr" fontAlgn="ctr"/>
                      <a:r>
                        <a:rPr lang="en-US" sz="1000" b="1" i="0" u="none" strike="noStrike">
                          <a:solidFill>
                            <a:srgbClr val="000000"/>
                          </a:solidFill>
                          <a:effectLst/>
                          <a:latin typeface="Calibri" panose="020F0502020204030204" pitchFamily="34" charset="0"/>
                        </a:rPr>
                        <a:t>Programme Learning Outcomes (PLO)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1000" b="1" i="0" u="none" strike="noStrike">
                          <a:solidFill>
                            <a:srgbClr val="000000"/>
                          </a:solidFill>
                          <a:effectLst/>
                          <a:latin typeface="Calibri" panose="020F0502020204030204" pitchFamily="34" charset="0"/>
                        </a:rPr>
                        <a:t>Teaching</a:t>
                      </a: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Methods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rowSpan="2">
                  <a:txBody>
                    <a:bodyPr/>
                    <a:lstStyle/>
                    <a:p>
                      <a:pPr algn="ctr" fontAlgn="ctr"/>
                      <a:r>
                        <a:rPr lang="en-US" sz="1000" b="1" i="0" u="none" strike="noStrike">
                          <a:solidFill>
                            <a:srgbClr val="000000"/>
                          </a:solidFill>
                          <a:effectLst/>
                          <a:latin typeface="Calibri" panose="020F0502020204030204" pitchFamily="34" charset="0"/>
                        </a:rPr>
                        <a:t>Assessment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74628">
                <a:tc vMerge="1">
                  <a:txBody>
                    <a:bodyPr/>
                    <a:lstStyle/>
                    <a:p>
                      <a:endParaRPr lang="en-US"/>
                    </a:p>
                  </a:txBody>
                  <a:tcPr/>
                </a:tc>
                <a:tc>
                  <a:txBody>
                    <a:bodyPr/>
                    <a:lstStyle/>
                    <a:p>
                      <a:pPr algn="ctr" fontAlgn="ctr"/>
                      <a:r>
                        <a:rPr lang="en-US" sz="1000" b="1" i="0" u="none" strike="noStrike">
                          <a:solidFill>
                            <a:srgbClr val="000000"/>
                          </a:solidFill>
                          <a:effectLst/>
                          <a:latin typeface="Calibri" panose="020F0502020204030204" pitchFamily="34" charset="0"/>
                        </a:rPr>
                        <a:t>PLO1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1" i="0" u="none" strike="noStrike">
                          <a:solidFill>
                            <a:srgbClr val="000000"/>
                          </a:solidFill>
                          <a:effectLst/>
                          <a:latin typeface="Calibri" panose="020F0502020204030204" pitchFamily="34" charset="0"/>
                        </a:rPr>
                        <a:t>PLO2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1" i="0" u="none" strike="noStrike">
                          <a:solidFill>
                            <a:srgbClr val="000000"/>
                          </a:solidFill>
                          <a:effectLst/>
                          <a:latin typeface="Calibri" panose="020F0502020204030204" pitchFamily="34" charset="0"/>
                        </a:rPr>
                        <a:t>PLO3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1" i="0" u="none" strike="noStrike" dirty="0">
                          <a:solidFill>
                            <a:srgbClr val="000000"/>
                          </a:solidFill>
                          <a:effectLst/>
                          <a:latin typeface="Calibri" panose="020F0502020204030204" pitchFamily="34" charset="0"/>
                        </a:rPr>
                        <a:t>PLO4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1" i="0" u="none" strike="noStrike">
                          <a:solidFill>
                            <a:srgbClr val="000000"/>
                          </a:solidFill>
                          <a:effectLst/>
                          <a:latin typeface="Calibri" panose="020F0502020204030204" pitchFamily="34" charset="0"/>
                        </a:rPr>
                        <a:t>PLO5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1" i="0" u="none" strike="noStrike">
                          <a:solidFill>
                            <a:srgbClr val="000000"/>
                          </a:solidFill>
                          <a:effectLst/>
                          <a:latin typeface="Calibri" panose="020F0502020204030204" pitchFamily="34" charset="0"/>
                        </a:rPr>
                        <a:t>PLO6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1" i="0" u="none" strike="noStrike">
                          <a:solidFill>
                            <a:srgbClr val="000000"/>
                          </a:solidFill>
                          <a:effectLst/>
                          <a:latin typeface="Calibri" panose="020F0502020204030204" pitchFamily="34" charset="0"/>
                        </a:rPr>
                        <a:t>PLO7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1" i="0" u="none" strike="noStrike">
                          <a:solidFill>
                            <a:srgbClr val="000000"/>
                          </a:solidFill>
                          <a:effectLst/>
                          <a:latin typeface="Calibri" panose="020F0502020204030204" pitchFamily="34" charset="0"/>
                        </a:rPr>
                        <a:t>PLO8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1" i="0" u="none" strike="noStrike">
                          <a:solidFill>
                            <a:srgbClr val="000000"/>
                          </a:solidFill>
                          <a:effectLst/>
                          <a:latin typeface="Calibri" panose="020F0502020204030204" pitchFamily="34" charset="0"/>
                        </a:rPr>
                        <a:t>PLO9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472360">
                <a:tc>
                  <a:txBody>
                    <a:bodyPr/>
                    <a:lstStyle/>
                    <a:p>
                      <a:pPr algn="l" fontAlgn="t"/>
                      <a:r>
                        <a:rPr lang="en-US" sz="1000" b="1" i="0" u="none" strike="noStrike">
                          <a:solidFill>
                            <a:srgbClr val="000000"/>
                          </a:solidFill>
                          <a:effectLst/>
                          <a:latin typeface="Calibri" panose="020F0502020204030204" pitchFamily="34" charset="0"/>
                        </a:rPr>
                        <a:t>CLO 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effectLst/>
                          <a:latin typeface="Wingdings" panose="05000000000000000000" pitchFamily="2" charset="2"/>
                        </a:rPr>
                        <a:t>ü</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Lecture, Tutorial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Exam</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0390">
                <a:tc>
                  <a:txBody>
                    <a:bodyPr/>
                    <a:lstStyle/>
                    <a:p>
                      <a:pPr algn="l" fontAlgn="t"/>
                      <a:r>
                        <a:rPr lang="en-US" sz="1000" b="1" i="0" u="none" strike="noStrike">
                          <a:solidFill>
                            <a:srgbClr val="000000"/>
                          </a:solidFill>
                          <a:effectLst/>
                          <a:latin typeface="Calibri" panose="020F0502020204030204" pitchFamily="34" charset="0"/>
                        </a:rPr>
                        <a:t>CLO 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ü</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Case Study, Tutorial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Assignment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0538">
                <a:tc>
                  <a:txBody>
                    <a:bodyPr/>
                    <a:lstStyle/>
                    <a:p>
                      <a:pPr algn="l" fontAlgn="t"/>
                      <a:r>
                        <a:rPr lang="en-US" sz="1000" b="1" i="0" u="none" strike="noStrike">
                          <a:solidFill>
                            <a:srgbClr val="000000"/>
                          </a:solidFill>
                          <a:effectLst/>
                          <a:latin typeface="Calibri" panose="020F0502020204030204" pitchFamily="34" charset="0"/>
                        </a:rPr>
                        <a:t>CLO 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ü</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Wingdings" panose="05000000000000000000" pitchFamily="2" charset="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Case Study, Tutorial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Assignment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2509">
                <a:tc>
                  <a:txBody>
                    <a:bodyPr/>
                    <a:lstStyle/>
                    <a:p>
                      <a:pPr algn="l" fontAlgn="t"/>
                      <a:r>
                        <a:rPr lang="en-US" sz="1000" b="1" i="0" u="none" strike="noStrike">
                          <a:solidFill>
                            <a:srgbClr val="000000"/>
                          </a:solidFill>
                          <a:effectLst/>
                          <a:latin typeface="Calibri" panose="020F0502020204030204" pitchFamily="34" charset="0"/>
                        </a:rPr>
                        <a:t>CLO 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8174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30033"/>
            <a:ext cx="7042150" cy="1143000"/>
          </a:xfrm>
        </p:spPr>
        <p:txBody>
          <a:bodyPr/>
          <a:lstStyle/>
          <a:p>
            <a:r>
              <a:rPr lang="en-US" b="1" u="sng" dirty="0" smtClean="0"/>
              <a:t>MQF and MOE Domains</a:t>
            </a:r>
            <a:endParaRPr lang="en-US" b="1" u="sng" dirty="0"/>
          </a:p>
        </p:txBody>
      </p:sp>
      <p:pic>
        <p:nvPicPr>
          <p:cNvPr id="11" name="Content Placeholder 10"/>
          <p:cNvPicPr>
            <a:picLocks noGrp="1" noChangeAspect="1"/>
          </p:cNvPicPr>
          <p:nvPr>
            <p:ph idx="1"/>
          </p:nvPr>
        </p:nvPicPr>
        <p:blipFill>
          <a:blip r:embed="rId2"/>
          <a:stretch>
            <a:fillRect/>
          </a:stretch>
        </p:blipFill>
        <p:spPr>
          <a:xfrm>
            <a:off x="487363" y="1539496"/>
            <a:ext cx="8229600" cy="4365938"/>
          </a:xfrm>
          <a:prstGeom prst="rect">
            <a:avLst/>
          </a:prstGeom>
        </p:spPr>
      </p:pic>
    </p:spTree>
    <p:extLst>
      <p:ext uri="{BB962C8B-B14F-4D97-AF65-F5344CB8AC3E}">
        <p14:creationId xmlns:p14="http://schemas.microsoft.com/office/powerpoint/2010/main" val="250522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defRPr/>
            </a:pPr>
            <a:r>
              <a:rPr lang="en-US" sz="3200" b="1" u="sng" kern="0" dirty="0" smtClean="0">
                <a:solidFill>
                  <a:schemeClr val="accent2">
                    <a:lumMod val="75000"/>
                  </a:schemeClr>
                </a:solidFill>
                <a:latin typeface="Century Gothic" panose="020B0502020202020204" pitchFamily="34" charset="0"/>
              </a:rPr>
              <a:t>Student Learning Time (SLT)</a:t>
            </a:r>
            <a:endParaRPr lang="en-US" sz="3200" b="1" u="sng" kern="0" dirty="0">
              <a:solidFill>
                <a:schemeClr val="accent2">
                  <a:lumMod val="75000"/>
                </a:schemeClr>
              </a:solidFill>
              <a:latin typeface="Century Gothic" panose="020B0502020202020204" pitchFamily="34" charset="0"/>
            </a:endParaRPr>
          </a:p>
        </p:txBody>
      </p:sp>
      <p:sp>
        <p:nvSpPr>
          <p:cNvPr id="6" name="Content Placeholder 2"/>
          <p:cNvSpPr txBox="1">
            <a:spLocks/>
          </p:cNvSpPr>
          <p:nvPr/>
        </p:nvSpPr>
        <p:spPr bwMode="auto">
          <a:xfrm>
            <a:off x="485775" y="15446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defRPr/>
            </a:pPr>
            <a:r>
              <a:rPr lang="en-US" sz="2800" b="1" kern="0" dirty="0" smtClean="0">
                <a:latin typeface="Century Gothic" panose="020B0502020202020204" pitchFamily="34" charset="0"/>
              </a:rPr>
              <a:t>Module Credit Value:</a:t>
            </a:r>
          </a:p>
          <a:p>
            <a:pPr>
              <a:defRPr/>
            </a:pPr>
            <a:r>
              <a:rPr lang="en-US" sz="2800" b="1" kern="0" dirty="0" smtClean="0">
                <a:latin typeface="Century Gothic" panose="020B0502020202020204" pitchFamily="34" charset="0"/>
              </a:rPr>
              <a:t>Total Learning Hours: </a:t>
            </a:r>
          </a:p>
          <a:p>
            <a:pPr marL="911225" indent="-457200">
              <a:buFont typeface="Wingdings" panose="05000000000000000000" pitchFamily="2" charset="2"/>
              <a:buChar char="Ø"/>
              <a:defRPr/>
            </a:pPr>
            <a:r>
              <a:rPr lang="en-US" sz="2400" kern="0" dirty="0" smtClean="0">
                <a:latin typeface="Century Gothic" panose="020B0502020202020204" pitchFamily="34" charset="0"/>
              </a:rPr>
              <a:t>Lecture: </a:t>
            </a:r>
            <a:r>
              <a:rPr lang="en-GB" sz="2400" kern="0" dirty="0" smtClean="0">
                <a:latin typeface="Century Gothic" panose="020B0502020202020204" pitchFamily="34" charset="0"/>
              </a:rPr>
              <a:t>18 </a:t>
            </a:r>
            <a:r>
              <a:rPr lang="en-GB" sz="2400" kern="0" dirty="0" smtClean="0">
                <a:latin typeface="Century Gothic" panose="020B0502020202020204" pitchFamily="34" charset="0"/>
              </a:rPr>
              <a:t>hours </a:t>
            </a:r>
            <a:r>
              <a:rPr lang="en-GB" sz="2400" kern="0" dirty="0" smtClean="0">
                <a:latin typeface="Century Gothic" panose="020B0502020202020204" pitchFamily="34" charset="0"/>
              </a:rPr>
              <a:t>per semester</a:t>
            </a:r>
            <a:endParaRPr lang="en-US" sz="2400" kern="0" dirty="0" smtClean="0">
              <a:latin typeface="Century Gothic" panose="020B0502020202020204" pitchFamily="34" charset="0"/>
            </a:endParaRPr>
          </a:p>
          <a:p>
            <a:pPr marL="911225" indent="-457200">
              <a:buFont typeface="Wingdings" panose="05000000000000000000" pitchFamily="2" charset="2"/>
              <a:buChar char="Ø"/>
              <a:defRPr/>
            </a:pPr>
            <a:r>
              <a:rPr lang="en-US" sz="2400" kern="0" dirty="0" smtClean="0">
                <a:latin typeface="Century Gothic" panose="020B0502020202020204" pitchFamily="34" charset="0"/>
              </a:rPr>
              <a:t>Tutorial: </a:t>
            </a:r>
            <a:r>
              <a:rPr lang="en-GB" sz="2400" kern="0" dirty="0" smtClean="0">
                <a:latin typeface="Century Gothic" panose="020B0502020202020204" pitchFamily="34" charset="0"/>
              </a:rPr>
              <a:t>x </a:t>
            </a:r>
            <a:r>
              <a:rPr lang="en-GB" sz="2400" kern="0" dirty="0" smtClean="0">
                <a:latin typeface="Century Gothic" panose="020B0502020202020204" pitchFamily="34" charset="0"/>
              </a:rPr>
              <a:t>24 hours per semester</a:t>
            </a:r>
            <a:endParaRPr lang="en-US" sz="2400" kern="0" dirty="0" smtClean="0">
              <a:latin typeface="Century Gothic" panose="020B0502020202020204" pitchFamily="34" charset="0"/>
            </a:endParaRPr>
          </a:p>
          <a:p>
            <a:pPr marL="911225" indent="-457200">
              <a:buFont typeface="Wingdings" panose="05000000000000000000" pitchFamily="2" charset="2"/>
              <a:buChar char="Ø"/>
              <a:defRPr/>
            </a:pPr>
            <a:r>
              <a:rPr lang="en-US" sz="2400" kern="0" dirty="0" smtClean="0">
                <a:latin typeface="Century Gothic" panose="020B0502020202020204" pitchFamily="34" charset="0"/>
              </a:rPr>
              <a:t>Independent Learning Time: </a:t>
            </a:r>
            <a:r>
              <a:rPr lang="en-US" sz="2400" kern="0" dirty="0" smtClean="0">
                <a:latin typeface="Century Gothic" panose="020B0502020202020204" pitchFamily="34" charset="0"/>
              </a:rPr>
              <a:t>54 </a:t>
            </a:r>
            <a:r>
              <a:rPr lang="en-US" sz="2400" kern="0" dirty="0" smtClean="0">
                <a:latin typeface="Century Gothic" panose="020B0502020202020204" pitchFamily="34" charset="0"/>
              </a:rPr>
              <a:t>hours</a:t>
            </a:r>
          </a:p>
          <a:p>
            <a:pPr marL="0" indent="0">
              <a:buFontTx/>
              <a:buNone/>
              <a:defRPr/>
            </a:pPr>
            <a:endParaRPr lang="en-US" kern="0" dirty="0"/>
          </a:p>
        </p:txBody>
      </p:sp>
    </p:spTree>
    <p:extLst>
      <p:ext uri="{BB962C8B-B14F-4D97-AF65-F5344CB8AC3E}">
        <p14:creationId xmlns:p14="http://schemas.microsoft.com/office/powerpoint/2010/main" val="134176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Methods of Delivery </a:t>
            </a:r>
            <a:endParaRPr lang="en-US" b="1" u="sng" dirty="0"/>
          </a:p>
        </p:txBody>
      </p:sp>
      <p:sp>
        <p:nvSpPr>
          <p:cNvPr id="3" name="Content Placeholder 2"/>
          <p:cNvSpPr>
            <a:spLocks noGrp="1"/>
          </p:cNvSpPr>
          <p:nvPr>
            <p:ph idx="1"/>
          </p:nvPr>
        </p:nvSpPr>
        <p:spPr/>
        <p:txBody>
          <a:bodyPr/>
          <a:lstStyle/>
          <a:p>
            <a:pPr marL="0" indent="0">
              <a:buNone/>
            </a:pPr>
            <a:r>
              <a:rPr lang="en-US" dirty="0" smtClean="0"/>
              <a:t>Hence, </a:t>
            </a:r>
          </a:p>
          <a:p>
            <a:r>
              <a:rPr lang="en-US" dirty="0" smtClean="0"/>
              <a:t>We are now moving from the traditional topic based teaching to outcome-based </a:t>
            </a:r>
            <a:r>
              <a:rPr lang="en-US" dirty="0"/>
              <a:t>e</a:t>
            </a:r>
            <a:r>
              <a:rPr lang="en-US" dirty="0" smtClean="0"/>
              <a:t>ducation</a:t>
            </a:r>
            <a:endParaRPr lang="en-US" dirty="0"/>
          </a:p>
        </p:txBody>
      </p:sp>
    </p:spTree>
    <p:extLst>
      <p:ext uri="{BB962C8B-B14F-4D97-AF65-F5344CB8AC3E}">
        <p14:creationId xmlns:p14="http://schemas.microsoft.com/office/powerpoint/2010/main" val="3055581252"/>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APUtemplate-Level_3 (6)</Template>
  <TotalTime>59</TotalTime>
  <Pages>11</Pages>
  <Words>564</Words>
  <Application>Microsoft Office PowerPoint</Application>
  <PresentationFormat>On-screen Show (4:3)</PresentationFormat>
  <Paragraphs>142</Paragraphs>
  <Slides>19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ＭＳ Ｐゴシック</vt:lpstr>
      <vt:lpstr>Arial</vt:lpstr>
      <vt:lpstr>Calibri</vt:lpstr>
      <vt:lpstr>Calibri Light</vt:lpstr>
      <vt:lpstr>Century Gothic</vt:lpstr>
      <vt:lpstr>Wingdings</vt:lpstr>
      <vt:lpstr>UCTI-Template-foundation-level</vt:lpstr>
      <vt:lpstr>Custom Design</vt:lpstr>
      <vt:lpstr>Distributed Computer Systems CT024-3-3 and Version VC1</vt:lpstr>
      <vt:lpstr>PowerPoint Presentation</vt:lpstr>
      <vt:lpstr>PowerPoint Presentation</vt:lpstr>
      <vt:lpstr>Aims of this module</vt:lpstr>
      <vt:lpstr>PowerPoint Presentation</vt:lpstr>
      <vt:lpstr>Mapping of CLOs with MOEs Domain</vt:lpstr>
      <vt:lpstr>MQF and MOE Domains</vt:lpstr>
      <vt:lpstr>PowerPoint Presentation</vt:lpstr>
      <vt:lpstr>Methods of Delivery </vt:lpstr>
      <vt:lpstr>Outcomes Based Education (OBE)</vt:lpstr>
      <vt:lpstr>So…What is OBE?</vt:lpstr>
      <vt:lpstr>Topics we will cover</vt:lpstr>
      <vt:lpstr>Topics will be covered</vt:lpstr>
      <vt:lpstr>What is expected of you </vt:lpstr>
      <vt:lpstr>PowerPoint Presentation</vt:lpstr>
      <vt:lpstr>PowerPoint Presentation</vt:lpstr>
      <vt:lpstr>PowerPoint Presentation</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Umapathy Eaganathan</cp:lastModifiedBy>
  <cp:revision>13</cp:revision>
  <cp:lastPrinted>2019-06-24T09:07:32Z</cp:lastPrinted>
  <dcterms:created xsi:type="dcterms:W3CDTF">2017-10-17T06:32:29Z</dcterms:created>
  <dcterms:modified xsi:type="dcterms:W3CDTF">2019-06-24T09:18:11Z</dcterms:modified>
</cp:coreProperties>
</file>