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97"/>
  </p:notesMasterIdLst>
  <p:handoutMasterIdLst>
    <p:handoutMasterId r:id="rId98"/>
  </p:handoutMasterIdLst>
  <p:sldIdLst>
    <p:sldId id="257" r:id="rId2"/>
    <p:sldId id="340" r:id="rId3"/>
    <p:sldId id="341" r:id="rId4"/>
    <p:sldId id="342" r:id="rId5"/>
    <p:sldId id="258" r:id="rId6"/>
    <p:sldId id="343" r:id="rId7"/>
    <p:sldId id="344" r:id="rId8"/>
    <p:sldId id="345" r:id="rId9"/>
    <p:sldId id="346" r:id="rId10"/>
    <p:sldId id="347" r:id="rId11"/>
    <p:sldId id="349" r:id="rId12"/>
    <p:sldId id="350" r:id="rId13"/>
    <p:sldId id="351" r:id="rId14"/>
    <p:sldId id="34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2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DD440238-6CB1-4D8A-99A5-3228BD9A9630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26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BE882F89-DB52-4177-BDA4-42413FFC025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818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en-US" altLang="en-US" sz="1000"/>
              <a:t> Access transparency means that the interfaces for local and remote communication are the same (Unix networked file systems)</a:t>
            </a:r>
          </a:p>
          <a:p>
            <a:pPr>
              <a:buFontTx/>
              <a:buAutoNum type="arabicPeriod"/>
            </a:pPr>
            <a:r>
              <a:rPr lang="en-US" altLang="en-US" sz="1000"/>
              <a:t>Location transparency means that service requesters do not need to know physical component locations (NFS in unix environment, we don’t need to the ip address).</a:t>
            </a:r>
          </a:p>
          <a:p>
            <a:pPr>
              <a:buFontTx/>
              <a:buAutoNum type="arabicPeriod"/>
            </a:pPr>
            <a:r>
              <a:rPr lang="en-US" altLang="en-US" sz="1000"/>
              <a:t> Migration transparency means that the component can be relocated without users or clients noticing it.  It depends on both access and location transparency.</a:t>
            </a:r>
          </a:p>
          <a:p>
            <a:pPr>
              <a:buFontTx/>
              <a:buAutoNum type="arabicPeriod"/>
            </a:pPr>
            <a:r>
              <a:rPr lang="en-US" altLang="en-US" sz="1000"/>
              <a:t> Replication transparency means the users and programmers do not know whether a replica or a master provides a service (a replica is a component copy that remains synchronized with its original.)  Example: video-on-demand.  It depends on access and location transparency</a:t>
            </a:r>
          </a:p>
          <a:p>
            <a:pPr>
              <a:buFontTx/>
              <a:buAutoNum type="arabicPeriod"/>
            </a:pPr>
            <a:r>
              <a:rPr lang="en-US" altLang="en-US" sz="1000"/>
              <a:t> Concurrency transparency means that users and programmers are unaware that components request services concurrently. (Bank application is an example)</a:t>
            </a:r>
          </a:p>
          <a:p>
            <a:pPr>
              <a:buFontTx/>
              <a:buAutoNum type="arabicPeriod"/>
            </a:pPr>
            <a:r>
              <a:rPr lang="en-US" altLang="en-US" sz="1000"/>
              <a:t> Scalability transparency means that users and programmers do not know how scalability of a distributed system is achieved. (The Internet is an example).  It depends on replication and migration transparency.</a:t>
            </a:r>
          </a:p>
          <a:p>
            <a:pPr>
              <a:buFontTx/>
              <a:buAutoNum type="arabicPeriod"/>
            </a:pPr>
            <a:r>
              <a:rPr lang="en-US" altLang="en-US" sz="1000"/>
              <a:t> Performance transparency means that users and programmers are unaware how good system performance is maintained. (Example: distributed version of </a:t>
            </a:r>
            <a:r>
              <a:rPr lang="en-US" altLang="en-US" sz="1000" i="1"/>
              <a:t>make</a:t>
            </a:r>
            <a:r>
              <a:rPr lang="en-US" altLang="en-US" sz="1000"/>
              <a:t>).  It depends on replication and migration transparency.</a:t>
            </a:r>
          </a:p>
          <a:p>
            <a:pPr>
              <a:buFontTx/>
              <a:buAutoNum type="arabicPeriod"/>
            </a:pPr>
            <a:r>
              <a:rPr lang="en-US" altLang="en-US" sz="1000"/>
              <a:t> Failure transparency means that users and programmers are unaware of how distributed systems conceal failures. It depends on concurrency and replication transparency. (Example: banking applications)</a:t>
            </a:r>
          </a:p>
        </p:txBody>
      </p:sp>
    </p:spTree>
    <p:extLst>
      <p:ext uri="{BB962C8B-B14F-4D97-AF65-F5344CB8AC3E}">
        <p14:creationId xmlns:p14="http://schemas.microsoft.com/office/powerpoint/2010/main" val="192448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8829050"/>
            <a:ext cx="2949787" cy="4647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CBEDE2-4A6B-468A-B897-40A0649D7D1F}" type="slidenum">
              <a:rPr lang="en-US" smtClean="0"/>
              <a:pPr>
                <a:spcBef>
                  <a:spcPct val="0"/>
                </a:spcBef>
              </a:pPr>
              <a:t>2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5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8829050"/>
            <a:ext cx="2949787" cy="4647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BFD65B-00EE-44C1-AF65-AAE1837CE47B}" type="slidenum">
              <a:rPr lang="en-US" smtClean="0"/>
              <a:pPr>
                <a:spcBef>
                  <a:spcPct val="0"/>
                </a:spcBef>
              </a:pPr>
              <a:t>3</a:t>
            </a:fld>
            <a:endParaRPr lang="en-US" smtClean="0"/>
          </a:p>
        </p:txBody>
      </p:sp>
      <p:sp>
        <p:nvSpPr>
          <p:cNvPr id="12291" name="Rectangle 7"/>
          <p:cNvSpPr txBox="1">
            <a:spLocks noGrp="1" noChangeArrowheads="1"/>
          </p:cNvSpPr>
          <p:nvPr/>
        </p:nvSpPr>
        <p:spPr bwMode="auto">
          <a:xfrm>
            <a:off x="3855838" y="8829050"/>
            <a:ext cx="2949787" cy="46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0DF5AA-E928-4526-A8A5-7D77E7D46A17}" type="slidenum">
              <a:rPr lang="en-US"/>
              <a:pPr algn="r" eaLnBrk="1" hangingPunct="1">
                <a:spcBef>
                  <a:spcPct val="0"/>
                </a:spcBef>
              </a:pPr>
              <a:t>3</a:t>
            </a:fld>
            <a:endParaRPr lang="en-US"/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8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8829050"/>
            <a:ext cx="2949787" cy="4647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5D1B4-65CD-41D6-945B-7B7697ABF0A2}" type="slidenum">
              <a:rPr lang="en-US" smtClean="0"/>
              <a:pPr>
                <a:spcBef>
                  <a:spcPct val="0"/>
                </a:spcBef>
              </a:pPr>
              <a:t>4</a:t>
            </a:fld>
            <a:endParaRPr lang="en-US" smtClean="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55838" y="8829050"/>
            <a:ext cx="2949787" cy="46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9CD98A-2BFE-40D5-BC9E-9C5969AB7246}" type="slidenum">
              <a:rPr lang="en-US"/>
              <a:pPr algn="r" eaLnBrk="1" hangingPunct="1">
                <a:spcBef>
                  <a:spcPct val="0"/>
                </a:spcBef>
              </a:pPr>
              <a:t>4</a:t>
            </a:fld>
            <a:endParaRPr lang="en-US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0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6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Scalability denotes the ability to accommodate a growing load in the future.</a:t>
            </a:r>
          </a:p>
          <a:p>
            <a:pPr>
              <a:buFontTx/>
              <a:buChar char="•"/>
            </a:pPr>
            <a:r>
              <a:rPr lang="en-US" altLang="en-US"/>
              <a:t>Open systems can easily be extended and modified.  It is achieved by communicating using well-defined interfaces.</a:t>
            </a:r>
          </a:p>
          <a:p>
            <a:pPr>
              <a:buFontTx/>
              <a:buChar char="•"/>
            </a:pPr>
            <a:r>
              <a:rPr lang="en-US" altLang="en-US"/>
              <a:t>Heterogeneity of components can arise in the programming languages, operating systems, hardware platforms and network protocols.  Component heterogeneity can be accommodated by distributed systems.</a:t>
            </a:r>
          </a:p>
          <a:p>
            <a:pPr>
              <a:buFontTx/>
              <a:buChar char="•"/>
            </a:pPr>
            <a:r>
              <a:rPr lang="en-US" altLang="en-US"/>
              <a:t>Often resources, i.e., hardware, software, and data need to be shared by more than one user.  Distributed objects provide a sophisticated model of resource sharing.</a:t>
            </a:r>
          </a:p>
          <a:p>
            <a:pPr lvl="1">
              <a:buFontTx/>
              <a:buChar char="•"/>
            </a:pPr>
            <a:r>
              <a:rPr lang="en-US" altLang="en-US"/>
              <a:t>Security needs to be considered when it comes to sharing</a:t>
            </a:r>
          </a:p>
          <a:p>
            <a:pPr>
              <a:buFontTx/>
              <a:buChar char="•"/>
            </a:pPr>
            <a:r>
              <a:rPr lang="en-US" altLang="en-US"/>
              <a:t>Fault-tolerance refers that operations can continue even in the presence of faults.  It is achieved in distributed system by means of replication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62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4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254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0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94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Introduction &amp;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 RPC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629525" y="6669088"/>
            <a:ext cx="1244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F4308B4-5B2C-48BF-90A0-EBCC9566AD00}" type="slidenum">
              <a:rPr lang="en-US" sz="800" smtClean="0"/>
              <a:t>‹#›</a:t>
            </a:fld>
            <a:r>
              <a:rPr lang="en-US" sz="800" dirty="0" smtClean="0"/>
              <a:t>  of 95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opedia.com/TERM/F/form.htm" TargetMode="External"/><Relationship Id="rId3" Type="http://schemas.openxmlformats.org/officeDocument/2006/relationships/hyperlink" Target="http://www.webopedia.com/TERM/A/application.htm" TargetMode="External"/><Relationship Id="rId7" Type="http://schemas.openxmlformats.org/officeDocument/2006/relationships/hyperlink" Target="http://www.webopedia.com/TERM/D/database.htm" TargetMode="External"/><Relationship Id="rId2" Type="http://schemas.openxmlformats.org/officeDocument/2006/relationships/hyperlink" Target="http://www.webopedia.com/TERM/S/softwar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U/user.htm" TargetMode="External"/><Relationship Id="rId11" Type="http://schemas.openxmlformats.org/officeDocument/2006/relationships/hyperlink" Target="http://www.webopedia.com/TERM/W/web_page.htm" TargetMode="External"/><Relationship Id="rId5" Type="http://schemas.openxmlformats.org/officeDocument/2006/relationships/hyperlink" Target="http://www.webopedia.com/TERM/W/Web_server.htm" TargetMode="External"/><Relationship Id="rId10" Type="http://schemas.openxmlformats.org/officeDocument/2006/relationships/hyperlink" Target="http://www.webopedia.com/TERM/D/dynamic.htm" TargetMode="External"/><Relationship Id="rId4" Type="http://schemas.openxmlformats.org/officeDocument/2006/relationships/hyperlink" Target="http://www.webopedia.com/TERM/D/database_management_system_DBMS.htm" TargetMode="External"/><Relationship Id="rId9" Type="http://schemas.openxmlformats.org/officeDocument/2006/relationships/hyperlink" Target="http://www.webopedia.com/TERM/B/browser.htm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Introduction &amp; RPC</a:t>
            </a:r>
            <a:endParaRPr lang="en-MY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</a:t>
            </a:r>
            <a:r>
              <a:rPr lang="en-US" sz="1400" kern="0" dirty="0" smtClean="0"/>
              <a:t>VC1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311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Assessment Methods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54558"/>
            <a:ext cx="8229600" cy="3660104"/>
          </a:xfrm>
        </p:spPr>
        <p:txBody>
          <a:bodyPr/>
          <a:lstStyle/>
          <a:p>
            <a:r>
              <a:rPr lang="en-US" dirty="0" smtClean="0"/>
              <a:t>Final Exam </a:t>
            </a:r>
            <a:r>
              <a:rPr lang="en-US" b="1" dirty="0" smtClean="0">
                <a:solidFill>
                  <a:srgbClr val="FF0000"/>
                </a:solidFill>
              </a:rPr>
              <a:t>(40%) </a:t>
            </a:r>
            <a:r>
              <a:rPr lang="en-US" sz="2800" dirty="0" smtClean="0"/>
              <a:t>: CLO1</a:t>
            </a:r>
          </a:p>
          <a:p>
            <a:endParaRPr lang="en-US" dirty="0" smtClean="0"/>
          </a:p>
          <a:p>
            <a:r>
              <a:rPr lang="en-US" dirty="0" smtClean="0"/>
              <a:t>Group Assignment </a:t>
            </a:r>
            <a:r>
              <a:rPr lang="en-US" b="1" dirty="0" smtClean="0">
                <a:solidFill>
                  <a:srgbClr val="FF0000"/>
                </a:solidFill>
              </a:rPr>
              <a:t>(60%)</a:t>
            </a:r>
          </a:p>
          <a:p>
            <a:pPr lvl="1">
              <a:buFontTx/>
              <a:buChar char="-"/>
            </a:pPr>
            <a:r>
              <a:rPr lang="en-US" dirty="0" smtClean="0"/>
              <a:t>Research &amp; Implementation : CLO2, CLO3</a:t>
            </a:r>
          </a:p>
        </p:txBody>
      </p:sp>
    </p:spTree>
    <p:extLst>
      <p:ext uri="{BB962C8B-B14F-4D97-AF65-F5344CB8AC3E}">
        <p14:creationId xmlns:p14="http://schemas.microsoft.com/office/powerpoint/2010/main" val="3068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Methods of Delivery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Hence, </a:t>
            </a:r>
          </a:p>
          <a:p>
            <a:r>
              <a:rPr lang="en-US" dirty="0" smtClean="0"/>
              <a:t>We are now moving from the traditional topic based teaching to outcome-based </a:t>
            </a:r>
            <a:r>
              <a:rPr lang="en-US" dirty="0"/>
              <a:t>e</a:t>
            </a:r>
            <a:r>
              <a:rPr lang="en-US" dirty="0" smtClean="0"/>
              <a:t>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Outcomes Based Education (OBE)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19707"/>
            <a:ext cx="8229600" cy="4703293"/>
          </a:xfrm>
        </p:spPr>
        <p:txBody>
          <a:bodyPr/>
          <a:lstStyle/>
          <a:p>
            <a:r>
              <a:rPr lang="en-US" dirty="0" smtClean="0"/>
              <a:t>OBE is education based on producing particular educational outcomes that: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Focus on what students can actually do after they are taught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Expect all learners / students to successfully achieve particular (sometimes minimum) level of knowledge and 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OBE?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It’s </a:t>
            </a:r>
          </a:p>
          <a:p>
            <a:pPr marL="0" indent="0" algn="ctr">
              <a:buNone/>
            </a:pPr>
            <a:r>
              <a:rPr lang="en-US" u="sng" dirty="0" smtClean="0"/>
              <a:t>NOT</a:t>
            </a:r>
          </a:p>
          <a:p>
            <a:pPr marL="0" indent="0" algn="ctr">
              <a:buNone/>
            </a:pPr>
            <a:r>
              <a:rPr lang="en-US" dirty="0" smtClean="0"/>
              <a:t>What we want to teach,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It’s</a:t>
            </a:r>
          </a:p>
          <a:p>
            <a:pPr marL="0" indent="0" algn="ctr">
              <a:buNone/>
            </a:pPr>
            <a:r>
              <a:rPr lang="en-US" u="sng" dirty="0" smtClean="0"/>
              <a:t>What You should learn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08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Learning Time (SLT)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600" b="1" dirty="0">
                <a:latin typeface="Century Gothic" panose="020B0502020202020204" pitchFamily="34" charset="0"/>
              </a:rPr>
              <a:t>Course Credit Value: 3</a:t>
            </a:r>
          </a:p>
          <a:p>
            <a:pPr>
              <a:defRPr/>
            </a:pPr>
            <a:r>
              <a:rPr lang="en-US" sz="3600" b="1" dirty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entury Gothic" panose="020B0502020202020204" pitchFamily="34" charset="0"/>
              </a:rPr>
              <a:t>Lecture: </a:t>
            </a:r>
            <a:r>
              <a:rPr lang="en-GB" dirty="0" smtClean="0">
                <a:latin typeface="Century Gothic" panose="020B0502020202020204" pitchFamily="34" charset="0"/>
              </a:rPr>
              <a:t>18 </a:t>
            </a:r>
            <a:r>
              <a:rPr lang="en-GB" dirty="0">
                <a:latin typeface="Century Gothic" panose="020B0502020202020204" pitchFamily="34" charset="0"/>
              </a:rPr>
              <a:t>hours per semester</a:t>
            </a:r>
            <a:endParaRPr lang="en-US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entury Gothic" panose="020B0502020202020204" pitchFamily="34" charset="0"/>
              </a:rPr>
              <a:t>Tutorial / Case Study : </a:t>
            </a:r>
            <a:r>
              <a:rPr lang="en-GB" dirty="0" smtClean="0">
                <a:latin typeface="Century Gothic" panose="020B0502020202020204" pitchFamily="34" charset="0"/>
              </a:rPr>
              <a:t>24 hours </a:t>
            </a:r>
            <a:r>
              <a:rPr lang="en-GB" dirty="0">
                <a:latin typeface="Century Gothic" panose="020B0502020202020204" pitchFamily="34" charset="0"/>
              </a:rPr>
              <a:t>per </a:t>
            </a:r>
            <a:r>
              <a:rPr lang="en-US" dirty="0">
                <a:latin typeface="Century Gothic" panose="020B0502020202020204" pitchFamily="34" charset="0"/>
              </a:rPr>
              <a:t>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entury Gothic" panose="020B0502020202020204" pitchFamily="34" charset="0"/>
              </a:rPr>
              <a:t>Independent Learning Time: </a:t>
            </a:r>
            <a:r>
              <a:rPr lang="en-US" dirty="0" smtClean="0">
                <a:latin typeface="Century Gothic" panose="020B0502020202020204" pitchFamily="34" charset="0"/>
              </a:rPr>
              <a:t>76 hours </a:t>
            </a:r>
            <a:r>
              <a:rPr lang="en-US" smtClean="0">
                <a:latin typeface="Century Gothic" panose="020B0502020202020204" pitchFamily="34" charset="0"/>
              </a:rPr>
              <a:t>per semester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400" dirty="0" smtClean="0"/>
              <a:t>Understand the key characteristics, basic design issues, user requirements</a:t>
            </a:r>
            <a:endParaRPr lang="en-US" sz="2400" dirty="0"/>
          </a:p>
          <a:p>
            <a:pPr marL="609600" indent="-609600">
              <a:lnSpc>
                <a:spcPct val="150000"/>
              </a:lnSpc>
            </a:pPr>
            <a:r>
              <a:rPr lang="en-US" sz="2400" dirty="0" smtClean="0"/>
              <a:t>Understand how Remote Procedure Call uses in DS</a:t>
            </a:r>
            <a:endParaRPr lang="en-US" sz="2400" dirty="0"/>
          </a:p>
          <a:p>
            <a:pPr marL="609600" indent="-609600">
              <a:lnSpc>
                <a:spcPct val="150000"/>
              </a:lnSpc>
            </a:pPr>
            <a:r>
              <a:rPr lang="en-US" sz="2400" dirty="0"/>
              <a:t>Understand </a:t>
            </a:r>
            <a:r>
              <a:rPr lang="en-US" sz="2400" dirty="0" smtClean="0"/>
              <a:t>the concept of Remote Method Invocation, stub/skeleton, IIOP in DS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1" y="506414"/>
            <a:ext cx="7431111" cy="827088"/>
          </a:xfrm>
        </p:spPr>
        <p:txBody>
          <a:bodyPr/>
          <a:lstStyle/>
          <a:p>
            <a:pPr algn="l" eaLnBrk="0" hangingPunct="0"/>
            <a:r>
              <a:rPr lang="en-US" altLang="en-US" sz="3200" b="1" kern="1200" dirty="0">
                <a:solidFill>
                  <a:srgbClr val="003366"/>
                </a:solidFill>
                <a:latin typeface="Century Gothic" panose="020B0502020202020204" pitchFamily="34" charset="0"/>
                <a:ea typeface="+mn-ea"/>
                <a:cs typeface="+mn-cs"/>
              </a:rPr>
              <a:t>INTRODUCTION TO COMPUTER NETWORKS</a:t>
            </a:r>
            <a:r>
              <a:rPr lang="en-US" altLang="en-US" sz="2800" b="1" kern="1200" dirty="0">
                <a:solidFill>
                  <a:srgbClr val="003366"/>
                </a:solidFill>
                <a:latin typeface="Century Gothic" panose="020B0502020202020204" pitchFamily="34" charset="0"/>
                <a:ea typeface="+mn-ea"/>
                <a:cs typeface="+mn-cs"/>
              </a:rPr>
              <a:t/>
            </a:r>
            <a:br>
              <a:rPr lang="en-US" altLang="en-US" sz="2800" b="1" kern="1200" dirty="0">
                <a:solidFill>
                  <a:srgbClr val="003366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endParaRPr lang="en-MY" sz="2800" b="1" kern="1200" dirty="0">
              <a:solidFill>
                <a:srgbClr val="003366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262" y="1559169"/>
            <a:ext cx="800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4319588" cy="338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altLang="en-US" sz="2000" b="1" kern="0" dirty="0" smtClean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kern="0" dirty="0" smtClean="0"/>
              <a:t>Computer network connects two or more autonomous computers.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altLang="en-US" sz="2400" kern="0" dirty="0" smtClean="0"/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altLang="en-US" sz="2400" kern="0" dirty="0" smtClean="0"/>
              <a:t>The computers can be geographically located anywhere</a:t>
            </a:r>
            <a:r>
              <a:rPr lang="en-US" altLang="en-US" sz="1800" kern="0" dirty="0" smtClean="0"/>
              <a:t>.</a:t>
            </a:r>
            <a:endParaRPr lang="en-US" altLang="en-US" sz="1800" kern="0" dirty="0"/>
          </a:p>
        </p:txBody>
      </p:sp>
      <p:pic>
        <p:nvPicPr>
          <p:cNvPr id="7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t="24857" r="9698" b="20287"/>
          <a:stretch>
            <a:fillRect/>
          </a:stretch>
        </p:blipFill>
        <p:spPr>
          <a:xfrm>
            <a:off x="4776788" y="2195513"/>
            <a:ext cx="3781425" cy="333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Networking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985" y="1559169"/>
            <a:ext cx="80654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Connecting computers to form a Local Area Network </a:t>
            </a:r>
            <a:r>
              <a:rPr lang="en-MY" sz="2400" dirty="0" smtClean="0"/>
              <a:t> (LAN)</a:t>
            </a:r>
          </a:p>
          <a:p>
            <a:endParaRPr lang="en-US" sz="2400" dirty="0"/>
          </a:p>
          <a:p>
            <a:r>
              <a:rPr lang="en-US" sz="2400" dirty="0" smtClean="0"/>
              <a:t>Here devices sharing of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Hardware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Software and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Information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r>
              <a:rPr lang="en-US" sz="2400" dirty="0" smtClean="0"/>
              <a:t>LAN is a collection of computers connected together in a NW which less than 1000 computers </a:t>
            </a:r>
          </a:p>
        </p:txBody>
      </p:sp>
    </p:spTree>
    <p:extLst>
      <p:ext uri="{BB962C8B-B14F-4D97-AF65-F5344CB8AC3E}">
        <p14:creationId xmlns:p14="http://schemas.microsoft.com/office/powerpoint/2010/main" val="2820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554" y="1629508"/>
            <a:ext cx="77489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Network in small geographical Area (Room, Building or a Campus) is called LAN (Local Area Network)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US" altLang="en-US" sz="2400" dirty="0"/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US" altLang="en-US" sz="2400" dirty="0"/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Network in a City is call MAN (Metropolitan Area Network)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US" altLang="en-US" sz="2400" dirty="0"/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US" altLang="en-US" sz="2400" dirty="0"/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Network spread geographically (Country or across Globe) is called WAN (Wide Area Network)</a:t>
            </a:r>
          </a:p>
          <a:p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902677" y="633046"/>
            <a:ext cx="667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LAN, MAN and WAN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Lecturer Introduction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5588"/>
            <a:ext cx="9072563" cy="5041900"/>
          </a:xfrm>
        </p:spPr>
        <p:txBody>
          <a:bodyPr/>
          <a:lstStyle/>
          <a:p>
            <a:r>
              <a:rPr lang="en-US" dirty="0" smtClean="0"/>
              <a:t>Name : Umapathy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/>
              <a:t>umapathy.eaganathan@staffemail.apu.edu.my</a:t>
            </a:r>
          </a:p>
        </p:txBody>
      </p:sp>
    </p:spTree>
    <p:extLst>
      <p:ext uri="{BB962C8B-B14F-4D97-AF65-F5344CB8AC3E}">
        <p14:creationId xmlns:p14="http://schemas.microsoft.com/office/powerpoint/2010/main" val="39553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Applications of Networks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793631"/>
            <a:ext cx="7655169" cy="465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Resource Sharing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Hardware (computing resources, disks, printers)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Software (application software)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Information Sharing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Easy accessibility from anywhere (files, databases)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Search Capability (WWW)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Communication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Email</a:t>
            </a:r>
          </a:p>
          <a:p>
            <a:pPr marL="782638" lvl="1" indent="-260350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Message broadcast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Remote computing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Distributed processing (GRID Computing)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19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Internetworks &amp; Intranetworks</a:t>
            </a:r>
            <a:endParaRPr lang="en-MY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570892"/>
            <a:ext cx="7584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network of networks called internetwork that is a networked collection of LAN.</a:t>
            </a:r>
          </a:p>
          <a:p>
            <a:endParaRPr lang="en-US" sz="2400" dirty="0"/>
          </a:p>
          <a:p>
            <a:r>
              <a:rPr lang="en-US" sz="2400" dirty="0" smtClean="0"/>
              <a:t>More than one floor in a business or multiple buildings, campus environment</a:t>
            </a:r>
          </a:p>
        </p:txBody>
      </p:sp>
    </p:spTree>
    <p:extLst>
      <p:ext uri="{BB962C8B-B14F-4D97-AF65-F5344CB8AC3E}">
        <p14:creationId xmlns:p14="http://schemas.microsoft.com/office/powerpoint/2010/main" val="8520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 Topology</a:t>
            </a:r>
            <a:endParaRPr lang="en-MY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662" y="1418492"/>
            <a:ext cx="78427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dirty="0">
                <a:cs typeface="Times New Roman" pitchFamily="18" charset="0"/>
              </a:rPr>
              <a:t>The network topology defines the way in which computers, printers, and other devices are connected. A network topology describes the layout of the wire and devices as well as the paths used by data transmissions. </a:t>
            </a:r>
          </a:p>
          <a:p>
            <a:endParaRPr lang="en-MY" dirty="0"/>
          </a:p>
        </p:txBody>
      </p:sp>
      <p:pic>
        <p:nvPicPr>
          <p:cNvPr id="6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15865" r="5528" b="7082"/>
          <a:stretch>
            <a:fillRect/>
          </a:stretch>
        </p:blipFill>
        <p:spPr>
          <a:xfrm>
            <a:off x="2110886" y="3374265"/>
            <a:ext cx="3790950" cy="2720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0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WAN</a:t>
            </a:r>
            <a:endParaRPr lang="en-MY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775" y="1417638"/>
            <a:ext cx="817098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Spans miles of distance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Two or more separate locations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Down the road or across the world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Millions of machines in world wide web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network needs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Medium to carry data, Adapter (NIC), Protocol, Client / Server Software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514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Networking Terminology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154" y="1617785"/>
            <a:ext cx="79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6" y="1418492"/>
            <a:ext cx="7467600" cy="458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9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Computers: Clients and Servers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708" y="1875692"/>
            <a:ext cx="785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85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kern="0" dirty="0" smtClean="0">
                <a:cs typeface="Times New Roman" pitchFamily="18" charset="0"/>
              </a:rPr>
              <a:t>In a client/server network arrangement, network services are located in a dedicated computer whose only function is to respond to the requests of clients. 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endParaRPr lang="en-US" altLang="en-US" sz="2400" kern="0" dirty="0" smtClean="0">
              <a:cs typeface="Times New Roman" pitchFamily="18" charset="0"/>
            </a:endParaRP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kern="0" dirty="0" smtClean="0">
                <a:cs typeface="Times New Roman" pitchFamily="18" charset="0"/>
              </a:rPr>
              <a:t>The server contains the file, print, application, security, and other services in a central computer that is continuously available to respond to client requests. </a:t>
            </a:r>
            <a:endParaRPr lang="en-US" altLang="en-US" sz="2400" kern="0" dirty="0">
              <a:cs typeface="Times New Roman" pitchFamily="18" charset="0"/>
            </a:endParaRPr>
          </a:p>
        </p:txBody>
      </p:sp>
      <p:pic>
        <p:nvPicPr>
          <p:cNvPr id="7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" t="13675" r="10100" b="6552"/>
          <a:stretch>
            <a:fillRect/>
          </a:stretch>
        </p:blipFill>
        <p:spPr>
          <a:xfrm>
            <a:off x="4792907" y="1733550"/>
            <a:ext cx="3819525" cy="3343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5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Medium for data communication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453662"/>
            <a:ext cx="7690338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Metallic cable coaxial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Twisted pair cable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Fiber optic cable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Wireless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3399"/>
                </a:solidFill>
              </a:rPr>
              <a:t>NIC (Network Interface Card)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Physical link between machine and the network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Connection between machine and the medium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Also knows as network adapter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6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415" y="1488831"/>
            <a:ext cx="832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cs typeface="Times New Roman" pitchFamily="18" charset="0"/>
              </a:rPr>
              <a:t>Networking media can be defined simply as the means by which signals (data) are sent from one computer to another (either by cable or wireless means</a:t>
            </a:r>
            <a:r>
              <a:rPr lang="en-US" altLang="en-US" dirty="0" smtClean="0">
                <a:cs typeface="Times New Roman" pitchFamily="18" charset="0"/>
              </a:rPr>
              <a:t>).</a:t>
            </a:r>
          </a:p>
          <a:p>
            <a:endParaRPr lang="en-US" altLang="en-US" dirty="0">
              <a:cs typeface="Times New Roman" pitchFamily="18" charset="0"/>
            </a:endParaRPr>
          </a:p>
          <a:p>
            <a:endParaRPr lang="en-US" altLang="en-US" dirty="0">
              <a:cs typeface="Times New Roman" pitchFamily="18" charset="0"/>
            </a:endParaRPr>
          </a:p>
          <a:p>
            <a:endParaRPr lang="en-MY" dirty="0"/>
          </a:p>
        </p:txBody>
      </p:sp>
      <p:pic>
        <p:nvPicPr>
          <p:cNvPr id="6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t="15854" r="1866" b="3659"/>
          <a:stretch>
            <a:fillRect/>
          </a:stretch>
        </p:blipFill>
        <p:spPr>
          <a:xfrm>
            <a:off x="2349379" y="2766867"/>
            <a:ext cx="3571875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5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 Components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369" y="1887415"/>
            <a:ext cx="7901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Physical Media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Interconnecting Devices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Computers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Networking Software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Applications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852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Networking Devices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77" y="1723292"/>
            <a:ext cx="81240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HUB, Switches, Routers, Wireless Access Points, Modems etc.</a:t>
            </a:r>
          </a:p>
          <a:p>
            <a:endParaRPr lang="en-MY" dirty="0"/>
          </a:p>
        </p:txBody>
      </p:sp>
      <p:pic>
        <p:nvPicPr>
          <p:cNvPr id="6" name="Picture 10" descr="PC6209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1" y="2279651"/>
            <a:ext cx="38766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2" r="5984" b="10428"/>
          <a:stretch>
            <a:fillRect/>
          </a:stretch>
        </p:blipFill>
        <p:spPr bwMode="auto">
          <a:xfrm>
            <a:off x="5289550" y="3938588"/>
            <a:ext cx="3373438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162" y="2552259"/>
            <a:ext cx="1840523" cy="171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4" descr="Image result for rou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48" y="4208585"/>
            <a:ext cx="2750160" cy="225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5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square"/>
          <a:lstStyle/>
          <a:p>
            <a:pPr eaLnBrk="1" hangingPunct="1"/>
            <a:r>
              <a:rPr lang="en-GB" smtClean="0">
                <a:solidFill>
                  <a:schemeClr val="tx1"/>
                </a:solidFill>
              </a:rPr>
              <a:t>Prerequisites for this module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CT043-3-1 </a:t>
            </a:r>
            <a:r>
              <a:rPr lang="en-US" dirty="0"/>
              <a:t>Introduction to Networking and CT038-3-2 and Object Oriented Development with Java or equivalent 	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412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026128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Protocols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013" y="1456991"/>
            <a:ext cx="822960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Common set of communication rules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Identify oneself and others on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Interpret signals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Begin and end network communication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Manage network information exchange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Some of the protocols are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TCP/IP for the internet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IPX/SPX &amp; NWLINK</a:t>
            </a:r>
            <a:r>
              <a:rPr lang="en-US" sz="2400" dirty="0"/>
              <a:t> </a:t>
            </a:r>
            <a:r>
              <a:rPr lang="en-US" sz="2400" dirty="0" smtClean="0"/>
              <a:t>for novel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NetBEUI</a:t>
            </a:r>
            <a:r>
              <a:rPr lang="en-US" sz="2400" dirty="0"/>
              <a:t> </a:t>
            </a:r>
            <a:r>
              <a:rPr lang="en-US" sz="2400" dirty="0" smtClean="0"/>
              <a:t>for Microsoft</a:t>
            </a:r>
          </a:p>
        </p:txBody>
      </p:sp>
    </p:spTree>
    <p:extLst>
      <p:ext uri="{BB962C8B-B14F-4D97-AF65-F5344CB8AC3E}">
        <p14:creationId xmlns:p14="http://schemas.microsoft.com/office/powerpoint/2010/main" val="12075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"/>
          <a:stretch>
            <a:fillRect/>
          </a:stretch>
        </p:blipFill>
        <p:spPr bwMode="auto">
          <a:xfrm>
            <a:off x="228600" y="1646238"/>
            <a:ext cx="29718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r="2777"/>
          <a:stretch>
            <a:fillRect/>
          </a:stretch>
        </p:blipFill>
        <p:spPr bwMode="auto">
          <a:xfrm>
            <a:off x="3276600" y="2405673"/>
            <a:ext cx="27432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4"/>
          <a:stretch>
            <a:fillRect/>
          </a:stretch>
        </p:blipFill>
        <p:spPr bwMode="auto">
          <a:xfrm>
            <a:off x="6249988" y="3346084"/>
            <a:ext cx="2665412" cy="26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2369" y="550985"/>
            <a:ext cx="709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Network protocol TCP/IP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28675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Applications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6" y="1415756"/>
            <a:ext cx="8170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E-mail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Searchable Data (Web Sites)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E-Commerce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News Groups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Internet Telephony (VoIP)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Video Conferencing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Chat Groups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Instant Messengers </a:t>
            </a:r>
          </a:p>
          <a:p>
            <a:pPr marL="392113" indent="-293688" defTabSz="414338" eaLnBrk="1" hangingPunct="1">
              <a:lnSpc>
                <a:spcPct val="150000"/>
              </a:lnSpc>
              <a:buClr>
                <a:srgbClr val="CC0000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/>
              <a:t>Internet Radio</a:t>
            </a:r>
          </a:p>
          <a:p>
            <a:endParaRPr lang="en-MY" dirty="0"/>
          </a:p>
        </p:txBody>
      </p:sp>
      <p:pic>
        <p:nvPicPr>
          <p:cNvPr id="6" name="Picture 10" descr="0000687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2763" y="1600200"/>
            <a:ext cx="301783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Distributed Systems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Marlett" pitchFamily="2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a Distributed System?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 Distributed Systems?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 of Distributed Systems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Distributed System Requirements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Transparency in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7242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Distributed Systems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529612"/>
            <a:ext cx="8229600" cy="5025733"/>
          </a:xfrm>
        </p:spPr>
        <p:txBody>
          <a:bodyPr/>
          <a:lstStyle/>
          <a:p>
            <a:r>
              <a:rPr lang="en-US" altLang="en-US" sz="2400" dirty="0"/>
              <a:t>Can think of DS as:</a:t>
            </a:r>
          </a:p>
          <a:p>
            <a:pPr lvl="1"/>
            <a:r>
              <a:rPr lang="en-US" altLang="en-US" sz="2400" dirty="0"/>
              <a:t>breaking down an application into individual computing agents </a:t>
            </a:r>
          </a:p>
          <a:p>
            <a:pPr lvl="1"/>
            <a:r>
              <a:rPr lang="en-US" altLang="en-US" sz="2400" dirty="0"/>
              <a:t>distributed over a network</a:t>
            </a:r>
          </a:p>
          <a:p>
            <a:pPr lvl="1"/>
            <a:r>
              <a:rPr lang="en-US" altLang="en-US" sz="2400" dirty="0"/>
              <a:t>work together on a cooperative task</a:t>
            </a:r>
          </a:p>
          <a:p>
            <a:r>
              <a:rPr lang="en-US" altLang="en-US" sz="2400" dirty="0"/>
              <a:t>Motivation for DC:</a:t>
            </a:r>
          </a:p>
          <a:p>
            <a:pPr lvl="1"/>
            <a:r>
              <a:rPr lang="en-US" altLang="en-US" sz="2400" dirty="0"/>
              <a:t>Scalability: can solve larger problems without larger computers</a:t>
            </a:r>
          </a:p>
          <a:p>
            <a:pPr lvl="1"/>
            <a:r>
              <a:rPr lang="en-US" altLang="en-US" sz="2400" dirty="0"/>
              <a:t>Openness and heterogeneity: applications and data may be difficult to relocate and reconfigure</a:t>
            </a:r>
          </a:p>
          <a:p>
            <a:pPr lvl="1"/>
            <a:r>
              <a:rPr lang="en-US" altLang="en-US" sz="2400" dirty="0"/>
              <a:t>Fault-tolerance: redundant processing agents for system availability</a:t>
            </a:r>
          </a:p>
        </p:txBody>
      </p:sp>
    </p:spTree>
    <p:extLst>
      <p:ext uri="{BB962C8B-B14F-4D97-AF65-F5344CB8AC3E}">
        <p14:creationId xmlns:p14="http://schemas.microsoft.com/office/powerpoint/2010/main" val="40476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193183"/>
            <a:ext cx="7042150" cy="1483217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What Is a </a:t>
            </a:r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Distributed</a:t>
            </a:r>
            <a:b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</a:br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Ingredients of a Distributed System</a:t>
            </a:r>
            <a:b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</a:br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System?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838200" y="1676400"/>
            <a:ext cx="3505200" cy="21336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066800" y="23622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066800" y="26670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066800" y="2047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819400" y="2047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2362200" y="2057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2286000" y="3429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Host-1</a:t>
            </a:r>
          </a:p>
        </p:txBody>
      </p: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4800600" y="1676400"/>
            <a:ext cx="3505200" cy="21336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5029200" y="23622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5029200" y="26670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5029200" y="2047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6705600" y="2047875"/>
            <a:ext cx="1371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Component-m</a:t>
            </a:r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6324600" y="2057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6248400" y="34290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Host-n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2438400" y="4114800"/>
            <a:ext cx="3505200" cy="21336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2667000" y="48006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667000" y="51054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667000" y="44862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4419600" y="44862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3962400" y="44958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3886200" y="5867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Host-1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2667000" y="54102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1732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What Is a Distributed System?</a:t>
            </a: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533400" y="17526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609600" y="22860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609600" y="25908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609600" y="1971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1971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1905000" y="1981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1828800" y="3352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Host-1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609600" y="28956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26" name="Rectangle 66"/>
          <p:cNvSpPr>
            <a:spLocks noChangeArrowheads="1"/>
          </p:cNvSpPr>
          <p:nvPr/>
        </p:nvSpPr>
        <p:spPr bwMode="auto">
          <a:xfrm>
            <a:off x="5410200" y="36576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827" name="Text Box 67"/>
          <p:cNvSpPr txBox="1">
            <a:spLocks noChangeArrowheads="1"/>
          </p:cNvSpPr>
          <p:nvPr/>
        </p:nvSpPr>
        <p:spPr bwMode="auto">
          <a:xfrm>
            <a:off x="5486400" y="41910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828" name="Text Box 68"/>
          <p:cNvSpPr txBox="1">
            <a:spLocks noChangeArrowheads="1"/>
          </p:cNvSpPr>
          <p:nvPr/>
        </p:nvSpPr>
        <p:spPr bwMode="auto">
          <a:xfrm>
            <a:off x="5486400" y="44958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829" name="Text Box 69"/>
          <p:cNvSpPr txBox="1">
            <a:spLocks noChangeArrowheads="1"/>
          </p:cNvSpPr>
          <p:nvPr/>
        </p:nvSpPr>
        <p:spPr bwMode="auto">
          <a:xfrm>
            <a:off x="5486400" y="3876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830" name="Text Box 70"/>
          <p:cNvSpPr txBox="1">
            <a:spLocks noChangeArrowheads="1"/>
          </p:cNvSpPr>
          <p:nvPr/>
        </p:nvSpPr>
        <p:spPr bwMode="auto">
          <a:xfrm>
            <a:off x="7239000" y="3876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831" name="Text Box 71"/>
          <p:cNvSpPr txBox="1">
            <a:spLocks noChangeArrowheads="1"/>
          </p:cNvSpPr>
          <p:nvPr/>
        </p:nvSpPr>
        <p:spPr bwMode="auto">
          <a:xfrm>
            <a:off x="6781800" y="388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832" name="Text Box 72"/>
          <p:cNvSpPr txBox="1">
            <a:spLocks noChangeArrowheads="1"/>
          </p:cNvSpPr>
          <p:nvPr/>
        </p:nvSpPr>
        <p:spPr bwMode="auto">
          <a:xfrm>
            <a:off x="6705600" y="5257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Host-3</a:t>
            </a:r>
          </a:p>
        </p:txBody>
      </p:sp>
      <p:sp>
        <p:nvSpPr>
          <p:cNvPr id="117833" name="Text Box 73"/>
          <p:cNvSpPr txBox="1">
            <a:spLocks noChangeArrowheads="1"/>
          </p:cNvSpPr>
          <p:nvPr/>
        </p:nvSpPr>
        <p:spPr bwMode="auto">
          <a:xfrm>
            <a:off x="5486400" y="48006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34" name="Rectangle 74"/>
          <p:cNvSpPr>
            <a:spLocks noChangeArrowheads="1"/>
          </p:cNvSpPr>
          <p:nvPr/>
        </p:nvSpPr>
        <p:spPr bwMode="auto">
          <a:xfrm>
            <a:off x="533400" y="37338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835" name="Text Box 75"/>
          <p:cNvSpPr txBox="1">
            <a:spLocks noChangeArrowheads="1"/>
          </p:cNvSpPr>
          <p:nvPr/>
        </p:nvSpPr>
        <p:spPr bwMode="auto">
          <a:xfrm>
            <a:off x="609600" y="42672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836" name="Text Box 76"/>
          <p:cNvSpPr txBox="1">
            <a:spLocks noChangeArrowheads="1"/>
          </p:cNvSpPr>
          <p:nvPr/>
        </p:nvSpPr>
        <p:spPr bwMode="auto">
          <a:xfrm>
            <a:off x="609600" y="45720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837" name="Text Box 77"/>
          <p:cNvSpPr txBox="1">
            <a:spLocks noChangeArrowheads="1"/>
          </p:cNvSpPr>
          <p:nvPr/>
        </p:nvSpPr>
        <p:spPr bwMode="auto">
          <a:xfrm>
            <a:off x="609600" y="3952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838" name="Text Box 78"/>
          <p:cNvSpPr txBox="1">
            <a:spLocks noChangeArrowheads="1"/>
          </p:cNvSpPr>
          <p:nvPr/>
        </p:nvSpPr>
        <p:spPr bwMode="auto">
          <a:xfrm>
            <a:off x="2362200" y="3952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839" name="Text Box 79"/>
          <p:cNvSpPr txBox="1">
            <a:spLocks noChangeArrowheads="1"/>
          </p:cNvSpPr>
          <p:nvPr/>
        </p:nvSpPr>
        <p:spPr bwMode="auto">
          <a:xfrm>
            <a:off x="1905000" y="3962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840" name="Text Box 80"/>
          <p:cNvSpPr txBox="1">
            <a:spLocks noChangeArrowheads="1"/>
          </p:cNvSpPr>
          <p:nvPr/>
        </p:nvSpPr>
        <p:spPr bwMode="auto">
          <a:xfrm>
            <a:off x="1752600" y="5334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Host-n</a:t>
            </a:r>
          </a:p>
        </p:txBody>
      </p:sp>
      <p:sp>
        <p:nvSpPr>
          <p:cNvPr id="117841" name="Text Box 81"/>
          <p:cNvSpPr txBox="1">
            <a:spLocks noChangeArrowheads="1"/>
          </p:cNvSpPr>
          <p:nvPr/>
        </p:nvSpPr>
        <p:spPr bwMode="auto">
          <a:xfrm>
            <a:off x="609600" y="48768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42" name="Rectangle 82"/>
          <p:cNvSpPr>
            <a:spLocks noChangeArrowheads="1"/>
          </p:cNvSpPr>
          <p:nvPr/>
        </p:nvSpPr>
        <p:spPr bwMode="auto">
          <a:xfrm>
            <a:off x="5410200" y="16764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843" name="Text Box 83"/>
          <p:cNvSpPr txBox="1">
            <a:spLocks noChangeArrowheads="1"/>
          </p:cNvSpPr>
          <p:nvPr/>
        </p:nvSpPr>
        <p:spPr bwMode="auto">
          <a:xfrm>
            <a:off x="5486400" y="22098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844" name="Text Box 84"/>
          <p:cNvSpPr txBox="1">
            <a:spLocks noChangeArrowheads="1"/>
          </p:cNvSpPr>
          <p:nvPr/>
        </p:nvSpPr>
        <p:spPr bwMode="auto">
          <a:xfrm>
            <a:off x="5486400" y="25146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845" name="Text Box 85"/>
          <p:cNvSpPr txBox="1">
            <a:spLocks noChangeArrowheads="1"/>
          </p:cNvSpPr>
          <p:nvPr/>
        </p:nvSpPr>
        <p:spPr bwMode="auto">
          <a:xfrm>
            <a:off x="5486400" y="18954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846" name="Text Box 86"/>
          <p:cNvSpPr txBox="1">
            <a:spLocks noChangeArrowheads="1"/>
          </p:cNvSpPr>
          <p:nvPr/>
        </p:nvSpPr>
        <p:spPr bwMode="auto">
          <a:xfrm>
            <a:off x="7239000" y="18954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847" name="Text Box 87"/>
          <p:cNvSpPr txBox="1">
            <a:spLocks noChangeArrowheads="1"/>
          </p:cNvSpPr>
          <p:nvPr/>
        </p:nvSpPr>
        <p:spPr bwMode="auto">
          <a:xfrm>
            <a:off x="6781800" y="1905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848" name="Text Box 88"/>
          <p:cNvSpPr txBox="1">
            <a:spLocks noChangeArrowheads="1"/>
          </p:cNvSpPr>
          <p:nvPr/>
        </p:nvSpPr>
        <p:spPr bwMode="auto">
          <a:xfrm>
            <a:off x="6705600" y="3276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Host-2</a:t>
            </a:r>
          </a:p>
        </p:txBody>
      </p:sp>
      <p:sp>
        <p:nvSpPr>
          <p:cNvPr id="117849" name="Text Box 89"/>
          <p:cNvSpPr txBox="1">
            <a:spLocks noChangeArrowheads="1"/>
          </p:cNvSpPr>
          <p:nvPr/>
        </p:nvSpPr>
        <p:spPr bwMode="auto">
          <a:xfrm>
            <a:off x="5486400" y="28194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51" name="Oval 91"/>
          <p:cNvSpPr>
            <a:spLocks noChangeArrowheads="1"/>
          </p:cNvSpPr>
          <p:nvPr/>
        </p:nvSpPr>
        <p:spPr bwMode="auto">
          <a:xfrm>
            <a:off x="3886200" y="3276600"/>
            <a:ext cx="1447800" cy="914400"/>
          </a:xfrm>
          <a:prstGeom prst="ellipse">
            <a:avLst/>
          </a:prstGeom>
          <a:gradFill rotWithShape="1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853" name="Text Box 93"/>
          <p:cNvSpPr txBox="1">
            <a:spLocks noChangeArrowheads="1"/>
          </p:cNvSpPr>
          <p:nvPr/>
        </p:nvSpPr>
        <p:spPr bwMode="auto">
          <a:xfrm>
            <a:off x="4038600" y="3505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117854" name="Line 94"/>
          <p:cNvSpPr>
            <a:spLocks noChangeShapeType="1"/>
          </p:cNvSpPr>
          <p:nvPr/>
        </p:nvSpPr>
        <p:spPr bwMode="auto">
          <a:xfrm flipV="1">
            <a:off x="3657600" y="4114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7855" name="Line 95"/>
          <p:cNvSpPr>
            <a:spLocks noChangeShapeType="1"/>
          </p:cNvSpPr>
          <p:nvPr/>
        </p:nvSpPr>
        <p:spPr bwMode="auto">
          <a:xfrm flipH="1" flipV="1">
            <a:off x="5029200" y="4114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7856" name="Line 96"/>
          <p:cNvSpPr>
            <a:spLocks noChangeShapeType="1"/>
          </p:cNvSpPr>
          <p:nvPr/>
        </p:nvSpPr>
        <p:spPr bwMode="auto">
          <a:xfrm flipH="1">
            <a:off x="5029200" y="25908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7857" name="Line 97"/>
          <p:cNvSpPr>
            <a:spLocks noChangeShapeType="1"/>
          </p:cNvSpPr>
          <p:nvPr/>
        </p:nvSpPr>
        <p:spPr bwMode="auto">
          <a:xfrm>
            <a:off x="3657600" y="2743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03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What is a Distributed System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Distributed System Definition:</a:t>
            </a:r>
          </a:p>
          <a:p>
            <a:pPr lvl="1"/>
            <a:r>
              <a:rPr lang="en-US" altLang="en-US" sz="2400" dirty="0"/>
              <a:t>A distributed system is a collection of </a:t>
            </a:r>
            <a:r>
              <a:rPr lang="en-US" altLang="en-US" sz="2400" dirty="0">
                <a:solidFill>
                  <a:srgbClr val="FF0000"/>
                </a:solidFill>
              </a:rPr>
              <a:t>autonomous</a:t>
            </a:r>
            <a:r>
              <a:rPr lang="en-US" altLang="en-US" sz="2400" dirty="0"/>
              <a:t> hosts that are connected through a computer network. </a:t>
            </a:r>
          </a:p>
          <a:p>
            <a:pPr lvl="1"/>
            <a:r>
              <a:rPr lang="en-US" altLang="en-US" sz="2400" dirty="0"/>
              <a:t>Each host executes components and operates a distribution </a:t>
            </a:r>
            <a:r>
              <a:rPr lang="en-US" altLang="en-US" sz="2400" dirty="0">
                <a:solidFill>
                  <a:srgbClr val="FF0000"/>
                </a:solidFill>
              </a:rPr>
              <a:t>middleware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/>
              <a:t>Middleware </a:t>
            </a:r>
            <a:r>
              <a:rPr lang="en-US" altLang="en-US" sz="2400" dirty="0">
                <a:solidFill>
                  <a:srgbClr val="FF0000"/>
                </a:solidFill>
              </a:rPr>
              <a:t>enables</a:t>
            </a:r>
            <a:r>
              <a:rPr lang="en-US" altLang="en-US" sz="2400" dirty="0"/>
              <a:t> the components to </a:t>
            </a:r>
            <a:r>
              <a:rPr lang="en-US" altLang="en-US" sz="2400" dirty="0">
                <a:solidFill>
                  <a:srgbClr val="FF0000"/>
                </a:solidFill>
              </a:rPr>
              <a:t>coordinate</a:t>
            </a:r>
            <a:r>
              <a:rPr lang="en-US" altLang="en-US" sz="2400" dirty="0"/>
              <a:t> their activities.</a:t>
            </a:r>
          </a:p>
          <a:p>
            <a:pPr lvl="1"/>
            <a:r>
              <a:rPr lang="en-US" altLang="en-US" sz="2400" dirty="0"/>
              <a:t>Users perceive the system as a </a:t>
            </a:r>
            <a:r>
              <a:rPr lang="en-US" altLang="en-US" sz="2400" dirty="0">
                <a:solidFill>
                  <a:srgbClr val="FF0000"/>
                </a:solidFill>
              </a:rPr>
              <a:t>single, integrated </a:t>
            </a:r>
            <a:r>
              <a:rPr lang="en-US" altLang="en-US" sz="2400" dirty="0"/>
              <a:t>computing facility.</a:t>
            </a:r>
          </a:p>
          <a:p>
            <a:pPr lvl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Why Distributed Systems?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3" y="1371600"/>
            <a:ext cx="8229600" cy="914400"/>
          </a:xfrm>
        </p:spPr>
        <p:txBody>
          <a:bodyPr/>
          <a:lstStyle/>
          <a:p>
            <a:r>
              <a:rPr lang="en-US" altLang="en-US" sz="2400" dirty="0"/>
              <a:t>Every application is part of your business model</a:t>
            </a:r>
          </a:p>
          <a:p>
            <a:pPr lvl="1"/>
            <a:r>
              <a:rPr lang="en-US" altLang="en-US" sz="2400" dirty="0"/>
              <a:t>must make them work together!</a:t>
            </a:r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2133600" y="4495800"/>
            <a:ext cx="1089025" cy="974725"/>
            <a:chOff x="757" y="1970"/>
            <a:chExt cx="681" cy="610"/>
          </a:xfrm>
        </p:grpSpPr>
        <p:grpSp>
          <p:nvGrpSpPr>
            <p:cNvPr id="121861" name="Group 5"/>
            <p:cNvGrpSpPr>
              <a:grpSpLocks/>
            </p:cNvGrpSpPr>
            <p:nvPr/>
          </p:nvGrpSpPr>
          <p:grpSpPr bwMode="auto">
            <a:xfrm>
              <a:off x="1102" y="1970"/>
              <a:ext cx="336" cy="430"/>
              <a:chOff x="1102" y="1970"/>
              <a:chExt cx="336" cy="430"/>
            </a:xfrm>
          </p:grpSpPr>
          <p:grpSp>
            <p:nvGrpSpPr>
              <p:cNvPr id="121862" name="Group 6"/>
              <p:cNvGrpSpPr>
                <a:grpSpLocks/>
              </p:cNvGrpSpPr>
              <p:nvPr/>
            </p:nvGrpSpPr>
            <p:grpSpPr bwMode="auto">
              <a:xfrm>
                <a:off x="1124" y="2156"/>
                <a:ext cx="314" cy="192"/>
                <a:chOff x="1124" y="2156"/>
                <a:chExt cx="314" cy="192"/>
              </a:xfrm>
            </p:grpSpPr>
            <p:grpSp>
              <p:nvGrpSpPr>
                <p:cNvPr id="121863" name="Group 7"/>
                <p:cNvGrpSpPr>
                  <a:grpSpLocks/>
                </p:cNvGrpSpPr>
                <p:nvPr/>
              </p:nvGrpSpPr>
              <p:grpSpPr bwMode="auto">
                <a:xfrm>
                  <a:off x="1236" y="2278"/>
                  <a:ext cx="202" cy="59"/>
                  <a:chOff x="1236" y="2278"/>
                  <a:chExt cx="202" cy="59"/>
                </a:xfrm>
              </p:grpSpPr>
              <p:grpSp>
                <p:nvGrpSpPr>
                  <p:cNvPr id="121864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236" y="2278"/>
                    <a:ext cx="138" cy="27"/>
                    <a:chOff x="1236" y="2278"/>
                    <a:chExt cx="138" cy="27"/>
                  </a:xfrm>
                </p:grpSpPr>
                <p:sp>
                  <p:nvSpPr>
                    <p:cNvPr id="12186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236" y="2278"/>
                      <a:ext cx="138" cy="19"/>
                    </a:xfrm>
                    <a:custGeom>
                      <a:avLst/>
                      <a:gdLst>
                        <a:gd name="T0" fmla="*/ 137 w 138"/>
                        <a:gd name="T1" fmla="*/ 8 h 19"/>
                        <a:gd name="T2" fmla="*/ 3 w 138"/>
                        <a:gd name="T3" fmla="*/ 18 h 19"/>
                        <a:gd name="T4" fmla="*/ 0 w 138"/>
                        <a:gd name="T5" fmla="*/ 9 h 19"/>
                        <a:gd name="T6" fmla="*/ 117 w 138"/>
                        <a:gd name="T7" fmla="*/ 0 h 19"/>
                        <a:gd name="T8" fmla="*/ 137 w 138"/>
                        <a:gd name="T9" fmla="*/ 8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8" h="19">
                          <a:moveTo>
                            <a:pt x="137" y="8"/>
                          </a:moveTo>
                          <a:lnTo>
                            <a:pt x="3" y="18"/>
                          </a:lnTo>
                          <a:lnTo>
                            <a:pt x="0" y="9"/>
                          </a:lnTo>
                          <a:lnTo>
                            <a:pt x="117" y="0"/>
                          </a:lnTo>
                          <a:lnTo>
                            <a:pt x="137" y="8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86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239" y="2286"/>
                      <a:ext cx="135" cy="19"/>
                    </a:xfrm>
                    <a:custGeom>
                      <a:avLst/>
                      <a:gdLst>
                        <a:gd name="T0" fmla="*/ 134 w 135"/>
                        <a:gd name="T1" fmla="*/ 0 h 19"/>
                        <a:gd name="T2" fmla="*/ 0 w 135"/>
                        <a:gd name="T3" fmla="*/ 11 h 19"/>
                        <a:gd name="T4" fmla="*/ 0 w 135"/>
                        <a:gd name="T5" fmla="*/ 18 h 19"/>
                        <a:gd name="T6" fmla="*/ 129 w 135"/>
                        <a:gd name="T7" fmla="*/ 7 h 19"/>
                        <a:gd name="T8" fmla="*/ 134 w 135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5" h="19">
                          <a:moveTo>
                            <a:pt x="134" y="0"/>
                          </a:moveTo>
                          <a:lnTo>
                            <a:pt x="0" y="11"/>
                          </a:lnTo>
                          <a:lnTo>
                            <a:pt x="0" y="18"/>
                          </a:lnTo>
                          <a:lnTo>
                            <a:pt x="129" y="7"/>
                          </a:lnTo>
                          <a:lnTo>
                            <a:pt x="134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186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247" y="2304"/>
                    <a:ext cx="191" cy="33"/>
                    <a:chOff x="1247" y="2304"/>
                    <a:chExt cx="191" cy="33"/>
                  </a:xfrm>
                </p:grpSpPr>
                <p:sp>
                  <p:nvSpPr>
                    <p:cNvPr id="12186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247" y="2304"/>
                      <a:ext cx="191" cy="25"/>
                    </a:xfrm>
                    <a:custGeom>
                      <a:avLst/>
                      <a:gdLst>
                        <a:gd name="T0" fmla="*/ 173 w 191"/>
                        <a:gd name="T1" fmla="*/ 0 h 25"/>
                        <a:gd name="T2" fmla="*/ 0 w 191"/>
                        <a:gd name="T3" fmla="*/ 14 h 25"/>
                        <a:gd name="T4" fmla="*/ 0 w 191"/>
                        <a:gd name="T5" fmla="*/ 24 h 25"/>
                        <a:gd name="T6" fmla="*/ 190 w 191"/>
                        <a:gd name="T7" fmla="*/ 9 h 25"/>
                        <a:gd name="T8" fmla="*/ 173 w 191"/>
                        <a:gd name="T9" fmla="*/ 0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1" h="25">
                          <a:moveTo>
                            <a:pt x="173" y="0"/>
                          </a:moveTo>
                          <a:lnTo>
                            <a:pt x="0" y="14"/>
                          </a:lnTo>
                          <a:lnTo>
                            <a:pt x="0" y="24"/>
                          </a:lnTo>
                          <a:lnTo>
                            <a:pt x="190" y="9"/>
                          </a:lnTo>
                          <a:lnTo>
                            <a:pt x="173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869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1247" y="2313"/>
                      <a:ext cx="191" cy="24"/>
                    </a:xfrm>
                    <a:custGeom>
                      <a:avLst/>
                      <a:gdLst>
                        <a:gd name="T0" fmla="*/ 190 w 191"/>
                        <a:gd name="T1" fmla="*/ 0 h 24"/>
                        <a:gd name="T2" fmla="*/ 183 w 191"/>
                        <a:gd name="T3" fmla="*/ 8 h 24"/>
                        <a:gd name="T4" fmla="*/ 0 w 191"/>
                        <a:gd name="T5" fmla="*/ 23 h 24"/>
                        <a:gd name="T6" fmla="*/ 0 w 191"/>
                        <a:gd name="T7" fmla="*/ 15 h 24"/>
                        <a:gd name="T8" fmla="*/ 190 w 191"/>
                        <a:gd name="T9" fmla="*/ 0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1" h="24">
                          <a:moveTo>
                            <a:pt x="190" y="0"/>
                          </a:moveTo>
                          <a:lnTo>
                            <a:pt x="183" y="8"/>
                          </a:lnTo>
                          <a:lnTo>
                            <a:pt x="0" y="23"/>
                          </a:lnTo>
                          <a:lnTo>
                            <a:pt x="0" y="15"/>
                          </a:lnTo>
                          <a:lnTo>
                            <a:pt x="19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1870" name="Group 14"/>
                <p:cNvGrpSpPr>
                  <a:grpSpLocks/>
                </p:cNvGrpSpPr>
                <p:nvPr/>
              </p:nvGrpSpPr>
              <p:grpSpPr bwMode="auto">
                <a:xfrm>
                  <a:off x="1124" y="2156"/>
                  <a:ext cx="129" cy="192"/>
                  <a:chOff x="1124" y="2156"/>
                  <a:chExt cx="129" cy="192"/>
                </a:xfrm>
              </p:grpSpPr>
              <p:sp>
                <p:nvSpPr>
                  <p:cNvPr id="121871" name="Freeform 15"/>
                  <p:cNvSpPr>
                    <a:spLocks/>
                  </p:cNvSpPr>
                  <p:nvPr/>
                </p:nvSpPr>
                <p:spPr bwMode="auto">
                  <a:xfrm>
                    <a:off x="1124" y="2156"/>
                    <a:ext cx="121" cy="192"/>
                  </a:xfrm>
                  <a:custGeom>
                    <a:avLst/>
                    <a:gdLst>
                      <a:gd name="T0" fmla="*/ 109 w 121"/>
                      <a:gd name="T1" fmla="*/ 32 h 192"/>
                      <a:gd name="T2" fmla="*/ 0 w 121"/>
                      <a:gd name="T3" fmla="*/ 0 h 192"/>
                      <a:gd name="T4" fmla="*/ 9 w 121"/>
                      <a:gd name="T5" fmla="*/ 149 h 192"/>
                      <a:gd name="T6" fmla="*/ 120 w 121"/>
                      <a:gd name="T7" fmla="*/ 191 h 192"/>
                      <a:gd name="T8" fmla="*/ 109 w 121"/>
                      <a:gd name="T9" fmla="*/ 3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1" h="192">
                        <a:moveTo>
                          <a:pt x="109" y="32"/>
                        </a:moveTo>
                        <a:lnTo>
                          <a:pt x="0" y="0"/>
                        </a:lnTo>
                        <a:lnTo>
                          <a:pt x="9" y="149"/>
                        </a:lnTo>
                        <a:lnTo>
                          <a:pt x="120" y="191"/>
                        </a:lnTo>
                        <a:lnTo>
                          <a:pt x="109" y="32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72" name="Freeform 16"/>
                  <p:cNvSpPr>
                    <a:spLocks/>
                  </p:cNvSpPr>
                  <p:nvPr/>
                </p:nvSpPr>
                <p:spPr bwMode="auto">
                  <a:xfrm>
                    <a:off x="1232" y="2188"/>
                    <a:ext cx="21" cy="160"/>
                  </a:xfrm>
                  <a:custGeom>
                    <a:avLst/>
                    <a:gdLst>
                      <a:gd name="T0" fmla="*/ 0 w 21"/>
                      <a:gd name="T1" fmla="*/ 0 h 160"/>
                      <a:gd name="T2" fmla="*/ 8 w 21"/>
                      <a:gd name="T3" fmla="*/ 3 h 160"/>
                      <a:gd name="T4" fmla="*/ 20 w 21"/>
                      <a:gd name="T5" fmla="*/ 156 h 160"/>
                      <a:gd name="T6" fmla="*/ 12 w 21"/>
                      <a:gd name="T7" fmla="*/ 159 h 160"/>
                      <a:gd name="T8" fmla="*/ 0 w 21"/>
                      <a:gd name="T9" fmla="*/ 0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60">
                        <a:moveTo>
                          <a:pt x="0" y="0"/>
                        </a:moveTo>
                        <a:lnTo>
                          <a:pt x="8" y="3"/>
                        </a:lnTo>
                        <a:lnTo>
                          <a:pt x="20" y="156"/>
                        </a:lnTo>
                        <a:lnTo>
                          <a:pt x="12" y="15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1873" name="Group 17"/>
              <p:cNvGrpSpPr>
                <a:grpSpLocks/>
              </p:cNvGrpSpPr>
              <p:nvPr/>
            </p:nvGrpSpPr>
            <p:grpSpPr bwMode="auto">
              <a:xfrm>
                <a:off x="1102" y="1970"/>
                <a:ext cx="135" cy="430"/>
                <a:chOff x="1102" y="1970"/>
                <a:chExt cx="135" cy="430"/>
              </a:xfrm>
            </p:grpSpPr>
            <p:grpSp>
              <p:nvGrpSpPr>
                <p:cNvPr id="121874" name="Group 18"/>
                <p:cNvGrpSpPr>
                  <a:grpSpLocks/>
                </p:cNvGrpSpPr>
                <p:nvPr/>
              </p:nvGrpSpPr>
              <p:grpSpPr bwMode="auto">
                <a:xfrm>
                  <a:off x="1102" y="1970"/>
                  <a:ext cx="135" cy="430"/>
                  <a:chOff x="1102" y="1970"/>
                  <a:chExt cx="135" cy="430"/>
                </a:xfrm>
              </p:grpSpPr>
              <p:sp>
                <p:nvSpPr>
                  <p:cNvPr id="121875" name="Freeform 19"/>
                  <p:cNvSpPr>
                    <a:spLocks/>
                  </p:cNvSpPr>
                  <p:nvPr/>
                </p:nvSpPr>
                <p:spPr bwMode="auto">
                  <a:xfrm>
                    <a:off x="1102" y="1976"/>
                    <a:ext cx="110" cy="361"/>
                  </a:xfrm>
                  <a:custGeom>
                    <a:avLst/>
                    <a:gdLst>
                      <a:gd name="T0" fmla="*/ 0 w 110"/>
                      <a:gd name="T1" fmla="*/ 0 h 361"/>
                      <a:gd name="T2" fmla="*/ 78 w 110"/>
                      <a:gd name="T3" fmla="*/ 25 h 361"/>
                      <a:gd name="T4" fmla="*/ 109 w 110"/>
                      <a:gd name="T5" fmla="*/ 360 h 361"/>
                      <a:gd name="T6" fmla="*/ 98 w 110"/>
                      <a:gd name="T7" fmla="*/ 356 h 361"/>
                      <a:gd name="T8" fmla="*/ 69 w 110"/>
                      <a:gd name="T9" fmla="*/ 44 h 361"/>
                      <a:gd name="T10" fmla="*/ 48 w 110"/>
                      <a:gd name="T11" fmla="*/ 37 h 361"/>
                      <a:gd name="T12" fmla="*/ 75 w 110"/>
                      <a:gd name="T13" fmla="*/ 344 h 361"/>
                      <a:gd name="T14" fmla="*/ 65 w 110"/>
                      <a:gd name="T15" fmla="*/ 335 h 361"/>
                      <a:gd name="T16" fmla="*/ 37 w 110"/>
                      <a:gd name="T17" fmla="*/ 34 h 361"/>
                      <a:gd name="T18" fmla="*/ 14 w 110"/>
                      <a:gd name="T19" fmla="*/ 26 h 361"/>
                      <a:gd name="T20" fmla="*/ 40 w 110"/>
                      <a:gd name="T21" fmla="*/ 326 h 361"/>
                      <a:gd name="T22" fmla="*/ 28 w 110"/>
                      <a:gd name="T23" fmla="*/ 320 h 361"/>
                      <a:gd name="T24" fmla="*/ 0 w 110"/>
                      <a:gd name="T25" fmla="*/ 0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0" h="361">
                        <a:moveTo>
                          <a:pt x="0" y="0"/>
                        </a:moveTo>
                        <a:lnTo>
                          <a:pt x="78" y="25"/>
                        </a:lnTo>
                        <a:lnTo>
                          <a:pt x="109" y="360"/>
                        </a:lnTo>
                        <a:lnTo>
                          <a:pt x="98" y="356"/>
                        </a:lnTo>
                        <a:lnTo>
                          <a:pt x="69" y="44"/>
                        </a:lnTo>
                        <a:lnTo>
                          <a:pt x="48" y="37"/>
                        </a:lnTo>
                        <a:lnTo>
                          <a:pt x="75" y="344"/>
                        </a:lnTo>
                        <a:lnTo>
                          <a:pt x="65" y="335"/>
                        </a:lnTo>
                        <a:lnTo>
                          <a:pt x="37" y="34"/>
                        </a:lnTo>
                        <a:lnTo>
                          <a:pt x="14" y="26"/>
                        </a:lnTo>
                        <a:lnTo>
                          <a:pt x="40" y="326"/>
                        </a:lnTo>
                        <a:lnTo>
                          <a:pt x="28" y="32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76" name="Freeform 20"/>
                  <p:cNvSpPr>
                    <a:spLocks/>
                  </p:cNvSpPr>
                  <p:nvPr/>
                </p:nvSpPr>
                <p:spPr bwMode="auto">
                  <a:xfrm>
                    <a:off x="1127" y="2127"/>
                    <a:ext cx="76" cy="34"/>
                  </a:xfrm>
                  <a:custGeom>
                    <a:avLst/>
                    <a:gdLst>
                      <a:gd name="T0" fmla="*/ 75 w 76"/>
                      <a:gd name="T1" fmla="*/ 33 h 34"/>
                      <a:gd name="T2" fmla="*/ 1 w 76"/>
                      <a:gd name="T3" fmla="*/ 9 h 34"/>
                      <a:gd name="T4" fmla="*/ 0 w 76"/>
                      <a:gd name="T5" fmla="*/ 0 h 34"/>
                      <a:gd name="T6" fmla="*/ 74 w 76"/>
                      <a:gd name="T7" fmla="*/ 24 h 34"/>
                      <a:gd name="T8" fmla="*/ 75 w 76"/>
                      <a:gd name="T9" fmla="*/ 3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34">
                        <a:moveTo>
                          <a:pt x="75" y="33"/>
                        </a:moveTo>
                        <a:lnTo>
                          <a:pt x="1" y="9"/>
                        </a:lnTo>
                        <a:lnTo>
                          <a:pt x="0" y="0"/>
                        </a:lnTo>
                        <a:lnTo>
                          <a:pt x="74" y="24"/>
                        </a:lnTo>
                        <a:lnTo>
                          <a:pt x="75" y="33"/>
                        </a:lnTo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77" name="Freeform 21"/>
                  <p:cNvSpPr>
                    <a:spLocks/>
                  </p:cNvSpPr>
                  <p:nvPr/>
                </p:nvSpPr>
                <p:spPr bwMode="auto">
                  <a:xfrm>
                    <a:off x="1102" y="1970"/>
                    <a:ext cx="98" cy="31"/>
                  </a:xfrm>
                  <a:custGeom>
                    <a:avLst/>
                    <a:gdLst>
                      <a:gd name="T0" fmla="*/ 97 w 98"/>
                      <a:gd name="T1" fmla="*/ 24 h 31"/>
                      <a:gd name="T2" fmla="*/ 78 w 98"/>
                      <a:gd name="T3" fmla="*/ 30 h 31"/>
                      <a:gd name="T4" fmla="*/ 0 w 98"/>
                      <a:gd name="T5" fmla="*/ 6 h 31"/>
                      <a:gd name="T6" fmla="*/ 19 w 98"/>
                      <a:gd name="T7" fmla="*/ 0 h 31"/>
                      <a:gd name="T8" fmla="*/ 97 w 98"/>
                      <a:gd name="T9" fmla="*/ 24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31">
                        <a:moveTo>
                          <a:pt x="97" y="24"/>
                        </a:moveTo>
                        <a:lnTo>
                          <a:pt x="78" y="30"/>
                        </a:lnTo>
                        <a:lnTo>
                          <a:pt x="0" y="6"/>
                        </a:lnTo>
                        <a:lnTo>
                          <a:pt x="19" y="0"/>
                        </a:lnTo>
                        <a:lnTo>
                          <a:pt x="97" y="24"/>
                        </a:lnTo>
                      </a:path>
                    </a:pathLst>
                  </a:custGeom>
                  <a:solidFill>
                    <a:srgbClr val="BF7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78" name="Freeform 22"/>
                  <p:cNvSpPr>
                    <a:spLocks/>
                  </p:cNvSpPr>
                  <p:nvPr/>
                </p:nvSpPr>
                <p:spPr bwMode="auto">
                  <a:xfrm>
                    <a:off x="1180" y="1995"/>
                    <a:ext cx="57" cy="405"/>
                  </a:xfrm>
                  <a:custGeom>
                    <a:avLst/>
                    <a:gdLst>
                      <a:gd name="T0" fmla="*/ 20 w 57"/>
                      <a:gd name="T1" fmla="*/ 0 h 405"/>
                      <a:gd name="T2" fmla="*/ 0 w 57"/>
                      <a:gd name="T3" fmla="*/ 5 h 405"/>
                      <a:gd name="T4" fmla="*/ 30 w 57"/>
                      <a:gd name="T5" fmla="*/ 333 h 405"/>
                      <a:gd name="T6" fmla="*/ 56 w 57"/>
                      <a:gd name="T7" fmla="*/ 404 h 405"/>
                      <a:gd name="T8" fmla="*/ 20 w 57"/>
                      <a:gd name="T9" fmla="*/ 0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" h="405">
                        <a:moveTo>
                          <a:pt x="20" y="0"/>
                        </a:moveTo>
                        <a:lnTo>
                          <a:pt x="0" y="5"/>
                        </a:lnTo>
                        <a:lnTo>
                          <a:pt x="30" y="333"/>
                        </a:lnTo>
                        <a:lnTo>
                          <a:pt x="56" y="404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79" name="Freeform 23"/>
                  <p:cNvSpPr>
                    <a:spLocks/>
                  </p:cNvSpPr>
                  <p:nvPr/>
                </p:nvSpPr>
                <p:spPr bwMode="auto">
                  <a:xfrm>
                    <a:off x="1163" y="2016"/>
                    <a:ext cx="38" cy="321"/>
                  </a:xfrm>
                  <a:custGeom>
                    <a:avLst/>
                    <a:gdLst>
                      <a:gd name="T0" fmla="*/ 0 w 38"/>
                      <a:gd name="T1" fmla="*/ 0 h 321"/>
                      <a:gd name="T2" fmla="*/ 23 w 38"/>
                      <a:gd name="T3" fmla="*/ 311 h 321"/>
                      <a:gd name="T4" fmla="*/ 37 w 38"/>
                      <a:gd name="T5" fmla="*/ 320 h 321"/>
                      <a:gd name="T6" fmla="*/ 10 w 38"/>
                      <a:gd name="T7" fmla="*/ 3 h 321"/>
                      <a:gd name="T8" fmla="*/ 0 w 38"/>
                      <a:gd name="T9" fmla="*/ 0 h 3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321">
                        <a:moveTo>
                          <a:pt x="0" y="0"/>
                        </a:moveTo>
                        <a:lnTo>
                          <a:pt x="23" y="311"/>
                        </a:lnTo>
                        <a:lnTo>
                          <a:pt x="37" y="320"/>
                        </a:lnTo>
                        <a:lnTo>
                          <a:pt x="10" y="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BF1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80" name="Freeform 24"/>
                  <p:cNvSpPr>
                    <a:spLocks/>
                  </p:cNvSpPr>
                  <p:nvPr/>
                </p:nvSpPr>
                <p:spPr bwMode="auto">
                  <a:xfrm>
                    <a:off x="1131" y="2007"/>
                    <a:ext cx="38" cy="315"/>
                  </a:xfrm>
                  <a:custGeom>
                    <a:avLst/>
                    <a:gdLst>
                      <a:gd name="T0" fmla="*/ 0 w 38"/>
                      <a:gd name="T1" fmla="*/ 0 h 315"/>
                      <a:gd name="T2" fmla="*/ 24 w 38"/>
                      <a:gd name="T3" fmla="*/ 310 h 315"/>
                      <a:gd name="T4" fmla="*/ 37 w 38"/>
                      <a:gd name="T5" fmla="*/ 314 h 315"/>
                      <a:gd name="T6" fmla="*/ 10 w 38"/>
                      <a:gd name="T7" fmla="*/ 3 h 315"/>
                      <a:gd name="T8" fmla="*/ 0 w 38"/>
                      <a:gd name="T9" fmla="*/ 0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315">
                        <a:moveTo>
                          <a:pt x="0" y="0"/>
                        </a:moveTo>
                        <a:lnTo>
                          <a:pt x="24" y="310"/>
                        </a:lnTo>
                        <a:lnTo>
                          <a:pt x="37" y="314"/>
                        </a:lnTo>
                        <a:lnTo>
                          <a:pt x="10" y="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BF1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881" name="Freeform 25"/>
                  <p:cNvSpPr>
                    <a:spLocks/>
                  </p:cNvSpPr>
                  <p:nvPr/>
                </p:nvSpPr>
                <p:spPr bwMode="auto">
                  <a:xfrm>
                    <a:off x="1122" y="2134"/>
                    <a:ext cx="75" cy="47"/>
                  </a:xfrm>
                  <a:custGeom>
                    <a:avLst/>
                    <a:gdLst>
                      <a:gd name="T0" fmla="*/ 72 w 75"/>
                      <a:gd name="T1" fmla="*/ 23 h 47"/>
                      <a:gd name="T2" fmla="*/ 0 w 75"/>
                      <a:gd name="T3" fmla="*/ 0 h 47"/>
                      <a:gd name="T4" fmla="*/ 2 w 75"/>
                      <a:gd name="T5" fmla="*/ 23 h 47"/>
                      <a:gd name="T6" fmla="*/ 74 w 75"/>
                      <a:gd name="T7" fmla="*/ 46 h 47"/>
                      <a:gd name="T8" fmla="*/ 72 w 75"/>
                      <a:gd name="T9" fmla="*/ 23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5" h="47">
                        <a:moveTo>
                          <a:pt x="72" y="23"/>
                        </a:moveTo>
                        <a:lnTo>
                          <a:pt x="0" y="0"/>
                        </a:lnTo>
                        <a:lnTo>
                          <a:pt x="2" y="23"/>
                        </a:lnTo>
                        <a:lnTo>
                          <a:pt x="74" y="46"/>
                        </a:lnTo>
                        <a:lnTo>
                          <a:pt x="72" y="23"/>
                        </a:lnTo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1882" name="Group 26"/>
                <p:cNvGrpSpPr>
                  <a:grpSpLocks/>
                </p:cNvGrpSpPr>
                <p:nvPr/>
              </p:nvGrpSpPr>
              <p:grpSpPr bwMode="auto">
                <a:xfrm>
                  <a:off x="1105" y="2052"/>
                  <a:ext cx="106" cy="70"/>
                  <a:chOff x="1105" y="2052"/>
                  <a:chExt cx="106" cy="70"/>
                </a:xfrm>
              </p:grpSpPr>
              <p:grpSp>
                <p:nvGrpSpPr>
                  <p:cNvPr id="121883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108" y="2081"/>
                    <a:ext cx="103" cy="41"/>
                    <a:chOff x="1108" y="2081"/>
                    <a:chExt cx="103" cy="41"/>
                  </a:xfrm>
                </p:grpSpPr>
                <p:sp>
                  <p:nvSpPr>
                    <p:cNvPr id="121884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108" y="2081"/>
                      <a:ext cx="2" cy="3"/>
                    </a:xfrm>
                    <a:custGeom>
                      <a:avLst/>
                      <a:gdLst>
                        <a:gd name="T0" fmla="*/ 1 w 2"/>
                        <a:gd name="T1" fmla="*/ 2 h 3"/>
                        <a:gd name="T2" fmla="*/ 0 w 2"/>
                        <a:gd name="T3" fmla="*/ 1 h 3"/>
                        <a:gd name="T4" fmla="*/ 1 w 2"/>
                        <a:gd name="T5" fmla="*/ 0 h 3"/>
                        <a:gd name="T6" fmla="*/ 1 w 2"/>
                        <a:gd name="T7" fmla="*/ 2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" h="3">
                          <a:moveTo>
                            <a:pt x="1" y="2"/>
                          </a:moveTo>
                          <a:lnTo>
                            <a:pt x="0" y="1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88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108" y="2084"/>
                      <a:ext cx="103" cy="38"/>
                    </a:xfrm>
                    <a:custGeom>
                      <a:avLst/>
                      <a:gdLst>
                        <a:gd name="T0" fmla="*/ 101 w 103"/>
                        <a:gd name="T1" fmla="*/ 21 h 38"/>
                        <a:gd name="T2" fmla="*/ 102 w 103"/>
                        <a:gd name="T3" fmla="*/ 32 h 38"/>
                        <a:gd name="T4" fmla="*/ 83 w 103"/>
                        <a:gd name="T5" fmla="*/ 37 h 38"/>
                        <a:gd name="T6" fmla="*/ 1 w 103"/>
                        <a:gd name="T7" fmla="*/ 11 h 38"/>
                        <a:gd name="T8" fmla="*/ 0 w 103"/>
                        <a:gd name="T9" fmla="*/ 0 h 38"/>
                        <a:gd name="T10" fmla="*/ 82 w 103"/>
                        <a:gd name="T11" fmla="*/ 26 h 38"/>
                        <a:gd name="T12" fmla="*/ 101 w 103"/>
                        <a:gd name="T13" fmla="*/ 21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" h="38">
                          <a:moveTo>
                            <a:pt x="101" y="21"/>
                          </a:moveTo>
                          <a:lnTo>
                            <a:pt x="102" y="32"/>
                          </a:lnTo>
                          <a:lnTo>
                            <a:pt x="83" y="37"/>
                          </a:lnTo>
                          <a:lnTo>
                            <a:pt x="1" y="11"/>
                          </a:lnTo>
                          <a:lnTo>
                            <a:pt x="0" y="0"/>
                          </a:lnTo>
                          <a:lnTo>
                            <a:pt x="82" y="26"/>
                          </a:lnTo>
                          <a:lnTo>
                            <a:pt x="101" y="21"/>
                          </a:lnTo>
                        </a:path>
                      </a:pathLst>
                    </a:custGeom>
                    <a:solidFill>
                      <a:srgbClr val="7F5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188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105" y="2052"/>
                    <a:ext cx="103" cy="41"/>
                    <a:chOff x="1105" y="2052"/>
                    <a:chExt cx="103" cy="41"/>
                  </a:xfrm>
                </p:grpSpPr>
                <p:sp>
                  <p:nvSpPr>
                    <p:cNvPr id="12188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105" y="2052"/>
                      <a:ext cx="3" cy="2"/>
                    </a:xfrm>
                    <a:custGeom>
                      <a:avLst/>
                      <a:gdLst>
                        <a:gd name="T0" fmla="*/ 2 w 3"/>
                        <a:gd name="T1" fmla="*/ 1 h 2"/>
                        <a:gd name="T2" fmla="*/ 0 w 3"/>
                        <a:gd name="T3" fmla="*/ 1 h 2"/>
                        <a:gd name="T4" fmla="*/ 2 w 3"/>
                        <a:gd name="T5" fmla="*/ 0 h 2"/>
                        <a:gd name="T6" fmla="*/ 2 w 3"/>
                        <a:gd name="T7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2" y="1"/>
                          </a:moveTo>
                          <a:lnTo>
                            <a:pt x="0" y="1"/>
                          </a:lnTo>
                          <a:lnTo>
                            <a:pt x="2" y="0"/>
                          </a:lnTo>
                          <a:lnTo>
                            <a:pt x="2" y="1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88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105" y="2054"/>
                      <a:ext cx="103" cy="39"/>
                    </a:xfrm>
                    <a:custGeom>
                      <a:avLst/>
                      <a:gdLst>
                        <a:gd name="T0" fmla="*/ 101 w 103"/>
                        <a:gd name="T1" fmla="*/ 22 h 39"/>
                        <a:gd name="T2" fmla="*/ 102 w 103"/>
                        <a:gd name="T3" fmla="*/ 33 h 39"/>
                        <a:gd name="T4" fmla="*/ 83 w 103"/>
                        <a:gd name="T5" fmla="*/ 38 h 39"/>
                        <a:gd name="T6" fmla="*/ 1 w 103"/>
                        <a:gd name="T7" fmla="*/ 12 h 39"/>
                        <a:gd name="T8" fmla="*/ 0 w 103"/>
                        <a:gd name="T9" fmla="*/ 0 h 39"/>
                        <a:gd name="T10" fmla="*/ 82 w 103"/>
                        <a:gd name="T11" fmla="*/ 27 h 39"/>
                        <a:gd name="T12" fmla="*/ 101 w 103"/>
                        <a:gd name="T13" fmla="*/ 22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" h="39">
                          <a:moveTo>
                            <a:pt x="101" y="22"/>
                          </a:moveTo>
                          <a:lnTo>
                            <a:pt x="102" y="33"/>
                          </a:lnTo>
                          <a:lnTo>
                            <a:pt x="83" y="38"/>
                          </a:lnTo>
                          <a:lnTo>
                            <a:pt x="1" y="12"/>
                          </a:lnTo>
                          <a:lnTo>
                            <a:pt x="0" y="0"/>
                          </a:lnTo>
                          <a:lnTo>
                            <a:pt x="82" y="27"/>
                          </a:lnTo>
                          <a:lnTo>
                            <a:pt x="101" y="22"/>
                          </a:lnTo>
                        </a:path>
                      </a:pathLst>
                    </a:custGeom>
                    <a:solidFill>
                      <a:srgbClr val="7F5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</p:grpSp>
        <p:grpSp>
          <p:nvGrpSpPr>
            <p:cNvPr id="121889" name="Group 33"/>
            <p:cNvGrpSpPr>
              <a:grpSpLocks/>
            </p:cNvGrpSpPr>
            <p:nvPr/>
          </p:nvGrpSpPr>
          <p:grpSpPr bwMode="auto">
            <a:xfrm>
              <a:off x="757" y="2194"/>
              <a:ext cx="518" cy="386"/>
              <a:chOff x="757" y="2194"/>
              <a:chExt cx="518" cy="386"/>
            </a:xfrm>
          </p:grpSpPr>
          <p:grpSp>
            <p:nvGrpSpPr>
              <p:cNvPr id="121890" name="Group 34"/>
              <p:cNvGrpSpPr>
                <a:grpSpLocks/>
              </p:cNvGrpSpPr>
              <p:nvPr/>
            </p:nvGrpSpPr>
            <p:grpSpPr bwMode="auto">
              <a:xfrm>
                <a:off x="873" y="2434"/>
                <a:ext cx="402" cy="146"/>
                <a:chOff x="873" y="2434"/>
                <a:chExt cx="402" cy="146"/>
              </a:xfrm>
            </p:grpSpPr>
            <p:grpSp>
              <p:nvGrpSpPr>
                <p:cNvPr id="121891" name="Group 35"/>
                <p:cNvGrpSpPr>
                  <a:grpSpLocks/>
                </p:cNvGrpSpPr>
                <p:nvPr/>
              </p:nvGrpSpPr>
              <p:grpSpPr bwMode="auto">
                <a:xfrm>
                  <a:off x="1196" y="2434"/>
                  <a:ext cx="79" cy="71"/>
                  <a:chOff x="1196" y="2434"/>
                  <a:chExt cx="79" cy="71"/>
                </a:xfrm>
              </p:grpSpPr>
              <p:sp>
                <p:nvSpPr>
                  <p:cNvPr id="12189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206" y="2440"/>
                    <a:ext cx="65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1893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1196" y="2440"/>
                    <a:ext cx="66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1894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1201" y="2434"/>
                    <a:ext cx="74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grpSp>
                <p:nvGrpSpPr>
                  <p:cNvPr id="121895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1218" y="2453"/>
                    <a:ext cx="38" cy="32"/>
                    <a:chOff x="1218" y="2453"/>
                    <a:chExt cx="38" cy="32"/>
                  </a:xfrm>
                </p:grpSpPr>
                <p:sp>
                  <p:nvSpPr>
                    <p:cNvPr id="121896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23" y="2453"/>
                      <a:ext cx="33" cy="32"/>
                    </a:xfrm>
                    <a:prstGeom prst="ellipse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1897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18" y="2453"/>
                      <a:ext cx="37" cy="32"/>
                      <a:chOff x="1218" y="2453"/>
                      <a:chExt cx="37" cy="32"/>
                    </a:xfrm>
                  </p:grpSpPr>
                  <p:sp>
                    <p:nvSpPr>
                      <p:cNvPr id="121898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18" y="2453"/>
                        <a:ext cx="35" cy="32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899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21" y="2453"/>
                        <a:ext cx="34" cy="32"/>
                      </a:xfrm>
                      <a:prstGeom prst="ellipse">
                        <a:avLst/>
                      </a:prstGeom>
                      <a:solidFill>
                        <a:srgbClr val="9F9F9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  <p:grpSp>
              <p:nvGrpSpPr>
                <p:cNvPr id="121900" name="Group 44"/>
                <p:cNvGrpSpPr>
                  <a:grpSpLocks/>
                </p:cNvGrpSpPr>
                <p:nvPr/>
              </p:nvGrpSpPr>
              <p:grpSpPr bwMode="auto">
                <a:xfrm>
                  <a:off x="873" y="2478"/>
                  <a:ext cx="123" cy="102"/>
                  <a:chOff x="873" y="2478"/>
                  <a:chExt cx="123" cy="102"/>
                </a:xfrm>
              </p:grpSpPr>
              <p:sp>
                <p:nvSpPr>
                  <p:cNvPr id="12190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873" y="2478"/>
                    <a:ext cx="110" cy="10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190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887" y="2478"/>
                    <a:ext cx="109" cy="10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1903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898" y="2488"/>
                    <a:ext cx="87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grpSp>
                <p:nvGrpSpPr>
                  <p:cNvPr id="121904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921" y="2509"/>
                    <a:ext cx="43" cy="35"/>
                    <a:chOff x="921" y="2509"/>
                    <a:chExt cx="43" cy="35"/>
                  </a:xfrm>
                </p:grpSpPr>
                <p:sp>
                  <p:nvSpPr>
                    <p:cNvPr id="121905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5" y="2509"/>
                      <a:ext cx="39" cy="35"/>
                    </a:xfrm>
                    <a:prstGeom prst="ellipse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1906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1" y="2509"/>
                      <a:ext cx="39" cy="35"/>
                      <a:chOff x="921" y="2509"/>
                      <a:chExt cx="39" cy="35"/>
                    </a:xfrm>
                  </p:grpSpPr>
                  <p:sp>
                    <p:nvSpPr>
                      <p:cNvPr id="121907" name="Oval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1" y="2509"/>
                        <a:ext cx="37" cy="35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08" name="Oval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3" y="2509"/>
                        <a:ext cx="37" cy="35"/>
                      </a:xfrm>
                      <a:prstGeom prst="ellipse">
                        <a:avLst/>
                      </a:prstGeom>
                      <a:solidFill>
                        <a:srgbClr val="9F9F9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</p:grpSp>
          <p:grpSp>
            <p:nvGrpSpPr>
              <p:cNvPr id="121909" name="Group 53"/>
              <p:cNvGrpSpPr>
                <a:grpSpLocks/>
              </p:cNvGrpSpPr>
              <p:nvPr/>
            </p:nvGrpSpPr>
            <p:grpSpPr bwMode="auto">
              <a:xfrm>
                <a:off x="757" y="2194"/>
                <a:ext cx="490" cy="368"/>
                <a:chOff x="757" y="2194"/>
                <a:chExt cx="490" cy="368"/>
              </a:xfrm>
            </p:grpSpPr>
            <p:grpSp>
              <p:nvGrpSpPr>
                <p:cNvPr id="121910" name="Group 54"/>
                <p:cNvGrpSpPr>
                  <a:grpSpLocks/>
                </p:cNvGrpSpPr>
                <p:nvPr/>
              </p:nvGrpSpPr>
              <p:grpSpPr bwMode="auto">
                <a:xfrm>
                  <a:off x="1041" y="2194"/>
                  <a:ext cx="189" cy="273"/>
                  <a:chOff x="1041" y="2194"/>
                  <a:chExt cx="189" cy="273"/>
                </a:xfrm>
              </p:grpSpPr>
              <p:sp>
                <p:nvSpPr>
                  <p:cNvPr id="121911" name="Freeform 55"/>
                  <p:cNvSpPr>
                    <a:spLocks/>
                  </p:cNvSpPr>
                  <p:nvPr/>
                </p:nvSpPr>
                <p:spPr bwMode="auto">
                  <a:xfrm>
                    <a:off x="1062" y="2337"/>
                    <a:ext cx="168" cy="130"/>
                  </a:xfrm>
                  <a:custGeom>
                    <a:avLst/>
                    <a:gdLst>
                      <a:gd name="T0" fmla="*/ 167 w 168"/>
                      <a:gd name="T1" fmla="*/ 62 h 130"/>
                      <a:gd name="T2" fmla="*/ 39 w 168"/>
                      <a:gd name="T3" fmla="*/ 0 h 130"/>
                      <a:gd name="T4" fmla="*/ 0 w 168"/>
                      <a:gd name="T5" fmla="*/ 6 h 130"/>
                      <a:gd name="T6" fmla="*/ 0 w 168"/>
                      <a:gd name="T7" fmla="*/ 129 h 130"/>
                      <a:gd name="T8" fmla="*/ 167 w 168"/>
                      <a:gd name="T9" fmla="*/ 62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8" h="130">
                        <a:moveTo>
                          <a:pt x="167" y="62"/>
                        </a:moveTo>
                        <a:lnTo>
                          <a:pt x="39" y="0"/>
                        </a:lnTo>
                        <a:lnTo>
                          <a:pt x="0" y="6"/>
                        </a:lnTo>
                        <a:lnTo>
                          <a:pt x="0" y="129"/>
                        </a:lnTo>
                        <a:lnTo>
                          <a:pt x="167" y="62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1912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1041" y="2194"/>
                    <a:ext cx="123" cy="179"/>
                    <a:chOff x="1041" y="2194"/>
                    <a:chExt cx="123" cy="179"/>
                  </a:xfrm>
                </p:grpSpPr>
                <p:grpSp>
                  <p:nvGrpSpPr>
                    <p:cNvPr id="121913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75" y="2243"/>
                      <a:ext cx="89" cy="130"/>
                      <a:chOff x="1075" y="2243"/>
                      <a:chExt cx="89" cy="130"/>
                    </a:xfrm>
                  </p:grpSpPr>
                  <p:sp>
                    <p:nvSpPr>
                      <p:cNvPr id="121914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2" y="2252"/>
                        <a:ext cx="62" cy="121"/>
                      </a:xfrm>
                      <a:custGeom>
                        <a:avLst/>
                        <a:gdLst>
                          <a:gd name="T0" fmla="*/ 30 w 62"/>
                          <a:gd name="T1" fmla="*/ 0 h 121"/>
                          <a:gd name="T2" fmla="*/ 0 w 62"/>
                          <a:gd name="T3" fmla="*/ 17 h 121"/>
                          <a:gd name="T4" fmla="*/ 21 w 62"/>
                          <a:gd name="T5" fmla="*/ 120 h 121"/>
                          <a:gd name="T6" fmla="*/ 61 w 62"/>
                          <a:gd name="T7" fmla="*/ 113 h 121"/>
                          <a:gd name="T8" fmla="*/ 30 w 62"/>
                          <a:gd name="T9" fmla="*/ 0 h 1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2" h="121">
                            <a:moveTo>
                              <a:pt x="30" y="0"/>
                            </a:moveTo>
                            <a:lnTo>
                              <a:pt x="0" y="17"/>
                            </a:lnTo>
                            <a:lnTo>
                              <a:pt x="21" y="120"/>
                            </a:lnTo>
                            <a:lnTo>
                              <a:pt x="61" y="113"/>
                            </a:lnTo>
                            <a:lnTo>
                              <a:pt x="30" y="0"/>
                            </a:lnTo>
                          </a:path>
                        </a:pathLst>
                      </a:custGeom>
                      <a:solidFill>
                        <a:srgbClr val="9F9F9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15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75" y="2261"/>
                        <a:ext cx="48" cy="112"/>
                      </a:xfrm>
                      <a:custGeom>
                        <a:avLst/>
                        <a:gdLst>
                          <a:gd name="T0" fmla="*/ 27 w 48"/>
                          <a:gd name="T1" fmla="*/ 9 h 112"/>
                          <a:gd name="T2" fmla="*/ 47 w 48"/>
                          <a:gd name="T3" fmla="*/ 111 h 112"/>
                          <a:gd name="T4" fmla="*/ 19 w 48"/>
                          <a:gd name="T5" fmla="*/ 101 h 112"/>
                          <a:gd name="T6" fmla="*/ 0 w 48"/>
                          <a:gd name="T7" fmla="*/ 0 h 112"/>
                          <a:gd name="T8" fmla="*/ 27 w 48"/>
                          <a:gd name="T9" fmla="*/ 9 h 1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8" h="112">
                            <a:moveTo>
                              <a:pt x="27" y="9"/>
                            </a:moveTo>
                            <a:lnTo>
                              <a:pt x="47" y="111"/>
                            </a:lnTo>
                            <a:lnTo>
                              <a:pt x="19" y="101"/>
                            </a:lnTo>
                            <a:lnTo>
                              <a:pt x="0" y="0"/>
                            </a:lnTo>
                            <a:lnTo>
                              <a:pt x="27" y="9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16" name="Freeform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75" y="2243"/>
                        <a:ext cx="58" cy="25"/>
                      </a:xfrm>
                      <a:custGeom>
                        <a:avLst/>
                        <a:gdLst>
                          <a:gd name="T0" fmla="*/ 57 w 58"/>
                          <a:gd name="T1" fmla="*/ 8 h 25"/>
                          <a:gd name="T2" fmla="*/ 28 w 58"/>
                          <a:gd name="T3" fmla="*/ 24 h 25"/>
                          <a:gd name="T4" fmla="*/ 0 w 58"/>
                          <a:gd name="T5" fmla="*/ 16 h 25"/>
                          <a:gd name="T6" fmla="*/ 28 w 58"/>
                          <a:gd name="T7" fmla="*/ 0 h 25"/>
                          <a:gd name="T8" fmla="*/ 57 w 58"/>
                          <a:gd name="T9" fmla="*/ 8 h 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8" h="25">
                            <a:moveTo>
                              <a:pt x="57" y="8"/>
                            </a:moveTo>
                            <a:lnTo>
                              <a:pt x="28" y="24"/>
                            </a:lnTo>
                            <a:lnTo>
                              <a:pt x="0" y="16"/>
                            </a:lnTo>
                            <a:lnTo>
                              <a:pt x="28" y="0"/>
                            </a:lnTo>
                            <a:lnTo>
                              <a:pt x="57" y="8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</p:grpSp>
                <p:grpSp>
                  <p:nvGrpSpPr>
                    <p:cNvPr id="121917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1" y="2194"/>
                      <a:ext cx="94" cy="68"/>
                      <a:chOff x="1041" y="2194"/>
                      <a:chExt cx="94" cy="68"/>
                    </a:xfrm>
                  </p:grpSpPr>
                  <p:sp>
                    <p:nvSpPr>
                      <p:cNvPr id="121918" name="Freeform 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1" y="2194"/>
                        <a:ext cx="94" cy="68"/>
                      </a:xfrm>
                      <a:custGeom>
                        <a:avLst/>
                        <a:gdLst>
                          <a:gd name="T0" fmla="*/ 69 w 94"/>
                          <a:gd name="T1" fmla="*/ 0 h 68"/>
                          <a:gd name="T2" fmla="*/ 63 w 94"/>
                          <a:gd name="T3" fmla="*/ 10 h 68"/>
                          <a:gd name="T4" fmla="*/ 50 w 94"/>
                          <a:gd name="T5" fmla="*/ 12 h 68"/>
                          <a:gd name="T6" fmla="*/ 39 w 94"/>
                          <a:gd name="T7" fmla="*/ 16 h 68"/>
                          <a:gd name="T8" fmla="*/ 30 w 94"/>
                          <a:gd name="T9" fmla="*/ 22 h 68"/>
                          <a:gd name="T10" fmla="*/ 22 w 94"/>
                          <a:gd name="T11" fmla="*/ 29 h 68"/>
                          <a:gd name="T12" fmla="*/ 17 w 94"/>
                          <a:gd name="T13" fmla="*/ 37 h 68"/>
                          <a:gd name="T14" fmla="*/ 16 w 94"/>
                          <a:gd name="T15" fmla="*/ 46 h 68"/>
                          <a:gd name="T16" fmla="*/ 19 w 94"/>
                          <a:gd name="T17" fmla="*/ 53 h 68"/>
                          <a:gd name="T18" fmla="*/ 29 w 94"/>
                          <a:gd name="T19" fmla="*/ 57 h 68"/>
                          <a:gd name="T20" fmla="*/ 38 w 94"/>
                          <a:gd name="T21" fmla="*/ 56 h 68"/>
                          <a:gd name="T22" fmla="*/ 48 w 94"/>
                          <a:gd name="T23" fmla="*/ 52 h 68"/>
                          <a:gd name="T24" fmla="*/ 57 w 94"/>
                          <a:gd name="T25" fmla="*/ 48 h 68"/>
                          <a:gd name="T26" fmla="*/ 65 w 94"/>
                          <a:gd name="T27" fmla="*/ 43 h 68"/>
                          <a:gd name="T28" fmla="*/ 70 w 94"/>
                          <a:gd name="T29" fmla="*/ 38 h 68"/>
                          <a:gd name="T30" fmla="*/ 75 w 94"/>
                          <a:gd name="T31" fmla="*/ 32 h 68"/>
                          <a:gd name="T32" fmla="*/ 78 w 94"/>
                          <a:gd name="T33" fmla="*/ 24 h 68"/>
                          <a:gd name="T34" fmla="*/ 77 w 94"/>
                          <a:gd name="T35" fmla="*/ 17 h 68"/>
                          <a:gd name="T36" fmla="*/ 71 w 94"/>
                          <a:gd name="T37" fmla="*/ 11 h 68"/>
                          <a:gd name="T38" fmla="*/ 69 w 94"/>
                          <a:gd name="T39" fmla="*/ 0 h 68"/>
                          <a:gd name="T40" fmla="*/ 53 w 94"/>
                          <a:gd name="T41" fmla="*/ 1 h 68"/>
                          <a:gd name="T42" fmla="*/ 41 w 94"/>
                          <a:gd name="T43" fmla="*/ 5 h 68"/>
                          <a:gd name="T44" fmla="*/ 29 w 94"/>
                          <a:gd name="T45" fmla="*/ 11 h 68"/>
                          <a:gd name="T46" fmla="*/ 19 w 94"/>
                          <a:gd name="T47" fmla="*/ 18 h 68"/>
                          <a:gd name="T48" fmla="*/ 9 w 94"/>
                          <a:gd name="T49" fmla="*/ 27 h 68"/>
                          <a:gd name="T50" fmla="*/ 2 w 94"/>
                          <a:gd name="T51" fmla="*/ 39 h 68"/>
                          <a:gd name="T52" fmla="*/ 0 w 94"/>
                          <a:gd name="T53" fmla="*/ 52 h 68"/>
                          <a:gd name="T54" fmla="*/ 5 w 94"/>
                          <a:gd name="T55" fmla="*/ 61 h 68"/>
                          <a:gd name="T56" fmla="*/ 14 w 94"/>
                          <a:gd name="T57" fmla="*/ 66 h 68"/>
                          <a:gd name="T58" fmla="*/ 27 w 94"/>
                          <a:gd name="T59" fmla="*/ 67 h 68"/>
                          <a:gd name="T60" fmla="*/ 41 w 94"/>
                          <a:gd name="T61" fmla="*/ 65 h 68"/>
                          <a:gd name="T62" fmla="*/ 54 w 94"/>
                          <a:gd name="T63" fmla="*/ 60 h 68"/>
                          <a:gd name="T64" fmla="*/ 65 w 94"/>
                          <a:gd name="T65" fmla="*/ 54 h 68"/>
                          <a:gd name="T66" fmla="*/ 76 w 94"/>
                          <a:gd name="T67" fmla="*/ 46 h 68"/>
                          <a:gd name="T68" fmla="*/ 86 w 94"/>
                          <a:gd name="T69" fmla="*/ 36 h 68"/>
                          <a:gd name="T70" fmla="*/ 92 w 94"/>
                          <a:gd name="T71" fmla="*/ 25 h 68"/>
                          <a:gd name="T72" fmla="*/ 92 w 94"/>
                          <a:gd name="T73" fmla="*/ 14 h 68"/>
                          <a:gd name="T74" fmla="*/ 87 w 94"/>
                          <a:gd name="T75" fmla="*/ 5 h 68"/>
                          <a:gd name="T76" fmla="*/ 75 w 94"/>
                          <a:gd name="T77" fmla="*/ 1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</a:cxnLst>
                        <a:rect l="0" t="0" r="r" b="b"/>
                        <a:pathLst>
                          <a:path w="94" h="68">
                            <a:moveTo>
                              <a:pt x="75" y="1"/>
                            </a:moveTo>
                            <a:lnTo>
                              <a:pt x="69" y="0"/>
                            </a:lnTo>
                            <a:lnTo>
                              <a:pt x="67" y="10"/>
                            </a:lnTo>
                            <a:lnTo>
                              <a:pt x="63" y="10"/>
                            </a:lnTo>
                            <a:lnTo>
                              <a:pt x="57" y="10"/>
                            </a:lnTo>
                            <a:lnTo>
                              <a:pt x="50" y="12"/>
                            </a:lnTo>
                            <a:lnTo>
                              <a:pt x="45" y="14"/>
                            </a:lnTo>
                            <a:lnTo>
                              <a:pt x="39" y="16"/>
                            </a:lnTo>
                            <a:lnTo>
                              <a:pt x="33" y="20"/>
                            </a:lnTo>
                            <a:lnTo>
                              <a:pt x="30" y="22"/>
                            </a:lnTo>
                            <a:lnTo>
                              <a:pt x="25" y="26"/>
                            </a:lnTo>
                            <a:lnTo>
                              <a:pt x="22" y="29"/>
                            </a:lnTo>
                            <a:lnTo>
                              <a:pt x="19" y="32"/>
                            </a:lnTo>
                            <a:lnTo>
                              <a:pt x="17" y="37"/>
                            </a:lnTo>
                            <a:lnTo>
                              <a:pt x="16" y="42"/>
                            </a:lnTo>
                            <a:lnTo>
                              <a:pt x="16" y="46"/>
                            </a:lnTo>
                            <a:lnTo>
                              <a:pt x="16" y="50"/>
                            </a:lnTo>
                            <a:lnTo>
                              <a:pt x="19" y="53"/>
                            </a:lnTo>
                            <a:lnTo>
                              <a:pt x="23" y="56"/>
                            </a:lnTo>
                            <a:lnTo>
                              <a:pt x="29" y="57"/>
                            </a:lnTo>
                            <a:lnTo>
                              <a:pt x="33" y="56"/>
                            </a:lnTo>
                            <a:lnTo>
                              <a:pt x="38" y="56"/>
                            </a:lnTo>
                            <a:lnTo>
                              <a:pt x="44" y="54"/>
                            </a:lnTo>
                            <a:lnTo>
                              <a:pt x="48" y="52"/>
                            </a:lnTo>
                            <a:lnTo>
                              <a:pt x="54" y="49"/>
                            </a:lnTo>
                            <a:lnTo>
                              <a:pt x="57" y="48"/>
                            </a:lnTo>
                            <a:lnTo>
                              <a:pt x="60" y="45"/>
                            </a:lnTo>
                            <a:lnTo>
                              <a:pt x="65" y="43"/>
                            </a:lnTo>
                            <a:lnTo>
                              <a:pt x="68" y="40"/>
                            </a:lnTo>
                            <a:lnTo>
                              <a:pt x="70" y="38"/>
                            </a:lnTo>
                            <a:lnTo>
                              <a:pt x="73" y="35"/>
                            </a:lnTo>
                            <a:lnTo>
                              <a:pt x="75" y="32"/>
                            </a:lnTo>
                            <a:lnTo>
                              <a:pt x="77" y="28"/>
                            </a:lnTo>
                            <a:lnTo>
                              <a:pt x="78" y="24"/>
                            </a:lnTo>
                            <a:lnTo>
                              <a:pt x="78" y="21"/>
                            </a:lnTo>
                            <a:lnTo>
                              <a:pt x="77" y="17"/>
                            </a:lnTo>
                            <a:lnTo>
                              <a:pt x="75" y="14"/>
                            </a:lnTo>
                            <a:lnTo>
                              <a:pt x="71" y="11"/>
                            </a:lnTo>
                            <a:lnTo>
                              <a:pt x="67" y="10"/>
                            </a:lnTo>
                            <a:lnTo>
                              <a:pt x="69" y="0"/>
                            </a:lnTo>
                            <a:lnTo>
                              <a:pt x="61" y="0"/>
                            </a:lnTo>
                            <a:lnTo>
                              <a:pt x="53" y="1"/>
                            </a:lnTo>
                            <a:lnTo>
                              <a:pt x="47" y="3"/>
                            </a:lnTo>
                            <a:lnTo>
                              <a:pt x="41" y="5"/>
                            </a:lnTo>
                            <a:lnTo>
                              <a:pt x="35" y="7"/>
                            </a:lnTo>
                            <a:lnTo>
                              <a:pt x="29" y="11"/>
                            </a:lnTo>
                            <a:lnTo>
                              <a:pt x="24" y="14"/>
                            </a:lnTo>
                            <a:lnTo>
                              <a:pt x="19" y="18"/>
                            </a:lnTo>
                            <a:lnTo>
                              <a:pt x="14" y="22"/>
                            </a:lnTo>
                            <a:lnTo>
                              <a:pt x="9" y="27"/>
                            </a:lnTo>
                            <a:lnTo>
                              <a:pt x="5" y="33"/>
                            </a:lnTo>
                            <a:lnTo>
                              <a:pt x="2" y="39"/>
                            </a:lnTo>
                            <a:lnTo>
                              <a:pt x="0" y="46"/>
                            </a:lnTo>
                            <a:lnTo>
                              <a:pt x="0" y="52"/>
                            </a:lnTo>
                            <a:lnTo>
                              <a:pt x="2" y="56"/>
                            </a:lnTo>
                            <a:lnTo>
                              <a:pt x="5" y="61"/>
                            </a:lnTo>
                            <a:lnTo>
                              <a:pt x="9" y="64"/>
                            </a:lnTo>
                            <a:lnTo>
                              <a:pt x="14" y="66"/>
                            </a:lnTo>
                            <a:lnTo>
                              <a:pt x="21" y="67"/>
                            </a:lnTo>
                            <a:lnTo>
                              <a:pt x="27" y="67"/>
                            </a:lnTo>
                            <a:lnTo>
                              <a:pt x="35" y="66"/>
                            </a:lnTo>
                            <a:lnTo>
                              <a:pt x="41" y="65"/>
                            </a:lnTo>
                            <a:lnTo>
                              <a:pt x="47" y="63"/>
                            </a:lnTo>
                            <a:lnTo>
                              <a:pt x="54" y="60"/>
                            </a:lnTo>
                            <a:lnTo>
                              <a:pt x="58" y="57"/>
                            </a:lnTo>
                            <a:lnTo>
                              <a:pt x="65" y="54"/>
                            </a:lnTo>
                            <a:lnTo>
                              <a:pt x="70" y="51"/>
                            </a:lnTo>
                            <a:lnTo>
                              <a:pt x="76" y="46"/>
                            </a:lnTo>
                            <a:lnTo>
                              <a:pt x="80" y="42"/>
                            </a:lnTo>
                            <a:lnTo>
                              <a:pt x="86" y="36"/>
                            </a:lnTo>
                            <a:lnTo>
                              <a:pt x="89" y="31"/>
                            </a:lnTo>
                            <a:lnTo>
                              <a:pt x="92" y="25"/>
                            </a:lnTo>
                            <a:lnTo>
                              <a:pt x="93" y="19"/>
                            </a:lnTo>
                            <a:lnTo>
                              <a:pt x="92" y="14"/>
                            </a:lnTo>
                            <a:lnTo>
                              <a:pt x="90" y="9"/>
                            </a:lnTo>
                            <a:lnTo>
                              <a:pt x="87" y="5"/>
                            </a:lnTo>
                            <a:lnTo>
                              <a:pt x="81" y="2"/>
                            </a:lnTo>
                            <a:lnTo>
                              <a:pt x="75" y="1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19" name="Freeform 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6" y="2205"/>
                        <a:ext cx="64" cy="46"/>
                      </a:xfrm>
                      <a:custGeom>
                        <a:avLst/>
                        <a:gdLst>
                          <a:gd name="T0" fmla="*/ 51 w 64"/>
                          <a:gd name="T1" fmla="*/ 0 h 46"/>
                          <a:gd name="T2" fmla="*/ 47 w 64"/>
                          <a:gd name="T3" fmla="*/ 0 h 46"/>
                          <a:gd name="T4" fmla="*/ 42 w 64"/>
                          <a:gd name="T5" fmla="*/ 0 h 46"/>
                          <a:gd name="T6" fmla="*/ 37 w 64"/>
                          <a:gd name="T7" fmla="*/ 1 h 46"/>
                          <a:gd name="T8" fmla="*/ 32 w 64"/>
                          <a:gd name="T9" fmla="*/ 3 h 46"/>
                          <a:gd name="T10" fmla="*/ 28 w 64"/>
                          <a:gd name="T11" fmla="*/ 4 h 46"/>
                          <a:gd name="T12" fmla="*/ 25 w 64"/>
                          <a:gd name="T13" fmla="*/ 6 h 46"/>
                          <a:gd name="T14" fmla="*/ 21 w 64"/>
                          <a:gd name="T15" fmla="*/ 8 h 46"/>
                          <a:gd name="T16" fmla="*/ 16 w 64"/>
                          <a:gd name="T17" fmla="*/ 10 h 46"/>
                          <a:gd name="T18" fmla="*/ 13 w 64"/>
                          <a:gd name="T19" fmla="*/ 12 h 46"/>
                          <a:gd name="T20" fmla="*/ 9 w 64"/>
                          <a:gd name="T21" fmla="*/ 16 h 46"/>
                          <a:gd name="T22" fmla="*/ 7 w 64"/>
                          <a:gd name="T23" fmla="*/ 18 h 46"/>
                          <a:gd name="T24" fmla="*/ 4 w 64"/>
                          <a:gd name="T25" fmla="*/ 22 h 46"/>
                          <a:gd name="T26" fmla="*/ 2 w 64"/>
                          <a:gd name="T27" fmla="*/ 24 h 46"/>
                          <a:gd name="T28" fmla="*/ 1 w 64"/>
                          <a:gd name="T29" fmla="*/ 29 h 46"/>
                          <a:gd name="T30" fmla="*/ 0 w 64"/>
                          <a:gd name="T31" fmla="*/ 33 h 46"/>
                          <a:gd name="T32" fmla="*/ 0 w 64"/>
                          <a:gd name="T33" fmla="*/ 36 h 46"/>
                          <a:gd name="T34" fmla="*/ 2 w 64"/>
                          <a:gd name="T35" fmla="*/ 40 h 46"/>
                          <a:gd name="T36" fmla="*/ 5 w 64"/>
                          <a:gd name="T37" fmla="*/ 43 h 46"/>
                          <a:gd name="T38" fmla="*/ 9 w 64"/>
                          <a:gd name="T39" fmla="*/ 45 h 46"/>
                          <a:gd name="T40" fmla="*/ 14 w 64"/>
                          <a:gd name="T41" fmla="*/ 45 h 46"/>
                          <a:gd name="T42" fmla="*/ 19 w 64"/>
                          <a:gd name="T43" fmla="*/ 44 h 46"/>
                          <a:gd name="T44" fmla="*/ 24 w 64"/>
                          <a:gd name="T45" fmla="*/ 44 h 46"/>
                          <a:gd name="T46" fmla="*/ 28 w 64"/>
                          <a:gd name="T47" fmla="*/ 42 h 46"/>
                          <a:gd name="T48" fmla="*/ 32 w 64"/>
                          <a:gd name="T49" fmla="*/ 41 h 46"/>
                          <a:gd name="T50" fmla="*/ 37 w 64"/>
                          <a:gd name="T51" fmla="*/ 39 h 46"/>
                          <a:gd name="T52" fmla="*/ 40 w 64"/>
                          <a:gd name="T53" fmla="*/ 37 h 46"/>
                          <a:gd name="T54" fmla="*/ 44 w 64"/>
                          <a:gd name="T55" fmla="*/ 35 h 46"/>
                          <a:gd name="T56" fmla="*/ 48 w 64"/>
                          <a:gd name="T57" fmla="*/ 33 h 46"/>
                          <a:gd name="T58" fmla="*/ 52 w 64"/>
                          <a:gd name="T59" fmla="*/ 30 h 46"/>
                          <a:gd name="T60" fmla="*/ 56 w 64"/>
                          <a:gd name="T61" fmla="*/ 27 h 46"/>
                          <a:gd name="T62" fmla="*/ 58 w 64"/>
                          <a:gd name="T63" fmla="*/ 23 h 46"/>
                          <a:gd name="T64" fmla="*/ 61 w 64"/>
                          <a:gd name="T65" fmla="*/ 20 h 46"/>
                          <a:gd name="T66" fmla="*/ 62 w 64"/>
                          <a:gd name="T67" fmla="*/ 17 h 46"/>
                          <a:gd name="T68" fmla="*/ 63 w 64"/>
                          <a:gd name="T69" fmla="*/ 12 h 46"/>
                          <a:gd name="T70" fmla="*/ 63 w 64"/>
                          <a:gd name="T71" fmla="*/ 9 h 46"/>
                          <a:gd name="T72" fmla="*/ 61 w 64"/>
                          <a:gd name="T73" fmla="*/ 6 h 46"/>
                          <a:gd name="T74" fmla="*/ 58 w 64"/>
                          <a:gd name="T75" fmla="*/ 3 h 46"/>
                          <a:gd name="T76" fmla="*/ 56 w 64"/>
                          <a:gd name="T77" fmla="*/ 1 h 46"/>
                          <a:gd name="T78" fmla="*/ 51 w 64"/>
                          <a:gd name="T79" fmla="*/ 0 h 4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64" h="46">
                            <a:moveTo>
                              <a:pt x="51" y="0"/>
                            </a:moveTo>
                            <a:lnTo>
                              <a:pt x="47" y="0"/>
                            </a:lnTo>
                            <a:lnTo>
                              <a:pt x="42" y="0"/>
                            </a:lnTo>
                            <a:lnTo>
                              <a:pt x="37" y="1"/>
                            </a:lnTo>
                            <a:lnTo>
                              <a:pt x="32" y="3"/>
                            </a:lnTo>
                            <a:lnTo>
                              <a:pt x="28" y="4"/>
                            </a:lnTo>
                            <a:lnTo>
                              <a:pt x="25" y="6"/>
                            </a:lnTo>
                            <a:lnTo>
                              <a:pt x="21" y="8"/>
                            </a:lnTo>
                            <a:lnTo>
                              <a:pt x="16" y="10"/>
                            </a:lnTo>
                            <a:lnTo>
                              <a:pt x="13" y="12"/>
                            </a:lnTo>
                            <a:lnTo>
                              <a:pt x="9" y="16"/>
                            </a:lnTo>
                            <a:lnTo>
                              <a:pt x="7" y="18"/>
                            </a:lnTo>
                            <a:lnTo>
                              <a:pt x="4" y="22"/>
                            </a:lnTo>
                            <a:lnTo>
                              <a:pt x="2" y="24"/>
                            </a:lnTo>
                            <a:lnTo>
                              <a:pt x="1" y="29"/>
                            </a:lnTo>
                            <a:lnTo>
                              <a:pt x="0" y="33"/>
                            </a:lnTo>
                            <a:lnTo>
                              <a:pt x="0" y="36"/>
                            </a:lnTo>
                            <a:lnTo>
                              <a:pt x="2" y="40"/>
                            </a:lnTo>
                            <a:lnTo>
                              <a:pt x="5" y="43"/>
                            </a:lnTo>
                            <a:lnTo>
                              <a:pt x="9" y="45"/>
                            </a:lnTo>
                            <a:lnTo>
                              <a:pt x="14" y="45"/>
                            </a:lnTo>
                            <a:lnTo>
                              <a:pt x="19" y="44"/>
                            </a:lnTo>
                            <a:lnTo>
                              <a:pt x="24" y="44"/>
                            </a:lnTo>
                            <a:lnTo>
                              <a:pt x="28" y="42"/>
                            </a:lnTo>
                            <a:lnTo>
                              <a:pt x="32" y="41"/>
                            </a:lnTo>
                            <a:lnTo>
                              <a:pt x="37" y="39"/>
                            </a:lnTo>
                            <a:lnTo>
                              <a:pt x="40" y="37"/>
                            </a:lnTo>
                            <a:lnTo>
                              <a:pt x="44" y="35"/>
                            </a:lnTo>
                            <a:lnTo>
                              <a:pt x="48" y="33"/>
                            </a:lnTo>
                            <a:lnTo>
                              <a:pt x="52" y="30"/>
                            </a:lnTo>
                            <a:lnTo>
                              <a:pt x="56" y="27"/>
                            </a:lnTo>
                            <a:lnTo>
                              <a:pt x="58" y="23"/>
                            </a:lnTo>
                            <a:lnTo>
                              <a:pt x="61" y="20"/>
                            </a:lnTo>
                            <a:lnTo>
                              <a:pt x="62" y="17"/>
                            </a:lnTo>
                            <a:lnTo>
                              <a:pt x="63" y="12"/>
                            </a:lnTo>
                            <a:lnTo>
                              <a:pt x="63" y="9"/>
                            </a:lnTo>
                            <a:lnTo>
                              <a:pt x="61" y="6"/>
                            </a:lnTo>
                            <a:lnTo>
                              <a:pt x="58" y="3"/>
                            </a:lnTo>
                            <a:lnTo>
                              <a:pt x="56" y="1"/>
                            </a:ln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20" name="Freeform 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6" y="2216"/>
                        <a:ext cx="62" cy="22"/>
                      </a:xfrm>
                      <a:custGeom>
                        <a:avLst/>
                        <a:gdLst>
                          <a:gd name="T0" fmla="*/ 61 w 62"/>
                          <a:gd name="T1" fmla="*/ 15 h 22"/>
                          <a:gd name="T2" fmla="*/ 7 w 62"/>
                          <a:gd name="T3" fmla="*/ 0 h 22"/>
                          <a:gd name="T4" fmla="*/ 0 w 62"/>
                          <a:gd name="T5" fmla="*/ 4 h 22"/>
                          <a:gd name="T6" fmla="*/ 57 w 62"/>
                          <a:gd name="T7" fmla="*/ 21 h 22"/>
                          <a:gd name="T8" fmla="*/ 61 w 62"/>
                          <a:gd name="T9" fmla="*/ 15 h 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2" h="22">
                            <a:moveTo>
                              <a:pt x="61" y="15"/>
                            </a:moveTo>
                            <a:lnTo>
                              <a:pt x="7" y="0"/>
                            </a:lnTo>
                            <a:lnTo>
                              <a:pt x="0" y="4"/>
                            </a:lnTo>
                            <a:lnTo>
                              <a:pt x="57" y="21"/>
                            </a:lnTo>
                            <a:lnTo>
                              <a:pt x="61" y="15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  <p:grpSp>
              <p:nvGrpSpPr>
                <p:cNvPr id="121921" name="Group 65"/>
                <p:cNvGrpSpPr>
                  <a:grpSpLocks/>
                </p:cNvGrpSpPr>
                <p:nvPr/>
              </p:nvGrpSpPr>
              <p:grpSpPr bwMode="auto">
                <a:xfrm>
                  <a:off x="757" y="2237"/>
                  <a:ext cx="490" cy="325"/>
                  <a:chOff x="757" y="2237"/>
                  <a:chExt cx="490" cy="325"/>
                </a:xfrm>
              </p:grpSpPr>
              <p:grpSp>
                <p:nvGrpSpPr>
                  <p:cNvPr id="121922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762" y="2242"/>
                    <a:ext cx="485" cy="320"/>
                    <a:chOff x="762" y="2242"/>
                    <a:chExt cx="485" cy="320"/>
                  </a:xfrm>
                </p:grpSpPr>
                <p:grpSp>
                  <p:nvGrpSpPr>
                    <p:cNvPr id="121923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4" y="2252"/>
                      <a:ext cx="183" cy="122"/>
                      <a:chOff x="864" y="2252"/>
                      <a:chExt cx="183" cy="122"/>
                    </a:xfrm>
                  </p:grpSpPr>
                  <p:grpSp>
                    <p:nvGrpSpPr>
                      <p:cNvPr id="121924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4" y="2254"/>
                        <a:ext cx="183" cy="120"/>
                        <a:chOff x="864" y="2254"/>
                        <a:chExt cx="183" cy="120"/>
                      </a:xfrm>
                    </p:grpSpPr>
                    <p:sp>
                      <p:nvSpPr>
                        <p:cNvPr id="121925" name="Freeform 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8" y="2254"/>
                          <a:ext cx="151" cy="33"/>
                        </a:xfrm>
                        <a:custGeom>
                          <a:avLst/>
                          <a:gdLst>
                            <a:gd name="T0" fmla="*/ 150 w 151"/>
                            <a:gd name="T1" fmla="*/ 16 h 33"/>
                            <a:gd name="T2" fmla="*/ 147 w 151"/>
                            <a:gd name="T3" fmla="*/ 11 h 33"/>
                            <a:gd name="T4" fmla="*/ 143 w 151"/>
                            <a:gd name="T5" fmla="*/ 7 h 33"/>
                            <a:gd name="T6" fmla="*/ 138 w 151"/>
                            <a:gd name="T7" fmla="*/ 2 h 33"/>
                            <a:gd name="T8" fmla="*/ 135 w 151"/>
                            <a:gd name="T9" fmla="*/ 0 h 33"/>
                            <a:gd name="T10" fmla="*/ 0 w 151"/>
                            <a:gd name="T11" fmla="*/ 16 h 33"/>
                            <a:gd name="T12" fmla="*/ 7 w 151"/>
                            <a:gd name="T13" fmla="*/ 32 h 33"/>
                            <a:gd name="T14" fmla="*/ 150 w 151"/>
                            <a:gd name="T15" fmla="*/ 16 h 3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151" h="33">
                              <a:moveTo>
                                <a:pt x="150" y="16"/>
                              </a:moveTo>
                              <a:lnTo>
                                <a:pt x="147" y="11"/>
                              </a:lnTo>
                              <a:lnTo>
                                <a:pt x="143" y="7"/>
                              </a:lnTo>
                              <a:lnTo>
                                <a:pt x="138" y="2"/>
                              </a:lnTo>
                              <a:lnTo>
                                <a:pt x="135" y="0"/>
                              </a:lnTo>
                              <a:lnTo>
                                <a:pt x="0" y="16"/>
                              </a:lnTo>
                              <a:lnTo>
                                <a:pt x="7" y="32"/>
                              </a:lnTo>
                              <a:lnTo>
                                <a:pt x="150" y="16"/>
                              </a:lnTo>
                            </a:path>
                          </a:pathLst>
                        </a:custGeom>
                        <a:solidFill>
                          <a:srgbClr val="BFB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1926" name="Freeform 7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64" y="2269"/>
                          <a:ext cx="183" cy="105"/>
                        </a:xfrm>
                        <a:custGeom>
                          <a:avLst/>
                          <a:gdLst>
                            <a:gd name="T0" fmla="*/ 181 w 183"/>
                            <a:gd name="T1" fmla="*/ 103 h 105"/>
                            <a:gd name="T2" fmla="*/ 182 w 183"/>
                            <a:gd name="T3" fmla="*/ 15 h 105"/>
                            <a:gd name="T4" fmla="*/ 181 w 183"/>
                            <a:gd name="T5" fmla="*/ 11 h 105"/>
                            <a:gd name="T6" fmla="*/ 179 w 183"/>
                            <a:gd name="T7" fmla="*/ 7 h 105"/>
                            <a:gd name="T8" fmla="*/ 176 w 183"/>
                            <a:gd name="T9" fmla="*/ 3 h 105"/>
                            <a:gd name="T10" fmla="*/ 172 w 183"/>
                            <a:gd name="T11" fmla="*/ 0 h 105"/>
                            <a:gd name="T12" fmla="*/ 51 w 183"/>
                            <a:gd name="T13" fmla="*/ 15 h 105"/>
                            <a:gd name="T14" fmla="*/ 46 w 183"/>
                            <a:gd name="T15" fmla="*/ 15 h 105"/>
                            <a:gd name="T16" fmla="*/ 42 w 183"/>
                            <a:gd name="T17" fmla="*/ 13 h 105"/>
                            <a:gd name="T18" fmla="*/ 39 w 183"/>
                            <a:gd name="T19" fmla="*/ 11 h 105"/>
                            <a:gd name="T20" fmla="*/ 37 w 183"/>
                            <a:gd name="T21" fmla="*/ 8 h 105"/>
                            <a:gd name="T22" fmla="*/ 35 w 183"/>
                            <a:gd name="T23" fmla="*/ 5 h 105"/>
                            <a:gd name="T24" fmla="*/ 34 w 183"/>
                            <a:gd name="T25" fmla="*/ 0 h 105"/>
                            <a:gd name="T26" fmla="*/ 1 w 183"/>
                            <a:gd name="T27" fmla="*/ 5 h 105"/>
                            <a:gd name="T28" fmla="*/ 0 w 183"/>
                            <a:gd name="T29" fmla="*/ 104 h 105"/>
                            <a:gd name="T30" fmla="*/ 181 w 183"/>
                            <a:gd name="T31" fmla="*/ 103 h 10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</a:cxnLst>
                          <a:rect l="0" t="0" r="r" b="b"/>
                          <a:pathLst>
                            <a:path w="183" h="105">
                              <a:moveTo>
                                <a:pt x="181" y="103"/>
                              </a:moveTo>
                              <a:lnTo>
                                <a:pt x="182" y="15"/>
                              </a:lnTo>
                              <a:lnTo>
                                <a:pt x="181" y="11"/>
                              </a:lnTo>
                              <a:lnTo>
                                <a:pt x="179" y="7"/>
                              </a:lnTo>
                              <a:lnTo>
                                <a:pt x="176" y="3"/>
                              </a:lnTo>
                              <a:lnTo>
                                <a:pt x="172" y="0"/>
                              </a:lnTo>
                              <a:lnTo>
                                <a:pt x="51" y="15"/>
                              </a:lnTo>
                              <a:lnTo>
                                <a:pt x="46" y="15"/>
                              </a:lnTo>
                              <a:lnTo>
                                <a:pt x="42" y="13"/>
                              </a:lnTo>
                              <a:lnTo>
                                <a:pt x="39" y="11"/>
                              </a:lnTo>
                              <a:lnTo>
                                <a:pt x="37" y="8"/>
                              </a:lnTo>
                              <a:lnTo>
                                <a:pt x="35" y="5"/>
                              </a:lnTo>
                              <a:lnTo>
                                <a:pt x="34" y="0"/>
                              </a:lnTo>
                              <a:lnTo>
                                <a:pt x="1" y="5"/>
                              </a:lnTo>
                              <a:lnTo>
                                <a:pt x="0" y="104"/>
                              </a:lnTo>
                              <a:lnTo>
                                <a:pt x="181" y="103"/>
                              </a:lnTo>
                            </a:path>
                          </a:pathLst>
                        </a:cu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1927" name="Group 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76" y="2252"/>
                        <a:ext cx="81" cy="54"/>
                        <a:chOff x="876" y="2252"/>
                        <a:chExt cx="81" cy="54"/>
                      </a:xfrm>
                    </p:grpSpPr>
                    <p:sp>
                      <p:nvSpPr>
                        <p:cNvPr id="121928" name="Freeform 7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76" y="2252"/>
                          <a:ext cx="73" cy="34"/>
                        </a:xfrm>
                        <a:custGeom>
                          <a:avLst/>
                          <a:gdLst>
                            <a:gd name="T0" fmla="*/ 72 w 73"/>
                            <a:gd name="T1" fmla="*/ 30 h 34"/>
                            <a:gd name="T2" fmla="*/ 16 w 73"/>
                            <a:gd name="T3" fmla="*/ 0 h 34"/>
                            <a:gd name="T4" fmla="*/ 0 w 73"/>
                            <a:gd name="T5" fmla="*/ 2 h 34"/>
                            <a:gd name="T6" fmla="*/ 54 w 73"/>
                            <a:gd name="T7" fmla="*/ 33 h 34"/>
                            <a:gd name="T8" fmla="*/ 72 w 73"/>
                            <a:gd name="T9" fmla="*/ 30 h 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73" h="34">
                              <a:moveTo>
                                <a:pt x="72" y="30"/>
                              </a:moveTo>
                              <a:lnTo>
                                <a:pt x="16" y="0"/>
                              </a:lnTo>
                              <a:lnTo>
                                <a:pt x="0" y="2"/>
                              </a:lnTo>
                              <a:lnTo>
                                <a:pt x="54" y="33"/>
                              </a:lnTo>
                              <a:lnTo>
                                <a:pt x="72" y="30"/>
                              </a:lnTo>
                            </a:path>
                          </a:pathLst>
                        </a:custGeom>
                        <a:solidFill>
                          <a:srgbClr val="BF7F1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1929" name="Freeform 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28" y="2283"/>
                          <a:ext cx="29" cy="23"/>
                        </a:xfrm>
                        <a:custGeom>
                          <a:avLst/>
                          <a:gdLst>
                            <a:gd name="T0" fmla="*/ 20 w 29"/>
                            <a:gd name="T1" fmla="*/ 0 h 23"/>
                            <a:gd name="T2" fmla="*/ 1 w 29"/>
                            <a:gd name="T3" fmla="*/ 3 h 23"/>
                            <a:gd name="T4" fmla="*/ 0 w 29"/>
                            <a:gd name="T5" fmla="*/ 22 h 23"/>
                            <a:gd name="T6" fmla="*/ 28 w 29"/>
                            <a:gd name="T7" fmla="*/ 18 h 23"/>
                            <a:gd name="T8" fmla="*/ 20 w 29"/>
                            <a:gd name="T9" fmla="*/ 0 h 2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9" h="23">
                              <a:moveTo>
                                <a:pt x="20" y="0"/>
                              </a:moveTo>
                              <a:lnTo>
                                <a:pt x="1" y="3"/>
                              </a:lnTo>
                              <a:lnTo>
                                <a:pt x="0" y="22"/>
                              </a:lnTo>
                              <a:lnTo>
                                <a:pt x="28" y="18"/>
                              </a:lnTo>
                              <a:lnTo>
                                <a:pt x="20" y="0"/>
                              </a:lnTo>
                            </a:path>
                          </a:pathLst>
                        </a:custGeom>
                        <a:solidFill>
                          <a:srgbClr val="5F3F1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MY"/>
                        </a:p>
                      </p:txBody>
                    </p:sp>
                  </p:grpSp>
                </p:grpSp>
                <p:grpSp>
                  <p:nvGrpSpPr>
                    <p:cNvPr id="121930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2" y="2242"/>
                      <a:ext cx="485" cy="320"/>
                      <a:chOff x="762" y="2242"/>
                      <a:chExt cx="485" cy="320"/>
                    </a:xfrm>
                  </p:grpSpPr>
                  <p:sp>
                    <p:nvSpPr>
                      <p:cNvPr id="121931" name="Freeform 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0" y="2288"/>
                        <a:ext cx="151" cy="33"/>
                      </a:xfrm>
                      <a:custGeom>
                        <a:avLst/>
                        <a:gdLst>
                          <a:gd name="T0" fmla="*/ 150 w 151"/>
                          <a:gd name="T1" fmla="*/ 16 h 33"/>
                          <a:gd name="T2" fmla="*/ 147 w 151"/>
                          <a:gd name="T3" fmla="*/ 11 h 33"/>
                          <a:gd name="T4" fmla="*/ 143 w 151"/>
                          <a:gd name="T5" fmla="*/ 7 h 33"/>
                          <a:gd name="T6" fmla="*/ 138 w 151"/>
                          <a:gd name="T7" fmla="*/ 2 h 33"/>
                          <a:gd name="T8" fmla="*/ 135 w 151"/>
                          <a:gd name="T9" fmla="*/ 0 h 33"/>
                          <a:gd name="T10" fmla="*/ 0 w 151"/>
                          <a:gd name="T11" fmla="*/ 16 h 33"/>
                          <a:gd name="T12" fmla="*/ 7 w 151"/>
                          <a:gd name="T13" fmla="*/ 32 h 33"/>
                          <a:gd name="T14" fmla="*/ 150 w 151"/>
                          <a:gd name="T15" fmla="*/ 16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51" h="33">
                            <a:moveTo>
                              <a:pt x="150" y="16"/>
                            </a:moveTo>
                            <a:lnTo>
                              <a:pt x="147" y="11"/>
                            </a:lnTo>
                            <a:lnTo>
                              <a:pt x="143" y="7"/>
                            </a:lnTo>
                            <a:lnTo>
                              <a:pt x="138" y="2"/>
                            </a:lnTo>
                            <a:lnTo>
                              <a:pt x="135" y="0"/>
                            </a:lnTo>
                            <a:lnTo>
                              <a:pt x="0" y="16"/>
                            </a:lnTo>
                            <a:lnTo>
                              <a:pt x="7" y="32"/>
                            </a:lnTo>
                            <a:lnTo>
                              <a:pt x="150" y="16"/>
                            </a:lnTo>
                          </a:path>
                        </a:pathLst>
                      </a:custGeom>
                      <a:solidFill>
                        <a:srgbClr val="BFB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32" name="Freeform 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62" y="2242"/>
                        <a:ext cx="169" cy="304"/>
                      </a:xfrm>
                      <a:custGeom>
                        <a:avLst/>
                        <a:gdLst>
                          <a:gd name="T0" fmla="*/ 168 w 169"/>
                          <a:gd name="T1" fmla="*/ 43 h 304"/>
                          <a:gd name="T2" fmla="*/ 92 w 169"/>
                          <a:gd name="T3" fmla="*/ 0 h 304"/>
                          <a:gd name="T4" fmla="*/ 22 w 169"/>
                          <a:gd name="T5" fmla="*/ 12 h 304"/>
                          <a:gd name="T6" fmla="*/ 16 w 169"/>
                          <a:gd name="T7" fmla="*/ 14 h 304"/>
                          <a:gd name="T8" fmla="*/ 11 w 169"/>
                          <a:gd name="T9" fmla="*/ 15 h 304"/>
                          <a:gd name="T10" fmla="*/ 7 w 169"/>
                          <a:gd name="T11" fmla="*/ 17 h 304"/>
                          <a:gd name="T12" fmla="*/ 3 w 169"/>
                          <a:gd name="T13" fmla="*/ 20 h 304"/>
                          <a:gd name="T14" fmla="*/ 1 w 169"/>
                          <a:gd name="T15" fmla="*/ 23 h 304"/>
                          <a:gd name="T16" fmla="*/ 0 w 169"/>
                          <a:gd name="T17" fmla="*/ 28 h 304"/>
                          <a:gd name="T18" fmla="*/ 0 w 169"/>
                          <a:gd name="T19" fmla="*/ 254 h 304"/>
                          <a:gd name="T20" fmla="*/ 68 w 169"/>
                          <a:gd name="T21" fmla="*/ 303 h 304"/>
                          <a:gd name="T22" fmla="*/ 168 w 169"/>
                          <a:gd name="T23" fmla="*/ 43 h 30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169" h="304">
                            <a:moveTo>
                              <a:pt x="168" y="43"/>
                            </a:moveTo>
                            <a:lnTo>
                              <a:pt x="92" y="0"/>
                            </a:lnTo>
                            <a:lnTo>
                              <a:pt x="22" y="12"/>
                            </a:lnTo>
                            <a:lnTo>
                              <a:pt x="16" y="14"/>
                            </a:lnTo>
                            <a:lnTo>
                              <a:pt x="11" y="15"/>
                            </a:lnTo>
                            <a:lnTo>
                              <a:pt x="7" y="17"/>
                            </a:lnTo>
                            <a:lnTo>
                              <a:pt x="3" y="20"/>
                            </a:lnTo>
                            <a:lnTo>
                              <a:pt x="1" y="23"/>
                            </a:lnTo>
                            <a:lnTo>
                              <a:pt x="0" y="28"/>
                            </a:lnTo>
                            <a:lnTo>
                              <a:pt x="0" y="254"/>
                            </a:lnTo>
                            <a:lnTo>
                              <a:pt x="68" y="303"/>
                            </a:lnTo>
                            <a:lnTo>
                              <a:pt x="168" y="43"/>
                            </a:lnTo>
                          </a:path>
                        </a:pathLst>
                      </a:custGeom>
                      <a:solidFill>
                        <a:srgbClr val="BFB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33" name="Freeform 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40" y="2305"/>
                        <a:ext cx="72" cy="95"/>
                      </a:xfrm>
                      <a:custGeom>
                        <a:avLst/>
                        <a:gdLst>
                          <a:gd name="T0" fmla="*/ 71 w 72"/>
                          <a:gd name="T1" fmla="*/ 21 h 95"/>
                          <a:gd name="T2" fmla="*/ 7 w 72"/>
                          <a:gd name="T3" fmla="*/ 0 h 95"/>
                          <a:gd name="T4" fmla="*/ 0 w 72"/>
                          <a:gd name="T5" fmla="*/ 72 h 95"/>
                          <a:gd name="T6" fmla="*/ 66 w 72"/>
                          <a:gd name="T7" fmla="*/ 94 h 95"/>
                          <a:gd name="T8" fmla="*/ 71 w 72"/>
                          <a:gd name="T9" fmla="*/ 21 h 9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72" h="95">
                            <a:moveTo>
                              <a:pt x="71" y="21"/>
                            </a:moveTo>
                            <a:lnTo>
                              <a:pt x="7" y="0"/>
                            </a:lnTo>
                            <a:lnTo>
                              <a:pt x="0" y="72"/>
                            </a:lnTo>
                            <a:lnTo>
                              <a:pt x="66" y="94"/>
                            </a:lnTo>
                            <a:lnTo>
                              <a:pt x="71" y="21"/>
                            </a:lnTo>
                          </a:path>
                        </a:pathLst>
                      </a:custGeom>
                      <a:solidFill>
                        <a:srgbClr val="8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34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7" y="2286"/>
                        <a:ext cx="420" cy="276"/>
                      </a:xfrm>
                      <a:custGeom>
                        <a:avLst/>
                        <a:gdLst>
                          <a:gd name="T0" fmla="*/ 419 w 420"/>
                          <a:gd name="T1" fmla="*/ 140 h 276"/>
                          <a:gd name="T2" fmla="*/ 384 w 420"/>
                          <a:gd name="T3" fmla="*/ 41 h 276"/>
                          <a:gd name="T4" fmla="*/ 379 w 420"/>
                          <a:gd name="T5" fmla="*/ 113 h 276"/>
                          <a:gd name="T6" fmla="*/ 254 w 420"/>
                          <a:gd name="T7" fmla="*/ 132 h 276"/>
                          <a:gd name="T8" fmla="*/ 254 w 420"/>
                          <a:gd name="T9" fmla="*/ 39 h 276"/>
                          <a:gd name="T10" fmla="*/ 253 w 420"/>
                          <a:gd name="T11" fmla="*/ 33 h 276"/>
                          <a:gd name="T12" fmla="*/ 251 w 420"/>
                          <a:gd name="T13" fmla="*/ 29 h 276"/>
                          <a:gd name="T14" fmla="*/ 249 w 420"/>
                          <a:gd name="T15" fmla="*/ 24 h 276"/>
                          <a:gd name="T16" fmla="*/ 246 w 420"/>
                          <a:gd name="T17" fmla="*/ 20 h 276"/>
                          <a:gd name="T18" fmla="*/ 243 w 420"/>
                          <a:gd name="T19" fmla="*/ 17 h 276"/>
                          <a:gd name="T20" fmla="*/ 121 w 420"/>
                          <a:gd name="T21" fmla="*/ 33 h 276"/>
                          <a:gd name="T22" fmla="*/ 116 w 420"/>
                          <a:gd name="T23" fmla="*/ 32 h 276"/>
                          <a:gd name="T24" fmla="*/ 113 w 420"/>
                          <a:gd name="T25" fmla="*/ 31 h 276"/>
                          <a:gd name="T26" fmla="*/ 110 w 420"/>
                          <a:gd name="T27" fmla="*/ 29 h 276"/>
                          <a:gd name="T28" fmla="*/ 107 w 420"/>
                          <a:gd name="T29" fmla="*/ 26 h 276"/>
                          <a:gd name="T30" fmla="*/ 105 w 420"/>
                          <a:gd name="T31" fmla="*/ 23 h 276"/>
                          <a:gd name="T32" fmla="*/ 104 w 420"/>
                          <a:gd name="T33" fmla="*/ 18 h 276"/>
                          <a:gd name="T34" fmla="*/ 104 w 420"/>
                          <a:gd name="T35" fmla="*/ 11 h 276"/>
                          <a:gd name="T36" fmla="*/ 104 w 420"/>
                          <a:gd name="T37" fmla="*/ 5 h 276"/>
                          <a:gd name="T38" fmla="*/ 105 w 420"/>
                          <a:gd name="T39" fmla="*/ 0 h 276"/>
                          <a:gd name="T40" fmla="*/ 23 w 420"/>
                          <a:gd name="T41" fmla="*/ 19 h 276"/>
                          <a:gd name="T42" fmla="*/ 17 w 420"/>
                          <a:gd name="T43" fmla="*/ 20 h 276"/>
                          <a:gd name="T44" fmla="*/ 11 w 420"/>
                          <a:gd name="T45" fmla="*/ 22 h 276"/>
                          <a:gd name="T46" fmla="*/ 7 w 420"/>
                          <a:gd name="T47" fmla="*/ 24 h 276"/>
                          <a:gd name="T48" fmla="*/ 3 w 420"/>
                          <a:gd name="T49" fmla="*/ 27 h 276"/>
                          <a:gd name="T50" fmla="*/ 1 w 420"/>
                          <a:gd name="T51" fmla="*/ 30 h 276"/>
                          <a:gd name="T52" fmla="*/ 0 w 420"/>
                          <a:gd name="T53" fmla="*/ 35 h 276"/>
                          <a:gd name="T54" fmla="*/ 0 w 420"/>
                          <a:gd name="T55" fmla="*/ 259 h 276"/>
                          <a:gd name="T56" fmla="*/ 31 w 420"/>
                          <a:gd name="T57" fmla="*/ 275 h 276"/>
                          <a:gd name="T58" fmla="*/ 38 w 420"/>
                          <a:gd name="T59" fmla="*/ 274 h 276"/>
                          <a:gd name="T60" fmla="*/ 75 w 420"/>
                          <a:gd name="T61" fmla="*/ 234 h 276"/>
                          <a:gd name="T62" fmla="*/ 359 w 420"/>
                          <a:gd name="T63" fmla="*/ 188 h 276"/>
                          <a:gd name="T64" fmla="*/ 360 w 420"/>
                          <a:gd name="T65" fmla="*/ 179 h 276"/>
                          <a:gd name="T66" fmla="*/ 362 w 420"/>
                          <a:gd name="T67" fmla="*/ 172 h 276"/>
                          <a:gd name="T68" fmla="*/ 364 w 420"/>
                          <a:gd name="T69" fmla="*/ 167 h 276"/>
                          <a:gd name="T70" fmla="*/ 368 w 420"/>
                          <a:gd name="T71" fmla="*/ 161 h 276"/>
                          <a:gd name="T72" fmla="*/ 371 w 420"/>
                          <a:gd name="T73" fmla="*/ 157 h 276"/>
                          <a:gd name="T74" fmla="*/ 377 w 420"/>
                          <a:gd name="T75" fmla="*/ 151 h 276"/>
                          <a:gd name="T76" fmla="*/ 383 w 420"/>
                          <a:gd name="T77" fmla="*/ 147 h 276"/>
                          <a:gd name="T78" fmla="*/ 389 w 420"/>
                          <a:gd name="T79" fmla="*/ 144 h 276"/>
                          <a:gd name="T80" fmla="*/ 394 w 420"/>
                          <a:gd name="T81" fmla="*/ 142 h 276"/>
                          <a:gd name="T82" fmla="*/ 400 w 420"/>
                          <a:gd name="T83" fmla="*/ 141 h 276"/>
                          <a:gd name="T84" fmla="*/ 407 w 420"/>
                          <a:gd name="T85" fmla="*/ 140 h 276"/>
                          <a:gd name="T86" fmla="*/ 413 w 420"/>
                          <a:gd name="T87" fmla="*/ 140 h 276"/>
                          <a:gd name="T88" fmla="*/ 419 w 420"/>
                          <a:gd name="T89" fmla="*/ 140 h 2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</a:cxnLst>
                        <a:rect l="0" t="0" r="r" b="b"/>
                        <a:pathLst>
                          <a:path w="420" h="276">
                            <a:moveTo>
                              <a:pt x="419" y="140"/>
                            </a:moveTo>
                            <a:lnTo>
                              <a:pt x="384" y="41"/>
                            </a:lnTo>
                            <a:lnTo>
                              <a:pt x="379" y="113"/>
                            </a:lnTo>
                            <a:lnTo>
                              <a:pt x="254" y="132"/>
                            </a:lnTo>
                            <a:lnTo>
                              <a:pt x="254" y="39"/>
                            </a:lnTo>
                            <a:lnTo>
                              <a:pt x="253" y="33"/>
                            </a:lnTo>
                            <a:lnTo>
                              <a:pt x="251" y="29"/>
                            </a:lnTo>
                            <a:lnTo>
                              <a:pt x="249" y="24"/>
                            </a:lnTo>
                            <a:lnTo>
                              <a:pt x="246" y="20"/>
                            </a:lnTo>
                            <a:lnTo>
                              <a:pt x="243" y="17"/>
                            </a:lnTo>
                            <a:lnTo>
                              <a:pt x="121" y="33"/>
                            </a:lnTo>
                            <a:lnTo>
                              <a:pt x="116" y="32"/>
                            </a:lnTo>
                            <a:lnTo>
                              <a:pt x="113" y="31"/>
                            </a:lnTo>
                            <a:lnTo>
                              <a:pt x="110" y="29"/>
                            </a:lnTo>
                            <a:lnTo>
                              <a:pt x="107" y="26"/>
                            </a:lnTo>
                            <a:lnTo>
                              <a:pt x="105" y="23"/>
                            </a:lnTo>
                            <a:lnTo>
                              <a:pt x="104" y="18"/>
                            </a:lnTo>
                            <a:lnTo>
                              <a:pt x="104" y="11"/>
                            </a:lnTo>
                            <a:lnTo>
                              <a:pt x="104" y="5"/>
                            </a:lnTo>
                            <a:lnTo>
                              <a:pt x="105" y="0"/>
                            </a:lnTo>
                            <a:lnTo>
                              <a:pt x="23" y="19"/>
                            </a:lnTo>
                            <a:lnTo>
                              <a:pt x="17" y="20"/>
                            </a:lnTo>
                            <a:lnTo>
                              <a:pt x="11" y="22"/>
                            </a:lnTo>
                            <a:lnTo>
                              <a:pt x="7" y="24"/>
                            </a:lnTo>
                            <a:lnTo>
                              <a:pt x="3" y="27"/>
                            </a:lnTo>
                            <a:lnTo>
                              <a:pt x="1" y="30"/>
                            </a:lnTo>
                            <a:lnTo>
                              <a:pt x="0" y="35"/>
                            </a:lnTo>
                            <a:lnTo>
                              <a:pt x="0" y="259"/>
                            </a:lnTo>
                            <a:lnTo>
                              <a:pt x="31" y="275"/>
                            </a:lnTo>
                            <a:lnTo>
                              <a:pt x="38" y="274"/>
                            </a:lnTo>
                            <a:lnTo>
                              <a:pt x="75" y="234"/>
                            </a:lnTo>
                            <a:lnTo>
                              <a:pt x="359" y="188"/>
                            </a:lnTo>
                            <a:lnTo>
                              <a:pt x="360" y="179"/>
                            </a:lnTo>
                            <a:lnTo>
                              <a:pt x="362" y="172"/>
                            </a:lnTo>
                            <a:lnTo>
                              <a:pt x="364" y="167"/>
                            </a:lnTo>
                            <a:lnTo>
                              <a:pt x="368" y="161"/>
                            </a:lnTo>
                            <a:lnTo>
                              <a:pt x="371" y="157"/>
                            </a:lnTo>
                            <a:lnTo>
                              <a:pt x="377" y="151"/>
                            </a:lnTo>
                            <a:lnTo>
                              <a:pt x="383" y="147"/>
                            </a:lnTo>
                            <a:lnTo>
                              <a:pt x="389" y="144"/>
                            </a:lnTo>
                            <a:lnTo>
                              <a:pt x="394" y="142"/>
                            </a:lnTo>
                            <a:lnTo>
                              <a:pt x="400" y="141"/>
                            </a:lnTo>
                            <a:lnTo>
                              <a:pt x="407" y="140"/>
                            </a:lnTo>
                            <a:lnTo>
                              <a:pt x="413" y="140"/>
                            </a:lnTo>
                            <a:lnTo>
                              <a:pt x="419" y="140"/>
                            </a:lnTo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</p:grpSp>
              </p:grpSp>
              <p:grpSp>
                <p:nvGrpSpPr>
                  <p:cNvPr id="121935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757" y="2237"/>
                    <a:ext cx="395" cy="256"/>
                    <a:chOff x="757" y="2237"/>
                    <a:chExt cx="395" cy="256"/>
                  </a:xfrm>
                </p:grpSpPr>
                <p:grpSp>
                  <p:nvGrpSpPr>
                    <p:cNvPr id="121936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57" y="2237"/>
                      <a:ext cx="298" cy="256"/>
                      <a:chOff x="757" y="2237"/>
                      <a:chExt cx="298" cy="256"/>
                    </a:xfrm>
                  </p:grpSpPr>
                  <p:grpSp>
                    <p:nvGrpSpPr>
                      <p:cNvPr id="121937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7" y="2260"/>
                        <a:ext cx="298" cy="233"/>
                        <a:chOff x="757" y="2260"/>
                        <a:chExt cx="298" cy="233"/>
                      </a:xfrm>
                    </p:grpSpPr>
                    <p:grpSp>
                      <p:nvGrpSpPr>
                        <p:cNvPr id="121938" name="Group 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57" y="2260"/>
                          <a:ext cx="184" cy="233"/>
                          <a:chOff x="757" y="2260"/>
                          <a:chExt cx="184" cy="233"/>
                        </a:xfrm>
                      </p:grpSpPr>
                      <p:grpSp>
                        <p:nvGrpSpPr>
                          <p:cNvPr id="121939" name="Group 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63" y="2260"/>
                            <a:ext cx="67" cy="154"/>
                            <a:chOff x="763" y="2260"/>
                            <a:chExt cx="67" cy="154"/>
                          </a:xfrm>
                        </p:grpSpPr>
                        <p:sp>
                          <p:nvSpPr>
                            <p:cNvPr id="121940" name="Line 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 flipV="1">
                              <a:off x="763" y="2260"/>
                              <a:ext cx="67" cy="54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80800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MY"/>
                            </a:p>
                          </p:txBody>
                        </p:sp>
                        <p:grpSp>
                          <p:nvGrpSpPr>
                            <p:cNvPr id="121941" name="Group 8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65" y="2328"/>
                              <a:ext cx="56" cy="86"/>
                              <a:chOff x="765" y="2328"/>
                              <a:chExt cx="56" cy="86"/>
                            </a:xfrm>
                          </p:grpSpPr>
                          <p:sp>
                            <p:nvSpPr>
                              <p:cNvPr id="121942" name="Line 8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765" y="2328"/>
                                <a:ext cx="56" cy="45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808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43" name="Line 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765" y="2339"/>
                                <a:ext cx="56" cy="45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808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44" name="Line 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765" y="2350"/>
                                <a:ext cx="56" cy="44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808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45" name="Line 8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765" y="2359"/>
                                <a:ext cx="56" cy="4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808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46" name="Line 9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765" y="2370"/>
                                <a:ext cx="56" cy="44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808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1947" name="Group 9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57" y="2413"/>
                            <a:ext cx="184" cy="80"/>
                            <a:chOff x="757" y="2413"/>
                            <a:chExt cx="184" cy="80"/>
                          </a:xfrm>
                        </p:grpSpPr>
                        <p:sp>
                          <p:nvSpPr>
                            <p:cNvPr id="121948" name="Freeform 9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757" y="2427"/>
                              <a:ext cx="184" cy="66"/>
                            </a:xfrm>
                            <a:custGeom>
                              <a:avLst/>
                              <a:gdLst>
                                <a:gd name="T0" fmla="*/ 183 w 184"/>
                                <a:gd name="T1" fmla="*/ 33 h 66"/>
                                <a:gd name="T2" fmla="*/ 174 w 184"/>
                                <a:gd name="T3" fmla="*/ 49 h 66"/>
                                <a:gd name="T4" fmla="*/ 68 w 184"/>
                                <a:gd name="T5" fmla="*/ 65 h 66"/>
                                <a:gd name="T6" fmla="*/ 0 w 184"/>
                                <a:gd name="T7" fmla="*/ 14 h 66"/>
                                <a:gd name="T8" fmla="*/ 0 w 184"/>
                                <a:gd name="T9" fmla="*/ 0 h 66"/>
                                <a:gd name="T10" fmla="*/ 68 w 184"/>
                                <a:gd name="T11" fmla="*/ 50 h 66"/>
                                <a:gd name="T12" fmla="*/ 183 w 184"/>
                                <a:gd name="T13" fmla="*/ 33 h 6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84" h="66">
                                  <a:moveTo>
                                    <a:pt x="183" y="33"/>
                                  </a:moveTo>
                                  <a:lnTo>
                                    <a:pt x="174" y="49"/>
                                  </a:lnTo>
                                  <a:lnTo>
                                    <a:pt x="68" y="65"/>
                                  </a:lnTo>
                                  <a:lnTo>
                                    <a:pt x="0" y="14"/>
                                  </a:lnTo>
                                  <a:lnTo>
                                    <a:pt x="0" y="0"/>
                                  </a:lnTo>
                                  <a:lnTo>
                                    <a:pt x="68" y="50"/>
                                  </a:lnTo>
                                  <a:lnTo>
                                    <a:pt x="183" y="33"/>
                                  </a:lnTo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MY"/>
                            </a:p>
                          </p:txBody>
                        </p:sp>
                        <p:sp>
                          <p:nvSpPr>
                            <p:cNvPr id="121949" name="Freeform 9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757" y="2415"/>
                              <a:ext cx="184" cy="64"/>
                            </a:xfrm>
                            <a:custGeom>
                              <a:avLst/>
                              <a:gdLst>
                                <a:gd name="T0" fmla="*/ 183 w 184"/>
                                <a:gd name="T1" fmla="*/ 45 h 64"/>
                                <a:gd name="T2" fmla="*/ 68 w 184"/>
                                <a:gd name="T3" fmla="*/ 63 h 64"/>
                                <a:gd name="T4" fmla="*/ 0 w 184"/>
                                <a:gd name="T5" fmla="*/ 12 h 64"/>
                                <a:gd name="T6" fmla="*/ 0 w 184"/>
                                <a:gd name="T7" fmla="*/ 0 h 64"/>
                                <a:gd name="T8" fmla="*/ 69 w 184"/>
                                <a:gd name="T9" fmla="*/ 53 h 64"/>
                                <a:gd name="T10" fmla="*/ 179 w 184"/>
                                <a:gd name="T11" fmla="*/ 36 h 64"/>
                                <a:gd name="T12" fmla="*/ 183 w 184"/>
                                <a:gd name="T13" fmla="*/ 45 h 6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84" h="64">
                                  <a:moveTo>
                                    <a:pt x="183" y="45"/>
                                  </a:moveTo>
                                  <a:lnTo>
                                    <a:pt x="68" y="63"/>
                                  </a:lnTo>
                                  <a:lnTo>
                                    <a:pt x="0" y="12"/>
                                  </a:lnTo>
                                  <a:lnTo>
                                    <a:pt x="0" y="0"/>
                                  </a:lnTo>
                                  <a:lnTo>
                                    <a:pt x="69" y="53"/>
                                  </a:lnTo>
                                  <a:lnTo>
                                    <a:pt x="179" y="36"/>
                                  </a:lnTo>
                                  <a:lnTo>
                                    <a:pt x="183" y="45"/>
                                  </a:lnTo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MY"/>
                            </a:p>
                          </p:txBody>
                        </p:sp>
                        <p:sp>
                          <p:nvSpPr>
                            <p:cNvPr id="121950" name="Freeform 9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757" y="2413"/>
                              <a:ext cx="4" cy="6"/>
                            </a:xfrm>
                            <a:custGeom>
                              <a:avLst/>
                              <a:gdLst>
                                <a:gd name="T0" fmla="*/ 0 w 4"/>
                                <a:gd name="T1" fmla="*/ 2 h 6"/>
                                <a:gd name="T2" fmla="*/ 3 w 4"/>
                                <a:gd name="T3" fmla="*/ 5 h 6"/>
                                <a:gd name="T4" fmla="*/ 3 w 4"/>
                                <a:gd name="T5" fmla="*/ 0 h 6"/>
                                <a:gd name="T6" fmla="*/ 0 w 4"/>
                                <a:gd name="T7" fmla="*/ 2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</a:cxnLst>
                              <a:rect l="0" t="0" r="r" b="b"/>
                              <a:pathLst>
                                <a:path w="4" h="6">
                                  <a:moveTo>
                                    <a:pt x="0" y="2"/>
                                  </a:moveTo>
                                  <a:lnTo>
                                    <a:pt x="3" y="5"/>
                                  </a:lnTo>
                                  <a:lnTo>
                                    <a:pt x="3" y="0"/>
                                  </a:lnTo>
                                  <a:lnTo>
                                    <a:pt x="0" y="2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MY"/>
                            </a:p>
                          </p:txBody>
                        </p:sp>
                      </p:grpSp>
                    </p:grpSp>
                    <p:grpSp>
                      <p:nvGrpSpPr>
                        <p:cNvPr id="121951" name="Group 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32" y="2345"/>
                          <a:ext cx="123" cy="81"/>
                          <a:chOff x="932" y="2345"/>
                          <a:chExt cx="123" cy="81"/>
                        </a:xfrm>
                      </p:grpSpPr>
                      <p:sp>
                        <p:nvSpPr>
                          <p:cNvPr id="121952" name="Freeform 9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936" y="2345"/>
                            <a:ext cx="116" cy="81"/>
                          </a:xfrm>
                          <a:custGeom>
                            <a:avLst/>
                            <a:gdLst>
                              <a:gd name="T0" fmla="*/ 115 w 116"/>
                              <a:gd name="T1" fmla="*/ 0 h 81"/>
                              <a:gd name="T2" fmla="*/ 115 w 116"/>
                              <a:gd name="T3" fmla="*/ 65 h 81"/>
                              <a:gd name="T4" fmla="*/ 0 w 116"/>
                              <a:gd name="T5" fmla="*/ 80 h 81"/>
                              <a:gd name="T6" fmla="*/ 0 w 116"/>
                              <a:gd name="T7" fmla="*/ 15 h 81"/>
                              <a:gd name="T8" fmla="*/ 115 w 116"/>
                              <a:gd name="T9" fmla="*/ 0 h 81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16" h="81">
                                <a:moveTo>
                                  <a:pt x="115" y="0"/>
                                </a:moveTo>
                                <a:lnTo>
                                  <a:pt x="115" y="65"/>
                                </a:lnTo>
                                <a:lnTo>
                                  <a:pt x="0" y="80"/>
                                </a:lnTo>
                                <a:lnTo>
                                  <a:pt x="0" y="15"/>
                                </a:lnTo>
                                <a:lnTo>
                                  <a:pt x="115" y="0"/>
                                </a:lnTo>
                              </a:path>
                            </a:pathLst>
                          </a:custGeom>
                          <a:solidFill>
                            <a:srgbClr val="BFBF00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MY"/>
                          </a:p>
                        </p:txBody>
                      </p:sp>
                      <p:grpSp>
                        <p:nvGrpSpPr>
                          <p:cNvPr id="121953" name="Group 9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932" y="2356"/>
                            <a:ext cx="123" cy="58"/>
                            <a:chOff x="932" y="2356"/>
                            <a:chExt cx="123" cy="58"/>
                          </a:xfrm>
                        </p:grpSpPr>
                        <p:grpSp>
                          <p:nvGrpSpPr>
                            <p:cNvPr id="121954" name="Group 9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32" y="2356"/>
                              <a:ext cx="123" cy="20"/>
                              <a:chOff x="932" y="2356"/>
                              <a:chExt cx="123" cy="20"/>
                            </a:xfrm>
                          </p:grpSpPr>
                          <p:sp>
                            <p:nvSpPr>
                              <p:cNvPr id="121955" name="Line 9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63"/>
                                <a:ext cx="122" cy="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56" name="Line 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56"/>
                                <a:ext cx="123" cy="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57" name="Line 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69"/>
                                <a:ext cx="122" cy="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</p:grpSp>
                        <p:grpSp>
                          <p:nvGrpSpPr>
                            <p:cNvPr id="121958" name="Group 10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32" y="2375"/>
                              <a:ext cx="123" cy="20"/>
                              <a:chOff x="932" y="2375"/>
                              <a:chExt cx="123" cy="20"/>
                            </a:xfrm>
                          </p:grpSpPr>
                          <p:sp>
                            <p:nvSpPr>
                              <p:cNvPr id="121959" name="Line 10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82"/>
                                <a:ext cx="122" cy="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60" name="Line 10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75"/>
                                <a:ext cx="123" cy="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61" name="Line 10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89"/>
                                <a:ext cx="122" cy="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</p:grpSp>
                        <p:grpSp>
                          <p:nvGrpSpPr>
                            <p:cNvPr id="121962" name="Group 1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32" y="2394"/>
                              <a:ext cx="122" cy="20"/>
                              <a:chOff x="932" y="2394"/>
                              <a:chExt cx="122" cy="20"/>
                            </a:xfrm>
                          </p:grpSpPr>
                          <p:sp>
                            <p:nvSpPr>
                              <p:cNvPr id="121963" name="Line 10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401"/>
                                <a:ext cx="122" cy="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64" name="Line 10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394"/>
                                <a:ext cx="122" cy="8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  <p:sp>
                            <p:nvSpPr>
                              <p:cNvPr id="121965" name="Line 10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932" y="2408"/>
                                <a:ext cx="122" cy="6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MY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21966" name="Group 1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98" y="2237"/>
                        <a:ext cx="25" cy="31"/>
                        <a:chOff x="998" y="2237"/>
                        <a:chExt cx="25" cy="31"/>
                      </a:xfrm>
                    </p:grpSpPr>
                    <p:sp>
                      <p:nvSpPr>
                        <p:cNvPr id="121967" name="Freeform 1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03" y="2243"/>
                          <a:ext cx="14" cy="25"/>
                        </a:xfrm>
                        <a:custGeom>
                          <a:avLst/>
                          <a:gdLst>
                            <a:gd name="T0" fmla="*/ 13 w 14"/>
                            <a:gd name="T1" fmla="*/ 1 h 25"/>
                            <a:gd name="T2" fmla="*/ 13 w 14"/>
                            <a:gd name="T3" fmla="*/ 23 h 25"/>
                            <a:gd name="T4" fmla="*/ 0 w 14"/>
                            <a:gd name="T5" fmla="*/ 24 h 25"/>
                            <a:gd name="T6" fmla="*/ 0 w 14"/>
                            <a:gd name="T7" fmla="*/ 0 h 25"/>
                            <a:gd name="T8" fmla="*/ 13 w 14"/>
                            <a:gd name="T9" fmla="*/ 1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4" h="25">
                              <a:moveTo>
                                <a:pt x="13" y="1"/>
                              </a:moveTo>
                              <a:lnTo>
                                <a:pt x="13" y="23"/>
                              </a:lnTo>
                              <a:lnTo>
                                <a:pt x="0" y="24"/>
                              </a:lnTo>
                              <a:lnTo>
                                <a:pt x="0" y="0"/>
                              </a:lnTo>
                              <a:lnTo>
                                <a:pt x="13" y="1"/>
                              </a:lnTo>
                            </a:path>
                          </a:pathLst>
                        </a:custGeom>
                        <a:solidFill>
                          <a:srgbClr val="808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1968" name="Oval 1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98" y="2237"/>
                          <a:ext cx="25" cy="9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</p:grpSp>
                <p:grpSp>
                  <p:nvGrpSpPr>
                    <p:cNvPr id="121969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1" y="2370"/>
                      <a:ext cx="11" cy="17"/>
                      <a:chOff x="1141" y="2370"/>
                      <a:chExt cx="11" cy="17"/>
                    </a:xfrm>
                  </p:grpSpPr>
                  <p:sp>
                    <p:nvSpPr>
                      <p:cNvPr id="121970" name="Freeform 1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45" y="2371"/>
                        <a:ext cx="5" cy="16"/>
                      </a:xfrm>
                      <a:custGeom>
                        <a:avLst/>
                        <a:gdLst>
                          <a:gd name="T0" fmla="*/ 4 w 5"/>
                          <a:gd name="T1" fmla="*/ 15 h 16"/>
                          <a:gd name="T2" fmla="*/ 0 w 5"/>
                          <a:gd name="T3" fmla="*/ 13 h 16"/>
                          <a:gd name="T4" fmla="*/ 0 w 5"/>
                          <a:gd name="T5" fmla="*/ 0 h 16"/>
                          <a:gd name="T6" fmla="*/ 4 w 5"/>
                          <a:gd name="T7" fmla="*/ 2 h 16"/>
                          <a:gd name="T8" fmla="*/ 4 w 5"/>
                          <a:gd name="T9" fmla="*/ 15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" h="16">
                            <a:moveTo>
                              <a:pt x="4" y="15"/>
                            </a:moveTo>
                            <a:lnTo>
                              <a:pt x="0" y="13"/>
                            </a:lnTo>
                            <a:lnTo>
                              <a:pt x="0" y="0"/>
                            </a:lnTo>
                            <a:lnTo>
                              <a:pt x="4" y="2"/>
                            </a:lnTo>
                            <a:lnTo>
                              <a:pt x="4" y="15"/>
                            </a:lnTo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71" name="Oval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41" y="2370"/>
                        <a:ext cx="11" cy="4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21972" name="Group 116"/>
          <p:cNvGrpSpPr>
            <a:grpSpLocks/>
          </p:cNvGrpSpPr>
          <p:nvPr/>
        </p:nvGrpSpPr>
        <p:grpSpPr bwMode="auto">
          <a:xfrm>
            <a:off x="3733800" y="3429000"/>
            <a:ext cx="1438275" cy="1203325"/>
            <a:chOff x="3032" y="1593"/>
            <a:chExt cx="899" cy="753"/>
          </a:xfrm>
        </p:grpSpPr>
        <p:grpSp>
          <p:nvGrpSpPr>
            <p:cNvPr id="121973" name="Group 117"/>
            <p:cNvGrpSpPr>
              <a:grpSpLocks/>
            </p:cNvGrpSpPr>
            <p:nvPr/>
          </p:nvGrpSpPr>
          <p:grpSpPr bwMode="auto">
            <a:xfrm>
              <a:off x="3032" y="1857"/>
              <a:ext cx="494" cy="444"/>
              <a:chOff x="3032" y="1857"/>
              <a:chExt cx="494" cy="444"/>
            </a:xfrm>
          </p:grpSpPr>
          <p:grpSp>
            <p:nvGrpSpPr>
              <p:cNvPr id="121974" name="Group 118"/>
              <p:cNvGrpSpPr>
                <a:grpSpLocks/>
              </p:cNvGrpSpPr>
              <p:nvPr/>
            </p:nvGrpSpPr>
            <p:grpSpPr bwMode="auto">
              <a:xfrm>
                <a:off x="3052" y="1857"/>
                <a:ext cx="474" cy="429"/>
                <a:chOff x="3052" y="1857"/>
                <a:chExt cx="474" cy="429"/>
              </a:xfrm>
            </p:grpSpPr>
            <p:grpSp>
              <p:nvGrpSpPr>
                <p:cNvPr id="121975" name="Group 119"/>
                <p:cNvGrpSpPr>
                  <a:grpSpLocks/>
                </p:cNvGrpSpPr>
                <p:nvPr/>
              </p:nvGrpSpPr>
              <p:grpSpPr bwMode="auto">
                <a:xfrm>
                  <a:off x="3052" y="1857"/>
                  <a:ext cx="474" cy="429"/>
                  <a:chOff x="3052" y="1857"/>
                  <a:chExt cx="474" cy="429"/>
                </a:xfrm>
              </p:grpSpPr>
              <p:sp>
                <p:nvSpPr>
                  <p:cNvPr id="121976" name="Freeform 120"/>
                  <p:cNvSpPr>
                    <a:spLocks/>
                  </p:cNvSpPr>
                  <p:nvPr/>
                </p:nvSpPr>
                <p:spPr bwMode="auto">
                  <a:xfrm>
                    <a:off x="3239" y="2231"/>
                    <a:ext cx="102" cy="55"/>
                  </a:xfrm>
                  <a:custGeom>
                    <a:avLst/>
                    <a:gdLst>
                      <a:gd name="T0" fmla="*/ 20 w 102"/>
                      <a:gd name="T1" fmla="*/ 54 h 55"/>
                      <a:gd name="T2" fmla="*/ 81 w 102"/>
                      <a:gd name="T3" fmla="*/ 54 h 55"/>
                      <a:gd name="T4" fmla="*/ 101 w 102"/>
                      <a:gd name="T5" fmla="*/ 0 h 55"/>
                      <a:gd name="T6" fmla="*/ 0 w 102"/>
                      <a:gd name="T7" fmla="*/ 0 h 55"/>
                      <a:gd name="T8" fmla="*/ 20 w 102"/>
                      <a:gd name="T9" fmla="*/ 54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" h="55">
                        <a:moveTo>
                          <a:pt x="20" y="54"/>
                        </a:moveTo>
                        <a:lnTo>
                          <a:pt x="81" y="54"/>
                        </a:lnTo>
                        <a:lnTo>
                          <a:pt x="101" y="0"/>
                        </a:lnTo>
                        <a:lnTo>
                          <a:pt x="0" y="0"/>
                        </a:lnTo>
                        <a:lnTo>
                          <a:pt x="20" y="54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977" name="Freeform 121"/>
                  <p:cNvSpPr>
                    <a:spLocks/>
                  </p:cNvSpPr>
                  <p:nvPr/>
                </p:nvSpPr>
                <p:spPr bwMode="auto">
                  <a:xfrm>
                    <a:off x="3465" y="2023"/>
                    <a:ext cx="61" cy="92"/>
                  </a:xfrm>
                  <a:custGeom>
                    <a:avLst/>
                    <a:gdLst>
                      <a:gd name="T0" fmla="*/ 60 w 61"/>
                      <a:gd name="T1" fmla="*/ 73 h 92"/>
                      <a:gd name="T2" fmla="*/ 60 w 61"/>
                      <a:gd name="T3" fmla="*/ 18 h 92"/>
                      <a:gd name="T4" fmla="*/ 0 w 61"/>
                      <a:gd name="T5" fmla="*/ 0 h 92"/>
                      <a:gd name="T6" fmla="*/ 0 w 61"/>
                      <a:gd name="T7" fmla="*/ 91 h 92"/>
                      <a:gd name="T8" fmla="*/ 60 w 61"/>
                      <a:gd name="T9" fmla="*/ 73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92">
                        <a:moveTo>
                          <a:pt x="60" y="73"/>
                        </a:moveTo>
                        <a:lnTo>
                          <a:pt x="60" y="18"/>
                        </a:lnTo>
                        <a:lnTo>
                          <a:pt x="0" y="0"/>
                        </a:lnTo>
                        <a:lnTo>
                          <a:pt x="0" y="91"/>
                        </a:lnTo>
                        <a:lnTo>
                          <a:pt x="60" y="7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1978" name="Freeform 122"/>
                  <p:cNvSpPr>
                    <a:spLocks/>
                  </p:cNvSpPr>
                  <p:nvPr/>
                </p:nvSpPr>
                <p:spPr bwMode="auto">
                  <a:xfrm>
                    <a:off x="3052" y="2024"/>
                    <a:ext cx="61" cy="92"/>
                  </a:xfrm>
                  <a:custGeom>
                    <a:avLst/>
                    <a:gdLst>
                      <a:gd name="T0" fmla="*/ 0 w 61"/>
                      <a:gd name="T1" fmla="*/ 73 h 92"/>
                      <a:gd name="T2" fmla="*/ 0 w 61"/>
                      <a:gd name="T3" fmla="*/ 18 h 92"/>
                      <a:gd name="T4" fmla="*/ 60 w 61"/>
                      <a:gd name="T5" fmla="*/ 0 h 92"/>
                      <a:gd name="T6" fmla="*/ 60 w 61"/>
                      <a:gd name="T7" fmla="*/ 91 h 92"/>
                      <a:gd name="T8" fmla="*/ 0 w 61"/>
                      <a:gd name="T9" fmla="*/ 73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92">
                        <a:moveTo>
                          <a:pt x="0" y="73"/>
                        </a:moveTo>
                        <a:lnTo>
                          <a:pt x="0" y="18"/>
                        </a:lnTo>
                        <a:lnTo>
                          <a:pt x="60" y="0"/>
                        </a:lnTo>
                        <a:lnTo>
                          <a:pt x="60" y="91"/>
                        </a:lnTo>
                        <a:lnTo>
                          <a:pt x="0" y="7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197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3092" y="2147"/>
                    <a:ext cx="394" cy="91"/>
                    <a:chOff x="3092" y="2147"/>
                    <a:chExt cx="394" cy="91"/>
                  </a:xfrm>
                </p:grpSpPr>
                <p:sp>
                  <p:nvSpPr>
                    <p:cNvPr id="121980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3092" y="2148"/>
                      <a:ext cx="102" cy="90"/>
                    </a:xfrm>
                    <a:custGeom>
                      <a:avLst/>
                      <a:gdLst>
                        <a:gd name="T0" fmla="*/ 34 w 102"/>
                        <a:gd name="T1" fmla="*/ 0 h 90"/>
                        <a:gd name="T2" fmla="*/ 101 w 102"/>
                        <a:gd name="T3" fmla="*/ 65 h 90"/>
                        <a:gd name="T4" fmla="*/ 41 w 102"/>
                        <a:gd name="T5" fmla="*/ 89 h 90"/>
                        <a:gd name="T6" fmla="*/ 0 w 102"/>
                        <a:gd name="T7" fmla="*/ 50 h 90"/>
                        <a:gd name="T8" fmla="*/ 34 w 102"/>
                        <a:gd name="T9" fmla="*/ 0 h 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" h="90">
                          <a:moveTo>
                            <a:pt x="34" y="0"/>
                          </a:moveTo>
                          <a:lnTo>
                            <a:pt x="101" y="65"/>
                          </a:lnTo>
                          <a:lnTo>
                            <a:pt x="41" y="89"/>
                          </a:lnTo>
                          <a:lnTo>
                            <a:pt x="0" y="50"/>
                          </a:lnTo>
                          <a:lnTo>
                            <a:pt x="34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981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3383" y="2147"/>
                      <a:ext cx="103" cy="91"/>
                    </a:xfrm>
                    <a:custGeom>
                      <a:avLst/>
                      <a:gdLst>
                        <a:gd name="T0" fmla="*/ 67 w 103"/>
                        <a:gd name="T1" fmla="*/ 0 h 91"/>
                        <a:gd name="T2" fmla="*/ 0 w 103"/>
                        <a:gd name="T3" fmla="*/ 66 h 91"/>
                        <a:gd name="T4" fmla="*/ 61 w 103"/>
                        <a:gd name="T5" fmla="*/ 90 h 91"/>
                        <a:gd name="T6" fmla="*/ 102 w 103"/>
                        <a:gd name="T7" fmla="*/ 51 h 91"/>
                        <a:gd name="T8" fmla="*/ 67 w 103"/>
                        <a:gd name="T9" fmla="*/ 0 h 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" h="91">
                          <a:moveTo>
                            <a:pt x="67" y="0"/>
                          </a:moveTo>
                          <a:lnTo>
                            <a:pt x="0" y="66"/>
                          </a:lnTo>
                          <a:lnTo>
                            <a:pt x="61" y="90"/>
                          </a:lnTo>
                          <a:lnTo>
                            <a:pt x="102" y="51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1982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094" y="1905"/>
                    <a:ext cx="393" cy="91"/>
                    <a:chOff x="3094" y="1905"/>
                    <a:chExt cx="393" cy="91"/>
                  </a:xfrm>
                </p:grpSpPr>
                <p:sp>
                  <p:nvSpPr>
                    <p:cNvPr id="121983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3094" y="1905"/>
                      <a:ext cx="101" cy="90"/>
                    </a:xfrm>
                    <a:custGeom>
                      <a:avLst/>
                      <a:gdLst>
                        <a:gd name="T0" fmla="*/ 34 w 101"/>
                        <a:gd name="T1" fmla="*/ 89 h 90"/>
                        <a:gd name="T2" fmla="*/ 100 w 101"/>
                        <a:gd name="T3" fmla="*/ 24 h 90"/>
                        <a:gd name="T4" fmla="*/ 40 w 101"/>
                        <a:gd name="T5" fmla="*/ 0 h 90"/>
                        <a:gd name="T6" fmla="*/ 0 w 101"/>
                        <a:gd name="T7" fmla="*/ 39 h 90"/>
                        <a:gd name="T8" fmla="*/ 34 w 101"/>
                        <a:gd name="T9" fmla="*/ 89 h 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" h="90">
                          <a:moveTo>
                            <a:pt x="34" y="89"/>
                          </a:moveTo>
                          <a:lnTo>
                            <a:pt x="100" y="24"/>
                          </a:lnTo>
                          <a:lnTo>
                            <a:pt x="40" y="0"/>
                          </a:lnTo>
                          <a:lnTo>
                            <a:pt x="0" y="39"/>
                          </a:lnTo>
                          <a:lnTo>
                            <a:pt x="34" y="8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984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3384" y="1906"/>
                      <a:ext cx="103" cy="90"/>
                    </a:xfrm>
                    <a:custGeom>
                      <a:avLst/>
                      <a:gdLst>
                        <a:gd name="T0" fmla="*/ 67 w 103"/>
                        <a:gd name="T1" fmla="*/ 89 h 90"/>
                        <a:gd name="T2" fmla="*/ 0 w 103"/>
                        <a:gd name="T3" fmla="*/ 24 h 90"/>
                        <a:gd name="T4" fmla="*/ 61 w 103"/>
                        <a:gd name="T5" fmla="*/ 0 h 90"/>
                        <a:gd name="T6" fmla="*/ 102 w 103"/>
                        <a:gd name="T7" fmla="*/ 39 h 90"/>
                        <a:gd name="T8" fmla="*/ 67 w 103"/>
                        <a:gd name="T9" fmla="*/ 89 h 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" h="90">
                          <a:moveTo>
                            <a:pt x="67" y="89"/>
                          </a:moveTo>
                          <a:lnTo>
                            <a:pt x="0" y="24"/>
                          </a:lnTo>
                          <a:lnTo>
                            <a:pt x="61" y="0"/>
                          </a:lnTo>
                          <a:lnTo>
                            <a:pt x="102" y="39"/>
                          </a:lnTo>
                          <a:lnTo>
                            <a:pt x="67" y="8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sp>
                <p:nvSpPr>
                  <p:cNvPr id="121985" name="Freeform 129"/>
                  <p:cNvSpPr>
                    <a:spLocks/>
                  </p:cNvSpPr>
                  <p:nvPr/>
                </p:nvSpPr>
                <p:spPr bwMode="auto">
                  <a:xfrm>
                    <a:off x="3237" y="1857"/>
                    <a:ext cx="102" cy="55"/>
                  </a:xfrm>
                  <a:custGeom>
                    <a:avLst/>
                    <a:gdLst>
                      <a:gd name="T0" fmla="*/ 20 w 102"/>
                      <a:gd name="T1" fmla="*/ 0 h 55"/>
                      <a:gd name="T2" fmla="*/ 81 w 102"/>
                      <a:gd name="T3" fmla="*/ 0 h 55"/>
                      <a:gd name="T4" fmla="*/ 101 w 102"/>
                      <a:gd name="T5" fmla="*/ 54 h 55"/>
                      <a:gd name="T6" fmla="*/ 0 w 102"/>
                      <a:gd name="T7" fmla="*/ 54 h 55"/>
                      <a:gd name="T8" fmla="*/ 20 w 102"/>
                      <a:gd name="T9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" h="55">
                        <a:moveTo>
                          <a:pt x="20" y="0"/>
                        </a:moveTo>
                        <a:lnTo>
                          <a:pt x="81" y="0"/>
                        </a:lnTo>
                        <a:lnTo>
                          <a:pt x="101" y="54"/>
                        </a:lnTo>
                        <a:lnTo>
                          <a:pt x="0" y="54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1986" name="Oval 130"/>
                <p:cNvSpPr>
                  <a:spLocks noChangeArrowheads="1"/>
                </p:cNvSpPr>
                <p:nvPr/>
              </p:nvSpPr>
              <p:spPr bwMode="auto">
                <a:xfrm>
                  <a:off x="3109" y="1909"/>
                  <a:ext cx="359" cy="324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1987" name="Group 131"/>
              <p:cNvGrpSpPr>
                <a:grpSpLocks/>
              </p:cNvGrpSpPr>
              <p:nvPr/>
            </p:nvGrpSpPr>
            <p:grpSpPr bwMode="auto">
              <a:xfrm>
                <a:off x="3032" y="1873"/>
                <a:ext cx="474" cy="428"/>
                <a:chOff x="3032" y="1873"/>
                <a:chExt cx="474" cy="428"/>
              </a:xfrm>
            </p:grpSpPr>
            <p:grpSp>
              <p:nvGrpSpPr>
                <p:cNvPr id="121988" name="Group 132"/>
                <p:cNvGrpSpPr>
                  <a:grpSpLocks/>
                </p:cNvGrpSpPr>
                <p:nvPr/>
              </p:nvGrpSpPr>
              <p:grpSpPr bwMode="auto">
                <a:xfrm>
                  <a:off x="3032" y="1873"/>
                  <a:ext cx="474" cy="428"/>
                  <a:chOff x="3032" y="1873"/>
                  <a:chExt cx="474" cy="428"/>
                </a:xfrm>
              </p:grpSpPr>
              <p:grpSp>
                <p:nvGrpSpPr>
                  <p:cNvPr id="12198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3032" y="1873"/>
                    <a:ext cx="474" cy="428"/>
                    <a:chOff x="3032" y="1873"/>
                    <a:chExt cx="474" cy="428"/>
                  </a:xfrm>
                </p:grpSpPr>
                <p:sp>
                  <p:nvSpPr>
                    <p:cNvPr id="121990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3219" y="2247"/>
                      <a:ext cx="102" cy="54"/>
                    </a:xfrm>
                    <a:custGeom>
                      <a:avLst/>
                      <a:gdLst>
                        <a:gd name="T0" fmla="*/ 20 w 102"/>
                        <a:gd name="T1" fmla="*/ 53 h 54"/>
                        <a:gd name="T2" fmla="*/ 81 w 102"/>
                        <a:gd name="T3" fmla="*/ 53 h 54"/>
                        <a:gd name="T4" fmla="*/ 101 w 102"/>
                        <a:gd name="T5" fmla="*/ 0 h 54"/>
                        <a:gd name="T6" fmla="*/ 0 w 102"/>
                        <a:gd name="T7" fmla="*/ 0 h 54"/>
                        <a:gd name="T8" fmla="*/ 20 w 102"/>
                        <a:gd name="T9" fmla="*/ 53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" h="54">
                          <a:moveTo>
                            <a:pt x="20" y="53"/>
                          </a:moveTo>
                          <a:lnTo>
                            <a:pt x="81" y="53"/>
                          </a:lnTo>
                          <a:lnTo>
                            <a:pt x="101" y="0"/>
                          </a:lnTo>
                          <a:lnTo>
                            <a:pt x="0" y="0"/>
                          </a:lnTo>
                          <a:lnTo>
                            <a:pt x="20" y="53"/>
                          </a:lnTo>
                        </a:path>
                      </a:pathLst>
                    </a:custGeom>
                    <a:solidFill>
                      <a:srgbClr val="00F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991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3445" y="2039"/>
                      <a:ext cx="61" cy="93"/>
                    </a:xfrm>
                    <a:custGeom>
                      <a:avLst/>
                      <a:gdLst>
                        <a:gd name="T0" fmla="*/ 60 w 61"/>
                        <a:gd name="T1" fmla="*/ 74 h 93"/>
                        <a:gd name="T2" fmla="*/ 60 w 61"/>
                        <a:gd name="T3" fmla="*/ 18 h 93"/>
                        <a:gd name="T4" fmla="*/ 0 w 61"/>
                        <a:gd name="T5" fmla="*/ 0 h 93"/>
                        <a:gd name="T6" fmla="*/ 0 w 61"/>
                        <a:gd name="T7" fmla="*/ 92 h 93"/>
                        <a:gd name="T8" fmla="*/ 60 w 61"/>
                        <a:gd name="T9" fmla="*/ 74 h 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1" h="93">
                          <a:moveTo>
                            <a:pt x="60" y="74"/>
                          </a:moveTo>
                          <a:lnTo>
                            <a:pt x="60" y="18"/>
                          </a:lnTo>
                          <a:lnTo>
                            <a:pt x="0" y="0"/>
                          </a:lnTo>
                          <a:lnTo>
                            <a:pt x="0" y="92"/>
                          </a:lnTo>
                          <a:lnTo>
                            <a:pt x="60" y="74"/>
                          </a:lnTo>
                        </a:path>
                      </a:pathLst>
                    </a:custGeom>
                    <a:solidFill>
                      <a:srgbClr val="00F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1992" name="Freeform 136"/>
                    <p:cNvSpPr>
                      <a:spLocks/>
                    </p:cNvSpPr>
                    <p:nvPr/>
                  </p:nvSpPr>
                  <p:spPr bwMode="auto">
                    <a:xfrm>
                      <a:off x="3032" y="2039"/>
                      <a:ext cx="61" cy="94"/>
                    </a:xfrm>
                    <a:custGeom>
                      <a:avLst/>
                      <a:gdLst>
                        <a:gd name="T0" fmla="*/ 0 w 61"/>
                        <a:gd name="T1" fmla="*/ 74 h 94"/>
                        <a:gd name="T2" fmla="*/ 0 w 61"/>
                        <a:gd name="T3" fmla="*/ 19 h 94"/>
                        <a:gd name="T4" fmla="*/ 60 w 61"/>
                        <a:gd name="T5" fmla="*/ 0 h 94"/>
                        <a:gd name="T6" fmla="*/ 60 w 61"/>
                        <a:gd name="T7" fmla="*/ 93 h 94"/>
                        <a:gd name="T8" fmla="*/ 0 w 61"/>
                        <a:gd name="T9" fmla="*/ 74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1" h="94">
                          <a:moveTo>
                            <a:pt x="0" y="74"/>
                          </a:moveTo>
                          <a:lnTo>
                            <a:pt x="0" y="19"/>
                          </a:lnTo>
                          <a:lnTo>
                            <a:pt x="60" y="0"/>
                          </a:lnTo>
                          <a:lnTo>
                            <a:pt x="60" y="93"/>
                          </a:lnTo>
                          <a:lnTo>
                            <a:pt x="0" y="74"/>
                          </a:lnTo>
                        </a:path>
                      </a:pathLst>
                    </a:custGeom>
                    <a:solidFill>
                      <a:srgbClr val="00F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199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1" y="2163"/>
                      <a:ext cx="393" cy="92"/>
                      <a:chOff x="3071" y="2163"/>
                      <a:chExt cx="393" cy="92"/>
                    </a:xfrm>
                  </p:grpSpPr>
                  <p:sp>
                    <p:nvSpPr>
                      <p:cNvPr id="121994" name="Freeform 1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1" y="2163"/>
                        <a:ext cx="103" cy="92"/>
                      </a:xfrm>
                      <a:custGeom>
                        <a:avLst/>
                        <a:gdLst>
                          <a:gd name="T0" fmla="*/ 35 w 103"/>
                          <a:gd name="T1" fmla="*/ 0 h 92"/>
                          <a:gd name="T2" fmla="*/ 102 w 103"/>
                          <a:gd name="T3" fmla="*/ 67 h 92"/>
                          <a:gd name="T4" fmla="*/ 41 w 103"/>
                          <a:gd name="T5" fmla="*/ 91 h 92"/>
                          <a:gd name="T6" fmla="*/ 0 w 103"/>
                          <a:gd name="T7" fmla="*/ 51 h 92"/>
                          <a:gd name="T8" fmla="*/ 35 w 103"/>
                          <a:gd name="T9" fmla="*/ 0 h 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3" h="92">
                            <a:moveTo>
                              <a:pt x="35" y="0"/>
                            </a:moveTo>
                            <a:lnTo>
                              <a:pt x="102" y="67"/>
                            </a:lnTo>
                            <a:lnTo>
                              <a:pt x="41" y="91"/>
                            </a:lnTo>
                            <a:lnTo>
                              <a:pt x="0" y="51"/>
                            </a:lnTo>
                            <a:lnTo>
                              <a:pt x="35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95" name="Freeform 1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64" y="2163"/>
                        <a:ext cx="100" cy="91"/>
                      </a:xfrm>
                      <a:custGeom>
                        <a:avLst/>
                        <a:gdLst>
                          <a:gd name="T0" fmla="*/ 65 w 100"/>
                          <a:gd name="T1" fmla="*/ 0 h 91"/>
                          <a:gd name="T2" fmla="*/ 0 w 100"/>
                          <a:gd name="T3" fmla="*/ 66 h 91"/>
                          <a:gd name="T4" fmla="*/ 59 w 100"/>
                          <a:gd name="T5" fmla="*/ 90 h 91"/>
                          <a:gd name="T6" fmla="*/ 99 w 100"/>
                          <a:gd name="T7" fmla="*/ 51 h 91"/>
                          <a:gd name="T8" fmla="*/ 65 w 100"/>
                          <a:gd name="T9" fmla="*/ 0 h 9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0" h="91">
                            <a:moveTo>
                              <a:pt x="65" y="0"/>
                            </a:moveTo>
                            <a:lnTo>
                              <a:pt x="0" y="66"/>
                            </a:lnTo>
                            <a:lnTo>
                              <a:pt x="59" y="90"/>
                            </a:lnTo>
                            <a:lnTo>
                              <a:pt x="99" y="51"/>
                            </a:lnTo>
                            <a:lnTo>
                              <a:pt x="65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</p:grpSp>
                <p:grpSp>
                  <p:nvGrpSpPr>
                    <p:cNvPr id="121996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2" y="1920"/>
                      <a:ext cx="394" cy="93"/>
                      <a:chOff x="3072" y="1920"/>
                      <a:chExt cx="394" cy="93"/>
                    </a:xfrm>
                  </p:grpSpPr>
                  <p:sp>
                    <p:nvSpPr>
                      <p:cNvPr id="121997" name="Freeform 1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1920"/>
                        <a:ext cx="103" cy="92"/>
                      </a:xfrm>
                      <a:custGeom>
                        <a:avLst/>
                        <a:gdLst>
                          <a:gd name="T0" fmla="*/ 35 w 103"/>
                          <a:gd name="T1" fmla="*/ 91 h 92"/>
                          <a:gd name="T2" fmla="*/ 102 w 103"/>
                          <a:gd name="T3" fmla="*/ 25 h 92"/>
                          <a:gd name="T4" fmla="*/ 41 w 103"/>
                          <a:gd name="T5" fmla="*/ 0 h 92"/>
                          <a:gd name="T6" fmla="*/ 0 w 103"/>
                          <a:gd name="T7" fmla="*/ 40 h 92"/>
                          <a:gd name="T8" fmla="*/ 35 w 103"/>
                          <a:gd name="T9" fmla="*/ 91 h 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3" h="92">
                            <a:moveTo>
                              <a:pt x="35" y="91"/>
                            </a:moveTo>
                            <a:lnTo>
                              <a:pt x="102" y="25"/>
                            </a:lnTo>
                            <a:lnTo>
                              <a:pt x="41" y="0"/>
                            </a:lnTo>
                            <a:lnTo>
                              <a:pt x="0" y="40"/>
                            </a:lnTo>
                            <a:lnTo>
                              <a:pt x="35" y="91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1998" name="Freeform 1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65" y="1921"/>
                        <a:ext cx="101" cy="92"/>
                      </a:xfrm>
                      <a:custGeom>
                        <a:avLst/>
                        <a:gdLst>
                          <a:gd name="T0" fmla="*/ 66 w 101"/>
                          <a:gd name="T1" fmla="*/ 91 h 92"/>
                          <a:gd name="T2" fmla="*/ 0 w 101"/>
                          <a:gd name="T3" fmla="*/ 25 h 92"/>
                          <a:gd name="T4" fmla="*/ 59 w 101"/>
                          <a:gd name="T5" fmla="*/ 0 h 92"/>
                          <a:gd name="T6" fmla="*/ 100 w 101"/>
                          <a:gd name="T7" fmla="*/ 40 h 92"/>
                          <a:gd name="T8" fmla="*/ 66 w 101"/>
                          <a:gd name="T9" fmla="*/ 91 h 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1" h="92">
                            <a:moveTo>
                              <a:pt x="66" y="91"/>
                            </a:moveTo>
                            <a:lnTo>
                              <a:pt x="0" y="25"/>
                            </a:lnTo>
                            <a:lnTo>
                              <a:pt x="59" y="0"/>
                            </a:lnTo>
                            <a:lnTo>
                              <a:pt x="100" y="40"/>
                            </a:lnTo>
                            <a:lnTo>
                              <a:pt x="66" y="91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</p:grpSp>
                <p:sp>
                  <p:nvSpPr>
                    <p:cNvPr id="121999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3217" y="1873"/>
                      <a:ext cx="102" cy="55"/>
                    </a:xfrm>
                    <a:custGeom>
                      <a:avLst/>
                      <a:gdLst>
                        <a:gd name="T0" fmla="*/ 20 w 102"/>
                        <a:gd name="T1" fmla="*/ 0 h 55"/>
                        <a:gd name="T2" fmla="*/ 81 w 102"/>
                        <a:gd name="T3" fmla="*/ 0 h 55"/>
                        <a:gd name="T4" fmla="*/ 101 w 102"/>
                        <a:gd name="T5" fmla="*/ 54 h 55"/>
                        <a:gd name="T6" fmla="*/ 0 w 102"/>
                        <a:gd name="T7" fmla="*/ 54 h 55"/>
                        <a:gd name="T8" fmla="*/ 20 w 102"/>
                        <a:gd name="T9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" h="55">
                          <a:moveTo>
                            <a:pt x="20" y="0"/>
                          </a:moveTo>
                          <a:lnTo>
                            <a:pt x="81" y="0"/>
                          </a:lnTo>
                          <a:lnTo>
                            <a:pt x="101" y="54"/>
                          </a:lnTo>
                          <a:lnTo>
                            <a:pt x="0" y="54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0F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sp>
                <p:nvSpPr>
                  <p:cNvPr id="122000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924"/>
                    <a:ext cx="359" cy="3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001" name="Group 145"/>
                <p:cNvGrpSpPr>
                  <a:grpSpLocks/>
                </p:cNvGrpSpPr>
                <p:nvPr/>
              </p:nvGrpSpPr>
              <p:grpSpPr bwMode="auto">
                <a:xfrm>
                  <a:off x="3202" y="2019"/>
                  <a:ext cx="141" cy="130"/>
                  <a:chOff x="3202" y="2019"/>
                  <a:chExt cx="141" cy="130"/>
                </a:xfrm>
              </p:grpSpPr>
              <p:sp>
                <p:nvSpPr>
                  <p:cNvPr id="122002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019"/>
                    <a:ext cx="136" cy="123"/>
                  </a:xfrm>
                  <a:prstGeom prst="ellipse">
                    <a:avLst/>
                  </a:pr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03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3202" y="2031"/>
                    <a:ext cx="130" cy="11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</p:grpSp>
        <p:grpSp>
          <p:nvGrpSpPr>
            <p:cNvPr id="122004" name="Group 148"/>
            <p:cNvGrpSpPr>
              <a:grpSpLocks/>
            </p:cNvGrpSpPr>
            <p:nvPr/>
          </p:nvGrpSpPr>
          <p:grpSpPr bwMode="auto">
            <a:xfrm>
              <a:off x="3502" y="1959"/>
              <a:ext cx="429" cy="387"/>
              <a:chOff x="3502" y="1959"/>
              <a:chExt cx="429" cy="387"/>
            </a:xfrm>
          </p:grpSpPr>
          <p:grpSp>
            <p:nvGrpSpPr>
              <p:cNvPr id="122005" name="Group 149"/>
              <p:cNvGrpSpPr>
                <a:grpSpLocks/>
              </p:cNvGrpSpPr>
              <p:nvPr/>
            </p:nvGrpSpPr>
            <p:grpSpPr bwMode="auto">
              <a:xfrm>
                <a:off x="3522" y="1959"/>
                <a:ext cx="409" cy="371"/>
                <a:chOff x="3522" y="1959"/>
                <a:chExt cx="409" cy="371"/>
              </a:xfrm>
            </p:grpSpPr>
            <p:grpSp>
              <p:nvGrpSpPr>
                <p:cNvPr id="122006" name="Group 150"/>
                <p:cNvGrpSpPr>
                  <a:grpSpLocks/>
                </p:cNvGrpSpPr>
                <p:nvPr/>
              </p:nvGrpSpPr>
              <p:grpSpPr bwMode="auto">
                <a:xfrm>
                  <a:off x="3522" y="1959"/>
                  <a:ext cx="409" cy="371"/>
                  <a:chOff x="3522" y="1959"/>
                  <a:chExt cx="409" cy="371"/>
                </a:xfrm>
              </p:grpSpPr>
              <p:sp>
                <p:nvSpPr>
                  <p:cNvPr id="122007" name="Freeform 151"/>
                  <p:cNvSpPr>
                    <a:spLocks/>
                  </p:cNvSpPr>
                  <p:nvPr/>
                </p:nvSpPr>
                <p:spPr bwMode="auto">
                  <a:xfrm>
                    <a:off x="3686" y="2282"/>
                    <a:ext cx="87" cy="48"/>
                  </a:xfrm>
                  <a:custGeom>
                    <a:avLst/>
                    <a:gdLst>
                      <a:gd name="T0" fmla="*/ 17 w 87"/>
                      <a:gd name="T1" fmla="*/ 47 h 48"/>
                      <a:gd name="T2" fmla="*/ 69 w 87"/>
                      <a:gd name="T3" fmla="*/ 47 h 48"/>
                      <a:gd name="T4" fmla="*/ 86 w 87"/>
                      <a:gd name="T5" fmla="*/ 0 h 48"/>
                      <a:gd name="T6" fmla="*/ 0 w 87"/>
                      <a:gd name="T7" fmla="*/ 0 h 48"/>
                      <a:gd name="T8" fmla="*/ 17 w 87"/>
                      <a:gd name="T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48">
                        <a:moveTo>
                          <a:pt x="17" y="47"/>
                        </a:moveTo>
                        <a:lnTo>
                          <a:pt x="69" y="47"/>
                        </a:lnTo>
                        <a:lnTo>
                          <a:pt x="86" y="0"/>
                        </a:lnTo>
                        <a:lnTo>
                          <a:pt x="0" y="0"/>
                        </a:lnTo>
                        <a:lnTo>
                          <a:pt x="17" y="47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08" name="Freeform 152"/>
                  <p:cNvSpPr>
                    <a:spLocks/>
                  </p:cNvSpPr>
                  <p:nvPr/>
                </p:nvSpPr>
                <p:spPr bwMode="auto">
                  <a:xfrm>
                    <a:off x="3878" y="2104"/>
                    <a:ext cx="53" cy="80"/>
                  </a:xfrm>
                  <a:custGeom>
                    <a:avLst/>
                    <a:gdLst>
                      <a:gd name="T0" fmla="*/ 52 w 53"/>
                      <a:gd name="T1" fmla="*/ 63 h 80"/>
                      <a:gd name="T2" fmla="*/ 52 w 53"/>
                      <a:gd name="T3" fmla="*/ 16 h 80"/>
                      <a:gd name="T4" fmla="*/ 0 w 53"/>
                      <a:gd name="T5" fmla="*/ 0 h 80"/>
                      <a:gd name="T6" fmla="*/ 0 w 53"/>
                      <a:gd name="T7" fmla="*/ 79 h 80"/>
                      <a:gd name="T8" fmla="*/ 52 w 53"/>
                      <a:gd name="T9" fmla="*/ 63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3" h="80">
                        <a:moveTo>
                          <a:pt x="52" y="63"/>
                        </a:moveTo>
                        <a:lnTo>
                          <a:pt x="52" y="16"/>
                        </a:lnTo>
                        <a:lnTo>
                          <a:pt x="0" y="0"/>
                        </a:lnTo>
                        <a:lnTo>
                          <a:pt x="0" y="79"/>
                        </a:lnTo>
                        <a:lnTo>
                          <a:pt x="52" y="6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09" name="Freeform 153"/>
                  <p:cNvSpPr>
                    <a:spLocks/>
                  </p:cNvSpPr>
                  <p:nvPr/>
                </p:nvSpPr>
                <p:spPr bwMode="auto">
                  <a:xfrm>
                    <a:off x="3522" y="2104"/>
                    <a:ext cx="51" cy="80"/>
                  </a:xfrm>
                  <a:custGeom>
                    <a:avLst/>
                    <a:gdLst>
                      <a:gd name="T0" fmla="*/ 0 w 51"/>
                      <a:gd name="T1" fmla="*/ 63 h 80"/>
                      <a:gd name="T2" fmla="*/ 0 w 51"/>
                      <a:gd name="T3" fmla="*/ 16 h 80"/>
                      <a:gd name="T4" fmla="*/ 50 w 51"/>
                      <a:gd name="T5" fmla="*/ 0 h 80"/>
                      <a:gd name="T6" fmla="*/ 50 w 51"/>
                      <a:gd name="T7" fmla="*/ 79 h 80"/>
                      <a:gd name="T8" fmla="*/ 0 w 51"/>
                      <a:gd name="T9" fmla="*/ 63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" h="80">
                        <a:moveTo>
                          <a:pt x="0" y="63"/>
                        </a:moveTo>
                        <a:lnTo>
                          <a:pt x="0" y="16"/>
                        </a:lnTo>
                        <a:lnTo>
                          <a:pt x="50" y="0"/>
                        </a:lnTo>
                        <a:lnTo>
                          <a:pt x="50" y="79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10" name="Freeform 154"/>
                  <p:cNvSpPr>
                    <a:spLocks/>
                  </p:cNvSpPr>
                  <p:nvPr/>
                </p:nvSpPr>
                <p:spPr bwMode="auto">
                  <a:xfrm>
                    <a:off x="3554" y="2209"/>
                    <a:ext cx="90" cy="78"/>
                  </a:xfrm>
                  <a:custGeom>
                    <a:avLst/>
                    <a:gdLst>
                      <a:gd name="T0" fmla="*/ 31 w 90"/>
                      <a:gd name="T1" fmla="*/ 0 h 78"/>
                      <a:gd name="T2" fmla="*/ 89 w 90"/>
                      <a:gd name="T3" fmla="*/ 56 h 78"/>
                      <a:gd name="T4" fmla="*/ 36 w 90"/>
                      <a:gd name="T5" fmla="*/ 77 h 78"/>
                      <a:gd name="T6" fmla="*/ 0 w 90"/>
                      <a:gd name="T7" fmla="*/ 43 h 78"/>
                      <a:gd name="T8" fmla="*/ 31 w 90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0" h="78">
                        <a:moveTo>
                          <a:pt x="31" y="0"/>
                        </a:moveTo>
                        <a:lnTo>
                          <a:pt x="89" y="56"/>
                        </a:lnTo>
                        <a:lnTo>
                          <a:pt x="36" y="77"/>
                        </a:lnTo>
                        <a:lnTo>
                          <a:pt x="0" y="43"/>
                        </a:lnTo>
                        <a:lnTo>
                          <a:pt x="31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11" name="Freeform 155"/>
                  <p:cNvSpPr>
                    <a:spLocks/>
                  </p:cNvSpPr>
                  <p:nvPr/>
                </p:nvSpPr>
                <p:spPr bwMode="auto">
                  <a:xfrm>
                    <a:off x="3807" y="2208"/>
                    <a:ext cx="87" cy="79"/>
                  </a:xfrm>
                  <a:custGeom>
                    <a:avLst/>
                    <a:gdLst>
                      <a:gd name="T0" fmla="*/ 57 w 87"/>
                      <a:gd name="T1" fmla="*/ 0 h 79"/>
                      <a:gd name="T2" fmla="*/ 0 w 87"/>
                      <a:gd name="T3" fmla="*/ 57 h 79"/>
                      <a:gd name="T4" fmla="*/ 52 w 87"/>
                      <a:gd name="T5" fmla="*/ 78 h 79"/>
                      <a:gd name="T6" fmla="*/ 86 w 87"/>
                      <a:gd name="T7" fmla="*/ 45 h 79"/>
                      <a:gd name="T8" fmla="*/ 57 w 87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79">
                        <a:moveTo>
                          <a:pt x="57" y="0"/>
                        </a:moveTo>
                        <a:lnTo>
                          <a:pt x="0" y="57"/>
                        </a:lnTo>
                        <a:lnTo>
                          <a:pt x="52" y="78"/>
                        </a:lnTo>
                        <a:lnTo>
                          <a:pt x="86" y="45"/>
                        </a:lnTo>
                        <a:lnTo>
                          <a:pt x="5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12" name="Freeform 156"/>
                  <p:cNvSpPr>
                    <a:spLocks/>
                  </p:cNvSpPr>
                  <p:nvPr/>
                </p:nvSpPr>
                <p:spPr bwMode="auto">
                  <a:xfrm>
                    <a:off x="3558" y="1999"/>
                    <a:ext cx="89" cy="79"/>
                  </a:xfrm>
                  <a:custGeom>
                    <a:avLst/>
                    <a:gdLst>
                      <a:gd name="T0" fmla="*/ 30 w 89"/>
                      <a:gd name="T1" fmla="*/ 78 h 79"/>
                      <a:gd name="T2" fmla="*/ 88 w 89"/>
                      <a:gd name="T3" fmla="*/ 21 h 79"/>
                      <a:gd name="T4" fmla="*/ 35 w 89"/>
                      <a:gd name="T5" fmla="*/ 0 h 79"/>
                      <a:gd name="T6" fmla="*/ 0 w 89"/>
                      <a:gd name="T7" fmla="*/ 34 h 79"/>
                      <a:gd name="T8" fmla="*/ 30 w 89"/>
                      <a:gd name="T9" fmla="*/ 78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9" h="79">
                        <a:moveTo>
                          <a:pt x="30" y="78"/>
                        </a:moveTo>
                        <a:lnTo>
                          <a:pt x="88" y="21"/>
                        </a:lnTo>
                        <a:lnTo>
                          <a:pt x="35" y="0"/>
                        </a:lnTo>
                        <a:lnTo>
                          <a:pt x="0" y="34"/>
                        </a:lnTo>
                        <a:lnTo>
                          <a:pt x="30" y="78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13" name="Freeform 157"/>
                  <p:cNvSpPr>
                    <a:spLocks/>
                  </p:cNvSpPr>
                  <p:nvPr/>
                </p:nvSpPr>
                <p:spPr bwMode="auto">
                  <a:xfrm>
                    <a:off x="3805" y="2000"/>
                    <a:ext cx="87" cy="79"/>
                  </a:xfrm>
                  <a:custGeom>
                    <a:avLst/>
                    <a:gdLst>
                      <a:gd name="T0" fmla="*/ 56 w 87"/>
                      <a:gd name="T1" fmla="*/ 78 h 79"/>
                      <a:gd name="T2" fmla="*/ 0 w 87"/>
                      <a:gd name="T3" fmla="*/ 21 h 79"/>
                      <a:gd name="T4" fmla="*/ 51 w 87"/>
                      <a:gd name="T5" fmla="*/ 0 h 79"/>
                      <a:gd name="T6" fmla="*/ 86 w 87"/>
                      <a:gd name="T7" fmla="*/ 34 h 79"/>
                      <a:gd name="T8" fmla="*/ 56 w 87"/>
                      <a:gd name="T9" fmla="*/ 78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79">
                        <a:moveTo>
                          <a:pt x="56" y="78"/>
                        </a:moveTo>
                        <a:lnTo>
                          <a:pt x="0" y="21"/>
                        </a:lnTo>
                        <a:lnTo>
                          <a:pt x="51" y="0"/>
                        </a:lnTo>
                        <a:lnTo>
                          <a:pt x="86" y="34"/>
                        </a:lnTo>
                        <a:lnTo>
                          <a:pt x="56" y="78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14" name="Freeform 158"/>
                  <p:cNvSpPr>
                    <a:spLocks/>
                  </p:cNvSpPr>
                  <p:nvPr/>
                </p:nvSpPr>
                <p:spPr bwMode="auto">
                  <a:xfrm>
                    <a:off x="3686" y="1959"/>
                    <a:ext cx="87" cy="48"/>
                  </a:xfrm>
                  <a:custGeom>
                    <a:avLst/>
                    <a:gdLst>
                      <a:gd name="T0" fmla="*/ 17 w 87"/>
                      <a:gd name="T1" fmla="*/ 0 h 48"/>
                      <a:gd name="T2" fmla="*/ 69 w 87"/>
                      <a:gd name="T3" fmla="*/ 0 h 48"/>
                      <a:gd name="T4" fmla="*/ 86 w 87"/>
                      <a:gd name="T5" fmla="*/ 47 h 48"/>
                      <a:gd name="T6" fmla="*/ 0 w 87"/>
                      <a:gd name="T7" fmla="*/ 47 h 48"/>
                      <a:gd name="T8" fmla="*/ 17 w 87"/>
                      <a:gd name="T9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48">
                        <a:moveTo>
                          <a:pt x="17" y="0"/>
                        </a:moveTo>
                        <a:lnTo>
                          <a:pt x="69" y="0"/>
                        </a:lnTo>
                        <a:lnTo>
                          <a:pt x="86" y="47"/>
                        </a:lnTo>
                        <a:lnTo>
                          <a:pt x="0" y="47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15" name="Oval 159"/>
                <p:cNvSpPr>
                  <a:spLocks noChangeArrowheads="1"/>
                </p:cNvSpPr>
                <p:nvPr/>
              </p:nvSpPr>
              <p:spPr bwMode="auto">
                <a:xfrm>
                  <a:off x="3569" y="2003"/>
                  <a:ext cx="313" cy="28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016" name="Group 160"/>
              <p:cNvGrpSpPr>
                <a:grpSpLocks/>
              </p:cNvGrpSpPr>
              <p:nvPr/>
            </p:nvGrpSpPr>
            <p:grpSpPr bwMode="auto">
              <a:xfrm>
                <a:off x="3502" y="1975"/>
                <a:ext cx="408" cy="371"/>
                <a:chOff x="3502" y="1975"/>
                <a:chExt cx="408" cy="371"/>
              </a:xfrm>
            </p:grpSpPr>
            <p:grpSp>
              <p:nvGrpSpPr>
                <p:cNvPr id="122017" name="Group 161"/>
                <p:cNvGrpSpPr>
                  <a:grpSpLocks/>
                </p:cNvGrpSpPr>
                <p:nvPr/>
              </p:nvGrpSpPr>
              <p:grpSpPr bwMode="auto">
                <a:xfrm>
                  <a:off x="3502" y="1975"/>
                  <a:ext cx="408" cy="371"/>
                  <a:chOff x="3502" y="1975"/>
                  <a:chExt cx="408" cy="371"/>
                </a:xfrm>
              </p:grpSpPr>
              <p:grpSp>
                <p:nvGrpSpPr>
                  <p:cNvPr id="122018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3502" y="1975"/>
                    <a:ext cx="408" cy="371"/>
                    <a:chOff x="3502" y="1975"/>
                    <a:chExt cx="408" cy="371"/>
                  </a:xfrm>
                </p:grpSpPr>
                <p:sp>
                  <p:nvSpPr>
                    <p:cNvPr id="122019" name="Freeform 163"/>
                    <p:cNvSpPr>
                      <a:spLocks/>
                    </p:cNvSpPr>
                    <p:nvPr/>
                  </p:nvSpPr>
                  <p:spPr bwMode="auto">
                    <a:xfrm>
                      <a:off x="3665" y="2298"/>
                      <a:ext cx="87" cy="48"/>
                    </a:xfrm>
                    <a:custGeom>
                      <a:avLst/>
                      <a:gdLst>
                        <a:gd name="T0" fmla="*/ 17 w 87"/>
                        <a:gd name="T1" fmla="*/ 47 h 48"/>
                        <a:gd name="T2" fmla="*/ 69 w 87"/>
                        <a:gd name="T3" fmla="*/ 47 h 48"/>
                        <a:gd name="T4" fmla="*/ 86 w 87"/>
                        <a:gd name="T5" fmla="*/ 0 h 48"/>
                        <a:gd name="T6" fmla="*/ 0 w 87"/>
                        <a:gd name="T7" fmla="*/ 0 h 48"/>
                        <a:gd name="T8" fmla="*/ 17 w 87"/>
                        <a:gd name="T9" fmla="*/ 47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7" h="48">
                          <a:moveTo>
                            <a:pt x="17" y="47"/>
                          </a:moveTo>
                          <a:lnTo>
                            <a:pt x="69" y="47"/>
                          </a:lnTo>
                          <a:lnTo>
                            <a:pt x="86" y="0"/>
                          </a:lnTo>
                          <a:lnTo>
                            <a:pt x="0" y="0"/>
                          </a:lnTo>
                          <a:lnTo>
                            <a:pt x="17" y="47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0" name="Freeform 164"/>
                    <p:cNvSpPr>
                      <a:spLocks/>
                    </p:cNvSpPr>
                    <p:nvPr/>
                  </p:nvSpPr>
                  <p:spPr bwMode="auto">
                    <a:xfrm>
                      <a:off x="3859" y="2120"/>
                      <a:ext cx="51" cy="80"/>
                    </a:xfrm>
                    <a:custGeom>
                      <a:avLst/>
                      <a:gdLst>
                        <a:gd name="T0" fmla="*/ 50 w 51"/>
                        <a:gd name="T1" fmla="*/ 63 h 80"/>
                        <a:gd name="T2" fmla="*/ 50 w 51"/>
                        <a:gd name="T3" fmla="*/ 16 h 80"/>
                        <a:gd name="T4" fmla="*/ 0 w 51"/>
                        <a:gd name="T5" fmla="*/ 0 h 80"/>
                        <a:gd name="T6" fmla="*/ 0 w 51"/>
                        <a:gd name="T7" fmla="*/ 79 h 80"/>
                        <a:gd name="T8" fmla="*/ 50 w 51"/>
                        <a:gd name="T9" fmla="*/ 63 h 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80">
                          <a:moveTo>
                            <a:pt x="50" y="63"/>
                          </a:moveTo>
                          <a:lnTo>
                            <a:pt x="50" y="16"/>
                          </a:lnTo>
                          <a:lnTo>
                            <a:pt x="0" y="0"/>
                          </a:lnTo>
                          <a:lnTo>
                            <a:pt x="0" y="79"/>
                          </a:lnTo>
                          <a:lnTo>
                            <a:pt x="50" y="63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1" name="Freeform 165"/>
                    <p:cNvSpPr>
                      <a:spLocks/>
                    </p:cNvSpPr>
                    <p:nvPr/>
                  </p:nvSpPr>
                  <p:spPr bwMode="auto">
                    <a:xfrm>
                      <a:off x="3502" y="2120"/>
                      <a:ext cx="51" cy="80"/>
                    </a:xfrm>
                    <a:custGeom>
                      <a:avLst/>
                      <a:gdLst>
                        <a:gd name="T0" fmla="*/ 0 w 51"/>
                        <a:gd name="T1" fmla="*/ 63 h 80"/>
                        <a:gd name="T2" fmla="*/ 0 w 51"/>
                        <a:gd name="T3" fmla="*/ 16 h 80"/>
                        <a:gd name="T4" fmla="*/ 50 w 51"/>
                        <a:gd name="T5" fmla="*/ 0 h 80"/>
                        <a:gd name="T6" fmla="*/ 50 w 51"/>
                        <a:gd name="T7" fmla="*/ 79 h 80"/>
                        <a:gd name="T8" fmla="*/ 0 w 51"/>
                        <a:gd name="T9" fmla="*/ 63 h 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80">
                          <a:moveTo>
                            <a:pt x="0" y="63"/>
                          </a:moveTo>
                          <a:lnTo>
                            <a:pt x="0" y="16"/>
                          </a:lnTo>
                          <a:lnTo>
                            <a:pt x="50" y="0"/>
                          </a:lnTo>
                          <a:lnTo>
                            <a:pt x="50" y="79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2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3535" y="2225"/>
                      <a:ext cx="89" cy="79"/>
                    </a:xfrm>
                    <a:custGeom>
                      <a:avLst/>
                      <a:gdLst>
                        <a:gd name="T0" fmla="*/ 30 w 89"/>
                        <a:gd name="T1" fmla="*/ 0 h 79"/>
                        <a:gd name="T2" fmla="*/ 88 w 89"/>
                        <a:gd name="T3" fmla="*/ 57 h 79"/>
                        <a:gd name="T4" fmla="*/ 36 w 89"/>
                        <a:gd name="T5" fmla="*/ 78 h 79"/>
                        <a:gd name="T6" fmla="*/ 0 w 89"/>
                        <a:gd name="T7" fmla="*/ 44 h 79"/>
                        <a:gd name="T8" fmla="*/ 30 w 89"/>
                        <a:gd name="T9" fmla="*/ 0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9" h="79">
                          <a:moveTo>
                            <a:pt x="30" y="0"/>
                          </a:moveTo>
                          <a:lnTo>
                            <a:pt x="88" y="57"/>
                          </a:lnTo>
                          <a:lnTo>
                            <a:pt x="36" y="78"/>
                          </a:lnTo>
                          <a:lnTo>
                            <a:pt x="0" y="44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3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3785" y="2223"/>
                      <a:ext cx="89" cy="80"/>
                    </a:xfrm>
                    <a:custGeom>
                      <a:avLst/>
                      <a:gdLst>
                        <a:gd name="T0" fmla="*/ 58 w 89"/>
                        <a:gd name="T1" fmla="*/ 0 h 80"/>
                        <a:gd name="T2" fmla="*/ 0 w 89"/>
                        <a:gd name="T3" fmla="*/ 58 h 80"/>
                        <a:gd name="T4" fmla="*/ 53 w 89"/>
                        <a:gd name="T5" fmla="*/ 79 h 80"/>
                        <a:gd name="T6" fmla="*/ 88 w 89"/>
                        <a:gd name="T7" fmla="*/ 45 h 80"/>
                        <a:gd name="T8" fmla="*/ 58 w 89"/>
                        <a:gd name="T9" fmla="*/ 0 h 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9" h="80">
                          <a:moveTo>
                            <a:pt x="58" y="0"/>
                          </a:moveTo>
                          <a:lnTo>
                            <a:pt x="0" y="58"/>
                          </a:lnTo>
                          <a:lnTo>
                            <a:pt x="53" y="79"/>
                          </a:lnTo>
                          <a:lnTo>
                            <a:pt x="88" y="45"/>
                          </a:lnTo>
                          <a:lnTo>
                            <a:pt x="58" y="0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4" name="Freeform 168"/>
                    <p:cNvSpPr>
                      <a:spLocks/>
                    </p:cNvSpPr>
                    <p:nvPr/>
                  </p:nvSpPr>
                  <p:spPr bwMode="auto">
                    <a:xfrm>
                      <a:off x="3539" y="2015"/>
                      <a:ext cx="88" cy="80"/>
                    </a:xfrm>
                    <a:custGeom>
                      <a:avLst/>
                      <a:gdLst>
                        <a:gd name="T0" fmla="*/ 29 w 88"/>
                        <a:gd name="T1" fmla="*/ 79 h 80"/>
                        <a:gd name="T2" fmla="*/ 87 w 88"/>
                        <a:gd name="T3" fmla="*/ 21 h 80"/>
                        <a:gd name="T4" fmla="*/ 35 w 88"/>
                        <a:gd name="T5" fmla="*/ 0 h 80"/>
                        <a:gd name="T6" fmla="*/ 0 w 88"/>
                        <a:gd name="T7" fmla="*/ 34 h 80"/>
                        <a:gd name="T8" fmla="*/ 29 w 88"/>
                        <a:gd name="T9" fmla="*/ 79 h 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80">
                          <a:moveTo>
                            <a:pt x="29" y="79"/>
                          </a:moveTo>
                          <a:lnTo>
                            <a:pt x="87" y="21"/>
                          </a:lnTo>
                          <a:lnTo>
                            <a:pt x="35" y="0"/>
                          </a:lnTo>
                          <a:lnTo>
                            <a:pt x="0" y="34"/>
                          </a:lnTo>
                          <a:lnTo>
                            <a:pt x="29" y="79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5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3784" y="2016"/>
                      <a:ext cx="89" cy="80"/>
                    </a:xfrm>
                    <a:custGeom>
                      <a:avLst/>
                      <a:gdLst>
                        <a:gd name="T0" fmla="*/ 58 w 89"/>
                        <a:gd name="T1" fmla="*/ 79 h 80"/>
                        <a:gd name="T2" fmla="*/ 0 w 89"/>
                        <a:gd name="T3" fmla="*/ 21 h 80"/>
                        <a:gd name="T4" fmla="*/ 53 w 89"/>
                        <a:gd name="T5" fmla="*/ 0 h 80"/>
                        <a:gd name="T6" fmla="*/ 88 w 89"/>
                        <a:gd name="T7" fmla="*/ 34 h 80"/>
                        <a:gd name="T8" fmla="*/ 58 w 89"/>
                        <a:gd name="T9" fmla="*/ 79 h 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9" h="80">
                          <a:moveTo>
                            <a:pt x="58" y="79"/>
                          </a:moveTo>
                          <a:lnTo>
                            <a:pt x="0" y="21"/>
                          </a:lnTo>
                          <a:lnTo>
                            <a:pt x="53" y="0"/>
                          </a:lnTo>
                          <a:lnTo>
                            <a:pt x="88" y="34"/>
                          </a:lnTo>
                          <a:lnTo>
                            <a:pt x="58" y="79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26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3665" y="1975"/>
                      <a:ext cx="88" cy="48"/>
                    </a:xfrm>
                    <a:custGeom>
                      <a:avLst/>
                      <a:gdLst>
                        <a:gd name="T0" fmla="*/ 17 w 88"/>
                        <a:gd name="T1" fmla="*/ 0 h 48"/>
                        <a:gd name="T2" fmla="*/ 70 w 88"/>
                        <a:gd name="T3" fmla="*/ 0 h 48"/>
                        <a:gd name="T4" fmla="*/ 87 w 88"/>
                        <a:gd name="T5" fmla="*/ 47 h 48"/>
                        <a:gd name="T6" fmla="*/ 0 w 88"/>
                        <a:gd name="T7" fmla="*/ 47 h 48"/>
                        <a:gd name="T8" fmla="*/ 17 w 88"/>
                        <a:gd name="T9" fmla="*/ 0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48">
                          <a:moveTo>
                            <a:pt x="17" y="0"/>
                          </a:moveTo>
                          <a:lnTo>
                            <a:pt x="70" y="0"/>
                          </a:lnTo>
                          <a:lnTo>
                            <a:pt x="87" y="47"/>
                          </a:lnTo>
                          <a:lnTo>
                            <a:pt x="0" y="47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sp>
                <p:nvSpPr>
                  <p:cNvPr id="122027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2019"/>
                    <a:ext cx="313" cy="283"/>
                  </a:xfrm>
                  <a:prstGeom prst="ellipse">
                    <a:avLst/>
                  </a:prstGeom>
                  <a:solidFill>
                    <a:srgbClr val="BFB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028" name="Group 172"/>
                <p:cNvGrpSpPr>
                  <a:grpSpLocks/>
                </p:cNvGrpSpPr>
                <p:nvPr/>
              </p:nvGrpSpPr>
              <p:grpSpPr bwMode="auto">
                <a:xfrm>
                  <a:off x="3650" y="2099"/>
                  <a:ext cx="122" cy="112"/>
                  <a:chOff x="3650" y="2099"/>
                  <a:chExt cx="122" cy="112"/>
                </a:xfrm>
              </p:grpSpPr>
              <p:sp>
                <p:nvSpPr>
                  <p:cNvPr id="122029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3655" y="2099"/>
                    <a:ext cx="117" cy="106"/>
                  </a:xfrm>
                  <a:prstGeom prst="ellipse">
                    <a:avLst/>
                  </a:prstGeom>
                  <a:solidFill>
                    <a:srgbClr val="8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30" name="Oval 174"/>
                  <p:cNvSpPr>
                    <a:spLocks noChangeArrowheads="1"/>
                  </p:cNvSpPr>
                  <p:nvPr/>
                </p:nvSpPr>
                <p:spPr bwMode="auto">
                  <a:xfrm>
                    <a:off x="3650" y="2111"/>
                    <a:ext cx="112" cy="100"/>
                  </a:xfrm>
                  <a:prstGeom prst="ellipse">
                    <a:avLst/>
                  </a:prstGeom>
                  <a:solidFill>
                    <a:srgbClr val="BFB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</p:grpSp>
        <p:grpSp>
          <p:nvGrpSpPr>
            <p:cNvPr id="122031" name="Group 175"/>
            <p:cNvGrpSpPr>
              <a:grpSpLocks/>
            </p:cNvGrpSpPr>
            <p:nvPr/>
          </p:nvGrpSpPr>
          <p:grpSpPr bwMode="auto">
            <a:xfrm>
              <a:off x="3331" y="1593"/>
              <a:ext cx="402" cy="359"/>
              <a:chOff x="3331" y="1593"/>
              <a:chExt cx="402" cy="359"/>
            </a:xfrm>
          </p:grpSpPr>
          <p:grpSp>
            <p:nvGrpSpPr>
              <p:cNvPr id="122032" name="Group 176"/>
              <p:cNvGrpSpPr>
                <a:grpSpLocks/>
              </p:cNvGrpSpPr>
              <p:nvPr/>
            </p:nvGrpSpPr>
            <p:grpSpPr bwMode="auto">
              <a:xfrm>
                <a:off x="3352" y="1593"/>
                <a:ext cx="381" cy="343"/>
                <a:chOff x="3352" y="1593"/>
                <a:chExt cx="381" cy="343"/>
              </a:xfrm>
            </p:grpSpPr>
            <p:grpSp>
              <p:nvGrpSpPr>
                <p:cNvPr id="122033" name="Group 177"/>
                <p:cNvGrpSpPr>
                  <a:grpSpLocks/>
                </p:cNvGrpSpPr>
                <p:nvPr/>
              </p:nvGrpSpPr>
              <p:grpSpPr bwMode="auto">
                <a:xfrm>
                  <a:off x="3352" y="1593"/>
                  <a:ext cx="381" cy="343"/>
                  <a:chOff x="3352" y="1593"/>
                  <a:chExt cx="381" cy="343"/>
                </a:xfrm>
              </p:grpSpPr>
              <p:sp>
                <p:nvSpPr>
                  <p:cNvPr id="122034" name="Freeform 178"/>
                  <p:cNvSpPr>
                    <a:spLocks/>
                  </p:cNvSpPr>
                  <p:nvPr/>
                </p:nvSpPr>
                <p:spPr bwMode="auto">
                  <a:xfrm>
                    <a:off x="3505" y="1892"/>
                    <a:ext cx="80" cy="44"/>
                  </a:xfrm>
                  <a:custGeom>
                    <a:avLst/>
                    <a:gdLst>
                      <a:gd name="T0" fmla="*/ 16 w 80"/>
                      <a:gd name="T1" fmla="*/ 43 h 44"/>
                      <a:gd name="T2" fmla="*/ 63 w 80"/>
                      <a:gd name="T3" fmla="*/ 43 h 44"/>
                      <a:gd name="T4" fmla="*/ 79 w 80"/>
                      <a:gd name="T5" fmla="*/ 0 h 44"/>
                      <a:gd name="T6" fmla="*/ 0 w 80"/>
                      <a:gd name="T7" fmla="*/ 0 h 44"/>
                      <a:gd name="T8" fmla="*/ 16 w 80"/>
                      <a:gd name="T9" fmla="*/ 4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44">
                        <a:moveTo>
                          <a:pt x="16" y="43"/>
                        </a:moveTo>
                        <a:lnTo>
                          <a:pt x="63" y="43"/>
                        </a:lnTo>
                        <a:lnTo>
                          <a:pt x="79" y="0"/>
                        </a:lnTo>
                        <a:lnTo>
                          <a:pt x="0" y="0"/>
                        </a:lnTo>
                        <a:lnTo>
                          <a:pt x="16" y="4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35" name="Freeform 179"/>
                  <p:cNvSpPr>
                    <a:spLocks/>
                  </p:cNvSpPr>
                  <p:nvPr/>
                </p:nvSpPr>
                <p:spPr bwMode="auto">
                  <a:xfrm>
                    <a:off x="3686" y="1726"/>
                    <a:ext cx="47" cy="74"/>
                  </a:xfrm>
                  <a:custGeom>
                    <a:avLst/>
                    <a:gdLst>
                      <a:gd name="T0" fmla="*/ 46 w 47"/>
                      <a:gd name="T1" fmla="*/ 58 h 74"/>
                      <a:gd name="T2" fmla="*/ 46 w 47"/>
                      <a:gd name="T3" fmla="*/ 15 h 74"/>
                      <a:gd name="T4" fmla="*/ 0 w 47"/>
                      <a:gd name="T5" fmla="*/ 0 h 74"/>
                      <a:gd name="T6" fmla="*/ 0 w 47"/>
                      <a:gd name="T7" fmla="*/ 73 h 74"/>
                      <a:gd name="T8" fmla="*/ 46 w 47"/>
                      <a:gd name="T9" fmla="*/ 5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74">
                        <a:moveTo>
                          <a:pt x="46" y="58"/>
                        </a:moveTo>
                        <a:lnTo>
                          <a:pt x="46" y="15"/>
                        </a:lnTo>
                        <a:lnTo>
                          <a:pt x="0" y="0"/>
                        </a:lnTo>
                        <a:lnTo>
                          <a:pt x="0" y="73"/>
                        </a:lnTo>
                        <a:lnTo>
                          <a:pt x="46" y="58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36" name="Freeform 180"/>
                  <p:cNvSpPr>
                    <a:spLocks/>
                  </p:cNvSpPr>
                  <p:nvPr/>
                </p:nvSpPr>
                <p:spPr bwMode="auto">
                  <a:xfrm>
                    <a:off x="3352" y="1726"/>
                    <a:ext cx="48" cy="74"/>
                  </a:xfrm>
                  <a:custGeom>
                    <a:avLst/>
                    <a:gdLst>
                      <a:gd name="T0" fmla="*/ 0 w 48"/>
                      <a:gd name="T1" fmla="*/ 58 h 74"/>
                      <a:gd name="T2" fmla="*/ 0 w 48"/>
                      <a:gd name="T3" fmla="*/ 15 h 74"/>
                      <a:gd name="T4" fmla="*/ 47 w 48"/>
                      <a:gd name="T5" fmla="*/ 0 h 74"/>
                      <a:gd name="T6" fmla="*/ 47 w 48"/>
                      <a:gd name="T7" fmla="*/ 73 h 74"/>
                      <a:gd name="T8" fmla="*/ 0 w 48"/>
                      <a:gd name="T9" fmla="*/ 5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74">
                        <a:moveTo>
                          <a:pt x="0" y="58"/>
                        </a:moveTo>
                        <a:lnTo>
                          <a:pt x="0" y="15"/>
                        </a:lnTo>
                        <a:lnTo>
                          <a:pt x="47" y="0"/>
                        </a:lnTo>
                        <a:lnTo>
                          <a:pt x="47" y="73"/>
                        </a:lnTo>
                        <a:lnTo>
                          <a:pt x="0" y="58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37" name="Freeform 181"/>
                  <p:cNvSpPr>
                    <a:spLocks/>
                  </p:cNvSpPr>
                  <p:nvPr/>
                </p:nvSpPr>
                <p:spPr bwMode="auto">
                  <a:xfrm>
                    <a:off x="3382" y="1823"/>
                    <a:ext cx="82" cy="74"/>
                  </a:xfrm>
                  <a:custGeom>
                    <a:avLst/>
                    <a:gdLst>
                      <a:gd name="T0" fmla="*/ 28 w 82"/>
                      <a:gd name="T1" fmla="*/ 0 h 74"/>
                      <a:gd name="T2" fmla="*/ 81 w 82"/>
                      <a:gd name="T3" fmla="*/ 53 h 74"/>
                      <a:gd name="T4" fmla="*/ 33 w 82"/>
                      <a:gd name="T5" fmla="*/ 73 h 74"/>
                      <a:gd name="T6" fmla="*/ 0 w 82"/>
                      <a:gd name="T7" fmla="*/ 41 h 74"/>
                      <a:gd name="T8" fmla="*/ 28 w 82"/>
                      <a:gd name="T9" fmla="*/ 0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" h="74">
                        <a:moveTo>
                          <a:pt x="28" y="0"/>
                        </a:moveTo>
                        <a:lnTo>
                          <a:pt x="81" y="53"/>
                        </a:lnTo>
                        <a:lnTo>
                          <a:pt x="33" y="73"/>
                        </a:lnTo>
                        <a:lnTo>
                          <a:pt x="0" y="41"/>
                        </a:lnTo>
                        <a:lnTo>
                          <a:pt x="28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38" name="Freeform 182"/>
                  <p:cNvSpPr>
                    <a:spLocks/>
                  </p:cNvSpPr>
                  <p:nvPr/>
                </p:nvSpPr>
                <p:spPr bwMode="auto">
                  <a:xfrm>
                    <a:off x="3619" y="1822"/>
                    <a:ext cx="83" cy="75"/>
                  </a:xfrm>
                  <a:custGeom>
                    <a:avLst/>
                    <a:gdLst>
                      <a:gd name="T0" fmla="*/ 54 w 83"/>
                      <a:gd name="T1" fmla="*/ 0 h 75"/>
                      <a:gd name="T2" fmla="*/ 0 w 83"/>
                      <a:gd name="T3" fmla="*/ 54 h 75"/>
                      <a:gd name="T4" fmla="*/ 49 w 83"/>
                      <a:gd name="T5" fmla="*/ 74 h 75"/>
                      <a:gd name="T6" fmla="*/ 82 w 83"/>
                      <a:gd name="T7" fmla="*/ 42 h 75"/>
                      <a:gd name="T8" fmla="*/ 54 w 83"/>
                      <a:gd name="T9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3" h="75">
                        <a:moveTo>
                          <a:pt x="54" y="0"/>
                        </a:moveTo>
                        <a:lnTo>
                          <a:pt x="0" y="54"/>
                        </a:lnTo>
                        <a:lnTo>
                          <a:pt x="49" y="74"/>
                        </a:lnTo>
                        <a:lnTo>
                          <a:pt x="82" y="42"/>
                        </a:lnTo>
                        <a:lnTo>
                          <a:pt x="54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39" name="Freeform 183"/>
                  <p:cNvSpPr>
                    <a:spLocks/>
                  </p:cNvSpPr>
                  <p:nvPr/>
                </p:nvSpPr>
                <p:spPr bwMode="auto">
                  <a:xfrm>
                    <a:off x="3386" y="1628"/>
                    <a:ext cx="82" cy="73"/>
                  </a:xfrm>
                  <a:custGeom>
                    <a:avLst/>
                    <a:gdLst>
                      <a:gd name="T0" fmla="*/ 27 w 82"/>
                      <a:gd name="T1" fmla="*/ 72 h 73"/>
                      <a:gd name="T2" fmla="*/ 81 w 82"/>
                      <a:gd name="T3" fmla="*/ 19 h 73"/>
                      <a:gd name="T4" fmla="*/ 32 w 82"/>
                      <a:gd name="T5" fmla="*/ 0 h 73"/>
                      <a:gd name="T6" fmla="*/ 0 w 82"/>
                      <a:gd name="T7" fmla="*/ 31 h 73"/>
                      <a:gd name="T8" fmla="*/ 27 w 82"/>
                      <a:gd name="T9" fmla="*/ 72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" h="73">
                        <a:moveTo>
                          <a:pt x="27" y="72"/>
                        </a:moveTo>
                        <a:lnTo>
                          <a:pt x="81" y="19"/>
                        </a:lnTo>
                        <a:lnTo>
                          <a:pt x="32" y="0"/>
                        </a:lnTo>
                        <a:lnTo>
                          <a:pt x="0" y="31"/>
                        </a:lnTo>
                        <a:lnTo>
                          <a:pt x="27" y="72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40" name="Freeform 184"/>
                  <p:cNvSpPr>
                    <a:spLocks/>
                  </p:cNvSpPr>
                  <p:nvPr/>
                </p:nvSpPr>
                <p:spPr bwMode="auto">
                  <a:xfrm>
                    <a:off x="3616" y="1630"/>
                    <a:ext cx="83" cy="73"/>
                  </a:xfrm>
                  <a:custGeom>
                    <a:avLst/>
                    <a:gdLst>
                      <a:gd name="T0" fmla="*/ 54 w 83"/>
                      <a:gd name="T1" fmla="*/ 72 h 73"/>
                      <a:gd name="T2" fmla="*/ 0 w 83"/>
                      <a:gd name="T3" fmla="*/ 20 h 73"/>
                      <a:gd name="T4" fmla="*/ 49 w 83"/>
                      <a:gd name="T5" fmla="*/ 0 h 73"/>
                      <a:gd name="T6" fmla="*/ 82 w 83"/>
                      <a:gd name="T7" fmla="*/ 31 h 73"/>
                      <a:gd name="T8" fmla="*/ 54 w 83"/>
                      <a:gd name="T9" fmla="*/ 72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3" h="73">
                        <a:moveTo>
                          <a:pt x="54" y="72"/>
                        </a:moveTo>
                        <a:lnTo>
                          <a:pt x="0" y="20"/>
                        </a:lnTo>
                        <a:lnTo>
                          <a:pt x="49" y="0"/>
                        </a:lnTo>
                        <a:lnTo>
                          <a:pt x="82" y="31"/>
                        </a:lnTo>
                        <a:lnTo>
                          <a:pt x="54" y="72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41" name="Freeform 185"/>
                  <p:cNvSpPr>
                    <a:spLocks/>
                  </p:cNvSpPr>
                  <p:nvPr/>
                </p:nvSpPr>
                <p:spPr bwMode="auto">
                  <a:xfrm>
                    <a:off x="3505" y="1593"/>
                    <a:ext cx="80" cy="45"/>
                  </a:xfrm>
                  <a:custGeom>
                    <a:avLst/>
                    <a:gdLst>
                      <a:gd name="T0" fmla="*/ 16 w 80"/>
                      <a:gd name="T1" fmla="*/ 0 h 45"/>
                      <a:gd name="T2" fmla="*/ 63 w 80"/>
                      <a:gd name="T3" fmla="*/ 0 h 45"/>
                      <a:gd name="T4" fmla="*/ 79 w 80"/>
                      <a:gd name="T5" fmla="*/ 44 h 45"/>
                      <a:gd name="T6" fmla="*/ 0 w 80"/>
                      <a:gd name="T7" fmla="*/ 44 h 45"/>
                      <a:gd name="T8" fmla="*/ 16 w 80"/>
                      <a:gd name="T9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45">
                        <a:moveTo>
                          <a:pt x="16" y="0"/>
                        </a:moveTo>
                        <a:lnTo>
                          <a:pt x="63" y="0"/>
                        </a:lnTo>
                        <a:lnTo>
                          <a:pt x="79" y="44"/>
                        </a:lnTo>
                        <a:lnTo>
                          <a:pt x="0" y="44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42" name="Oval 186"/>
                <p:cNvSpPr>
                  <a:spLocks noChangeArrowheads="1"/>
                </p:cNvSpPr>
                <p:nvPr/>
              </p:nvSpPr>
              <p:spPr bwMode="auto">
                <a:xfrm>
                  <a:off x="3396" y="1636"/>
                  <a:ext cx="289" cy="261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043" name="Group 187"/>
              <p:cNvGrpSpPr>
                <a:grpSpLocks/>
              </p:cNvGrpSpPr>
              <p:nvPr/>
            </p:nvGrpSpPr>
            <p:grpSpPr bwMode="auto">
              <a:xfrm>
                <a:off x="3331" y="1610"/>
                <a:ext cx="381" cy="342"/>
                <a:chOff x="3331" y="1610"/>
                <a:chExt cx="381" cy="342"/>
              </a:xfrm>
            </p:grpSpPr>
            <p:grpSp>
              <p:nvGrpSpPr>
                <p:cNvPr id="122044" name="Group 188"/>
                <p:cNvGrpSpPr>
                  <a:grpSpLocks/>
                </p:cNvGrpSpPr>
                <p:nvPr/>
              </p:nvGrpSpPr>
              <p:grpSpPr bwMode="auto">
                <a:xfrm>
                  <a:off x="3331" y="1610"/>
                  <a:ext cx="381" cy="342"/>
                  <a:chOff x="3331" y="1610"/>
                  <a:chExt cx="381" cy="342"/>
                </a:xfrm>
              </p:grpSpPr>
              <p:grpSp>
                <p:nvGrpSpPr>
                  <p:cNvPr id="122045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3331" y="1610"/>
                    <a:ext cx="381" cy="342"/>
                    <a:chOff x="3331" y="1610"/>
                    <a:chExt cx="381" cy="342"/>
                  </a:xfrm>
                </p:grpSpPr>
                <p:sp>
                  <p:nvSpPr>
                    <p:cNvPr id="12204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3485" y="1908"/>
                      <a:ext cx="80" cy="44"/>
                    </a:xfrm>
                    <a:custGeom>
                      <a:avLst/>
                      <a:gdLst>
                        <a:gd name="T0" fmla="*/ 16 w 80"/>
                        <a:gd name="T1" fmla="*/ 43 h 44"/>
                        <a:gd name="T2" fmla="*/ 64 w 80"/>
                        <a:gd name="T3" fmla="*/ 43 h 44"/>
                        <a:gd name="T4" fmla="*/ 79 w 80"/>
                        <a:gd name="T5" fmla="*/ 0 h 44"/>
                        <a:gd name="T6" fmla="*/ 0 w 80"/>
                        <a:gd name="T7" fmla="*/ 0 h 44"/>
                        <a:gd name="T8" fmla="*/ 16 w 80"/>
                        <a:gd name="T9" fmla="*/ 43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0" h="44">
                          <a:moveTo>
                            <a:pt x="16" y="43"/>
                          </a:moveTo>
                          <a:lnTo>
                            <a:pt x="64" y="43"/>
                          </a:lnTo>
                          <a:lnTo>
                            <a:pt x="79" y="0"/>
                          </a:lnTo>
                          <a:lnTo>
                            <a:pt x="0" y="0"/>
                          </a:lnTo>
                          <a:lnTo>
                            <a:pt x="16" y="43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4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3665" y="1743"/>
                      <a:ext cx="47" cy="73"/>
                    </a:xfrm>
                    <a:custGeom>
                      <a:avLst/>
                      <a:gdLst>
                        <a:gd name="T0" fmla="*/ 46 w 47"/>
                        <a:gd name="T1" fmla="*/ 58 h 73"/>
                        <a:gd name="T2" fmla="*/ 46 w 47"/>
                        <a:gd name="T3" fmla="*/ 14 h 73"/>
                        <a:gd name="T4" fmla="*/ 0 w 47"/>
                        <a:gd name="T5" fmla="*/ 0 h 73"/>
                        <a:gd name="T6" fmla="*/ 0 w 47"/>
                        <a:gd name="T7" fmla="*/ 72 h 73"/>
                        <a:gd name="T8" fmla="*/ 46 w 47"/>
                        <a:gd name="T9" fmla="*/ 58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73">
                          <a:moveTo>
                            <a:pt x="46" y="58"/>
                          </a:moveTo>
                          <a:lnTo>
                            <a:pt x="46" y="14"/>
                          </a:lnTo>
                          <a:lnTo>
                            <a:pt x="0" y="0"/>
                          </a:lnTo>
                          <a:lnTo>
                            <a:pt x="0" y="72"/>
                          </a:lnTo>
                          <a:lnTo>
                            <a:pt x="46" y="58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4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3331" y="1743"/>
                      <a:ext cx="49" cy="73"/>
                    </a:xfrm>
                    <a:custGeom>
                      <a:avLst/>
                      <a:gdLst>
                        <a:gd name="T0" fmla="*/ 0 w 49"/>
                        <a:gd name="T1" fmla="*/ 58 h 73"/>
                        <a:gd name="T2" fmla="*/ 0 w 49"/>
                        <a:gd name="T3" fmla="*/ 14 h 73"/>
                        <a:gd name="T4" fmla="*/ 48 w 49"/>
                        <a:gd name="T5" fmla="*/ 0 h 73"/>
                        <a:gd name="T6" fmla="*/ 48 w 49"/>
                        <a:gd name="T7" fmla="*/ 72 h 73"/>
                        <a:gd name="T8" fmla="*/ 0 w 49"/>
                        <a:gd name="T9" fmla="*/ 58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9" h="73">
                          <a:moveTo>
                            <a:pt x="0" y="58"/>
                          </a:moveTo>
                          <a:lnTo>
                            <a:pt x="0" y="14"/>
                          </a:lnTo>
                          <a:lnTo>
                            <a:pt x="48" y="0"/>
                          </a:lnTo>
                          <a:lnTo>
                            <a:pt x="48" y="72"/>
                          </a:lnTo>
                          <a:lnTo>
                            <a:pt x="0" y="58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49" name="Freeform 193"/>
                    <p:cNvSpPr>
                      <a:spLocks/>
                    </p:cNvSpPr>
                    <p:nvPr/>
                  </p:nvSpPr>
                  <p:spPr bwMode="auto">
                    <a:xfrm>
                      <a:off x="3363" y="1841"/>
                      <a:ext cx="81" cy="73"/>
                    </a:xfrm>
                    <a:custGeom>
                      <a:avLst/>
                      <a:gdLst>
                        <a:gd name="T0" fmla="*/ 28 w 81"/>
                        <a:gd name="T1" fmla="*/ 0 h 73"/>
                        <a:gd name="T2" fmla="*/ 80 w 81"/>
                        <a:gd name="T3" fmla="*/ 53 h 73"/>
                        <a:gd name="T4" fmla="*/ 33 w 81"/>
                        <a:gd name="T5" fmla="*/ 72 h 73"/>
                        <a:gd name="T6" fmla="*/ 0 w 81"/>
                        <a:gd name="T7" fmla="*/ 41 h 73"/>
                        <a:gd name="T8" fmla="*/ 28 w 81"/>
                        <a:gd name="T9" fmla="*/ 0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1" h="73">
                          <a:moveTo>
                            <a:pt x="28" y="0"/>
                          </a:moveTo>
                          <a:lnTo>
                            <a:pt x="80" y="53"/>
                          </a:lnTo>
                          <a:lnTo>
                            <a:pt x="33" y="72"/>
                          </a:lnTo>
                          <a:lnTo>
                            <a:pt x="0" y="41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50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3599" y="1839"/>
                      <a:ext cx="82" cy="74"/>
                    </a:xfrm>
                    <a:custGeom>
                      <a:avLst/>
                      <a:gdLst>
                        <a:gd name="T0" fmla="*/ 53 w 82"/>
                        <a:gd name="T1" fmla="*/ 0 h 74"/>
                        <a:gd name="T2" fmla="*/ 0 w 82"/>
                        <a:gd name="T3" fmla="*/ 54 h 74"/>
                        <a:gd name="T4" fmla="*/ 48 w 82"/>
                        <a:gd name="T5" fmla="*/ 73 h 74"/>
                        <a:gd name="T6" fmla="*/ 81 w 82"/>
                        <a:gd name="T7" fmla="*/ 42 h 74"/>
                        <a:gd name="T8" fmla="*/ 53 w 82"/>
                        <a:gd name="T9" fmla="*/ 0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2" h="74">
                          <a:moveTo>
                            <a:pt x="53" y="0"/>
                          </a:moveTo>
                          <a:lnTo>
                            <a:pt x="0" y="54"/>
                          </a:lnTo>
                          <a:lnTo>
                            <a:pt x="48" y="73"/>
                          </a:lnTo>
                          <a:lnTo>
                            <a:pt x="81" y="42"/>
                          </a:lnTo>
                          <a:lnTo>
                            <a:pt x="53" y="0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51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3367" y="1644"/>
                      <a:ext cx="81" cy="74"/>
                    </a:xfrm>
                    <a:custGeom>
                      <a:avLst/>
                      <a:gdLst>
                        <a:gd name="T0" fmla="*/ 27 w 81"/>
                        <a:gd name="T1" fmla="*/ 73 h 74"/>
                        <a:gd name="T2" fmla="*/ 80 w 81"/>
                        <a:gd name="T3" fmla="*/ 19 h 74"/>
                        <a:gd name="T4" fmla="*/ 32 w 81"/>
                        <a:gd name="T5" fmla="*/ 0 h 74"/>
                        <a:gd name="T6" fmla="*/ 0 w 81"/>
                        <a:gd name="T7" fmla="*/ 32 h 74"/>
                        <a:gd name="T8" fmla="*/ 27 w 81"/>
                        <a:gd name="T9" fmla="*/ 73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1" h="74">
                          <a:moveTo>
                            <a:pt x="27" y="73"/>
                          </a:moveTo>
                          <a:lnTo>
                            <a:pt x="80" y="19"/>
                          </a:lnTo>
                          <a:lnTo>
                            <a:pt x="32" y="0"/>
                          </a:lnTo>
                          <a:lnTo>
                            <a:pt x="0" y="32"/>
                          </a:lnTo>
                          <a:lnTo>
                            <a:pt x="27" y="73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52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3596" y="1646"/>
                      <a:ext cx="82" cy="73"/>
                    </a:xfrm>
                    <a:custGeom>
                      <a:avLst/>
                      <a:gdLst>
                        <a:gd name="T0" fmla="*/ 53 w 82"/>
                        <a:gd name="T1" fmla="*/ 72 h 73"/>
                        <a:gd name="T2" fmla="*/ 0 w 82"/>
                        <a:gd name="T3" fmla="*/ 19 h 73"/>
                        <a:gd name="T4" fmla="*/ 48 w 82"/>
                        <a:gd name="T5" fmla="*/ 0 h 73"/>
                        <a:gd name="T6" fmla="*/ 81 w 82"/>
                        <a:gd name="T7" fmla="*/ 31 h 73"/>
                        <a:gd name="T8" fmla="*/ 53 w 82"/>
                        <a:gd name="T9" fmla="*/ 72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2" h="73">
                          <a:moveTo>
                            <a:pt x="53" y="72"/>
                          </a:moveTo>
                          <a:lnTo>
                            <a:pt x="0" y="19"/>
                          </a:lnTo>
                          <a:lnTo>
                            <a:pt x="48" y="0"/>
                          </a:lnTo>
                          <a:lnTo>
                            <a:pt x="81" y="31"/>
                          </a:lnTo>
                          <a:lnTo>
                            <a:pt x="53" y="72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053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3485" y="1610"/>
                      <a:ext cx="80" cy="44"/>
                    </a:xfrm>
                    <a:custGeom>
                      <a:avLst/>
                      <a:gdLst>
                        <a:gd name="T0" fmla="*/ 16 w 80"/>
                        <a:gd name="T1" fmla="*/ 0 h 44"/>
                        <a:gd name="T2" fmla="*/ 64 w 80"/>
                        <a:gd name="T3" fmla="*/ 0 h 44"/>
                        <a:gd name="T4" fmla="*/ 79 w 80"/>
                        <a:gd name="T5" fmla="*/ 43 h 44"/>
                        <a:gd name="T6" fmla="*/ 0 w 80"/>
                        <a:gd name="T7" fmla="*/ 43 h 44"/>
                        <a:gd name="T8" fmla="*/ 16 w 80"/>
                        <a:gd name="T9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0" h="44">
                          <a:moveTo>
                            <a:pt x="16" y="0"/>
                          </a:moveTo>
                          <a:lnTo>
                            <a:pt x="64" y="0"/>
                          </a:lnTo>
                          <a:lnTo>
                            <a:pt x="79" y="43"/>
                          </a:lnTo>
                          <a:lnTo>
                            <a:pt x="0" y="4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B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sp>
                <p:nvSpPr>
                  <p:cNvPr id="122054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3375" y="1652"/>
                    <a:ext cx="290" cy="260"/>
                  </a:xfrm>
                  <a:prstGeom prst="ellipse">
                    <a:avLst/>
                  </a:prstGeom>
                  <a:solidFill>
                    <a:srgbClr val="00BF9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055" name="Group 199"/>
                <p:cNvGrpSpPr>
                  <a:grpSpLocks/>
                </p:cNvGrpSpPr>
                <p:nvPr/>
              </p:nvGrpSpPr>
              <p:grpSpPr bwMode="auto">
                <a:xfrm>
                  <a:off x="3468" y="1726"/>
                  <a:ext cx="114" cy="102"/>
                  <a:chOff x="3468" y="1726"/>
                  <a:chExt cx="114" cy="102"/>
                </a:xfrm>
              </p:grpSpPr>
              <p:sp>
                <p:nvSpPr>
                  <p:cNvPr id="122056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3474" y="1726"/>
                    <a:ext cx="108" cy="98"/>
                  </a:xfrm>
                  <a:prstGeom prst="ellipse">
                    <a:avLst/>
                  </a:prstGeom>
                  <a:solidFill>
                    <a:srgbClr val="00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57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3468" y="1736"/>
                    <a:ext cx="104" cy="92"/>
                  </a:xfrm>
                  <a:prstGeom prst="ellipse">
                    <a:avLst/>
                  </a:prstGeom>
                  <a:solidFill>
                    <a:srgbClr val="00BF9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</p:grpSp>
      </p:grpSp>
      <p:grpSp>
        <p:nvGrpSpPr>
          <p:cNvPr id="122058" name="Group 202"/>
          <p:cNvGrpSpPr>
            <a:grpSpLocks/>
          </p:cNvGrpSpPr>
          <p:nvPr/>
        </p:nvGrpSpPr>
        <p:grpSpPr bwMode="auto">
          <a:xfrm>
            <a:off x="3810000" y="2286000"/>
            <a:ext cx="1282700" cy="581025"/>
            <a:chOff x="4267" y="2191"/>
            <a:chExt cx="802" cy="364"/>
          </a:xfrm>
        </p:grpSpPr>
        <p:grpSp>
          <p:nvGrpSpPr>
            <p:cNvPr id="122059" name="Group 203"/>
            <p:cNvGrpSpPr>
              <a:grpSpLocks/>
            </p:cNvGrpSpPr>
            <p:nvPr/>
          </p:nvGrpSpPr>
          <p:grpSpPr bwMode="auto">
            <a:xfrm>
              <a:off x="4417" y="2191"/>
              <a:ext cx="652" cy="260"/>
              <a:chOff x="4417" y="2191"/>
              <a:chExt cx="652" cy="260"/>
            </a:xfrm>
          </p:grpSpPr>
          <p:grpSp>
            <p:nvGrpSpPr>
              <p:cNvPr id="122060" name="Group 204"/>
              <p:cNvGrpSpPr>
                <a:grpSpLocks/>
              </p:cNvGrpSpPr>
              <p:nvPr/>
            </p:nvGrpSpPr>
            <p:grpSpPr bwMode="auto">
              <a:xfrm>
                <a:off x="4417" y="2191"/>
                <a:ext cx="652" cy="260"/>
                <a:chOff x="4417" y="2191"/>
                <a:chExt cx="652" cy="260"/>
              </a:xfrm>
            </p:grpSpPr>
            <p:grpSp>
              <p:nvGrpSpPr>
                <p:cNvPr id="122061" name="Group 205"/>
                <p:cNvGrpSpPr>
                  <a:grpSpLocks/>
                </p:cNvGrpSpPr>
                <p:nvPr/>
              </p:nvGrpSpPr>
              <p:grpSpPr bwMode="auto">
                <a:xfrm>
                  <a:off x="4417" y="2191"/>
                  <a:ext cx="652" cy="260"/>
                  <a:chOff x="4417" y="2191"/>
                  <a:chExt cx="652" cy="260"/>
                </a:xfrm>
              </p:grpSpPr>
              <p:sp>
                <p:nvSpPr>
                  <p:cNvPr id="12206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4417" y="2191"/>
                    <a:ext cx="652" cy="260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63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4425" y="2199"/>
                    <a:ext cx="633" cy="242"/>
                  </a:xfrm>
                  <a:prstGeom prst="rect">
                    <a:avLst/>
                  </a:prstGeom>
                  <a:solidFill>
                    <a:srgbClr val="BFD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64" name="Rectangle 208"/>
                <p:cNvSpPr>
                  <a:spLocks noChangeArrowheads="1"/>
                </p:cNvSpPr>
                <p:nvPr/>
              </p:nvSpPr>
              <p:spPr bwMode="auto">
                <a:xfrm>
                  <a:off x="4425" y="2203"/>
                  <a:ext cx="633" cy="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sp>
            <p:nvSpPr>
              <p:cNvPr id="122065" name="Line 209"/>
              <p:cNvSpPr>
                <a:spLocks noChangeShapeType="1"/>
              </p:cNvSpPr>
              <p:nvPr/>
            </p:nvSpPr>
            <p:spPr bwMode="auto">
              <a:xfrm>
                <a:off x="4883" y="2263"/>
                <a:ext cx="1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066" name="Freeform 210"/>
              <p:cNvSpPr>
                <a:spLocks/>
              </p:cNvSpPr>
              <p:nvPr/>
            </p:nvSpPr>
            <p:spPr bwMode="auto">
              <a:xfrm>
                <a:off x="4561" y="2286"/>
                <a:ext cx="378" cy="14"/>
              </a:xfrm>
              <a:custGeom>
                <a:avLst/>
                <a:gdLst>
                  <a:gd name="T0" fmla="*/ 0 w 378"/>
                  <a:gd name="T1" fmla="*/ 13 h 14"/>
                  <a:gd name="T2" fmla="*/ 377 w 378"/>
                  <a:gd name="T3" fmla="*/ 13 h 14"/>
                  <a:gd name="T4" fmla="*/ 377 w 378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8" h="14">
                    <a:moveTo>
                      <a:pt x="0" y="13"/>
                    </a:moveTo>
                    <a:lnTo>
                      <a:pt x="377" y="13"/>
                    </a:lnTo>
                    <a:lnTo>
                      <a:pt x="377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2067" name="Rectangle 211"/>
              <p:cNvSpPr>
                <a:spLocks noChangeArrowheads="1"/>
              </p:cNvSpPr>
              <p:nvPr/>
            </p:nvSpPr>
            <p:spPr bwMode="auto">
              <a:xfrm>
                <a:off x="4960" y="2285"/>
                <a:ext cx="83" cy="1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068" name="Line 212"/>
              <p:cNvSpPr>
                <a:spLocks noChangeShapeType="1"/>
              </p:cNvSpPr>
              <p:nvPr/>
            </p:nvSpPr>
            <p:spPr bwMode="auto">
              <a:xfrm flipH="1">
                <a:off x="4431" y="2325"/>
                <a:ext cx="5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069" name="Line 213"/>
              <p:cNvSpPr>
                <a:spLocks noChangeShapeType="1"/>
              </p:cNvSpPr>
              <p:nvPr/>
            </p:nvSpPr>
            <p:spPr bwMode="auto">
              <a:xfrm>
                <a:off x="4490" y="2410"/>
                <a:ext cx="2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070" name="Line 214"/>
              <p:cNvSpPr>
                <a:spLocks noChangeShapeType="1"/>
              </p:cNvSpPr>
              <p:nvPr/>
            </p:nvSpPr>
            <p:spPr bwMode="auto">
              <a:xfrm>
                <a:off x="4766" y="2410"/>
                <a:ext cx="27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122071" name="Group 215"/>
              <p:cNvGrpSpPr>
                <a:grpSpLocks/>
              </p:cNvGrpSpPr>
              <p:nvPr/>
            </p:nvGrpSpPr>
            <p:grpSpPr bwMode="auto">
              <a:xfrm>
                <a:off x="4439" y="2425"/>
                <a:ext cx="363" cy="11"/>
                <a:chOff x="4439" y="2425"/>
                <a:chExt cx="363" cy="11"/>
              </a:xfrm>
            </p:grpSpPr>
            <p:grpSp>
              <p:nvGrpSpPr>
                <p:cNvPr id="122072" name="Group 216"/>
                <p:cNvGrpSpPr>
                  <a:grpSpLocks/>
                </p:cNvGrpSpPr>
                <p:nvPr/>
              </p:nvGrpSpPr>
              <p:grpSpPr bwMode="auto">
                <a:xfrm>
                  <a:off x="4439" y="2426"/>
                  <a:ext cx="9" cy="9"/>
                  <a:chOff x="4439" y="2426"/>
                  <a:chExt cx="9" cy="9"/>
                </a:xfrm>
              </p:grpSpPr>
              <p:sp>
                <p:nvSpPr>
                  <p:cNvPr id="122073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4439" y="2427"/>
                    <a:ext cx="3" cy="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74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4445" y="2426"/>
                    <a:ext cx="3" cy="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75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45" y="2433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76" name="AutoShape 220"/>
                <p:cNvSpPr>
                  <a:spLocks noChangeArrowheads="1"/>
                </p:cNvSpPr>
                <p:nvPr/>
              </p:nvSpPr>
              <p:spPr bwMode="auto">
                <a:xfrm>
                  <a:off x="4455" y="2429"/>
                  <a:ext cx="1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77" name="AutoShape 221"/>
                <p:cNvSpPr>
                  <a:spLocks noChangeArrowheads="1"/>
                </p:cNvSpPr>
                <p:nvPr/>
              </p:nvSpPr>
              <p:spPr bwMode="auto">
                <a:xfrm>
                  <a:off x="4470" y="2429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78" name="Freeform 222"/>
                <p:cNvSpPr>
                  <a:spLocks/>
                </p:cNvSpPr>
                <p:nvPr/>
              </p:nvSpPr>
              <p:spPr bwMode="auto">
                <a:xfrm>
                  <a:off x="4488" y="2425"/>
                  <a:ext cx="8" cy="11"/>
                </a:xfrm>
                <a:custGeom>
                  <a:avLst/>
                  <a:gdLst>
                    <a:gd name="T0" fmla="*/ 0 w 8"/>
                    <a:gd name="T1" fmla="*/ 0 h 11"/>
                    <a:gd name="T2" fmla="*/ 7 w 8"/>
                    <a:gd name="T3" fmla="*/ 0 h 11"/>
                    <a:gd name="T4" fmla="*/ 7 w 8"/>
                    <a:gd name="T5" fmla="*/ 5 h 11"/>
                    <a:gd name="T6" fmla="*/ 0 w 8"/>
                    <a:gd name="T7" fmla="*/ 5 h 11"/>
                    <a:gd name="T8" fmla="*/ 0 w 8"/>
                    <a:gd name="T9" fmla="*/ 10 h 11"/>
                    <a:gd name="T10" fmla="*/ 7 w 8"/>
                    <a:gd name="T11" fmla="*/ 10 h 11"/>
                    <a:gd name="T12" fmla="*/ 7 w 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1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7" y="1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079" name="Group 223"/>
                <p:cNvGrpSpPr>
                  <a:grpSpLocks/>
                </p:cNvGrpSpPr>
                <p:nvPr/>
              </p:nvGrpSpPr>
              <p:grpSpPr bwMode="auto">
                <a:xfrm>
                  <a:off x="4499" y="2426"/>
                  <a:ext cx="5" cy="9"/>
                  <a:chOff x="4499" y="2426"/>
                  <a:chExt cx="5" cy="9"/>
                </a:xfrm>
              </p:grpSpPr>
              <p:sp>
                <p:nvSpPr>
                  <p:cNvPr id="122080" name="Freeform 224"/>
                  <p:cNvSpPr>
                    <a:spLocks/>
                  </p:cNvSpPr>
                  <p:nvPr/>
                </p:nvSpPr>
                <p:spPr bwMode="auto">
                  <a:xfrm>
                    <a:off x="4500" y="2426"/>
                    <a:ext cx="4" cy="9"/>
                  </a:xfrm>
                  <a:custGeom>
                    <a:avLst/>
                    <a:gdLst>
                      <a:gd name="T0" fmla="*/ 0 w 4"/>
                      <a:gd name="T1" fmla="*/ 0 h 9"/>
                      <a:gd name="T2" fmla="*/ 3 w 4"/>
                      <a:gd name="T3" fmla="*/ 0 h 9"/>
                      <a:gd name="T4" fmla="*/ 3 w 4"/>
                      <a:gd name="T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9">
                        <a:moveTo>
                          <a:pt x="0" y="0"/>
                        </a:moveTo>
                        <a:lnTo>
                          <a:pt x="3" y="0"/>
                        </a:lnTo>
                        <a:lnTo>
                          <a:pt x="3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081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99" y="2432"/>
                    <a:ext cx="4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82" name="AutoShape 226"/>
                <p:cNvSpPr>
                  <a:spLocks noChangeArrowheads="1"/>
                </p:cNvSpPr>
                <p:nvPr/>
              </p:nvSpPr>
              <p:spPr bwMode="auto">
                <a:xfrm>
                  <a:off x="4509" y="2428"/>
                  <a:ext cx="1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83" name="AutoShape 227"/>
                <p:cNvSpPr>
                  <a:spLocks noChangeArrowheads="1"/>
                </p:cNvSpPr>
                <p:nvPr/>
              </p:nvSpPr>
              <p:spPr bwMode="auto">
                <a:xfrm>
                  <a:off x="4523" y="2429"/>
                  <a:ext cx="1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84" name="Freeform 228"/>
                <p:cNvSpPr>
                  <a:spLocks/>
                </p:cNvSpPr>
                <p:nvPr/>
              </p:nvSpPr>
              <p:spPr bwMode="auto">
                <a:xfrm>
                  <a:off x="4540" y="2426"/>
                  <a:ext cx="10" cy="10"/>
                </a:xfrm>
                <a:custGeom>
                  <a:avLst/>
                  <a:gdLst>
                    <a:gd name="T0" fmla="*/ 5 w 10"/>
                    <a:gd name="T1" fmla="*/ 2 h 10"/>
                    <a:gd name="T2" fmla="*/ 5 w 10"/>
                    <a:gd name="T3" fmla="*/ 0 h 10"/>
                    <a:gd name="T4" fmla="*/ 0 w 10"/>
                    <a:gd name="T5" fmla="*/ 0 h 10"/>
                    <a:gd name="T6" fmla="*/ 0 w 10"/>
                    <a:gd name="T7" fmla="*/ 9 h 10"/>
                    <a:gd name="T8" fmla="*/ 9 w 10"/>
                    <a:gd name="T9" fmla="*/ 9 h 10"/>
                    <a:gd name="T10" fmla="*/ 9 w 10"/>
                    <a:gd name="T11" fmla="*/ 5 h 10"/>
                    <a:gd name="T12" fmla="*/ 1 w 10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85" name="Freeform 229"/>
                <p:cNvSpPr>
                  <a:spLocks/>
                </p:cNvSpPr>
                <p:nvPr/>
              </p:nvSpPr>
              <p:spPr bwMode="auto">
                <a:xfrm>
                  <a:off x="4555" y="2426"/>
                  <a:ext cx="8" cy="10"/>
                </a:xfrm>
                <a:custGeom>
                  <a:avLst/>
                  <a:gdLst>
                    <a:gd name="T0" fmla="*/ 4 w 8"/>
                    <a:gd name="T1" fmla="*/ 2 h 10"/>
                    <a:gd name="T2" fmla="*/ 4 w 8"/>
                    <a:gd name="T3" fmla="*/ 0 h 10"/>
                    <a:gd name="T4" fmla="*/ 0 w 8"/>
                    <a:gd name="T5" fmla="*/ 0 h 10"/>
                    <a:gd name="T6" fmla="*/ 0 w 8"/>
                    <a:gd name="T7" fmla="*/ 9 h 10"/>
                    <a:gd name="T8" fmla="*/ 7 w 8"/>
                    <a:gd name="T9" fmla="*/ 9 h 10"/>
                    <a:gd name="T10" fmla="*/ 7 w 8"/>
                    <a:gd name="T11" fmla="*/ 5 h 10"/>
                    <a:gd name="T12" fmla="*/ 1 w 8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0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9"/>
                      </a:lnTo>
                      <a:lnTo>
                        <a:pt x="7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086" name="Group 230"/>
                <p:cNvGrpSpPr>
                  <a:grpSpLocks/>
                </p:cNvGrpSpPr>
                <p:nvPr/>
              </p:nvGrpSpPr>
              <p:grpSpPr bwMode="auto">
                <a:xfrm>
                  <a:off x="4567" y="2426"/>
                  <a:ext cx="8" cy="8"/>
                  <a:chOff x="4567" y="2426"/>
                  <a:chExt cx="8" cy="8"/>
                </a:xfrm>
              </p:grpSpPr>
              <p:sp>
                <p:nvSpPr>
                  <p:cNvPr id="122087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4567" y="2426"/>
                    <a:ext cx="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88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573" y="2426"/>
                    <a:ext cx="2" cy="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089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573" y="2432"/>
                    <a:ext cx="2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090" name="Freeform 234"/>
                <p:cNvSpPr>
                  <a:spLocks/>
                </p:cNvSpPr>
                <p:nvPr/>
              </p:nvSpPr>
              <p:spPr bwMode="auto">
                <a:xfrm>
                  <a:off x="4591" y="2426"/>
                  <a:ext cx="7" cy="10"/>
                </a:xfrm>
                <a:custGeom>
                  <a:avLst/>
                  <a:gdLst>
                    <a:gd name="T0" fmla="*/ 3 w 7"/>
                    <a:gd name="T1" fmla="*/ 9 h 10"/>
                    <a:gd name="T2" fmla="*/ 3 w 7"/>
                    <a:gd name="T3" fmla="*/ 4 h 10"/>
                    <a:gd name="T4" fmla="*/ 6 w 7"/>
                    <a:gd name="T5" fmla="*/ 3 h 10"/>
                    <a:gd name="T6" fmla="*/ 6 w 7"/>
                    <a:gd name="T7" fmla="*/ 0 h 10"/>
                    <a:gd name="T8" fmla="*/ 0 w 7"/>
                    <a:gd name="T9" fmla="*/ 0 h 10"/>
                    <a:gd name="T10" fmla="*/ 0 w 7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6" y="3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91" name="Freeform 235"/>
                <p:cNvSpPr>
                  <a:spLocks/>
                </p:cNvSpPr>
                <p:nvPr/>
              </p:nvSpPr>
              <p:spPr bwMode="auto">
                <a:xfrm>
                  <a:off x="4603" y="2426"/>
                  <a:ext cx="8" cy="10"/>
                </a:xfrm>
                <a:custGeom>
                  <a:avLst/>
                  <a:gdLst>
                    <a:gd name="T0" fmla="*/ 3 w 8"/>
                    <a:gd name="T1" fmla="*/ 9 h 10"/>
                    <a:gd name="T2" fmla="*/ 3 w 8"/>
                    <a:gd name="T3" fmla="*/ 4 h 10"/>
                    <a:gd name="T4" fmla="*/ 7 w 8"/>
                    <a:gd name="T5" fmla="*/ 3 h 10"/>
                    <a:gd name="T6" fmla="*/ 7 w 8"/>
                    <a:gd name="T7" fmla="*/ 0 h 10"/>
                    <a:gd name="T8" fmla="*/ 0 w 8"/>
                    <a:gd name="T9" fmla="*/ 0 h 10"/>
                    <a:gd name="T10" fmla="*/ 0 w 8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7" y="3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92" name="AutoShape 236"/>
                <p:cNvSpPr>
                  <a:spLocks noChangeArrowheads="1"/>
                </p:cNvSpPr>
                <p:nvPr/>
              </p:nvSpPr>
              <p:spPr bwMode="auto">
                <a:xfrm>
                  <a:off x="4618" y="2428"/>
                  <a:ext cx="1" cy="2"/>
                </a:xfrm>
                <a:prstGeom prst="roundRect">
                  <a:avLst>
                    <a:gd name="adj" fmla="val 49014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93" name="Freeform 237"/>
                <p:cNvSpPr>
                  <a:spLocks/>
                </p:cNvSpPr>
                <p:nvPr/>
              </p:nvSpPr>
              <p:spPr bwMode="auto">
                <a:xfrm>
                  <a:off x="4653" y="2426"/>
                  <a:ext cx="11" cy="10"/>
                </a:xfrm>
                <a:custGeom>
                  <a:avLst/>
                  <a:gdLst>
                    <a:gd name="T0" fmla="*/ 5 w 11"/>
                    <a:gd name="T1" fmla="*/ 7 h 10"/>
                    <a:gd name="T2" fmla="*/ 5 w 11"/>
                    <a:gd name="T3" fmla="*/ 9 h 10"/>
                    <a:gd name="T4" fmla="*/ 10 w 11"/>
                    <a:gd name="T5" fmla="*/ 9 h 10"/>
                    <a:gd name="T6" fmla="*/ 10 w 11"/>
                    <a:gd name="T7" fmla="*/ 0 h 10"/>
                    <a:gd name="T8" fmla="*/ 0 w 11"/>
                    <a:gd name="T9" fmla="*/ 0 h 10"/>
                    <a:gd name="T10" fmla="*/ 0 w 11"/>
                    <a:gd name="T11" fmla="*/ 4 h 10"/>
                    <a:gd name="T12" fmla="*/ 9 w 11"/>
                    <a:gd name="T13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0">
                      <a:moveTo>
                        <a:pt x="5" y="7"/>
                      </a:moveTo>
                      <a:lnTo>
                        <a:pt x="5" y="9"/>
                      </a:lnTo>
                      <a:lnTo>
                        <a:pt x="10" y="9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9" y="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94" name="Freeform 238"/>
                <p:cNvSpPr>
                  <a:spLocks/>
                </p:cNvSpPr>
                <p:nvPr/>
              </p:nvSpPr>
              <p:spPr bwMode="auto">
                <a:xfrm>
                  <a:off x="4671" y="2426"/>
                  <a:ext cx="9" cy="10"/>
                </a:xfrm>
                <a:custGeom>
                  <a:avLst/>
                  <a:gdLst>
                    <a:gd name="T0" fmla="*/ 4 w 9"/>
                    <a:gd name="T1" fmla="*/ 2 h 10"/>
                    <a:gd name="T2" fmla="*/ 4 w 9"/>
                    <a:gd name="T3" fmla="*/ 0 h 10"/>
                    <a:gd name="T4" fmla="*/ 0 w 9"/>
                    <a:gd name="T5" fmla="*/ 0 h 10"/>
                    <a:gd name="T6" fmla="*/ 0 w 9"/>
                    <a:gd name="T7" fmla="*/ 9 h 10"/>
                    <a:gd name="T8" fmla="*/ 8 w 9"/>
                    <a:gd name="T9" fmla="*/ 9 h 10"/>
                    <a:gd name="T10" fmla="*/ 8 w 9"/>
                    <a:gd name="T11" fmla="*/ 5 h 10"/>
                    <a:gd name="T12" fmla="*/ 1 w 9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8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95" name="Rectangle 239"/>
                <p:cNvSpPr>
                  <a:spLocks noChangeArrowheads="1"/>
                </p:cNvSpPr>
                <p:nvPr/>
              </p:nvSpPr>
              <p:spPr bwMode="auto">
                <a:xfrm>
                  <a:off x="4629" y="2426"/>
                  <a:ext cx="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96" name="Rectangle 240"/>
                <p:cNvSpPr>
                  <a:spLocks noChangeArrowheads="1"/>
                </p:cNvSpPr>
                <p:nvPr/>
              </p:nvSpPr>
              <p:spPr bwMode="auto">
                <a:xfrm>
                  <a:off x="4633" y="2426"/>
                  <a:ext cx="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97" name="Rectangle 241"/>
                <p:cNvSpPr>
                  <a:spLocks noChangeArrowheads="1"/>
                </p:cNvSpPr>
                <p:nvPr/>
              </p:nvSpPr>
              <p:spPr bwMode="auto">
                <a:xfrm>
                  <a:off x="4638" y="2427"/>
                  <a:ext cx="3" cy="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098" name="Freeform 242"/>
                <p:cNvSpPr>
                  <a:spLocks/>
                </p:cNvSpPr>
                <p:nvPr/>
              </p:nvSpPr>
              <p:spPr bwMode="auto">
                <a:xfrm>
                  <a:off x="4684" y="2426"/>
                  <a:ext cx="11" cy="10"/>
                </a:xfrm>
                <a:custGeom>
                  <a:avLst/>
                  <a:gdLst>
                    <a:gd name="T0" fmla="*/ 10 w 11"/>
                    <a:gd name="T1" fmla="*/ 9 h 10"/>
                    <a:gd name="T2" fmla="*/ 10 w 11"/>
                    <a:gd name="T3" fmla="*/ 0 h 10"/>
                    <a:gd name="T4" fmla="*/ 10 w 11"/>
                    <a:gd name="T5" fmla="*/ 6 h 10"/>
                    <a:gd name="T6" fmla="*/ 0 w 11"/>
                    <a:gd name="T7" fmla="*/ 6 h 10"/>
                    <a:gd name="T8" fmla="*/ 0 w 11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9"/>
                      </a:moveTo>
                      <a:lnTo>
                        <a:pt x="10" y="0"/>
                      </a:lnTo>
                      <a:lnTo>
                        <a:pt x="10" y="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099" name="AutoShape 243"/>
                <p:cNvSpPr>
                  <a:spLocks noChangeArrowheads="1"/>
                </p:cNvSpPr>
                <p:nvPr/>
              </p:nvSpPr>
              <p:spPr bwMode="auto">
                <a:xfrm>
                  <a:off x="4702" y="2429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100" name="Freeform 244"/>
                <p:cNvSpPr>
                  <a:spLocks/>
                </p:cNvSpPr>
                <p:nvPr/>
              </p:nvSpPr>
              <p:spPr bwMode="auto">
                <a:xfrm>
                  <a:off x="4714" y="2426"/>
                  <a:ext cx="8" cy="10"/>
                </a:xfrm>
                <a:custGeom>
                  <a:avLst/>
                  <a:gdLst>
                    <a:gd name="T0" fmla="*/ 3 w 8"/>
                    <a:gd name="T1" fmla="*/ 9 h 10"/>
                    <a:gd name="T2" fmla="*/ 3 w 8"/>
                    <a:gd name="T3" fmla="*/ 4 h 10"/>
                    <a:gd name="T4" fmla="*/ 7 w 8"/>
                    <a:gd name="T5" fmla="*/ 3 h 10"/>
                    <a:gd name="T6" fmla="*/ 7 w 8"/>
                    <a:gd name="T7" fmla="*/ 0 h 10"/>
                    <a:gd name="T8" fmla="*/ 0 w 8"/>
                    <a:gd name="T9" fmla="*/ 0 h 10"/>
                    <a:gd name="T10" fmla="*/ 0 w 8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7" y="3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01" name="Freeform 245"/>
                <p:cNvSpPr>
                  <a:spLocks/>
                </p:cNvSpPr>
                <p:nvPr/>
              </p:nvSpPr>
              <p:spPr bwMode="auto">
                <a:xfrm>
                  <a:off x="4725" y="2426"/>
                  <a:ext cx="10" cy="10"/>
                </a:xfrm>
                <a:custGeom>
                  <a:avLst/>
                  <a:gdLst>
                    <a:gd name="T0" fmla="*/ 5 w 10"/>
                    <a:gd name="T1" fmla="*/ 2 h 10"/>
                    <a:gd name="T2" fmla="*/ 5 w 10"/>
                    <a:gd name="T3" fmla="*/ 0 h 10"/>
                    <a:gd name="T4" fmla="*/ 0 w 10"/>
                    <a:gd name="T5" fmla="*/ 0 h 10"/>
                    <a:gd name="T6" fmla="*/ 0 w 10"/>
                    <a:gd name="T7" fmla="*/ 9 h 10"/>
                    <a:gd name="T8" fmla="*/ 9 w 10"/>
                    <a:gd name="T9" fmla="*/ 9 h 10"/>
                    <a:gd name="T10" fmla="*/ 9 w 10"/>
                    <a:gd name="T11" fmla="*/ 5 h 10"/>
                    <a:gd name="T12" fmla="*/ 1 w 10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02" name="Rectangle 246"/>
                <p:cNvSpPr>
                  <a:spLocks noChangeArrowheads="1"/>
                </p:cNvSpPr>
                <p:nvPr/>
              </p:nvSpPr>
              <p:spPr bwMode="auto">
                <a:xfrm>
                  <a:off x="4739" y="2426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103" name="Rectangle 247"/>
                <p:cNvSpPr>
                  <a:spLocks noChangeArrowheads="1"/>
                </p:cNvSpPr>
                <p:nvPr/>
              </p:nvSpPr>
              <p:spPr bwMode="auto">
                <a:xfrm>
                  <a:off x="4743" y="2426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104" name="Rectangle 248"/>
                <p:cNvSpPr>
                  <a:spLocks noChangeArrowheads="1"/>
                </p:cNvSpPr>
                <p:nvPr/>
              </p:nvSpPr>
              <p:spPr bwMode="auto">
                <a:xfrm>
                  <a:off x="4747" y="2425"/>
                  <a:ext cx="4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grpSp>
              <p:nvGrpSpPr>
                <p:cNvPr id="122105" name="Group 249"/>
                <p:cNvGrpSpPr>
                  <a:grpSpLocks/>
                </p:cNvGrpSpPr>
                <p:nvPr/>
              </p:nvGrpSpPr>
              <p:grpSpPr bwMode="auto">
                <a:xfrm>
                  <a:off x="4766" y="2425"/>
                  <a:ext cx="36" cy="11"/>
                  <a:chOff x="4766" y="2425"/>
                  <a:chExt cx="36" cy="11"/>
                </a:xfrm>
              </p:grpSpPr>
              <p:sp>
                <p:nvSpPr>
                  <p:cNvPr id="122106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4778" y="2433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grpSp>
                <p:nvGrpSpPr>
                  <p:cNvPr id="122107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4766" y="2425"/>
                    <a:ext cx="36" cy="11"/>
                    <a:chOff x="4766" y="2425"/>
                    <a:chExt cx="36" cy="11"/>
                  </a:xfrm>
                </p:grpSpPr>
                <p:sp>
                  <p:nvSpPr>
                    <p:cNvPr id="122108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4766" y="2425"/>
                      <a:ext cx="9" cy="11"/>
                    </a:xfrm>
                    <a:custGeom>
                      <a:avLst/>
                      <a:gdLst>
                        <a:gd name="T0" fmla="*/ 0 w 9"/>
                        <a:gd name="T1" fmla="*/ 0 h 11"/>
                        <a:gd name="T2" fmla="*/ 8 w 9"/>
                        <a:gd name="T3" fmla="*/ 0 h 11"/>
                        <a:gd name="T4" fmla="*/ 8 w 9"/>
                        <a:gd name="T5" fmla="*/ 5 h 11"/>
                        <a:gd name="T6" fmla="*/ 0 w 9"/>
                        <a:gd name="T7" fmla="*/ 5 h 11"/>
                        <a:gd name="T8" fmla="*/ 0 w 9"/>
                        <a:gd name="T9" fmla="*/ 10 h 11"/>
                        <a:gd name="T10" fmla="*/ 8 w 9"/>
                        <a:gd name="T11" fmla="*/ 10 h 11"/>
                        <a:gd name="T12" fmla="*/ 8 w 9"/>
                        <a:gd name="T13" fmla="*/ 1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" h="11">
                          <a:moveTo>
                            <a:pt x="0" y="0"/>
                          </a:moveTo>
                          <a:lnTo>
                            <a:pt x="8" y="0"/>
                          </a:lnTo>
                          <a:lnTo>
                            <a:pt x="8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8" y="10"/>
                          </a:lnTo>
                          <a:lnTo>
                            <a:pt x="8" y="1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109" name="Freeform 253"/>
                    <p:cNvSpPr>
                      <a:spLocks/>
                    </p:cNvSpPr>
                    <p:nvPr/>
                  </p:nvSpPr>
                  <p:spPr bwMode="auto">
                    <a:xfrm>
                      <a:off x="4779" y="2426"/>
                      <a:ext cx="2" cy="10"/>
                    </a:xfrm>
                    <a:custGeom>
                      <a:avLst/>
                      <a:gdLst>
                        <a:gd name="T0" fmla="*/ 0 w 2"/>
                        <a:gd name="T1" fmla="*/ 0 h 10"/>
                        <a:gd name="T2" fmla="*/ 1 w 2"/>
                        <a:gd name="T3" fmla="*/ 0 h 10"/>
                        <a:gd name="T4" fmla="*/ 1 w 2"/>
                        <a:gd name="T5" fmla="*/ 9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" h="10">
                          <a:moveTo>
                            <a:pt x="0" y="0"/>
                          </a:moveTo>
                          <a:lnTo>
                            <a:pt x="1" y="0"/>
                          </a:lnTo>
                          <a:lnTo>
                            <a:pt x="1" y="9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110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4786" y="2425"/>
                      <a:ext cx="10" cy="11"/>
                    </a:xfrm>
                    <a:custGeom>
                      <a:avLst/>
                      <a:gdLst>
                        <a:gd name="T0" fmla="*/ 0 w 10"/>
                        <a:gd name="T1" fmla="*/ 0 h 11"/>
                        <a:gd name="T2" fmla="*/ 9 w 10"/>
                        <a:gd name="T3" fmla="*/ 0 h 11"/>
                        <a:gd name="T4" fmla="*/ 9 w 10"/>
                        <a:gd name="T5" fmla="*/ 5 h 11"/>
                        <a:gd name="T6" fmla="*/ 0 w 10"/>
                        <a:gd name="T7" fmla="*/ 5 h 11"/>
                        <a:gd name="T8" fmla="*/ 0 w 10"/>
                        <a:gd name="T9" fmla="*/ 10 h 11"/>
                        <a:gd name="T10" fmla="*/ 9 w 10"/>
                        <a:gd name="T11" fmla="*/ 10 h 11"/>
                        <a:gd name="T12" fmla="*/ 9 w 10"/>
                        <a:gd name="T13" fmla="*/ 1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" h="11">
                          <a:moveTo>
                            <a:pt x="0" y="0"/>
                          </a:moveTo>
                          <a:lnTo>
                            <a:pt x="9" y="0"/>
                          </a:lnTo>
                          <a:lnTo>
                            <a:pt x="9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2111" name="Group 2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98" y="2426"/>
                      <a:ext cx="4" cy="10"/>
                      <a:chOff x="4798" y="2426"/>
                      <a:chExt cx="4" cy="10"/>
                    </a:xfrm>
                  </p:grpSpPr>
                  <p:sp>
                    <p:nvSpPr>
                      <p:cNvPr id="122112" name="Freeform 2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99" y="2426"/>
                        <a:ext cx="3" cy="10"/>
                      </a:xfrm>
                      <a:custGeom>
                        <a:avLst/>
                        <a:gdLst>
                          <a:gd name="T0" fmla="*/ 0 w 3"/>
                          <a:gd name="T1" fmla="*/ 0 h 10"/>
                          <a:gd name="T2" fmla="*/ 2 w 3"/>
                          <a:gd name="T3" fmla="*/ 0 h 10"/>
                          <a:gd name="T4" fmla="*/ 2 w 3"/>
                          <a:gd name="T5" fmla="*/ 9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" h="10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113" name="Rectangle 2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98" y="2433"/>
                        <a:ext cx="4" cy="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</p:grpSp>
          <p:grpSp>
            <p:nvGrpSpPr>
              <p:cNvPr id="122114" name="Group 258"/>
              <p:cNvGrpSpPr>
                <a:grpSpLocks/>
              </p:cNvGrpSpPr>
              <p:nvPr/>
            </p:nvGrpSpPr>
            <p:grpSpPr bwMode="auto">
              <a:xfrm>
                <a:off x="4998" y="2215"/>
                <a:ext cx="50" cy="17"/>
                <a:chOff x="4998" y="2215"/>
                <a:chExt cx="50" cy="17"/>
              </a:xfrm>
            </p:grpSpPr>
            <p:sp>
              <p:nvSpPr>
                <p:cNvPr id="122115" name="Freeform 259"/>
                <p:cNvSpPr>
                  <a:spLocks/>
                </p:cNvSpPr>
                <p:nvPr/>
              </p:nvSpPr>
              <p:spPr bwMode="auto">
                <a:xfrm>
                  <a:off x="4998" y="2215"/>
                  <a:ext cx="11" cy="17"/>
                </a:xfrm>
                <a:custGeom>
                  <a:avLst/>
                  <a:gdLst>
                    <a:gd name="T0" fmla="*/ 0 w 11"/>
                    <a:gd name="T1" fmla="*/ 5 h 17"/>
                    <a:gd name="T2" fmla="*/ 4 w 11"/>
                    <a:gd name="T3" fmla="*/ 5 h 17"/>
                    <a:gd name="T4" fmla="*/ 4 w 11"/>
                    <a:gd name="T5" fmla="*/ 3 h 17"/>
                    <a:gd name="T6" fmla="*/ 6 w 11"/>
                    <a:gd name="T7" fmla="*/ 3 h 17"/>
                    <a:gd name="T8" fmla="*/ 6 w 11"/>
                    <a:gd name="T9" fmla="*/ 5 h 17"/>
                    <a:gd name="T10" fmla="*/ 0 w 11"/>
                    <a:gd name="T11" fmla="*/ 13 h 17"/>
                    <a:gd name="T12" fmla="*/ 0 w 11"/>
                    <a:gd name="T13" fmla="*/ 16 h 17"/>
                    <a:gd name="T14" fmla="*/ 10 w 11"/>
                    <a:gd name="T15" fmla="*/ 16 h 17"/>
                    <a:gd name="T16" fmla="*/ 10 w 11"/>
                    <a:gd name="T17" fmla="*/ 13 h 17"/>
                    <a:gd name="T18" fmla="*/ 4 w 11"/>
                    <a:gd name="T19" fmla="*/ 13 h 17"/>
                    <a:gd name="T20" fmla="*/ 10 w 11"/>
                    <a:gd name="T21" fmla="*/ 6 h 17"/>
                    <a:gd name="T22" fmla="*/ 10 w 11"/>
                    <a:gd name="T23" fmla="*/ 2 h 17"/>
                    <a:gd name="T24" fmla="*/ 7 w 11"/>
                    <a:gd name="T25" fmla="*/ 0 h 17"/>
                    <a:gd name="T26" fmla="*/ 3 w 11"/>
                    <a:gd name="T27" fmla="*/ 0 h 17"/>
                    <a:gd name="T28" fmla="*/ 0 w 11"/>
                    <a:gd name="T29" fmla="*/ 2 h 17"/>
                    <a:gd name="T30" fmla="*/ 0 w 11"/>
                    <a:gd name="T31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" h="17">
                      <a:moveTo>
                        <a:pt x="0" y="5"/>
                      </a:moveTo>
                      <a:lnTo>
                        <a:pt x="4" y="5"/>
                      </a:lnTo>
                      <a:lnTo>
                        <a:pt x="4" y="3"/>
                      </a:lnTo>
                      <a:lnTo>
                        <a:pt x="6" y="3"/>
                      </a:lnTo>
                      <a:lnTo>
                        <a:pt x="6" y="5"/>
                      </a:lnTo>
                      <a:lnTo>
                        <a:pt x="0" y="13"/>
                      </a:lnTo>
                      <a:lnTo>
                        <a:pt x="0" y="16"/>
                      </a:lnTo>
                      <a:lnTo>
                        <a:pt x="10" y="16"/>
                      </a:lnTo>
                      <a:lnTo>
                        <a:pt x="10" y="13"/>
                      </a:lnTo>
                      <a:lnTo>
                        <a:pt x="4" y="13"/>
                      </a:lnTo>
                      <a:lnTo>
                        <a:pt x="10" y="6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16" name="Freeform 260"/>
                <p:cNvSpPr>
                  <a:spLocks/>
                </p:cNvSpPr>
                <p:nvPr/>
              </p:nvSpPr>
              <p:spPr bwMode="auto">
                <a:xfrm>
                  <a:off x="5012" y="2215"/>
                  <a:ext cx="11" cy="17"/>
                </a:xfrm>
                <a:custGeom>
                  <a:avLst/>
                  <a:gdLst>
                    <a:gd name="T0" fmla="*/ 3 w 11"/>
                    <a:gd name="T1" fmla="*/ 0 h 17"/>
                    <a:gd name="T2" fmla="*/ 7 w 11"/>
                    <a:gd name="T3" fmla="*/ 0 h 17"/>
                    <a:gd name="T4" fmla="*/ 10 w 11"/>
                    <a:gd name="T5" fmla="*/ 2 h 17"/>
                    <a:gd name="T6" fmla="*/ 10 w 11"/>
                    <a:gd name="T7" fmla="*/ 13 h 17"/>
                    <a:gd name="T8" fmla="*/ 7 w 11"/>
                    <a:gd name="T9" fmla="*/ 16 h 17"/>
                    <a:gd name="T10" fmla="*/ 3 w 11"/>
                    <a:gd name="T11" fmla="*/ 16 h 17"/>
                    <a:gd name="T12" fmla="*/ 0 w 11"/>
                    <a:gd name="T13" fmla="*/ 13 h 17"/>
                    <a:gd name="T14" fmla="*/ 0 w 11"/>
                    <a:gd name="T15" fmla="*/ 13 h 17"/>
                    <a:gd name="T16" fmla="*/ 4 w 11"/>
                    <a:gd name="T17" fmla="*/ 13 h 17"/>
                    <a:gd name="T18" fmla="*/ 4 w 11"/>
                    <a:gd name="T19" fmla="*/ 3 h 17"/>
                    <a:gd name="T20" fmla="*/ 6 w 11"/>
                    <a:gd name="T21" fmla="*/ 3 h 17"/>
                    <a:gd name="T22" fmla="*/ 6 w 11"/>
                    <a:gd name="T23" fmla="*/ 13 h 17"/>
                    <a:gd name="T24" fmla="*/ 4 w 11"/>
                    <a:gd name="T25" fmla="*/ 13 h 17"/>
                    <a:gd name="T26" fmla="*/ 0 w 11"/>
                    <a:gd name="T27" fmla="*/ 13 h 17"/>
                    <a:gd name="T28" fmla="*/ 0 w 11"/>
                    <a:gd name="T29" fmla="*/ 2 h 17"/>
                    <a:gd name="T30" fmla="*/ 3 w 11"/>
                    <a:gd name="T3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" h="17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2"/>
                      </a:lnTo>
                      <a:lnTo>
                        <a:pt x="10" y="13"/>
                      </a:lnTo>
                      <a:lnTo>
                        <a:pt x="7" y="16"/>
                      </a:lnTo>
                      <a:lnTo>
                        <a:pt x="3" y="16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4" y="13"/>
                      </a:lnTo>
                      <a:lnTo>
                        <a:pt x="4" y="3"/>
                      </a:lnTo>
                      <a:lnTo>
                        <a:pt x="6" y="3"/>
                      </a:lnTo>
                      <a:lnTo>
                        <a:pt x="6" y="13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0" y="2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17" name="Freeform 261"/>
                <p:cNvSpPr>
                  <a:spLocks/>
                </p:cNvSpPr>
                <p:nvPr/>
              </p:nvSpPr>
              <p:spPr bwMode="auto">
                <a:xfrm>
                  <a:off x="5025" y="2215"/>
                  <a:ext cx="12" cy="17"/>
                </a:xfrm>
                <a:custGeom>
                  <a:avLst/>
                  <a:gdLst>
                    <a:gd name="T0" fmla="*/ 6 w 12"/>
                    <a:gd name="T1" fmla="*/ 0 h 17"/>
                    <a:gd name="T2" fmla="*/ 10 w 12"/>
                    <a:gd name="T3" fmla="*/ 0 h 17"/>
                    <a:gd name="T4" fmla="*/ 10 w 12"/>
                    <a:gd name="T5" fmla="*/ 10 h 17"/>
                    <a:gd name="T6" fmla="*/ 11 w 12"/>
                    <a:gd name="T7" fmla="*/ 10 h 17"/>
                    <a:gd name="T8" fmla="*/ 11 w 12"/>
                    <a:gd name="T9" fmla="*/ 13 h 17"/>
                    <a:gd name="T10" fmla="*/ 10 w 12"/>
                    <a:gd name="T11" fmla="*/ 13 h 17"/>
                    <a:gd name="T12" fmla="*/ 10 w 12"/>
                    <a:gd name="T13" fmla="*/ 16 h 17"/>
                    <a:gd name="T14" fmla="*/ 6 w 12"/>
                    <a:gd name="T15" fmla="*/ 16 h 17"/>
                    <a:gd name="T16" fmla="*/ 6 w 12"/>
                    <a:gd name="T17" fmla="*/ 13 h 17"/>
                    <a:gd name="T18" fmla="*/ 6 w 12"/>
                    <a:gd name="T19" fmla="*/ 10 h 17"/>
                    <a:gd name="T20" fmla="*/ 4 w 12"/>
                    <a:gd name="T21" fmla="*/ 10 h 17"/>
                    <a:gd name="T22" fmla="*/ 6 w 12"/>
                    <a:gd name="T23" fmla="*/ 6 h 17"/>
                    <a:gd name="T24" fmla="*/ 6 w 12"/>
                    <a:gd name="T25" fmla="*/ 10 h 17"/>
                    <a:gd name="T26" fmla="*/ 6 w 12"/>
                    <a:gd name="T27" fmla="*/ 13 h 17"/>
                    <a:gd name="T28" fmla="*/ 0 w 12"/>
                    <a:gd name="T29" fmla="*/ 13 h 17"/>
                    <a:gd name="T30" fmla="*/ 0 w 12"/>
                    <a:gd name="T31" fmla="*/ 10 h 17"/>
                    <a:gd name="T32" fmla="*/ 6 w 12"/>
                    <a:gd name="T3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" h="17">
                      <a:moveTo>
                        <a:pt x="6" y="0"/>
                      </a:moveTo>
                      <a:lnTo>
                        <a:pt x="10" y="0"/>
                      </a:lnTo>
                      <a:lnTo>
                        <a:pt x="10" y="10"/>
                      </a:lnTo>
                      <a:lnTo>
                        <a:pt x="11" y="10"/>
                      </a:lnTo>
                      <a:lnTo>
                        <a:pt x="11" y="13"/>
                      </a:lnTo>
                      <a:lnTo>
                        <a:pt x="10" y="13"/>
                      </a:lnTo>
                      <a:lnTo>
                        <a:pt x="10" y="16"/>
                      </a:lnTo>
                      <a:lnTo>
                        <a:pt x="6" y="16"/>
                      </a:lnTo>
                      <a:lnTo>
                        <a:pt x="6" y="13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6" y="6"/>
                      </a:lnTo>
                      <a:lnTo>
                        <a:pt x="6" y="10"/>
                      </a:lnTo>
                      <a:lnTo>
                        <a:pt x="6" y="13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18" name="Freeform 262"/>
                <p:cNvSpPr>
                  <a:spLocks/>
                </p:cNvSpPr>
                <p:nvPr/>
              </p:nvSpPr>
              <p:spPr bwMode="auto">
                <a:xfrm>
                  <a:off x="5038" y="2215"/>
                  <a:ext cx="10" cy="17"/>
                </a:xfrm>
                <a:custGeom>
                  <a:avLst/>
                  <a:gdLst>
                    <a:gd name="T0" fmla="*/ 2 w 10"/>
                    <a:gd name="T1" fmla="*/ 0 h 17"/>
                    <a:gd name="T2" fmla="*/ 7 w 10"/>
                    <a:gd name="T3" fmla="*/ 0 h 17"/>
                    <a:gd name="T4" fmla="*/ 9 w 10"/>
                    <a:gd name="T5" fmla="*/ 2 h 17"/>
                    <a:gd name="T6" fmla="*/ 9 w 10"/>
                    <a:gd name="T7" fmla="*/ 6 h 17"/>
                    <a:gd name="T8" fmla="*/ 8 w 10"/>
                    <a:gd name="T9" fmla="*/ 8 h 17"/>
                    <a:gd name="T10" fmla="*/ 9 w 10"/>
                    <a:gd name="T11" fmla="*/ 10 h 17"/>
                    <a:gd name="T12" fmla="*/ 9 w 10"/>
                    <a:gd name="T13" fmla="*/ 10 h 17"/>
                    <a:gd name="T14" fmla="*/ 5 w 10"/>
                    <a:gd name="T15" fmla="*/ 10 h 17"/>
                    <a:gd name="T16" fmla="*/ 5 w 10"/>
                    <a:gd name="T17" fmla="*/ 5 h 17"/>
                    <a:gd name="T18" fmla="*/ 5 w 10"/>
                    <a:gd name="T19" fmla="*/ 2 h 17"/>
                    <a:gd name="T20" fmla="*/ 3 w 10"/>
                    <a:gd name="T21" fmla="*/ 2 h 17"/>
                    <a:gd name="T22" fmla="*/ 3 w 10"/>
                    <a:gd name="T23" fmla="*/ 5 h 17"/>
                    <a:gd name="T24" fmla="*/ 5 w 10"/>
                    <a:gd name="T25" fmla="*/ 5 h 17"/>
                    <a:gd name="T26" fmla="*/ 5 w 10"/>
                    <a:gd name="T27" fmla="*/ 13 h 17"/>
                    <a:gd name="T28" fmla="*/ 3 w 10"/>
                    <a:gd name="T29" fmla="*/ 13 h 17"/>
                    <a:gd name="T30" fmla="*/ 3 w 10"/>
                    <a:gd name="T31" fmla="*/ 10 h 17"/>
                    <a:gd name="T32" fmla="*/ 5 w 10"/>
                    <a:gd name="T33" fmla="*/ 10 h 17"/>
                    <a:gd name="T34" fmla="*/ 9 w 10"/>
                    <a:gd name="T35" fmla="*/ 10 h 17"/>
                    <a:gd name="T36" fmla="*/ 9 w 10"/>
                    <a:gd name="T37" fmla="*/ 14 h 17"/>
                    <a:gd name="T38" fmla="*/ 7 w 10"/>
                    <a:gd name="T39" fmla="*/ 16 h 17"/>
                    <a:gd name="T40" fmla="*/ 2 w 10"/>
                    <a:gd name="T41" fmla="*/ 16 h 17"/>
                    <a:gd name="T42" fmla="*/ 0 w 10"/>
                    <a:gd name="T43" fmla="*/ 14 h 17"/>
                    <a:gd name="T44" fmla="*/ 0 w 10"/>
                    <a:gd name="T45" fmla="*/ 10 h 17"/>
                    <a:gd name="T46" fmla="*/ 1 w 10"/>
                    <a:gd name="T47" fmla="*/ 8 h 17"/>
                    <a:gd name="T48" fmla="*/ 0 w 10"/>
                    <a:gd name="T49" fmla="*/ 6 h 17"/>
                    <a:gd name="T50" fmla="*/ 0 w 10"/>
                    <a:gd name="T51" fmla="*/ 2 h 17"/>
                    <a:gd name="T52" fmla="*/ 2 w 10"/>
                    <a:gd name="T5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" h="17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6"/>
                      </a:lnTo>
                      <a:lnTo>
                        <a:pt x="8" y="8"/>
                      </a:lnTo>
                      <a:lnTo>
                        <a:pt x="9" y="10"/>
                      </a:lnTo>
                      <a:lnTo>
                        <a:pt x="9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5" y="13"/>
                      </a:lnTo>
                      <a:lnTo>
                        <a:pt x="3" y="13"/>
                      </a:lnTo>
                      <a:lnTo>
                        <a:pt x="3" y="10"/>
                      </a:lnTo>
                      <a:lnTo>
                        <a:pt x="5" y="10"/>
                      </a:lnTo>
                      <a:lnTo>
                        <a:pt x="9" y="10"/>
                      </a:lnTo>
                      <a:lnTo>
                        <a:pt x="9" y="14"/>
                      </a:lnTo>
                      <a:lnTo>
                        <a:pt x="7" y="16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119" name="Freeform 263"/>
              <p:cNvSpPr>
                <a:spLocks/>
              </p:cNvSpPr>
              <p:nvPr/>
            </p:nvSpPr>
            <p:spPr bwMode="auto">
              <a:xfrm>
                <a:off x="4942" y="2278"/>
                <a:ext cx="12" cy="22"/>
              </a:xfrm>
              <a:custGeom>
                <a:avLst/>
                <a:gdLst>
                  <a:gd name="T0" fmla="*/ 3 w 12"/>
                  <a:gd name="T1" fmla="*/ 21 h 22"/>
                  <a:gd name="T2" fmla="*/ 4 w 12"/>
                  <a:gd name="T3" fmla="*/ 21 h 22"/>
                  <a:gd name="T4" fmla="*/ 4 w 12"/>
                  <a:gd name="T5" fmla="*/ 19 h 22"/>
                  <a:gd name="T6" fmla="*/ 7 w 12"/>
                  <a:gd name="T7" fmla="*/ 19 h 22"/>
                  <a:gd name="T8" fmla="*/ 7 w 12"/>
                  <a:gd name="T9" fmla="*/ 21 h 22"/>
                  <a:gd name="T10" fmla="*/ 8 w 12"/>
                  <a:gd name="T11" fmla="*/ 21 h 22"/>
                  <a:gd name="T12" fmla="*/ 8 w 12"/>
                  <a:gd name="T13" fmla="*/ 19 h 22"/>
                  <a:gd name="T14" fmla="*/ 11 w 12"/>
                  <a:gd name="T15" fmla="*/ 17 h 22"/>
                  <a:gd name="T16" fmla="*/ 11 w 12"/>
                  <a:gd name="T17" fmla="*/ 11 h 22"/>
                  <a:gd name="T18" fmla="*/ 7 w 12"/>
                  <a:gd name="T19" fmla="*/ 9 h 22"/>
                  <a:gd name="T20" fmla="*/ 4 w 12"/>
                  <a:gd name="T21" fmla="*/ 9 h 22"/>
                  <a:gd name="T22" fmla="*/ 4 w 12"/>
                  <a:gd name="T23" fmla="*/ 6 h 22"/>
                  <a:gd name="T24" fmla="*/ 7 w 12"/>
                  <a:gd name="T25" fmla="*/ 6 h 22"/>
                  <a:gd name="T26" fmla="*/ 7 w 12"/>
                  <a:gd name="T27" fmla="*/ 8 h 22"/>
                  <a:gd name="T28" fmla="*/ 11 w 12"/>
                  <a:gd name="T29" fmla="*/ 8 h 22"/>
                  <a:gd name="T30" fmla="*/ 11 w 12"/>
                  <a:gd name="T31" fmla="*/ 5 h 22"/>
                  <a:gd name="T32" fmla="*/ 8 w 12"/>
                  <a:gd name="T33" fmla="*/ 2 h 22"/>
                  <a:gd name="T34" fmla="*/ 8 w 12"/>
                  <a:gd name="T35" fmla="*/ 0 h 22"/>
                  <a:gd name="T36" fmla="*/ 7 w 12"/>
                  <a:gd name="T37" fmla="*/ 0 h 22"/>
                  <a:gd name="T38" fmla="*/ 7 w 12"/>
                  <a:gd name="T39" fmla="*/ 2 h 22"/>
                  <a:gd name="T40" fmla="*/ 4 w 12"/>
                  <a:gd name="T41" fmla="*/ 2 h 22"/>
                  <a:gd name="T42" fmla="*/ 4 w 12"/>
                  <a:gd name="T43" fmla="*/ 0 h 22"/>
                  <a:gd name="T44" fmla="*/ 3 w 12"/>
                  <a:gd name="T45" fmla="*/ 0 h 22"/>
                  <a:gd name="T46" fmla="*/ 3 w 12"/>
                  <a:gd name="T47" fmla="*/ 2 h 22"/>
                  <a:gd name="T48" fmla="*/ 0 w 12"/>
                  <a:gd name="T49" fmla="*/ 5 h 22"/>
                  <a:gd name="T50" fmla="*/ 0 w 12"/>
                  <a:gd name="T51" fmla="*/ 10 h 22"/>
                  <a:gd name="T52" fmla="*/ 4 w 12"/>
                  <a:gd name="T53" fmla="*/ 12 h 22"/>
                  <a:gd name="T54" fmla="*/ 7 w 12"/>
                  <a:gd name="T55" fmla="*/ 12 h 22"/>
                  <a:gd name="T56" fmla="*/ 7 w 12"/>
                  <a:gd name="T57" fmla="*/ 15 h 22"/>
                  <a:gd name="T58" fmla="*/ 4 w 12"/>
                  <a:gd name="T59" fmla="*/ 15 h 22"/>
                  <a:gd name="T60" fmla="*/ 4 w 12"/>
                  <a:gd name="T61" fmla="*/ 14 h 22"/>
                  <a:gd name="T62" fmla="*/ 0 w 12"/>
                  <a:gd name="T63" fmla="*/ 14 h 22"/>
                  <a:gd name="T64" fmla="*/ 0 w 12"/>
                  <a:gd name="T65" fmla="*/ 17 h 22"/>
                  <a:gd name="T66" fmla="*/ 3 w 12"/>
                  <a:gd name="T67" fmla="*/ 19 h 22"/>
                  <a:gd name="T68" fmla="*/ 3 w 12"/>
                  <a:gd name="T6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" h="22">
                    <a:moveTo>
                      <a:pt x="3" y="21"/>
                    </a:moveTo>
                    <a:lnTo>
                      <a:pt x="4" y="21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8" y="19"/>
                    </a:lnTo>
                    <a:lnTo>
                      <a:pt x="11" y="17"/>
                    </a:lnTo>
                    <a:lnTo>
                      <a:pt x="11" y="11"/>
                    </a:lnTo>
                    <a:lnTo>
                      <a:pt x="7" y="9"/>
                    </a:lnTo>
                    <a:lnTo>
                      <a:pt x="4" y="9"/>
                    </a:lnTo>
                    <a:lnTo>
                      <a:pt x="4" y="6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7" y="12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9"/>
                    </a:lnTo>
                    <a:lnTo>
                      <a:pt x="3" y="2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120" name="Group 264"/>
              <p:cNvGrpSpPr>
                <a:grpSpLocks/>
              </p:cNvGrpSpPr>
              <p:nvPr/>
            </p:nvGrpSpPr>
            <p:grpSpPr bwMode="auto">
              <a:xfrm>
                <a:off x="4455" y="2218"/>
                <a:ext cx="114" cy="18"/>
                <a:chOff x="4455" y="2218"/>
                <a:chExt cx="114" cy="18"/>
              </a:xfrm>
            </p:grpSpPr>
            <p:grpSp>
              <p:nvGrpSpPr>
                <p:cNvPr id="122121" name="Group 265"/>
                <p:cNvGrpSpPr>
                  <a:grpSpLocks/>
                </p:cNvGrpSpPr>
                <p:nvPr/>
              </p:nvGrpSpPr>
              <p:grpSpPr bwMode="auto">
                <a:xfrm>
                  <a:off x="4455" y="2218"/>
                  <a:ext cx="38" cy="18"/>
                  <a:chOff x="4455" y="2218"/>
                  <a:chExt cx="38" cy="18"/>
                </a:xfrm>
              </p:grpSpPr>
              <p:sp>
                <p:nvSpPr>
                  <p:cNvPr id="122122" name="Freeform 266"/>
                  <p:cNvSpPr>
                    <a:spLocks/>
                  </p:cNvSpPr>
                  <p:nvPr/>
                </p:nvSpPr>
                <p:spPr bwMode="auto">
                  <a:xfrm>
                    <a:off x="4455" y="2219"/>
                    <a:ext cx="11" cy="16"/>
                  </a:xfrm>
                  <a:custGeom>
                    <a:avLst/>
                    <a:gdLst>
                      <a:gd name="T0" fmla="*/ 0 w 11"/>
                      <a:gd name="T1" fmla="*/ 0 h 16"/>
                      <a:gd name="T2" fmla="*/ 8 w 11"/>
                      <a:gd name="T3" fmla="*/ 0 h 16"/>
                      <a:gd name="T4" fmla="*/ 10 w 11"/>
                      <a:gd name="T5" fmla="*/ 2 h 16"/>
                      <a:gd name="T6" fmla="*/ 10 w 11"/>
                      <a:gd name="T7" fmla="*/ 6 h 16"/>
                      <a:gd name="T8" fmla="*/ 8 w 11"/>
                      <a:gd name="T9" fmla="*/ 7 h 16"/>
                      <a:gd name="T10" fmla="*/ 10 w 11"/>
                      <a:gd name="T11" fmla="*/ 9 h 16"/>
                      <a:gd name="T12" fmla="*/ 10 w 11"/>
                      <a:gd name="T13" fmla="*/ 13 h 16"/>
                      <a:gd name="T14" fmla="*/ 8 w 11"/>
                      <a:gd name="T15" fmla="*/ 15 h 16"/>
                      <a:gd name="T16" fmla="*/ 0 w 11"/>
                      <a:gd name="T17" fmla="*/ 15 h 16"/>
                      <a:gd name="T18" fmla="*/ 0 w 11"/>
                      <a:gd name="T19" fmla="*/ 9 h 16"/>
                      <a:gd name="T20" fmla="*/ 4 w 11"/>
                      <a:gd name="T21" fmla="*/ 9 h 16"/>
                      <a:gd name="T22" fmla="*/ 4 w 11"/>
                      <a:gd name="T23" fmla="*/ 12 h 16"/>
                      <a:gd name="T24" fmla="*/ 6 w 11"/>
                      <a:gd name="T25" fmla="*/ 12 h 16"/>
                      <a:gd name="T26" fmla="*/ 6 w 11"/>
                      <a:gd name="T27" fmla="*/ 9 h 16"/>
                      <a:gd name="T28" fmla="*/ 4 w 11"/>
                      <a:gd name="T29" fmla="*/ 9 h 16"/>
                      <a:gd name="T30" fmla="*/ 4 w 11"/>
                      <a:gd name="T31" fmla="*/ 6 h 16"/>
                      <a:gd name="T32" fmla="*/ 6 w 11"/>
                      <a:gd name="T33" fmla="*/ 6 h 16"/>
                      <a:gd name="T34" fmla="*/ 6 w 11"/>
                      <a:gd name="T35" fmla="*/ 3 h 16"/>
                      <a:gd name="T36" fmla="*/ 4 w 11"/>
                      <a:gd name="T37" fmla="*/ 3 h 16"/>
                      <a:gd name="T38" fmla="*/ 4 w 11"/>
                      <a:gd name="T39" fmla="*/ 6 h 16"/>
                      <a:gd name="T40" fmla="*/ 4 w 11"/>
                      <a:gd name="T41" fmla="*/ 9 h 16"/>
                      <a:gd name="T42" fmla="*/ 0 w 11"/>
                      <a:gd name="T43" fmla="*/ 9 h 16"/>
                      <a:gd name="T44" fmla="*/ 0 w 11"/>
                      <a:gd name="T4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" h="16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0" y="6"/>
                        </a:lnTo>
                        <a:lnTo>
                          <a:pt x="8" y="7"/>
                        </a:lnTo>
                        <a:lnTo>
                          <a:pt x="10" y="9"/>
                        </a:lnTo>
                        <a:lnTo>
                          <a:pt x="10" y="13"/>
                        </a:lnTo>
                        <a:lnTo>
                          <a:pt x="8" y="15"/>
                        </a:lnTo>
                        <a:lnTo>
                          <a:pt x="0" y="15"/>
                        </a:lnTo>
                        <a:lnTo>
                          <a:pt x="0" y="9"/>
                        </a:lnTo>
                        <a:lnTo>
                          <a:pt x="4" y="9"/>
                        </a:lnTo>
                        <a:lnTo>
                          <a:pt x="4" y="12"/>
                        </a:lnTo>
                        <a:lnTo>
                          <a:pt x="6" y="12"/>
                        </a:lnTo>
                        <a:lnTo>
                          <a:pt x="6" y="9"/>
                        </a:lnTo>
                        <a:lnTo>
                          <a:pt x="4" y="9"/>
                        </a:lnTo>
                        <a:lnTo>
                          <a:pt x="4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6"/>
                        </a:lnTo>
                        <a:lnTo>
                          <a:pt x="4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23" name="Freeform 267"/>
                  <p:cNvSpPr>
                    <a:spLocks/>
                  </p:cNvSpPr>
                  <p:nvPr/>
                </p:nvSpPr>
                <p:spPr bwMode="auto">
                  <a:xfrm>
                    <a:off x="4468" y="2218"/>
                    <a:ext cx="12" cy="18"/>
                  </a:xfrm>
                  <a:custGeom>
                    <a:avLst/>
                    <a:gdLst>
                      <a:gd name="T0" fmla="*/ 3 w 12"/>
                      <a:gd name="T1" fmla="*/ 0 h 18"/>
                      <a:gd name="T2" fmla="*/ 8 w 12"/>
                      <a:gd name="T3" fmla="*/ 0 h 18"/>
                      <a:gd name="T4" fmla="*/ 11 w 12"/>
                      <a:gd name="T5" fmla="*/ 3 h 18"/>
                      <a:gd name="T6" fmla="*/ 11 w 12"/>
                      <a:gd name="T7" fmla="*/ 13 h 18"/>
                      <a:gd name="T8" fmla="*/ 8 w 12"/>
                      <a:gd name="T9" fmla="*/ 16 h 18"/>
                      <a:gd name="T10" fmla="*/ 7 w 12"/>
                      <a:gd name="T11" fmla="*/ 16 h 18"/>
                      <a:gd name="T12" fmla="*/ 7 w 12"/>
                      <a:gd name="T13" fmla="*/ 17 h 18"/>
                      <a:gd name="T14" fmla="*/ 4 w 12"/>
                      <a:gd name="T15" fmla="*/ 17 h 18"/>
                      <a:gd name="T16" fmla="*/ 4 w 12"/>
                      <a:gd name="T17" fmla="*/ 16 h 18"/>
                      <a:gd name="T18" fmla="*/ 3 w 12"/>
                      <a:gd name="T19" fmla="*/ 16 h 18"/>
                      <a:gd name="T20" fmla="*/ 0 w 12"/>
                      <a:gd name="T21" fmla="*/ 13 h 18"/>
                      <a:gd name="T22" fmla="*/ 0 w 12"/>
                      <a:gd name="T23" fmla="*/ 13 h 18"/>
                      <a:gd name="T24" fmla="*/ 4 w 12"/>
                      <a:gd name="T25" fmla="*/ 13 h 18"/>
                      <a:gd name="T26" fmla="*/ 7 w 12"/>
                      <a:gd name="T27" fmla="*/ 13 h 18"/>
                      <a:gd name="T28" fmla="*/ 7 w 12"/>
                      <a:gd name="T29" fmla="*/ 3 h 18"/>
                      <a:gd name="T30" fmla="*/ 4 w 12"/>
                      <a:gd name="T31" fmla="*/ 3 h 18"/>
                      <a:gd name="T32" fmla="*/ 4 w 12"/>
                      <a:gd name="T33" fmla="*/ 13 h 18"/>
                      <a:gd name="T34" fmla="*/ 0 w 12"/>
                      <a:gd name="T35" fmla="*/ 13 h 18"/>
                      <a:gd name="T36" fmla="*/ 0 w 12"/>
                      <a:gd name="T37" fmla="*/ 3 h 18"/>
                      <a:gd name="T38" fmla="*/ 3 w 12"/>
                      <a:gd name="T3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2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1" y="3"/>
                        </a:lnTo>
                        <a:lnTo>
                          <a:pt x="11" y="13"/>
                        </a:lnTo>
                        <a:lnTo>
                          <a:pt x="8" y="16"/>
                        </a:lnTo>
                        <a:lnTo>
                          <a:pt x="7" y="16"/>
                        </a:lnTo>
                        <a:lnTo>
                          <a:pt x="7" y="17"/>
                        </a:lnTo>
                        <a:lnTo>
                          <a:pt x="4" y="17"/>
                        </a:lnTo>
                        <a:lnTo>
                          <a:pt x="4" y="16"/>
                        </a:lnTo>
                        <a:lnTo>
                          <a:pt x="3" y="16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4" y="13"/>
                        </a:lnTo>
                        <a:lnTo>
                          <a:pt x="7" y="13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13"/>
                        </a:lnTo>
                        <a:lnTo>
                          <a:pt x="0" y="13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24" name="Freeform 268"/>
                  <p:cNvSpPr>
                    <a:spLocks/>
                  </p:cNvSpPr>
                  <p:nvPr/>
                </p:nvSpPr>
                <p:spPr bwMode="auto">
                  <a:xfrm>
                    <a:off x="4482" y="2219"/>
                    <a:ext cx="11" cy="16"/>
                  </a:xfrm>
                  <a:custGeom>
                    <a:avLst/>
                    <a:gdLst>
                      <a:gd name="T0" fmla="*/ 0 w 11"/>
                      <a:gd name="T1" fmla="*/ 0 h 16"/>
                      <a:gd name="T2" fmla="*/ 8 w 11"/>
                      <a:gd name="T3" fmla="*/ 0 h 16"/>
                      <a:gd name="T4" fmla="*/ 10 w 11"/>
                      <a:gd name="T5" fmla="*/ 2 h 16"/>
                      <a:gd name="T6" fmla="*/ 10 w 11"/>
                      <a:gd name="T7" fmla="*/ 6 h 16"/>
                      <a:gd name="T8" fmla="*/ 8 w 11"/>
                      <a:gd name="T9" fmla="*/ 7 h 16"/>
                      <a:gd name="T10" fmla="*/ 10 w 11"/>
                      <a:gd name="T11" fmla="*/ 9 h 16"/>
                      <a:gd name="T12" fmla="*/ 10 w 11"/>
                      <a:gd name="T13" fmla="*/ 13 h 16"/>
                      <a:gd name="T14" fmla="*/ 8 w 11"/>
                      <a:gd name="T15" fmla="*/ 15 h 16"/>
                      <a:gd name="T16" fmla="*/ 0 w 11"/>
                      <a:gd name="T17" fmla="*/ 15 h 16"/>
                      <a:gd name="T18" fmla="*/ 0 w 11"/>
                      <a:gd name="T19" fmla="*/ 9 h 16"/>
                      <a:gd name="T20" fmla="*/ 4 w 11"/>
                      <a:gd name="T21" fmla="*/ 9 h 16"/>
                      <a:gd name="T22" fmla="*/ 4 w 11"/>
                      <a:gd name="T23" fmla="*/ 12 h 16"/>
                      <a:gd name="T24" fmla="*/ 6 w 11"/>
                      <a:gd name="T25" fmla="*/ 12 h 16"/>
                      <a:gd name="T26" fmla="*/ 6 w 11"/>
                      <a:gd name="T27" fmla="*/ 9 h 16"/>
                      <a:gd name="T28" fmla="*/ 4 w 11"/>
                      <a:gd name="T29" fmla="*/ 9 h 16"/>
                      <a:gd name="T30" fmla="*/ 4 w 11"/>
                      <a:gd name="T31" fmla="*/ 6 h 16"/>
                      <a:gd name="T32" fmla="*/ 6 w 11"/>
                      <a:gd name="T33" fmla="*/ 6 h 16"/>
                      <a:gd name="T34" fmla="*/ 6 w 11"/>
                      <a:gd name="T35" fmla="*/ 3 h 16"/>
                      <a:gd name="T36" fmla="*/ 4 w 11"/>
                      <a:gd name="T37" fmla="*/ 3 h 16"/>
                      <a:gd name="T38" fmla="*/ 4 w 11"/>
                      <a:gd name="T39" fmla="*/ 6 h 16"/>
                      <a:gd name="T40" fmla="*/ 4 w 11"/>
                      <a:gd name="T41" fmla="*/ 9 h 16"/>
                      <a:gd name="T42" fmla="*/ 0 w 11"/>
                      <a:gd name="T43" fmla="*/ 9 h 16"/>
                      <a:gd name="T44" fmla="*/ 0 w 11"/>
                      <a:gd name="T4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" h="16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0" y="6"/>
                        </a:lnTo>
                        <a:lnTo>
                          <a:pt x="8" y="7"/>
                        </a:lnTo>
                        <a:lnTo>
                          <a:pt x="10" y="9"/>
                        </a:lnTo>
                        <a:lnTo>
                          <a:pt x="10" y="13"/>
                        </a:lnTo>
                        <a:lnTo>
                          <a:pt x="8" y="15"/>
                        </a:lnTo>
                        <a:lnTo>
                          <a:pt x="0" y="15"/>
                        </a:lnTo>
                        <a:lnTo>
                          <a:pt x="0" y="9"/>
                        </a:lnTo>
                        <a:lnTo>
                          <a:pt x="4" y="9"/>
                        </a:lnTo>
                        <a:lnTo>
                          <a:pt x="4" y="12"/>
                        </a:lnTo>
                        <a:lnTo>
                          <a:pt x="6" y="12"/>
                        </a:lnTo>
                        <a:lnTo>
                          <a:pt x="6" y="9"/>
                        </a:lnTo>
                        <a:lnTo>
                          <a:pt x="4" y="9"/>
                        </a:lnTo>
                        <a:lnTo>
                          <a:pt x="4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6"/>
                        </a:lnTo>
                        <a:lnTo>
                          <a:pt x="4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125" name="Group 269"/>
                <p:cNvGrpSpPr>
                  <a:grpSpLocks/>
                </p:cNvGrpSpPr>
                <p:nvPr/>
              </p:nvGrpSpPr>
              <p:grpSpPr bwMode="auto">
                <a:xfrm>
                  <a:off x="4506" y="2218"/>
                  <a:ext cx="63" cy="17"/>
                  <a:chOff x="4506" y="2218"/>
                  <a:chExt cx="63" cy="17"/>
                </a:xfrm>
              </p:grpSpPr>
              <p:sp>
                <p:nvSpPr>
                  <p:cNvPr id="122126" name="Freeform 270"/>
                  <p:cNvSpPr>
                    <a:spLocks/>
                  </p:cNvSpPr>
                  <p:nvPr/>
                </p:nvSpPr>
                <p:spPr bwMode="auto">
                  <a:xfrm>
                    <a:off x="4506" y="2218"/>
                    <a:ext cx="10" cy="17"/>
                  </a:xfrm>
                  <a:custGeom>
                    <a:avLst/>
                    <a:gdLst>
                      <a:gd name="T0" fmla="*/ 5 w 10"/>
                      <a:gd name="T1" fmla="*/ 0 h 17"/>
                      <a:gd name="T2" fmla="*/ 9 w 10"/>
                      <a:gd name="T3" fmla="*/ 0 h 17"/>
                      <a:gd name="T4" fmla="*/ 9 w 10"/>
                      <a:gd name="T5" fmla="*/ 13 h 17"/>
                      <a:gd name="T6" fmla="*/ 6 w 10"/>
                      <a:gd name="T7" fmla="*/ 16 h 17"/>
                      <a:gd name="T8" fmla="*/ 2 w 10"/>
                      <a:gd name="T9" fmla="*/ 16 h 17"/>
                      <a:gd name="T10" fmla="*/ 0 w 10"/>
                      <a:gd name="T11" fmla="*/ 14 h 17"/>
                      <a:gd name="T12" fmla="*/ 0 w 10"/>
                      <a:gd name="T13" fmla="*/ 9 h 17"/>
                      <a:gd name="T14" fmla="*/ 3 w 10"/>
                      <a:gd name="T15" fmla="*/ 9 h 17"/>
                      <a:gd name="T16" fmla="*/ 3 w 10"/>
                      <a:gd name="T17" fmla="*/ 13 h 17"/>
                      <a:gd name="T18" fmla="*/ 5 w 10"/>
                      <a:gd name="T19" fmla="*/ 13 h 17"/>
                      <a:gd name="T20" fmla="*/ 5 w 10"/>
                      <a:gd name="T2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" h="17">
                        <a:moveTo>
                          <a:pt x="5" y="0"/>
                        </a:moveTo>
                        <a:lnTo>
                          <a:pt x="9" y="0"/>
                        </a:lnTo>
                        <a:lnTo>
                          <a:pt x="9" y="13"/>
                        </a:lnTo>
                        <a:lnTo>
                          <a:pt x="6" y="16"/>
                        </a:lnTo>
                        <a:lnTo>
                          <a:pt x="2" y="16"/>
                        </a:lnTo>
                        <a:lnTo>
                          <a:pt x="0" y="14"/>
                        </a:lnTo>
                        <a:lnTo>
                          <a:pt x="0" y="9"/>
                        </a:lnTo>
                        <a:lnTo>
                          <a:pt x="3" y="9"/>
                        </a:lnTo>
                        <a:lnTo>
                          <a:pt x="3" y="13"/>
                        </a:lnTo>
                        <a:lnTo>
                          <a:pt x="5" y="13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27" name="Freeform 271"/>
                  <p:cNvSpPr>
                    <a:spLocks/>
                  </p:cNvSpPr>
                  <p:nvPr/>
                </p:nvSpPr>
                <p:spPr bwMode="auto">
                  <a:xfrm>
                    <a:off x="4520" y="2218"/>
                    <a:ext cx="11" cy="17"/>
                  </a:xfrm>
                  <a:custGeom>
                    <a:avLst/>
                    <a:gdLst>
                      <a:gd name="T0" fmla="*/ 3 w 11"/>
                      <a:gd name="T1" fmla="*/ 0 h 17"/>
                      <a:gd name="T2" fmla="*/ 7 w 11"/>
                      <a:gd name="T3" fmla="*/ 0 h 17"/>
                      <a:gd name="T4" fmla="*/ 10 w 11"/>
                      <a:gd name="T5" fmla="*/ 3 h 17"/>
                      <a:gd name="T6" fmla="*/ 10 w 11"/>
                      <a:gd name="T7" fmla="*/ 13 h 17"/>
                      <a:gd name="T8" fmla="*/ 7 w 11"/>
                      <a:gd name="T9" fmla="*/ 16 h 17"/>
                      <a:gd name="T10" fmla="*/ 6 w 11"/>
                      <a:gd name="T11" fmla="*/ 16 h 17"/>
                      <a:gd name="T12" fmla="*/ 6 w 11"/>
                      <a:gd name="T13" fmla="*/ 13 h 17"/>
                      <a:gd name="T14" fmla="*/ 6 w 11"/>
                      <a:gd name="T15" fmla="*/ 3 h 17"/>
                      <a:gd name="T16" fmla="*/ 4 w 11"/>
                      <a:gd name="T17" fmla="*/ 3 h 17"/>
                      <a:gd name="T18" fmla="*/ 4 w 11"/>
                      <a:gd name="T19" fmla="*/ 13 h 17"/>
                      <a:gd name="T20" fmla="*/ 6 w 11"/>
                      <a:gd name="T21" fmla="*/ 13 h 17"/>
                      <a:gd name="T22" fmla="*/ 6 w 11"/>
                      <a:gd name="T23" fmla="*/ 16 h 17"/>
                      <a:gd name="T24" fmla="*/ 3 w 11"/>
                      <a:gd name="T25" fmla="*/ 16 h 17"/>
                      <a:gd name="T26" fmla="*/ 0 w 11"/>
                      <a:gd name="T27" fmla="*/ 13 h 17"/>
                      <a:gd name="T28" fmla="*/ 0 w 11"/>
                      <a:gd name="T29" fmla="*/ 3 h 17"/>
                      <a:gd name="T30" fmla="*/ 3 w 11"/>
                      <a:gd name="T3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" h="17">
                        <a:moveTo>
                          <a:pt x="3" y="0"/>
                        </a:moveTo>
                        <a:lnTo>
                          <a:pt x="7" y="0"/>
                        </a:lnTo>
                        <a:lnTo>
                          <a:pt x="10" y="3"/>
                        </a:lnTo>
                        <a:lnTo>
                          <a:pt x="10" y="13"/>
                        </a:lnTo>
                        <a:lnTo>
                          <a:pt x="7" y="16"/>
                        </a:lnTo>
                        <a:lnTo>
                          <a:pt x="6" y="16"/>
                        </a:lnTo>
                        <a:lnTo>
                          <a:pt x="6" y="13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13"/>
                        </a:lnTo>
                        <a:lnTo>
                          <a:pt x="6" y="13"/>
                        </a:lnTo>
                        <a:lnTo>
                          <a:pt x="6" y="16"/>
                        </a:lnTo>
                        <a:lnTo>
                          <a:pt x="3" y="16"/>
                        </a:lnTo>
                        <a:lnTo>
                          <a:pt x="0" y="13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28" name="Freeform 272"/>
                  <p:cNvSpPr>
                    <a:spLocks/>
                  </p:cNvSpPr>
                  <p:nvPr/>
                </p:nvSpPr>
                <p:spPr bwMode="auto">
                  <a:xfrm>
                    <a:off x="4534" y="2218"/>
                    <a:ext cx="11" cy="17"/>
                  </a:xfrm>
                  <a:custGeom>
                    <a:avLst/>
                    <a:gdLst>
                      <a:gd name="T0" fmla="*/ 0 w 11"/>
                      <a:gd name="T1" fmla="*/ 0 h 17"/>
                      <a:gd name="T2" fmla="*/ 3 w 11"/>
                      <a:gd name="T3" fmla="*/ 0 h 17"/>
                      <a:gd name="T4" fmla="*/ 6 w 11"/>
                      <a:gd name="T5" fmla="*/ 8 h 17"/>
                      <a:gd name="T6" fmla="*/ 6 w 11"/>
                      <a:gd name="T7" fmla="*/ 0 h 17"/>
                      <a:gd name="T8" fmla="*/ 10 w 11"/>
                      <a:gd name="T9" fmla="*/ 0 h 17"/>
                      <a:gd name="T10" fmla="*/ 10 w 11"/>
                      <a:gd name="T11" fmla="*/ 16 h 17"/>
                      <a:gd name="T12" fmla="*/ 6 w 11"/>
                      <a:gd name="T13" fmla="*/ 16 h 17"/>
                      <a:gd name="T14" fmla="*/ 4 w 11"/>
                      <a:gd name="T15" fmla="*/ 8 h 17"/>
                      <a:gd name="T16" fmla="*/ 4 w 11"/>
                      <a:gd name="T17" fmla="*/ 16 h 17"/>
                      <a:gd name="T18" fmla="*/ 0 w 11"/>
                      <a:gd name="T19" fmla="*/ 16 h 17"/>
                      <a:gd name="T20" fmla="*/ 0 w 11"/>
                      <a:gd name="T2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" h="17">
                        <a:moveTo>
                          <a:pt x="0" y="0"/>
                        </a:moveTo>
                        <a:lnTo>
                          <a:pt x="3" y="0"/>
                        </a:lnTo>
                        <a:lnTo>
                          <a:pt x="6" y="8"/>
                        </a:lnTo>
                        <a:lnTo>
                          <a:pt x="6" y="0"/>
                        </a:lnTo>
                        <a:lnTo>
                          <a:pt x="10" y="0"/>
                        </a:lnTo>
                        <a:lnTo>
                          <a:pt x="10" y="16"/>
                        </a:lnTo>
                        <a:lnTo>
                          <a:pt x="6" y="16"/>
                        </a:lnTo>
                        <a:lnTo>
                          <a:pt x="4" y="8"/>
                        </a:lnTo>
                        <a:lnTo>
                          <a:pt x="4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29" name="Freeform 273"/>
                  <p:cNvSpPr>
                    <a:spLocks/>
                  </p:cNvSpPr>
                  <p:nvPr/>
                </p:nvSpPr>
                <p:spPr bwMode="auto">
                  <a:xfrm>
                    <a:off x="4549" y="2218"/>
                    <a:ext cx="8" cy="17"/>
                  </a:xfrm>
                  <a:custGeom>
                    <a:avLst/>
                    <a:gdLst>
                      <a:gd name="T0" fmla="*/ 0 w 8"/>
                      <a:gd name="T1" fmla="*/ 0 h 17"/>
                      <a:gd name="T2" fmla="*/ 7 w 8"/>
                      <a:gd name="T3" fmla="*/ 0 h 17"/>
                      <a:gd name="T4" fmla="*/ 7 w 8"/>
                      <a:gd name="T5" fmla="*/ 3 h 17"/>
                      <a:gd name="T6" fmla="*/ 4 w 8"/>
                      <a:gd name="T7" fmla="*/ 3 h 17"/>
                      <a:gd name="T8" fmla="*/ 4 w 8"/>
                      <a:gd name="T9" fmla="*/ 6 h 17"/>
                      <a:gd name="T10" fmla="*/ 7 w 8"/>
                      <a:gd name="T11" fmla="*/ 6 h 17"/>
                      <a:gd name="T12" fmla="*/ 7 w 8"/>
                      <a:gd name="T13" fmla="*/ 9 h 17"/>
                      <a:gd name="T14" fmla="*/ 4 w 8"/>
                      <a:gd name="T15" fmla="*/ 9 h 17"/>
                      <a:gd name="T16" fmla="*/ 4 w 8"/>
                      <a:gd name="T17" fmla="*/ 13 h 17"/>
                      <a:gd name="T18" fmla="*/ 7 w 8"/>
                      <a:gd name="T19" fmla="*/ 13 h 17"/>
                      <a:gd name="T20" fmla="*/ 7 w 8"/>
                      <a:gd name="T21" fmla="*/ 16 h 17"/>
                      <a:gd name="T22" fmla="*/ 0 w 8"/>
                      <a:gd name="T23" fmla="*/ 16 h 17"/>
                      <a:gd name="T24" fmla="*/ 0 w 8"/>
                      <a:gd name="T2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17">
                        <a:moveTo>
                          <a:pt x="0" y="0"/>
                        </a:moveTo>
                        <a:lnTo>
                          <a:pt x="7" y="0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6"/>
                        </a:lnTo>
                        <a:lnTo>
                          <a:pt x="7" y="6"/>
                        </a:lnTo>
                        <a:lnTo>
                          <a:pt x="7" y="9"/>
                        </a:lnTo>
                        <a:lnTo>
                          <a:pt x="4" y="9"/>
                        </a:lnTo>
                        <a:lnTo>
                          <a:pt x="4" y="13"/>
                        </a:lnTo>
                        <a:lnTo>
                          <a:pt x="7" y="13"/>
                        </a:lnTo>
                        <a:lnTo>
                          <a:pt x="7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130" name="Freeform 274"/>
                  <p:cNvSpPr>
                    <a:spLocks/>
                  </p:cNvSpPr>
                  <p:nvPr/>
                </p:nvSpPr>
                <p:spPr bwMode="auto">
                  <a:xfrm>
                    <a:off x="4559" y="2218"/>
                    <a:ext cx="10" cy="17"/>
                  </a:xfrm>
                  <a:custGeom>
                    <a:avLst/>
                    <a:gdLst>
                      <a:gd name="T0" fmla="*/ 2 w 10"/>
                      <a:gd name="T1" fmla="*/ 0 h 17"/>
                      <a:gd name="T2" fmla="*/ 7 w 10"/>
                      <a:gd name="T3" fmla="*/ 0 h 17"/>
                      <a:gd name="T4" fmla="*/ 9 w 10"/>
                      <a:gd name="T5" fmla="*/ 2 h 17"/>
                      <a:gd name="T6" fmla="*/ 9 w 10"/>
                      <a:gd name="T7" fmla="*/ 5 h 17"/>
                      <a:gd name="T8" fmla="*/ 6 w 10"/>
                      <a:gd name="T9" fmla="*/ 5 h 17"/>
                      <a:gd name="T10" fmla="*/ 6 w 10"/>
                      <a:gd name="T11" fmla="*/ 3 h 17"/>
                      <a:gd name="T12" fmla="*/ 4 w 10"/>
                      <a:gd name="T13" fmla="*/ 3 h 17"/>
                      <a:gd name="T14" fmla="*/ 4 w 10"/>
                      <a:gd name="T15" fmla="*/ 7 h 17"/>
                      <a:gd name="T16" fmla="*/ 7 w 10"/>
                      <a:gd name="T17" fmla="*/ 7 h 17"/>
                      <a:gd name="T18" fmla="*/ 6 w 10"/>
                      <a:gd name="T19" fmla="*/ 7 h 17"/>
                      <a:gd name="T20" fmla="*/ 9 w 10"/>
                      <a:gd name="T21" fmla="*/ 9 h 17"/>
                      <a:gd name="T22" fmla="*/ 9 w 10"/>
                      <a:gd name="T23" fmla="*/ 14 h 17"/>
                      <a:gd name="T24" fmla="*/ 7 w 10"/>
                      <a:gd name="T25" fmla="*/ 16 h 17"/>
                      <a:gd name="T26" fmla="*/ 2 w 10"/>
                      <a:gd name="T27" fmla="*/ 16 h 17"/>
                      <a:gd name="T28" fmla="*/ 0 w 10"/>
                      <a:gd name="T29" fmla="*/ 14 h 17"/>
                      <a:gd name="T30" fmla="*/ 0 w 10"/>
                      <a:gd name="T31" fmla="*/ 11 h 17"/>
                      <a:gd name="T32" fmla="*/ 3 w 10"/>
                      <a:gd name="T33" fmla="*/ 11 h 17"/>
                      <a:gd name="T34" fmla="*/ 3 w 10"/>
                      <a:gd name="T35" fmla="*/ 13 h 17"/>
                      <a:gd name="T36" fmla="*/ 6 w 10"/>
                      <a:gd name="T37" fmla="*/ 13 h 17"/>
                      <a:gd name="T38" fmla="*/ 6 w 10"/>
                      <a:gd name="T39" fmla="*/ 10 h 17"/>
                      <a:gd name="T40" fmla="*/ 3 w 10"/>
                      <a:gd name="T41" fmla="*/ 10 h 17"/>
                      <a:gd name="T42" fmla="*/ 0 w 10"/>
                      <a:gd name="T43" fmla="*/ 8 h 17"/>
                      <a:gd name="T44" fmla="*/ 0 w 10"/>
                      <a:gd name="T45" fmla="*/ 2 h 17"/>
                      <a:gd name="T46" fmla="*/ 2 w 10"/>
                      <a:gd name="T4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" h="17">
                        <a:moveTo>
                          <a:pt x="2" y="0"/>
                        </a:moveTo>
                        <a:lnTo>
                          <a:pt x="7" y="0"/>
                        </a:lnTo>
                        <a:lnTo>
                          <a:pt x="9" y="2"/>
                        </a:lnTo>
                        <a:lnTo>
                          <a:pt x="9" y="5"/>
                        </a:lnTo>
                        <a:lnTo>
                          <a:pt x="6" y="5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7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9" y="9"/>
                        </a:lnTo>
                        <a:lnTo>
                          <a:pt x="9" y="14"/>
                        </a:lnTo>
                        <a:lnTo>
                          <a:pt x="7" y="16"/>
                        </a:lnTo>
                        <a:lnTo>
                          <a:pt x="2" y="16"/>
                        </a:lnTo>
                        <a:lnTo>
                          <a:pt x="0" y="14"/>
                        </a:lnTo>
                        <a:lnTo>
                          <a:pt x="0" y="11"/>
                        </a:lnTo>
                        <a:lnTo>
                          <a:pt x="3" y="11"/>
                        </a:lnTo>
                        <a:lnTo>
                          <a:pt x="3" y="13"/>
                        </a:lnTo>
                        <a:lnTo>
                          <a:pt x="6" y="13"/>
                        </a:lnTo>
                        <a:lnTo>
                          <a:pt x="6" y="10"/>
                        </a:lnTo>
                        <a:lnTo>
                          <a:pt x="3" y="10"/>
                        </a:lnTo>
                        <a:lnTo>
                          <a:pt x="0" y="8"/>
                        </a:lnTo>
                        <a:lnTo>
                          <a:pt x="0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131" name="Group 275"/>
              <p:cNvGrpSpPr>
                <a:grpSpLocks/>
              </p:cNvGrpSpPr>
              <p:nvPr/>
            </p:nvGrpSpPr>
            <p:grpSpPr bwMode="auto">
              <a:xfrm>
                <a:off x="4440" y="2291"/>
                <a:ext cx="116" cy="10"/>
                <a:chOff x="4440" y="2291"/>
                <a:chExt cx="116" cy="10"/>
              </a:xfrm>
            </p:grpSpPr>
            <p:sp>
              <p:nvSpPr>
                <p:cNvPr id="122132" name="Freeform 276"/>
                <p:cNvSpPr>
                  <a:spLocks/>
                </p:cNvSpPr>
                <p:nvPr/>
              </p:nvSpPr>
              <p:spPr bwMode="auto">
                <a:xfrm>
                  <a:off x="4440" y="2291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4 w 7"/>
                    <a:gd name="T3" fmla="*/ 0 h 10"/>
                    <a:gd name="T4" fmla="*/ 6 w 7"/>
                    <a:gd name="T5" fmla="*/ 1 h 10"/>
                    <a:gd name="T6" fmla="*/ 6 w 7"/>
                    <a:gd name="T7" fmla="*/ 5 h 10"/>
                    <a:gd name="T8" fmla="*/ 4 w 7"/>
                    <a:gd name="T9" fmla="*/ 6 h 10"/>
                    <a:gd name="T10" fmla="*/ 2 w 7"/>
                    <a:gd name="T11" fmla="*/ 6 h 10"/>
                    <a:gd name="T12" fmla="*/ 2 w 7"/>
                    <a:gd name="T13" fmla="*/ 4 h 10"/>
                    <a:gd name="T14" fmla="*/ 4 w 7"/>
                    <a:gd name="T15" fmla="*/ 4 h 10"/>
                    <a:gd name="T16" fmla="*/ 4 w 7"/>
                    <a:gd name="T17" fmla="*/ 2 h 10"/>
                    <a:gd name="T18" fmla="*/ 2 w 7"/>
                    <a:gd name="T19" fmla="*/ 2 h 10"/>
                    <a:gd name="T20" fmla="*/ 2 w 7"/>
                    <a:gd name="T21" fmla="*/ 4 h 10"/>
                    <a:gd name="T22" fmla="*/ 2 w 7"/>
                    <a:gd name="T23" fmla="*/ 6 h 10"/>
                    <a:gd name="T24" fmla="*/ 2 w 7"/>
                    <a:gd name="T25" fmla="*/ 9 h 10"/>
                    <a:gd name="T26" fmla="*/ 0 w 7"/>
                    <a:gd name="T27" fmla="*/ 9 h 10"/>
                    <a:gd name="T28" fmla="*/ 0 w 7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5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4" y="4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3" name="Freeform 277"/>
                <p:cNvSpPr>
                  <a:spLocks/>
                </p:cNvSpPr>
                <p:nvPr/>
              </p:nvSpPr>
              <p:spPr bwMode="auto">
                <a:xfrm>
                  <a:off x="4447" y="2291"/>
                  <a:ext cx="7" cy="9"/>
                </a:xfrm>
                <a:custGeom>
                  <a:avLst/>
                  <a:gdLst>
                    <a:gd name="T0" fmla="*/ 2 w 7"/>
                    <a:gd name="T1" fmla="*/ 0 h 9"/>
                    <a:gd name="T2" fmla="*/ 4 w 7"/>
                    <a:gd name="T3" fmla="*/ 0 h 9"/>
                    <a:gd name="T4" fmla="*/ 6 w 7"/>
                    <a:gd name="T5" fmla="*/ 8 h 9"/>
                    <a:gd name="T6" fmla="*/ 4 w 7"/>
                    <a:gd name="T7" fmla="*/ 8 h 9"/>
                    <a:gd name="T8" fmla="*/ 4 w 7"/>
                    <a:gd name="T9" fmla="*/ 6 h 9"/>
                    <a:gd name="T10" fmla="*/ 4 w 7"/>
                    <a:gd name="T11" fmla="*/ 5 h 9"/>
                    <a:gd name="T12" fmla="*/ 3 w 7"/>
                    <a:gd name="T13" fmla="*/ 1 h 9"/>
                    <a:gd name="T14" fmla="*/ 2 w 7"/>
                    <a:gd name="T15" fmla="*/ 5 h 9"/>
                    <a:gd name="T16" fmla="*/ 4 w 7"/>
                    <a:gd name="T17" fmla="*/ 5 h 9"/>
                    <a:gd name="T18" fmla="*/ 4 w 7"/>
                    <a:gd name="T19" fmla="*/ 6 h 9"/>
                    <a:gd name="T20" fmla="*/ 2 w 7"/>
                    <a:gd name="T21" fmla="*/ 6 h 9"/>
                    <a:gd name="T22" fmla="*/ 2 w 7"/>
                    <a:gd name="T23" fmla="*/ 8 h 9"/>
                    <a:gd name="T24" fmla="*/ 0 w 7"/>
                    <a:gd name="T25" fmla="*/ 8 h 9"/>
                    <a:gd name="T26" fmla="*/ 2 w 7"/>
                    <a:gd name="T2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9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4" y="5"/>
                      </a:lnTo>
                      <a:lnTo>
                        <a:pt x="3" y="1"/>
                      </a:lnTo>
                      <a:lnTo>
                        <a:pt x="2" y="5"/>
                      </a:lnTo>
                      <a:lnTo>
                        <a:pt x="4" y="5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4" name="Freeform 278"/>
                <p:cNvSpPr>
                  <a:spLocks/>
                </p:cNvSpPr>
                <p:nvPr/>
              </p:nvSpPr>
              <p:spPr bwMode="auto">
                <a:xfrm>
                  <a:off x="4453" y="2291"/>
                  <a:ext cx="8" cy="10"/>
                </a:xfrm>
                <a:custGeom>
                  <a:avLst/>
                  <a:gdLst>
                    <a:gd name="T0" fmla="*/ 0 w 8"/>
                    <a:gd name="T1" fmla="*/ 0 h 10"/>
                    <a:gd name="T2" fmla="*/ 3 w 8"/>
                    <a:gd name="T3" fmla="*/ 0 h 10"/>
                    <a:gd name="T4" fmla="*/ 4 w 8"/>
                    <a:gd name="T5" fmla="*/ 3 h 10"/>
                    <a:gd name="T6" fmla="*/ 4 w 8"/>
                    <a:gd name="T7" fmla="*/ 0 h 10"/>
                    <a:gd name="T8" fmla="*/ 7 w 8"/>
                    <a:gd name="T9" fmla="*/ 0 h 10"/>
                    <a:gd name="T10" fmla="*/ 5 w 8"/>
                    <a:gd name="T11" fmla="*/ 5 h 10"/>
                    <a:gd name="T12" fmla="*/ 5 w 8"/>
                    <a:gd name="T13" fmla="*/ 9 h 10"/>
                    <a:gd name="T14" fmla="*/ 2 w 8"/>
                    <a:gd name="T15" fmla="*/ 9 h 10"/>
                    <a:gd name="T16" fmla="*/ 2 w 8"/>
                    <a:gd name="T17" fmla="*/ 5 h 10"/>
                    <a:gd name="T18" fmla="*/ 0 w 8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" h="10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5" y="5"/>
                      </a:lnTo>
                      <a:lnTo>
                        <a:pt x="5" y="9"/>
                      </a:lnTo>
                      <a:lnTo>
                        <a:pt x="2" y="9"/>
                      </a:lnTo>
                      <a:lnTo>
                        <a:pt x="2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5" name="Freeform 279"/>
                <p:cNvSpPr>
                  <a:spLocks/>
                </p:cNvSpPr>
                <p:nvPr/>
              </p:nvSpPr>
              <p:spPr bwMode="auto">
                <a:xfrm>
                  <a:off x="4463" y="2291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3 w 5"/>
                    <a:gd name="T7" fmla="*/ 2 h 10"/>
                    <a:gd name="T8" fmla="*/ 3 w 5"/>
                    <a:gd name="T9" fmla="*/ 9 h 10"/>
                    <a:gd name="T10" fmla="*/ 1 w 5"/>
                    <a:gd name="T11" fmla="*/ 9 h 10"/>
                    <a:gd name="T12" fmla="*/ 1 w 5"/>
                    <a:gd name="T13" fmla="*/ 2 h 10"/>
                    <a:gd name="T14" fmla="*/ 0 w 5"/>
                    <a:gd name="T15" fmla="*/ 2 h 10"/>
                    <a:gd name="T16" fmla="*/ 0 w 5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3" y="9"/>
                      </a:lnTo>
                      <a:lnTo>
                        <a:pt x="1" y="9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6" name="Freeform 280"/>
                <p:cNvSpPr>
                  <a:spLocks/>
                </p:cNvSpPr>
                <p:nvPr/>
              </p:nvSpPr>
              <p:spPr bwMode="auto">
                <a:xfrm>
                  <a:off x="4469" y="2291"/>
                  <a:ext cx="7" cy="9"/>
                </a:xfrm>
                <a:custGeom>
                  <a:avLst/>
                  <a:gdLst>
                    <a:gd name="T0" fmla="*/ 2 w 7"/>
                    <a:gd name="T1" fmla="*/ 0 h 9"/>
                    <a:gd name="T2" fmla="*/ 4 w 7"/>
                    <a:gd name="T3" fmla="*/ 0 h 9"/>
                    <a:gd name="T4" fmla="*/ 6 w 7"/>
                    <a:gd name="T5" fmla="*/ 1 h 9"/>
                    <a:gd name="T6" fmla="*/ 6 w 7"/>
                    <a:gd name="T7" fmla="*/ 7 h 9"/>
                    <a:gd name="T8" fmla="*/ 4 w 7"/>
                    <a:gd name="T9" fmla="*/ 8 h 9"/>
                    <a:gd name="T10" fmla="*/ 4 w 7"/>
                    <a:gd name="T11" fmla="*/ 8 h 9"/>
                    <a:gd name="T12" fmla="*/ 4 w 7"/>
                    <a:gd name="T13" fmla="*/ 6 h 9"/>
                    <a:gd name="T14" fmla="*/ 4 w 7"/>
                    <a:gd name="T15" fmla="*/ 2 h 9"/>
                    <a:gd name="T16" fmla="*/ 2 w 7"/>
                    <a:gd name="T17" fmla="*/ 2 h 9"/>
                    <a:gd name="T18" fmla="*/ 2 w 7"/>
                    <a:gd name="T19" fmla="*/ 6 h 9"/>
                    <a:gd name="T20" fmla="*/ 4 w 7"/>
                    <a:gd name="T21" fmla="*/ 6 h 9"/>
                    <a:gd name="T22" fmla="*/ 4 w 7"/>
                    <a:gd name="T23" fmla="*/ 8 h 9"/>
                    <a:gd name="T24" fmla="*/ 2 w 7"/>
                    <a:gd name="T25" fmla="*/ 8 h 9"/>
                    <a:gd name="T26" fmla="*/ 0 w 7"/>
                    <a:gd name="T27" fmla="*/ 7 h 9"/>
                    <a:gd name="T28" fmla="*/ 0 w 7"/>
                    <a:gd name="T29" fmla="*/ 1 h 9"/>
                    <a:gd name="T30" fmla="*/ 2 w 7"/>
                    <a:gd name="T3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9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7"/>
                      </a:lnTo>
                      <a:lnTo>
                        <a:pt x="4" y="8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7" name="Freeform 281"/>
                <p:cNvSpPr>
                  <a:spLocks/>
                </p:cNvSpPr>
                <p:nvPr/>
              </p:nvSpPr>
              <p:spPr bwMode="auto">
                <a:xfrm>
                  <a:off x="4479" y="2291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4 w 6"/>
                    <a:gd name="T7" fmla="*/ 2 h 10"/>
                    <a:gd name="T8" fmla="*/ 4 w 6"/>
                    <a:gd name="T9" fmla="*/ 9 h 10"/>
                    <a:gd name="T10" fmla="*/ 2 w 6"/>
                    <a:gd name="T11" fmla="*/ 9 h 10"/>
                    <a:gd name="T12" fmla="*/ 2 w 6"/>
                    <a:gd name="T13" fmla="*/ 2 h 10"/>
                    <a:gd name="T14" fmla="*/ 0 w 6"/>
                    <a:gd name="T15" fmla="*/ 2 h 10"/>
                    <a:gd name="T16" fmla="*/ 0 w 6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4" y="2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8" name="Freeform 282"/>
                <p:cNvSpPr>
                  <a:spLocks/>
                </p:cNvSpPr>
                <p:nvPr/>
              </p:nvSpPr>
              <p:spPr bwMode="auto">
                <a:xfrm>
                  <a:off x="4544" y="2291"/>
                  <a:ext cx="7" cy="10"/>
                </a:xfrm>
                <a:custGeom>
                  <a:avLst/>
                  <a:gdLst>
                    <a:gd name="T0" fmla="*/ 2 w 7"/>
                    <a:gd name="T1" fmla="*/ 0 h 10"/>
                    <a:gd name="T2" fmla="*/ 5 w 7"/>
                    <a:gd name="T3" fmla="*/ 0 h 10"/>
                    <a:gd name="T4" fmla="*/ 6 w 7"/>
                    <a:gd name="T5" fmla="*/ 2 h 10"/>
                    <a:gd name="T6" fmla="*/ 6 w 7"/>
                    <a:gd name="T7" fmla="*/ 8 h 10"/>
                    <a:gd name="T8" fmla="*/ 5 w 7"/>
                    <a:gd name="T9" fmla="*/ 9 h 10"/>
                    <a:gd name="T10" fmla="*/ 4 w 7"/>
                    <a:gd name="T11" fmla="*/ 9 h 10"/>
                    <a:gd name="T12" fmla="*/ 4 w 7"/>
                    <a:gd name="T13" fmla="*/ 7 h 10"/>
                    <a:gd name="T14" fmla="*/ 4 w 7"/>
                    <a:gd name="T15" fmla="*/ 2 h 10"/>
                    <a:gd name="T16" fmla="*/ 2 w 7"/>
                    <a:gd name="T17" fmla="*/ 2 h 10"/>
                    <a:gd name="T18" fmla="*/ 2 w 7"/>
                    <a:gd name="T19" fmla="*/ 7 h 10"/>
                    <a:gd name="T20" fmla="*/ 4 w 7"/>
                    <a:gd name="T21" fmla="*/ 7 h 10"/>
                    <a:gd name="T22" fmla="*/ 4 w 7"/>
                    <a:gd name="T23" fmla="*/ 9 h 10"/>
                    <a:gd name="T24" fmla="*/ 2 w 7"/>
                    <a:gd name="T25" fmla="*/ 9 h 10"/>
                    <a:gd name="T26" fmla="*/ 0 w 7"/>
                    <a:gd name="T27" fmla="*/ 8 h 10"/>
                    <a:gd name="T28" fmla="*/ 0 w 7"/>
                    <a:gd name="T29" fmla="*/ 2 h 10"/>
                    <a:gd name="T30" fmla="*/ 2 w 7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6" y="2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39" name="Freeform 283"/>
                <p:cNvSpPr>
                  <a:spLocks/>
                </p:cNvSpPr>
                <p:nvPr/>
              </p:nvSpPr>
              <p:spPr bwMode="auto">
                <a:xfrm>
                  <a:off x="4503" y="2291"/>
                  <a:ext cx="7" cy="9"/>
                </a:xfrm>
                <a:custGeom>
                  <a:avLst/>
                  <a:gdLst>
                    <a:gd name="T0" fmla="*/ 2 w 7"/>
                    <a:gd name="T1" fmla="*/ 0 h 9"/>
                    <a:gd name="T2" fmla="*/ 4 w 7"/>
                    <a:gd name="T3" fmla="*/ 0 h 9"/>
                    <a:gd name="T4" fmla="*/ 6 w 7"/>
                    <a:gd name="T5" fmla="*/ 1 h 9"/>
                    <a:gd name="T6" fmla="*/ 6 w 7"/>
                    <a:gd name="T7" fmla="*/ 7 h 9"/>
                    <a:gd name="T8" fmla="*/ 4 w 7"/>
                    <a:gd name="T9" fmla="*/ 8 h 9"/>
                    <a:gd name="T10" fmla="*/ 4 w 7"/>
                    <a:gd name="T11" fmla="*/ 8 h 9"/>
                    <a:gd name="T12" fmla="*/ 4 w 7"/>
                    <a:gd name="T13" fmla="*/ 6 h 9"/>
                    <a:gd name="T14" fmla="*/ 4 w 7"/>
                    <a:gd name="T15" fmla="*/ 2 h 9"/>
                    <a:gd name="T16" fmla="*/ 2 w 7"/>
                    <a:gd name="T17" fmla="*/ 2 h 9"/>
                    <a:gd name="T18" fmla="*/ 2 w 7"/>
                    <a:gd name="T19" fmla="*/ 6 h 9"/>
                    <a:gd name="T20" fmla="*/ 4 w 7"/>
                    <a:gd name="T21" fmla="*/ 6 h 9"/>
                    <a:gd name="T22" fmla="*/ 4 w 7"/>
                    <a:gd name="T23" fmla="*/ 8 h 9"/>
                    <a:gd name="T24" fmla="*/ 2 w 7"/>
                    <a:gd name="T25" fmla="*/ 8 h 9"/>
                    <a:gd name="T26" fmla="*/ 0 w 7"/>
                    <a:gd name="T27" fmla="*/ 7 h 9"/>
                    <a:gd name="T28" fmla="*/ 0 w 7"/>
                    <a:gd name="T29" fmla="*/ 1 h 9"/>
                    <a:gd name="T30" fmla="*/ 2 w 7"/>
                    <a:gd name="T3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9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7"/>
                      </a:lnTo>
                      <a:lnTo>
                        <a:pt x="4" y="8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0" name="Freeform 284"/>
                <p:cNvSpPr>
                  <a:spLocks/>
                </p:cNvSpPr>
                <p:nvPr/>
              </p:nvSpPr>
              <p:spPr bwMode="auto">
                <a:xfrm>
                  <a:off x="4485" y="2291"/>
                  <a:ext cx="8" cy="10"/>
                </a:xfrm>
                <a:custGeom>
                  <a:avLst/>
                  <a:gdLst>
                    <a:gd name="T0" fmla="*/ 0 w 8"/>
                    <a:gd name="T1" fmla="*/ 0 h 10"/>
                    <a:gd name="T2" fmla="*/ 2 w 8"/>
                    <a:gd name="T3" fmla="*/ 0 h 10"/>
                    <a:gd name="T4" fmla="*/ 2 w 8"/>
                    <a:gd name="T5" fmla="*/ 3 h 10"/>
                    <a:gd name="T6" fmla="*/ 5 w 8"/>
                    <a:gd name="T7" fmla="*/ 3 h 10"/>
                    <a:gd name="T8" fmla="*/ 5 w 8"/>
                    <a:gd name="T9" fmla="*/ 0 h 10"/>
                    <a:gd name="T10" fmla="*/ 7 w 8"/>
                    <a:gd name="T11" fmla="*/ 0 h 10"/>
                    <a:gd name="T12" fmla="*/ 7 w 8"/>
                    <a:gd name="T13" fmla="*/ 9 h 10"/>
                    <a:gd name="T14" fmla="*/ 5 w 8"/>
                    <a:gd name="T15" fmla="*/ 9 h 10"/>
                    <a:gd name="T16" fmla="*/ 5 w 8"/>
                    <a:gd name="T17" fmla="*/ 5 h 10"/>
                    <a:gd name="T18" fmla="*/ 2 w 8"/>
                    <a:gd name="T19" fmla="*/ 5 h 10"/>
                    <a:gd name="T20" fmla="*/ 2 w 8"/>
                    <a:gd name="T21" fmla="*/ 9 h 10"/>
                    <a:gd name="T22" fmla="*/ 0 w 8"/>
                    <a:gd name="T23" fmla="*/ 9 h 10"/>
                    <a:gd name="T24" fmla="*/ 0 w 8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7" y="9"/>
                      </a:lnTo>
                      <a:lnTo>
                        <a:pt x="5" y="9"/>
                      </a:ln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1" name="Freeform 285"/>
                <p:cNvSpPr>
                  <a:spLocks/>
                </p:cNvSpPr>
                <p:nvPr/>
              </p:nvSpPr>
              <p:spPr bwMode="auto">
                <a:xfrm>
                  <a:off x="4494" y="2291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2 w 5"/>
                    <a:gd name="T7" fmla="*/ 2 h 10"/>
                    <a:gd name="T8" fmla="*/ 2 w 5"/>
                    <a:gd name="T9" fmla="*/ 3 h 10"/>
                    <a:gd name="T10" fmla="*/ 4 w 5"/>
                    <a:gd name="T11" fmla="*/ 3 h 10"/>
                    <a:gd name="T12" fmla="*/ 4 w 5"/>
                    <a:gd name="T13" fmla="*/ 5 h 10"/>
                    <a:gd name="T14" fmla="*/ 2 w 5"/>
                    <a:gd name="T15" fmla="*/ 5 h 10"/>
                    <a:gd name="T16" fmla="*/ 2 w 5"/>
                    <a:gd name="T17" fmla="*/ 7 h 10"/>
                    <a:gd name="T18" fmla="*/ 4 w 5"/>
                    <a:gd name="T19" fmla="*/ 7 h 10"/>
                    <a:gd name="T20" fmla="*/ 4 w 5"/>
                    <a:gd name="T21" fmla="*/ 9 h 10"/>
                    <a:gd name="T22" fmla="*/ 0 w 5"/>
                    <a:gd name="T23" fmla="*/ 9 h 10"/>
                    <a:gd name="T24" fmla="*/ 0 w 5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2" name="Freeform 286"/>
                <p:cNvSpPr>
                  <a:spLocks/>
                </p:cNvSpPr>
                <p:nvPr/>
              </p:nvSpPr>
              <p:spPr bwMode="auto">
                <a:xfrm>
                  <a:off x="4512" y="2291"/>
                  <a:ext cx="5" cy="9"/>
                </a:xfrm>
                <a:custGeom>
                  <a:avLst/>
                  <a:gdLst>
                    <a:gd name="T0" fmla="*/ 0 w 5"/>
                    <a:gd name="T1" fmla="*/ 0 h 9"/>
                    <a:gd name="T2" fmla="*/ 3 w 5"/>
                    <a:gd name="T3" fmla="*/ 0 h 9"/>
                    <a:gd name="T4" fmla="*/ 4 w 5"/>
                    <a:gd name="T5" fmla="*/ 1 h 9"/>
                    <a:gd name="T6" fmla="*/ 4 w 5"/>
                    <a:gd name="T7" fmla="*/ 3 h 9"/>
                    <a:gd name="T8" fmla="*/ 3 w 5"/>
                    <a:gd name="T9" fmla="*/ 4 h 9"/>
                    <a:gd name="T10" fmla="*/ 4 w 5"/>
                    <a:gd name="T11" fmla="*/ 5 h 9"/>
                    <a:gd name="T12" fmla="*/ 4 w 5"/>
                    <a:gd name="T13" fmla="*/ 8 h 9"/>
                    <a:gd name="T14" fmla="*/ 2 w 5"/>
                    <a:gd name="T15" fmla="*/ 8 h 9"/>
                    <a:gd name="T16" fmla="*/ 2 w 5"/>
                    <a:gd name="T17" fmla="*/ 5 h 9"/>
                    <a:gd name="T18" fmla="*/ 2 w 5"/>
                    <a:gd name="T19" fmla="*/ 3 h 9"/>
                    <a:gd name="T20" fmla="*/ 2 w 5"/>
                    <a:gd name="T21" fmla="*/ 3 h 9"/>
                    <a:gd name="T22" fmla="*/ 2 w 5"/>
                    <a:gd name="T23" fmla="*/ 1 h 9"/>
                    <a:gd name="T24" fmla="*/ 2 w 5"/>
                    <a:gd name="T25" fmla="*/ 1 h 9"/>
                    <a:gd name="T26" fmla="*/ 2 w 5"/>
                    <a:gd name="T27" fmla="*/ 3 h 9"/>
                    <a:gd name="T28" fmla="*/ 2 w 5"/>
                    <a:gd name="T29" fmla="*/ 5 h 9"/>
                    <a:gd name="T30" fmla="*/ 2 w 5"/>
                    <a:gd name="T31" fmla="*/ 5 h 9"/>
                    <a:gd name="T32" fmla="*/ 2 w 5"/>
                    <a:gd name="T33" fmla="*/ 8 h 9"/>
                    <a:gd name="T34" fmla="*/ 0 w 5"/>
                    <a:gd name="T35" fmla="*/ 8 h 9"/>
                    <a:gd name="T36" fmla="*/ 0 w 5"/>
                    <a:gd name="T3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" h="9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1"/>
                      </a:lnTo>
                      <a:lnTo>
                        <a:pt x="4" y="3"/>
                      </a:lnTo>
                      <a:lnTo>
                        <a:pt x="3" y="4"/>
                      </a:lnTo>
                      <a:lnTo>
                        <a:pt x="4" y="5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2" y="5"/>
                      </a:lnTo>
                      <a:lnTo>
                        <a:pt x="2" y="3"/>
                      </a:lnTo>
                      <a:lnTo>
                        <a:pt x="2" y="3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2" y="3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3" name="Freeform 287"/>
                <p:cNvSpPr>
                  <a:spLocks/>
                </p:cNvSpPr>
                <p:nvPr/>
              </p:nvSpPr>
              <p:spPr bwMode="auto">
                <a:xfrm>
                  <a:off x="4520" y="2291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3 w 5"/>
                    <a:gd name="T3" fmla="*/ 0 h 10"/>
                    <a:gd name="T4" fmla="*/ 4 w 5"/>
                    <a:gd name="T5" fmla="*/ 1 h 10"/>
                    <a:gd name="T6" fmla="*/ 4 w 5"/>
                    <a:gd name="T7" fmla="*/ 8 h 10"/>
                    <a:gd name="T8" fmla="*/ 3 w 5"/>
                    <a:gd name="T9" fmla="*/ 9 h 10"/>
                    <a:gd name="T10" fmla="*/ 0 w 5"/>
                    <a:gd name="T11" fmla="*/ 9 h 10"/>
                    <a:gd name="T12" fmla="*/ 0 w 5"/>
                    <a:gd name="T13" fmla="*/ 2 h 10"/>
                    <a:gd name="T14" fmla="*/ 1 w 5"/>
                    <a:gd name="T15" fmla="*/ 2 h 10"/>
                    <a:gd name="T16" fmla="*/ 1 w 5"/>
                    <a:gd name="T17" fmla="*/ 7 h 10"/>
                    <a:gd name="T18" fmla="*/ 2 w 5"/>
                    <a:gd name="T19" fmla="*/ 7 h 10"/>
                    <a:gd name="T20" fmla="*/ 2 w 5"/>
                    <a:gd name="T21" fmla="*/ 2 h 10"/>
                    <a:gd name="T22" fmla="*/ 1 w 5"/>
                    <a:gd name="T23" fmla="*/ 2 h 10"/>
                    <a:gd name="T24" fmla="*/ 0 w 5"/>
                    <a:gd name="T25" fmla="*/ 2 h 10"/>
                    <a:gd name="T26" fmla="*/ 0 w 5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1"/>
                      </a:lnTo>
                      <a:lnTo>
                        <a:pt x="4" y="8"/>
                      </a:lnTo>
                      <a:lnTo>
                        <a:pt x="3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7"/>
                      </a:lnTo>
                      <a:lnTo>
                        <a:pt x="2" y="7"/>
                      </a:lnTo>
                      <a:lnTo>
                        <a:pt x="2" y="2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4" name="Freeform 288"/>
                <p:cNvSpPr>
                  <a:spLocks/>
                </p:cNvSpPr>
                <p:nvPr/>
              </p:nvSpPr>
              <p:spPr bwMode="auto">
                <a:xfrm>
                  <a:off x="4526" y="2291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2 w 6"/>
                    <a:gd name="T7" fmla="*/ 2 h 10"/>
                    <a:gd name="T8" fmla="*/ 2 w 6"/>
                    <a:gd name="T9" fmla="*/ 3 h 10"/>
                    <a:gd name="T10" fmla="*/ 5 w 6"/>
                    <a:gd name="T11" fmla="*/ 3 h 10"/>
                    <a:gd name="T12" fmla="*/ 5 w 6"/>
                    <a:gd name="T13" fmla="*/ 5 h 10"/>
                    <a:gd name="T14" fmla="*/ 2 w 6"/>
                    <a:gd name="T15" fmla="*/ 5 h 10"/>
                    <a:gd name="T16" fmla="*/ 2 w 6"/>
                    <a:gd name="T17" fmla="*/ 7 h 10"/>
                    <a:gd name="T18" fmla="*/ 5 w 6"/>
                    <a:gd name="T19" fmla="*/ 7 h 10"/>
                    <a:gd name="T20" fmla="*/ 5 w 6"/>
                    <a:gd name="T21" fmla="*/ 9 h 10"/>
                    <a:gd name="T22" fmla="*/ 0 w 6"/>
                    <a:gd name="T23" fmla="*/ 9 h 10"/>
                    <a:gd name="T24" fmla="*/ 0 w 6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5" name="Freeform 289"/>
                <p:cNvSpPr>
                  <a:spLocks/>
                </p:cNvSpPr>
                <p:nvPr/>
              </p:nvSpPr>
              <p:spPr bwMode="auto">
                <a:xfrm>
                  <a:off x="4534" y="2291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4 w 6"/>
                    <a:gd name="T3" fmla="*/ 0 h 10"/>
                    <a:gd name="T4" fmla="*/ 5 w 6"/>
                    <a:gd name="T5" fmla="*/ 1 h 10"/>
                    <a:gd name="T6" fmla="*/ 5 w 6"/>
                    <a:gd name="T7" fmla="*/ 4 h 10"/>
                    <a:gd name="T8" fmla="*/ 4 w 6"/>
                    <a:gd name="T9" fmla="*/ 5 h 10"/>
                    <a:gd name="T10" fmla="*/ 5 w 6"/>
                    <a:gd name="T11" fmla="*/ 6 h 10"/>
                    <a:gd name="T12" fmla="*/ 5 w 6"/>
                    <a:gd name="T13" fmla="*/ 9 h 10"/>
                    <a:gd name="T14" fmla="*/ 3 w 6"/>
                    <a:gd name="T15" fmla="*/ 9 h 10"/>
                    <a:gd name="T16" fmla="*/ 3 w 6"/>
                    <a:gd name="T17" fmla="*/ 6 h 10"/>
                    <a:gd name="T18" fmla="*/ 3 w 6"/>
                    <a:gd name="T19" fmla="*/ 4 h 10"/>
                    <a:gd name="T20" fmla="*/ 2 w 6"/>
                    <a:gd name="T21" fmla="*/ 4 h 10"/>
                    <a:gd name="T22" fmla="*/ 2 w 6"/>
                    <a:gd name="T23" fmla="*/ 2 h 10"/>
                    <a:gd name="T24" fmla="*/ 3 w 6"/>
                    <a:gd name="T25" fmla="*/ 2 h 10"/>
                    <a:gd name="T26" fmla="*/ 3 w 6"/>
                    <a:gd name="T27" fmla="*/ 4 h 10"/>
                    <a:gd name="T28" fmla="*/ 3 w 6"/>
                    <a:gd name="T29" fmla="*/ 6 h 10"/>
                    <a:gd name="T30" fmla="*/ 2 w 6"/>
                    <a:gd name="T31" fmla="*/ 6 h 10"/>
                    <a:gd name="T32" fmla="*/ 2 w 6"/>
                    <a:gd name="T33" fmla="*/ 9 h 10"/>
                    <a:gd name="T34" fmla="*/ 0 w 6"/>
                    <a:gd name="T35" fmla="*/ 9 h 10"/>
                    <a:gd name="T36" fmla="*/ 0 w 6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4"/>
                      </a:lnTo>
                      <a:lnTo>
                        <a:pt x="4" y="5"/>
                      </a:lnTo>
                      <a:lnTo>
                        <a:pt x="5" y="6"/>
                      </a:lnTo>
                      <a:lnTo>
                        <a:pt x="5" y="9"/>
                      </a:lnTo>
                      <a:lnTo>
                        <a:pt x="3" y="9"/>
                      </a:lnTo>
                      <a:lnTo>
                        <a:pt x="3" y="6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6" name="Freeform 290"/>
                <p:cNvSpPr>
                  <a:spLocks/>
                </p:cNvSpPr>
                <p:nvPr/>
              </p:nvSpPr>
              <p:spPr bwMode="auto">
                <a:xfrm>
                  <a:off x="4551" y="2291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2 w 5"/>
                    <a:gd name="T7" fmla="*/ 2 h 10"/>
                    <a:gd name="T8" fmla="*/ 2 w 5"/>
                    <a:gd name="T9" fmla="*/ 3 h 10"/>
                    <a:gd name="T10" fmla="*/ 4 w 5"/>
                    <a:gd name="T11" fmla="*/ 3 h 10"/>
                    <a:gd name="T12" fmla="*/ 4 w 5"/>
                    <a:gd name="T13" fmla="*/ 5 h 10"/>
                    <a:gd name="T14" fmla="*/ 2 w 5"/>
                    <a:gd name="T15" fmla="*/ 5 h 10"/>
                    <a:gd name="T16" fmla="*/ 2 w 5"/>
                    <a:gd name="T17" fmla="*/ 9 h 10"/>
                    <a:gd name="T18" fmla="*/ 0 w 5"/>
                    <a:gd name="T19" fmla="*/ 9 h 10"/>
                    <a:gd name="T20" fmla="*/ 0 w 5"/>
                    <a:gd name="T2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147" name="Group 291"/>
              <p:cNvGrpSpPr>
                <a:grpSpLocks/>
              </p:cNvGrpSpPr>
              <p:nvPr/>
            </p:nvGrpSpPr>
            <p:grpSpPr bwMode="auto">
              <a:xfrm>
                <a:off x="4850" y="2255"/>
                <a:ext cx="26" cy="8"/>
                <a:chOff x="4850" y="2255"/>
                <a:chExt cx="26" cy="8"/>
              </a:xfrm>
            </p:grpSpPr>
            <p:sp>
              <p:nvSpPr>
                <p:cNvPr id="122148" name="Freeform 292"/>
                <p:cNvSpPr>
                  <a:spLocks/>
                </p:cNvSpPr>
                <p:nvPr/>
              </p:nvSpPr>
              <p:spPr bwMode="auto">
                <a:xfrm>
                  <a:off x="4850" y="2255"/>
                  <a:ext cx="7" cy="8"/>
                </a:xfrm>
                <a:custGeom>
                  <a:avLst/>
                  <a:gdLst>
                    <a:gd name="T0" fmla="*/ 0 w 7"/>
                    <a:gd name="T1" fmla="*/ 0 h 8"/>
                    <a:gd name="T2" fmla="*/ 5 w 7"/>
                    <a:gd name="T3" fmla="*/ 0 h 8"/>
                    <a:gd name="T4" fmla="*/ 6 w 7"/>
                    <a:gd name="T5" fmla="*/ 1 h 8"/>
                    <a:gd name="T6" fmla="*/ 6 w 7"/>
                    <a:gd name="T7" fmla="*/ 6 h 8"/>
                    <a:gd name="T8" fmla="*/ 5 w 7"/>
                    <a:gd name="T9" fmla="*/ 7 h 8"/>
                    <a:gd name="T10" fmla="*/ 0 w 7"/>
                    <a:gd name="T11" fmla="*/ 7 h 8"/>
                    <a:gd name="T12" fmla="*/ 0 w 7"/>
                    <a:gd name="T13" fmla="*/ 1 h 8"/>
                    <a:gd name="T14" fmla="*/ 2 w 7"/>
                    <a:gd name="T15" fmla="*/ 1 h 8"/>
                    <a:gd name="T16" fmla="*/ 2 w 7"/>
                    <a:gd name="T17" fmla="*/ 6 h 8"/>
                    <a:gd name="T18" fmla="*/ 3 w 7"/>
                    <a:gd name="T19" fmla="*/ 6 h 8"/>
                    <a:gd name="T20" fmla="*/ 3 w 7"/>
                    <a:gd name="T21" fmla="*/ 1 h 8"/>
                    <a:gd name="T22" fmla="*/ 2 w 7"/>
                    <a:gd name="T23" fmla="*/ 1 h 8"/>
                    <a:gd name="T24" fmla="*/ 0 w 7"/>
                    <a:gd name="T25" fmla="*/ 1 h 8"/>
                    <a:gd name="T26" fmla="*/ 0 w 7"/>
                    <a:gd name="T2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8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6"/>
                      </a:lnTo>
                      <a:lnTo>
                        <a:pt x="5" y="7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1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3" y="1"/>
                      </a:ln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49" name="Freeform 293"/>
                <p:cNvSpPr>
                  <a:spLocks/>
                </p:cNvSpPr>
                <p:nvPr/>
              </p:nvSpPr>
              <p:spPr bwMode="auto">
                <a:xfrm>
                  <a:off x="4858" y="2255"/>
                  <a:ext cx="6" cy="8"/>
                </a:xfrm>
                <a:custGeom>
                  <a:avLst/>
                  <a:gdLst>
                    <a:gd name="T0" fmla="*/ 1 w 6"/>
                    <a:gd name="T1" fmla="*/ 0 h 8"/>
                    <a:gd name="T2" fmla="*/ 4 w 6"/>
                    <a:gd name="T3" fmla="*/ 0 h 8"/>
                    <a:gd name="T4" fmla="*/ 5 w 6"/>
                    <a:gd name="T5" fmla="*/ 7 h 8"/>
                    <a:gd name="T6" fmla="*/ 3 w 6"/>
                    <a:gd name="T7" fmla="*/ 7 h 8"/>
                    <a:gd name="T8" fmla="*/ 3 w 6"/>
                    <a:gd name="T9" fmla="*/ 6 h 8"/>
                    <a:gd name="T10" fmla="*/ 3 w 6"/>
                    <a:gd name="T11" fmla="*/ 4 h 8"/>
                    <a:gd name="T12" fmla="*/ 3 w 6"/>
                    <a:gd name="T13" fmla="*/ 1 h 8"/>
                    <a:gd name="T14" fmla="*/ 2 w 6"/>
                    <a:gd name="T15" fmla="*/ 4 h 8"/>
                    <a:gd name="T16" fmla="*/ 3 w 6"/>
                    <a:gd name="T17" fmla="*/ 4 h 8"/>
                    <a:gd name="T18" fmla="*/ 3 w 6"/>
                    <a:gd name="T19" fmla="*/ 6 h 8"/>
                    <a:gd name="T20" fmla="*/ 2 w 6"/>
                    <a:gd name="T21" fmla="*/ 6 h 8"/>
                    <a:gd name="T22" fmla="*/ 2 w 6"/>
                    <a:gd name="T23" fmla="*/ 7 h 8"/>
                    <a:gd name="T24" fmla="*/ 0 w 6"/>
                    <a:gd name="T25" fmla="*/ 7 h 8"/>
                    <a:gd name="T26" fmla="*/ 1 w 6"/>
                    <a:gd name="T2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" h="8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5" y="7"/>
                      </a:lnTo>
                      <a:lnTo>
                        <a:pt x="3" y="7"/>
                      </a:lnTo>
                      <a:lnTo>
                        <a:pt x="3" y="6"/>
                      </a:lnTo>
                      <a:lnTo>
                        <a:pt x="3" y="4"/>
                      </a:lnTo>
                      <a:lnTo>
                        <a:pt x="3" y="1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0" name="Freeform 294"/>
                <p:cNvSpPr>
                  <a:spLocks/>
                </p:cNvSpPr>
                <p:nvPr/>
              </p:nvSpPr>
              <p:spPr bwMode="auto">
                <a:xfrm>
                  <a:off x="4864" y="2255"/>
                  <a:ext cx="6" cy="8"/>
                </a:xfrm>
                <a:custGeom>
                  <a:avLst/>
                  <a:gdLst>
                    <a:gd name="T0" fmla="*/ 0 w 6"/>
                    <a:gd name="T1" fmla="*/ 0 h 8"/>
                    <a:gd name="T2" fmla="*/ 5 w 6"/>
                    <a:gd name="T3" fmla="*/ 0 h 8"/>
                    <a:gd name="T4" fmla="*/ 5 w 6"/>
                    <a:gd name="T5" fmla="*/ 1 h 8"/>
                    <a:gd name="T6" fmla="*/ 4 w 6"/>
                    <a:gd name="T7" fmla="*/ 1 h 8"/>
                    <a:gd name="T8" fmla="*/ 4 w 6"/>
                    <a:gd name="T9" fmla="*/ 7 h 8"/>
                    <a:gd name="T10" fmla="*/ 2 w 6"/>
                    <a:gd name="T11" fmla="*/ 7 h 8"/>
                    <a:gd name="T12" fmla="*/ 2 w 6"/>
                    <a:gd name="T13" fmla="*/ 1 h 8"/>
                    <a:gd name="T14" fmla="*/ 0 w 6"/>
                    <a:gd name="T15" fmla="*/ 1 h 8"/>
                    <a:gd name="T16" fmla="*/ 0 w 6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8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4" y="1"/>
                      </a:lnTo>
                      <a:lnTo>
                        <a:pt x="4" y="7"/>
                      </a:lnTo>
                      <a:lnTo>
                        <a:pt x="2" y="7"/>
                      </a:ln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1" name="Freeform 295"/>
                <p:cNvSpPr>
                  <a:spLocks/>
                </p:cNvSpPr>
                <p:nvPr/>
              </p:nvSpPr>
              <p:spPr bwMode="auto">
                <a:xfrm>
                  <a:off x="4871" y="2255"/>
                  <a:ext cx="5" cy="8"/>
                </a:xfrm>
                <a:custGeom>
                  <a:avLst/>
                  <a:gdLst>
                    <a:gd name="T0" fmla="*/ 0 w 5"/>
                    <a:gd name="T1" fmla="*/ 0 h 8"/>
                    <a:gd name="T2" fmla="*/ 4 w 5"/>
                    <a:gd name="T3" fmla="*/ 0 h 8"/>
                    <a:gd name="T4" fmla="*/ 4 w 5"/>
                    <a:gd name="T5" fmla="*/ 1 h 8"/>
                    <a:gd name="T6" fmla="*/ 2 w 5"/>
                    <a:gd name="T7" fmla="*/ 1 h 8"/>
                    <a:gd name="T8" fmla="*/ 2 w 5"/>
                    <a:gd name="T9" fmla="*/ 3 h 8"/>
                    <a:gd name="T10" fmla="*/ 4 w 5"/>
                    <a:gd name="T11" fmla="*/ 3 h 8"/>
                    <a:gd name="T12" fmla="*/ 4 w 5"/>
                    <a:gd name="T13" fmla="*/ 4 h 8"/>
                    <a:gd name="T14" fmla="*/ 2 w 5"/>
                    <a:gd name="T15" fmla="*/ 4 h 8"/>
                    <a:gd name="T16" fmla="*/ 2 w 5"/>
                    <a:gd name="T17" fmla="*/ 6 h 8"/>
                    <a:gd name="T18" fmla="*/ 4 w 5"/>
                    <a:gd name="T19" fmla="*/ 6 h 8"/>
                    <a:gd name="T20" fmla="*/ 4 w 5"/>
                    <a:gd name="T21" fmla="*/ 7 h 8"/>
                    <a:gd name="T22" fmla="*/ 0 w 5"/>
                    <a:gd name="T23" fmla="*/ 7 h 8"/>
                    <a:gd name="T24" fmla="*/ 0 w 5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2" y="1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0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152" name="Group 296"/>
              <p:cNvGrpSpPr>
                <a:grpSpLocks/>
              </p:cNvGrpSpPr>
              <p:nvPr/>
            </p:nvGrpSpPr>
            <p:grpSpPr bwMode="auto">
              <a:xfrm>
                <a:off x="5001" y="2315"/>
                <a:ext cx="47" cy="11"/>
                <a:chOff x="5001" y="2315"/>
                <a:chExt cx="47" cy="11"/>
              </a:xfrm>
            </p:grpSpPr>
            <p:sp>
              <p:nvSpPr>
                <p:cNvPr id="122153" name="Freeform 297"/>
                <p:cNvSpPr>
                  <a:spLocks/>
                </p:cNvSpPr>
                <p:nvPr/>
              </p:nvSpPr>
              <p:spPr bwMode="auto">
                <a:xfrm>
                  <a:off x="5027" y="2315"/>
                  <a:ext cx="7" cy="11"/>
                </a:xfrm>
                <a:custGeom>
                  <a:avLst/>
                  <a:gdLst>
                    <a:gd name="T0" fmla="*/ 2 w 7"/>
                    <a:gd name="T1" fmla="*/ 0 h 11"/>
                    <a:gd name="T2" fmla="*/ 4 w 7"/>
                    <a:gd name="T3" fmla="*/ 0 h 11"/>
                    <a:gd name="T4" fmla="*/ 6 w 7"/>
                    <a:gd name="T5" fmla="*/ 10 h 11"/>
                    <a:gd name="T6" fmla="*/ 4 w 7"/>
                    <a:gd name="T7" fmla="*/ 10 h 11"/>
                    <a:gd name="T8" fmla="*/ 4 w 7"/>
                    <a:gd name="T9" fmla="*/ 8 h 11"/>
                    <a:gd name="T10" fmla="*/ 4 w 7"/>
                    <a:gd name="T11" fmla="*/ 6 h 11"/>
                    <a:gd name="T12" fmla="*/ 3 w 7"/>
                    <a:gd name="T13" fmla="*/ 2 h 11"/>
                    <a:gd name="T14" fmla="*/ 2 w 7"/>
                    <a:gd name="T15" fmla="*/ 6 h 11"/>
                    <a:gd name="T16" fmla="*/ 4 w 7"/>
                    <a:gd name="T17" fmla="*/ 6 h 11"/>
                    <a:gd name="T18" fmla="*/ 4 w 7"/>
                    <a:gd name="T19" fmla="*/ 8 h 11"/>
                    <a:gd name="T20" fmla="*/ 2 w 7"/>
                    <a:gd name="T21" fmla="*/ 8 h 11"/>
                    <a:gd name="T22" fmla="*/ 2 w 7"/>
                    <a:gd name="T23" fmla="*/ 10 h 11"/>
                    <a:gd name="T24" fmla="*/ 0 w 7"/>
                    <a:gd name="T25" fmla="*/ 10 h 11"/>
                    <a:gd name="T26" fmla="*/ 2 w 7"/>
                    <a:gd name="T2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1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3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0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4" name="Freeform 298"/>
                <p:cNvSpPr>
                  <a:spLocks/>
                </p:cNvSpPr>
                <p:nvPr/>
              </p:nvSpPr>
              <p:spPr bwMode="auto">
                <a:xfrm>
                  <a:off x="5001" y="2315"/>
                  <a:ext cx="6" cy="11"/>
                </a:xfrm>
                <a:custGeom>
                  <a:avLst/>
                  <a:gdLst>
                    <a:gd name="T0" fmla="*/ 0 w 6"/>
                    <a:gd name="T1" fmla="*/ 0 h 11"/>
                    <a:gd name="T2" fmla="*/ 4 w 6"/>
                    <a:gd name="T3" fmla="*/ 0 h 11"/>
                    <a:gd name="T4" fmla="*/ 5 w 6"/>
                    <a:gd name="T5" fmla="*/ 1 h 11"/>
                    <a:gd name="T6" fmla="*/ 5 w 6"/>
                    <a:gd name="T7" fmla="*/ 9 h 11"/>
                    <a:gd name="T8" fmla="*/ 4 w 6"/>
                    <a:gd name="T9" fmla="*/ 10 h 11"/>
                    <a:gd name="T10" fmla="*/ 0 w 6"/>
                    <a:gd name="T11" fmla="*/ 10 h 11"/>
                    <a:gd name="T12" fmla="*/ 0 w 6"/>
                    <a:gd name="T13" fmla="*/ 2 h 11"/>
                    <a:gd name="T14" fmla="*/ 2 w 6"/>
                    <a:gd name="T15" fmla="*/ 2 h 11"/>
                    <a:gd name="T16" fmla="*/ 2 w 6"/>
                    <a:gd name="T17" fmla="*/ 8 h 11"/>
                    <a:gd name="T18" fmla="*/ 3 w 6"/>
                    <a:gd name="T19" fmla="*/ 8 h 11"/>
                    <a:gd name="T20" fmla="*/ 3 w 6"/>
                    <a:gd name="T21" fmla="*/ 2 h 11"/>
                    <a:gd name="T22" fmla="*/ 2 w 6"/>
                    <a:gd name="T23" fmla="*/ 2 h 11"/>
                    <a:gd name="T24" fmla="*/ 0 w 6"/>
                    <a:gd name="T25" fmla="*/ 2 h 11"/>
                    <a:gd name="T26" fmla="*/ 0 w 6"/>
                    <a:gd name="T2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" h="1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9"/>
                      </a:lnTo>
                      <a:lnTo>
                        <a:pt x="4" y="10"/>
                      </a:lnTo>
                      <a:lnTo>
                        <a:pt x="0" y="1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8"/>
                      </a:lnTo>
                      <a:lnTo>
                        <a:pt x="3" y="8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5" name="Freeform 299"/>
                <p:cNvSpPr>
                  <a:spLocks/>
                </p:cNvSpPr>
                <p:nvPr/>
              </p:nvSpPr>
              <p:spPr bwMode="auto">
                <a:xfrm>
                  <a:off x="5022" y="2315"/>
                  <a:ext cx="5" cy="11"/>
                </a:xfrm>
                <a:custGeom>
                  <a:avLst/>
                  <a:gdLst>
                    <a:gd name="T0" fmla="*/ 0 w 5"/>
                    <a:gd name="T1" fmla="*/ 0 h 11"/>
                    <a:gd name="T2" fmla="*/ 2 w 5"/>
                    <a:gd name="T3" fmla="*/ 0 h 11"/>
                    <a:gd name="T4" fmla="*/ 2 w 5"/>
                    <a:gd name="T5" fmla="*/ 8 h 11"/>
                    <a:gd name="T6" fmla="*/ 4 w 5"/>
                    <a:gd name="T7" fmla="*/ 8 h 11"/>
                    <a:gd name="T8" fmla="*/ 4 w 5"/>
                    <a:gd name="T9" fmla="*/ 10 h 11"/>
                    <a:gd name="T10" fmla="*/ 0 w 5"/>
                    <a:gd name="T11" fmla="*/ 10 h 11"/>
                    <a:gd name="T12" fmla="*/ 0 w 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8"/>
                      </a:lnTo>
                      <a:lnTo>
                        <a:pt x="4" y="8"/>
                      </a:lnTo>
                      <a:lnTo>
                        <a:pt x="4" y="1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6" name="Freeform 300"/>
                <p:cNvSpPr>
                  <a:spLocks/>
                </p:cNvSpPr>
                <p:nvPr/>
              </p:nvSpPr>
              <p:spPr bwMode="auto">
                <a:xfrm>
                  <a:off x="5008" y="2315"/>
                  <a:ext cx="7" cy="11"/>
                </a:xfrm>
                <a:custGeom>
                  <a:avLst/>
                  <a:gdLst>
                    <a:gd name="T0" fmla="*/ 2 w 7"/>
                    <a:gd name="T1" fmla="*/ 0 h 11"/>
                    <a:gd name="T2" fmla="*/ 4 w 7"/>
                    <a:gd name="T3" fmla="*/ 0 h 11"/>
                    <a:gd name="T4" fmla="*/ 6 w 7"/>
                    <a:gd name="T5" fmla="*/ 2 h 11"/>
                    <a:gd name="T6" fmla="*/ 6 w 7"/>
                    <a:gd name="T7" fmla="*/ 8 h 11"/>
                    <a:gd name="T8" fmla="*/ 4 w 7"/>
                    <a:gd name="T9" fmla="*/ 10 h 11"/>
                    <a:gd name="T10" fmla="*/ 4 w 7"/>
                    <a:gd name="T11" fmla="*/ 10 h 11"/>
                    <a:gd name="T12" fmla="*/ 4 w 7"/>
                    <a:gd name="T13" fmla="*/ 10 h 11"/>
                    <a:gd name="T14" fmla="*/ 2 w 7"/>
                    <a:gd name="T15" fmla="*/ 10 h 11"/>
                    <a:gd name="T16" fmla="*/ 2 w 7"/>
                    <a:gd name="T17" fmla="*/ 10 h 11"/>
                    <a:gd name="T18" fmla="*/ 2 w 7"/>
                    <a:gd name="T19" fmla="*/ 10 h 11"/>
                    <a:gd name="T20" fmla="*/ 0 w 7"/>
                    <a:gd name="T21" fmla="*/ 8 h 11"/>
                    <a:gd name="T22" fmla="*/ 0 w 7"/>
                    <a:gd name="T23" fmla="*/ 8 h 11"/>
                    <a:gd name="T24" fmla="*/ 2 w 7"/>
                    <a:gd name="T25" fmla="*/ 8 h 11"/>
                    <a:gd name="T26" fmla="*/ 4 w 7"/>
                    <a:gd name="T27" fmla="*/ 8 h 11"/>
                    <a:gd name="T28" fmla="*/ 4 w 7"/>
                    <a:gd name="T29" fmla="*/ 2 h 11"/>
                    <a:gd name="T30" fmla="*/ 2 w 7"/>
                    <a:gd name="T31" fmla="*/ 2 h 11"/>
                    <a:gd name="T32" fmla="*/ 2 w 7"/>
                    <a:gd name="T33" fmla="*/ 8 h 11"/>
                    <a:gd name="T34" fmla="*/ 0 w 7"/>
                    <a:gd name="T35" fmla="*/ 8 h 11"/>
                    <a:gd name="T36" fmla="*/ 0 w 7"/>
                    <a:gd name="T37" fmla="*/ 2 h 11"/>
                    <a:gd name="T38" fmla="*/ 2 w 7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" h="11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2"/>
                      </a:lnTo>
                      <a:lnTo>
                        <a:pt x="6" y="8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2" y="8"/>
                      </a:lnTo>
                      <a:lnTo>
                        <a:pt x="4" y="8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7" name="Freeform 301"/>
                <p:cNvSpPr>
                  <a:spLocks/>
                </p:cNvSpPr>
                <p:nvPr/>
              </p:nvSpPr>
              <p:spPr bwMode="auto">
                <a:xfrm>
                  <a:off x="5036" y="2315"/>
                  <a:ext cx="5" cy="11"/>
                </a:xfrm>
                <a:custGeom>
                  <a:avLst/>
                  <a:gdLst>
                    <a:gd name="T0" fmla="*/ 0 w 5"/>
                    <a:gd name="T1" fmla="*/ 0 h 11"/>
                    <a:gd name="T2" fmla="*/ 3 w 5"/>
                    <a:gd name="T3" fmla="*/ 0 h 11"/>
                    <a:gd name="T4" fmla="*/ 4 w 5"/>
                    <a:gd name="T5" fmla="*/ 1 h 11"/>
                    <a:gd name="T6" fmla="*/ 4 w 5"/>
                    <a:gd name="T7" fmla="*/ 4 h 11"/>
                    <a:gd name="T8" fmla="*/ 3 w 5"/>
                    <a:gd name="T9" fmla="*/ 5 h 11"/>
                    <a:gd name="T10" fmla="*/ 4 w 5"/>
                    <a:gd name="T11" fmla="*/ 6 h 11"/>
                    <a:gd name="T12" fmla="*/ 4 w 5"/>
                    <a:gd name="T13" fmla="*/ 10 h 11"/>
                    <a:gd name="T14" fmla="*/ 2 w 5"/>
                    <a:gd name="T15" fmla="*/ 10 h 11"/>
                    <a:gd name="T16" fmla="*/ 2 w 5"/>
                    <a:gd name="T17" fmla="*/ 6 h 11"/>
                    <a:gd name="T18" fmla="*/ 2 w 5"/>
                    <a:gd name="T19" fmla="*/ 4 h 11"/>
                    <a:gd name="T20" fmla="*/ 1 w 5"/>
                    <a:gd name="T21" fmla="*/ 4 h 11"/>
                    <a:gd name="T22" fmla="*/ 1 w 5"/>
                    <a:gd name="T23" fmla="*/ 2 h 11"/>
                    <a:gd name="T24" fmla="*/ 2 w 5"/>
                    <a:gd name="T25" fmla="*/ 2 h 11"/>
                    <a:gd name="T26" fmla="*/ 2 w 5"/>
                    <a:gd name="T27" fmla="*/ 4 h 11"/>
                    <a:gd name="T28" fmla="*/ 2 w 5"/>
                    <a:gd name="T29" fmla="*/ 6 h 11"/>
                    <a:gd name="T30" fmla="*/ 1 w 5"/>
                    <a:gd name="T31" fmla="*/ 6 h 11"/>
                    <a:gd name="T32" fmla="*/ 1 w 5"/>
                    <a:gd name="T33" fmla="*/ 10 h 11"/>
                    <a:gd name="T34" fmla="*/ 0 w 5"/>
                    <a:gd name="T35" fmla="*/ 10 h 11"/>
                    <a:gd name="T36" fmla="*/ 0 w 5"/>
                    <a:gd name="T3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" h="11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1"/>
                      </a:lnTo>
                      <a:lnTo>
                        <a:pt x="4" y="4"/>
                      </a:lnTo>
                      <a:lnTo>
                        <a:pt x="3" y="5"/>
                      </a:lnTo>
                      <a:lnTo>
                        <a:pt x="4" y="6"/>
                      </a:lnTo>
                      <a:lnTo>
                        <a:pt x="4" y="10"/>
                      </a:lnTo>
                      <a:lnTo>
                        <a:pt x="2" y="10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1" y="4"/>
                      </a:lnTo>
                      <a:lnTo>
                        <a:pt x="1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1" y="6"/>
                      </a:lnTo>
                      <a:lnTo>
                        <a:pt x="1" y="1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8" name="Freeform 302"/>
                <p:cNvSpPr>
                  <a:spLocks/>
                </p:cNvSpPr>
                <p:nvPr/>
              </p:nvSpPr>
              <p:spPr bwMode="auto">
                <a:xfrm>
                  <a:off x="5042" y="2315"/>
                  <a:ext cx="6" cy="11"/>
                </a:xfrm>
                <a:custGeom>
                  <a:avLst/>
                  <a:gdLst>
                    <a:gd name="T0" fmla="*/ 1 w 6"/>
                    <a:gd name="T1" fmla="*/ 0 h 11"/>
                    <a:gd name="T2" fmla="*/ 4 w 6"/>
                    <a:gd name="T3" fmla="*/ 0 h 11"/>
                    <a:gd name="T4" fmla="*/ 5 w 6"/>
                    <a:gd name="T5" fmla="*/ 1 h 11"/>
                    <a:gd name="T6" fmla="*/ 5 w 6"/>
                    <a:gd name="T7" fmla="*/ 3 h 11"/>
                    <a:gd name="T8" fmla="*/ 3 w 6"/>
                    <a:gd name="T9" fmla="*/ 3 h 11"/>
                    <a:gd name="T10" fmla="*/ 3 w 6"/>
                    <a:gd name="T11" fmla="*/ 2 h 11"/>
                    <a:gd name="T12" fmla="*/ 2 w 6"/>
                    <a:gd name="T13" fmla="*/ 2 h 11"/>
                    <a:gd name="T14" fmla="*/ 2 w 6"/>
                    <a:gd name="T15" fmla="*/ 4 h 11"/>
                    <a:gd name="T16" fmla="*/ 4 w 6"/>
                    <a:gd name="T17" fmla="*/ 4 h 11"/>
                    <a:gd name="T18" fmla="*/ 3 w 6"/>
                    <a:gd name="T19" fmla="*/ 4 h 11"/>
                    <a:gd name="T20" fmla="*/ 5 w 6"/>
                    <a:gd name="T21" fmla="*/ 6 h 11"/>
                    <a:gd name="T22" fmla="*/ 5 w 6"/>
                    <a:gd name="T23" fmla="*/ 9 h 11"/>
                    <a:gd name="T24" fmla="*/ 4 w 6"/>
                    <a:gd name="T25" fmla="*/ 10 h 11"/>
                    <a:gd name="T26" fmla="*/ 1 w 6"/>
                    <a:gd name="T27" fmla="*/ 10 h 11"/>
                    <a:gd name="T28" fmla="*/ 0 w 6"/>
                    <a:gd name="T29" fmla="*/ 9 h 11"/>
                    <a:gd name="T30" fmla="*/ 0 w 6"/>
                    <a:gd name="T31" fmla="*/ 7 h 11"/>
                    <a:gd name="T32" fmla="*/ 2 w 6"/>
                    <a:gd name="T33" fmla="*/ 7 h 11"/>
                    <a:gd name="T34" fmla="*/ 2 w 6"/>
                    <a:gd name="T35" fmla="*/ 8 h 11"/>
                    <a:gd name="T36" fmla="*/ 3 w 6"/>
                    <a:gd name="T37" fmla="*/ 8 h 11"/>
                    <a:gd name="T38" fmla="*/ 3 w 6"/>
                    <a:gd name="T39" fmla="*/ 6 h 11"/>
                    <a:gd name="T40" fmla="*/ 2 w 6"/>
                    <a:gd name="T41" fmla="*/ 6 h 11"/>
                    <a:gd name="T42" fmla="*/ 0 w 6"/>
                    <a:gd name="T43" fmla="*/ 5 h 11"/>
                    <a:gd name="T44" fmla="*/ 0 w 6"/>
                    <a:gd name="T45" fmla="*/ 1 h 11"/>
                    <a:gd name="T46" fmla="*/ 1 w 6"/>
                    <a:gd name="T4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" h="11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4" y="4"/>
                      </a:lnTo>
                      <a:lnTo>
                        <a:pt x="3" y="4"/>
                      </a:lnTo>
                      <a:lnTo>
                        <a:pt x="5" y="6"/>
                      </a:lnTo>
                      <a:lnTo>
                        <a:pt x="5" y="9"/>
                      </a:lnTo>
                      <a:lnTo>
                        <a:pt x="4" y="10"/>
                      </a:lnTo>
                      <a:lnTo>
                        <a:pt x="1" y="10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2" y="7"/>
                      </a:lnTo>
                      <a:lnTo>
                        <a:pt x="2" y="8"/>
                      </a:lnTo>
                      <a:lnTo>
                        <a:pt x="3" y="8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0" y="5"/>
                      </a:lnTo>
                      <a:lnTo>
                        <a:pt x="0" y="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59" name="Freeform 303"/>
                <p:cNvSpPr>
                  <a:spLocks/>
                </p:cNvSpPr>
                <p:nvPr/>
              </p:nvSpPr>
              <p:spPr bwMode="auto">
                <a:xfrm>
                  <a:off x="5016" y="2315"/>
                  <a:ext cx="5" cy="11"/>
                </a:xfrm>
                <a:custGeom>
                  <a:avLst/>
                  <a:gdLst>
                    <a:gd name="T0" fmla="*/ 0 w 5"/>
                    <a:gd name="T1" fmla="*/ 0 h 11"/>
                    <a:gd name="T2" fmla="*/ 2 w 5"/>
                    <a:gd name="T3" fmla="*/ 0 h 11"/>
                    <a:gd name="T4" fmla="*/ 2 w 5"/>
                    <a:gd name="T5" fmla="*/ 8 h 11"/>
                    <a:gd name="T6" fmla="*/ 4 w 5"/>
                    <a:gd name="T7" fmla="*/ 8 h 11"/>
                    <a:gd name="T8" fmla="*/ 4 w 5"/>
                    <a:gd name="T9" fmla="*/ 10 h 11"/>
                    <a:gd name="T10" fmla="*/ 0 w 5"/>
                    <a:gd name="T11" fmla="*/ 10 h 11"/>
                    <a:gd name="T12" fmla="*/ 0 w 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8"/>
                      </a:lnTo>
                      <a:lnTo>
                        <a:pt x="4" y="8"/>
                      </a:lnTo>
                      <a:lnTo>
                        <a:pt x="4" y="1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160" name="Group 304"/>
              <p:cNvGrpSpPr>
                <a:grpSpLocks/>
              </p:cNvGrpSpPr>
              <p:nvPr/>
            </p:nvGrpSpPr>
            <p:grpSpPr bwMode="auto">
              <a:xfrm>
                <a:off x="4440" y="2350"/>
                <a:ext cx="178" cy="15"/>
                <a:chOff x="4440" y="2350"/>
                <a:chExt cx="178" cy="15"/>
              </a:xfrm>
            </p:grpSpPr>
            <p:sp>
              <p:nvSpPr>
                <p:cNvPr id="122161" name="Freeform 305"/>
                <p:cNvSpPr>
                  <a:spLocks/>
                </p:cNvSpPr>
                <p:nvPr/>
              </p:nvSpPr>
              <p:spPr bwMode="auto">
                <a:xfrm>
                  <a:off x="4503" y="2350"/>
                  <a:ext cx="11" cy="14"/>
                </a:xfrm>
                <a:custGeom>
                  <a:avLst/>
                  <a:gdLst>
                    <a:gd name="T0" fmla="*/ 3 w 11"/>
                    <a:gd name="T1" fmla="*/ 0 h 14"/>
                    <a:gd name="T2" fmla="*/ 7 w 11"/>
                    <a:gd name="T3" fmla="*/ 0 h 14"/>
                    <a:gd name="T4" fmla="*/ 10 w 11"/>
                    <a:gd name="T5" fmla="*/ 13 h 14"/>
                    <a:gd name="T6" fmla="*/ 6 w 11"/>
                    <a:gd name="T7" fmla="*/ 13 h 14"/>
                    <a:gd name="T8" fmla="*/ 6 w 11"/>
                    <a:gd name="T9" fmla="*/ 10 h 14"/>
                    <a:gd name="T10" fmla="*/ 6 w 11"/>
                    <a:gd name="T11" fmla="*/ 8 h 14"/>
                    <a:gd name="T12" fmla="*/ 5 w 11"/>
                    <a:gd name="T13" fmla="*/ 2 h 14"/>
                    <a:gd name="T14" fmla="*/ 4 w 11"/>
                    <a:gd name="T15" fmla="*/ 8 h 14"/>
                    <a:gd name="T16" fmla="*/ 6 w 11"/>
                    <a:gd name="T17" fmla="*/ 8 h 14"/>
                    <a:gd name="T18" fmla="*/ 6 w 11"/>
                    <a:gd name="T19" fmla="*/ 10 h 14"/>
                    <a:gd name="T20" fmla="*/ 4 w 11"/>
                    <a:gd name="T21" fmla="*/ 10 h 14"/>
                    <a:gd name="T22" fmla="*/ 3 w 11"/>
                    <a:gd name="T23" fmla="*/ 13 h 14"/>
                    <a:gd name="T24" fmla="*/ 0 w 11"/>
                    <a:gd name="T25" fmla="*/ 13 h 14"/>
                    <a:gd name="T26" fmla="*/ 3 w 11"/>
                    <a:gd name="T2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14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13"/>
                      </a:lnTo>
                      <a:lnTo>
                        <a:pt x="6" y="13"/>
                      </a:lnTo>
                      <a:lnTo>
                        <a:pt x="6" y="10"/>
                      </a:lnTo>
                      <a:lnTo>
                        <a:pt x="6" y="8"/>
                      </a:lnTo>
                      <a:lnTo>
                        <a:pt x="5" y="2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2" name="Freeform 306"/>
                <p:cNvSpPr>
                  <a:spLocks/>
                </p:cNvSpPr>
                <p:nvPr/>
              </p:nvSpPr>
              <p:spPr bwMode="auto">
                <a:xfrm>
                  <a:off x="4574" y="2350"/>
                  <a:ext cx="10" cy="14"/>
                </a:xfrm>
                <a:custGeom>
                  <a:avLst/>
                  <a:gdLst>
                    <a:gd name="T0" fmla="*/ 0 w 10"/>
                    <a:gd name="T1" fmla="*/ 0 h 14"/>
                    <a:gd name="T2" fmla="*/ 7 w 10"/>
                    <a:gd name="T3" fmla="*/ 0 h 14"/>
                    <a:gd name="T4" fmla="*/ 9 w 10"/>
                    <a:gd name="T5" fmla="*/ 2 h 14"/>
                    <a:gd name="T6" fmla="*/ 9 w 10"/>
                    <a:gd name="T7" fmla="*/ 5 h 14"/>
                    <a:gd name="T8" fmla="*/ 7 w 10"/>
                    <a:gd name="T9" fmla="*/ 6 h 14"/>
                    <a:gd name="T10" fmla="*/ 9 w 10"/>
                    <a:gd name="T11" fmla="*/ 7 h 14"/>
                    <a:gd name="T12" fmla="*/ 9 w 10"/>
                    <a:gd name="T13" fmla="*/ 11 h 14"/>
                    <a:gd name="T14" fmla="*/ 7 w 10"/>
                    <a:gd name="T15" fmla="*/ 13 h 14"/>
                    <a:gd name="T16" fmla="*/ 0 w 10"/>
                    <a:gd name="T17" fmla="*/ 13 h 14"/>
                    <a:gd name="T18" fmla="*/ 0 w 10"/>
                    <a:gd name="T19" fmla="*/ 8 h 14"/>
                    <a:gd name="T20" fmla="*/ 3 w 10"/>
                    <a:gd name="T21" fmla="*/ 8 h 14"/>
                    <a:gd name="T22" fmla="*/ 3 w 10"/>
                    <a:gd name="T23" fmla="*/ 10 h 14"/>
                    <a:gd name="T24" fmla="*/ 5 w 10"/>
                    <a:gd name="T25" fmla="*/ 10 h 14"/>
                    <a:gd name="T26" fmla="*/ 5 w 10"/>
                    <a:gd name="T27" fmla="*/ 8 h 14"/>
                    <a:gd name="T28" fmla="*/ 3 w 10"/>
                    <a:gd name="T29" fmla="*/ 8 h 14"/>
                    <a:gd name="T30" fmla="*/ 3 w 10"/>
                    <a:gd name="T31" fmla="*/ 5 h 14"/>
                    <a:gd name="T32" fmla="*/ 5 w 10"/>
                    <a:gd name="T33" fmla="*/ 5 h 14"/>
                    <a:gd name="T34" fmla="*/ 5 w 10"/>
                    <a:gd name="T35" fmla="*/ 2 h 14"/>
                    <a:gd name="T36" fmla="*/ 3 w 10"/>
                    <a:gd name="T37" fmla="*/ 2 h 14"/>
                    <a:gd name="T38" fmla="*/ 3 w 10"/>
                    <a:gd name="T39" fmla="*/ 5 h 14"/>
                    <a:gd name="T40" fmla="*/ 3 w 10"/>
                    <a:gd name="T41" fmla="*/ 8 h 14"/>
                    <a:gd name="T42" fmla="*/ 0 w 10"/>
                    <a:gd name="T43" fmla="*/ 8 h 14"/>
                    <a:gd name="T44" fmla="*/ 0 w 10"/>
                    <a:gd name="T45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" h="14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5"/>
                      </a:lnTo>
                      <a:lnTo>
                        <a:pt x="7" y="6"/>
                      </a:lnTo>
                      <a:lnTo>
                        <a:pt x="9" y="7"/>
                      </a:lnTo>
                      <a:lnTo>
                        <a:pt x="9" y="11"/>
                      </a:lnTo>
                      <a:lnTo>
                        <a:pt x="7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5" y="10"/>
                      </a:lnTo>
                      <a:lnTo>
                        <a:pt x="5" y="8"/>
                      </a:lnTo>
                      <a:lnTo>
                        <a:pt x="3" y="8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3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3" name="Freeform 307"/>
                <p:cNvSpPr>
                  <a:spLocks/>
                </p:cNvSpPr>
                <p:nvPr/>
              </p:nvSpPr>
              <p:spPr bwMode="auto">
                <a:xfrm>
                  <a:off x="4440" y="2350"/>
                  <a:ext cx="8" cy="14"/>
                </a:xfrm>
                <a:custGeom>
                  <a:avLst/>
                  <a:gdLst>
                    <a:gd name="T0" fmla="*/ 0 w 8"/>
                    <a:gd name="T1" fmla="*/ 0 h 14"/>
                    <a:gd name="T2" fmla="*/ 7 w 8"/>
                    <a:gd name="T3" fmla="*/ 0 h 14"/>
                    <a:gd name="T4" fmla="*/ 7 w 8"/>
                    <a:gd name="T5" fmla="*/ 2 h 14"/>
                    <a:gd name="T6" fmla="*/ 4 w 8"/>
                    <a:gd name="T7" fmla="*/ 2 h 14"/>
                    <a:gd name="T8" fmla="*/ 4 w 8"/>
                    <a:gd name="T9" fmla="*/ 5 h 14"/>
                    <a:gd name="T10" fmla="*/ 7 w 8"/>
                    <a:gd name="T11" fmla="*/ 5 h 14"/>
                    <a:gd name="T12" fmla="*/ 7 w 8"/>
                    <a:gd name="T13" fmla="*/ 7 h 14"/>
                    <a:gd name="T14" fmla="*/ 4 w 8"/>
                    <a:gd name="T15" fmla="*/ 7 h 14"/>
                    <a:gd name="T16" fmla="*/ 4 w 8"/>
                    <a:gd name="T17" fmla="*/ 13 h 14"/>
                    <a:gd name="T18" fmla="*/ 0 w 8"/>
                    <a:gd name="T19" fmla="*/ 13 h 14"/>
                    <a:gd name="T20" fmla="*/ 0 w 8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2"/>
                      </a:lnTo>
                      <a:lnTo>
                        <a:pt x="4" y="2"/>
                      </a:lnTo>
                      <a:lnTo>
                        <a:pt x="4" y="5"/>
                      </a:lnTo>
                      <a:lnTo>
                        <a:pt x="7" y="5"/>
                      </a:lnTo>
                      <a:lnTo>
                        <a:pt x="7" y="7"/>
                      </a:lnTo>
                      <a:lnTo>
                        <a:pt x="4" y="7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4" name="Freeform 308"/>
                <p:cNvSpPr>
                  <a:spLocks/>
                </p:cNvSpPr>
                <p:nvPr/>
              </p:nvSpPr>
              <p:spPr bwMode="auto">
                <a:xfrm>
                  <a:off x="4450" y="2350"/>
                  <a:ext cx="3" cy="14"/>
                </a:xfrm>
                <a:custGeom>
                  <a:avLst/>
                  <a:gdLst>
                    <a:gd name="T0" fmla="*/ 0 w 3"/>
                    <a:gd name="T1" fmla="*/ 0 h 14"/>
                    <a:gd name="T2" fmla="*/ 2 w 3"/>
                    <a:gd name="T3" fmla="*/ 0 h 14"/>
                    <a:gd name="T4" fmla="*/ 2 w 3"/>
                    <a:gd name="T5" fmla="*/ 13 h 14"/>
                    <a:gd name="T6" fmla="*/ 0 w 3"/>
                    <a:gd name="T7" fmla="*/ 13 h 14"/>
                    <a:gd name="T8" fmla="*/ 0 w 3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5" name="Freeform 309"/>
                <p:cNvSpPr>
                  <a:spLocks/>
                </p:cNvSpPr>
                <p:nvPr/>
              </p:nvSpPr>
              <p:spPr bwMode="auto">
                <a:xfrm>
                  <a:off x="4607" y="2350"/>
                  <a:ext cx="11" cy="14"/>
                </a:xfrm>
                <a:custGeom>
                  <a:avLst/>
                  <a:gdLst>
                    <a:gd name="T0" fmla="*/ 0 w 11"/>
                    <a:gd name="T1" fmla="*/ 0 h 14"/>
                    <a:gd name="T2" fmla="*/ 3 w 11"/>
                    <a:gd name="T3" fmla="*/ 0 h 14"/>
                    <a:gd name="T4" fmla="*/ 3 w 11"/>
                    <a:gd name="T5" fmla="*/ 5 h 14"/>
                    <a:gd name="T6" fmla="*/ 6 w 11"/>
                    <a:gd name="T7" fmla="*/ 0 h 14"/>
                    <a:gd name="T8" fmla="*/ 10 w 11"/>
                    <a:gd name="T9" fmla="*/ 0 h 14"/>
                    <a:gd name="T10" fmla="*/ 7 w 11"/>
                    <a:gd name="T11" fmla="*/ 6 h 14"/>
                    <a:gd name="T12" fmla="*/ 10 w 11"/>
                    <a:gd name="T13" fmla="*/ 13 h 14"/>
                    <a:gd name="T14" fmla="*/ 6 w 11"/>
                    <a:gd name="T15" fmla="*/ 13 h 14"/>
                    <a:gd name="T16" fmla="*/ 3 w 11"/>
                    <a:gd name="T17" fmla="*/ 8 h 14"/>
                    <a:gd name="T18" fmla="*/ 3 w 11"/>
                    <a:gd name="T19" fmla="*/ 13 h 14"/>
                    <a:gd name="T20" fmla="*/ 0 w 11"/>
                    <a:gd name="T21" fmla="*/ 13 h 14"/>
                    <a:gd name="T22" fmla="*/ 0 w 11"/>
                    <a:gd name="T2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1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7" y="6"/>
                      </a:lnTo>
                      <a:lnTo>
                        <a:pt x="10" y="13"/>
                      </a:lnTo>
                      <a:lnTo>
                        <a:pt x="6" y="13"/>
                      </a:lnTo>
                      <a:lnTo>
                        <a:pt x="3" y="8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6" name="Freeform 310"/>
                <p:cNvSpPr>
                  <a:spLocks/>
                </p:cNvSpPr>
                <p:nvPr/>
              </p:nvSpPr>
              <p:spPr bwMode="auto">
                <a:xfrm>
                  <a:off x="4561" y="2350"/>
                  <a:ext cx="8" cy="14"/>
                </a:xfrm>
                <a:custGeom>
                  <a:avLst/>
                  <a:gdLst>
                    <a:gd name="T0" fmla="*/ 0 w 8"/>
                    <a:gd name="T1" fmla="*/ 0 h 14"/>
                    <a:gd name="T2" fmla="*/ 4 w 8"/>
                    <a:gd name="T3" fmla="*/ 0 h 14"/>
                    <a:gd name="T4" fmla="*/ 4 w 8"/>
                    <a:gd name="T5" fmla="*/ 11 h 14"/>
                    <a:gd name="T6" fmla="*/ 7 w 8"/>
                    <a:gd name="T7" fmla="*/ 11 h 14"/>
                    <a:gd name="T8" fmla="*/ 7 w 8"/>
                    <a:gd name="T9" fmla="*/ 13 h 14"/>
                    <a:gd name="T10" fmla="*/ 0 w 8"/>
                    <a:gd name="T11" fmla="*/ 13 h 14"/>
                    <a:gd name="T12" fmla="*/ 0 w 8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1"/>
                      </a:lnTo>
                      <a:lnTo>
                        <a:pt x="7" y="11"/>
                      </a:lnTo>
                      <a:lnTo>
                        <a:pt x="7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7" name="Freeform 311"/>
                <p:cNvSpPr>
                  <a:spLocks/>
                </p:cNvSpPr>
                <p:nvPr/>
              </p:nvSpPr>
              <p:spPr bwMode="auto">
                <a:xfrm>
                  <a:off x="4527" y="2350"/>
                  <a:ext cx="10" cy="15"/>
                </a:xfrm>
                <a:custGeom>
                  <a:avLst/>
                  <a:gdLst>
                    <a:gd name="T0" fmla="*/ 2 w 10"/>
                    <a:gd name="T1" fmla="*/ 0 h 15"/>
                    <a:gd name="T2" fmla="*/ 7 w 10"/>
                    <a:gd name="T3" fmla="*/ 0 h 15"/>
                    <a:gd name="T4" fmla="*/ 9 w 10"/>
                    <a:gd name="T5" fmla="*/ 2 h 15"/>
                    <a:gd name="T6" fmla="*/ 9 w 10"/>
                    <a:gd name="T7" fmla="*/ 11 h 15"/>
                    <a:gd name="T8" fmla="*/ 7 w 10"/>
                    <a:gd name="T9" fmla="*/ 13 h 15"/>
                    <a:gd name="T10" fmla="*/ 6 w 10"/>
                    <a:gd name="T11" fmla="*/ 13 h 15"/>
                    <a:gd name="T12" fmla="*/ 6 w 10"/>
                    <a:gd name="T13" fmla="*/ 14 h 15"/>
                    <a:gd name="T14" fmla="*/ 3 w 10"/>
                    <a:gd name="T15" fmla="*/ 14 h 15"/>
                    <a:gd name="T16" fmla="*/ 3 w 10"/>
                    <a:gd name="T17" fmla="*/ 13 h 15"/>
                    <a:gd name="T18" fmla="*/ 2 w 10"/>
                    <a:gd name="T19" fmla="*/ 13 h 15"/>
                    <a:gd name="T20" fmla="*/ 0 w 10"/>
                    <a:gd name="T21" fmla="*/ 11 h 15"/>
                    <a:gd name="T22" fmla="*/ 0 w 10"/>
                    <a:gd name="T23" fmla="*/ 11 h 15"/>
                    <a:gd name="T24" fmla="*/ 4 w 10"/>
                    <a:gd name="T25" fmla="*/ 11 h 15"/>
                    <a:gd name="T26" fmla="*/ 6 w 10"/>
                    <a:gd name="T27" fmla="*/ 11 h 15"/>
                    <a:gd name="T28" fmla="*/ 6 w 10"/>
                    <a:gd name="T29" fmla="*/ 3 h 15"/>
                    <a:gd name="T30" fmla="*/ 4 w 10"/>
                    <a:gd name="T31" fmla="*/ 3 h 15"/>
                    <a:gd name="T32" fmla="*/ 4 w 10"/>
                    <a:gd name="T33" fmla="*/ 11 h 15"/>
                    <a:gd name="T34" fmla="*/ 0 w 10"/>
                    <a:gd name="T35" fmla="*/ 11 h 15"/>
                    <a:gd name="T36" fmla="*/ 0 w 10"/>
                    <a:gd name="T37" fmla="*/ 2 h 15"/>
                    <a:gd name="T38" fmla="*/ 2 w 10"/>
                    <a:gd name="T3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5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11"/>
                      </a:lnTo>
                      <a:lnTo>
                        <a:pt x="7" y="13"/>
                      </a:lnTo>
                      <a:lnTo>
                        <a:pt x="6" y="13"/>
                      </a:lnTo>
                      <a:lnTo>
                        <a:pt x="6" y="14"/>
                      </a:lnTo>
                      <a:lnTo>
                        <a:pt x="3" y="14"/>
                      </a:lnTo>
                      <a:lnTo>
                        <a:pt x="3" y="13"/>
                      </a:lnTo>
                      <a:lnTo>
                        <a:pt x="2" y="13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11"/>
                      </a:lnTo>
                      <a:lnTo>
                        <a:pt x="0" y="11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8" name="Freeform 312"/>
                <p:cNvSpPr>
                  <a:spLocks/>
                </p:cNvSpPr>
                <p:nvPr/>
              </p:nvSpPr>
              <p:spPr bwMode="auto">
                <a:xfrm>
                  <a:off x="4455" y="2350"/>
                  <a:ext cx="9" cy="13"/>
                </a:xfrm>
                <a:custGeom>
                  <a:avLst/>
                  <a:gdLst>
                    <a:gd name="T0" fmla="*/ 0 w 9"/>
                    <a:gd name="T1" fmla="*/ 0 h 13"/>
                    <a:gd name="T2" fmla="*/ 6 w 9"/>
                    <a:gd name="T3" fmla="*/ 0 h 13"/>
                    <a:gd name="T4" fmla="*/ 8 w 9"/>
                    <a:gd name="T5" fmla="*/ 1 h 13"/>
                    <a:gd name="T6" fmla="*/ 8 w 9"/>
                    <a:gd name="T7" fmla="*/ 5 h 13"/>
                    <a:gd name="T8" fmla="*/ 6 w 9"/>
                    <a:gd name="T9" fmla="*/ 6 h 13"/>
                    <a:gd name="T10" fmla="*/ 8 w 9"/>
                    <a:gd name="T11" fmla="*/ 7 h 13"/>
                    <a:gd name="T12" fmla="*/ 8 w 9"/>
                    <a:gd name="T13" fmla="*/ 12 h 13"/>
                    <a:gd name="T14" fmla="*/ 5 w 9"/>
                    <a:gd name="T15" fmla="*/ 12 h 13"/>
                    <a:gd name="T16" fmla="*/ 5 w 9"/>
                    <a:gd name="T17" fmla="*/ 7 h 13"/>
                    <a:gd name="T18" fmla="*/ 5 w 9"/>
                    <a:gd name="T19" fmla="*/ 5 h 13"/>
                    <a:gd name="T20" fmla="*/ 3 w 9"/>
                    <a:gd name="T21" fmla="*/ 5 h 13"/>
                    <a:gd name="T22" fmla="*/ 3 w 9"/>
                    <a:gd name="T23" fmla="*/ 2 h 13"/>
                    <a:gd name="T24" fmla="*/ 5 w 9"/>
                    <a:gd name="T25" fmla="*/ 2 h 13"/>
                    <a:gd name="T26" fmla="*/ 5 w 9"/>
                    <a:gd name="T27" fmla="*/ 5 h 13"/>
                    <a:gd name="T28" fmla="*/ 5 w 9"/>
                    <a:gd name="T29" fmla="*/ 7 h 13"/>
                    <a:gd name="T30" fmla="*/ 3 w 9"/>
                    <a:gd name="T31" fmla="*/ 7 h 13"/>
                    <a:gd name="T32" fmla="*/ 3 w 9"/>
                    <a:gd name="T33" fmla="*/ 12 h 13"/>
                    <a:gd name="T34" fmla="*/ 0 w 9"/>
                    <a:gd name="T35" fmla="*/ 12 h 13"/>
                    <a:gd name="T36" fmla="*/ 0 w 9"/>
                    <a:gd name="T3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3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8" y="1"/>
                      </a:lnTo>
                      <a:lnTo>
                        <a:pt x="8" y="5"/>
                      </a:lnTo>
                      <a:lnTo>
                        <a:pt x="6" y="6"/>
                      </a:lnTo>
                      <a:lnTo>
                        <a:pt x="8" y="7"/>
                      </a:lnTo>
                      <a:lnTo>
                        <a:pt x="8" y="12"/>
                      </a:lnTo>
                      <a:lnTo>
                        <a:pt x="5" y="12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3" y="2"/>
                      </a:lnTo>
                      <a:lnTo>
                        <a:pt x="5" y="2"/>
                      </a:lnTo>
                      <a:lnTo>
                        <a:pt x="5" y="5"/>
                      </a:lnTo>
                      <a:lnTo>
                        <a:pt x="5" y="7"/>
                      </a:lnTo>
                      <a:lnTo>
                        <a:pt x="3" y="7"/>
                      </a:lnTo>
                      <a:lnTo>
                        <a:pt x="3" y="12"/>
                      </a:lnTo>
                      <a:lnTo>
                        <a:pt x="0" y="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69" name="Freeform 313"/>
                <p:cNvSpPr>
                  <a:spLocks/>
                </p:cNvSpPr>
                <p:nvPr/>
              </p:nvSpPr>
              <p:spPr bwMode="auto">
                <a:xfrm>
                  <a:off x="4466" y="2350"/>
                  <a:ext cx="9" cy="14"/>
                </a:xfrm>
                <a:custGeom>
                  <a:avLst/>
                  <a:gdLst>
                    <a:gd name="T0" fmla="*/ 2 w 9"/>
                    <a:gd name="T1" fmla="*/ 0 h 14"/>
                    <a:gd name="T2" fmla="*/ 6 w 9"/>
                    <a:gd name="T3" fmla="*/ 0 h 14"/>
                    <a:gd name="T4" fmla="*/ 8 w 9"/>
                    <a:gd name="T5" fmla="*/ 2 h 14"/>
                    <a:gd name="T6" fmla="*/ 8 w 9"/>
                    <a:gd name="T7" fmla="*/ 4 h 14"/>
                    <a:gd name="T8" fmla="*/ 5 w 9"/>
                    <a:gd name="T9" fmla="*/ 4 h 14"/>
                    <a:gd name="T10" fmla="*/ 5 w 9"/>
                    <a:gd name="T11" fmla="*/ 2 h 14"/>
                    <a:gd name="T12" fmla="*/ 3 w 9"/>
                    <a:gd name="T13" fmla="*/ 2 h 14"/>
                    <a:gd name="T14" fmla="*/ 3 w 9"/>
                    <a:gd name="T15" fmla="*/ 5 h 14"/>
                    <a:gd name="T16" fmla="*/ 6 w 9"/>
                    <a:gd name="T17" fmla="*/ 5 h 14"/>
                    <a:gd name="T18" fmla="*/ 5 w 9"/>
                    <a:gd name="T19" fmla="*/ 5 h 14"/>
                    <a:gd name="T20" fmla="*/ 8 w 9"/>
                    <a:gd name="T21" fmla="*/ 7 h 14"/>
                    <a:gd name="T22" fmla="*/ 8 w 9"/>
                    <a:gd name="T23" fmla="*/ 11 h 14"/>
                    <a:gd name="T24" fmla="*/ 6 w 9"/>
                    <a:gd name="T25" fmla="*/ 13 h 14"/>
                    <a:gd name="T26" fmla="*/ 2 w 9"/>
                    <a:gd name="T27" fmla="*/ 13 h 14"/>
                    <a:gd name="T28" fmla="*/ 0 w 9"/>
                    <a:gd name="T29" fmla="*/ 11 h 14"/>
                    <a:gd name="T30" fmla="*/ 0 w 9"/>
                    <a:gd name="T31" fmla="*/ 9 h 14"/>
                    <a:gd name="T32" fmla="*/ 2 w 9"/>
                    <a:gd name="T33" fmla="*/ 9 h 14"/>
                    <a:gd name="T34" fmla="*/ 2 w 9"/>
                    <a:gd name="T35" fmla="*/ 11 h 14"/>
                    <a:gd name="T36" fmla="*/ 5 w 9"/>
                    <a:gd name="T37" fmla="*/ 11 h 14"/>
                    <a:gd name="T38" fmla="*/ 5 w 9"/>
                    <a:gd name="T39" fmla="*/ 8 h 14"/>
                    <a:gd name="T40" fmla="*/ 2 w 9"/>
                    <a:gd name="T41" fmla="*/ 8 h 14"/>
                    <a:gd name="T42" fmla="*/ 0 w 9"/>
                    <a:gd name="T43" fmla="*/ 6 h 14"/>
                    <a:gd name="T44" fmla="*/ 0 w 9"/>
                    <a:gd name="T45" fmla="*/ 2 h 14"/>
                    <a:gd name="T46" fmla="*/ 2 w 9"/>
                    <a:gd name="T4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" h="14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8" y="2"/>
                      </a:lnTo>
                      <a:lnTo>
                        <a:pt x="8" y="4"/>
                      </a:lnTo>
                      <a:lnTo>
                        <a:pt x="5" y="4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6" y="5"/>
                      </a:lnTo>
                      <a:lnTo>
                        <a:pt x="5" y="5"/>
                      </a:lnTo>
                      <a:lnTo>
                        <a:pt x="8" y="7"/>
                      </a:lnTo>
                      <a:lnTo>
                        <a:pt x="8" y="11"/>
                      </a:lnTo>
                      <a:lnTo>
                        <a:pt x="6" y="13"/>
                      </a:lnTo>
                      <a:lnTo>
                        <a:pt x="2" y="13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5" y="11"/>
                      </a:lnTo>
                      <a:lnTo>
                        <a:pt x="5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0" name="Freeform 314"/>
                <p:cNvSpPr>
                  <a:spLocks/>
                </p:cNvSpPr>
                <p:nvPr/>
              </p:nvSpPr>
              <p:spPr bwMode="auto">
                <a:xfrm>
                  <a:off x="4476" y="2350"/>
                  <a:ext cx="7" cy="14"/>
                </a:xfrm>
                <a:custGeom>
                  <a:avLst/>
                  <a:gdLst>
                    <a:gd name="T0" fmla="*/ 0 w 7"/>
                    <a:gd name="T1" fmla="*/ 0 h 14"/>
                    <a:gd name="T2" fmla="*/ 6 w 7"/>
                    <a:gd name="T3" fmla="*/ 0 h 14"/>
                    <a:gd name="T4" fmla="*/ 6 w 7"/>
                    <a:gd name="T5" fmla="*/ 2 h 14"/>
                    <a:gd name="T6" fmla="*/ 4 w 7"/>
                    <a:gd name="T7" fmla="*/ 2 h 14"/>
                    <a:gd name="T8" fmla="*/ 4 w 7"/>
                    <a:gd name="T9" fmla="*/ 13 h 14"/>
                    <a:gd name="T10" fmla="*/ 2 w 7"/>
                    <a:gd name="T11" fmla="*/ 13 h 14"/>
                    <a:gd name="T12" fmla="*/ 2 w 7"/>
                    <a:gd name="T13" fmla="*/ 2 h 14"/>
                    <a:gd name="T14" fmla="*/ 0 w 7"/>
                    <a:gd name="T15" fmla="*/ 2 h 14"/>
                    <a:gd name="T16" fmla="*/ 0 w 7"/>
                    <a:gd name="T1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4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13"/>
                      </a:lnTo>
                      <a:lnTo>
                        <a:pt x="2" y="13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1" name="Freeform 315"/>
                <p:cNvSpPr>
                  <a:spLocks/>
                </p:cNvSpPr>
                <p:nvPr/>
              </p:nvSpPr>
              <p:spPr bwMode="auto">
                <a:xfrm>
                  <a:off x="4513" y="2350"/>
                  <a:ext cx="8" cy="14"/>
                </a:xfrm>
                <a:custGeom>
                  <a:avLst/>
                  <a:gdLst>
                    <a:gd name="T0" fmla="*/ 0 w 8"/>
                    <a:gd name="T1" fmla="*/ 0 h 14"/>
                    <a:gd name="T2" fmla="*/ 7 w 8"/>
                    <a:gd name="T3" fmla="*/ 0 h 14"/>
                    <a:gd name="T4" fmla="*/ 7 w 8"/>
                    <a:gd name="T5" fmla="*/ 2 h 14"/>
                    <a:gd name="T6" fmla="*/ 5 w 8"/>
                    <a:gd name="T7" fmla="*/ 2 h 14"/>
                    <a:gd name="T8" fmla="*/ 5 w 8"/>
                    <a:gd name="T9" fmla="*/ 13 h 14"/>
                    <a:gd name="T10" fmla="*/ 2 w 8"/>
                    <a:gd name="T11" fmla="*/ 13 h 14"/>
                    <a:gd name="T12" fmla="*/ 2 w 8"/>
                    <a:gd name="T13" fmla="*/ 2 h 14"/>
                    <a:gd name="T14" fmla="*/ 0 w 8"/>
                    <a:gd name="T15" fmla="*/ 2 h 14"/>
                    <a:gd name="T16" fmla="*/ 0 w 8"/>
                    <a:gd name="T1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4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5" y="13"/>
                      </a:lnTo>
                      <a:lnTo>
                        <a:pt x="2" y="13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2" name="Freeform 316"/>
                <p:cNvSpPr>
                  <a:spLocks/>
                </p:cNvSpPr>
                <p:nvPr/>
              </p:nvSpPr>
              <p:spPr bwMode="auto">
                <a:xfrm>
                  <a:off x="4523" y="2350"/>
                  <a:ext cx="3" cy="14"/>
                </a:xfrm>
                <a:custGeom>
                  <a:avLst/>
                  <a:gdLst>
                    <a:gd name="T0" fmla="*/ 0 w 3"/>
                    <a:gd name="T1" fmla="*/ 0 h 14"/>
                    <a:gd name="T2" fmla="*/ 2 w 3"/>
                    <a:gd name="T3" fmla="*/ 0 h 14"/>
                    <a:gd name="T4" fmla="*/ 2 w 3"/>
                    <a:gd name="T5" fmla="*/ 13 h 14"/>
                    <a:gd name="T6" fmla="*/ 0 w 3"/>
                    <a:gd name="T7" fmla="*/ 13 h 14"/>
                    <a:gd name="T8" fmla="*/ 0 w 3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3" name="Freeform 317"/>
                <p:cNvSpPr>
                  <a:spLocks/>
                </p:cNvSpPr>
                <p:nvPr/>
              </p:nvSpPr>
              <p:spPr bwMode="auto">
                <a:xfrm>
                  <a:off x="4491" y="2350"/>
                  <a:ext cx="9" cy="14"/>
                </a:xfrm>
                <a:custGeom>
                  <a:avLst/>
                  <a:gdLst>
                    <a:gd name="T0" fmla="*/ 0 w 9"/>
                    <a:gd name="T1" fmla="*/ 0 h 14"/>
                    <a:gd name="T2" fmla="*/ 3 w 9"/>
                    <a:gd name="T3" fmla="*/ 0 h 14"/>
                    <a:gd name="T4" fmla="*/ 5 w 9"/>
                    <a:gd name="T5" fmla="*/ 6 h 14"/>
                    <a:gd name="T6" fmla="*/ 5 w 9"/>
                    <a:gd name="T7" fmla="*/ 0 h 14"/>
                    <a:gd name="T8" fmla="*/ 8 w 9"/>
                    <a:gd name="T9" fmla="*/ 0 h 14"/>
                    <a:gd name="T10" fmla="*/ 8 w 9"/>
                    <a:gd name="T11" fmla="*/ 13 h 14"/>
                    <a:gd name="T12" fmla="*/ 5 w 9"/>
                    <a:gd name="T13" fmla="*/ 13 h 14"/>
                    <a:gd name="T14" fmla="*/ 3 w 9"/>
                    <a:gd name="T15" fmla="*/ 7 h 14"/>
                    <a:gd name="T16" fmla="*/ 3 w 9"/>
                    <a:gd name="T17" fmla="*/ 13 h 14"/>
                    <a:gd name="T18" fmla="*/ 0 w 9"/>
                    <a:gd name="T19" fmla="*/ 13 h 14"/>
                    <a:gd name="T20" fmla="*/ 0 w 9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6"/>
                      </a:lnTo>
                      <a:lnTo>
                        <a:pt x="5" y="0"/>
                      </a:lnTo>
                      <a:lnTo>
                        <a:pt x="8" y="0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3" y="7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4" name="Freeform 318"/>
                <p:cNvSpPr>
                  <a:spLocks/>
                </p:cNvSpPr>
                <p:nvPr/>
              </p:nvSpPr>
              <p:spPr bwMode="auto">
                <a:xfrm>
                  <a:off x="4539" y="2350"/>
                  <a:ext cx="9" cy="14"/>
                </a:xfrm>
                <a:custGeom>
                  <a:avLst/>
                  <a:gdLst>
                    <a:gd name="T0" fmla="*/ 0 w 9"/>
                    <a:gd name="T1" fmla="*/ 0 h 14"/>
                    <a:gd name="T2" fmla="*/ 3 w 9"/>
                    <a:gd name="T3" fmla="*/ 0 h 14"/>
                    <a:gd name="T4" fmla="*/ 5 w 9"/>
                    <a:gd name="T5" fmla="*/ 6 h 14"/>
                    <a:gd name="T6" fmla="*/ 5 w 9"/>
                    <a:gd name="T7" fmla="*/ 0 h 14"/>
                    <a:gd name="T8" fmla="*/ 8 w 9"/>
                    <a:gd name="T9" fmla="*/ 0 h 14"/>
                    <a:gd name="T10" fmla="*/ 8 w 9"/>
                    <a:gd name="T11" fmla="*/ 13 h 14"/>
                    <a:gd name="T12" fmla="*/ 5 w 9"/>
                    <a:gd name="T13" fmla="*/ 13 h 14"/>
                    <a:gd name="T14" fmla="*/ 3 w 9"/>
                    <a:gd name="T15" fmla="*/ 7 h 14"/>
                    <a:gd name="T16" fmla="*/ 3 w 9"/>
                    <a:gd name="T17" fmla="*/ 13 h 14"/>
                    <a:gd name="T18" fmla="*/ 0 w 9"/>
                    <a:gd name="T19" fmla="*/ 13 h 14"/>
                    <a:gd name="T20" fmla="*/ 0 w 9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6"/>
                      </a:lnTo>
                      <a:lnTo>
                        <a:pt x="5" y="0"/>
                      </a:lnTo>
                      <a:lnTo>
                        <a:pt x="8" y="0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3" y="7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5" name="Freeform 319"/>
                <p:cNvSpPr>
                  <a:spLocks/>
                </p:cNvSpPr>
                <p:nvPr/>
              </p:nvSpPr>
              <p:spPr bwMode="auto">
                <a:xfrm>
                  <a:off x="4551" y="2350"/>
                  <a:ext cx="9" cy="14"/>
                </a:xfrm>
                <a:custGeom>
                  <a:avLst/>
                  <a:gdLst>
                    <a:gd name="T0" fmla="*/ 2 w 9"/>
                    <a:gd name="T1" fmla="*/ 0 h 14"/>
                    <a:gd name="T2" fmla="*/ 6 w 9"/>
                    <a:gd name="T3" fmla="*/ 0 h 14"/>
                    <a:gd name="T4" fmla="*/ 8 w 9"/>
                    <a:gd name="T5" fmla="*/ 13 h 14"/>
                    <a:gd name="T6" fmla="*/ 5 w 9"/>
                    <a:gd name="T7" fmla="*/ 13 h 14"/>
                    <a:gd name="T8" fmla="*/ 5 w 9"/>
                    <a:gd name="T9" fmla="*/ 10 h 14"/>
                    <a:gd name="T10" fmla="*/ 5 w 9"/>
                    <a:gd name="T11" fmla="*/ 8 h 14"/>
                    <a:gd name="T12" fmla="*/ 4 w 9"/>
                    <a:gd name="T13" fmla="*/ 2 h 14"/>
                    <a:gd name="T14" fmla="*/ 3 w 9"/>
                    <a:gd name="T15" fmla="*/ 8 h 14"/>
                    <a:gd name="T16" fmla="*/ 5 w 9"/>
                    <a:gd name="T17" fmla="*/ 8 h 14"/>
                    <a:gd name="T18" fmla="*/ 5 w 9"/>
                    <a:gd name="T19" fmla="*/ 10 h 14"/>
                    <a:gd name="T20" fmla="*/ 3 w 9"/>
                    <a:gd name="T21" fmla="*/ 10 h 14"/>
                    <a:gd name="T22" fmla="*/ 3 w 9"/>
                    <a:gd name="T23" fmla="*/ 13 h 14"/>
                    <a:gd name="T24" fmla="*/ 0 w 9"/>
                    <a:gd name="T25" fmla="*/ 13 h 14"/>
                    <a:gd name="T26" fmla="*/ 2 w 9"/>
                    <a:gd name="T2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4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5" y="10"/>
                      </a:lnTo>
                      <a:lnTo>
                        <a:pt x="5" y="8"/>
                      </a:lnTo>
                      <a:lnTo>
                        <a:pt x="4" y="2"/>
                      </a:lnTo>
                      <a:lnTo>
                        <a:pt x="3" y="8"/>
                      </a:lnTo>
                      <a:lnTo>
                        <a:pt x="5" y="8"/>
                      </a:lnTo>
                      <a:lnTo>
                        <a:pt x="5" y="10"/>
                      </a:lnTo>
                      <a:lnTo>
                        <a:pt x="3" y="10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6" name="Freeform 320"/>
                <p:cNvSpPr>
                  <a:spLocks/>
                </p:cNvSpPr>
                <p:nvPr/>
              </p:nvSpPr>
              <p:spPr bwMode="auto">
                <a:xfrm>
                  <a:off x="4585" y="2350"/>
                  <a:ext cx="11" cy="14"/>
                </a:xfrm>
                <a:custGeom>
                  <a:avLst/>
                  <a:gdLst>
                    <a:gd name="T0" fmla="*/ 3 w 11"/>
                    <a:gd name="T1" fmla="*/ 0 h 14"/>
                    <a:gd name="T2" fmla="*/ 7 w 11"/>
                    <a:gd name="T3" fmla="*/ 0 h 14"/>
                    <a:gd name="T4" fmla="*/ 10 w 11"/>
                    <a:gd name="T5" fmla="*/ 13 h 14"/>
                    <a:gd name="T6" fmla="*/ 7 w 11"/>
                    <a:gd name="T7" fmla="*/ 13 h 14"/>
                    <a:gd name="T8" fmla="*/ 6 w 11"/>
                    <a:gd name="T9" fmla="*/ 11 h 14"/>
                    <a:gd name="T10" fmla="*/ 6 w 11"/>
                    <a:gd name="T11" fmla="*/ 8 h 14"/>
                    <a:gd name="T12" fmla="*/ 5 w 11"/>
                    <a:gd name="T13" fmla="*/ 2 h 14"/>
                    <a:gd name="T14" fmla="*/ 4 w 11"/>
                    <a:gd name="T15" fmla="*/ 8 h 14"/>
                    <a:gd name="T16" fmla="*/ 6 w 11"/>
                    <a:gd name="T17" fmla="*/ 8 h 14"/>
                    <a:gd name="T18" fmla="*/ 6 w 11"/>
                    <a:gd name="T19" fmla="*/ 11 h 14"/>
                    <a:gd name="T20" fmla="*/ 4 w 11"/>
                    <a:gd name="T21" fmla="*/ 11 h 14"/>
                    <a:gd name="T22" fmla="*/ 3 w 11"/>
                    <a:gd name="T23" fmla="*/ 13 h 14"/>
                    <a:gd name="T24" fmla="*/ 0 w 11"/>
                    <a:gd name="T25" fmla="*/ 13 h 14"/>
                    <a:gd name="T26" fmla="*/ 3 w 11"/>
                    <a:gd name="T2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14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13"/>
                      </a:lnTo>
                      <a:lnTo>
                        <a:pt x="7" y="13"/>
                      </a:lnTo>
                      <a:lnTo>
                        <a:pt x="6" y="11"/>
                      </a:lnTo>
                      <a:lnTo>
                        <a:pt x="6" y="8"/>
                      </a:lnTo>
                      <a:lnTo>
                        <a:pt x="5" y="2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11"/>
                      </a:lnTo>
                      <a:lnTo>
                        <a:pt x="4" y="11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177" name="Freeform 321"/>
                <p:cNvSpPr>
                  <a:spLocks/>
                </p:cNvSpPr>
                <p:nvPr/>
              </p:nvSpPr>
              <p:spPr bwMode="auto">
                <a:xfrm>
                  <a:off x="4597" y="2350"/>
                  <a:ext cx="9" cy="14"/>
                </a:xfrm>
                <a:custGeom>
                  <a:avLst/>
                  <a:gdLst>
                    <a:gd name="T0" fmla="*/ 0 w 9"/>
                    <a:gd name="T1" fmla="*/ 0 h 14"/>
                    <a:gd name="T2" fmla="*/ 3 w 9"/>
                    <a:gd name="T3" fmla="*/ 0 h 14"/>
                    <a:gd name="T4" fmla="*/ 5 w 9"/>
                    <a:gd name="T5" fmla="*/ 6 h 14"/>
                    <a:gd name="T6" fmla="*/ 5 w 9"/>
                    <a:gd name="T7" fmla="*/ 0 h 14"/>
                    <a:gd name="T8" fmla="*/ 8 w 9"/>
                    <a:gd name="T9" fmla="*/ 0 h 14"/>
                    <a:gd name="T10" fmla="*/ 8 w 9"/>
                    <a:gd name="T11" fmla="*/ 13 h 14"/>
                    <a:gd name="T12" fmla="*/ 5 w 9"/>
                    <a:gd name="T13" fmla="*/ 13 h 14"/>
                    <a:gd name="T14" fmla="*/ 3 w 9"/>
                    <a:gd name="T15" fmla="*/ 7 h 14"/>
                    <a:gd name="T16" fmla="*/ 3 w 9"/>
                    <a:gd name="T17" fmla="*/ 13 h 14"/>
                    <a:gd name="T18" fmla="*/ 0 w 9"/>
                    <a:gd name="T19" fmla="*/ 13 h 14"/>
                    <a:gd name="T20" fmla="*/ 0 w 9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6"/>
                      </a:lnTo>
                      <a:lnTo>
                        <a:pt x="5" y="0"/>
                      </a:lnTo>
                      <a:lnTo>
                        <a:pt x="8" y="0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3" y="7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178" name="Rectangle 322"/>
              <p:cNvSpPr>
                <a:spLocks noChangeArrowheads="1"/>
              </p:cNvSpPr>
              <p:nvPr/>
            </p:nvSpPr>
            <p:spPr bwMode="auto">
              <a:xfrm>
                <a:off x="4442" y="2371"/>
                <a:ext cx="17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179" name="Rectangle 323"/>
              <p:cNvSpPr>
                <a:spLocks noChangeArrowheads="1"/>
              </p:cNvSpPr>
              <p:nvPr/>
            </p:nvSpPr>
            <p:spPr bwMode="auto">
              <a:xfrm>
                <a:off x="4450" y="2386"/>
                <a:ext cx="153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grpSp>
          <p:nvGrpSpPr>
            <p:cNvPr id="122180" name="Group 324"/>
            <p:cNvGrpSpPr>
              <a:grpSpLocks/>
            </p:cNvGrpSpPr>
            <p:nvPr/>
          </p:nvGrpSpPr>
          <p:grpSpPr bwMode="auto">
            <a:xfrm>
              <a:off x="4347" y="2229"/>
              <a:ext cx="680" cy="272"/>
              <a:chOff x="4347" y="2229"/>
              <a:chExt cx="680" cy="272"/>
            </a:xfrm>
          </p:grpSpPr>
          <p:grpSp>
            <p:nvGrpSpPr>
              <p:cNvPr id="122181" name="Group 325"/>
              <p:cNvGrpSpPr>
                <a:grpSpLocks/>
              </p:cNvGrpSpPr>
              <p:nvPr/>
            </p:nvGrpSpPr>
            <p:grpSpPr bwMode="auto">
              <a:xfrm>
                <a:off x="4347" y="2229"/>
                <a:ext cx="680" cy="272"/>
                <a:chOff x="4347" y="2229"/>
                <a:chExt cx="680" cy="272"/>
              </a:xfrm>
            </p:grpSpPr>
            <p:grpSp>
              <p:nvGrpSpPr>
                <p:cNvPr id="122182" name="Group 326"/>
                <p:cNvGrpSpPr>
                  <a:grpSpLocks/>
                </p:cNvGrpSpPr>
                <p:nvPr/>
              </p:nvGrpSpPr>
              <p:grpSpPr bwMode="auto">
                <a:xfrm>
                  <a:off x="4347" y="2229"/>
                  <a:ext cx="680" cy="272"/>
                  <a:chOff x="4347" y="2229"/>
                  <a:chExt cx="680" cy="272"/>
                </a:xfrm>
              </p:grpSpPr>
              <p:sp>
                <p:nvSpPr>
                  <p:cNvPr id="122183" name="Rectangle 327"/>
                  <p:cNvSpPr>
                    <a:spLocks noChangeArrowheads="1"/>
                  </p:cNvSpPr>
                  <p:nvPr/>
                </p:nvSpPr>
                <p:spPr bwMode="auto">
                  <a:xfrm>
                    <a:off x="4347" y="2229"/>
                    <a:ext cx="680" cy="272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184" name="Rectangle 328"/>
                  <p:cNvSpPr>
                    <a:spLocks noChangeArrowheads="1"/>
                  </p:cNvSpPr>
                  <p:nvPr/>
                </p:nvSpPr>
                <p:spPr bwMode="auto">
                  <a:xfrm>
                    <a:off x="4356" y="2238"/>
                    <a:ext cx="660" cy="253"/>
                  </a:xfrm>
                  <a:prstGeom prst="rect">
                    <a:avLst/>
                  </a:prstGeom>
                  <a:solidFill>
                    <a:srgbClr val="BFD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185" name="Rectangle 329"/>
                <p:cNvSpPr>
                  <a:spLocks noChangeArrowheads="1"/>
                </p:cNvSpPr>
                <p:nvPr/>
              </p:nvSpPr>
              <p:spPr bwMode="auto">
                <a:xfrm>
                  <a:off x="4356" y="2242"/>
                  <a:ext cx="660" cy="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sp>
            <p:nvSpPr>
              <p:cNvPr id="122186" name="Line 330"/>
              <p:cNvSpPr>
                <a:spLocks noChangeShapeType="1"/>
              </p:cNvSpPr>
              <p:nvPr/>
            </p:nvSpPr>
            <p:spPr bwMode="auto">
              <a:xfrm>
                <a:off x="4832" y="2305"/>
                <a:ext cx="12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187" name="Freeform 331"/>
              <p:cNvSpPr>
                <a:spLocks/>
              </p:cNvSpPr>
              <p:nvPr/>
            </p:nvSpPr>
            <p:spPr bwMode="auto">
              <a:xfrm>
                <a:off x="4498" y="2330"/>
                <a:ext cx="394" cy="14"/>
              </a:xfrm>
              <a:custGeom>
                <a:avLst/>
                <a:gdLst>
                  <a:gd name="T0" fmla="*/ 0 w 394"/>
                  <a:gd name="T1" fmla="*/ 13 h 14"/>
                  <a:gd name="T2" fmla="*/ 393 w 394"/>
                  <a:gd name="T3" fmla="*/ 13 h 14"/>
                  <a:gd name="T4" fmla="*/ 393 w 394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4" h="14">
                    <a:moveTo>
                      <a:pt x="0" y="13"/>
                    </a:moveTo>
                    <a:lnTo>
                      <a:pt x="393" y="13"/>
                    </a:lnTo>
                    <a:lnTo>
                      <a:pt x="39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2188" name="Rectangle 332"/>
              <p:cNvSpPr>
                <a:spLocks noChangeArrowheads="1"/>
              </p:cNvSpPr>
              <p:nvPr/>
            </p:nvSpPr>
            <p:spPr bwMode="auto">
              <a:xfrm>
                <a:off x="4913" y="2327"/>
                <a:ext cx="86" cy="1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189" name="Line 333"/>
              <p:cNvSpPr>
                <a:spLocks noChangeShapeType="1"/>
              </p:cNvSpPr>
              <p:nvPr/>
            </p:nvSpPr>
            <p:spPr bwMode="auto">
              <a:xfrm flipH="1">
                <a:off x="4362" y="2369"/>
                <a:ext cx="5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190" name="Line 334"/>
              <p:cNvSpPr>
                <a:spLocks noChangeShapeType="1"/>
              </p:cNvSpPr>
              <p:nvPr/>
            </p:nvSpPr>
            <p:spPr bwMode="auto">
              <a:xfrm>
                <a:off x="4422" y="2458"/>
                <a:ext cx="2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191" name="Line 335"/>
              <p:cNvSpPr>
                <a:spLocks noChangeShapeType="1"/>
              </p:cNvSpPr>
              <p:nvPr/>
            </p:nvSpPr>
            <p:spPr bwMode="auto">
              <a:xfrm>
                <a:off x="4710" y="2458"/>
                <a:ext cx="28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122192" name="Group 336"/>
              <p:cNvGrpSpPr>
                <a:grpSpLocks/>
              </p:cNvGrpSpPr>
              <p:nvPr/>
            </p:nvGrpSpPr>
            <p:grpSpPr bwMode="auto">
              <a:xfrm>
                <a:off x="4371" y="2474"/>
                <a:ext cx="377" cy="11"/>
                <a:chOff x="4371" y="2474"/>
                <a:chExt cx="377" cy="11"/>
              </a:xfrm>
            </p:grpSpPr>
            <p:grpSp>
              <p:nvGrpSpPr>
                <p:cNvPr id="122193" name="Group 337"/>
                <p:cNvGrpSpPr>
                  <a:grpSpLocks/>
                </p:cNvGrpSpPr>
                <p:nvPr/>
              </p:nvGrpSpPr>
              <p:grpSpPr bwMode="auto">
                <a:xfrm>
                  <a:off x="4371" y="2475"/>
                  <a:ext cx="8" cy="9"/>
                  <a:chOff x="4371" y="2475"/>
                  <a:chExt cx="8" cy="9"/>
                </a:xfrm>
              </p:grpSpPr>
              <p:sp>
                <p:nvSpPr>
                  <p:cNvPr id="122194" name="Rectangle 338"/>
                  <p:cNvSpPr>
                    <a:spLocks noChangeArrowheads="1"/>
                  </p:cNvSpPr>
                  <p:nvPr/>
                </p:nvSpPr>
                <p:spPr bwMode="auto">
                  <a:xfrm>
                    <a:off x="4371" y="2475"/>
                    <a:ext cx="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195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4375" y="2475"/>
                    <a:ext cx="4" cy="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196" name="Rectangle 340"/>
                  <p:cNvSpPr>
                    <a:spLocks noChangeArrowheads="1"/>
                  </p:cNvSpPr>
                  <p:nvPr/>
                </p:nvSpPr>
                <p:spPr bwMode="auto">
                  <a:xfrm>
                    <a:off x="4375" y="2482"/>
                    <a:ext cx="4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197" name="AutoShape 341"/>
                <p:cNvSpPr>
                  <a:spLocks noChangeArrowheads="1"/>
                </p:cNvSpPr>
                <p:nvPr/>
              </p:nvSpPr>
              <p:spPr bwMode="auto">
                <a:xfrm>
                  <a:off x="4387" y="2478"/>
                  <a:ext cx="1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198" name="AutoShape 342"/>
                <p:cNvSpPr>
                  <a:spLocks noChangeArrowheads="1"/>
                </p:cNvSpPr>
                <p:nvPr/>
              </p:nvSpPr>
              <p:spPr bwMode="auto">
                <a:xfrm>
                  <a:off x="4402" y="2478"/>
                  <a:ext cx="1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199" name="Freeform 343"/>
                <p:cNvSpPr>
                  <a:spLocks/>
                </p:cNvSpPr>
                <p:nvPr/>
              </p:nvSpPr>
              <p:spPr bwMode="auto">
                <a:xfrm>
                  <a:off x="4419" y="2474"/>
                  <a:ext cx="10" cy="11"/>
                </a:xfrm>
                <a:custGeom>
                  <a:avLst/>
                  <a:gdLst>
                    <a:gd name="T0" fmla="*/ 0 w 10"/>
                    <a:gd name="T1" fmla="*/ 0 h 11"/>
                    <a:gd name="T2" fmla="*/ 9 w 10"/>
                    <a:gd name="T3" fmla="*/ 0 h 11"/>
                    <a:gd name="T4" fmla="*/ 9 w 10"/>
                    <a:gd name="T5" fmla="*/ 5 h 11"/>
                    <a:gd name="T6" fmla="*/ 0 w 10"/>
                    <a:gd name="T7" fmla="*/ 5 h 11"/>
                    <a:gd name="T8" fmla="*/ 0 w 10"/>
                    <a:gd name="T9" fmla="*/ 10 h 11"/>
                    <a:gd name="T10" fmla="*/ 9 w 10"/>
                    <a:gd name="T11" fmla="*/ 10 h 11"/>
                    <a:gd name="T12" fmla="*/ 9 w 10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1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9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9" y="10"/>
                      </a:lnTo>
                      <a:lnTo>
                        <a:pt x="9" y="1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200" name="Group 344"/>
                <p:cNvGrpSpPr>
                  <a:grpSpLocks/>
                </p:cNvGrpSpPr>
                <p:nvPr/>
              </p:nvGrpSpPr>
              <p:grpSpPr bwMode="auto">
                <a:xfrm>
                  <a:off x="4432" y="2475"/>
                  <a:ext cx="4" cy="9"/>
                  <a:chOff x="4432" y="2475"/>
                  <a:chExt cx="4" cy="9"/>
                </a:xfrm>
              </p:grpSpPr>
              <p:sp>
                <p:nvSpPr>
                  <p:cNvPr id="122201" name="Freeform 345"/>
                  <p:cNvSpPr>
                    <a:spLocks/>
                  </p:cNvSpPr>
                  <p:nvPr/>
                </p:nvSpPr>
                <p:spPr bwMode="auto">
                  <a:xfrm>
                    <a:off x="4433" y="2475"/>
                    <a:ext cx="3" cy="9"/>
                  </a:xfrm>
                  <a:custGeom>
                    <a:avLst/>
                    <a:gdLst>
                      <a:gd name="T0" fmla="*/ 0 w 3"/>
                      <a:gd name="T1" fmla="*/ 0 h 9"/>
                      <a:gd name="T2" fmla="*/ 2 w 3"/>
                      <a:gd name="T3" fmla="*/ 0 h 9"/>
                      <a:gd name="T4" fmla="*/ 2 w 3"/>
                      <a:gd name="T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9">
                        <a:moveTo>
                          <a:pt x="0" y="0"/>
                        </a:moveTo>
                        <a:lnTo>
                          <a:pt x="2" y="0"/>
                        </a:lnTo>
                        <a:lnTo>
                          <a:pt x="2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02" name="Rectangle 346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481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203" name="AutoShape 347"/>
                <p:cNvSpPr>
                  <a:spLocks noChangeArrowheads="1"/>
                </p:cNvSpPr>
                <p:nvPr/>
              </p:nvSpPr>
              <p:spPr bwMode="auto">
                <a:xfrm>
                  <a:off x="4442" y="2477"/>
                  <a:ext cx="2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04" name="AutoShape 348"/>
                <p:cNvSpPr>
                  <a:spLocks noChangeArrowheads="1"/>
                </p:cNvSpPr>
                <p:nvPr/>
              </p:nvSpPr>
              <p:spPr bwMode="auto">
                <a:xfrm>
                  <a:off x="4456" y="2478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05" name="Freeform 349"/>
                <p:cNvSpPr>
                  <a:spLocks/>
                </p:cNvSpPr>
                <p:nvPr/>
              </p:nvSpPr>
              <p:spPr bwMode="auto">
                <a:xfrm>
                  <a:off x="4475" y="2475"/>
                  <a:ext cx="9" cy="10"/>
                </a:xfrm>
                <a:custGeom>
                  <a:avLst/>
                  <a:gdLst>
                    <a:gd name="T0" fmla="*/ 4 w 9"/>
                    <a:gd name="T1" fmla="*/ 2 h 10"/>
                    <a:gd name="T2" fmla="*/ 4 w 9"/>
                    <a:gd name="T3" fmla="*/ 0 h 10"/>
                    <a:gd name="T4" fmla="*/ 0 w 9"/>
                    <a:gd name="T5" fmla="*/ 0 h 10"/>
                    <a:gd name="T6" fmla="*/ 0 w 9"/>
                    <a:gd name="T7" fmla="*/ 9 h 10"/>
                    <a:gd name="T8" fmla="*/ 8 w 9"/>
                    <a:gd name="T9" fmla="*/ 9 h 10"/>
                    <a:gd name="T10" fmla="*/ 8 w 9"/>
                    <a:gd name="T11" fmla="*/ 5 h 10"/>
                    <a:gd name="T12" fmla="*/ 1 w 9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8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06" name="Freeform 350"/>
                <p:cNvSpPr>
                  <a:spLocks/>
                </p:cNvSpPr>
                <p:nvPr/>
              </p:nvSpPr>
              <p:spPr bwMode="auto">
                <a:xfrm>
                  <a:off x="4490" y="2475"/>
                  <a:ext cx="10" cy="10"/>
                </a:xfrm>
                <a:custGeom>
                  <a:avLst/>
                  <a:gdLst>
                    <a:gd name="T0" fmla="*/ 5 w 10"/>
                    <a:gd name="T1" fmla="*/ 2 h 10"/>
                    <a:gd name="T2" fmla="*/ 5 w 10"/>
                    <a:gd name="T3" fmla="*/ 0 h 10"/>
                    <a:gd name="T4" fmla="*/ 0 w 10"/>
                    <a:gd name="T5" fmla="*/ 0 h 10"/>
                    <a:gd name="T6" fmla="*/ 0 w 10"/>
                    <a:gd name="T7" fmla="*/ 9 h 10"/>
                    <a:gd name="T8" fmla="*/ 9 w 10"/>
                    <a:gd name="T9" fmla="*/ 9 h 10"/>
                    <a:gd name="T10" fmla="*/ 9 w 10"/>
                    <a:gd name="T11" fmla="*/ 5 h 10"/>
                    <a:gd name="T12" fmla="*/ 1 w 10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207" name="Group 351"/>
                <p:cNvGrpSpPr>
                  <a:grpSpLocks/>
                </p:cNvGrpSpPr>
                <p:nvPr/>
              </p:nvGrpSpPr>
              <p:grpSpPr bwMode="auto">
                <a:xfrm>
                  <a:off x="4504" y="2475"/>
                  <a:ext cx="8" cy="8"/>
                  <a:chOff x="4504" y="2475"/>
                  <a:chExt cx="8" cy="8"/>
                </a:xfrm>
              </p:grpSpPr>
              <p:sp>
                <p:nvSpPr>
                  <p:cNvPr id="122208" name="Rectangle 352"/>
                  <p:cNvSpPr>
                    <a:spLocks noChangeArrowheads="1"/>
                  </p:cNvSpPr>
                  <p:nvPr/>
                </p:nvSpPr>
                <p:spPr bwMode="auto">
                  <a:xfrm>
                    <a:off x="4504" y="2475"/>
                    <a:ext cx="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209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4509" y="2475"/>
                    <a:ext cx="3" cy="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210" name="Rectangle 354"/>
                  <p:cNvSpPr>
                    <a:spLocks noChangeArrowheads="1"/>
                  </p:cNvSpPr>
                  <p:nvPr/>
                </p:nvSpPr>
                <p:spPr bwMode="auto">
                  <a:xfrm>
                    <a:off x="4509" y="2481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211" name="Freeform 355"/>
                <p:cNvSpPr>
                  <a:spLocks/>
                </p:cNvSpPr>
                <p:nvPr/>
              </p:nvSpPr>
              <p:spPr bwMode="auto">
                <a:xfrm>
                  <a:off x="4528" y="2475"/>
                  <a:ext cx="8" cy="10"/>
                </a:xfrm>
                <a:custGeom>
                  <a:avLst/>
                  <a:gdLst>
                    <a:gd name="T0" fmla="*/ 3 w 8"/>
                    <a:gd name="T1" fmla="*/ 9 h 10"/>
                    <a:gd name="T2" fmla="*/ 3 w 8"/>
                    <a:gd name="T3" fmla="*/ 4 h 10"/>
                    <a:gd name="T4" fmla="*/ 7 w 8"/>
                    <a:gd name="T5" fmla="*/ 3 h 10"/>
                    <a:gd name="T6" fmla="*/ 7 w 8"/>
                    <a:gd name="T7" fmla="*/ 0 h 10"/>
                    <a:gd name="T8" fmla="*/ 0 w 8"/>
                    <a:gd name="T9" fmla="*/ 0 h 10"/>
                    <a:gd name="T10" fmla="*/ 0 w 8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7" y="3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12" name="Freeform 356"/>
                <p:cNvSpPr>
                  <a:spLocks/>
                </p:cNvSpPr>
                <p:nvPr/>
              </p:nvSpPr>
              <p:spPr bwMode="auto">
                <a:xfrm>
                  <a:off x="4541" y="2475"/>
                  <a:ext cx="7" cy="10"/>
                </a:xfrm>
                <a:custGeom>
                  <a:avLst/>
                  <a:gdLst>
                    <a:gd name="T0" fmla="*/ 3 w 7"/>
                    <a:gd name="T1" fmla="*/ 9 h 10"/>
                    <a:gd name="T2" fmla="*/ 3 w 7"/>
                    <a:gd name="T3" fmla="*/ 4 h 10"/>
                    <a:gd name="T4" fmla="*/ 6 w 7"/>
                    <a:gd name="T5" fmla="*/ 3 h 10"/>
                    <a:gd name="T6" fmla="*/ 6 w 7"/>
                    <a:gd name="T7" fmla="*/ 0 h 10"/>
                    <a:gd name="T8" fmla="*/ 0 w 7"/>
                    <a:gd name="T9" fmla="*/ 0 h 10"/>
                    <a:gd name="T10" fmla="*/ 0 w 7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6" y="3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13" name="AutoShape 357"/>
                <p:cNvSpPr>
                  <a:spLocks noChangeArrowheads="1"/>
                </p:cNvSpPr>
                <p:nvPr/>
              </p:nvSpPr>
              <p:spPr bwMode="auto">
                <a:xfrm>
                  <a:off x="4556" y="2477"/>
                  <a:ext cx="1" cy="2"/>
                </a:xfrm>
                <a:prstGeom prst="roundRect">
                  <a:avLst>
                    <a:gd name="adj" fmla="val 49014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14" name="Freeform 358"/>
                <p:cNvSpPr>
                  <a:spLocks/>
                </p:cNvSpPr>
                <p:nvPr/>
              </p:nvSpPr>
              <p:spPr bwMode="auto">
                <a:xfrm>
                  <a:off x="4592" y="2475"/>
                  <a:ext cx="12" cy="10"/>
                </a:xfrm>
                <a:custGeom>
                  <a:avLst/>
                  <a:gdLst>
                    <a:gd name="T0" fmla="*/ 5 w 12"/>
                    <a:gd name="T1" fmla="*/ 7 h 10"/>
                    <a:gd name="T2" fmla="*/ 5 w 12"/>
                    <a:gd name="T3" fmla="*/ 9 h 10"/>
                    <a:gd name="T4" fmla="*/ 11 w 12"/>
                    <a:gd name="T5" fmla="*/ 9 h 10"/>
                    <a:gd name="T6" fmla="*/ 11 w 12"/>
                    <a:gd name="T7" fmla="*/ 0 h 10"/>
                    <a:gd name="T8" fmla="*/ 0 w 12"/>
                    <a:gd name="T9" fmla="*/ 0 h 10"/>
                    <a:gd name="T10" fmla="*/ 0 w 12"/>
                    <a:gd name="T11" fmla="*/ 4 h 10"/>
                    <a:gd name="T12" fmla="*/ 10 w 12"/>
                    <a:gd name="T13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0">
                      <a:moveTo>
                        <a:pt x="5" y="7"/>
                      </a:moveTo>
                      <a:lnTo>
                        <a:pt x="5" y="9"/>
                      </a:lnTo>
                      <a:lnTo>
                        <a:pt x="11" y="9"/>
                      </a:ln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10" y="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15" name="Freeform 359"/>
                <p:cNvSpPr>
                  <a:spLocks/>
                </p:cNvSpPr>
                <p:nvPr/>
              </p:nvSpPr>
              <p:spPr bwMode="auto">
                <a:xfrm>
                  <a:off x="4611" y="2475"/>
                  <a:ext cx="9" cy="10"/>
                </a:xfrm>
                <a:custGeom>
                  <a:avLst/>
                  <a:gdLst>
                    <a:gd name="T0" fmla="*/ 4 w 9"/>
                    <a:gd name="T1" fmla="*/ 2 h 10"/>
                    <a:gd name="T2" fmla="*/ 4 w 9"/>
                    <a:gd name="T3" fmla="*/ 0 h 10"/>
                    <a:gd name="T4" fmla="*/ 0 w 9"/>
                    <a:gd name="T5" fmla="*/ 0 h 10"/>
                    <a:gd name="T6" fmla="*/ 0 w 9"/>
                    <a:gd name="T7" fmla="*/ 9 h 10"/>
                    <a:gd name="T8" fmla="*/ 8 w 9"/>
                    <a:gd name="T9" fmla="*/ 9 h 10"/>
                    <a:gd name="T10" fmla="*/ 8 w 9"/>
                    <a:gd name="T11" fmla="*/ 5 h 10"/>
                    <a:gd name="T12" fmla="*/ 1 w 9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8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16" name="Rectangle 360"/>
                <p:cNvSpPr>
                  <a:spLocks noChangeArrowheads="1"/>
                </p:cNvSpPr>
                <p:nvPr/>
              </p:nvSpPr>
              <p:spPr bwMode="auto">
                <a:xfrm>
                  <a:off x="4568" y="2475"/>
                  <a:ext cx="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17" name="Rectangle 361"/>
                <p:cNvSpPr>
                  <a:spLocks noChangeArrowheads="1"/>
                </p:cNvSpPr>
                <p:nvPr/>
              </p:nvSpPr>
              <p:spPr bwMode="auto">
                <a:xfrm>
                  <a:off x="4571" y="2475"/>
                  <a:ext cx="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18" name="Rectangle 362"/>
                <p:cNvSpPr>
                  <a:spLocks noChangeArrowheads="1"/>
                </p:cNvSpPr>
                <p:nvPr/>
              </p:nvSpPr>
              <p:spPr bwMode="auto">
                <a:xfrm>
                  <a:off x="4576" y="2475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19" name="Freeform 363"/>
                <p:cNvSpPr>
                  <a:spLocks/>
                </p:cNvSpPr>
                <p:nvPr/>
              </p:nvSpPr>
              <p:spPr bwMode="auto">
                <a:xfrm>
                  <a:off x="4626" y="2475"/>
                  <a:ext cx="10" cy="10"/>
                </a:xfrm>
                <a:custGeom>
                  <a:avLst/>
                  <a:gdLst>
                    <a:gd name="T0" fmla="*/ 9 w 10"/>
                    <a:gd name="T1" fmla="*/ 9 h 10"/>
                    <a:gd name="T2" fmla="*/ 9 w 10"/>
                    <a:gd name="T3" fmla="*/ 0 h 10"/>
                    <a:gd name="T4" fmla="*/ 9 w 10"/>
                    <a:gd name="T5" fmla="*/ 6 h 10"/>
                    <a:gd name="T6" fmla="*/ 0 w 10"/>
                    <a:gd name="T7" fmla="*/ 6 h 10"/>
                    <a:gd name="T8" fmla="*/ 0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9" y="9"/>
                      </a:moveTo>
                      <a:lnTo>
                        <a:pt x="9" y="0"/>
                      </a:lnTo>
                      <a:lnTo>
                        <a:pt x="9" y="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20" name="AutoShape 364"/>
                <p:cNvSpPr>
                  <a:spLocks noChangeArrowheads="1"/>
                </p:cNvSpPr>
                <p:nvPr/>
              </p:nvSpPr>
              <p:spPr bwMode="auto">
                <a:xfrm>
                  <a:off x="4644" y="2478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21" name="Freeform 365"/>
                <p:cNvSpPr>
                  <a:spLocks/>
                </p:cNvSpPr>
                <p:nvPr/>
              </p:nvSpPr>
              <p:spPr bwMode="auto">
                <a:xfrm>
                  <a:off x="4656" y="2475"/>
                  <a:ext cx="8" cy="10"/>
                </a:xfrm>
                <a:custGeom>
                  <a:avLst/>
                  <a:gdLst>
                    <a:gd name="T0" fmla="*/ 3 w 8"/>
                    <a:gd name="T1" fmla="*/ 9 h 10"/>
                    <a:gd name="T2" fmla="*/ 3 w 8"/>
                    <a:gd name="T3" fmla="*/ 4 h 10"/>
                    <a:gd name="T4" fmla="*/ 7 w 8"/>
                    <a:gd name="T5" fmla="*/ 3 h 10"/>
                    <a:gd name="T6" fmla="*/ 7 w 8"/>
                    <a:gd name="T7" fmla="*/ 0 h 10"/>
                    <a:gd name="T8" fmla="*/ 0 w 8"/>
                    <a:gd name="T9" fmla="*/ 0 h 10"/>
                    <a:gd name="T10" fmla="*/ 0 w 8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0">
                      <a:moveTo>
                        <a:pt x="3" y="9"/>
                      </a:moveTo>
                      <a:lnTo>
                        <a:pt x="3" y="4"/>
                      </a:lnTo>
                      <a:lnTo>
                        <a:pt x="7" y="3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22" name="Freeform 366"/>
                <p:cNvSpPr>
                  <a:spLocks/>
                </p:cNvSpPr>
                <p:nvPr/>
              </p:nvSpPr>
              <p:spPr bwMode="auto">
                <a:xfrm>
                  <a:off x="4670" y="2475"/>
                  <a:ext cx="9" cy="10"/>
                </a:xfrm>
                <a:custGeom>
                  <a:avLst/>
                  <a:gdLst>
                    <a:gd name="T0" fmla="*/ 4 w 9"/>
                    <a:gd name="T1" fmla="*/ 2 h 10"/>
                    <a:gd name="T2" fmla="*/ 4 w 9"/>
                    <a:gd name="T3" fmla="*/ 0 h 10"/>
                    <a:gd name="T4" fmla="*/ 0 w 9"/>
                    <a:gd name="T5" fmla="*/ 0 h 10"/>
                    <a:gd name="T6" fmla="*/ 0 w 9"/>
                    <a:gd name="T7" fmla="*/ 9 h 10"/>
                    <a:gd name="T8" fmla="*/ 8 w 9"/>
                    <a:gd name="T9" fmla="*/ 9 h 10"/>
                    <a:gd name="T10" fmla="*/ 8 w 9"/>
                    <a:gd name="T11" fmla="*/ 5 h 10"/>
                    <a:gd name="T12" fmla="*/ 1 w 9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8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23" name="Rectangle 367"/>
                <p:cNvSpPr>
                  <a:spLocks noChangeArrowheads="1"/>
                </p:cNvSpPr>
                <p:nvPr/>
              </p:nvSpPr>
              <p:spPr bwMode="auto">
                <a:xfrm>
                  <a:off x="4683" y="2475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24" name="Rectangle 368"/>
                <p:cNvSpPr>
                  <a:spLocks noChangeArrowheads="1"/>
                </p:cNvSpPr>
                <p:nvPr/>
              </p:nvSpPr>
              <p:spPr bwMode="auto">
                <a:xfrm>
                  <a:off x="4687" y="2475"/>
                  <a:ext cx="2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225" name="Rectangle 369"/>
                <p:cNvSpPr>
                  <a:spLocks noChangeArrowheads="1"/>
                </p:cNvSpPr>
                <p:nvPr/>
              </p:nvSpPr>
              <p:spPr bwMode="auto">
                <a:xfrm>
                  <a:off x="4691" y="2474"/>
                  <a:ext cx="5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grpSp>
              <p:nvGrpSpPr>
                <p:cNvPr id="122226" name="Group 370"/>
                <p:cNvGrpSpPr>
                  <a:grpSpLocks/>
                </p:cNvGrpSpPr>
                <p:nvPr/>
              </p:nvGrpSpPr>
              <p:grpSpPr bwMode="auto">
                <a:xfrm>
                  <a:off x="4711" y="2474"/>
                  <a:ext cx="37" cy="11"/>
                  <a:chOff x="4711" y="2474"/>
                  <a:chExt cx="37" cy="11"/>
                </a:xfrm>
              </p:grpSpPr>
              <p:sp>
                <p:nvSpPr>
                  <p:cNvPr id="122227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4723" y="2482"/>
                    <a:ext cx="2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grpSp>
                <p:nvGrpSpPr>
                  <p:cNvPr id="122228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4711" y="2474"/>
                    <a:ext cx="37" cy="11"/>
                    <a:chOff x="4711" y="2474"/>
                    <a:chExt cx="37" cy="11"/>
                  </a:xfrm>
                </p:grpSpPr>
                <p:sp>
                  <p:nvSpPr>
                    <p:cNvPr id="122229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4711" y="2474"/>
                      <a:ext cx="10" cy="11"/>
                    </a:xfrm>
                    <a:custGeom>
                      <a:avLst/>
                      <a:gdLst>
                        <a:gd name="T0" fmla="*/ 0 w 10"/>
                        <a:gd name="T1" fmla="*/ 0 h 11"/>
                        <a:gd name="T2" fmla="*/ 9 w 10"/>
                        <a:gd name="T3" fmla="*/ 0 h 11"/>
                        <a:gd name="T4" fmla="*/ 9 w 10"/>
                        <a:gd name="T5" fmla="*/ 5 h 11"/>
                        <a:gd name="T6" fmla="*/ 0 w 10"/>
                        <a:gd name="T7" fmla="*/ 5 h 11"/>
                        <a:gd name="T8" fmla="*/ 0 w 10"/>
                        <a:gd name="T9" fmla="*/ 10 h 11"/>
                        <a:gd name="T10" fmla="*/ 9 w 10"/>
                        <a:gd name="T11" fmla="*/ 10 h 11"/>
                        <a:gd name="T12" fmla="*/ 9 w 10"/>
                        <a:gd name="T13" fmla="*/ 1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" h="11">
                          <a:moveTo>
                            <a:pt x="0" y="0"/>
                          </a:moveTo>
                          <a:lnTo>
                            <a:pt x="9" y="0"/>
                          </a:lnTo>
                          <a:lnTo>
                            <a:pt x="9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230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4724" y="2475"/>
                      <a:ext cx="2" cy="10"/>
                    </a:xfrm>
                    <a:custGeom>
                      <a:avLst/>
                      <a:gdLst>
                        <a:gd name="T0" fmla="*/ 0 w 2"/>
                        <a:gd name="T1" fmla="*/ 0 h 10"/>
                        <a:gd name="T2" fmla="*/ 1 w 2"/>
                        <a:gd name="T3" fmla="*/ 0 h 10"/>
                        <a:gd name="T4" fmla="*/ 1 w 2"/>
                        <a:gd name="T5" fmla="*/ 9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" h="10">
                          <a:moveTo>
                            <a:pt x="0" y="0"/>
                          </a:moveTo>
                          <a:lnTo>
                            <a:pt x="1" y="0"/>
                          </a:lnTo>
                          <a:lnTo>
                            <a:pt x="1" y="9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231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4732" y="2474"/>
                      <a:ext cx="9" cy="11"/>
                    </a:xfrm>
                    <a:custGeom>
                      <a:avLst/>
                      <a:gdLst>
                        <a:gd name="T0" fmla="*/ 0 w 9"/>
                        <a:gd name="T1" fmla="*/ 0 h 11"/>
                        <a:gd name="T2" fmla="*/ 8 w 9"/>
                        <a:gd name="T3" fmla="*/ 0 h 11"/>
                        <a:gd name="T4" fmla="*/ 8 w 9"/>
                        <a:gd name="T5" fmla="*/ 5 h 11"/>
                        <a:gd name="T6" fmla="*/ 0 w 9"/>
                        <a:gd name="T7" fmla="*/ 5 h 11"/>
                        <a:gd name="T8" fmla="*/ 0 w 9"/>
                        <a:gd name="T9" fmla="*/ 10 h 11"/>
                        <a:gd name="T10" fmla="*/ 8 w 9"/>
                        <a:gd name="T11" fmla="*/ 10 h 11"/>
                        <a:gd name="T12" fmla="*/ 8 w 9"/>
                        <a:gd name="T13" fmla="*/ 1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" h="11">
                          <a:moveTo>
                            <a:pt x="0" y="0"/>
                          </a:moveTo>
                          <a:lnTo>
                            <a:pt x="8" y="0"/>
                          </a:lnTo>
                          <a:lnTo>
                            <a:pt x="8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8" y="10"/>
                          </a:lnTo>
                          <a:lnTo>
                            <a:pt x="8" y="1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2232" name="Group 3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3" y="2475"/>
                      <a:ext cx="5" cy="10"/>
                      <a:chOff x="4743" y="2475"/>
                      <a:chExt cx="5" cy="10"/>
                    </a:xfrm>
                  </p:grpSpPr>
                  <p:sp>
                    <p:nvSpPr>
                      <p:cNvPr id="122233" name="Freeform 3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44" y="2475"/>
                        <a:ext cx="4" cy="10"/>
                      </a:xfrm>
                      <a:custGeom>
                        <a:avLst/>
                        <a:gdLst>
                          <a:gd name="T0" fmla="*/ 0 w 4"/>
                          <a:gd name="T1" fmla="*/ 0 h 10"/>
                          <a:gd name="T2" fmla="*/ 3 w 4"/>
                          <a:gd name="T3" fmla="*/ 0 h 10"/>
                          <a:gd name="T4" fmla="*/ 3 w 4"/>
                          <a:gd name="T5" fmla="*/ 9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" h="10">
                            <a:moveTo>
                              <a:pt x="0" y="0"/>
                            </a:moveTo>
                            <a:lnTo>
                              <a:pt x="3" y="0"/>
                            </a:lnTo>
                            <a:lnTo>
                              <a:pt x="3" y="9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234" name="Rectangle 3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43" y="2482"/>
                        <a:ext cx="5" cy="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</p:grpSp>
          <p:grpSp>
            <p:nvGrpSpPr>
              <p:cNvPr id="122235" name="Group 379"/>
              <p:cNvGrpSpPr>
                <a:grpSpLocks/>
              </p:cNvGrpSpPr>
              <p:nvPr/>
            </p:nvGrpSpPr>
            <p:grpSpPr bwMode="auto">
              <a:xfrm>
                <a:off x="4953" y="2255"/>
                <a:ext cx="51" cy="17"/>
                <a:chOff x="4953" y="2255"/>
                <a:chExt cx="51" cy="17"/>
              </a:xfrm>
            </p:grpSpPr>
            <p:sp>
              <p:nvSpPr>
                <p:cNvPr id="122236" name="Freeform 380"/>
                <p:cNvSpPr>
                  <a:spLocks/>
                </p:cNvSpPr>
                <p:nvPr/>
              </p:nvSpPr>
              <p:spPr bwMode="auto">
                <a:xfrm>
                  <a:off x="4953" y="2255"/>
                  <a:ext cx="10" cy="17"/>
                </a:xfrm>
                <a:custGeom>
                  <a:avLst/>
                  <a:gdLst>
                    <a:gd name="T0" fmla="*/ 0 w 10"/>
                    <a:gd name="T1" fmla="*/ 5 h 17"/>
                    <a:gd name="T2" fmla="*/ 3 w 10"/>
                    <a:gd name="T3" fmla="*/ 5 h 17"/>
                    <a:gd name="T4" fmla="*/ 3 w 10"/>
                    <a:gd name="T5" fmla="*/ 3 h 17"/>
                    <a:gd name="T6" fmla="*/ 5 w 10"/>
                    <a:gd name="T7" fmla="*/ 3 h 17"/>
                    <a:gd name="T8" fmla="*/ 5 w 10"/>
                    <a:gd name="T9" fmla="*/ 5 h 17"/>
                    <a:gd name="T10" fmla="*/ 0 w 10"/>
                    <a:gd name="T11" fmla="*/ 13 h 17"/>
                    <a:gd name="T12" fmla="*/ 0 w 10"/>
                    <a:gd name="T13" fmla="*/ 16 h 17"/>
                    <a:gd name="T14" fmla="*/ 9 w 10"/>
                    <a:gd name="T15" fmla="*/ 16 h 17"/>
                    <a:gd name="T16" fmla="*/ 9 w 10"/>
                    <a:gd name="T17" fmla="*/ 13 h 17"/>
                    <a:gd name="T18" fmla="*/ 4 w 10"/>
                    <a:gd name="T19" fmla="*/ 13 h 17"/>
                    <a:gd name="T20" fmla="*/ 9 w 10"/>
                    <a:gd name="T21" fmla="*/ 6 h 17"/>
                    <a:gd name="T22" fmla="*/ 9 w 10"/>
                    <a:gd name="T23" fmla="*/ 2 h 17"/>
                    <a:gd name="T24" fmla="*/ 6 w 10"/>
                    <a:gd name="T25" fmla="*/ 0 h 17"/>
                    <a:gd name="T26" fmla="*/ 2 w 10"/>
                    <a:gd name="T27" fmla="*/ 0 h 17"/>
                    <a:gd name="T28" fmla="*/ 0 w 10"/>
                    <a:gd name="T29" fmla="*/ 2 h 17"/>
                    <a:gd name="T30" fmla="*/ 0 w 10"/>
                    <a:gd name="T31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7">
                      <a:moveTo>
                        <a:pt x="0" y="5"/>
                      </a:moveTo>
                      <a:lnTo>
                        <a:pt x="3" y="5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0" y="13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9" y="13"/>
                      </a:lnTo>
                      <a:lnTo>
                        <a:pt x="4" y="13"/>
                      </a:lnTo>
                      <a:lnTo>
                        <a:pt x="9" y="6"/>
                      </a:lnTo>
                      <a:lnTo>
                        <a:pt x="9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37" name="Freeform 381"/>
                <p:cNvSpPr>
                  <a:spLocks/>
                </p:cNvSpPr>
                <p:nvPr/>
              </p:nvSpPr>
              <p:spPr bwMode="auto">
                <a:xfrm>
                  <a:off x="4967" y="2255"/>
                  <a:ext cx="11" cy="17"/>
                </a:xfrm>
                <a:custGeom>
                  <a:avLst/>
                  <a:gdLst>
                    <a:gd name="T0" fmla="*/ 3 w 11"/>
                    <a:gd name="T1" fmla="*/ 0 h 17"/>
                    <a:gd name="T2" fmla="*/ 7 w 11"/>
                    <a:gd name="T3" fmla="*/ 0 h 17"/>
                    <a:gd name="T4" fmla="*/ 10 w 11"/>
                    <a:gd name="T5" fmla="*/ 2 h 17"/>
                    <a:gd name="T6" fmla="*/ 10 w 11"/>
                    <a:gd name="T7" fmla="*/ 13 h 17"/>
                    <a:gd name="T8" fmla="*/ 7 w 11"/>
                    <a:gd name="T9" fmla="*/ 16 h 17"/>
                    <a:gd name="T10" fmla="*/ 3 w 11"/>
                    <a:gd name="T11" fmla="*/ 16 h 17"/>
                    <a:gd name="T12" fmla="*/ 0 w 11"/>
                    <a:gd name="T13" fmla="*/ 13 h 17"/>
                    <a:gd name="T14" fmla="*/ 0 w 11"/>
                    <a:gd name="T15" fmla="*/ 13 h 17"/>
                    <a:gd name="T16" fmla="*/ 4 w 11"/>
                    <a:gd name="T17" fmla="*/ 13 h 17"/>
                    <a:gd name="T18" fmla="*/ 4 w 11"/>
                    <a:gd name="T19" fmla="*/ 3 h 17"/>
                    <a:gd name="T20" fmla="*/ 6 w 11"/>
                    <a:gd name="T21" fmla="*/ 3 h 17"/>
                    <a:gd name="T22" fmla="*/ 6 w 11"/>
                    <a:gd name="T23" fmla="*/ 13 h 17"/>
                    <a:gd name="T24" fmla="*/ 4 w 11"/>
                    <a:gd name="T25" fmla="*/ 13 h 17"/>
                    <a:gd name="T26" fmla="*/ 0 w 11"/>
                    <a:gd name="T27" fmla="*/ 13 h 17"/>
                    <a:gd name="T28" fmla="*/ 0 w 11"/>
                    <a:gd name="T29" fmla="*/ 2 h 17"/>
                    <a:gd name="T30" fmla="*/ 3 w 11"/>
                    <a:gd name="T3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" h="17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2"/>
                      </a:lnTo>
                      <a:lnTo>
                        <a:pt x="10" y="13"/>
                      </a:lnTo>
                      <a:lnTo>
                        <a:pt x="7" y="16"/>
                      </a:lnTo>
                      <a:lnTo>
                        <a:pt x="3" y="16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4" y="13"/>
                      </a:lnTo>
                      <a:lnTo>
                        <a:pt x="4" y="3"/>
                      </a:lnTo>
                      <a:lnTo>
                        <a:pt x="6" y="3"/>
                      </a:lnTo>
                      <a:lnTo>
                        <a:pt x="6" y="13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0" y="2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38" name="Freeform 382"/>
                <p:cNvSpPr>
                  <a:spLocks/>
                </p:cNvSpPr>
                <p:nvPr/>
              </p:nvSpPr>
              <p:spPr bwMode="auto">
                <a:xfrm>
                  <a:off x="4980" y="2255"/>
                  <a:ext cx="13" cy="17"/>
                </a:xfrm>
                <a:custGeom>
                  <a:avLst/>
                  <a:gdLst>
                    <a:gd name="T0" fmla="*/ 7 w 13"/>
                    <a:gd name="T1" fmla="*/ 0 h 17"/>
                    <a:gd name="T2" fmla="*/ 11 w 13"/>
                    <a:gd name="T3" fmla="*/ 0 h 17"/>
                    <a:gd name="T4" fmla="*/ 11 w 13"/>
                    <a:gd name="T5" fmla="*/ 10 h 17"/>
                    <a:gd name="T6" fmla="*/ 12 w 13"/>
                    <a:gd name="T7" fmla="*/ 10 h 17"/>
                    <a:gd name="T8" fmla="*/ 12 w 13"/>
                    <a:gd name="T9" fmla="*/ 13 h 17"/>
                    <a:gd name="T10" fmla="*/ 11 w 13"/>
                    <a:gd name="T11" fmla="*/ 13 h 17"/>
                    <a:gd name="T12" fmla="*/ 11 w 13"/>
                    <a:gd name="T13" fmla="*/ 16 h 17"/>
                    <a:gd name="T14" fmla="*/ 7 w 13"/>
                    <a:gd name="T15" fmla="*/ 16 h 17"/>
                    <a:gd name="T16" fmla="*/ 7 w 13"/>
                    <a:gd name="T17" fmla="*/ 13 h 17"/>
                    <a:gd name="T18" fmla="*/ 7 w 13"/>
                    <a:gd name="T19" fmla="*/ 10 h 17"/>
                    <a:gd name="T20" fmla="*/ 4 w 13"/>
                    <a:gd name="T21" fmla="*/ 10 h 17"/>
                    <a:gd name="T22" fmla="*/ 7 w 13"/>
                    <a:gd name="T23" fmla="*/ 6 h 17"/>
                    <a:gd name="T24" fmla="*/ 7 w 13"/>
                    <a:gd name="T25" fmla="*/ 10 h 17"/>
                    <a:gd name="T26" fmla="*/ 7 w 13"/>
                    <a:gd name="T27" fmla="*/ 13 h 17"/>
                    <a:gd name="T28" fmla="*/ 0 w 13"/>
                    <a:gd name="T29" fmla="*/ 13 h 17"/>
                    <a:gd name="T30" fmla="*/ 0 w 13"/>
                    <a:gd name="T31" fmla="*/ 10 h 17"/>
                    <a:gd name="T32" fmla="*/ 7 w 13"/>
                    <a:gd name="T3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" h="17">
                      <a:moveTo>
                        <a:pt x="7" y="0"/>
                      </a:move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12" y="10"/>
                      </a:lnTo>
                      <a:lnTo>
                        <a:pt x="12" y="13"/>
                      </a:lnTo>
                      <a:lnTo>
                        <a:pt x="11" y="13"/>
                      </a:lnTo>
                      <a:lnTo>
                        <a:pt x="11" y="16"/>
                      </a:lnTo>
                      <a:lnTo>
                        <a:pt x="7" y="16"/>
                      </a:lnTo>
                      <a:lnTo>
                        <a:pt x="7" y="13"/>
                      </a:lnTo>
                      <a:lnTo>
                        <a:pt x="7" y="10"/>
                      </a:lnTo>
                      <a:lnTo>
                        <a:pt x="4" y="10"/>
                      </a:lnTo>
                      <a:lnTo>
                        <a:pt x="7" y="6"/>
                      </a:lnTo>
                      <a:lnTo>
                        <a:pt x="7" y="10"/>
                      </a:lnTo>
                      <a:lnTo>
                        <a:pt x="7" y="13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39" name="Freeform 383"/>
                <p:cNvSpPr>
                  <a:spLocks/>
                </p:cNvSpPr>
                <p:nvPr/>
              </p:nvSpPr>
              <p:spPr bwMode="auto">
                <a:xfrm>
                  <a:off x="4994" y="2255"/>
                  <a:ext cx="10" cy="17"/>
                </a:xfrm>
                <a:custGeom>
                  <a:avLst/>
                  <a:gdLst>
                    <a:gd name="T0" fmla="*/ 2 w 10"/>
                    <a:gd name="T1" fmla="*/ 0 h 17"/>
                    <a:gd name="T2" fmla="*/ 7 w 10"/>
                    <a:gd name="T3" fmla="*/ 0 h 17"/>
                    <a:gd name="T4" fmla="*/ 9 w 10"/>
                    <a:gd name="T5" fmla="*/ 2 h 17"/>
                    <a:gd name="T6" fmla="*/ 9 w 10"/>
                    <a:gd name="T7" fmla="*/ 6 h 17"/>
                    <a:gd name="T8" fmla="*/ 8 w 10"/>
                    <a:gd name="T9" fmla="*/ 8 h 17"/>
                    <a:gd name="T10" fmla="*/ 9 w 10"/>
                    <a:gd name="T11" fmla="*/ 10 h 17"/>
                    <a:gd name="T12" fmla="*/ 9 w 10"/>
                    <a:gd name="T13" fmla="*/ 10 h 17"/>
                    <a:gd name="T14" fmla="*/ 5 w 10"/>
                    <a:gd name="T15" fmla="*/ 10 h 17"/>
                    <a:gd name="T16" fmla="*/ 5 w 10"/>
                    <a:gd name="T17" fmla="*/ 5 h 17"/>
                    <a:gd name="T18" fmla="*/ 5 w 10"/>
                    <a:gd name="T19" fmla="*/ 2 h 17"/>
                    <a:gd name="T20" fmla="*/ 3 w 10"/>
                    <a:gd name="T21" fmla="*/ 2 h 17"/>
                    <a:gd name="T22" fmla="*/ 3 w 10"/>
                    <a:gd name="T23" fmla="*/ 5 h 17"/>
                    <a:gd name="T24" fmla="*/ 5 w 10"/>
                    <a:gd name="T25" fmla="*/ 5 h 17"/>
                    <a:gd name="T26" fmla="*/ 5 w 10"/>
                    <a:gd name="T27" fmla="*/ 13 h 17"/>
                    <a:gd name="T28" fmla="*/ 3 w 10"/>
                    <a:gd name="T29" fmla="*/ 13 h 17"/>
                    <a:gd name="T30" fmla="*/ 3 w 10"/>
                    <a:gd name="T31" fmla="*/ 10 h 17"/>
                    <a:gd name="T32" fmla="*/ 5 w 10"/>
                    <a:gd name="T33" fmla="*/ 10 h 17"/>
                    <a:gd name="T34" fmla="*/ 9 w 10"/>
                    <a:gd name="T35" fmla="*/ 10 h 17"/>
                    <a:gd name="T36" fmla="*/ 9 w 10"/>
                    <a:gd name="T37" fmla="*/ 14 h 17"/>
                    <a:gd name="T38" fmla="*/ 7 w 10"/>
                    <a:gd name="T39" fmla="*/ 16 h 17"/>
                    <a:gd name="T40" fmla="*/ 2 w 10"/>
                    <a:gd name="T41" fmla="*/ 16 h 17"/>
                    <a:gd name="T42" fmla="*/ 0 w 10"/>
                    <a:gd name="T43" fmla="*/ 14 h 17"/>
                    <a:gd name="T44" fmla="*/ 0 w 10"/>
                    <a:gd name="T45" fmla="*/ 10 h 17"/>
                    <a:gd name="T46" fmla="*/ 1 w 10"/>
                    <a:gd name="T47" fmla="*/ 8 h 17"/>
                    <a:gd name="T48" fmla="*/ 0 w 10"/>
                    <a:gd name="T49" fmla="*/ 6 h 17"/>
                    <a:gd name="T50" fmla="*/ 0 w 10"/>
                    <a:gd name="T51" fmla="*/ 2 h 17"/>
                    <a:gd name="T52" fmla="*/ 2 w 10"/>
                    <a:gd name="T5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" h="17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6"/>
                      </a:lnTo>
                      <a:lnTo>
                        <a:pt x="8" y="8"/>
                      </a:lnTo>
                      <a:lnTo>
                        <a:pt x="9" y="10"/>
                      </a:lnTo>
                      <a:lnTo>
                        <a:pt x="9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5" y="13"/>
                      </a:lnTo>
                      <a:lnTo>
                        <a:pt x="3" y="13"/>
                      </a:lnTo>
                      <a:lnTo>
                        <a:pt x="3" y="10"/>
                      </a:lnTo>
                      <a:lnTo>
                        <a:pt x="5" y="10"/>
                      </a:lnTo>
                      <a:lnTo>
                        <a:pt x="9" y="10"/>
                      </a:lnTo>
                      <a:lnTo>
                        <a:pt x="9" y="14"/>
                      </a:lnTo>
                      <a:lnTo>
                        <a:pt x="7" y="16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240" name="Freeform 384"/>
              <p:cNvSpPr>
                <a:spLocks/>
              </p:cNvSpPr>
              <p:nvPr/>
            </p:nvSpPr>
            <p:spPr bwMode="auto">
              <a:xfrm>
                <a:off x="4894" y="2320"/>
                <a:ext cx="12" cy="24"/>
              </a:xfrm>
              <a:custGeom>
                <a:avLst/>
                <a:gdLst>
                  <a:gd name="T0" fmla="*/ 3 w 12"/>
                  <a:gd name="T1" fmla="*/ 23 h 24"/>
                  <a:gd name="T2" fmla="*/ 4 w 12"/>
                  <a:gd name="T3" fmla="*/ 23 h 24"/>
                  <a:gd name="T4" fmla="*/ 4 w 12"/>
                  <a:gd name="T5" fmla="*/ 21 h 24"/>
                  <a:gd name="T6" fmla="*/ 7 w 12"/>
                  <a:gd name="T7" fmla="*/ 21 h 24"/>
                  <a:gd name="T8" fmla="*/ 7 w 12"/>
                  <a:gd name="T9" fmla="*/ 23 h 24"/>
                  <a:gd name="T10" fmla="*/ 8 w 12"/>
                  <a:gd name="T11" fmla="*/ 23 h 24"/>
                  <a:gd name="T12" fmla="*/ 8 w 12"/>
                  <a:gd name="T13" fmla="*/ 21 h 24"/>
                  <a:gd name="T14" fmla="*/ 11 w 12"/>
                  <a:gd name="T15" fmla="*/ 18 h 24"/>
                  <a:gd name="T16" fmla="*/ 11 w 12"/>
                  <a:gd name="T17" fmla="*/ 12 h 24"/>
                  <a:gd name="T18" fmla="*/ 7 w 12"/>
                  <a:gd name="T19" fmla="*/ 10 h 24"/>
                  <a:gd name="T20" fmla="*/ 4 w 12"/>
                  <a:gd name="T21" fmla="*/ 10 h 24"/>
                  <a:gd name="T22" fmla="*/ 4 w 12"/>
                  <a:gd name="T23" fmla="*/ 7 h 24"/>
                  <a:gd name="T24" fmla="*/ 7 w 12"/>
                  <a:gd name="T25" fmla="*/ 7 h 24"/>
                  <a:gd name="T26" fmla="*/ 7 w 12"/>
                  <a:gd name="T27" fmla="*/ 8 h 24"/>
                  <a:gd name="T28" fmla="*/ 11 w 12"/>
                  <a:gd name="T29" fmla="*/ 8 h 24"/>
                  <a:gd name="T30" fmla="*/ 11 w 12"/>
                  <a:gd name="T31" fmla="*/ 5 h 24"/>
                  <a:gd name="T32" fmla="*/ 8 w 12"/>
                  <a:gd name="T33" fmla="*/ 3 h 24"/>
                  <a:gd name="T34" fmla="*/ 8 w 12"/>
                  <a:gd name="T35" fmla="*/ 0 h 24"/>
                  <a:gd name="T36" fmla="*/ 7 w 12"/>
                  <a:gd name="T37" fmla="*/ 0 h 24"/>
                  <a:gd name="T38" fmla="*/ 7 w 12"/>
                  <a:gd name="T39" fmla="*/ 3 h 24"/>
                  <a:gd name="T40" fmla="*/ 4 w 12"/>
                  <a:gd name="T41" fmla="*/ 3 h 24"/>
                  <a:gd name="T42" fmla="*/ 4 w 12"/>
                  <a:gd name="T43" fmla="*/ 0 h 24"/>
                  <a:gd name="T44" fmla="*/ 3 w 12"/>
                  <a:gd name="T45" fmla="*/ 0 h 24"/>
                  <a:gd name="T46" fmla="*/ 3 w 12"/>
                  <a:gd name="T47" fmla="*/ 3 h 24"/>
                  <a:gd name="T48" fmla="*/ 0 w 12"/>
                  <a:gd name="T49" fmla="*/ 5 h 24"/>
                  <a:gd name="T50" fmla="*/ 0 w 12"/>
                  <a:gd name="T51" fmla="*/ 11 h 24"/>
                  <a:gd name="T52" fmla="*/ 4 w 12"/>
                  <a:gd name="T53" fmla="*/ 14 h 24"/>
                  <a:gd name="T54" fmla="*/ 7 w 12"/>
                  <a:gd name="T55" fmla="*/ 14 h 24"/>
                  <a:gd name="T56" fmla="*/ 7 w 12"/>
                  <a:gd name="T57" fmla="*/ 17 h 24"/>
                  <a:gd name="T58" fmla="*/ 4 w 12"/>
                  <a:gd name="T59" fmla="*/ 17 h 24"/>
                  <a:gd name="T60" fmla="*/ 4 w 12"/>
                  <a:gd name="T61" fmla="*/ 15 h 24"/>
                  <a:gd name="T62" fmla="*/ 0 w 12"/>
                  <a:gd name="T63" fmla="*/ 15 h 24"/>
                  <a:gd name="T64" fmla="*/ 0 w 12"/>
                  <a:gd name="T65" fmla="*/ 18 h 24"/>
                  <a:gd name="T66" fmla="*/ 3 w 12"/>
                  <a:gd name="T67" fmla="*/ 21 h 24"/>
                  <a:gd name="T68" fmla="*/ 3 w 12"/>
                  <a:gd name="T6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" h="24">
                    <a:moveTo>
                      <a:pt x="3" y="23"/>
                    </a:moveTo>
                    <a:lnTo>
                      <a:pt x="4" y="23"/>
                    </a:lnTo>
                    <a:lnTo>
                      <a:pt x="4" y="21"/>
                    </a:lnTo>
                    <a:lnTo>
                      <a:pt x="7" y="21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8" y="21"/>
                    </a:lnTo>
                    <a:lnTo>
                      <a:pt x="11" y="18"/>
                    </a:lnTo>
                    <a:lnTo>
                      <a:pt x="11" y="12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241" name="Group 385"/>
              <p:cNvGrpSpPr>
                <a:grpSpLocks/>
              </p:cNvGrpSpPr>
              <p:nvPr/>
            </p:nvGrpSpPr>
            <p:grpSpPr bwMode="auto">
              <a:xfrm>
                <a:off x="4387" y="2258"/>
                <a:ext cx="119" cy="18"/>
                <a:chOff x="4387" y="2258"/>
                <a:chExt cx="119" cy="18"/>
              </a:xfrm>
            </p:grpSpPr>
            <p:grpSp>
              <p:nvGrpSpPr>
                <p:cNvPr id="122242" name="Group 386"/>
                <p:cNvGrpSpPr>
                  <a:grpSpLocks/>
                </p:cNvGrpSpPr>
                <p:nvPr/>
              </p:nvGrpSpPr>
              <p:grpSpPr bwMode="auto">
                <a:xfrm>
                  <a:off x="4387" y="2258"/>
                  <a:ext cx="38" cy="18"/>
                  <a:chOff x="4387" y="2258"/>
                  <a:chExt cx="38" cy="18"/>
                </a:xfrm>
              </p:grpSpPr>
              <p:sp>
                <p:nvSpPr>
                  <p:cNvPr id="122243" name="Freeform 387"/>
                  <p:cNvSpPr>
                    <a:spLocks/>
                  </p:cNvSpPr>
                  <p:nvPr/>
                </p:nvSpPr>
                <p:spPr bwMode="auto">
                  <a:xfrm>
                    <a:off x="4387" y="2259"/>
                    <a:ext cx="9" cy="17"/>
                  </a:xfrm>
                  <a:custGeom>
                    <a:avLst/>
                    <a:gdLst>
                      <a:gd name="T0" fmla="*/ 0 w 9"/>
                      <a:gd name="T1" fmla="*/ 0 h 17"/>
                      <a:gd name="T2" fmla="*/ 6 w 9"/>
                      <a:gd name="T3" fmla="*/ 0 h 17"/>
                      <a:gd name="T4" fmla="*/ 8 w 9"/>
                      <a:gd name="T5" fmla="*/ 2 h 17"/>
                      <a:gd name="T6" fmla="*/ 8 w 9"/>
                      <a:gd name="T7" fmla="*/ 6 h 17"/>
                      <a:gd name="T8" fmla="*/ 7 w 9"/>
                      <a:gd name="T9" fmla="*/ 8 h 17"/>
                      <a:gd name="T10" fmla="*/ 8 w 9"/>
                      <a:gd name="T11" fmla="*/ 9 h 17"/>
                      <a:gd name="T12" fmla="*/ 8 w 9"/>
                      <a:gd name="T13" fmla="*/ 14 h 17"/>
                      <a:gd name="T14" fmla="*/ 6 w 9"/>
                      <a:gd name="T15" fmla="*/ 16 h 17"/>
                      <a:gd name="T16" fmla="*/ 0 w 9"/>
                      <a:gd name="T17" fmla="*/ 16 h 17"/>
                      <a:gd name="T18" fmla="*/ 0 w 9"/>
                      <a:gd name="T19" fmla="*/ 10 h 17"/>
                      <a:gd name="T20" fmla="*/ 3 w 9"/>
                      <a:gd name="T21" fmla="*/ 10 h 17"/>
                      <a:gd name="T22" fmla="*/ 3 w 9"/>
                      <a:gd name="T23" fmla="*/ 13 h 17"/>
                      <a:gd name="T24" fmla="*/ 5 w 9"/>
                      <a:gd name="T25" fmla="*/ 13 h 17"/>
                      <a:gd name="T26" fmla="*/ 5 w 9"/>
                      <a:gd name="T27" fmla="*/ 10 h 17"/>
                      <a:gd name="T28" fmla="*/ 3 w 9"/>
                      <a:gd name="T29" fmla="*/ 10 h 17"/>
                      <a:gd name="T30" fmla="*/ 3 w 9"/>
                      <a:gd name="T31" fmla="*/ 6 h 17"/>
                      <a:gd name="T32" fmla="*/ 5 w 9"/>
                      <a:gd name="T33" fmla="*/ 6 h 17"/>
                      <a:gd name="T34" fmla="*/ 5 w 9"/>
                      <a:gd name="T35" fmla="*/ 3 h 17"/>
                      <a:gd name="T36" fmla="*/ 3 w 9"/>
                      <a:gd name="T37" fmla="*/ 3 h 17"/>
                      <a:gd name="T38" fmla="*/ 3 w 9"/>
                      <a:gd name="T39" fmla="*/ 6 h 17"/>
                      <a:gd name="T40" fmla="*/ 3 w 9"/>
                      <a:gd name="T41" fmla="*/ 10 h 17"/>
                      <a:gd name="T42" fmla="*/ 0 w 9"/>
                      <a:gd name="T43" fmla="*/ 10 h 17"/>
                      <a:gd name="T44" fmla="*/ 0 w 9"/>
                      <a:gd name="T4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9" h="17">
                        <a:moveTo>
                          <a:pt x="0" y="0"/>
                        </a:moveTo>
                        <a:lnTo>
                          <a:pt x="6" y="0"/>
                        </a:lnTo>
                        <a:lnTo>
                          <a:pt x="8" y="2"/>
                        </a:lnTo>
                        <a:lnTo>
                          <a:pt x="8" y="6"/>
                        </a:lnTo>
                        <a:lnTo>
                          <a:pt x="7" y="8"/>
                        </a:lnTo>
                        <a:lnTo>
                          <a:pt x="8" y="9"/>
                        </a:lnTo>
                        <a:lnTo>
                          <a:pt x="8" y="14"/>
                        </a:lnTo>
                        <a:lnTo>
                          <a:pt x="6" y="16"/>
                        </a:lnTo>
                        <a:lnTo>
                          <a:pt x="0" y="16"/>
                        </a:lnTo>
                        <a:lnTo>
                          <a:pt x="0" y="10"/>
                        </a:lnTo>
                        <a:lnTo>
                          <a:pt x="3" y="10"/>
                        </a:lnTo>
                        <a:lnTo>
                          <a:pt x="3" y="13"/>
                        </a:lnTo>
                        <a:lnTo>
                          <a:pt x="5" y="13"/>
                        </a:lnTo>
                        <a:lnTo>
                          <a:pt x="5" y="10"/>
                        </a:lnTo>
                        <a:lnTo>
                          <a:pt x="3" y="10"/>
                        </a:lnTo>
                        <a:lnTo>
                          <a:pt x="3" y="6"/>
                        </a:lnTo>
                        <a:lnTo>
                          <a:pt x="5" y="6"/>
                        </a:lnTo>
                        <a:lnTo>
                          <a:pt x="5" y="3"/>
                        </a:lnTo>
                        <a:lnTo>
                          <a:pt x="3" y="3"/>
                        </a:lnTo>
                        <a:lnTo>
                          <a:pt x="3" y="6"/>
                        </a:lnTo>
                        <a:lnTo>
                          <a:pt x="3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44" name="Freeform 388"/>
                  <p:cNvSpPr>
                    <a:spLocks/>
                  </p:cNvSpPr>
                  <p:nvPr/>
                </p:nvSpPr>
                <p:spPr bwMode="auto">
                  <a:xfrm>
                    <a:off x="4399" y="2258"/>
                    <a:ext cx="12" cy="18"/>
                  </a:xfrm>
                  <a:custGeom>
                    <a:avLst/>
                    <a:gdLst>
                      <a:gd name="T0" fmla="*/ 3 w 12"/>
                      <a:gd name="T1" fmla="*/ 0 h 18"/>
                      <a:gd name="T2" fmla="*/ 8 w 12"/>
                      <a:gd name="T3" fmla="*/ 0 h 18"/>
                      <a:gd name="T4" fmla="*/ 11 w 12"/>
                      <a:gd name="T5" fmla="*/ 3 h 18"/>
                      <a:gd name="T6" fmla="*/ 11 w 12"/>
                      <a:gd name="T7" fmla="*/ 13 h 18"/>
                      <a:gd name="T8" fmla="*/ 8 w 12"/>
                      <a:gd name="T9" fmla="*/ 16 h 18"/>
                      <a:gd name="T10" fmla="*/ 7 w 12"/>
                      <a:gd name="T11" fmla="*/ 16 h 18"/>
                      <a:gd name="T12" fmla="*/ 7 w 12"/>
                      <a:gd name="T13" fmla="*/ 17 h 18"/>
                      <a:gd name="T14" fmla="*/ 4 w 12"/>
                      <a:gd name="T15" fmla="*/ 17 h 18"/>
                      <a:gd name="T16" fmla="*/ 4 w 12"/>
                      <a:gd name="T17" fmla="*/ 16 h 18"/>
                      <a:gd name="T18" fmla="*/ 3 w 12"/>
                      <a:gd name="T19" fmla="*/ 16 h 18"/>
                      <a:gd name="T20" fmla="*/ 0 w 12"/>
                      <a:gd name="T21" fmla="*/ 13 h 18"/>
                      <a:gd name="T22" fmla="*/ 0 w 12"/>
                      <a:gd name="T23" fmla="*/ 13 h 18"/>
                      <a:gd name="T24" fmla="*/ 4 w 12"/>
                      <a:gd name="T25" fmla="*/ 13 h 18"/>
                      <a:gd name="T26" fmla="*/ 7 w 12"/>
                      <a:gd name="T27" fmla="*/ 13 h 18"/>
                      <a:gd name="T28" fmla="*/ 7 w 12"/>
                      <a:gd name="T29" fmla="*/ 3 h 18"/>
                      <a:gd name="T30" fmla="*/ 4 w 12"/>
                      <a:gd name="T31" fmla="*/ 3 h 18"/>
                      <a:gd name="T32" fmla="*/ 4 w 12"/>
                      <a:gd name="T33" fmla="*/ 13 h 18"/>
                      <a:gd name="T34" fmla="*/ 0 w 12"/>
                      <a:gd name="T35" fmla="*/ 13 h 18"/>
                      <a:gd name="T36" fmla="*/ 0 w 12"/>
                      <a:gd name="T37" fmla="*/ 3 h 18"/>
                      <a:gd name="T38" fmla="*/ 3 w 12"/>
                      <a:gd name="T3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2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1" y="3"/>
                        </a:lnTo>
                        <a:lnTo>
                          <a:pt x="11" y="13"/>
                        </a:lnTo>
                        <a:lnTo>
                          <a:pt x="8" y="16"/>
                        </a:lnTo>
                        <a:lnTo>
                          <a:pt x="7" y="16"/>
                        </a:lnTo>
                        <a:lnTo>
                          <a:pt x="7" y="17"/>
                        </a:lnTo>
                        <a:lnTo>
                          <a:pt x="4" y="17"/>
                        </a:lnTo>
                        <a:lnTo>
                          <a:pt x="4" y="16"/>
                        </a:lnTo>
                        <a:lnTo>
                          <a:pt x="3" y="16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4" y="13"/>
                        </a:lnTo>
                        <a:lnTo>
                          <a:pt x="7" y="13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13"/>
                        </a:lnTo>
                        <a:lnTo>
                          <a:pt x="0" y="13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45" name="Freeform 389"/>
                  <p:cNvSpPr>
                    <a:spLocks/>
                  </p:cNvSpPr>
                  <p:nvPr/>
                </p:nvSpPr>
                <p:spPr bwMode="auto">
                  <a:xfrm>
                    <a:off x="4415" y="2259"/>
                    <a:ext cx="10" cy="17"/>
                  </a:xfrm>
                  <a:custGeom>
                    <a:avLst/>
                    <a:gdLst>
                      <a:gd name="T0" fmla="*/ 0 w 10"/>
                      <a:gd name="T1" fmla="*/ 0 h 17"/>
                      <a:gd name="T2" fmla="*/ 7 w 10"/>
                      <a:gd name="T3" fmla="*/ 0 h 17"/>
                      <a:gd name="T4" fmla="*/ 9 w 10"/>
                      <a:gd name="T5" fmla="*/ 2 h 17"/>
                      <a:gd name="T6" fmla="*/ 9 w 10"/>
                      <a:gd name="T7" fmla="*/ 6 h 17"/>
                      <a:gd name="T8" fmla="*/ 7 w 10"/>
                      <a:gd name="T9" fmla="*/ 8 h 17"/>
                      <a:gd name="T10" fmla="*/ 9 w 10"/>
                      <a:gd name="T11" fmla="*/ 9 h 17"/>
                      <a:gd name="T12" fmla="*/ 9 w 10"/>
                      <a:gd name="T13" fmla="*/ 14 h 17"/>
                      <a:gd name="T14" fmla="*/ 7 w 10"/>
                      <a:gd name="T15" fmla="*/ 16 h 17"/>
                      <a:gd name="T16" fmla="*/ 0 w 10"/>
                      <a:gd name="T17" fmla="*/ 16 h 17"/>
                      <a:gd name="T18" fmla="*/ 0 w 10"/>
                      <a:gd name="T19" fmla="*/ 10 h 17"/>
                      <a:gd name="T20" fmla="*/ 3 w 10"/>
                      <a:gd name="T21" fmla="*/ 10 h 17"/>
                      <a:gd name="T22" fmla="*/ 3 w 10"/>
                      <a:gd name="T23" fmla="*/ 13 h 17"/>
                      <a:gd name="T24" fmla="*/ 5 w 10"/>
                      <a:gd name="T25" fmla="*/ 13 h 17"/>
                      <a:gd name="T26" fmla="*/ 5 w 10"/>
                      <a:gd name="T27" fmla="*/ 10 h 17"/>
                      <a:gd name="T28" fmla="*/ 3 w 10"/>
                      <a:gd name="T29" fmla="*/ 10 h 17"/>
                      <a:gd name="T30" fmla="*/ 3 w 10"/>
                      <a:gd name="T31" fmla="*/ 6 h 17"/>
                      <a:gd name="T32" fmla="*/ 5 w 10"/>
                      <a:gd name="T33" fmla="*/ 6 h 17"/>
                      <a:gd name="T34" fmla="*/ 5 w 10"/>
                      <a:gd name="T35" fmla="*/ 3 h 17"/>
                      <a:gd name="T36" fmla="*/ 3 w 10"/>
                      <a:gd name="T37" fmla="*/ 3 h 17"/>
                      <a:gd name="T38" fmla="*/ 3 w 10"/>
                      <a:gd name="T39" fmla="*/ 6 h 17"/>
                      <a:gd name="T40" fmla="*/ 3 w 10"/>
                      <a:gd name="T41" fmla="*/ 10 h 17"/>
                      <a:gd name="T42" fmla="*/ 0 w 10"/>
                      <a:gd name="T43" fmla="*/ 10 h 17"/>
                      <a:gd name="T44" fmla="*/ 0 w 10"/>
                      <a:gd name="T4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0" h="17">
                        <a:moveTo>
                          <a:pt x="0" y="0"/>
                        </a:moveTo>
                        <a:lnTo>
                          <a:pt x="7" y="0"/>
                        </a:lnTo>
                        <a:lnTo>
                          <a:pt x="9" y="2"/>
                        </a:lnTo>
                        <a:lnTo>
                          <a:pt x="9" y="6"/>
                        </a:lnTo>
                        <a:lnTo>
                          <a:pt x="7" y="8"/>
                        </a:lnTo>
                        <a:lnTo>
                          <a:pt x="9" y="9"/>
                        </a:lnTo>
                        <a:lnTo>
                          <a:pt x="9" y="14"/>
                        </a:lnTo>
                        <a:lnTo>
                          <a:pt x="7" y="16"/>
                        </a:lnTo>
                        <a:lnTo>
                          <a:pt x="0" y="16"/>
                        </a:lnTo>
                        <a:lnTo>
                          <a:pt x="0" y="10"/>
                        </a:lnTo>
                        <a:lnTo>
                          <a:pt x="3" y="10"/>
                        </a:lnTo>
                        <a:lnTo>
                          <a:pt x="3" y="13"/>
                        </a:lnTo>
                        <a:lnTo>
                          <a:pt x="5" y="13"/>
                        </a:lnTo>
                        <a:lnTo>
                          <a:pt x="5" y="10"/>
                        </a:lnTo>
                        <a:lnTo>
                          <a:pt x="3" y="10"/>
                        </a:lnTo>
                        <a:lnTo>
                          <a:pt x="3" y="6"/>
                        </a:lnTo>
                        <a:lnTo>
                          <a:pt x="5" y="6"/>
                        </a:lnTo>
                        <a:lnTo>
                          <a:pt x="5" y="3"/>
                        </a:lnTo>
                        <a:lnTo>
                          <a:pt x="3" y="3"/>
                        </a:lnTo>
                        <a:lnTo>
                          <a:pt x="3" y="6"/>
                        </a:lnTo>
                        <a:lnTo>
                          <a:pt x="3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246" name="Group 390"/>
                <p:cNvGrpSpPr>
                  <a:grpSpLocks/>
                </p:cNvGrpSpPr>
                <p:nvPr/>
              </p:nvGrpSpPr>
              <p:grpSpPr bwMode="auto">
                <a:xfrm>
                  <a:off x="4439" y="2258"/>
                  <a:ext cx="67" cy="18"/>
                  <a:chOff x="4439" y="2258"/>
                  <a:chExt cx="67" cy="18"/>
                </a:xfrm>
              </p:grpSpPr>
              <p:sp>
                <p:nvSpPr>
                  <p:cNvPr id="122247" name="Freeform 391"/>
                  <p:cNvSpPr>
                    <a:spLocks/>
                  </p:cNvSpPr>
                  <p:nvPr/>
                </p:nvSpPr>
                <p:spPr bwMode="auto">
                  <a:xfrm>
                    <a:off x="4439" y="2258"/>
                    <a:ext cx="11" cy="18"/>
                  </a:xfrm>
                  <a:custGeom>
                    <a:avLst/>
                    <a:gdLst>
                      <a:gd name="T0" fmla="*/ 6 w 11"/>
                      <a:gd name="T1" fmla="*/ 0 h 18"/>
                      <a:gd name="T2" fmla="*/ 10 w 11"/>
                      <a:gd name="T3" fmla="*/ 0 h 18"/>
                      <a:gd name="T4" fmla="*/ 10 w 11"/>
                      <a:gd name="T5" fmla="*/ 14 h 18"/>
                      <a:gd name="T6" fmla="*/ 7 w 11"/>
                      <a:gd name="T7" fmla="*/ 17 h 18"/>
                      <a:gd name="T8" fmla="*/ 3 w 11"/>
                      <a:gd name="T9" fmla="*/ 17 h 18"/>
                      <a:gd name="T10" fmla="*/ 0 w 11"/>
                      <a:gd name="T11" fmla="*/ 15 h 18"/>
                      <a:gd name="T12" fmla="*/ 0 w 11"/>
                      <a:gd name="T13" fmla="*/ 10 h 18"/>
                      <a:gd name="T14" fmla="*/ 4 w 11"/>
                      <a:gd name="T15" fmla="*/ 10 h 18"/>
                      <a:gd name="T16" fmla="*/ 4 w 11"/>
                      <a:gd name="T17" fmla="*/ 14 h 18"/>
                      <a:gd name="T18" fmla="*/ 6 w 11"/>
                      <a:gd name="T19" fmla="*/ 14 h 18"/>
                      <a:gd name="T20" fmla="*/ 6 w 11"/>
                      <a:gd name="T2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" h="18">
                        <a:moveTo>
                          <a:pt x="6" y="0"/>
                        </a:moveTo>
                        <a:lnTo>
                          <a:pt x="10" y="0"/>
                        </a:lnTo>
                        <a:lnTo>
                          <a:pt x="10" y="14"/>
                        </a:lnTo>
                        <a:lnTo>
                          <a:pt x="7" y="17"/>
                        </a:lnTo>
                        <a:lnTo>
                          <a:pt x="3" y="17"/>
                        </a:lnTo>
                        <a:lnTo>
                          <a:pt x="0" y="15"/>
                        </a:lnTo>
                        <a:lnTo>
                          <a:pt x="0" y="10"/>
                        </a:lnTo>
                        <a:lnTo>
                          <a:pt x="4" y="10"/>
                        </a:lnTo>
                        <a:lnTo>
                          <a:pt x="4" y="14"/>
                        </a:lnTo>
                        <a:lnTo>
                          <a:pt x="6" y="14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48" name="Freeform 392"/>
                  <p:cNvSpPr>
                    <a:spLocks/>
                  </p:cNvSpPr>
                  <p:nvPr/>
                </p:nvSpPr>
                <p:spPr bwMode="auto">
                  <a:xfrm>
                    <a:off x="4453" y="2258"/>
                    <a:ext cx="12" cy="18"/>
                  </a:xfrm>
                  <a:custGeom>
                    <a:avLst/>
                    <a:gdLst>
                      <a:gd name="T0" fmla="*/ 3 w 12"/>
                      <a:gd name="T1" fmla="*/ 0 h 18"/>
                      <a:gd name="T2" fmla="*/ 8 w 12"/>
                      <a:gd name="T3" fmla="*/ 0 h 18"/>
                      <a:gd name="T4" fmla="*/ 11 w 12"/>
                      <a:gd name="T5" fmla="*/ 3 h 18"/>
                      <a:gd name="T6" fmla="*/ 11 w 12"/>
                      <a:gd name="T7" fmla="*/ 14 h 18"/>
                      <a:gd name="T8" fmla="*/ 8 w 12"/>
                      <a:gd name="T9" fmla="*/ 17 h 18"/>
                      <a:gd name="T10" fmla="*/ 7 w 12"/>
                      <a:gd name="T11" fmla="*/ 17 h 18"/>
                      <a:gd name="T12" fmla="*/ 7 w 12"/>
                      <a:gd name="T13" fmla="*/ 14 h 18"/>
                      <a:gd name="T14" fmla="*/ 7 w 12"/>
                      <a:gd name="T15" fmla="*/ 3 h 18"/>
                      <a:gd name="T16" fmla="*/ 4 w 12"/>
                      <a:gd name="T17" fmla="*/ 3 h 18"/>
                      <a:gd name="T18" fmla="*/ 4 w 12"/>
                      <a:gd name="T19" fmla="*/ 14 h 18"/>
                      <a:gd name="T20" fmla="*/ 7 w 12"/>
                      <a:gd name="T21" fmla="*/ 14 h 18"/>
                      <a:gd name="T22" fmla="*/ 7 w 12"/>
                      <a:gd name="T23" fmla="*/ 17 h 18"/>
                      <a:gd name="T24" fmla="*/ 3 w 12"/>
                      <a:gd name="T25" fmla="*/ 17 h 18"/>
                      <a:gd name="T26" fmla="*/ 0 w 12"/>
                      <a:gd name="T27" fmla="*/ 14 h 18"/>
                      <a:gd name="T28" fmla="*/ 0 w 12"/>
                      <a:gd name="T29" fmla="*/ 3 h 18"/>
                      <a:gd name="T30" fmla="*/ 3 w 12"/>
                      <a:gd name="T3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1" y="3"/>
                        </a:lnTo>
                        <a:lnTo>
                          <a:pt x="11" y="14"/>
                        </a:lnTo>
                        <a:lnTo>
                          <a:pt x="8" y="17"/>
                        </a:lnTo>
                        <a:lnTo>
                          <a:pt x="7" y="17"/>
                        </a:lnTo>
                        <a:lnTo>
                          <a:pt x="7" y="14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7" y="17"/>
                        </a:lnTo>
                        <a:lnTo>
                          <a:pt x="3" y="17"/>
                        </a:lnTo>
                        <a:lnTo>
                          <a:pt x="0" y="14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49" name="Freeform 393"/>
                  <p:cNvSpPr>
                    <a:spLocks/>
                  </p:cNvSpPr>
                  <p:nvPr/>
                </p:nvSpPr>
                <p:spPr bwMode="auto">
                  <a:xfrm>
                    <a:off x="4468" y="2258"/>
                    <a:ext cx="13" cy="18"/>
                  </a:xfrm>
                  <a:custGeom>
                    <a:avLst/>
                    <a:gdLst>
                      <a:gd name="T0" fmla="*/ 0 w 13"/>
                      <a:gd name="T1" fmla="*/ 0 h 18"/>
                      <a:gd name="T2" fmla="*/ 4 w 13"/>
                      <a:gd name="T3" fmla="*/ 0 h 18"/>
                      <a:gd name="T4" fmla="*/ 8 w 13"/>
                      <a:gd name="T5" fmla="*/ 8 h 18"/>
                      <a:gd name="T6" fmla="*/ 8 w 13"/>
                      <a:gd name="T7" fmla="*/ 0 h 18"/>
                      <a:gd name="T8" fmla="*/ 12 w 13"/>
                      <a:gd name="T9" fmla="*/ 0 h 18"/>
                      <a:gd name="T10" fmla="*/ 12 w 13"/>
                      <a:gd name="T11" fmla="*/ 17 h 18"/>
                      <a:gd name="T12" fmla="*/ 8 w 13"/>
                      <a:gd name="T13" fmla="*/ 17 h 18"/>
                      <a:gd name="T14" fmla="*/ 5 w 13"/>
                      <a:gd name="T15" fmla="*/ 9 h 18"/>
                      <a:gd name="T16" fmla="*/ 5 w 13"/>
                      <a:gd name="T17" fmla="*/ 17 h 18"/>
                      <a:gd name="T18" fmla="*/ 0 w 13"/>
                      <a:gd name="T19" fmla="*/ 17 h 18"/>
                      <a:gd name="T20" fmla="*/ 0 w 13"/>
                      <a:gd name="T2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18">
                        <a:moveTo>
                          <a:pt x="0" y="0"/>
                        </a:moveTo>
                        <a:lnTo>
                          <a:pt x="4" y="0"/>
                        </a:lnTo>
                        <a:lnTo>
                          <a:pt x="8" y="8"/>
                        </a:lnTo>
                        <a:lnTo>
                          <a:pt x="8" y="0"/>
                        </a:lnTo>
                        <a:lnTo>
                          <a:pt x="12" y="0"/>
                        </a:lnTo>
                        <a:lnTo>
                          <a:pt x="12" y="17"/>
                        </a:lnTo>
                        <a:lnTo>
                          <a:pt x="8" y="17"/>
                        </a:lnTo>
                        <a:lnTo>
                          <a:pt x="5" y="9"/>
                        </a:lnTo>
                        <a:lnTo>
                          <a:pt x="5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50" name="Freeform 394"/>
                  <p:cNvSpPr>
                    <a:spLocks/>
                  </p:cNvSpPr>
                  <p:nvPr/>
                </p:nvSpPr>
                <p:spPr bwMode="auto">
                  <a:xfrm>
                    <a:off x="4483" y="2258"/>
                    <a:ext cx="11" cy="18"/>
                  </a:xfrm>
                  <a:custGeom>
                    <a:avLst/>
                    <a:gdLst>
                      <a:gd name="T0" fmla="*/ 0 w 11"/>
                      <a:gd name="T1" fmla="*/ 0 h 18"/>
                      <a:gd name="T2" fmla="*/ 10 w 11"/>
                      <a:gd name="T3" fmla="*/ 0 h 18"/>
                      <a:gd name="T4" fmla="*/ 10 w 11"/>
                      <a:gd name="T5" fmla="*/ 3 h 18"/>
                      <a:gd name="T6" fmla="*/ 5 w 11"/>
                      <a:gd name="T7" fmla="*/ 3 h 18"/>
                      <a:gd name="T8" fmla="*/ 5 w 11"/>
                      <a:gd name="T9" fmla="*/ 6 h 18"/>
                      <a:gd name="T10" fmla="*/ 9 w 11"/>
                      <a:gd name="T11" fmla="*/ 6 h 18"/>
                      <a:gd name="T12" fmla="*/ 9 w 11"/>
                      <a:gd name="T13" fmla="*/ 10 h 18"/>
                      <a:gd name="T14" fmla="*/ 5 w 11"/>
                      <a:gd name="T15" fmla="*/ 10 h 18"/>
                      <a:gd name="T16" fmla="*/ 5 w 11"/>
                      <a:gd name="T17" fmla="*/ 14 h 18"/>
                      <a:gd name="T18" fmla="*/ 10 w 11"/>
                      <a:gd name="T19" fmla="*/ 14 h 18"/>
                      <a:gd name="T20" fmla="*/ 10 w 11"/>
                      <a:gd name="T21" fmla="*/ 17 h 18"/>
                      <a:gd name="T22" fmla="*/ 0 w 11"/>
                      <a:gd name="T23" fmla="*/ 17 h 18"/>
                      <a:gd name="T24" fmla="*/ 0 w 11"/>
                      <a:gd name="T2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" h="18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3"/>
                        </a:lnTo>
                        <a:lnTo>
                          <a:pt x="5" y="3"/>
                        </a:lnTo>
                        <a:lnTo>
                          <a:pt x="5" y="6"/>
                        </a:lnTo>
                        <a:lnTo>
                          <a:pt x="9" y="6"/>
                        </a:lnTo>
                        <a:lnTo>
                          <a:pt x="9" y="10"/>
                        </a:lnTo>
                        <a:lnTo>
                          <a:pt x="5" y="10"/>
                        </a:lnTo>
                        <a:lnTo>
                          <a:pt x="5" y="14"/>
                        </a:lnTo>
                        <a:lnTo>
                          <a:pt x="10" y="14"/>
                        </a:lnTo>
                        <a:lnTo>
                          <a:pt x="10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251" name="Freeform 395"/>
                  <p:cNvSpPr>
                    <a:spLocks/>
                  </p:cNvSpPr>
                  <p:nvPr/>
                </p:nvSpPr>
                <p:spPr bwMode="auto">
                  <a:xfrm>
                    <a:off x="4496" y="2258"/>
                    <a:ext cx="10" cy="18"/>
                  </a:xfrm>
                  <a:custGeom>
                    <a:avLst/>
                    <a:gdLst>
                      <a:gd name="T0" fmla="*/ 2 w 10"/>
                      <a:gd name="T1" fmla="*/ 0 h 18"/>
                      <a:gd name="T2" fmla="*/ 7 w 10"/>
                      <a:gd name="T3" fmla="*/ 0 h 18"/>
                      <a:gd name="T4" fmla="*/ 9 w 10"/>
                      <a:gd name="T5" fmla="*/ 2 h 18"/>
                      <a:gd name="T6" fmla="*/ 9 w 10"/>
                      <a:gd name="T7" fmla="*/ 6 h 18"/>
                      <a:gd name="T8" fmla="*/ 6 w 10"/>
                      <a:gd name="T9" fmla="*/ 6 h 18"/>
                      <a:gd name="T10" fmla="*/ 6 w 10"/>
                      <a:gd name="T11" fmla="*/ 3 h 18"/>
                      <a:gd name="T12" fmla="*/ 4 w 10"/>
                      <a:gd name="T13" fmla="*/ 3 h 18"/>
                      <a:gd name="T14" fmla="*/ 4 w 10"/>
                      <a:gd name="T15" fmla="*/ 7 h 18"/>
                      <a:gd name="T16" fmla="*/ 7 w 10"/>
                      <a:gd name="T17" fmla="*/ 7 h 18"/>
                      <a:gd name="T18" fmla="*/ 6 w 10"/>
                      <a:gd name="T19" fmla="*/ 7 h 18"/>
                      <a:gd name="T20" fmla="*/ 9 w 10"/>
                      <a:gd name="T21" fmla="*/ 10 h 18"/>
                      <a:gd name="T22" fmla="*/ 9 w 10"/>
                      <a:gd name="T23" fmla="*/ 15 h 18"/>
                      <a:gd name="T24" fmla="*/ 7 w 10"/>
                      <a:gd name="T25" fmla="*/ 17 h 18"/>
                      <a:gd name="T26" fmla="*/ 2 w 10"/>
                      <a:gd name="T27" fmla="*/ 17 h 18"/>
                      <a:gd name="T28" fmla="*/ 0 w 10"/>
                      <a:gd name="T29" fmla="*/ 15 h 18"/>
                      <a:gd name="T30" fmla="*/ 0 w 10"/>
                      <a:gd name="T31" fmla="*/ 12 h 18"/>
                      <a:gd name="T32" fmla="*/ 3 w 10"/>
                      <a:gd name="T33" fmla="*/ 12 h 18"/>
                      <a:gd name="T34" fmla="*/ 3 w 10"/>
                      <a:gd name="T35" fmla="*/ 14 h 18"/>
                      <a:gd name="T36" fmla="*/ 6 w 10"/>
                      <a:gd name="T37" fmla="*/ 14 h 18"/>
                      <a:gd name="T38" fmla="*/ 6 w 10"/>
                      <a:gd name="T39" fmla="*/ 11 h 18"/>
                      <a:gd name="T40" fmla="*/ 3 w 10"/>
                      <a:gd name="T41" fmla="*/ 11 h 18"/>
                      <a:gd name="T42" fmla="*/ 0 w 10"/>
                      <a:gd name="T43" fmla="*/ 8 h 18"/>
                      <a:gd name="T44" fmla="*/ 0 w 10"/>
                      <a:gd name="T45" fmla="*/ 2 h 18"/>
                      <a:gd name="T46" fmla="*/ 2 w 10"/>
                      <a:gd name="T47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" h="18">
                        <a:moveTo>
                          <a:pt x="2" y="0"/>
                        </a:moveTo>
                        <a:lnTo>
                          <a:pt x="7" y="0"/>
                        </a:lnTo>
                        <a:lnTo>
                          <a:pt x="9" y="2"/>
                        </a:lnTo>
                        <a:lnTo>
                          <a:pt x="9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7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9" y="10"/>
                        </a:lnTo>
                        <a:lnTo>
                          <a:pt x="9" y="15"/>
                        </a:lnTo>
                        <a:lnTo>
                          <a:pt x="7" y="17"/>
                        </a:lnTo>
                        <a:lnTo>
                          <a:pt x="2" y="17"/>
                        </a:lnTo>
                        <a:lnTo>
                          <a:pt x="0" y="15"/>
                        </a:lnTo>
                        <a:lnTo>
                          <a:pt x="0" y="12"/>
                        </a:lnTo>
                        <a:lnTo>
                          <a:pt x="3" y="12"/>
                        </a:lnTo>
                        <a:lnTo>
                          <a:pt x="3" y="14"/>
                        </a:lnTo>
                        <a:lnTo>
                          <a:pt x="6" y="14"/>
                        </a:lnTo>
                        <a:lnTo>
                          <a:pt x="6" y="11"/>
                        </a:lnTo>
                        <a:lnTo>
                          <a:pt x="3" y="11"/>
                        </a:lnTo>
                        <a:lnTo>
                          <a:pt x="0" y="8"/>
                        </a:lnTo>
                        <a:lnTo>
                          <a:pt x="0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252" name="Group 396"/>
              <p:cNvGrpSpPr>
                <a:grpSpLocks/>
              </p:cNvGrpSpPr>
              <p:nvPr/>
            </p:nvGrpSpPr>
            <p:grpSpPr bwMode="auto">
              <a:xfrm>
                <a:off x="4372" y="2336"/>
                <a:ext cx="119" cy="9"/>
                <a:chOff x="4372" y="2336"/>
                <a:chExt cx="119" cy="9"/>
              </a:xfrm>
            </p:grpSpPr>
            <p:sp>
              <p:nvSpPr>
                <p:cNvPr id="122253" name="Freeform 397"/>
                <p:cNvSpPr>
                  <a:spLocks/>
                </p:cNvSpPr>
                <p:nvPr/>
              </p:nvSpPr>
              <p:spPr bwMode="auto">
                <a:xfrm>
                  <a:off x="4372" y="2336"/>
                  <a:ext cx="5" cy="9"/>
                </a:xfrm>
                <a:custGeom>
                  <a:avLst/>
                  <a:gdLst>
                    <a:gd name="T0" fmla="*/ 0 w 5"/>
                    <a:gd name="T1" fmla="*/ 0 h 9"/>
                    <a:gd name="T2" fmla="*/ 3 w 5"/>
                    <a:gd name="T3" fmla="*/ 0 h 9"/>
                    <a:gd name="T4" fmla="*/ 4 w 5"/>
                    <a:gd name="T5" fmla="*/ 1 h 9"/>
                    <a:gd name="T6" fmla="*/ 4 w 5"/>
                    <a:gd name="T7" fmla="*/ 4 h 9"/>
                    <a:gd name="T8" fmla="*/ 3 w 5"/>
                    <a:gd name="T9" fmla="*/ 5 h 9"/>
                    <a:gd name="T10" fmla="*/ 2 w 5"/>
                    <a:gd name="T11" fmla="*/ 5 h 9"/>
                    <a:gd name="T12" fmla="*/ 2 w 5"/>
                    <a:gd name="T13" fmla="*/ 4 h 9"/>
                    <a:gd name="T14" fmla="*/ 2 w 5"/>
                    <a:gd name="T15" fmla="*/ 4 h 9"/>
                    <a:gd name="T16" fmla="*/ 2 w 5"/>
                    <a:gd name="T17" fmla="*/ 1 h 9"/>
                    <a:gd name="T18" fmla="*/ 2 w 5"/>
                    <a:gd name="T19" fmla="*/ 1 h 9"/>
                    <a:gd name="T20" fmla="*/ 2 w 5"/>
                    <a:gd name="T21" fmla="*/ 4 h 9"/>
                    <a:gd name="T22" fmla="*/ 2 w 5"/>
                    <a:gd name="T23" fmla="*/ 5 h 9"/>
                    <a:gd name="T24" fmla="*/ 2 w 5"/>
                    <a:gd name="T25" fmla="*/ 8 h 9"/>
                    <a:gd name="T26" fmla="*/ 0 w 5"/>
                    <a:gd name="T27" fmla="*/ 8 h 9"/>
                    <a:gd name="T28" fmla="*/ 0 w 5"/>
                    <a:gd name="T2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" h="9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1"/>
                      </a:lnTo>
                      <a:lnTo>
                        <a:pt x="4" y="4"/>
                      </a:lnTo>
                      <a:lnTo>
                        <a:pt x="3" y="5"/>
                      </a:lnTo>
                      <a:lnTo>
                        <a:pt x="2" y="5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2" y="4"/>
                      </a:ln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4" name="Freeform 398"/>
                <p:cNvSpPr>
                  <a:spLocks/>
                </p:cNvSpPr>
                <p:nvPr/>
              </p:nvSpPr>
              <p:spPr bwMode="auto">
                <a:xfrm>
                  <a:off x="4377" y="2336"/>
                  <a:ext cx="10" cy="8"/>
                </a:xfrm>
                <a:custGeom>
                  <a:avLst/>
                  <a:gdLst>
                    <a:gd name="T0" fmla="*/ 2 w 10"/>
                    <a:gd name="T1" fmla="*/ 0 h 8"/>
                    <a:gd name="T2" fmla="*/ 7 w 10"/>
                    <a:gd name="T3" fmla="*/ 0 h 8"/>
                    <a:gd name="T4" fmla="*/ 9 w 10"/>
                    <a:gd name="T5" fmla="*/ 7 h 8"/>
                    <a:gd name="T6" fmla="*/ 6 w 10"/>
                    <a:gd name="T7" fmla="*/ 7 h 8"/>
                    <a:gd name="T8" fmla="*/ 5 w 10"/>
                    <a:gd name="T9" fmla="*/ 6 h 8"/>
                    <a:gd name="T10" fmla="*/ 5 w 10"/>
                    <a:gd name="T11" fmla="*/ 5 h 8"/>
                    <a:gd name="T12" fmla="*/ 5 w 10"/>
                    <a:gd name="T13" fmla="*/ 1 h 8"/>
                    <a:gd name="T14" fmla="*/ 4 w 10"/>
                    <a:gd name="T15" fmla="*/ 5 h 8"/>
                    <a:gd name="T16" fmla="*/ 5 w 10"/>
                    <a:gd name="T17" fmla="*/ 5 h 8"/>
                    <a:gd name="T18" fmla="*/ 5 w 10"/>
                    <a:gd name="T19" fmla="*/ 6 h 8"/>
                    <a:gd name="T20" fmla="*/ 4 w 10"/>
                    <a:gd name="T21" fmla="*/ 6 h 8"/>
                    <a:gd name="T22" fmla="*/ 3 w 10"/>
                    <a:gd name="T23" fmla="*/ 7 h 8"/>
                    <a:gd name="T24" fmla="*/ 0 w 10"/>
                    <a:gd name="T25" fmla="*/ 7 h 8"/>
                    <a:gd name="T26" fmla="*/ 2 w 10"/>
                    <a:gd name="T2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8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7"/>
                      </a:lnTo>
                      <a:lnTo>
                        <a:pt x="6" y="7"/>
                      </a:lnTo>
                      <a:lnTo>
                        <a:pt x="5" y="6"/>
                      </a:lnTo>
                      <a:lnTo>
                        <a:pt x="5" y="5"/>
                      </a:lnTo>
                      <a:lnTo>
                        <a:pt x="5" y="1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0" y="7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5" name="Freeform 399"/>
                <p:cNvSpPr>
                  <a:spLocks/>
                </p:cNvSpPr>
                <p:nvPr/>
              </p:nvSpPr>
              <p:spPr bwMode="auto">
                <a:xfrm>
                  <a:off x="4386" y="2336"/>
                  <a:ext cx="5" cy="9"/>
                </a:xfrm>
                <a:custGeom>
                  <a:avLst/>
                  <a:gdLst>
                    <a:gd name="T0" fmla="*/ 0 w 5"/>
                    <a:gd name="T1" fmla="*/ 0 h 9"/>
                    <a:gd name="T2" fmla="*/ 2 w 5"/>
                    <a:gd name="T3" fmla="*/ 0 h 9"/>
                    <a:gd name="T4" fmla="*/ 2 w 5"/>
                    <a:gd name="T5" fmla="*/ 2 h 9"/>
                    <a:gd name="T6" fmla="*/ 3 w 5"/>
                    <a:gd name="T7" fmla="*/ 0 h 9"/>
                    <a:gd name="T8" fmla="*/ 4 w 5"/>
                    <a:gd name="T9" fmla="*/ 0 h 9"/>
                    <a:gd name="T10" fmla="*/ 3 w 5"/>
                    <a:gd name="T11" fmla="*/ 5 h 9"/>
                    <a:gd name="T12" fmla="*/ 3 w 5"/>
                    <a:gd name="T13" fmla="*/ 8 h 9"/>
                    <a:gd name="T14" fmla="*/ 1 w 5"/>
                    <a:gd name="T15" fmla="*/ 8 h 9"/>
                    <a:gd name="T16" fmla="*/ 1 w 5"/>
                    <a:gd name="T17" fmla="*/ 5 h 9"/>
                    <a:gd name="T18" fmla="*/ 0 w 5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" h="9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3" y="5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1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6" name="Freeform 400"/>
                <p:cNvSpPr>
                  <a:spLocks/>
                </p:cNvSpPr>
                <p:nvPr/>
              </p:nvSpPr>
              <p:spPr bwMode="auto">
                <a:xfrm>
                  <a:off x="4394" y="2336"/>
                  <a:ext cx="6" cy="9"/>
                </a:xfrm>
                <a:custGeom>
                  <a:avLst/>
                  <a:gdLst>
                    <a:gd name="T0" fmla="*/ 0 w 6"/>
                    <a:gd name="T1" fmla="*/ 0 h 9"/>
                    <a:gd name="T2" fmla="*/ 5 w 6"/>
                    <a:gd name="T3" fmla="*/ 0 h 9"/>
                    <a:gd name="T4" fmla="*/ 5 w 6"/>
                    <a:gd name="T5" fmla="*/ 2 h 9"/>
                    <a:gd name="T6" fmla="*/ 4 w 6"/>
                    <a:gd name="T7" fmla="*/ 2 h 9"/>
                    <a:gd name="T8" fmla="*/ 4 w 6"/>
                    <a:gd name="T9" fmla="*/ 8 h 9"/>
                    <a:gd name="T10" fmla="*/ 2 w 6"/>
                    <a:gd name="T11" fmla="*/ 8 h 9"/>
                    <a:gd name="T12" fmla="*/ 2 w 6"/>
                    <a:gd name="T13" fmla="*/ 2 h 9"/>
                    <a:gd name="T14" fmla="*/ 0 w 6"/>
                    <a:gd name="T15" fmla="*/ 2 h 9"/>
                    <a:gd name="T16" fmla="*/ 0 w 6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4" y="2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7" name="Freeform 401"/>
                <p:cNvSpPr>
                  <a:spLocks/>
                </p:cNvSpPr>
                <p:nvPr/>
              </p:nvSpPr>
              <p:spPr bwMode="auto">
                <a:xfrm>
                  <a:off x="4400" y="2336"/>
                  <a:ext cx="7" cy="8"/>
                </a:xfrm>
                <a:custGeom>
                  <a:avLst/>
                  <a:gdLst>
                    <a:gd name="T0" fmla="*/ 2 w 7"/>
                    <a:gd name="T1" fmla="*/ 0 h 8"/>
                    <a:gd name="T2" fmla="*/ 4 w 7"/>
                    <a:gd name="T3" fmla="*/ 0 h 8"/>
                    <a:gd name="T4" fmla="*/ 6 w 7"/>
                    <a:gd name="T5" fmla="*/ 1 h 8"/>
                    <a:gd name="T6" fmla="*/ 6 w 7"/>
                    <a:gd name="T7" fmla="*/ 6 h 8"/>
                    <a:gd name="T8" fmla="*/ 4 w 7"/>
                    <a:gd name="T9" fmla="*/ 7 h 8"/>
                    <a:gd name="T10" fmla="*/ 4 w 7"/>
                    <a:gd name="T11" fmla="*/ 7 h 8"/>
                    <a:gd name="T12" fmla="*/ 4 w 7"/>
                    <a:gd name="T13" fmla="*/ 6 h 8"/>
                    <a:gd name="T14" fmla="*/ 4 w 7"/>
                    <a:gd name="T15" fmla="*/ 1 h 8"/>
                    <a:gd name="T16" fmla="*/ 2 w 7"/>
                    <a:gd name="T17" fmla="*/ 1 h 8"/>
                    <a:gd name="T18" fmla="*/ 2 w 7"/>
                    <a:gd name="T19" fmla="*/ 6 h 8"/>
                    <a:gd name="T20" fmla="*/ 4 w 7"/>
                    <a:gd name="T21" fmla="*/ 6 h 8"/>
                    <a:gd name="T22" fmla="*/ 4 w 7"/>
                    <a:gd name="T23" fmla="*/ 7 h 8"/>
                    <a:gd name="T24" fmla="*/ 2 w 7"/>
                    <a:gd name="T25" fmla="*/ 7 h 8"/>
                    <a:gd name="T26" fmla="*/ 0 w 7"/>
                    <a:gd name="T27" fmla="*/ 6 h 8"/>
                    <a:gd name="T28" fmla="*/ 0 w 7"/>
                    <a:gd name="T29" fmla="*/ 1 h 8"/>
                    <a:gd name="T30" fmla="*/ 2 w 7"/>
                    <a:gd name="T3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8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6"/>
                      </a:lnTo>
                      <a:lnTo>
                        <a:pt x="4" y="7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4" y="1"/>
                      </a:lnTo>
                      <a:lnTo>
                        <a:pt x="2" y="1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2" y="7"/>
                      </a:lnTo>
                      <a:lnTo>
                        <a:pt x="0" y="6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8" name="Freeform 402"/>
                <p:cNvSpPr>
                  <a:spLocks/>
                </p:cNvSpPr>
                <p:nvPr/>
              </p:nvSpPr>
              <p:spPr bwMode="auto">
                <a:xfrm>
                  <a:off x="4410" y="2336"/>
                  <a:ext cx="8" cy="9"/>
                </a:xfrm>
                <a:custGeom>
                  <a:avLst/>
                  <a:gdLst>
                    <a:gd name="T0" fmla="*/ 0 w 8"/>
                    <a:gd name="T1" fmla="*/ 0 h 9"/>
                    <a:gd name="T2" fmla="*/ 7 w 8"/>
                    <a:gd name="T3" fmla="*/ 0 h 9"/>
                    <a:gd name="T4" fmla="*/ 7 w 8"/>
                    <a:gd name="T5" fmla="*/ 2 h 9"/>
                    <a:gd name="T6" fmla="*/ 5 w 8"/>
                    <a:gd name="T7" fmla="*/ 2 h 9"/>
                    <a:gd name="T8" fmla="*/ 5 w 8"/>
                    <a:gd name="T9" fmla="*/ 8 h 9"/>
                    <a:gd name="T10" fmla="*/ 2 w 8"/>
                    <a:gd name="T11" fmla="*/ 8 h 9"/>
                    <a:gd name="T12" fmla="*/ 2 w 8"/>
                    <a:gd name="T13" fmla="*/ 2 h 9"/>
                    <a:gd name="T14" fmla="*/ 0 w 8"/>
                    <a:gd name="T15" fmla="*/ 2 h 9"/>
                    <a:gd name="T16" fmla="*/ 0 w 8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9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5" y="8"/>
                      </a:lnTo>
                      <a:lnTo>
                        <a:pt x="2" y="8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59" name="Freeform 403"/>
                <p:cNvSpPr>
                  <a:spLocks/>
                </p:cNvSpPr>
                <p:nvPr/>
              </p:nvSpPr>
              <p:spPr bwMode="auto">
                <a:xfrm>
                  <a:off x="4478" y="2336"/>
                  <a:ext cx="7" cy="9"/>
                </a:xfrm>
                <a:custGeom>
                  <a:avLst/>
                  <a:gdLst>
                    <a:gd name="T0" fmla="*/ 2 w 7"/>
                    <a:gd name="T1" fmla="*/ 0 h 9"/>
                    <a:gd name="T2" fmla="*/ 5 w 7"/>
                    <a:gd name="T3" fmla="*/ 0 h 9"/>
                    <a:gd name="T4" fmla="*/ 6 w 7"/>
                    <a:gd name="T5" fmla="*/ 1 h 9"/>
                    <a:gd name="T6" fmla="*/ 6 w 7"/>
                    <a:gd name="T7" fmla="*/ 7 h 9"/>
                    <a:gd name="T8" fmla="*/ 5 w 7"/>
                    <a:gd name="T9" fmla="*/ 8 h 9"/>
                    <a:gd name="T10" fmla="*/ 4 w 7"/>
                    <a:gd name="T11" fmla="*/ 8 h 9"/>
                    <a:gd name="T12" fmla="*/ 4 w 7"/>
                    <a:gd name="T13" fmla="*/ 6 h 9"/>
                    <a:gd name="T14" fmla="*/ 4 w 7"/>
                    <a:gd name="T15" fmla="*/ 2 h 9"/>
                    <a:gd name="T16" fmla="*/ 2 w 7"/>
                    <a:gd name="T17" fmla="*/ 2 h 9"/>
                    <a:gd name="T18" fmla="*/ 2 w 7"/>
                    <a:gd name="T19" fmla="*/ 6 h 9"/>
                    <a:gd name="T20" fmla="*/ 4 w 7"/>
                    <a:gd name="T21" fmla="*/ 6 h 9"/>
                    <a:gd name="T22" fmla="*/ 4 w 7"/>
                    <a:gd name="T23" fmla="*/ 8 h 9"/>
                    <a:gd name="T24" fmla="*/ 2 w 7"/>
                    <a:gd name="T25" fmla="*/ 8 h 9"/>
                    <a:gd name="T26" fmla="*/ 0 w 7"/>
                    <a:gd name="T27" fmla="*/ 7 h 9"/>
                    <a:gd name="T28" fmla="*/ 0 w 7"/>
                    <a:gd name="T29" fmla="*/ 1 h 9"/>
                    <a:gd name="T30" fmla="*/ 2 w 7"/>
                    <a:gd name="T3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9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7"/>
                      </a:lnTo>
                      <a:lnTo>
                        <a:pt x="5" y="8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0" name="Freeform 404"/>
                <p:cNvSpPr>
                  <a:spLocks/>
                </p:cNvSpPr>
                <p:nvPr/>
              </p:nvSpPr>
              <p:spPr bwMode="auto">
                <a:xfrm>
                  <a:off x="4436" y="2336"/>
                  <a:ext cx="7" cy="8"/>
                </a:xfrm>
                <a:custGeom>
                  <a:avLst/>
                  <a:gdLst>
                    <a:gd name="T0" fmla="*/ 2 w 7"/>
                    <a:gd name="T1" fmla="*/ 0 h 8"/>
                    <a:gd name="T2" fmla="*/ 4 w 7"/>
                    <a:gd name="T3" fmla="*/ 0 h 8"/>
                    <a:gd name="T4" fmla="*/ 6 w 7"/>
                    <a:gd name="T5" fmla="*/ 1 h 8"/>
                    <a:gd name="T6" fmla="*/ 6 w 7"/>
                    <a:gd name="T7" fmla="*/ 6 h 8"/>
                    <a:gd name="T8" fmla="*/ 4 w 7"/>
                    <a:gd name="T9" fmla="*/ 7 h 8"/>
                    <a:gd name="T10" fmla="*/ 4 w 7"/>
                    <a:gd name="T11" fmla="*/ 7 h 8"/>
                    <a:gd name="T12" fmla="*/ 4 w 7"/>
                    <a:gd name="T13" fmla="*/ 6 h 8"/>
                    <a:gd name="T14" fmla="*/ 4 w 7"/>
                    <a:gd name="T15" fmla="*/ 1 h 8"/>
                    <a:gd name="T16" fmla="*/ 2 w 7"/>
                    <a:gd name="T17" fmla="*/ 1 h 8"/>
                    <a:gd name="T18" fmla="*/ 2 w 7"/>
                    <a:gd name="T19" fmla="*/ 6 h 8"/>
                    <a:gd name="T20" fmla="*/ 4 w 7"/>
                    <a:gd name="T21" fmla="*/ 6 h 8"/>
                    <a:gd name="T22" fmla="*/ 4 w 7"/>
                    <a:gd name="T23" fmla="*/ 7 h 8"/>
                    <a:gd name="T24" fmla="*/ 2 w 7"/>
                    <a:gd name="T25" fmla="*/ 7 h 8"/>
                    <a:gd name="T26" fmla="*/ 0 w 7"/>
                    <a:gd name="T27" fmla="*/ 6 h 8"/>
                    <a:gd name="T28" fmla="*/ 0 w 7"/>
                    <a:gd name="T29" fmla="*/ 1 h 8"/>
                    <a:gd name="T30" fmla="*/ 2 w 7"/>
                    <a:gd name="T3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8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6"/>
                      </a:lnTo>
                      <a:lnTo>
                        <a:pt x="4" y="7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4" y="1"/>
                      </a:lnTo>
                      <a:lnTo>
                        <a:pt x="2" y="1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2" y="7"/>
                      </a:lnTo>
                      <a:lnTo>
                        <a:pt x="0" y="6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1" name="Freeform 405"/>
                <p:cNvSpPr>
                  <a:spLocks/>
                </p:cNvSpPr>
                <p:nvPr/>
              </p:nvSpPr>
              <p:spPr bwMode="auto">
                <a:xfrm>
                  <a:off x="4417" y="2336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2 w 7"/>
                    <a:gd name="T3" fmla="*/ 0 h 9"/>
                    <a:gd name="T4" fmla="*/ 2 w 7"/>
                    <a:gd name="T5" fmla="*/ 3 h 9"/>
                    <a:gd name="T6" fmla="*/ 4 w 7"/>
                    <a:gd name="T7" fmla="*/ 3 h 9"/>
                    <a:gd name="T8" fmla="*/ 4 w 7"/>
                    <a:gd name="T9" fmla="*/ 0 h 9"/>
                    <a:gd name="T10" fmla="*/ 6 w 7"/>
                    <a:gd name="T11" fmla="*/ 0 h 9"/>
                    <a:gd name="T12" fmla="*/ 6 w 7"/>
                    <a:gd name="T13" fmla="*/ 8 h 9"/>
                    <a:gd name="T14" fmla="*/ 4 w 7"/>
                    <a:gd name="T15" fmla="*/ 8 h 9"/>
                    <a:gd name="T16" fmla="*/ 4 w 7"/>
                    <a:gd name="T17" fmla="*/ 5 h 9"/>
                    <a:gd name="T18" fmla="*/ 2 w 7"/>
                    <a:gd name="T19" fmla="*/ 5 h 9"/>
                    <a:gd name="T20" fmla="*/ 2 w 7"/>
                    <a:gd name="T21" fmla="*/ 8 h 9"/>
                    <a:gd name="T22" fmla="*/ 0 w 7"/>
                    <a:gd name="T23" fmla="*/ 8 h 9"/>
                    <a:gd name="T24" fmla="*/ 0 w 7"/>
                    <a:gd name="T2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2" name="Freeform 406"/>
                <p:cNvSpPr>
                  <a:spLocks/>
                </p:cNvSpPr>
                <p:nvPr/>
              </p:nvSpPr>
              <p:spPr bwMode="auto">
                <a:xfrm>
                  <a:off x="4427" y="2336"/>
                  <a:ext cx="5" cy="9"/>
                </a:xfrm>
                <a:custGeom>
                  <a:avLst/>
                  <a:gdLst>
                    <a:gd name="T0" fmla="*/ 0 w 5"/>
                    <a:gd name="T1" fmla="*/ 0 h 9"/>
                    <a:gd name="T2" fmla="*/ 4 w 5"/>
                    <a:gd name="T3" fmla="*/ 0 h 9"/>
                    <a:gd name="T4" fmla="*/ 4 w 5"/>
                    <a:gd name="T5" fmla="*/ 2 h 9"/>
                    <a:gd name="T6" fmla="*/ 2 w 5"/>
                    <a:gd name="T7" fmla="*/ 2 h 9"/>
                    <a:gd name="T8" fmla="*/ 2 w 5"/>
                    <a:gd name="T9" fmla="*/ 3 h 9"/>
                    <a:gd name="T10" fmla="*/ 4 w 5"/>
                    <a:gd name="T11" fmla="*/ 3 h 9"/>
                    <a:gd name="T12" fmla="*/ 4 w 5"/>
                    <a:gd name="T13" fmla="*/ 5 h 9"/>
                    <a:gd name="T14" fmla="*/ 2 w 5"/>
                    <a:gd name="T15" fmla="*/ 5 h 9"/>
                    <a:gd name="T16" fmla="*/ 2 w 5"/>
                    <a:gd name="T17" fmla="*/ 6 h 9"/>
                    <a:gd name="T18" fmla="*/ 4 w 5"/>
                    <a:gd name="T19" fmla="*/ 6 h 9"/>
                    <a:gd name="T20" fmla="*/ 4 w 5"/>
                    <a:gd name="T21" fmla="*/ 8 h 9"/>
                    <a:gd name="T22" fmla="*/ 0 w 5"/>
                    <a:gd name="T23" fmla="*/ 8 h 9"/>
                    <a:gd name="T24" fmla="*/ 0 w 5"/>
                    <a:gd name="T2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" h="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3" name="Freeform 407"/>
                <p:cNvSpPr>
                  <a:spLocks/>
                </p:cNvSpPr>
                <p:nvPr/>
              </p:nvSpPr>
              <p:spPr bwMode="auto">
                <a:xfrm>
                  <a:off x="4445" y="2336"/>
                  <a:ext cx="6" cy="8"/>
                </a:xfrm>
                <a:custGeom>
                  <a:avLst/>
                  <a:gdLst>
                    <a:gd name="T0" fmla="*/ 0 w 6"/>
                    <a:gd name="T1" fmla="*/ 0 h 8"/>
                    <a:gd name="T2" fmla="*/ 4 w 6"/>
                    <a:gd name="T3" fmla="*/ 0 h 8"/>
                    <a:gd name="T4" fmla="*/ 5 w 6"/>
                    <a:gd name="T5" fmla="*/ 1 h 8"/>
                    <a:gd name="T6" fmla="*/ 5 w 6"/>
                    <a:gd name="T7" fmla="*/ 3 h 8"/>
                    <a:gd name="T8" fmla="*/ 4 w 6"/>
                    <a:gd name="T9" fmla="*/ 4 h 8"/>
                    <a:gd name="T10" fmla="*/ 5 w 6"/>
                    <a:gd name="T11" fmla="*/ 4 h 8"/>
                    <a:gd name="T12" fmla="*/ 5 w 6"/>
                    <a:gd name="T13" fmla="*/ 7 h 8"/>
                    <a:gd name="T14" fmla="*/ 3 w 6"/>
                    <a:gd name="T15" fmla="*/ 7 h 8"/>
                    <a:gd name="T16" fmla="*/ 3 w 6"/>
                    <a:gd name="T17" fmla="*/ 4 h 8"/>
                    <a:gd name="T18" fmla="*/ 3 w 6"/>
                    <a:gd name="T19" fmla="*/ 3 h 8"/>
                    <a:gd name="T20" fmla="*/ 2 w 6"/>
                    <a:gd name="T21" fmla="*/ 3 h 8"/>
                    <a:gd name="T22" fmla="*/ 2 w 6"/>
                    <a:gd name="T23" fmla="*/ 1 h 8"/>
                    <a:gd name="T24" fmla="*/ 3 w 6"/>
                    <a:gd name="T25" fmla="*/ 1 h 8"/>
                    <a:gd name="T26" fmla="*/ 3 w 6"/>
                    <a:gd name="T27" fmla="*/ 3 h 8"/>
                    <a:gd name="T28" fmla="*/ 3 w 6"/>
                    <a:gd name="T29" fmla="*/ 4 h 8"/>
                    <a:gd name="T30" fmla="*/ 2 w 6"/>
                    <a:gd name="T31" fmla="*/ 4 h 8"/>
                    <a:gd name="T32" fmla="*/ 2 w 6"/>
                    <a:gd name="T33" fmla="*/ 7 h 8"/>
                    <a:gd name="T34" fmla="*/ 0 w 6"/>
                    <a:gd name="T35" fmla="*/ 7 h 8"/>
                    <a:gd name="T36" fmla="*/ 0 w 6"/>
                    <a:gd name="T3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4" y="4"/>
                      </a:lnTo>
                      <a:lnTo>
                        <a:pt x="5" y="4"/>
                      </a:lnTo>
                      <a:lnTo>
                        <a:pt x="5" y="7"/>
                      </a:lnTo>
                      <a:lnTo>
                        <a:pt x="3" y="7"/>
                      </a:lnTo>
                      <a:lnTo>
                        <a:pt x="3" y="4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2" y="1"/>
                      </a:lnTo>
                      <a:lnTo>
                        <a:pt x="3" y="1"/>
                      </a:lnTo>
                      <a:lnTo>
                        <a:pt x="3" y="3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4" name="Freeform 408"/>
                <p:cNvSpPr>
                  <a:spLocks/>
                </p:cNvSpPr>
                <p:nvPr/>
              </p:nvSpPr>
              <p:spPr bwMode="auto">
                <a:xfrm>
                  <a:off x="4453" y="2336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5 w 7"/>
                    <a:gd name="T3" fmla="*/ 0 h 9"/>
                    <a:gd name="T4" fmla="*/ 6 w 7"/>
                    <a:gd name="T5" fmla="*/ 1 h 9"/>
                    <a:gd name="T6" fmla="*/ 6 w 7"/>
                    <a:gd name="T7" fmla="*/ 7 h 9"/>
                    <a:gd name="T8" fmla="*/ 5 w 7"/>
                    <a:gd name="T9" fmla="*/ 8 h 9"/>
                    <a:gd name="T10" fmla="*/ 0 w 7"/>
                    <a:gd name="T11" fmla="*/ 8 h 9"/>
                    <a:gd name="T12" fmla="*/ 0 w 7"/>
                    <a:gd name="T13" fmla="*/ 2 h 9"/>
                    <a:gd name="T14" fmla="*/ 2 w 7"/>
                    <a:gd name="T15" fmla="*/ 2 h 9"/>
                    <a:gd name="T16" fmla="*/ 2 w 7"/>
                    <a:gd name="T17" fmla="*/ 6 h 9"/>
                    <a:gd name="T18" fmla="*/ 4 w 7"/>
                    <a:gd name="T19" fmla="*/ 6 h 9"/>
                    <a:gd name="T20" fmla="*/ 4 w 7"/>
                    <a:gd name="T21" fmla="*/ 2 h 9"/>
                    <a:gd name="T22" fmla="*/ 2 w 7"/>
                    <a:gd name="T23" fmla="*/ 2 h 9"/>
                    <a:gd name="T24" fmla="*/ 0 w 7"/>
                    <a:gd name="T25" fmla="*/ 2 h 9"/>
                    <a:gd name="T26" fmla="*/ 0 w 7"/>
                    <a:gd name="T2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7"/>
                      </a:lnTo>
                      <a:lnTo>
                        <a:pt x="5" y="8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5" name="Freeform 409"/>
                <p:cNvSpPr>
                  <a:spLocks/>
                </p:cNvSpPr>
                <p:nvPr/>
              </p:nvSpPr>
              <p:spPr bwMode="auto">
                <a:xfrm>
                  <a:off x="4461" y="2336"/>
                  <a:ext cx="5" cy="9"/>
                </a:xfrm>
                <a:custGeom>
                  <a:avLst/>
                  <a:gdLst>
                    <a:gd name="T0" fmla="*/ 0 w 5"/>
                    <a:gd name="T1" fmla="*/ 0 h 9"/>
                    <a:gd name="T2" fmla="*/ 4 w 5"/>
                    <a:gd name="T3" fmla="*/ 0 h 9"/>
                    <a:gd name="T4" fmla="*/ 4 w 5"/>
                    <a:gd name="T5" fmla="*/ 2 h 9"/>
                    <a:gd name="T6" fmla="*/ 2 w 5"/>
                    <a:gd name="T7" fmla="*/ 2 h 9"/>
                    <a:gd name="T8" fmla="*/ 2 w 5"/>
                    <a:gd name="T9" fmla="*/ 3 h 9"/>
                    <a:gd name="T10" fmla="*/ 4 w 5"/>
                    <a:gd name="T11" fmla="*/ 3 h 9"/>
                    <a:gd name="T12" fmla="*/ 4 w 5"/>
                    <a:gd name="T13" fmla="*/ 5 h 9"/>
                    <a:gd name="T14" fmla="*/ 2 w 5"/>
                    <a:gd name="T15" fmla="*/ 5 h 9"/>
                    <a:gd name="T16" fmla="*/ 2 w 5"/>
                    <a:gd name="T17" fmla="*/ 6 h 9"/>
                    <a:gd name="T18" fmla="*/ 4 w 5"/>
                    <a:gd name="T19" fmla="*/ 6 h 9"/>
                    <a:gd name="T20" fmla="*/ 4 w 5"/>
                    <a:gd name="T21" fmla="*/ 8 h 9"/>
                    <a:gd name="T22" fmla="*/ 0 w 5"/>
                    <a:gd name="T23" fmla="*/ 8 h 9"/>
                    <a:gd name="T24" fmla="*/ 0 w 5"/>
                    <a:gd name="T2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" h="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6" name="Freeform 410"/>
                <p:cNvSpPr>
                  <a:spLocks/>
                </p:cNvSpPr>
                <p:nvPr/>
              </p:nvSpPr>
              <p:spPr bwMode="auto">
                <a:xfrm>
                  <a:off x="4467" y="2336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5 w 7"/>
                    <a:gd name="T3" fmla="*/ 0 h 9"/>
                    <a:gd name="T4" fmla="*/ 6 w 7"/>
                    <a:gd name="T5" fmla="*/ 1 h 9"/>
                    <a:gd name="T6" fmla="*/ 6 w 7"/>
                    <a:gd name="T7" fmla="*/ 3 h 9"/>
                    <a:gd name="T8" fmla="*/ 5 w 7"/>
                    <a:gd name="T9" fmla="*/ 4 h 9"/>
                    <a:gd name="T10" fmla="*/ 6 w 7"/>
                    <a:gd name="T11" fmla="*/ 5 h 9"/>
                    <a:gd name="T12" fmla="*/ 6 w 7"/>
                    <a:gd name="T13" fmla="*/ 8 h 9"/>
                    <a:gd name="T14" fmla="*/ 4 w 7"/>
                    <a:gd name="T15" fmla="*/ 8 h 9"/>
                    <a:gd name="T16" fmla="*/ 4 w 7"/>
                    <a:gd name="T17" fmla="*/ 5 h 9"/>
                    <a:gd name="T18" fmla="*/ 4 w 7"/>
                    <a:gd name="T19" fmla="*/ 3 h 9"/>
                    <a:gd name="T20" fmla="*/ 2 w 7"/>
                    <a:gd name="T21" fmla="*/ 3 h 9"/>
                    <a:gd name="T22" fmla="*/ 2 w 7"/>
                    <a:gd name="T23" fmla="*/ 1 h 9"/>
                    <a:gd name="T24" fmla="*/ 4 w 7"/>
                    <a:gd name="T25" fmla="*/ 1 h 9"/>
                    <a:gd name="T26" fmla="*/ 4 w 7"/>
                    <a:gd name="T27" fmla="*/ 3 h 9"/>
                    <a:gd name="T28" fmla="*/ 4 w 7"/>
                    <a:gd name="T29" fmla="*/ 5 h 9"/>
                    <a:gd name="T30" fmla="*/ 2 w 7"/>
                    <a:gd name="T31" fmla="*/ 5 h 9"/>
                    <a:gd name="T32" fmla="*/ 2 w 7"/>
                    <a:gd name="T33" fmla="*/ 8 h 9"/>
                    <a:gd name="T34" fmla="*/ 0 w 7"/>
                    <a:gd name="T35" fmla="*/ 8 h 9"/>
                    <a:gd name="T36" fmla="*/ 0 w 7"/>
                    <a:gd name="T3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6" y="5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4" y="5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2" y="1"/>
                      </a:lnTo>
                      <a:lnTo>
                        <a:pt x="4" y="1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67" name="Freeform 411"/>
                <p:cNvSpPr>
                  <a:spLocks/>
                </p:cNvSpPr>
                <p:nvPr/>
              </p:nvSpPr>
              <p:spPr bwMode="auto">
                <a:xfrm>
                  <a:off x="4485" y="2336"/>
                  <a:ext cx="6" cy="9"/>
                </a:xfrm>
                <a:custGeom>
                  <a:avLst/>
                  <a:gdLst>
                    <a:gd name="T0" fmla="*/ 0 w 6"/>
                    <a:gd name="T1" fmla="*/ 0 h 9"/>
                    <a:gd name="T2" fmla="*/ 5 w 6"/>
                    <a:gd name="T3" fmla="*/ 0 h 9"/>
                    <a:gd name="T4" fmla="*/ 5 w 6"/>
                    <a:gd name="T5" fmla="*/ 2 h 9"/>
                    <a:gd name="T6" fmla="*/ 3 w 6"/>
                    <a:gd name="T7" fmla="*/ 2 h 9"/>
                    <a:gd name="T8" fmla="*/ 3 w 6"/>
                    <a:gd name="T9" fmla="*/ 3 h 9"/>
                    <a:gd name="T10" fmla="*/ 5 w 6"/>
                    <a:gd name="T11" fmla="*/ 3 h 9"/>
                    <a:gd name="T12" fmla="*/ 5 w 6"/>
                    <a:gd name="T13" fmla="*/ 5 h 9"/>
                    <a:gd name="T14" fmla="*/ 3 w 6"/>
                    <a:gd name="T15" fmla="*/ 5 h 9"/>
                    <a:gd name="T16" fmla="*/ 3 w 6"/>
                    <a:gd name="T17" fmla="*/ 8 h 9"/>
                    <a:gd name="T18" fmla="*/ 0 w 6"/>
                    <a:gd name="T19" fmla="*/ 8 h 9"/>
                    <a:gd name="T20" fmla="*/ 0 w 6"/>
                    <a:gd name="T2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3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268" name="Group 412"/>
              <p:cNvGrpSpPr>
                <a:grpSpLocks/>
              </p:cNvGrpSpPr>
              <p:nvPr/>
            </p:nvGrpSpPr>
            <p:grpSpPr bwMode="auto">
              <a:xfrm>
                <a:off x="4798" y="2295"/>
                <a:ext cx="27" cy="10"/>
                <a:chOff x="4798" y="2295"/>
                <a:chExt cx="27" cy="10"/>
              </a:xfrm>
            </p:grpSpPr>
            <p:sp>
              <p:nvSpPr>
                <p:cNvPr id="122269" name="Freeform 413"/>
                <p:cNvSpPr>
                  <a:spLocks/>
                </p:cNvSpPr>
                <p:nvPr/>
              </p:nvSpPr>
              <p:spPr bwMode="auto">
                <a:xfrm>
                  <a:off x="4798" y="2295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8 h 10"/>
                    <a:gd name="T8" fmla="*/ 5 w 7"/>
                    <a:gd name="T9" fmla="*/ 9 h 10"/>
                    <a:gd name="T10" fmla="*/ 0 w 7"/>
                    <a:gd name="T11" fmla="*/ 9 h 10"/>
                    <a:gd name="T12" fmla="*/ 0 w 7"/>
                    <a:gd name="T13" fmla="*/ 2 h 10"/>
                    <a:gd name="T14" fmla="*/ 2 w 7"/>
                    <a:gd name="T15" fmla="*/ 2 h 10"/>
                    <a:gd name="T16" fmla="*/ 2 w 7"/>
                    <a:gd name="T17" fmla="*/ 7 h 10"/>
                    <a:gd name="T18" fmla="*/ 3 w 7"/>
                    <a:gd name="T19" fmla="*/ 7 h 10"/>
                    <a:gd name="T20" fmla="*/ 3 w 7"/>
                    <a:gd name="T21" fmla="*/ 2 h 10"/>
                    <a:gd name="T22" fmla="*/ 2 w 7"/>
                    <a:gd name="T23" fmla="*/ 2 h 10"/>
                    <a:gd name="T24" fmla="*/ 0 w 7"/>
                    <a:gd name="T25" fmla="*/ 2 h 10"/>
                    <a:gd name="T26" fmla="*/ 0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0" name="Freeform 414"/>
                <p:cNvSpPr>
                  <a:spLocks/>
                </p:cNvSpPr>
                <p:nvPr/>
              </p:nvSpPr>
              <p:spPr bwMode="auto">
                <a:xfrm>
                  <a:off x="4804" y="2295"/>
                  <a:ext cx="8" cy="10"/>
                </a:xfrm>
                <a:custGeom>
                  <a:avLst/>
                  <a:gdLst>
                    <a:gd name="T0" fmla="*/ 2 w 8"/>
                    <a:gd name="T1" fmla="*/ 0 h 10"/>
                    <a:gd name="T2" fmla="*/ 5 w 8"/>
                    <a:gd name="T3" fmla="*/ 0 h 10"/>
                    <a:gd name="T4" fmla="*/ 7 w 8"/>
                    <a:gd name="T5" fmla="*/ 9 h 10"/>
                    <a:gd name="T6" fmla="*/ 5 w 8"/>
                    <a:gd name="T7" fmla="*/ 9 h 10"/>
                    <a:gd name="T8" fmla="*/ 4 w 8"/>
                    <a:gd name="T9" fmla="*/ 7 h 10"/>
                    <a:gd name="T10" fmla="*/ 4 w 8"/>
                    <a:gd name="T11" fmla="*/ 6 h 10"/>
                    <a:gd name="T12" fmla="*/ 4 w 8"/>
                    <a:gd name="T13" fmla="*/ 1 h 10"/>
                    <a:gd name="T14" fmla="*/ 3 w 8"/>
                    <a:gd name="T15" fmla="*/ 6 h 10"/>
                    <a:gd name="T16" fmla="*/ 4 w 8"/>
                    <a:gd name="T17" fmla="*/ 6 h 10"/>
                    <a:gd name="T18" fmla="*/ 4 w 8"/>
                    <a:gd name="T19" fmla="*/ 7 h 10"/>
                    <a:gd name="T20" fmla="*/ 3 w 8"/>
                    <a:gd name="T21" fmla="*/ 7 h 10"/>
                    <a:gd name="T22" fmla="*/ 2 w 8"/>
                    <a:gd name="T23" fmla="*/ 9 h 10"/>
                    <a:gd name="T24" fmla="*/ 0 w 8"/>
                    <a:gd name="T25" fmla="*/ 9 h 10"/>
                    <a:gd name="T26" fmla="*/ 2 w 8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9"/>
                      </a:lnTo>
                      <a:lnTo>
                        <a:pt x="5" y="9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4" y="1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3" y="7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1" name="Freeform 415"/>
                <p:cNvSpPr>
                  <a:spLocks/>
                </p:cNvSpPr>
                <p:nvPr/>
              </p:nvSpPr>
              <p:spPr bwMode="auto">
                <a:xfrm>
                  <a:off x="4812" y="2295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3 w 5"/>
                    <a:gd name="T7" fmla="*/ 2 h 10"/>
                    <a:gd name="T8" fmla="*/ 3 w 5"/>
                    <a:gd name="T9" fmla="*/ 9 h 10"/>
                    <a:gd name="T10" fmla="*/ 1 w 5"/>
                    <a:gd name="T11" fmla="*/ 9 h 10"/>
                    <a:gd name="T12" fmla="*/ 1 w 5"/>
                    <a:gd name="T13" fmla="*/ 2 h 10"/>
                    <a:gd name="T14" fmla="*/ 0 w 5"/>
                    <a:gd name="T15" fmla="*/ 2 h 10"/>
                    <a:gd name="T16" fmla="*/ 0 w 5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3" y="9"/>
                      </a:lnTo>
                      <a:lnTo>
                        <a:pt x="1" y="9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2" name="Freeform 416"/>
                <p:cNvSpPr>
                  <a:spLocks/>
                </p:cNvSpPr>
                <p:nvPr/>
              </p:nvSpPr>
              <p:spPr bwMode="auto">
                <a:xfrm>
                  <a:off x="4819" y="2295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2 w 6"/>
                    <a:gd name="T7" fmla="*/ 2 h 10"/>
                    <a:gd name="T8" fmla="*/ 2 w 6"/>
                    <a:gd name="T9" fmla="*/ 3 h 10"/>
                    <a:gd name="T10" fmla="*/ 5 w 6"/>
                    <a:gd name="T11" fmla="*/ 3 h 10"/>
                    <a:gd name="T12" fmla="*/ 5 w 6"/>
                    <a:gd name="T13" fmla="*/ 5 h 10"/>
                    <a:gd name="T14" fmla="*/ 2 w 6"/>
                    <a:gd name="T15" fmla="*/ 5 h 10"/>
                    <a:gd name="T16" fmla="*/ 2 w 6"/>
                    <a:gd name="T17" fmla="*/ 7 h 10"/>
                    <a:gd name="T18" fmla="*/ 5 w 6"/>
                    <a:gd name="T19" fmla="*/ 7 h 10"/>
                    <a:gd name="T20" fmla="*/ 5 w 6"/>
                    <a:gd name="T21" fmla="*/ 9 h 10"/>
                    <a:gd name="T22" fmla="*/ 0 w 6"/>
                    <a:gd name="T23" fmla="*/ 9 h 10"/>
                    <a:gd name="T24" fmla="*/ 0 w 6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273" name="Group 417"/>
              <p:cNvGrpSpPr>
                <a:grpSpLocks/>
              </p:cNvGrpSpPr>
              <p:nvPr/>
            </p:nvGrpSpPr>
            <p:grpSpPr bwMode="auto">
              <a:xfrm>
                <a:off x="4955" y="2360"/>
                <a:ext cx="49" cy="10"/>
                <a:chOff x="4955" y="2360"/>
                <a:chExt cx="49" cy="10"/>
              </a:xfrm>
            </p:grpSpPr>
            <p:sp>
              <p:nvSpPr>
                <p:cNvPr id="122274" name="Freeform 418"/>
                <p:cNvSpPr>
                  <a:spLocks/>
                </p:cNvSpPr>
                <p:nvPr/>
              </p:nvSpPr>
              <p:spPr bwMode="auto">
                <a:xfrm>
                  <a:off x="4982" y="2360"/>
                  <a:ext cx="8" cy="10"/>
                </a:xfrm>
                <a:custGeom>
                  <a:avLst/>
                  <a:gdLst>
                    <a:gd name="T0" fmla="*/ 2 w 8"/>
                    <a:gd name="T1" fmla="*/ 0 h 10"/>
                    <a:gd name="T2" fmla="*/ 5 w 8"/>
                    <a:gd name="T3" fmla="*/ 0 h 10"/>
                    <a:gd name="T4" fmla="*/ 7 w 8"/>
                    <a:gd name="T5" fmla="*/ 9 h 10"/>
                    <a:gd name="T6" fmla="*/ 4 w 8"/>
                    <a:gd name="T7" fmla="*/ 9 h 10"/>
                    <a:gd name="T8" fmla="*/ 4 w 8"/>
                    <a:gd name="T9" fmla="*/ 7 h 10"/>
                    <a:gd name="T10" fmla="*/ 4 w 8"/>
                    <a:gd name="T11" fmla="*/ 6 h 10"/>
                    <a:gd name="T12" fmla="*/ 3 w 8"/>
                    <a:gd name="T13" fmla="*/ 2 h 10"/>
                    <a:gd name="T14" fmla="*/ 3 w 8"/>
                    <a:gd name="T15" fmla="*/ 6 h 10"/>
                    <a:gd name="T16" fmla="*/ 4 w 8"/>
                    <a:gd name="T17" fmla="*/ 6 h 10"/>
                    <a:gd name="T18" fmla="*/ 4 w 8"/>
                    <a:gd name="T19" fmla="*/ 7 h 10"/>
                    <a:gd name="T20" fmla="*/ 3 w 8"/>
                    <a:gd name="T21" fmla="*/ 7 h 10"/>
                    <a:gd name="T22" fmla="*/ 2 w 8"/>
                    <a:gd name="T23" fmla="*/ 9 h 10"/>
                    <a:gd name="T24" fmla="*/ 0 w 8"/>
                    <a:gd name="T25" fmla="*/ 9 h 10"/>
                    <a:gd name="T26" fmla="*/ 2 w 8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3" y="2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3" y="7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5" name="Freeform 419"/>
                <p:cNvSpPr>
                  <a:spLocks/>
                </p:cNvSpPr>
                <p:nvPr/>
              </p:nvSpPr>
              <p:spPr bwMode="auto">
                <a:xfrm>
                  <a:off x="4955" y="2360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8 h 10"/>
                    <a:gd name="T8" fmla="*/ 5 w 7"/>
                    <a:gd name="T9" fmla="*/ 9 h 10"/>
                    <a:gd name="T10" fmla="*/ 0 w 7"/>
                    <a:gd name="T11" fmla="*/ 9 h 10"/>
                    <a:gd name="T12" fmla="*/ 0 w 7"/>
                    <a:gd name="T13" fmla="*/ 2 h 10"/>
                    <a:gd name="T14" fmla="*/ 2 w 7"/>
                    <a:gd name="T15" fmla="*/ 2 h 10"/>
                    <a:gd name="T16" fmla="*/ 2 w 7"/>
                    <a:gd name="T17" fmla="*/ 7 h 10"/>
                    <a:gd name="T18" fmla="*/ 4 w 7"/>
                    <a:gd name="T19" fmla="*/ 7 h 10"/>
                    <a:gd name="T20" fmla="*/ 4 w 7"/>
                    <a:gd name="T21" fmla="*/ 2 h 10"/>
                    <a:gd name="T22" fmla="*/ 2 w 7"/>
                    <a:gd name="T23" fmla="*/ 2 h 10"/>
                    <a:gd name="T24" fmla="*/ 0 w 7"/>
                    <a:gd name="T25" fmla="*/ 2 h 10"/>
                    <a:gd name="T26" fmla="*/ 0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6" name="Freeform 420"/>
                <p:cNvSpPr>
                  <a:spLocks/>
                </p:cNvSpPr>
                <p:nvPr/>
              </p:nvSpPr>
              <p:spPr bwMode="auto">
                <a:xfrm>
                  <a:off x="4977" y="2360"/>
                  <a:ext cx="4" cy="10"/>
                </a:xfrm>
                <a:custGeom>
                  <a:avLst/>
                  <a:gdLst>
                    <a:gd name="T0" fmla="*/ 0 w 4"/>
                    <a:gd name="T1" fmla="*/ 0 h 10"/>
                    <a:gd name="T2" fmla="*/ 1 w 4"/>
                    <a:gd name="T3" fmla="*/ 0 h 10"/>
                    <a:gd name="T4" fmla="*/ 1 w 4"/>
                    <a:gd name="T5" fmla="*/ 7 h 10"/>
                    <a:gd name="T6" fmla="*/ 3 w 4"/>
                    <a:gd name="T7" fmla="*/ 7 h 10"/>
                    <a:gd name="T8" fmla="*/ 3 w 4"/>
                    <a:gd name="T9" fmla="*/ 9 h 10"/>
                    <a:gd name="T10" fmla="*/ 0 w 4"/>
                    <a:gd name="T11" fmla="*/ 9 h 10"/>
                    <a:gd name="T12" fmla="*/ 0 w 4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0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1" y="7"/>
                      </a:lnTo>
                      <a:lnTo>
                        <a:pt x="3" y="7"/>
                      </a:lnTo>
                      <a:lnTo>
                        <a:pt x="3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7" name="Freeform 421"/>
                <p:cNvSpPr>
                  <a:spLocks/>
                </p:cNvSpPr>
                <p:nvPr/>
              </p:nvSpPr>
              <p:spPr bwMode="auto">
                <a:xfrm>
                  <a:off x="4962" y="2360"/>
                  <a:ext cx="7" cy="10"/>
                </a:xfrm>
                <a:custGeom>
                  <a:avLst/>
                  <a:gdLst>
                    <a:gd name="T0" fmla="*/ 2 w 7"/>
                    <a:gd name="T1" fmla="*/ 0 h 10"/>
                    <a:gd name="T2" fmla="*/ 4 w 7"/>
                    <a:gd name="T3" fmla="*/ 0 h 10"/>
                    <a:gd name="T4" fmla="*/ 6 w 7"/>
                    <a:gd name="T5" fmla="*/ 1 h 10"/>
                    <a:gd name="T6" fmla="*/ 6 w 7"/>
                    <a:gd name="T7" fmla="*/ 7 h 10"/>
                    <a:gd name="T8" fmla="*/ 4 w 7"/>
                    <a:gd name="T9" fmla="*/ 9 h 10"/>
                    <a:gd name="T10" fmla="*/ 4 w 7"/>
                    <a:gd name="T11" fmla="*/ 9 h 10"/>
                    <a:gd name="T12" fmla="*/ 4 w 7"/>
                    <a:gd name="T13" fmla="*/ 9 h 10"/>
                    <a:gd name="T14" fmla="*/ 2 w 7"/>
                    <a:gd name="T15" fmla="*/ 9 h 10"/>
                    <a:gd name="T16" fmla="*/ 2 w 7"/>
                    <a:gd name="T17" fmla="*/ 9 h 10"/>
                    <a:gd name="T18" fmla="*/ 2 w 7"/>
                    <a:gd name="T19" fmla="*/ 9 h 10"/>
                    <a:gd name="T20" fmla="*/ 0 w 7"/>
                    <a:gd name="T21" fmla="*/ 7 h 10"/>
                    <a:gd name="T22" fmla="*/ 0 w 7"/>
                    <a:gd name="T23" fmla="*/ 7 h 10"/>
                    <a:gd name="T24" fmla="*/ 2 w 7"/>
                    <a:gd name="T25" fmla="*/ 7 h 10"/>
                    <a:gd name="T26" fmla="*/ 4 w 7"/>
                    <a:gd name="T27" fmla="*/ 7 h 10"/>
                    <a:gd name="T28" fmla="*/ 4 w 7"/>
                    <a:gd name="T29" fmla="*/ 2 h 10"/>
                    <a:gd name="T30" fmla="*/ 2 w 7"/>
                    <a:gd name="T31" fmla="*/ 2 h 10"/>
                    <a:gd name="T32" fmla="*/ 2 w 7"/>
                    <a:gd name="T33" fmla="*/ 7 h 10"/>
                    <a:gd name="T34" fmla="*/ 0 w 7"/>
                    <a:gd name="T35" fmla="*/ 7 h 10"/>
                    <a:gd name="T36" fmla="*/ 0 w 7"/>
                    <a:gd name="T37" fmla="*/ 1 h 10"/>
                    <a:gd name="T38" fmla="*/ 2 w 7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" h="10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6" y="7"/>
                      </a:lnTo>
                      <a:lnTo>
                        <a:pt x="4" y="9"/>
                      </a:lnTo>
                      <a:lnTo>
                        <a:pt x="4" y="9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8" name="Freeform 422"/>
                <p:cNvSpPr>
                  <a:spLocks/>
                </p:cNvSpPr>
                <p:nvPr/>
              </p:nvSpPr>
              <p:spPr bwMode="auto">
                <a:xfrm>
                  <a:off x="4992" y="2360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3 w 5"/>
                    <a:gd name="T3" fmla="*/ 0 h 10"/>
                    <a:gd name="T4" fmla="*/ 4 w 5"/>
                    <a:gd name="T5" fmla="*/ 1 h 10"/>
                    <a:gd name="T6" fmla="*/ 4 w 5"/>
                    <a:gd name="T7" fmla="*/ 3 h 10"/>
                    <a:gd name="T8" fmla="*/ 3 w 5"/>
                    <a:gd name="T9" fmla="*/ 4 h 10"/>
                    <a:gd name="T10" fmla="*/ 4 w 5"/>
                    <a:gd name="T11" fmla="*/ 6 h 10"/>
                    <a:gd name="T12" fmla="*/ 4 w 5"/>
                    <a:gd name="T13" fmla="*/ 9 h 10"/>
                    <a:gd name="T14" fmla="*/ 2 w 5"/>
                    <a:gd name="T15" fmla="*/ 9 h 10"/>
                    <a:gd name="T16" fmla="*/ 2 w 5"/>
                    <a:gd name="T17" fmla="*/ 6 h 10"/>
                    <a:gd name="T18" fmla="*/ 2 w 5"/>
                    <a:gd name="T19" fmla="*/ 4 h 10"/>
                    <a:gd name="T20" fmla="*/ 1 w 5"/>
                    <a:gd name="T21" fmla="*/ 4 h 10"/>
                    <a:gd name="T22" fmla="*/ 1 w 5"/>
                    <a:gd name="T23" fmla="*/ 1 h 10"/>
                    <a:gd name="T24" fmla="*/ 2 w 5"/>
                    <a:gd name="T25" fmla="*/ 1 h 10"/>
                    <a:gd name="T26" fmla="*/ 2 w 5"/>
                    <a:gd name="T27" fmla="*/ 4 h 10"/>
                    <a:gd name="T28" fmla="*/ 2 w 5"/>
                    <a:gd name="T29" fmla="*/ 6 h 10"/>
                    <a:gd name="T30" fmla="*/ 1 w 5"/>
                    <a:gd name="T31" fmla="*/ 6 h 10"/>
                    <a:gd name="T32" fmla="*/ 1 w 5"/>
                    <a:gd name="T33" fmla="*/ 9 h 10"/>
                    <a:gd name="T34" fmla="*/ 0 w 5"/>
                    <a:gd name="T35" fmla="*/ 9 h 10"/>
                    <a:gd name="T36" fmla="*/ 0 w 5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4" y="1"/>
                      </a:lnTo>
                      <a:lnTo>
                        <a:pt x="4" y="3"/>
                      </a:lnTo>
                      <a:lnTo>
                        <a:pt x="3" y="4"/>
                      </a:lnTo>
                      <a:lnTo>
                        <a:pt x="4" y="6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1" y="4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1" y="6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79" name="Freeform 423"/>
                <p:cNvSpPr>
                  <a:spLocks/>
                </p:cNvSpPr>
                <p:nvPr/>
              </p:nvSpPr>
              <p:spPr bwMode="auto">
                <a:xfrm>
                  <a:off x="4998" y="2360"/>
                  <a:ext cx="6" cy="10"/>
                </a:xfrm>
                <a:custGeom>
                  <a:avLst/>
                  <a:gdLst>
                    <a:gd name="T0" fmla="*/ 1 w 6"/>
                    <a:gd name="T1" fmla="*/ 0 h 10"/>
                    <a:gd name="T2" fmla="*/ 4 w 6"/>
                    <a:gd name="T3" fmla="*/ 0 h 10"/>
                    <a:gd name="T4" fmla="*/ 5 w 6"/>
                    <a:gd name="T5" fmla="*/ 1 h 10"/>
                    <a:gd name="T6" fmla="*/ 5 w 6"/>
                    <a:gd name="T7" fmla="*/ 3 h 10"/>
                    <a:gd name="T8" fmla="*/ 3 w 6"/>
                    <a:gd name="T9" fmla="*/ 3 h 10"/>
                    <a:gd name="T10" fmla="*/ 3 w 6"/>
                    <a:gd name="T11" fmla="*/ 2 h 10"/>
                    <a:gd name="T12" fmla="*/ 2 w 6"/>
                    <a:gd name="T13" fmla="*/ 2 h 10"/>
                    <a:gd name="T14" fmla="*/ 2 w 6"/>
                    <a:gd name="T15" fmla="*/ 4 h 10"/>
                    <a:gd name="T16" fmla="*/ 4 w 6"/>
                    <a:gd name="T17" fmla="*/ 4 h 10"/>
                    <a:gd name="T18" fmla="*/ 3 w 6"/>
                    <a:gd name="T19" fmla="*/ 4 h 10"/>
                    <a:gd name="T20" fmla="*/ 5 w 6"/>
                    <a:gd name="T21" fmla="*/ 5 h 10"/>
                    <a:gd name="T22" fmla="*/ 5 w 6"/>
                    <a:gd name="T23" fmla="*/ 8 h 10"/>
                    <a:gd name="T24" fmla="*/ 4 w 6"/>
                    <a:gd name="T25" fmla="*/ 9 h 10"/>
                    <a:gd name="T26" fmla="*/ 1 w 6"/>
                    <a:gd name="T27" fmla="*/ 9 h 10"/>
                    <a:gd name="T28" fmla="*/ 0 w 6"/>
                    <a:gd name="T29" fmla="*/ 8 h 10"/>
                    <a:gd name="T30" fmla="*/ 0 w 6"/>
                    <a:gd name="T31" fmla="*/ 6 h 10"/>
                    <a:gd name="T32" fmla="*/ 2 w 6"/>
                    <a:gd name="T33" fmla="*/ 6 h 10"/>
                    <a:gd name="T34" fmla="*/ 2 w 6"/>
                    <a:gd name="T35" fmla="*/ 7 h 10"/>
                    <a:gd name="T36" fmla="*/ 3 w 6"/>
                    <a:gd name="T37" fmla="*/ 7 h 10"/>
                    <a:gd name="T38" fmla="*/ 3 w 6"/>
                    <a:gd name="T39" fmla="*/ 5 h 10"/>
                    <a:gd name="T40" fmla="*/ 2 w 6"/>
                    <a:gd name="T41" fmla="*/ 5 h 10"/>
                    <a:gd name="T42" fmla="*/ 0 w 6"/>
                    <a:gd name="T43" fmla="*/ 4 h 10"/>
                    <a:gd name="T44" fmla="*/ 0 w 6"/>
                    <a:gd name="T45" fmla="*/ 1 h 10"/>
                    <a:gd name="T46" fmla="*/ 1 w 6"/>
                    <a:gd name="T4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" h="10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4" y="4"/>
                      </a:lnTo>
                      <a:lnTo>
                        <a:pt x="3" y="4"/>
                      </a:lnTo>
                      <a:lnTo>
                        <a:pt x="5" y="5"/>
                      </a:lnTo>
                      <a:lnTo>
                        <a:pt x="5" y="8"/>
                      </a:lnTo>
                      <a:lnTo>
                        <a:pt x="4" y="9"/>
                      </a:lnTo>
                      <a:lnTo>
                        <a:pt x="1" y="9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3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0" name="Freeform 424"/>
                <p:cNvSpPr>
                  <a:spLocks/>
                </p:cNvSpPr>
                <p:nvPr/>
              </p:nvSpPr>
              <p:spPr bwMode="auto">
                <a:xfrm>
                  <a:off x="4970" y="2360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3 w 6"/>
                    <a:gd name="T3" fmla="*/ 0 h 10"/>
                    <a:gd name="T4" fmla="*/ 3 w 6"/>
                    <a:gd name="T5" fmla="*/ 7 h 10"/>
                    <a:gd name="T6" fmla="*/ 5 w 6"/>
                    <a:gd name="T7" fmla="*/ 7 h 10"/>
                    <a:gd name="T8" fmla="*/ 5 w 6"/>
                    <a:gd name="T9" fmla="*/ 9 h 10"/>
                    <a:gd name="T10" fmla="*/ 0 w 6"/>
                    <a:gd name="T11" fmla="*/ 9 h 10"/>
                    <a:gd name="T12" fmla="*/ 0 w 6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7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281" name="Group 425"/>
              <p:cNvGrpSpPr>
                <a:grpSpLocks/>
              </p:cNvGrpSpPr>
              <p:nvPr/>
            </p:nvGrpSpPr>
            <p:grpSpPr bwMode="auto">
              <a:xfrm>
                <a:off x="4372" y="2395"/>
                <a:ext cx="184" cy="16"/>
                <a:chOff x="4372" y="2395"/>
                <a:chExt cx="184" cy="16"/>
              </a:xfrm>
            </p:grpSpPr>
            <p:sp>
              <p:nvSpPr>
                <p:cNvPr id="122282" name="Freeform 426"/>
                <p:cNvSpPr>
                  <a:spLocks/>
                </p:cNvSpPr>
                <p:nvPr/>
              </p:nvSpPr>
              <p:spPr bwMode="auto">
                <a:xfrm>
                  <a:off x="4435" y="2395"/>
                  <a:ext cx="12" cy="15"/>
                </a:xfrm>
                <a:custGeom>
                  <a:avLst/>
                  <a:gdLst>
                    <a:gd name="T0" fmla="*/ 3 w 12"/>
                    <a:gd name="T1" fmla="*/ 0 h 15"/>
                    <a:gd name="T2" fmla="*/ 8 w 12"/>
                    <a:gd name="T3" fmla="*/ 0 h 15"/>
                    <a:gd name="T4" fmla="*/ 11 w 12"/>
                    <a:gd name="T5" fmla="*/ 14 h 15"/>
                    <a:gd name="T6" fmla="*/ 7 w 12"/>
                    <a:gd name="T7" fmla="*/ 14 h 15"/>
                    <a:gd name="T8" fmla="*/ 7 w 12"/>
                    <a:gd name="T9" fmla="*/ 11 h 15"/>
                    <a:gd name="T10" fmla="*/ 7 w 12"/>
                    <a:gd name="T11" fmla="*/ 9 h 15"/>
                    <a:gd name="T12" fmla="*/ 5 w 12"/>
                    <a:gd name="T13" fmla="*/ 2 h 15"/>
                    <a:gd name="T14" fmla="*/ 4 w 12"/>
                    <a:gd name="T15" fmla="*/ 9 h 15"/>
                    <a:gd name="T16" fmla="*/ 7 w 12"/>
                    <a:gd name="T17" fmla="*/ 9 h 15"/>
                    <a:gd name="T18" fmla="*/ 7 w 12"/>
                    <a:gd name="T19" fmla="*/ 11 h 15"/>
                    <a:gd name="T20" fmla="*/ 4 w 12"/>
                    <a:gd name="T21" fmla="*/ 11 h 15"/>
                    <a:gd name="T22" fmla="*/ 4 w 12"/>
                    <a:gd name="T23" fmla="*/ 14 h 15"/>
                    <a:gd name="T24" fmla="*/ 0 w 12"/>
                    <a:gd name="T25" fmla="*/ 14 h 15"/>
                    <a:gd name="T26" fmla="*/ 3 w 12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" h="15">
                      <a:moveTo>
                        <a:pt x="3" y="0"/>
                      </a:moveTo>
                      <a:lnTo>
                        <a:pt x="8" y="0"/>
                      </a:lnTo>
                      <a:lnTo>
                        <a:pt x="11" y="14"/>
                      </a:lnTo>
                      <a:lnTo>
                        <a:pt x="7" y="14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5" y="2"/>
                      </a:lnTo>
                      <a:lnTo>
                        <a:pt x="4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4" y="11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3" name="Freeform 427"/>
                <p:cNvSpPr>
                  <a:spLocks/>
                </p:cNvSpPr>
                <p:nvPr/>
              </p:nvSpPr>
              <p:spPr bwMode="auto">
                <a:xfrm>
                  <a:off x="4511" y="2395"/>
                  <a:ext cx="11" cy="15"/>
                </a:xfrm>
                <a:custGeom>
                  <a:avLst/>
                  <a:gdLst>
                    <a:gd name="T0" fmla="*/ 0 w 11"/>
                    <a:gd name="T1" fmla="*/ 0 h 15"/>
                    <a:gd name="T2" fmla="*/ 8 w 11"/>
                    <a:gd name="T3" fmla="*/ 0 h 15"/>
                    <a:gd name="T4" fmla="*/ 10 w 11"/>
                    <a:gd name="T5" fmla="*/ 2 h 15"/>
                    <a:gd name="T6" fmla="*/ 10 w 11"/>
                    <a:gd name="T7" fmla="*/ 5 h 15"/>
                    <a:gd name="T8" fmla="*/ 8 w 11"/>
                    <a:gd name="T9" fmla="*/ 7 h 15"/>
                    <a:gd name="T10" fmla="*/ 10 w 11"/>
                    <a:gd name="T11" fmla="*/ 8 h 15"/>
                    <a:gd name="T12" fmla="*/ 10 w 11"/>
                    <a:gd name="T13" fmla="*/ 12 h 15"/>
                    <a:gd name="T14" fmla="*/ 8 w 11"/>
                    <a:gd name="T15" fmla="*/ 14 h 15"/>
                    <a:gd name="T16" fmla="*/ 0 w 11"/>
                    <a:gd name="T17" fmla="*/ 14 h 15"/>
                    <a:gd name="T18" fmla="*/ 0 w 11"/>
                    <a:gd name="T19" fmla="*/ 8 h 15"/>
                    <a:gd name="T20" fmla="*/ 4 w 11"/>
                    <a:gd name="T21" fmla="*/ 8 h 15"/>
                    <a:gd name="T22" fmla="*/ 4 w 11"/>
                    <a:gd name="T23" fmla="*/ 11 h 15"/>
                    <a:gd name="T24" fmla="*/ 6 w 11"/>
                    <a:gd name="T25" fmla="*/ 11 h 15"/>
                    <a:gd name="T26" fmla="*/ 6 w 11"/>
                    <a:gd name="T27" fmla="*/ 8 h 15"/>
                    <a:gd name="T28" fmla="*/ 4 w 11"/>
                    <a:gd name="T29" fmla="*/ 8 h 15"/>
                    <a:gd name="T30" fmla="*/ 4 w 11"/>
                    <a:gd name="T31" fmla="*/ 5 h 15"/>
                    <a:gd name="T32" fmla="*/ 6 w 11"/>
                    <a:gd name="T33" fmla="*/ 5 h 15"/>
                    <a:gd name="T34" fmla="*/ 6 w 11"/>
                    <a:gd name="T35" fmla="*/ 3 h 15"/>
                    <a:gd name="T36" fmla="*/ 4 w 11"/>
                    <a:gd name="T37" fmla="*/ 3 h 15"/>
                    <a:gd name="T38" fmla="*/ 4 w 11"/>
                    <a:gd name="T39" fmla="*/ 5 h 15"/>
                    <a:gd name="T40" fmla="*/ 4 w 11"/>
                    <a:gd name="T41" fmla="*/ 8 h 15"/>
                    <a:gd name="T42" fmla="*/ 0 w 11"/>
                    <a:gd name="T43" fmla="*/ 8 h 15"/>
                    <a:gd name="T44" fmla="*/ 0 w 11"/>
                    <a:gd name="T4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" h="15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5"/>
                      </a:lnTo>
                      <a:lnTo>
                        <a:pt x="8" y="7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4" y="8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4" y="5"/>
                      </a:lnTo>
                      <a:lnTo>
                        <a:pt x="6" y="5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4" name="Freeform 428"/>
                <p:cNvSpPr>
                  <a:spLocks/>
                </p:cNvSpPr>
                <p:nvPr/>
              </p:nvSpPr>
              <p:spPr bwMode="auto">
                <a:xfrm>
                  <a:off x="4372" y="2395"/>
                  <a:ext cx="7" cy="15"/>
                </a:xfrm>
                <a:custGeom>
                  <a:avLst/>
                  <a:gdLst>
                    <a:gd name="T0" fmla="*/ 0 w 7"/>
                    <a:gd name="T1" fmla="*/ 0 h 15"/>
                    <a:gd name="T2" fmla="*/ 6 w 7"/>
                    <a:gd name="T3" fmla="*/ 0 h 15"/>
                    <a:gd name="T4" fmla="*/ 6 w 7"/>
                    <a:gd name="T5" fmla="*/ 3 h 15"/>
                    <a:gd name="T6" fmla="*/ 3 w 7"/>
                    <a:gd name="T7" fmla="*/ 3 h 15"/>
                    <a:gd name="T8" fmla="*/ 3 w 7"/>
                    <a:gd name="T9" fmla="*/ 5 h 15"/>
                    <a:gd name="T10" fmla="*/ 6 w 7"/>
                    <a:gd name="T11" fmla="*/ 5 h 15"/>
                    <a:gd name="T12" fmla="*/ 6 w 7"/>
                    <a:gd name="T13" fmla="*/ 8 h 15"/>
                    <a:gd name="T14" fmla="*/ 3 w 7"/>
                    <a:gd name="T15" fmla="*/ 8 h 15"/>
                    <a:gd name="T16" fmla="*/ 3 w 7"/>
                    <a:gd name="T17" fmla="*/ 14 h 15"/>
                    <a:gd name="T18" fmla="*/ 0 w 7"/>
                    <a:gd name="T19" fmla="*/ 14 h 15"/>
                    <a:gd name="T20" fmla="*/ 0 w 7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" h="15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6" y="3"/>
                      </a:lnTo>
                      <a:lnTo>
                        <a:pt x="3" y="3"/>
                      </a:lnTo>
                      <a:lnTo>
                        <a:pt x="3" y="5"/>
                      </a:lnTo>
                      <a:lnTo>
                        <a:pt x="6" y="5"/>
                      </a:lnTo>
                      <a:lnTo>
                        <a:pt x="6" y="8"/>
                      </a:lnTo>
                      <a:lnTo>
                        <a:pt x="3" y="8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5" name="Freeform 429"/>
                <p:cNvSpPr>
                  <a:spLocks/>
                </p:cNvSpPr>
                <p:nvPr/>
              </p:nvSpPr>
              <p:spPr bwMode="auto">
                <a:xfrm>
                  <a:off x="4382" y="2395"/>
                  <a:ext cx="3" cy="15"/>
                </a:xfrm>
                <a:custGeom>
                  <a:avLst/>
                  <a:gdLst>
                    <a:gd name="T0" fmla="*/ 0 w 3"/>
                    <a:gd name="T1" fmla="*/ 0 h 15"/>
                    <a:gd name="T2" fmla="*/ 2 w 3"/>
                    <a:gd name="T3" fmla="*/ 0 h 15"/>
                    <a:gd name="T4" fmla="*/ 2 w 3"/>
                    <a:gd name="T5" fmla="*/ 14 h 15"/>
                    <a:gd name="T6" fmla="*/ 0 w 3"/>
                    <a:gd name="T7" fmla="*/ 14 h 15"/>
                    <a:gd name="T8" fmla="*/ 0 w 3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6" name="Freeform 430"/>
                <p:cNvSpPr>
                  <a:spLocks/>
                </p:cNvSpPr>
                <p:nvPr/>
              </p:nvSpPr>
              <p:spPr bwMode="auto">
                <a:xfrm>
                  <a:off x="4546" y="2395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3 w 10"/>
                    <a:gd name="T3" fmla="*/ 0 h 15"/>
                    <a:gd name="T4" fmla="*/ 3 w 10"/>
                    <a:gd name="T5" fmla="*/ 6 h 15"/>
                    <a:gd name="T6" fmla="*/ 6 w 10"/>
                    <a:gd name="T7" fmla="*/ 0 h 15"/>
                    <a:gd name="T8" fmla="*/ 9 w 10"/>
                    <a:gd name="T9" fmla="*/ 0 h 15"/>
                    <a:gd name="T10" fmla="*/ 6 w 10"/>
                    <a:gd name="T11" fmla="*/ 7 h 15"/>
                    <a:gd name="T12" fmla="*/ 9 w 10"/>
                    <a:gd name="T13" fmla="*/ 14 h 15"/>
                    <a:gd name="T14" fmla="*/ 6 w 10"/>
                    <a:gd name="T15" fmla="*/ 14 h 15"/>
                    <a:gd name="T16" fmla="*/ 3 w 10"/>
                    <a:gd name="T17" fmla="*/ 8 h 15"/>
                    <a:gd name="T18" fmla="*/ 3 w 10"/>
                    <a:gd name="T19" fmla="*/ 14 h 15"/>
                    <a:gd name="T20" fmla="*/ 0 w 10"/>
                    <a:gd name="T21" fmla="*/ 14 h 15"/>
                    <a:gd name="T22" fmla="*/ 0 w 10"/>
                    <a:gd name="T2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6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6" y="7"/>
                      </a:lnTo>
                      <a:lnTo>
                        <a:pt x="9" y="14"/>
                      </a:lnTo>
                      <a:lnTo>
                        <a:pt x="6" y="14"/>
                      </a:lnTo>
                      <a:lnTo>
                        <a:pt x="3" y="8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7" name="Freeform 431"/>
                <p:cNvSpPr>
                  <a:spLocks/>
                </p:cNvSpPr>
                <p:nvPr/>
              </p:nvSpPr>
              <p:spPr bwMode="auto">
                <a:xfrm>
                  <a:off x="4497" y="2395"/>
                  <a:ext cx="8" cy="15"/>
                </a:xfrm>
                <a:custGeom>
                  <a:avLst/>
                  <a:gdLst>
                    <a:gd name="T0" fmla="*/ 0 w 8"/>
                    <a:gd name="T1" fmla="*/ 0 h 15"/>
                    <a:gd name="T2" fmla="*/ 4 w 8"/>
                    <a:gd name="T3" fmla="*/ 0 h 15"/>
                    <a:gd name="T4" fmla="*/ 4 w 8"/>
                    <a:gd name="T5" fmla="*/ 11 h 15"/>
                    <a:gd name="T6" fmla="*/ 7 w 8"/>
                    <a:gd name="T7" fmla="*/ 11 h 15"/>
                    <a:gd name="T8" fmla="*/ 7 w 8"/>
                    <a:gd name="T9" fmla="*/ 14 h 15"/>
                    <a:gd name="T10" fmla="*/ 0 w 8"/>
                    <a:gd name="T11" fmla="*/ 14 h 15"/>
                    <a:gd name="T12" fmla="*/ 0 w 8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1"/>
                      </a:lnTo>
                      <a:lnTo>
                        <a:pt x="7" y="11"/>
                      </a:lnTo>
                      <a:lnTo>
                        <a:pt x="7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8" name="Freeform 432"/>
                <p:cNvSpPr>
                  <a:spLocks/>
                </p:cNvSpPr>
                <p:nvPr/>
              </p:nvSpPr>
              <p:spPr bwMode="auto">
                <a:xfrm>
                  <a:off x="4461" y="2395"/>
                  <a:ext cx="10" cy="16"/>
                </a:xfrm>
                <a:custGeom>
                  <a:avLst/>
                  <a:gdLst>
                    <a:gd name="T0" fmla="*/ 2 w 10"/>
                    <a:gd name="T1" fmla="*/ 0 h 16"/>
                    <a:gd name="T2" fmla="*/ 7 w 10"/>
                    <a:gd name="T3" fmla="*/ 0 h 16"/>
                    <a:gd name="T4" fmla="*/ 9 w 10"/>
                    <a:gd name="T5" fmla="*/ 2 h 16"/>
                    <a:gd name="T6" fmla="*/ 9 w 10"/>
                    <a:gd name="T7" fmla="*/ 12 h 16"/>
                    <a:gd name="T8" fmla="*/ 7 w 10"/>
                    <a:gd name="T9" fmla="*/ 14 h 16"/>
                    <a:gd name="T10" fmla="*/ 6 w 10"/>
                    <a:gd name="T11" fmla="*/ 14 h 16"/>
                    <a:gd name="T12" fmla="*/ 6 w 10"/>
                    <a:gd name="T13" fmla="*/ 15 h 16"/>
                    <a:gd name="T14" fmla="*/ 3 w 10"/>
                    <a:gd name="T15" fmla="*/ 15 h 16"/>
                    <a:gd name="T16" fmla="*/ 3 w 10"/>
                    <a:gd name="T17" fmla="*/ 14 h 16"/>
                    <a:gd name="T18" fmla="*/ 2 w 10"/>
                    <a:gd name="T19" fmla="*/ 14 h 16"/>
                    <a:gd name="T20" fmla="*/ 0 w 10"/>
                    <a:gd name="T21" fmla="*/ 12 h 16"/>
                    <a:gd name="T22" fmla="*/ 0 w 10"/>
                    <a:gd name="T23" fmla="*/ 11 h 16"/>
                    <a:gd name="T24" fmla="*/ 4 w 10"/>
                    <a:gd name="T25" fmla="*/ 11 h 16"/>
                    <a:gd name="T26" fmla="*/ 6 w 10"/>
                    <a:gd name="T27" fmla="*/ 11 h 16"/>
                    <a:gd name="T28" fmla="*/ 6 w 10"/>
                    <a:gd name="T29" fmla="*/ 3 h 16"/>
                    <a:gd name="T30" fmla="*/ 4 w 10"/>
                    <a:gd name="T31" fmla="*/ 3 h 16"/>
                    <a:gd name="T32" fmla="*/ 4 w 10"/>
                    <a:gd name="T33" fmla="*/ 11 h 16"/>
                    <a:gd name="T34" fmla="*/ 0 w 10"/>
                    <a:gd name="T35" fmla="*/ 11 h 16"/>
                    <a:gd name="T36" fmla="*/ 0 w 10"/>
                    <a:gd name="T37" fmla="*/ 2 h 16"/>
                    <a:gd name="T38" fmla="*/ 2 w 10"/>
                    <a:gd name="T3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" h="16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12"/>
                      </a:lnTo>
                      <a:lnTo>
                        <a:pt x="7" y="14"/>
                      </a:lnTo>
                      <a:lnTo>
                        <a:pt x="6" y="14"/>
                      </a:lnTo>
                      <a:lnTo>
                        <a:pt x="6" y="15"/>
                      </a:lnTo>
                      <a:lnTo>
                        <a:pt x="3" y="15"/>
                      </a:lnTo>
                      <a:lnTo>
                        <a:pt x="3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11"/>
                      </a:lnTo>
                      <a:lnTo>
                        <a:pt x="0" y="11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89" name="Freeform 433"/>
                <p:cNvSpPr>
                  <a:spLocks/>
                </p:cNvSpPr>
                <p:nvPr/>
              </p:nvSpPr>
              <p:spPr bwMode="auto">
                <a:xfrm>
                  <a:off x="4387" y="2395"/>
                  <a:ext cx="8" cy="15"/>
                </a:xfrm>
                <a:custGeom>
                  <a:avLst/>
                  <a:gdLst>
                    <a:gd name="T0" fmla="*/ 0 w 8"/>
                    <a:gd name="T1" fmla="*/ 0 h 15"/>
                    <a:gd name="T2" fmla="*/ 5 w 8"/>
                    <a:gd name="T3" fmla="*/ 0 h 15"/>
                    <a:gd name="T4" fmla="*/ 7 w 8"/>
                    <a:gd name="T5" fmla="*/ 2 h 15"/>
                    <a:gd name="T6" fmla="*/ 7 w 8"/>
                    <a:gd name="T7" fmla="*/ 6 h 15"/>
                    <a:gd name="T8" fmla="*/ 5 w 8"/>
                    <a:gd name="T9" fmla="*/ 7 h 15"/>
                    <a:gd name="T10" fmla="*/ 7 w 8"/>
                    <a:gd name="T11" fmla="*/ 9 h 15"/>
                    <a:gd name="T12" fmla="*/ 7 w 8"/>
                    <a:gd name="T13" fmla="*/ 14 h 15"/>
                    <a:gd name="T14" fmla="*/ 4 w 8"/>
                    <a:gd name="T15" fmla="*/ 14 h 15"/>
                    <a:gd name="T16" fmla="*/ 4 w 8"/>
                    <a:gd name="T17" fmla="*/ 9 h 15"/>
                    <a:gd name="T18" fmla="*/ 4 w 8"/>
                    <a:gd name="T19" fmla="*/ 6 h 15"/>
                    <a:gd name="T20" fmla="*/ 3 w 8"/>
                    <a:gd name="T21" fmla="*/ 6 h 15"/>
                    <a:gd name="T22" fmla="*/ 3 w 8"/>
                    <a:gd name="T23" fmla="*/ 2 h 15"/>
                    <a:gd name="T24" fmla="*/ 4 w 8"/>
                    <a:gd name="T25" fmla="*/ 2 h 15"/>
                    <a:gd name="T26" fmla="*/ 4 w 8"/>
                    <a:gd name="T27" fmla="*/ 6 h 15"/>
                    <a:gd name="T28" fmla="*/ 4 w 8"/>
                    <a:gd name="T29" fmla="*/ 9 h 15"/>
                    <a:gd name="T30" fmla="*/ 3 w 8"/>
                    <a:gd name="T31" fmla="*/ 9 h 15"/>
                    <a:gd name="T32" fmla="*/ 3 w 8"/>
                    <a:gd name="T33" fmla="*/ 14 h 15"/>
                    <a:gd name="T34" fmla="*/ 0 w 8"/>
                    <a:gd name="T35" fmla="*/ 14 h 15"/>
                    <a:gd name="T36" fmla="*/ 0 w 8"/>
                    <a:gd name="T3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7" y="6"/>
                      </a:lnTo>
                      <a:lnTo>
                        <a:pt x="5" y="7"/>
                      </a:lnTo>
                      <a:lnTo>
                        <a:pt x="7" y="9"/>
                      </a:lnTo>
                      <a:lnTo>
                        <a:pt x="7" y="14"/>
                      </a:lnTo>
                      <a:lnTo>
                        <a:pt x="4" y="14"/>
                      </a:lnTo>
                      <a:lnTo>
                        <a:pt x="4" y="9"/>
                      </a:lnTo>
                      <a:lnTo>
                        <a:pt x="4" y="6"/>
                      </a:lnTo>
                      <a:lnTo>
                        <a:pt x="3" y="6"/>
                      </a:lnTo>
                      <a:lnTo>
                        <a:pt x="3" y="2"/>
                      </a:lnTo>
                      <a:lnTo>
                        <a:pt x="4" y="2"/>
                      </a:lnTo>
                      <a:lnTo>
                        <a:pt x="4" y="6"/>
                      </a:lnTo>
                      <a:lnTo>
                        <a:pt x="4" y="9"/>
                      </a:lnTo>
                      <a:lnTo>
                        <a:pt x="3" y="9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0" name="Freeform 434"/>
                <p:cNvSpPr>
                  <a:spLocks/>
                </p:cNvSpPr>
                <p:nvPr/>
              </p:nvSpPr>
              <p:spPr bwMode="auto">
                <a:xfrm>
                  <a:off x="4398" y="2395"/>
                  <a:ext cx="8" cy="15"/>
                </a:xfrm>
                <a:custGeom>
                  <a:avLst/>
                  <a:gdLst>
                    <a:gd name="T0" fmla="*/ 2 w 8"/>
                    <a:gd name="T1" fmla="*/ 0 h 15"/>
                    <a:gd name="T2" fmla="*/ 5 w 8"/>
                    <a:gd name="T3" fmla="*/ 0 h 15"/>
                    <a:gd name="T4" fmla="*/ 7 w 8"/>
                    <a:gd name="T5" fmla="*/ 2 h 15"/>
                    <a:gd name="T6" fmla="*/ 7 w 8"/>
                    <a:gd name="T7" fmla="*/ 5 h 15"/>
                    <a:gd name="T8" fmla="*/ 4 w 8"/>
                    <a:gd name="T9" fmla="*/ 5 h 15"/>
                    <a:gd name="T10" fmla="*/ 4 w 8"/>
                    <a:gd name="T11" fmla="*/ 3 h 15"/>
                    <a:gd name="T12" fmla="*/ 3 w 8"/>
                    <a:gd name="T13" fmla="*/ 3 h 15"/>
                    <a:gd name="T14" fmla="*/ 3 w 8"/>
                    <a:gd name="T15" fmla="*/ 6 h 15"/>
                    <a:gd name="T16" fmla="*/ 5 w 8"/>
                    <a:gd name="T17" fmla="*/ 6 h 15"/>
                    <a:gd name="T18" fmla="*/ 5 w 8"/>
                    <a:gd name="T19" fmla="*/ 6 h 15"/>
                    <a:gd name="T20" fmla="*/ 7 w 8"/>
                    <a:gd name="T21" fmla="*/ 8 h 15"/>
                    <a:gd name="T22" fmla="*/ 7 w 8"/>
                    <a:gd name="T23" fmla="*/ 12 h 15"/>
                    <a:gd name="T24" fmla="*/ 5 w 8"/>
                    <a:gd name="T25" fmla="*/ 14 h 15"/>
                    <a:gd name="T26" fmla="*/ 2 w 8"/>
                    <a:gd name="T27" fmla="*/ 14 h 15"/>
                    <a:gd name="T28" fmla="*/ 0 w 8"/>
                    <a:gd name="T29" fmla="*/ 12 h 15"/>
                    <a:gd name="T30" fmla="*/ 0 w 8"/>
                    <a:gd name="T31" fmla="*/ 10 h 15"/>
                    <a:gd name="T32" fmla="*/ 2 w 8"/>
                    <a:gd name="T33" fmla="*/ 10 h 15"/>
                    <a:gd name="T34" fmla="*/ 2 w 8"/>
                    <a:gd name="T35" fmla="*/ 11 h 15"/>
                    <a:gd name="T36" fmla="*/ 4 w 8"/>
                    <a:gd name="T37" fmla="*/ 11 h 15"/>
                    <a:gd name="T38" fmla="*/ 4 w 8"/>
                    <a:gd name="T39" fmla="*/ 8 h 15"/>
                    <a:gd name="T40" fmla="*/ 2 w 8"/>
                    <a:gd name="T41" fmla="*/ 8 h 15"/>
                    <a:gd name="T42" fmla="*/ 0 w 8"/>
                    <a:gd name="T43" fmla="*/ 7 h 15"/>
                    <a:gd name="T44" fmla="*/ 0 w 8"/>
                    <a:gd name="T45" fmla="*/ 2 h 15"/>
                    <a:gd name="T46" fmla="*/ 2 w 8"/>
                    <a:gd name="T4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" h="15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7" y="5"/>
                      </a:lnTo>
                      <a:lnTo>
                        <a:pt x="4" y="5"/>
                      </a:lnTo>
                      <a:lnTo>
                        <a:pt x="4" y="3"/>
                      </a:lnTo>
                      <a:lnTo>
                        <a:pt x="3" y="3"/>
                      </a:lnTo>
                      <a:lnTo>
                        <a:pt x="3" y="6"/>
                      </a:lnTo>
                      <a:lnTo>
                        <a:pt x="5" y="6"/>
                      </a:lnTo>
                      <a:lnTo>
                        <a:pt x="5" y="6"/>
                      </a:lnTo>
                      <a:lnTo>
                        <a:pt x="7" y="8"/>
                      </a:lnTo>
                      <a:lnTo>
                        <a:pt x="7" y="12"/>
                      </a:lnTo>
                      <a:lnTo>
                        <a:pt x="5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2" y="10"/>
                      </a:lnTo>
                      <a:lnTo>
                        <a:pt x="2" y="11"/>
                      </a:lnTo>
                      <a:lnTo>
                        <a:pt x="4" y="11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1" name="Freeform 435"/>
                <p:cNvSpPr>
                  <a:spLocks/>
                </p:cNvSpPr>
                <p:nvPr/>
              </p:nvSpPr>
              <p:spPr bwMode="auto">
                <a:xfrm>
                  <a:off x="4407" y="2395"/>
                  <a:ext cx="9" cy="15"/>
                </a:xfrm>
                <a:custGeom>
                  <a:avLst/>
                  <a:gdLst>
                    <a:gd name="T0" fmla="*/ 0 w 9"/>
                    <a:gd name="T1" fmla="*/ 0 h 15"/>
                    <a:gd name="T2" fmla="*/ 8 w 9"/>
                    <a:gd name="T3" fmla="*/ 0 h 15"/>
                    <a:gd name="T4" fmla="*/ 8 w 9"/>
                    <a:gd name="T5" fmla="*/ 3 h 15"/>
                    <a:gd name="T6" fmla="*/ 6 w 9"/>
                    <a:gd name="T7" fmla="*/ 3 h 15"/>
                    <a:gd name="T8" fmla="*/ 6 w 9"/>
                    <a:gd name="T9" fmla="*/ 14 h 15"/>
                    <a:gd name="T10" fmla="*/ 3 w 9"/>
                    <a:gd name="T11" fmla="*/ 14 h 15"/>
                    <a:gd name="T12" fmla="*/ 3 w 9"/>
                    <a:gd name="T13" fmla="*/ 3 h 15"/>
                    <a:gd name="T14" fmla="*/ 0 w 9"/>
                    <a:gd name="T15" fmla="*/ 3 h 15"/>
                    <a:gd name="T16" fmla="*/ 0 w 9"/>
                    <a:gd name="T1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5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3"/>
                      </a:lnTo>
                      <a:lnTo>
                        <a:pt x="6" y="3"/>
                      </a:lnTo>
                      <a:lnTo>
                        <a:pt x="6" y="14"/>
                      </a:lnTo>
                      <a:lnTo>
                        <a:pt x="3" y="14"/>
                      </a:lnTo>
                      <a:lnTo>
                        <a:pt x="3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2" name="Freeform 436"/>
                <p:cNvSpPr>
                  <a:spLocks/>
                </p:cNvSpPr>
                <p:nvPr/>
              </p:nvSpPr>
              <p:spPr bwMode="auto">
                <a:xfrm>
                  <a:off x="4446" y="2395"/>
                  <a:ext cx="8" cy="15"/>
                </a:xfrm>
                <a:custGeom>
                  <a:avLst/>
                  <a:gdLst>
                    <a:gd name="T0" fmla="*/ 0 w 8"/>
                    <a:gd name="T1" fmla="*/ 0 h 15"/>
                    <a:gd name="T2" fmla="*/ 7 w 8"/>
                    <a:gd name="T3" fmla="*/ 0 h 15"/>
                    <a:gd name="T4" fmla="*/ 7 w 8"/>
                    <a:gd name="T5" fmla="*/ 3 h 15"/>
                    <a:gd name="T6" fmla="*/ 5 w 8"/>
                    <a:gd name="T7" fmla="*/ 3 h 15"/>
                    <a:gd name="T8" fmla="*/ 5 w 8"/>
                    <a:gd name="T9" fmla="*/ 14 h 15"/>
                    <a:gd name="T10" fmla="*/ 2 w 8"/>
                    <a:gd name="T11" fmla="*/ 14 h 15"/>
                    <a:gd name="T12" fmla="*/ 2 w 8"/>
                    <a:gd name="T13" fmla="*/ 3 h 15"/>
                    <a:gd name="T14" fmla="*/ 0 w 8"/>
                    <a:gd name="T15" fmla="*/ 3 h 15"/>
                    <a:gd name="T16" fmla="*/ 0 w 8"/>
                    <a:gd name="T1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3"/>
                      </a:lnTo>
                      <a:lnTo>
                        <a:pt x="5" y="3"/>
                      </a:lnTo>
                      <a:lnTo>
                        <a:pt x="5" y="14"/>
                      </a:lnTo>
                      <a:lnTo>
                        <a:pt x="2" y="14"/>
                      </a:lnTo>
                      <a:lnTo>
                        <a:pt x="2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3" name="Freeform 437"/>
                <p:cNvSpPr>
                  <a:spLocks/>
                </p:cNvSpPr>
                <p:nvPr/>
              </p:nvSpPr>
              <p:spPr bwMode="auto">
                <a:xfrm>
                  <a:off x="4456" y="2395"/>
                  <a:ext cx="5" cy="15"/>
                </a:xfrm>
                <a:custGeom>
                  <a:avLst/>
                  <a:gdLst>
                    <a:gd name="T0" fmla="*/ 0 w 5"/>
                    <a:gd name="T1" fmla="*/ 0 h 15"/>
                    <a:gd name="T2" fmla="*/ 4 w 5"/>
                    <a:gd name="T3" fmla="*/ 0 h 15"/>
                    <a:gd name="T4" fmla="*/ 4 w 5"/>
                    <a:gd name="T5" fmla="*/ 14 h 15"/>
                    <a:gd name="T6" fmla="*/ 0 w 5"/>
                    <a:gd name="T7" fmla="*/ 14 h 15"/>
                    <a:gd name="T8" fmla="*/ 0 w 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4" name="Freeform 438"/>
                <p:cNvSpPr>
                  <a:spLocks/>
                </p:cNvSpPr>
                <p:nvPr/>
              </p:nvSpPr>
              <p:spPr bwMode="auto">
                <a:xfrm>
                  <a:off x="4423" y="2395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3 w 10"/>
                    <a:gd name="T3" fmla="*/ 0 h 15"/>
                    <a:gd name="T4" fmla="*/ 6 w 10"/>
                    <a:gd name="T5" fmla="*/ 7 h 15"/>
                    <a:gd name="T6" fmla="*/ 6 w 10"/>
                    <a:gd name="T7" fmla="*/ 0 h 15"/>
                    <a:gd name="T8" fmla="*/ 9 w 10"/>
                    <a:gd name="T9" fmla="*/ 0 h 15"/>
                    <a:gd name="T10" fmla="*/ 9 w 10"/>
                    <a:gd name="T11" fmla="*/ 14 h 15"/>
                    <a:gd name="T12" fmla="*/ 6 w 10"/>
                    <a:gd name="T13" fmla="*/ 14 h 15"/>
                    <a:gd name="T14" fmla="*/ 3 w 10"/>
                    <a:gd name="T15" fmla="*/ 7 h 15"/>
                    <a:gd name="T16" fmla="*/ 3 w 10"/>
                    <a:gd name="T17" fmla="*/ 14 h 15"/>
                    <a:gd name="T18" fmla="*/ 0 w 10"/>
                    <a:gd name="T19" fmla="*/ 14 h 15"/>
                    <a:gd name="T20" fmla="*/ 0 w 10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9" y="14"/>
                      </a:lnTo>
                      <a:lnTo>
                        <a:pt x="6" y="14"/>
                      </a:lnTo>
                      <a:lnTo>
                        <a:pt x="3" y="7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5" name="Freeform 439"/>
                <p:cNvSpPr>
                  <a:spLocks/>
                </p:cNvSpPr>
                <p:nvPr/>
              </p:nvSpPr>
              <p:spPr bwMode="auto">
                <a:xfrm>
                  <a:off x="4473" y="2395"/>
                  <a:ext cx="11" cy="15"/>
                </a:xfrm>
                <a:custGeom>
                  <a:avLst/>
                  <a:gdLst>
                    <a:gd name="T0" fmla="*/ 0 w 11"/>
                    <a:gd name="T1" fmla="*/ 0 h 15"/>
                    <a:gd name="T2" fmla="*/ 3 w 11"/>
                    <a:gd name="T3" fmla="*/ 0 h 15"/>
                    <a:gd name="T4" fmla="*/ 6 w 11"/>
                    <a:gd name="T5" fmla="*/ 7 h 15"/>
                    <a:gd name="T6" fmla="*/ 6 w 11"/>
                    <a:gd name="T7" fmla="*/ 0 h 15"/>
                    <a:gd name="T8" fmla="*/ 10 w 11"/>
                    <a:gd name="T9" fmla="*/ 0 h 15"/>
                    <a:gd name="T10" fmla="*/ 10 w 11"/>
                    <a:gd name="T11" fmla="*/ 14 h 15"/>
                    <a:gd name="T12" fmla="*/ 6 w 11"/>
                    <a:gd name="T13" fmla="*/ 14 h 15"/>
                    <a:gd name="T14" fmla="*/ 4 w 11"/>
                    <a:gd name="T15" fmla="*/ 7 h 15"/>
                    <a:gd name="T16" fmla="*/ 4 w 11"/>
                    <a:gd name="T17" fmla="*/ 14 h 15"/>
                    <a:gd name="T18" fmla="*/ 0 w 11"/>
                    <a:gd name="T19" fmla="*/ 14 h 15"/>
                    <a:gd name="T20" fmla="*/ 0 w 11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7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6" name="Freeform 440"/>
                <p:cNvSpPr>
                  <a:spLocks/>
                </p:cNvSpPr>
                <p:nvPr/>
              </p:nvSpPr>
              <p:spPr bwMode="auto">
                <a:xfrm>
                  <a:off x="4484" y="2395"/>
                  <a:ext cx="13" cy="15"/>
                </a:xfrm>
                <a:custGeom>
                  <a:avLst/>
                  <a:gdLst>
                    <a:gd name="T0" fmla="*/ 3 w 13"/>
                    <a:gd name="T1" fmla="*/ 0 h 15"/>
                    <a:gd name="T2" fmla="*/ 9 w 13"/>
                    <a:gd name="T3" fmla="*/ 0 h 15"/>
                    <a:gd name="T4" fmla="*/ 12 w 13"/>
                    <a:gd name="T5" fmla="*/ 14 h 15"/>
                    <a:gd name="T6" fmla="*/ 8 w 13"/>
                    <a:gd name="T7" fmla="*/ 14 h 15"/>
                    <a:gd name="T8" fmla="*/ 7 w 13"/>
                    <a:gd name="T9" fmla="*/ 11 h 15"/>
                    <a:gd name="T10" fmla="*/ 7 w 13"/>
                    <a:gd name="T11" fmla="*/ 9 h 15"/>
                    <a:gd name="T12" fmla="*/ 6 w 13"/>
                    <a:gd name="T13" fmla="*/ 2 h 15"/>
                    <a:gd name="T14" fmla="*/ 5 w 13"/>
                    <a:gd name="T15" fmla="*/ 9 h 15"/>
                    <a:gd name="T16" fmla="*/ 7 w 13"/>
                    <a:gd name="T17" fmla="*/ 9 h 15"/>
                    <a:gd name="T18" fmla="*/ 7 w 13"/>
                    <a:gd name="T19" fmla="*/ 11 h 15"/>
                    <a:gd name="T20" fmla="*/ 5 w 13"/>
                    <a:gd name="T21" fmla="*/ 11 h 15"/>
                    <a:gd name="T22" fmla="*/ 4 w 13"/>
                    <a:gd name="T23" fmla="*/ 14 h 15"/>
                    <a:gd name="T24" fmla="*/ 0 w 13"/>
                    <a:gd name="T25" fmla="*/ 14 h 15"/>
                    <a:gd name="T26" fmla="*/ 3 w 13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5">
                      <a:moveTo>
                        <a:pt x="3" y="0"/>
                      </a:moveTo>
                      <a:lnTo>
                        <a:pt x="9" y="0"/>
                      </a:lnTo>
                      <a:lnTo>
                        <a:pt x="12" y="14"/>
                      </a:lnTo>
                      <a:lnTo>
                        <a:pt x="8" y="14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2"/>
                      </a:lnTo>
                      <a:lnTo>
                        <a:pt x="5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5" y="11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7" name="Freeform 441"/>
                <p:cNvSpPr>
                  <a:spLocks/>
                </p:cNvSpPr>
                <p:nvPr/>
              </p:nvSpPr>
              <p:spPr bwMode="auto">
                <a:xfrm>
                  <a:off x="4522" y="2395"/>
                  <a:ext cx="11" cy="15"/>
                </a:xfrm>
                <a:custGeom>
                  <a:avLst/>
                  <a:gdLst>
                    <a:gd name="T0" fmla="*/ 3 w 11"/>
                    <a:gd name="T1" fmla="*/ 0 h 15"/>
                    <a:gd name="T2" fmla="*/ 7 w 11"/>
                    <a:gd name="T3" fmla="*/ 0 h 15"/>
                    <a:gd name="T4" fmla="*/ 10 w 11"/>
                    <a:gd name="T5" fmla="*/ 14 h 15"/>
                    <a:gd name="T6" fmla="*/ 7 w 11"/>
                    <a:gd name="T7" fmla="*/ 14 h 15"/>
                    <a:gd name="T8" fmla="*/ 6 w 11"/>
                    <a:gd name="T9" fmla="*/ 11 h 15"/>
                    <a:gd name="T10" fmla="*/ 6 w 11"/>
                    <a:gd name="T11" fmla="*/ 9 h 15"/>
                    <a:gd name="T12" fmla="*/ 5 w 11"/>
                    <a:gd name="T13" fmla="*/ 2 h 15"/>
                    <a:gd name="T14" fmla="*/ 4 w 11"/>
                    <a:gd name="T15" fmla="*/ 9 h 15"/>
                    <a:gd name="T16" fmla="*/ 6 w 11"/>
                    <a:gd name="T17" fmla="*/ 9 h 15"/>
                    <a:gd name="T18" fmla="*/ 6 w 11"/>
                    <a:gd name="T19" fmla="*/ 11 h 15"/>
                    <a:gd name="T20" fmla="*/ 4 w 11"/>
                    <a:gd name="T21" fmla="*/ 11 h 15"/>
                    <a:gd name="T22" fmla="*/ 3 w 11"/>
                    <a:gd name="T23" fmla="*/ 14 h 15"/>
                    <a:gd name="T24" fmla="*/ 0 w 11"/>
                    <a:gd name="T25" fmla="*/ 14 h 15"/>
                    <a:gd name="T26" fmla="*/ 3 w 11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15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14"/>
                      </a:lnTo>
                      <a:lnTo>
                        <a:pt x="7" y="14"/>
                      </a:lnTo>
                      <a:lnTo>
                        <a:pt x="6" y="11"/>
                      </a:lnTo>
                      <a:lnTo>
                        <a:pt x="6" y="9"/>
                      </a:lnTo>
                      <a:lnTo>
                        <a:pt x="5" y="2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6" y="11"/>
                      </a:lnTo>
                      <a:lnTo>
                        <a:pt x="4" y="11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298" name="Freeform 442"/>
                <p:cNvSpPr>
                  <a:spLocks/>
                </p:cNvSpPr>
                <p:nvPr/>
              </p:nvSpPr>
              <p:spPr bwMode="auto">
                <a:xfrm>
                  <a:off x="4534" y="2395"/>
                  <a:ext cx="11" cy="15"/>
                </a:xfrm>
                <a:custGeom>
                  <a:avLst/>
                  <a:gdLst>
                    <a:gd name="T0" fmla="*/ 0 w 11"/>
                    <a:gd name="T1" fmla="*/ 0 h 15"/>
                    <a:gd name="T2" fmla="*/ 3 w 11"/>
                    <a:gd name="T3" fmla="*/ 0 h 15"/>
                    <a:gd name="T4" fmla="*/ 6 w 11"/>
                    <a:gd name="T5" fmla="*/ 7 h 15"/>
                    <a:gd name="T6" fmla="*/ 6 w 11"/>
                    <a:gd name="T7" fmla="*/ 0 h 15"/>
                    <a:gd name="T8" fmla="*/ 10 w 11"/>
                    <a:gd name="T9" fmla="*/ 0 h 15"/>
                    <a:gd name="T10" fmla="*/ 10 w 11"/>
                    <a:gd name="T11" fmla="*/ 14 h 15"/>
                    <a:gd name="T12" fmla="*/ 6 w 11"/>
                    <a:gd name="T13" fmla="*/ 14 h 15"/>
                    <a:gd name="T14" fmla="*/ 4 w 11"/>
                    <a:gd name="T15" fmla="*/ 7 h 15"/>
                    <a:gd name="T16" fmla="*/ 4 w 11"/>
                    <a:gd name="T17" fmla="*/ 14 h 15"/>
                    <a:gd name="T18" fmla="*/ 0 w 11"/>
                    <a:gd name="T19" fmla="*/ 14 h 15"/>
                    <a:gd name="T20" fmla="*/ 0 w 11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7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299" name="Rectangle 443"/>
              <p:cNvSpPr>
                <a:spLocks noChangeArrowheads="1"/>
              </p:cNvSpPr>
              <p:nvPr/>
            </p:nvSpPr>
            <p:spPr bwMode="auto">
              <a:xfrm>
                <a:off x="4373" y="2417"/>
                <a:ext cx="18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300" name="Rectangle 444"/>
              <p:cNvSpPr>
                <a:spLocks noChangeArrowheads="1"/>
              </p:cNvSpPr>
              <p:nvPr/>
            </p:nvSpPr>
            <p:spPr bwMode="auto">
              <a:xfrm>
                <a:off x="4382" y="2434"/>
                <a:ext cx="159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grpSp>
          <p:nvGrpSpPr>
            <p:cNvPr id="122301" name="Group 445"/>
            <p:cNvGrpSpPr>
              <a:grpSpLocks/>
            </p:cNvGrpSpPr>
            <p:nvPr/>
          </p:nvGrpSpPr>
          <p:grpSpPr bwMode="auto">
            <a:xfrm>
              <a:off x="4267" y="2272"/>
              <a:ext cx="709" cy="283"/>
              <a:chOff x="4267" y="2272"/>
              <a:chExt cx="709" cy="283"/>
            </a:xfrm>
          </p:grpSpPr>
          <p:grpSp>
            <p:nvGrpSpPr>
              <p:cNvPr id="122302" name="Group 446"/>
              <p:cNvGrpSpPr>
                <a:grpSpLocks/>
              </p:cNvGrpSpPr>
              <p:nvPr/>
            </p:nvGrpSpPr>
            <p:grpSpPr bwMode="auto">
              <a:xfrm>
                <a:off x="4267" y="2272"/>
                <a:ext cx="709" cy="283"/>
                <a:chOff x="4267" y="2272"/>
                <a:chExt cx="709" cy="283"/>
              </a:xfrm>
            </p:grpSpPr>
            <p:grpSp>
              <p:nvGrpSpPr>
                <p:cNvPr id="122303" name="Group 447"/>
                <p:cNvGrpSpPr>
                  <a:grpSpLocks/>
                </p:cNvGrpSpPr>
                <p:nvPr/>
              </p:nvGrpSpPr>
              <p:grpSpPr bwMode="auto">
                <a:xfrm>
                  <a:off x="4267" y="2272"/>
                  <a:ext cx="709" cy="283"/>
                  <a:chOff x="4267" y="2272"/>
                  <a:chExt cx="709" cy="283"/>
                </a:xfrm>
              </p:grpSpPr>
              <p:sp>
                <p:nvSpPr>
                  <p:cNvPr id="122304" name="Rectangle 448"/>
                  <p:cNvSpPr>
                    <a:spLocks noChangeArrowheads="1"/>
                  </p:cNvSpPr>
                  <p:nvPr/>
                </p:nvSpPr>
                <p:spPr bwMode="auto">
                  <a:xfrm>
                    <a:off x="4267" y="2272"/>
                    <a:ext cx="709" cy="283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305" name="Rectangle 449"/>
                  <p:cNvSpPr>
                    <a:spLocks noChangeArrowheads="1"/>
                  </p:cNvSpPr>
                  <p:nvPr/>
                </p:nvSpPr>
                <p:spPr bwMode="auto">
                  <a:xfrm>
                    <a:off x="4276" y="2281"/>
                    <a:ext cx="687" cy="264"/>
                  </a:xfrm>
                  <a:prstGeom prst="rect">
                    <a:avLst/>
                  </a:prstGeom>
                  <a:solidFill>
                    <a:srgbClr val="BFDFFF"/>
                  </a:solidFill>
                  <a:ln w="12700">
                    <a:solidFill>
                      <a:srgbClr val="00008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306" name="Rectangle 450"/>
                <p:cNvSpPr>
                  <a:spLocks noChangeArrowheads="1"/>
                </p:cNvSpPr>
                <p:nvPr/>
              </p:nvSpPr>
              <p:spPr bwMode="auto">
                <a:xfrm>
                  <a:off x="4276" y="2286"/>
                  <a:ext cx="687" cy="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sp>
            <p:nvSpPr>
              <p:cNvPr id="122307" name="Line 451"/>
              <p:cNvSpPr>
                <a:spLocks noChangeShapeType="1"/>
              </p:cNvSpPr>
              <p:nvPr/>
            </p:nvSpPr>
            <p:spPr bwMode="auto">
              <a:xfrm>
                <a:off x="4772" y="2353"/>
                <a:ext cx="1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308" name="Freeform 452"/>
              <p:cNvSpPr>
                <a:spLocks/>
              </p:cNvSpPr>
              <p:nvPr/>
            </p:nvSpPr>
            <p:spPr bwMode="auto">
              <a:xfrm>
                <a:off x="4424" y="2377"/>
                <a:ext cx="411" cy="16"/>
              </a:xfrm>
              <a:custGeom>
                <a:avLst/>
                <a:gdLst>
                  <a:gd name="T0" fmla="*/ 0 w 411"/>
                  <a:gd name="T1" fmla="*/ 15 h 16"/>
                  <a:gd name="T2" fmla="*/ 410 w 411"/>
                  <a:gd name="T3" fmla="*/ 15 h 16"/>
                  <a:gd name="T4" fmla="*/ 410 w 411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1" h="16">
                    <a:moveTo>
                      <a:pt x="0" y="15"/>
                    </a:moveTo>
                    <a:lnTo>
                      <a:pt x="410" y="15"/>
                    </a:lnTo>
                    <a:lnTo>
                      <a:pt x="41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2309" name="Rectangle 453"/>
              <p:cNvSpPr>
                <a:spLocks noChangeArrowheads="1"/>
              </p:cNvSpPr>
              <p:nvPr/>
            </p:nvSpPr>
            <p:spPr bwMode="auto">
              <a:xfrm>
                <a:off x="4858" y="2375"/>
                <a:ext cx="89" cy="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310" name="Line 454"/>
              <p:cNvSpPr>
                <a:spLocks noChangeShapeType="1"/>
              </p:cNvSpPr>
              <p:nvPr/>
            </p:nvSpPr>
            <p:spPr bwMode="auto">
              <a:xfrm flipH="1">
                <a:off x="4282" y="2418"/>
                <a:ext cx="6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311" name="Line 455"/>
              <p:cNvSpPr>
                <a:spLocks noChangeShapeType="1"/>
              </p:cNvSpPr>
              <p:nvPr/>
            </p:nvSpPr>
            <p:spPr bwMode="auto">
              <a:xfrm>
                <a:off x="4347" y="2510"/>
                <a:ext cx="2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312" name="Line 456"/>
              <p:cNvSpPr>
                <a:spLocks noChangeShapeType="1"/>
              </p:cNvSpPr>
              <p:nvPr/>
            </p:nvSpPr>
            <p:spPr bwMode="auto">
              <a:xfrm>
                <a:off x="4645" y="2510"/>
                <a:ext cx="29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122313" name="Group 457"/>
              <p:cNvGrpSpPr>
                <a:grpSpLocks/>
              </p:cNvGrpSpPr>
              <p:nvPr/>
            </p:nvGrpSpPr>
            <p:grpSpPr bwMode="auto">
              <a:xfrm>
                <a:off x="4292" y="2527"/>
                <a:ext cx="394" cy="12"/>
                <a:chOff x="4292" y="2527"/>
                <a:chExt cx="394" cy="12"/>
              </a:xfrm>
            </p:grpSpPr>
            <p:grpSp>
              <p:nvGrpSpPr>
                <p:cNvPr id="122314" name="Group 458"/>
                <p:cNvGrpSpPr>
                  <a:grpSpLocks/>
                </p:cNvGrpSpPr>
                <p:nvPr/>
              </p:nvGrpSpPr>
              <p:grpSpPr bwMode="auto">
                <a:xfrm>
                  <a:off x="4292" y="2528"/>
                  <a:ext cx="9" cy="9"/>
                  <a:chOff x="4292" y="2528"/>
                  <a:chExt cx="9" cy="9"/>
                </a:xfrm>
              </p:grpSpPr>
              <p:sp>
                <p:nvSpPr>
                  <p:cNvPr id="122315" name="Rectangle 459"/>
                  <p:cNvSpPr>
                    <a:spLocks noChangeArrowheads="1"/>
                  </p:cNvSpPr>
                  <p:nvPr/>
                </p:nvSpPr>
                <p:spPr bwMode="auto">
                  <a:xfrm>
                    <a:off x="4292" y="2530"/>
                    <a:ext cx="3" cy="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316" name="Rectangle 460"/>
                  <p:cNvSpPr>
                    <a:spLocks noChangeArrowheads="1"/>
                  </p:cNvSpPr>
                  <p:nvPr/>
                </p:nvSpPr>
                <p:spPr bwMode="auto">
                  <a:xfrm>
                    <a:off x="4297" y="2528"/>
                    <a:ext cx="4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317" name="Rectangle 461"/>
                  <p:cNvSpPr>
                    <a:spLocks noChangeArrowheads="1"/>
                  </p:cNvSpPr>
                  <p:nvPr/>
                </p:nvSpPr>
                <p:spPr bwMode="auto">
                  <a:xfrm>
                    <a:off x="4297" y="2535"/>
                    <a:ext cx="4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318" name="AutoShape 462"/>
                <p:cNvSpPr>
                  <a:spLocks noChangeArrowheads="1"/>
                </p:cNvSpPr>
                <p:nvPr/>
              </p:nvSpPr>
              <p:spPr bwMode="auto">
                <a:xfrm>
                  <a:off x="4308" y="2531"/>
                  <a:ext cx="2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19" name="AutoShape 463"/>
                <p:cNvSpPr>
                  <a:spLocks noChangeArrowheads="1"/>
                </p:cNvSpPr>
                <p:nvPr/>
              </p:nvSpPr>
              <p:spPr bwMode="auto">
                <a:xfrm>
                  <a:off x="4325" y="2531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20" name="Freeform 464"/>
                <p:cNvSpPr>
                  <a:spLocks/>
                </p:cNvSpPr>
                <p:nvPr/>
              </p:nvSpPr>
              <p:spPr bwMode="auto">
                <a:xfrm>
                  <a:off x="4344" y="2527"/>
                  <a:ext cx="9" cy="11"/>
                </a:xfrm>
                <a:custGeom>
                  <a:avLst/>
                  <a:gdLst>
                    <a:gd name="T0" fmla="*/ 0 w 9"/>
                    <a:gd name="T1" fmla="*/ 0 h 11"/>
                    <a:gd name="T2" fmla="*/ 8 w 9"/>
                    <a:gd name="T3" fmla="*/ 0 h 11"/>
                    <a:gd name="T4" fmla="*/ 8 w 9"/>
                    <a:gd name="T5" fmla="*/ 5 h 11"/>
                    <a:gd name="T6" fmla="*/ 0 w 9"/>
                    <a:gd name="T7" fmla="*/ 5 h 11"/>
                    <a:gd name="T8" fmla="*/ 0 w 9"/>
                    <a:gd name="T9" fmla="*/ 10 h 11"/>
                    <a:gd name="T10" fmla="*/ 8 w 9"/>
                    <a:gd name="T11" fmla="*/ 10 h 11"/>
                    <a:gd name="T12" fmla="*/ 8 w 9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8" y="10"/>
                      </a:lnTo>
                      <a:lnTo>
                        <a:pt x="8" y="1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321" name="Group 465"/>
                <p:cNvGrpSpPr>
                  <a:grpSpLocks/>
                </p:cNvGrpSpPr>
                <p:nvPr/>
              </p:nvGrpSpPr>
              <p:grpSpPr bwMode="auto">
                <a:xfrm>
                  <a:off x="4357" y="2528"/>
                  <a:ext cx="3" cy="9"/>
                  <a:chOff x="4357" y="2528"/>
                  <a:chExt cx="3" cy="9"/>
                </a:xfrm>
              </p:grpSpPr>
              <p:sp>
                <p:nvSpPr>
                  <p:cNvPr id="122322" name="Freeform 466"/>
                  <p:cNvSpPr>
                    <a:spLocks/>
                  </p:cNvSpPr>
                  <p:nvPr/>
                </p:nvSpPr>
                <p:spPr bwMode="auto">
                  <a:xfrm>
                    <a:off x="4357" y="2528"/>
                    <a:ext cx="3" cy="9"/>
                  </a:xfrm>
                  <a:custGeom>
                    <a:avLst/>
                    <a:gdLst>
                      <a:gd name="T0" fmla="*/ 0 w 3"/>
                      <a:gd name="T1" fmla="*/ 0 h 9"/>
                      <a:gd name="T2" fmla="*/ 2 w 3"/>
                      <a:gd name="T3" fmla="*/ 0 h 9"/>
                      <a:gd name="T4" fmla="*/ 2 w 3"/>
                      <a:gd name="T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9">
                        <a:moveTo>
                          <a:pt x="0" y="0"/>
                        </a:moveTo>
                        <a:lnTo>
                          <a:pt x="2" y="0"/>
                        </a:lnTo>
                        <a:lnTo>
                          <a:pt x="2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23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2534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324" name="AutoShape 468"/>
                <p:cNvSpPr>
                  <a:spLocks noChangeArrowheads="1"/>
                </p:cNvSpPr>
                <p:nvPr/>
              </p:nvSpPr>
              <p:spPr bwMode="auto">
                <a:xfrm>
                  <a:off x="4367" y="2530"/>
                  <a:ext cx="3" cy="2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25" name="AutoShape 469"/>
                <p:cNvSpPr>
                  <a:spLocks noChangeArrowheads="1"/>
                </p:cNvSpPr>
                <p:nvPr/>
              </p:nvSpPr>
              <p:spPr bwMode="auto">
                <a:xfrm>
                  <a:off x="4381" y="2531"/>
                  <a:ext cx="2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26" name="Freeform 470"/>
                <p:cNvSpPr>
                  <a:spLocks/>
                </p:cNvSpPr>
                <p:nvPr/>
              </p:nvSpPr>
              <p:spPr bwMode="auto">
                <a:xfrm>
                  <a:off x="4400" y="2529"/>
                  <a:ext cx="10" cy="9"/>
                </a:xfrm>
                <a:custGeom>
                  <a:avLst/>
                  <a:gdLst>
                    <a:gd name="T0" fmla="*/ 5 w 10"/>
                    <a:gd name="T1" fmla="*/ 2 h 9"/>
                    <a:gd name="T2" fmla="*/ 5 w 10"/>
                    <a:gd name="T3" fmla="*/ 0 h 9"/>
                    <a:gd name="T4" fmla="*/ 0 w 10"/>
                    <a:gd name="T5" fmla="*/ 0 h 9"/>
                    <a:gd name="T6" fmla="*/ 0 w 10"/>
                    <a:gd name="T7" fmla="*/ 8 h 9"/>
                    <a:gd name="T8" fmla="*/ 9 w 10"/>
                    <a:gd name="T9" fmla="*/ 8 h 9"/>
                    <a:gd name="T10" fmla="*/ 9 w 10"/>
                    <a:gd name="T11" fmla="*/ 5 h 9"/>
                    <a:gd name="T12" fmla="*/ 1 w 10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9" y="8"/>
                      </a:lnTo>
                      <a:lnTo>
                        <a:pt x="9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27" name="Freeform 471"/>
                <p:cNvSpPr>
                  <a:spLocks/>
                </p:cNvSpPr>
                <p:nvPr/>
              </p:nvSpPr>
              <p:spPr bwMode="auto">
                <a:xfrm>
                  <a:off x="4417" y="2529"/>
                  <a:ext cx="9" cy="9"/>
                </a:xfrm>
                <a:custGeom>
                  <a:avLst/>
                  <a:gdLst>
                    <a:gd name="T0" fmla="*/ 4 w 9"/>
                    <a:gd name="T1" fmla="*/ 2 h 9"/>
                    <a:gd name="T2" fmla="*/ 4 w 9"/>
                    <a:gd name="T3" fmla="*/ 0 h 9"/>
                    <a:gd name="T4" fmla="*/ 0 w 9"/>
                    <a:gd name="T5" fmla="*/ 0 h 9"/>
                    <a:gd name="T6" fmla="*/ 0 w 9"/>
                    <a:gd name="T7" fmla="*/ 8 h 9"/>
                    <a:gd name="T8" fmla="*/ 8 w 9"/>
                    <a:gd name="T9" fmla="*/ 8 h 9"/>
                    <a:gd name="T10" fmla="*/ 8 w 9"/>
                    <a:gd name="T11" fmla="*/ 5 h 9"/>
                    <a:gd name="T12" fmla="*/ 1 w 9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9">
                      <a:moveTo>
                        <a:pt x="4" y="2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8" y="8"/>
                      </a:lnTo>
                      <a:lnTo>
                        <a:pt x="8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328" name="Group 472"/>
                <p:cNvGrpSpPr>
                  <a:grpSpLocks/>
                </p:cNvGrpSpPr>
                <p:nvPr/>
              </p:nvGrpSpPr>
              <p:grpSpPr bwMode="auto">
                <a:xfrm>
                  <a:off x="4430" y="2528"/>
                  <a:ext cx="9" cy="8"/>
                  <a:chOff x="4430" y="2528"/>
                  <a:chExt cx="9" cy="8"/>
                </a:xfrm>
              </p:grpSpPr>
              <p:sp>
                <p:nvSpPr>
                  <p:cNvPr id="122329" name="Rectangle 473"/>
                  <p:cNvSpPr>
                    <a:spLocks noChangeArrowheads="1"/>
                  </p:cNvSpPr>
                  <p:nvPr/>
                </p:nvSpPr>
                <p:spPr bwMode="auto">
                  <a:xfrm>
                    <a:off x="4430" y="2529"/>
                    <a:ext cx="2" cy="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330" name="Rectangle 474"/>
                  <p:cNvSpPr>
                    <a:spLocks noChangeArrowheads="1"/>
                  </p:cNvSpPr>
                  <p:nvPr/>
                </p:nvSpPr>
                <p:spPr bwMode="auto">
                  <a:xfrm>
                    <a:off x="4436" y="2528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331" name="Rectangle 475"/>
                  <p:cNvSpPr>
                    <a:spLocks noChangeArrowheads="1"/>
                  </p:cNvSpPr>
                  <p:nvPr/>
                </p:nvSpPr>
                <p:spPr bwMode="auto">
                  <a:xfrm>
                    <a:off x="4436" y="2534"/>
                    <a:ext cx="3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332" name="Freeform 476"/>
                <p:cNvSpPr>
                  <a:spLocks/>
                </p:cNvSpPr>
                <p:nvPr/>
              </p:nvSpPr>
              <p:spPr bwMode="auto">
                <a:xfrm>
                  <a:off x="4456" y="2528"/>
                  <a:ext cx="8" cy="11"/>
                </a:xfrm>
                <a:custGeom>
                  <a:avLst/>
                  <a:gdLst>
                    <a:gd name="T0" fmla="*/ 3 w 8"/>
                    <a:gd name="T1" fmla="*/ 10 h 11"/>
                    <a:gd name="T2" fmla="*/ 3 w 8"/>
                    <a:gd name="T3" fmla="*/ 5 h 11"/>
                    <a:gd name="T4" fmla="*/ 7 w 8"/>
                    <a:gd name="T5" fmla="*/ 4 h 11"/>
                    <a:gd name="T6" fmla="*/ 7 w 8"/>
                    <a:gd name="T7" fmla="*/ 0 h 11"/>
                    <a:gd name="T8" fmla="*/ 0 w 8"/>
                    <a:gd name="T9" fmla="*/ 0 h 11"/>
                    <a:gd name="T10" fmla="*/ 0 w 8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1">
                      <a:moveTo>
                        <a:pt x="3" y="10"/>
                      </a:moveTo>
                      <a:lnTo>
                        <a:pt x="3" y="5"/>
                      </a:lnTo>
                      <a:lnTo>
                        <a:pt x="7" y="4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33" name="Freeform 477"/>
                <p:cNvSpPr>
                  <a:spLocks/>
                </p:cNvSpPr>
                <p:nvPr/>
              </p:nvSpPr>
              <p:spPr bwMode="auto">
                <a:xfrm>
                  <a:off x="4469" y="2528"/>
                  <a:ext cx="9" cy="11"/>
                </a:xfrm>
                <a:custGeom>
                  <a:avLst/>
                  <a:gdLst>
                    <a:gd name="T0" fmla="*/ 4 w 9"/>
                    <a:gd name="T1" fmla="*/ 10 h 11"/>
                    <a:gd name="T2" fmla="*/ 4 w 9"/>
                    <a:gd name="T3" fmla="*/ 5 h 11"/>
                    <a:gd name="T4" fmla="*/ 8 w 9"/>
                    <a:gd name="T5" fmla="*/ 4 h 11"/>
                    <a:gd name="T6" fmla="*/ 8 w 9"/>
                    <a:gd name="T7" fmla="*/ 0 h 11"/>
                    <a:gd name="T8" fmla="*/ 0 w 9"/>
                    <a:gd name="T9" fmla="*/ 0 h 11"/>
                    <a:gd name="T10" fmla="*/ 0 w 9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1">
                      <a:moveTo>
                        <a:pt x="4" y="10"/>
                      </a:moveTo>
                      <a:lnTo>
                        <a:pt x="4" y="5"/>
                      </a:lnTo>
                      <a:lnTo>
                        <a:pt x="8" y="4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34" name="AutoShape 478"/>
                <p:cNvSpPr>
                  <a:spLocks noChangeArrowheads="1"/>
                </p:cNvSpPr>
                <p:nvPr/>
              </p:nvSpPr>
              <p:spPr bwMode="auto">
                <a:xfrm>
                  <a:off x="4485" y="2530"/>
                  <a:ext cx="2" cy="2"/>
                </a:xfrm>
                <a:prstGeom prst="roundRect">
                  <a:avLst>
                    <a:gd name="adj" fmla="val 49014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35" name="Freeform 479"/>
                <p:cNvSpPr>
                  <a:spLocks/>
                </p:cNvSpPr>
                <p:nvPr/>
              </p:nvSpPr>
              <p:spPr bwMode="auto">
                <a:xfrm>
                  <a:off x="4525" y="2529"/>
                  <a:ext cx="11" cy="9"/>
                </a:xfrm>
                <a:custGeom>
                  <a:avLst/>
                  <a:gdLst>
                    <a:gd name="T0" fmla="*/ 5 w 11"/>
                    <a:gd name="T1" fmla="*/ 7 h 9"/>
                    <a:gd name="T2" fmla="*/ 5 w 11"/>
                    <a:gd name="T3" fmla="*/ 8 h 9"/>
                    <a:gd name="T4" fmla="*/ 10 w 11"/>
                    <a:gd name="T5" fmla="*/ 8 h 9"/>
                    <a:gd name="T6" fmla="*/ 10 w 11"/>
                    <a:gd name="T7" fmla="*/ 0 h 9"/>
                    <a:gd name="T8" fmla="*/ 0 w 11"/>
                    <a:gd name="T9" fmla="*/ 0 h 9"/>
                    <a:gd name="T10" fmla="*/ 0 w 11"/>
                    <a:gd name="T11" fmla="*/ 3 h 9"/>
                    <a:gd name="T12" fmla="*/ 9 w 11"/>
                    <a:gd name="T13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9">
                      <a:moveTo>
                        <a:pt x="5" y="7"/>
                      </a:moveTo>
                      <a:lnTo>
                        <a:pt x="5" y="8"/>
                      </a:lnTo>
                      <a:lnTo>
                        <a:pt x="10" y="8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9" y="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36" name="Freeform 480"/>
                <p:cNvSpPr>
                  <a:spLocks/>
                </p:cNvSpPr>
                <p:nvPr/>
              </p:nvSpPr>
              <p:spPr bwMode="auto">
                <a:xfrm>
                  <a:off x="4542" y="2528"/>
                  <a:ext cx="11" cy="10"/>
                </a:xfrm>
                <a:custGeom>
                  <a:avLst/>
                  <a:gdLst>
                    <a:gd name="T0" fmla="*/ 5 w 11"/>
                    <a:gd name="T1" fmla="*/ 2 h 10"/>
                    <a:gd name="T2" fmla="*/ 5 w 11"/>
                    <a:gd name="T3" fmla="*/ 0 h 10"/>
                    <a:gd name="T4" fmla="*/ 0 w 11"/>
                    <a:gd name="T5" fmla="*/ 0 h 10"/>
                    <a:gd name="T6" fmla="*/ 0 w 11"/>
                    <a:gd name="T7" fmla="*/ 9 h 10"/>
                    <a:gd name="T8" fmla="*/ 10 w 11"/>
                    <a:gd name="T9" fmla="*/ 9 h 10"/>
                    <a:gd name="T10" fmla="*/ 10 w 11"/>
                    <a:gd name="T11" fmla="*/ 5 h 10"/>
                    <a:gd name="T12" fmla="*/ 1 w 11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0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0" y="9"/>
                      </a:lnTo>
                      <a:lnTo>
                        <a:pt x="10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37" name="Rectangle 481"/>
                <p:cNvSpPr>
                  <a:spLocks noChangeArrowheads="1"/>
                </p:cNvSpPr>
                <p:nvPr/>
              </p:nvSpPr>
              <p:spPr bwMode="auto">
                <a:xfrm>
                  <a:off x="4498" y="2529"/>
                  <a:ext cx="2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38" name="Rectangle 482"/>
                <p:cNvSpPr>
                  <a:spLocks noChangeArrowheads="1"/>
                </p:cNvSpPr>
                <p:nvPr/>
              </p:nvSpPr>
              <p:spPr bwMode="auto">
                <a:xfrm>
                  <a:off x="4503" y="2529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39" name="Rectangle 483"/>
                <p:cNvSpPr>
                  <a:spLocks noChangeArrowheads="1"/>
                </p:cNvSpPr>
                <p:nvPr/>
              </p:nvSpPr>
              <p:spPr bwMode="auto">
                <a:xfrm>
                  <a:off x="4508" y="2530"/>
                  <a:ext cx="3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40" name="Freeform 484"/>
                <p:cNvSpPr>
                  <a:spLocks/>
                </p:cNvSpPr>
                <p:nvPr/>
              </p:nvSpPr>
              <p:spPr bwMode="auto">
                <a:xfrm>
                  <a:off x="4557" y="2528"/>
                  <a:ext cx="12" cy="10"/>
                </a:xfrm>
                <a:custGeom>
                  <a:avLst/>
                  <a:gdLst>
                    <a:gd name="T0" fmla="*/ 11 w 12"/>
                    <a:gd name="T1" fmla="*/ 9 h 10"/>
                    <a:gd name="T2" fmla="*/ 11 w 12"/>
                    <a:gd name="T3" fmla="*/ 0 h 10"/>
                    <a:gd name="T4" fmla="*/ 11 w 12"/>
                    <a:gd name="T5" fmla="*/ 6 h 10"/>
                    <a:gd name="T6" fmla="*/ 0 w 12"/>
                    <a:gd name="T7" fmla="*/ 6 h 10"/>
                    <a:gd name="T8" fmla="*/ 0 w 1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1" y="9"/>
                      </a:moveTo>
                      <a:lnTo>
                        <a:pt x="11" y="0"/>
                      </a:lnTo>
                      <a:lnTo>
                        <a:pt x="11" y="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41" name="AutoShape 485"/>
                <p:cNvSpPr>
                  <a:spLocks noChangeArrowheads="1"/>
                </p:cNvSpPr>
                <p:nvPr/>
              </p:nvSpPr>
              <p:spPr bwMode="auto">
                <a:xfrm>
                  <a:off x="4576" y="2531"/>
                  <a:ext cx="3" cy="1"/>
                </a:xfrm>
                <a:prstGeom prst="roundRect">
                  <a:avLst>
                    <a:gd name="adj" fmla="val 49995"/>
                  </a:avLst>
                </a:prstGeom>
                <a:solidFill>
                  <a:srgbClr val="BFD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42" name="Freeform 486"/>
                <p:cNvSpPr>
                  <a:spLocks/>
                </p:cNvSpPr>
                <p:nvPr/>
              </p:nvSpPr>
              <p:spPr bwMode="auto">
                <a:xfrm>
                  <a:off x="4589" y="2528"/>
                  <a:ext cx="9" cy="11"/>
                </a:xfrm>
                <a:custGeom>
                  <a:avLst/>
                  <a:gdLst>
                    <a:gd name="T0" fmla="*/ 4 w 9"/>
                    <a:gd name="T1" fmla="*/ 10 h 11"/>
                    <a:gd name="T2" fmla="*/ 4 w 9"/>
                    <a:gd name="T3" fmla="*/ 5 h 11"/>
                    <a:gd name="T4" fmla="*/ 8 w 9"/>
                    <a:gd name="T5" fmla="*/ 4 h 11"/>
                    <a:gd name="T6" fmla="*/ 8 w 9"/>
                    <a:gd name="T7" fmla="*/ 0 h 11"/>
                    <a:gd name="T8" fmla="*/ 0 w 9"/>
                    <a:gd name="T9" fmla="*/ 0 h 11"/>
                    <a:gd name="T10" fmla="*/ 0 w 9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1">
                      <a:moveTo>
                        <a:pt x="4" y="10"/>
                      </a:moveTo>
                      <a:lnTo>
                        <a:pt x="4" y="5"/>
                      </a:lnTo>
                      <a:lnTo>
                        <a:pt x="8" y="4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43" name="Freeform 487"/>
                <p:cNvSpPr>
                  <a:spLocks/>
                </p:cNvSpPr>
                <p:nvPr/>
              </p:nvSpPr>
              <p:spPr bwMode="auto">
                <a:xfrm>
                  <a:off x="4603" y="2528"/>
                  <a:ext cx="10" cy="10"/>
                </a:xfrm>
                <a:custGeom>
                  <a:avLst/>
                  <a:gdLst>
                    <a:gd name="T0" fmla="*/ 5 w 10"/>
                    <a:gd name="T1" fmla="*/ 2 h 10"/>
                    <a:gd name="T2" fmla="*/ 5 w 10"/>
                    <a:gd name="T3" fmla="*/ 0 h 10"/>
                    <a:gd name="T4" fmla="*/ 0 w 10"/>
                    <a:gd name="T5" fmla="*/ 0 h 10"/>
                    <a:gd name="T6" fmla="*/ 0 w 10"/>
                    <a:gd name="T7" fmla="*/ 9 h 10"/>
                    <a:gd name="T8" fmla="*/ 9 w 10"/>
                    <a:gd name="T9" fmla="*/ 9 h 10"/>
                    <a:gd name="T10" fmla="*/ 9 w 10"/>
                    <a:gd name="T11" fmla="*/ 5 h 10"/>
                    <a:gd name="T12" fmla="*/ 1 w 10"/>
                    <a:gd name="T13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5"/>
                      </a:lnTo>
                      <a:lnTo>
                        <a:pt x="1" y="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44" name="Rectangle 488"/>
                <p:cNvSpPr>
                  <a:spLocks noChangeArrowheads="1"/>
                </p:cNvSpPr>
                <p:nvPr/>
              </p:nvSpPr>
              <p:spPr bwMode="auto">
                <a:xfrm>
                  <a:off x="4617" y="2528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45" name="Rectangle 489"/>
                <p:cNvSpPr>
                  <a:spLocks noChangeArrowheads="1"/>
                </p:cNvSpPr>
                <p:nvPr/>
              </p:nvSpPr>
              <p:spPr bwMode="auto">
                <a:xfrm>
                  <a:off x="4621" y="2528"/>
                  <a:ext cx="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346" name="Rectangle 490"/>
                <p:cNvSpPr>
                  <a:spLocks noChangeArrowheads="1"/>
                </p:cNvSpPr>
                <p:nvPr/>
              </p:nvSpPr>
              <p:spPr bwMode="auto">
                <a:xfrm>
                  <a:off x="4626" y="2527"/>
                  <a:ext cx="4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grpSp>
              <p:nvGrpSpPr>
                <p:cNvPr id="122347" name="Group 491"/>
                <p:cNvGrpSpPr>
                  <a:grpSpLocks/>
                </p:cNvGrpSpPr>
                <p:nvPr/>
              </p:nvGrpSpPr>
              <p:grpSpPr bwMode="auto">
                <a:xfrm>
                  <a:off x="4647" y="2527"/>
                  <a:ext cx="39" cy="12"/>
                  <a:chOff x="4647" y="2527"/>
                  <a:chExt cx="39" cy="12"/>
                </a:xfrm>
              </p:grpSpPr>
              <p:sp>
                <p:nvSpPr>
                  <p:cNvPr id="122348" name="Rectangle 492"/>
                  <p:cNvSpPr>
                    <a:spLocks noChangeArrowheads="1"/>
                  </p:cNvSpPr>
                  <p:nvPr/>
                </p:nvSpPr>
                <p:spPr bwMode="auto">
                  <a:xfrm>
                    <a:off x="4659" y="2535"/>
                    <a:ext cx="4" cy="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grpSp>
                <p:nvGrpSpPr>
                  <p:cNvPr id="122349" name="Group 493"/>
                  <p:cNvGrpSpPr>
                    <a:grpSpLocks/>
                  </p:cNvGrpSpPr>
                  <p:nvPr/>
                </p:nvGrpSpPr>
                <p:grpSpPr bwMode="auto">
                  <a:xfrm>
                    <a:off x="4647" y="2527"/>
                    <a:ext cx="39" cy="12"/>
                    <a:chOff x="4647" y="2527"/>
                    <a:chExt cx="39" cy="12"/>
                  </a:xfrm>
                </p:grpSpPr>
                <p:sp>
                  <p:nvSpPr>
                    <p:cNvPr id="122350" name="Freeform 494"/>
                    <p:cNvSpPr>
                      <a:spLocks/>
                    </p:cNvSpPr>
                    <p:nvPr/>
                  </p:nvSpPr>
                  <p:spPr bwMode="auto">
                    <a:xfrm>
                      <a:off x="4647" y="2527"/>
                      <a:ext cx="9" cy="12"/>
                    </a:xfrm>
                    <a:custGeom>
                      <a:avLst/>
                      <a:gdLst>
                        <a:gd name="T0" fmla="*/ 0 w 9"/>
                        <a:gd name="T1" fmla="*/ 0 h 12"/>
                        <a:gd name="T2" fmla="*/ 8 w 9"/>
                        <a:gd name="T3" fmla="*/ 0 h 12"/>
                        <a:gd name="T4" fmla="*/ 8 w 9"/>
                        <a:gd name="T5" fmla="*/ 5 h 12"/>
                        <a:gd name="T6" fmla="*/ 0 w 9"/>
                        <a:gd name="T7" fmla="*/ 5 h 12"/>
                        <a:gd name="T8" fmla="*/ 0 w 9"/>
                        <a:gd name="T9" fmla="*/ 11 h 12"/>
                        <a:gd name="T10" fmla="*/ 8 w 9"/>
                        <a:gd name="T11" fmla="*/ 11 h 12"/>
                        <a:gd name="T12" fmla="*/ 8 w 9"/>
                        <a:gd name="T13" fmla="*/ 11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" h="12">
                          <a:moveTo>
                            <a:pt x="0" y="0"/>
                          </a:moveTo>
                          <a:lnTo>
                            <a:pt x="8" y="0"/>
                          </a:lnTo>
                          <a:lnTo>
                            <a:pt x="8" y="5"/>
                          </a:lnTo>
                          <a:lnTo>
                            <a:pt x="0" y="5"/>
                          </a:lnTo>
                          <a:lnTo>
                            <a:pt x="0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351" name="Freeform 495"/>
                    <p:cNvSpPr>
                      <a:spLocks/>
                    </p:cNvSpPr>
                    <p:nvPr/>
                  </p:nvSpPr>
                  <p:spPr bwMode="auto">
                    <a:xfrm>
                      <a:off x="4660" y="2529"/>
                      <a:ext cx="3" cy="9"/>
                    </a:xfrm>
                    <a:custGeom>
                      <a:avLst/>
                      <a:gdLst>
                        <a:gd name="T0" fmla="*/ 0 w 3"/>
                        <a:gd name="T1" fmla="*/ 0 h 9"/>
                        <a:gd name="T2" fmla="*/ 2 w 3"/>
                        <a:gd name="T3" fmla="*/ 0 h 9"/>
                        <a:gd name="T4" fmla="*/ 2 w 3"/>
                        <a:gd name="T5" fmla="*/ 8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" h="9">
                          <a:moveTo>
                            <a:pt x="0" y="0"/>
                          </a:moveTo>
                          <a:lnTo>
                            <a:pt x="2" y="0"/>
                          </a:lnTo>
                          <a:lnTo>
                            <a:pt x="2" y="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352" name="Freeform 496"/>
                    <p:cNvSpPr>
                      <a:spLocks/>
                    </p:cNvSpPr>
                    <p:nvPr/>
                  </p:nvSpPr>
                  <p:spPr bwMode="auto">
                    <a:xfrm>
                      <a:off x="4670" y="2527"/>
                      <a:ext cx="9" cy="12"/>
                    </a:xfrm>
                    <a:custGeom>
                      <a:avLst/>
                      <a:gdLst>
                        <a:gd name="T0" fmla="*/ 0 w 9"/>
                        <a:gd name="T1" fmla="*/ 0 h 12"/>
                        <a:gd name="T2" fmla="*/ 8 w 9"/>
                        <a:gd name="T3" fmla="*/ 0 h 12"/>
                        <a:gd name="T4" fmla="*/ 8 w 9"/>
                        <a:gd name="T5" fmla="*/ 5 h 12"/>
                        <a:gd name="T6" fmla="*/ 0 w 9"/>
                        <a:gd name="T7" fmla="*/ 5 h 12"/>
                        <a:gd name="T8" fmla="*/ 0 w 9"/>
                        <a:gd name="T9" fmla="*/ 11 h 12"/>
                        <a:gd name="T10" fmla="*/ 8 w 9"/>
                        <a:gd name="T11" fmla="*/ 11 h 12"/>
                        <a:gd name="T12" fmla="*/ 8 w 9"/>
                        <a:gd name="T13" fmla="*/ 11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" h="12">
                          <a:moveTo>
                            <a:pt x="0" y="0"/>
                          </a:moveTo>
                          <a:lnTo>
                            <a:pt x="8" y="0"/>
                          </a:lnTo>
                          <a:lnTo>
                            <a:pt x="8" y="5"/>
                          </a:lnTo>
                          <a:lnTo>
                            <a:pt x="0" y="5"/>
                          </a:lnTo>
                          <a:lnTo>
                            <a:pt x="0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grpSp>
                  <p:nvGrpSpPr>
                    <p:cNvPr id="122353" name="Group 4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81" y="2529"/>
                      <a:ext cx="5" cy="10"/>
                      <a:chOff x="4681" y="2529"/>
                      <a:chExt cx="5" cy="10"/>
                    </a:xfrm>
                  </p:grpSpPr>
                  <p:sp>
                    <p:nvSpPr>
                      <p:cNvPr id="122354" name="Freeform 4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83" y="2529"/>
                        <a:ext cx="2" cy="10"/>
                      </a:xfrm>
                      <a:custGeom>
                        <a:avLst/>
                        <a:gdLst>
                          <a:gd name="T0" fmla="*/ 0 w 2"/>
                          <a:gd name="T1" fmla="*/ 0 h 10"/>
                          <a:gd name="T2" fmla="*/ 1 w 2"/>
                          <a:gd name="T3" fmla="*/ 0 h 10"/>
                          <a:gd name="T4" fmla="*/ 1 w 2"/>
                          <a:gd name="T5" fmla="*/ 9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" h="10">
                            <a:moveTo>
                              <a:pt x="0" y="0"/>
                            </a:moveTo>
                            <a:lnTo>
                              <a:pt x="1" y="0"/>
                            </a:lnTo>
                            <a:lnTo>
                              <a:pt x="1" y="9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355" name="Rectangle 4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81" y="2535"/>
                        <a:ext cx="5" cy="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</p:grpSp>
          </p:grpSp>
          <p:grpSp>
            <p:nvGrpSpPr>
              <p:cNvPr id="122356" name="Group 500"/>
              <p:cNvGrpSpPr>
                <a:grpSpLocks/>
              </p:cNvGrpSpPr>
              <p:nvPr/>
            </p:nvGrpSpPr>
            <p:grpSpPr bwMode="auto">
              <a:xfrm>
                <a:off x="4899" y="2299"/>
                <a:ext cx="53" cy="18"/>
                <a:chOff x="4899" y="2299"/>
                <a:chExt cx="53" cy="18"/>
              </a:xfrm>
            </p:grpSpPr>
            <p:sp>
              <p:nvSpPr>
                <p:cNvPr id="122357" name="Freeform 501"/>
                <p:cNvSpPr>
                  <a:spLocks/>
                </p:cNvSpPr>
                <p:nvPr/>
              </p:nvSpPr>
              <p:spPr bwMode="auto">
                <a:xfrm>
                  <a:off x="4899" y="2299"/>
                  <a:ext cx="10" cy="18"/>
                </a:xfrm>
                <a:custGeom>
                  <a:avLst/>
                  <a:gdLst>
                    <a:gd name="T0" fmla="*/ 0 w 10"/>
                    <a:gd name="T1" fmla="*/ 5 h 18"/>
                    <a:gd name="T2" fmla="*/ 3 w 10"/>
                    <a:gd name="T3" fmla="*/ 5 h 18"/>
                    <a:gd name="T4" fmla="*/ 3 w 10"/>
                    <a:gd name="T5" fmla="*/ 4 h 18"/>
                    <a:gd name="T6" fmla="*/ 5 w 10"/>
                    <a:gd name="T7" fmla="*/ 4 h 18"/>
                    <a:gd name="T8" fmla="*/ 5 w 10"/>
                    <a:gd name="T9" fmla="*/ 6 h 18"/>
                    <a:gd name="T10" fmla="*/ 0 w 10"/>
                    <a:gd name="T11" fmla="*/ 14 h 18"/>
                    <a:gd name="T12" fmla="*/ 0 w 10"/>
                    <a:gd name="T13" fmla="*/ 17 h 18"/>
                    <a:gd name="T14" fmla="*/ 9 w 10"/>
                    <a:gd name="T15" fmla="*/ 17 h 18"/>
                    <a:gd name="T16" fmla="*/ 9 w 10"/>
                    <a:gd name="T17" fmla="*/ 14 h 18"/>
                    <a:gd name="T18" fmla="*/ 4 w 10"/>
                    <a:gd name="T19" fmla="*/ 14 h 18"/>
                    <a:gd name="T20" fmla="*/ 9 w 10"/>
                    <a:gd name="T21" fmla="*/ 7 h 18"/>
                    <a:gd name="T22" fmla="*/ 9 w 10"/>
                    <a:gd name="T23" fmla="*/ 2 h 18"/>
                    <a:gd name="T24" fmla="*/ 6 w 10"/>
                    <a:gd name="T25" fmla="*/ 0 h 18"/>
                    <a:gd name="T26" fmla="*/ 2 w 10"/>
                    <a:gd name="T27" fmla="*/ 0 h 18"/>
                    <a:gd name="T28" fmla="*/ 0 w 10"/>
                    <a:gd name="T29" fmla="*/ 2 h 18"/>
                    <a:gd name="T30" fmla="*/ 0 w 10"/>
                    <a:gd name="T31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8">
                      <a:moveTo>
                        <a:pt x="0" y="5"/>
                      </a:moveTo>
                      <a:lnTo>
                        <a:pt x="3" y="5"/>
                      </a:lnTo>
                      <a:lnTo>
                        <a:pt x="3" y="4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0" y="14"/>
                      </a:lnTo>
                      <a:lnTo>
                        <a:pt x="0" y="17"/>
                      </a:lnTo>
                      <a:lnTo>
                        <a:pt x="9" y="17"/>
                      </a:lnTo>
                      <a:lnTo>
                        <a:pt x="9" y="14"/>
                      </a:lnTo>
                      <a:lnTo>
                        <a:pt x="4" y="14"/>
                      </a:lnTo>
                      <a:lnTo>
                        <a:pt x="9" y="7"/>
                      </a:lnTo>
                      <a:lnTo>
                        <a:pt x="9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58" name="Freeform 502"/>
                <p:cNvSpPr>
                  <a:spLocks/>
                </p:cNvSpPr>
                <p:nvPr/>
              </p:nvSpPr>
              <p:spPr bwMode="auto">
                <a:xfrm>
                  <a:off x="4913" y="2299"/>
                  <a:ext cx="11" cy="18"/>
                </a:xfrm>
                <a:custGeom>
                  <a:avLst/>
                  <a:gdLst>
                    <a:gd name="T0" fmla="*/ 3 w 11"/>
                    <a:gd name="T1" fmla="*/ 0 h 18"/>
                    <a:gd name="T2" fmla="*/ 7 w 11"/>
                    <a:gd name="T3" fmla="*/ 0 h 18"/>
                    <a:gd name="T4" fmla="*/ 10 w 11"/>
                    <a:gd name="T5" fmla="*/ 3 h 18"/>
                    <a:gd name="T6" fmla="*/ 10 w 11"/>
                    <a:gd name="T7" fmla="*/ 14 h 18"/>
                    <a:gd name="T8" fmla="*/ 7 w 11"/>
                    <a:gd name="T9" fmla="*/ 17 h 18"/>
                    <a:gd name="T10" fmla="*/ 3 w 11"/>
                    <a:gd name="T11" fmla="*/ 17 h 18"/>
                    <a:gd name="T12" fmla="*/ 0 w 11"/>
                    <a:gd name="T13" fmla="*/ 14 h 18"/>
                    <a:gd name="T14" fmla="*/ 0 w 11"/>
                    <a:gd name="T15" fmla="*/ 13 h 18"/>
                    <a:gd name="T16" fmla="*/ 4 w 11"/>
                    <a:gd name="T17" fmla="*/ 13 h 18"/>
                    <a:gd name="T18" fmla="*/ 4 w 11"/>
                    <a:gd name="T19" fmla="*/ 4 h 18"/>
                    <a:gd name="T20" fmla="*/ 6 w 11"/>
                    <a:gd name="T21" fmla="*/ 4 h 18"/>
                    <a:gd name="T22" fmla="*/ 6 w 11"/>
                    <a:gd name="T23" fmla="*/ 13 h 18"/>
                    <a:gd name="T24" fmla="*/ 4 w 11"/>
                    <a:gd name="T25" fmla="*/ 13 h 18"/>
                    <a:gd name="T26" fmla="*/ 0 w 11"/>
                    <a:gd name="T27" fmla="*/ 13 h 18"/>
                    <a:gd name="T28" fmla="*/ 0 w 11"/>
                    <a:gd name="T29" fmla="*/ 3 h 18"/>
                    <a:gd name="T30" fmla="*/ 3 w 11"/>
                    <a:gd name="T3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" h="18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3"/>
                      </a:lnTo>
                      <a:lnTo>
                        <a:pt x="10" y="14"/>
                      </a:lnTo>
                      <a:lnTo>
                        <a:pt x="7" y="17"/>
                      </a:lnTo>
                      <a:lnTo>
                        <a:pt x="3" y="17"/>
                      </a:lnTo>
                      <a:lnTo>
                        <a:pt x="0" y="14"/>
                      </a:lnTo>
                      <a:lnTo>
                        <a:pt x="0" y="13"/>
                      </a:lnTo>
                      <a:lnTo>
                        <a:pt x="4" y="13"/>
                      </a:lnTo>
                      <a:lnTo>
                        <a:pt x="4" y="4"/>
                      </a:lnTo>
                      <a:lnTo>
                        <a:pt x="6" y="4"/>
                      </a:lnTo>
                      <a:lnTo>
                        <a:pt x="6" y="13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0" y="3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59" name="Freeform 503"/>
                <p:cNvSpPr>
                  <a:spLocks/>
                </p:cNvSpPr>
                <p:nvPr/>
              </p:nvSpPr>
              <p:spPr bwMode="auto">
                <a:xfrm>
                  <a:off x="4926" y="2299"/>
                  <a:ext cx="13" cy="18"/>
                </a:xfrm>
                <a:custGeom>
                  <a:avLst/>
                  <a:gdLst>
                    <a:gd name="T0" fmla="*/ 7 w 13"/>
                    <a:gd name="T1" fmla="*/ 0 h 18"/>
                    <a:gd name="T2" fmla="*/ 11 w 13"/>
                    <a:gd name="T3" fmla="*/ 0 h 18"/>
                    <a:gd name="T4" fmla="*/ 11 w 13"/>
                    <a:gd name="T5" fmla="*/ 10 h 18"/>
                    <a:gd name="T6" fmla="*/ 12 w 13"/>
                    <a:gd name="T7" fmla="*/ 10 h 18"/>
                    <a:gd name="T8" fmla="*/ 12 w 13"/>
                    <a:gd name="T9" fmla="*/ 14 h 18"/>
                    <a:gd name="T10" fmla="*/ 11 w 13"/>
                    <a:gd name="T11" fmla="*/ 14 h 18"/>
                    <a:gd name="T12" fmla="*/ 11 w 13"/>
                    <a:gd name="T13" fmla="*/ 17 h 18"/>
                    <a:gd name="T14" fmla="*/ 7 w 13"/>
                    <a:gd name="T15" fmla="*/ 17 h 18"/>
                    <a:gd name="T16" fmla="*/ 7 w 13"/>
                    <a:gd name="T17" fmla="*/ 14 h 18"/>
                    <a:gd name="T18" fmla="*/ 7 w 13"/>
                    <a:gd name="T19" fmla="*/ 10 h 18"/>
                    <a:gd name="T20" fmla="*/ 4 w 13"/>
                    <a:gd name="T21" fmla="*/ 10 h 18"/>
                    <a:gd name="T22" fmla="*/ 7 w 13"/>
                    <a:gd name="T23" fmla="*/ 6 h 18"/>
                    <a:gd name="T24" fmla="*/ 7 w 13"/>
                    <a:gd name="T25" fmla="*/ 10 h 18"/>
                    <a:gd name="T26" fmla="*/ 7 w 13"/>
                    <a:gd name="T27" fmla="*/ 14 h 18"/>
                    <a:gd name="T28" fmla="*/ 0 w 13"/>
                    <a:gd name="T29" fmla="*/ 14 h 18"/>
                    <a:gd name="T30" fmla="*/ 0 w 13"/>
                    <a:gd name="T31" fmla="*/ 10 h 18"/>
                    <a:gd name="T32" fmla="*/ 7 w 13"/>
                    <a:gd name="T3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" h="18">
                      <a:moveTo>
                        <a:pt x="7" y="0"/>
                      </a:move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1" y="14"/>
                      </a:lnTo>
                      <a:lnTo>
                        <a:pt x="11" y="17"/>
                      </a:lnTo>
                      <a:lnTo>
                        <a:pt x="7" y="17"/>
                      </a:lnTo>
                      <a:lnTo>
                        <a:pt x="7" y="14"/>
                      </a:lnTo>
                      <a:lnTo>
                        <a:pt x="7" y="10"/>
                      </a:lnTo>
                      <a:lnTo>
                        <a:pt x="4" y="10"/>
                      </a:lnTo>
                      <a:lnTo>
                        <a:pt x="7" y="6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60" name="Freeform 504"/>
                <p:cNvSpPr>
                  <a:spLocks/>
                </p:cNvSpPr>
                <p:nvPr/>
              </p:nvSpPr>
              <p:spPr bwMode="auto">
                <a:xfrm>
                  <a:off x="4941" y="2299"/>
                  <a:ext cx="11" cy="18"/>
                </a:xfrm>
                <a:custGeom>
                  <a:avLst/>
                  <a:gdLst>
                    <a:gd name="T0" fmla="*/ 2 w 11"/>
                    <a:gd name="T1" fmla="*/ 0 h 18"/>
                    <a:gd name="T2" fmla="*/ 7 w 11"/>
                    <a:gd name="T3" fmla="*/ 0 h 18"/>
                    <a:gd name="T4" fmla="*/ 10 w 11"/>
                    <a:gd name="T5" fmla="*/ 2 h 18"/>
                    <a:gd name="T6" fmla="*/ 10 w 11"/>
                    <a:gd name="T7" fmla="*/ 7 h 18"/>
                    <a:gd name="T8" fmla="*/ 8 w 11"/>
                    <a:gd name="T9" fmla="*/ 9 h 18"/>
                    <a:gd name="T10" fmla="*/ 10 w 11"/>
                    <a:gd name="T11" fmla="*/ 10 h 18"/>
                    <a:gd name="T12" fmla="*/ 10 w 11"/>
                    <a:gd name="T13" fmla="*/ 11 h 18"/>
                    <a:gd name="T14" fmla="*/ 6 w 11"/>
                    <a:gd name="T15" fmla="*/ 11 h 18"/>
                    <a:gd name="T16" fmla="*/ 6 w 11"/>
                    <a:gd name="T17" fmla="*/ 6 h 18"/>
                    <a:gd name="T18" fmla="*/ 6 w 11"/>
                    <a:gd name="T19" fmla="*/ 3 h 18"/>
                    <a:gd name="T20" fmla="*/ 4 w 11"/>
                    <a:gd name="T21" fmla="*/ 3 h 18"/>
                    <a:gd name="T22" fmla="*/ 4 w 11"/>
                    <a:gd name="T23" fmla="*/ 6 h 18"/>
                    <a:gd name="T24" fmla="*/ 6 w 11"/>
                    <a:gd name="T25" fmla="*/ 6 h 18"/>
                    <a:gd name="T26" fmla="*/ 6 w 11"/>
                    <a:gd name="T27" fmla="*/ 14 h 18"/>
                    <a:gd name="T28" fmla="*/ 4 w 11"/>
                    <a:gd name="T29" fmla="*/ 14 h 18"/>
                    <a:gd name="T30" fmla="*/ 4 w 11"/>
                    <a:gd name="T31" fmla="*/ 11 h 18"/>
                    <a:gd name="T32" fmla="*/ 6 w 11"/>
                    <a:gd name="T33" fmla="*/ 11 h 18"/>
                    <a:gd name="T34" fmla="*/ 10 w 11"/>
                    <a:gd name="T35" fmla="*/ 11 h 18"/>
                    <a:gd name="T36" fmla="*/ 10 w 11"/>
                    <a:gd name="T37" fmla="*/ 15 h 18"/>
                    <a:gd name="T38" fmla="*/ 7 w 11"/>
                    <a:gd name="T39" fmla="*/ 17 h 18"/>
                    <a:gd name="T40" fmla="*/ 2 w 11"/>
                    <a:gd name="T41" fmla="*/ 17 h 18"/>
                    <a:gd name="T42" fmla="*/ 0 w 11"/>
                    <a:gd name="T43" fmla="*/ 15 h 18"/>
                    <a:gd name="T44" fmla="*/ 0 w 11"/>
                    <a:gd name="T45" fmla="*/ 10 h 18"/>
                    <a:gd name="T46" fmla="*/ 1 w 11"/>
                    <a:gd name="T47" fmla="*/ 9 h 18"/>
                    <a:gd name="T48" fmla="*/ 0 w 11"/>
                    <a:gd name="T49" fmla="*/ 7 h 18"/>
                    <a:gd name="T50" fmla="*/ 0 w 11"/>
                    <a:gd name="T51" fmla="*/ 2 h 18"/>
                    <a:gd name="T52" fmla="*/ 2 w 11"/>
                    <a:gd name="T5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10" y="2"/>
                      </a:lnTo>
                      <a:lnTo>
                        <a:pt x="10" y="7"/>
                      </a:lnTo>
                      <a:lnTo>
                        <a:pt x="8" y="9"/>
                      </a:lnTo>
                      <a:lnTo>
                        <a:pt x="10" y="10"/>
                      </a:lnTo>
                      <a:lnTo>
                        <a:pt x="10" y="11"/>
                      </a:lnTo>
                      <a:lnTo>
                        <a:pt x="6" y="11"/>
                      </a:lnTo>
                      <a:lnTo>
                        <a:pt x="6" y="6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6"/>
                      </a:lnTo>
                      <a:lnTo>
                        <a:pt x="6" y="6"/>
                      </a:lnTo>
                      <a:lnTo>
                        <a:pt x="6" y="14"/>
                      </a:lnTo>
                      <a:lnTo>
                        <a:pt x="4" y="14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10" y="11"/>
                      </a:lnTo>
                      <a:lnTo>
                        <a:pt x="10" y="15"/>
                      </a:lnTo>
                      <a:lnTo>
                        <a:pt x="7" y="17"/>
                      </a:lnTo>
                      <a:lnTo>
                        <a:pt x="2" y="17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1" y="9"/>
                      </a:lnTo>
                      <a:lnTo>
                        <a:pt x="0" y="7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361" name="Freeform 505"/>
              <p:cNvSpPr>
                <a:spLocks/>
              </p:cNvSpPr>
              <p:nvPr/>
            </p:nvSpPr>
            <p:spPr bwMode="auto">
              <a:xfrm>
                <a:off x="4839" y="2369"/>
                <a:ext cx="11" cy="24"/>
              </a:xfrm>
              <a:custGeom>
                <a:avLst/>
                <a:gdLst>
                  <a:gd name="T0" fmla="*/ 2 w 11"/>
                  <a:gd name="T1" fmla="*/ 23 h 24"/>
                  <a:gd name="T2" fmla="*/ 4 w 11"/>
                  <a:gd name="T3" fmla="*/ 23 h 24"/>
                  <a:gd name="T4" fmla="*/ 4 w 11"/>
                  <a:gd name="T5" fmla="*/ 21 h 24"/>
                  <a:gd name="T6" fmla="*/ 6 w 11"/>
                  <a:gd name="T7" fmla="*/ 21 h 24"/>
                  <a:gd name="T8" fmla="*/ 6 w 11"/>
                  <a:gd name="T9" fmla="*/ 23 h 24"/>
                  <a:gd name="T10" fmla="*/ 8 w 11"/>
                  <a:gd name="T11" fmla="*/ 23 h 24"/>
                  <a:gd name="T12" fmla="*/ 8 w 11"/>
                  <a:gd name="T13" fmla="*/ 21 h 24"/>
                  <a:gd name="T14" fmla="*/ 10 w 11"/>
                  <a:gd name="T15" fmla="*/ 18 h 24"/>
                  <a:gd name="T16" fmla="*/ 10 w 11"/>
                  <a:gd name="T17" fmla="*/ 12 h 24"/>
                  <a:gd name="T18" fmla="*/ 6 w 11"/>
                  <a:gd name="T19" fmla="*/ 10 h 24"/>
                  <a:gd name="T20" fmla="*/ 4 w 11"/>
                  <a:gd name="T21" fmla="*/ 10 h 24"/>
                  <a:gd name="T22" fmla="*/ 4 w 11"/>
                  <a:gd name="T23" fmla="*/ 7 h 24"/>
                  <a:gd name="T24" fmla="*/ 6 w 11"/>
                  <a:gd name="T25" fmla="*/ 7 h 24"/>
                  <a:gd name="T26" fmla="*/ 6 w 11"/>
                  <a:gd name="T27" fmla="*/ 8 h 24"/>
                  <a:gd name="T28" fmla="*/ 10 w 11"/>
                  <a:gd name="T29" fmla="*/ 8 h 24"/>
                  <a:gd name="T30" fmla="*/ 10 w 11"/>
                  <a:gd name="T31" fmla="*/ 5 h 24"/>
                  <a:gd name="T32" fmla="*/ 8 w 11"/>
                  <a:gd name="T33" fmla="*/ 3 h 24"/>
                  <a:gd name="T34" fmla="*/ 8 w 11"/>
                  <a:gd name="T35" fmla="*/ 0 h 24"/>
                  <a:gd name="T36" fmla="*/ 6 w 11"/>
                  <a:gd name="T37" fmla="*/ 0 h 24"/>
                  <a:gd name="T38" fmla="*/ 6 w 11"/>
                  <a:gd name="T39" fmla="*/ 3 h 24"/>
                  <a:gd name="T40" fmla="*/ 4 w 11"/>
                  <a:gd name="T41" fmla="*/ 3 h 24"/>
                  <a:gd name="T42" fmla="*/ 4 w 11"/>
                  <a:gd name="T43" fmla="*/ 0 h 24"/>
                  <a:gd name="T44" fmla="*/ 2 w 11"/>
                  <a:gd name="T45" fmla="*/ 0 h 24"/>
                  <a:gd name="T46" fmla="*/ 2 w 11"/>
                  <a:gd name="T47" fmla="*/ 3 h 24"/>
                  <a:gd name="T48" fmla="*/ 0 w 11"/>
                  <a:gd name="T49" fmla="*/ 5 h 24"/>
                  <a:gd name="T50" fmla="*/ 0 w 11"/>
                  <a:gd name="T51" fmla="*/ 11 h 24"/>
                  <a:gd name="T52" fmla="*/ 4 w 11"/>
                  <a:gd name="T53" fmla="*/ 14 h 24"/>
                  <a:gd name="T54" fmla="*/ 6 w 11"/>
                  <a:gd name="T55" fmla="*/ 14 h 24"/>
                  <a:gd name="T56" fmla="*/ 6 w 11"/>
                  <a:gd name="T57" fmla="*/ 17 h 24"/>
                  <a:gd name="T58" fmla="*/ 4 w 11"/>
                  <a:gd name="T59" fmla="*/ 17 h 24"/>
                  <a:gd name="T60" fmla="*/ 4 w 11"/>
                  <a:gd name="T61" fmla="*/ 15 h 24"/>
                  <a:gd name="T62" fmla="*/ 0 w 11"/>
                  <a:gd name="T63" fmla="*/ 15 h 24"/>
                  <a:gd name="T64" fmla="*/ 0 w 11"/>
                  <a:gd name="T65" fmla="*/ 18 h 24"/>
                  <a:gd name="T66" fmla="*/ 2 w 11"/>
                  <a:gd name="T67" fmla="*/ 21 h 24"/>
                  <a:gd name="T68" fmla="*/ 2 w 11"/>
                  <a:gd name="T6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24">
                    <a:moveTo>
                      <a:pt x="2" y="23"/>
                    </a:move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21"/>
                    </a:lnTo>
                    <a:lnTo>
                      <a:pt x="10" y="18"/>
                    </a:lnTo>
                    <a:lnTo>
                      <a:pt x="10" y="12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2" y="2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362" name="Group 506"/>
              <p:cNvGrpSpPr>
                <a:grpSpLocks/>
              </p:cNvGrpSpPr>
              <p:nvPr/>
            </p:nvGrpSpPr>
            <p:grpSpPr bwMode="auto">
              <a:xfrm>
                <a:off x="4309" y="2303"/>
                <a:ext cx="124" cy="18"/>
                <a:chOff x="4309" y="2303"/>
                <a:chExt cx="124" cy="18"/>
              </a:xfrm>
            </p:grpSpPr>
            <p:grpSp>
              <p:nvGrpSpPr>
                <p:cNvPr id="122363" name="Group 507"/>
                <p:cNvGrpSpPr>
                  <a:grpSpLocks/>
                </p:cNvGrpSpPr>
                <p:nvPr/>
              </p:nvGrpSpPr>
              <p:grpSpPr bwMode="auto">
                <a:xfrm>
                  <a:off x="4309" y="2303"/>
                  <a:ext cx="41" cy="18"/>
                  <a:chOff x="4309" y="2303"/>
                  <a:chExt cx="41" cy="18"/>
                </a:xfrm>
              </p:grpSpPr>
              <p:sp>
                <p:nvSpPr>
                  <p:cNvPr id="122364" name="Freeform 508"/>
                  <p:cNvSpPr>
                    <a:spLocks/>
                  </p:cNvSpPr>
                  <p:nvPr/>
                </p:nvSpPr>
                <p:spPr bwMode="auto">
                  <a:xfrm>
                    <a:off x="4309" y="2304"/>
                    <a:ext cx="11" cy="17"/>
                  </a:xfrm>
                  <a:custGeom>
                    <a:avLst/>
                    <a:gdLst>
                      <a:gd name="T0" fmla="*/ 0 w 11"/>
                      <a:gd name="T1" fmla="*/ 0 h 17"/>
                      <a:gd name="T2" fmla="*/ 8 w 11"/>
                      <a:gd name="T3" fmla="*/ 0 h 17"/>
                      <a:gd name="T4" fmla="*/ 10 w 11"/>
                      <a:gd name="T5" fmla="*/ 2 h 17"/>
                      <a:gd name="T6" fmla="*/ 10 w 11"/>
                      <a:gd name="T7" fmla="*/ 6 h 17"/>
                      <a:gd name="T8" fmla="*/ 8 w 11"/>
                      <a:gd name="T9" fmla="*/ 8 h 17"/>
                      <a:gd name="T10" fmla="*/ 10 w 11"/>
                      <a:gd name="T11" fmla="*/ 9 h 17"/>
                      <a:gd name="T12" fmla="*/ 10 w 11"/>
                      <a:gd name="T13" fmla="*/ 14 h 17"/>
                      <a:gd name="T14" fmla="*/ 8 w 11"/>
                      <a:gd name="T15" fmla="*/ 16 h 17"/>
                      <a:gd name="T16" fmla="*/ 0 w 11"/>
                      <a:gd name="T17" fmla="*/ 16 h 17"/>
                      <a:gd name="T18" fmla="*/ 0 w 11"/>
                      <a:gd name="T19" fmla="*/ 10 h 17"/>
                      <a:gd name="T20" fmla="*/ 4 w 11"/>
                      <a:gd name="T21" fmla="*/ 10 h 17"/>
                      <a:gd name="T22" fmla="*/ 4 w 11"/>
                      <a:gd name="T23" fmla="*/ 13 h 17"/>
                      <a:gd name="T24" fmla="*/ 6 w 11"/>
                      <a:gd name="T25" fmla="*/ 13 h 17"/>
                      <a:gd name="T26" fmla="*/ 6 w 11"/>
                      <a:gd name="T27" fmla="*/ 10 h 17"/>
                      <a:gd name="T28" fmla="*/ 4 w 11"/>
                      <a:gd name="T29" fmla="*/ 10 h 17"/>
                      <a:gd name="T30" fmla="*/ 4 w 11"/>
                      <a:gd name="T31" fmla="*/ 6 h 17"/>
                      <a:gd name="T32" fmla="*/ 6 w 11"/>
                      <a:gd name="T33" fmla="*/ 6 h 17"/>
                      <a:gd name="T34" fmla="*/ 6 w 11"/>
                      <a:gd name="T35" fmla="*/ 3 h 17"/>
                      <a:gd name="T36" fmla="*/ 4 w 11"/>
                      <a:gd name="T37" fmla="*/ 3 h 17"/>
                      <a:gd name="T38" fmla="*/ 4 w 11"/>
                      <a:gd name="T39" fmla="*/ 6 h 17"/>
                      <a:gd name="T40" fmla="*/ 4 w 11"/>
                      <a:gd name="T41" fmla="*/ 10 h 17"/>
                      <a:gd name="T42" fmla="*/ 0 w 11"/>
                      <a:gd name="T43" fmla="*/ 10 h 17"/>
                      <a:gd name="T44" fmla="*/ 0 w 11"/>
                      <a:gd name="T4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" h="17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0" y="6"/>
                        </a:lnTo>
                        <a:lnTo>
                          <a:pt x="8" y="8"/>
                        </a:lnTo>
                        <a:lnTo>
                          <a:pt x="10" y="9"/>
                        </a:lnTo>
                        <a:lnTo>
                          <a:pt x="10" y="14"/>
                        </a:lnTo>
                        <a:lnTo>
                          <a:pt x="8" y="16"/>
                        </a:lnTo>
                        <a:lnTo>
                          <a:pt x="0" y="16"/>
                        </a:lnTo>
                        <a:lnTo>
                          <a:pt x="0" y="10"/>
                        </a:lnTo>
                        <a:lnTo>
                          <a:pt x="4" y="10"/>
                        </a:lnTo>
                        <a:lnTo>
                          <a:pt x="4" y="13"/>
                        </a:lnTo>
                        <a:lnTo>
                          <a:pt x="6" y="13"/>
                        </a:lnTo>
                        <a:lnTo>
                          <a:pt x="6" y="10"/>
                        </a:lnTo>
                        <a:lnTo>
                          <a:pt x="4" y="10"/>
                        </a:lnTo>
                        <a:lnTo>
                          <a:pt x="4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6"/>
                        </a:lnTo>
                        <a:lnTo>
                          <a:pt x="4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65" name="Freeform 509"/>
                  <p:cNvSpPr>
                    <a:spLocks/>
                  </p:cNvSpPr>
                  <p:nvPr/>
                </p:nvSpPr>
                <p:spPr bwMode="auto">
                  <a:xfrm>
                    <a:off x="4323" y="2303"/>
                    <a:ext cx="12" cy="18"/>
                  </a:xfrm>
                  <a:custGeom>
                    <a:avLst/>
                    <a:gdLst>
                      <a:gd name="T0" fmla="*/ 3 w 12"/>
                      <a:gd name="T1" fmla="*/ 0 h 18"/>
                      <a:gd name="T2" fmla="*/ 8 w 12"/>
                      <a:gd name="T3" fmla="*/ 0 h 18"/>
                      <a:gd name="T4" fmla="*/ 11 w 12"/>
                      <a:gd name="T5" fmla="*/ 3 h 18"/>
                      <a:gd name="T6" fmla="*/ 11 w 12"/>
                      <a:gd name="T7" fmla="*/ 13 h 18"/>
                      <a:gd name="T8" fmla="*/ 8 w 12"/>
                      <a:gd name="T9" fmla="*/ 16 h 18"/>
                      <a:gd name="T10" fmla="*/ 7 w 12"/>
                      <a:gd name="T11" fmla="*/ 16 h 18"/>
                      <a:gd name="T12" fmla="*/ 7 w 12"/>
                      <a:gd name="T13" fmla="*/ 17 h 18"/>
                      <a:gd name="T14" fmla="*/ 4 w 12"/>
                      <a:gd name="T15" fmla="*/ 17 h 18"/>
                      <a:gd name="T16" fmla="*/ 4 w 12"/>
                      <a:gd name="T17" fmla="*/ 16 h 18"/>
                      <a:gd name="T18" fmla="*/ 3 w 12"/>
                      <a:gd name="T19" fmla="*/ 16 h 18"/>
                      <a:gd name="T20" fmla="*/ 0 w 12"/>
                      <a:gd name="T21" fmla="*/ 13 h 18"/>
                      <a:gd name="T22" fmla="*/ 0 w 12"/>
                      <a:gd name="T23" fmla="*/ 13 h 18"/>
                      <a:gd name="T24" fmla="*/ 4 w 12"/>
                      <a:gd name="T25" fmla="*/ 13 h 18"/>
                      <a:gd name="T26" fmla="*/ 7 w 12"/>
                      <a:gd name="T27" fmla="*/ 13 h 18"/>
                      <a:gd name="T28" fmla="*/ 7 w 12"/>
                      <a:gd name="T29" fmla="*/ 3 h 18"/>
                      <a:gd name="T30" fmla="*/ 4 w 12"/>
                      <a:gd name="T31" fmla="*/ 3 h 18"/>
                      <a:gd name="T32" fmla="*/ 4 w 12"/>
                      <a:gd name="T33" fmla="*/ 13 h 18"/>
                      <a:gd name="T34" fmla="*/ 0 w 12"/>
                      <a:gd name="T35" fmla="*/ 13 h 18"/>
                      <a:gd name="T36" fmla="*/ 0 w 12"/>
                      <a:gd name="T37" fmla="*/ 3 h 18"/>
                      <a:gd name="T38" fmla="*/ 3 w 12"/>
                      <a:gd name="T3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2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1" y="3"/>
                        </a:lnTo>
                        <a:lnTo>
                          <a:pt x="11" y="13"/>
                        </a:lnTo>
                        <a:lnTo>
                          <a:pt x="8" y="16"/>
                        </a:lnTo>
                        <a:lnTo>
                          <a:pt x="7" y="16"/>
                        </a:lnTo>
                        <a:lnTo>
                          <a:pt x="7" y="17"/>
                        </a:lnTo>
                        <a:lnTo>
                          <a:pt x="4" y="17"/>
                        </a:lnTo>
                        <a:lnTo>
                          <a:pt x="4" y="16"/>
                        </a:lnTo>
                        <a:lnTo>
                          <a:pt x="3" y="16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4" y="13"/>
                        </a:lnTo>
                        <a:lnTo>
                          <a:pt x="7" y="13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13"/>
                        </a:lnTo>
                        <a:lnTo>
                          <a:pt x="0" y="13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66" name="Freeform 510"/>
                  <p:cNvSpPr>
                    <a:spLocks/>
                  </p:cNvSpPr>
                  <p:nvPr/>
                </p:nvSpPr>
                <p:spPr bwMode="auto">
                  <a:xfrm>
                    <a:off x="4339" y="2304"/>
                    <a:ext cx="11" cy="17"/>
                  </a:xfrm>
                  <a:custGeom>
                    <a:avLst/>
                    <a:gdLst>
                      <a:gd name="T0" fmla="*/ 0 w 11"/>
                      <a:gd name="T1" fmla="*/ 0 h 17"/>
                      <a:gd name="T2" fmla="*/ 8 w 11"/>
                      <a:gd name="T3" fmla="*/ 0 h 17"/>
                      <a:gd name="T4" fmla="*/ 10 w 11"/>
                      <a:gd name="T5" fmla="*/ 2 h 17"/>
                      <a:gd name="T6" fmla="*/ 10 w 11"/>
                      <a:gd name="T7" fmla="*/ 6 h 17"/>
                      <a:gd name="T8" fmla="*/ 8 w 11"/>
                      <a:gd name="T9" fmla="*/ 8 h 17"/>
                      <a:gd name="T10" fmla="*/ 10 w 11"/>
                      <a:gd name="T11" fmla="*/ 9 h 17"/>
                      <a:gd name="T12" fmla="*/ 10 w 11"/>
                      <a:gd name="T13" fmla="*/ 14 h 17"/>
                      <a:gd name="T14" fmla="*/ 8 w 11"/>
                      <a:gd name="T15" fmla="*/ 16 h 17"/>
                      <a:gd name="T16" fmla="*/ 0 w 11"/>
                      <a:gd name="T17" fmla="*/ 16 h 17"/>
                      <a:gd name="T18" fmla="*/ 0 w 11"/>
                      <a:gd name="T19" fmla="*/ 10 h 17"/>
                      <a:gd name="T20" fmla="*/ 4 w 11"/>
                      <a:gd name="T21" fmla="*/ 10 h 17"/>
                      <a:gd name="T22" fmla="*/ 4 w 11"/>
                      <a:gd name="T23" fmla="*/ 13 h 17"/>
                      <a:gd name="T24" fmla="*/ 6 w 11"/>
                      <a:gd name="T25" fmla="*/ 13 h 17"/>
                      <a:gd name="T26" fmla="*/ 6 w 11"/>
                      <a:gd name="T27" fmla="*/ 10 h 17"/>
                      <a:gd name="T28" fmla="*/ 4 w 11"/>
                      <a:gd name="T29" fmla="*/ 10 h 17"/>
                      <a:gd name="T30" fmla="*/ 4 w 11"/>
                      <a:gd name="T31" fmla="*/ 6 h 17"/>
                      <a:gd name="T32" fmla="*/ 6 w 11"/>
                      <a:gd name="T33" fmla="*/ 6 h 17"/>
                      <a:gd name="T34" fmla="*/ 6 w 11"/>
                      <a:gd name="T35" fmla="*/ 3 h 17"/>
                      <a:gd name="T36" fmla="*/ 4 w 11"/>
                      <a:gd name="T37" fmla="*/ 3 h 17"/>
                      <a:gd name="T38" fmla="*/ 4 w 11"/>
                      <a:gd name="T39" fmla="*/ 6 h 17"/>
                      <a:gd name="T40" fmla="*/ 4 w 11"/>
                      <a:gd name="T41" fmla="*/ 10 h 17"/>
                      <a:gd name="T42" fmla="*/ 0 w 11"/>
                      <a:gd name="T43" fmla="*/ 10 h 17"/>
                      <a:gd name="T44" fmla="*/ 0 w 11"/>
                      <a:gd name="T4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" h="17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0" y="6"/>
                        </a:lnTo>
                        <a:lnTo>
                          <a:pt x="8" y="8"/>
                        </a:lnTo>
                        <a:lnTo>
                          <a:pt x="10" y="9"/>
                        </a:lnTo>
                        <a:lnTo>
                          <a:pt x="10" y="14"/>
                        </a:lnTo>
                        <a:lnTo>
                          <a:pt x="8" y="16"/>
                        </a:lnTo>
                        <a:lnTo>
                          <a:pt x="0" y="16"/>
                        </a:lnTo>
                        <a:lnTo>
                          <a:pt x="0" y="10"/>
                        </a:lnTo>
                        <a:lnTo>
                          <a:pt x="4" y="10"/>
                        </a:lnTo>
                        <a:lnTo>
                          <a:pt x="4" y="13"/>
                        </a:lnTo>
                        <a:lnTo>
                          <a:pt x="6" y="13"/>
                        </a:lnTo>
                        <a:lnTo>
                          <a:pt x="6" y="10"/>
                        </a:lnTo>
                        <a:lnTo>
                          <a:pt x="4" y="10"/>
                        </a:lnTo>
                        <a:lnTo>
                          <a:pt x="4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6"/>
                        </a:lnTo>
                        <a:lnTo>
                          <a:pt x="4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367" name="Group 511"/>
                <p:cNvGrpSpPr>
                  <a:grpSpLocks/>
                </p:cNvGrpSpPr>
                <p:nvPr/>
              </p:nvGrpSpPr>
              <p:grpSpPr bwMode="auto">
                <a:xfrm>
                  <a:off x="4363" y="2303"/>
                  <a:ext cx="70" cy="18"/>
                  <a:chOff x="4363" y="2303"/>
                  <a:chExt cx="70" cy="18"/>
                </a:xfrm>
              </p:grpSpPr>
              <p:sp>
                <p:nvSpPr>
                  <p:cNvPr id="122368" name="Freeform 512"/>
                  <p:cNvSpPr>
                    <a:spLocks/>
                  </p:cNvSpPr>
                  <p:nvPr/>
                </p:nvSpPr>
                <p:spPr bwMode="auto">
                  <a:xfrm>
                    <a:off x="4363" y="2303"/>
                    <a:ext cx="13" cy="18"/>
                  </a:xfrm>
                  <a:custGeom>
                    <a:avLst/>
                    <a:gdLst>
                      <a:gd name="T0" fmla="*/ 7 w 13"/>
                      <a:gd name="T1" fmla="*/ 0 h 18"/>
                      <a:gd name="T2" fmla="*/ 12 w 13"/>
                      <a:gd name="T3" fmla="*/ 0 h 18"/>
                      <a:gd name="T4" fmla="*/ 12 w 13"/>
                      <a:gd name="T5" fmla="*/ 14 h 18"/>
                      <a:gd name="T6" fmla="*/ 8 w 13"/>
                      <a:gd name="T7" fmla="*/ 17 h 18"/>
                      <a:gd name="T8" fmla="*/ 3 w 13"/>
                      <a:gd name="T9" fmla="*/ 17 h 18"/>
                      <a:gd name="T10" fmla="*/ 0 w 13"/>
                      <a:gd name="T11" fmla="*/ 15 h 18"/>
                      <a:gd name="T12" fmla="*/ 0 w 13"/>
                      <a:gd name="T13" fmla="*/ 10 h 18"/>
                      <a:gd name="T14" fmla="*/ 5 w 13"/>
                      <a:gd name="T15" fmla="*/ 10 h 18"/>
                      <a:gd name="T16" fmla="*/ 5 w 13"/>
                      <a:gd name="T17" fmla="*/ 14 h 18"/>
                      <a:gd name="T18" fmla="*/ 7 w 13"/>
                      <a:gd name="T19" fmla="*/ 14 h 18"/>
                      <a:gd name="T20" fmla="*/ 7 w 13"/>
                      <a:gd name="T2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18">
                        <a:moveTo>
                          <a:pt x="7" y="0"/>
                        </a:moveTo>
                        <a:lnTo>
                          <a:pt x="12" y="0"/>
                        </a:lnTo>
                        <a:lnTo>
                          <a:pt x="12" y="14"/>
                        </a:lnTo>
                        <a:lnTo>
                          <a:pt x="8" y="17"/>
                        </a:lnTo>
                        <a:lnTo>
                          <a:pt x="3" y="17"/>
                        </a:lnTo>
                        <a:lnTo>
                          <a:pt x="0" y="15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69" name="Freeform 513"/>
                  <p:cNvSpPr>
                    <a:spLocks/>
                  </p:cNvSpPr>
                  <p:nvPr/>
                </p:nvSpPr>
                <p:spPr bwMode="auto">
                  <a:xfrm>
                    <a:off x="4378" y="2303"/>
                    <a:ext cx="12" cy="18"/>
                  </a:xfrm>
                  <a:custGeom>
                    <a:avLst/>
                    <a:gdLst>
                      <a:gd name="T0" fmla="*/ 3 w 12"/>
                      <a:gd name="T1" fmla="*/ 0 h 18"/>
                      <a:gd name="T2" fmla="*/ 8 w 12"/>
                      <a:gd name="T3" fmla="*/ 0 h 18"/>
                      <a:gd name="T4" fmla="*/ 11 w 12"/>
                      <a:gd name="T5" fmla="*/ 3 h 18"/>
                      <a:gd name="T6" fmla="*/ 11 w 12"/>
                      <a:gd name="T7" fmla="*/ 14 h 18"/>
                      <a:gd name="T8" fmla="*/ 8 w 12"/>
                      <a:gd name="T9" fmla="*/ 17 h 18"/>
                      <a:gd name="T10" fmla="*/ 7 w 12"/>
                      <a:gd name="T11" fmla="*/ 17 h 18"/>
                      <a:gd name="T12" fmla="*/ 7 w 12"/>
                      <a:gd name="T13" fmla="*/ 14 h 18"/>
                      <a:gd name="T14" fmla="*/ 7 w 12"/>
                      <a:gd name="T15" fmla="*/ 3 h 18"/>
                      <a:gd name="T16" fmla="*/ 4 w 12"/>
                      <a:gd name="T17" fmla="*/ 3 h 18"/>
                      <a:gd name="T18" fmla="*/ 4 w 12"/>
                      <a:gd name="T19" fmla="*/ 14 h 18"/>
                      <a:gd name="T20" fmla="*/ 7 w 12"/>
                      <a:gd name="T21" fmla="*/ 14 h 18"/>
                      <a:gd name="T22" fmla="*/ 7 w 12"/>
                      <a:gd name="T23" fmla="*/ 17 h 18"/>
                      <a:gd name="T24" fmla="*/ 3 w 12"/>
                      <a:gd name="T25" fmla="*/ 17 h 18"/>
                      <a:gd name="T26" fmla="*/ 0 w 12"/>
                      <a:gd name="T27" fmla="*/ 14 h 18"/>
                      <a:gd name="T28" fmla="*/ 0 w 12"/>
                      <a:gd name="T29" fmla="*/ 3 h 18"/>
                      <a:gd name="T30" fmla="*/ 3 w 12"/>
                      <a:gd name="T3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1" y="3"/>
                        </a:lnTo>
                        <a:lnTo>
                          <a:pt x="11" y="14"/>
                        </a:lnTo>
                        <a:lnTo>
                          <a:pt x="8" y="17"/>
                        </a:lnTo>
                        <a:lnTo>
                          <a:pt x="7" y="17"/>
                        </a:lnTo>
                        <a:lnTo>
                          <a:pt x="7" y="14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7" y="17"/>
                        </a:lnTo>
                        <a:lnTo>
                          <a:pt x="3" y="17"/>
                        </a:lnTo>
                        <a:lnTo>
                          <a:pt x="0" y="14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70" name="Freeform 514"/>
                  <p:cNvSpPr>
                    <a:spLocks/>
                  </p:cNvSpPr>
                  <p:nvPr/>
                </p:nvSpPr>
                <p:spPr bwMode="auto">
                  <a:xfrm>
                    <a:off x="4393" y="2303"/>
                    <a:ext cx="13" cy="18"/>
                  </a:xfrm>
                  <a:custGeom>
                    <a:avLst/>
                    <a:gdLst>
                      <a:gd name="T0" fmla="*/ 0 w 13"/>
                      <a:gd name="T1" fmla="*/ 0 h 18"/>
                      <a:gd name="T2" fmla="*/ 4 w 13"/>
                      <a:gd name="T3" fmla="*/ 0 h 18"/>
                      <a:gd name="T4" fmla="*/ 8 w 13"/>
                      <a:gd name="T5" fmla="*/ 8 h 18"/>
                      <a:gd name="T6" fmla="*/ 8 w 13"/>
                      <a:gd name="T7" fmla="*/ 0 h 18"/>
                      <a:gd name="T8" fmla="*/ 12 w 13"/>
                      <a:gd name="T9" fmla="*/ 0 h 18"/>
                      <a:gd name="T10" fmla="*/ 12 w 13"/>
                      <a:gd name="T11" fmla="*/ 17 h 18"/>
                      <a:gd name="T12" fmla="*/ 8 w 13"/>
                      <a:gd name="T13" fmla="*/ 17 h 18"/>
                      <a:gd name="T14" fmla="*/ 5 w 13"/>
                      <a:gd name="T15" fmla="*/ 9 h 18"/>
                      <a:gd name="T16" fmla="*/ 5 w 13"/>
                      <a:gd name="T17" fmla="*/ 17 h 18"/>
                      <a:gd name="T18" fmla="*/ 0 w 13"/>
                      <a:gd name="T19" fmla="*/ 17 h 18"/>
                      <a:gd name="T20" fmla="*/ 0 w 13"/>
                      <a:gd name="T21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18">
                        <a:moveTo>
                          <a:pt x="0" y="0"/>
                        </a:moveTo>
                        <a:lnTo>
                          <a:pt x="4" y="0"/>
                        </a:lnTo>
                        <a:lnTo>
                          <a:pt x="8" y="8"/>
                        </a:lnTo>
                        <a:lnTo>
                          <a:pt x="8" y="0"/>
                        </a:lnTo>
                        <a:lnTo>
                          <a:pt x="12" y="0"/>
                        </a:lnTo>
                        <a:lnTo>
                          <a:pt x="12" y="17"/>
                        </a:lnTo>
                        <a:lnTo>
                          <a:pt x="8" y="17"/>
                        </a:lnTo>
                        <a:lnTo>
                          <a:pt x="5" y="9"/>
                        </a:lnTo>
                        <a:lnTo>
                          <a:pt x="5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71" name="Freeform 515"/>
                  <p:cNvSpPr>
                    <a:spLocks/>
                  </p:cNvSpPr>
                  <p:nvPr/>
                </p:nvSpPr>
                <p:spPr bwMode="auto">
                  <a:xfrm>
                    <a:off x="4409" y="2303"/>
                    <a:ext cx="11" cy="18"/>
                  </a:xfrm>
                  <a:custGeom>
                    <a:avLst/>
                    <a:gdLst>
                      <a:gd name="T0" fmla="*/ 0 w 11"/>
                      <a:gd name="T1" fmla="*/ 0 h 18"/>
                      <a:gd name="T2" fmla="*/ 10 w 11"/>
                      <a:gd name="T3" fmla="*/ 0 h 18"/>
                      <a:gd name="T4" fmla="*/ 10 w 11"/>
                      <a:gd name="T5" fmla="*/ 3 h 18"/>
                      <a:gd name="T6" fmla="*/ 5 w 11"/>
                      <a:gd name="T7" fmla="*/ 3 h 18"/>
                      <a:gd name="T8" fmla="*/ 5 w 11"/>
                      <a:gd name="T9" fmla="*/ 6 h 18"/>
                      <a:gd name="T10" fmla="*/ 9 w 11"/>
                      <a:gd name="T11" fmla="*/ 6 h 18"/>
                      <a:gd name="T12" fmla="*/ 9 w 11"/>
                      <a:gd name="T13" fmla="*/ 10 h 18"/>
                      <a:gd name="T14" fmla="*/ 5 w 11"/>
                      <a:gd name="T15" fmla="*/ 10 h 18"/>
                      <a:gd name="T16" fmla="*/ 5 w 11"/>
                      <a:gd name="T17" fmla="*/ 14 h 18"/>
                      <a:gd name="T18" fmla="*/ 10 w 11"/>
                      <a:gd name="T19" fmla="*/ 14 h 18"/>
                      <a:gd name="T20" fmla="*/ 10 w 11"/>
                      <a:gd name="T21" fmla="*/ 17 h 18"/>
                      <a:gd name="T22" fmla="*/ 0 w 11"/>
                      <a:gd name="T23" fmla="*/ 17 h 18"/>
                      <a:gd name="T24" fmla="*/ 0 w 11"/>
                      <a:gd name="T2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" h="18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3"/>
                        </a:lnTo>
                        <a:lnTo>
                          <a:pt x="5" y="3"/>
                        </a:lnTo>
                        <a:lnTo>
                          <a:pt x="5" y="6"/>
                        </a:lnTo>
                        <a:lnTo>
                          <a:pt x="9" y="6"/>
                        </a:lnTo>
                        <a:lnTo>
                          <a:pt x="9" y="10"/>
                        </a:lnTo>
                        <a:lnTo>
                          <a:pt x="5" y="10"/>
                        </a:lnTo>
                        <a:lnTo>
                          <a:pt x="5" y="14"/>
                        </a:lnTo>
                        <a:lnTo>
                          <a:pt x="10" y="14"/>
                        </a:lnTo>
                        <a:lnTo>
                          <a:pt x="10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372" name="Freeform 516"/>
                  <p:cNvSpPr>
                    <a:spLocks/>
                  </p:cNvSpPr>
                  <p:nvPr/>
                </p:nvSpPr>
                <p:spPr bwMode="auto">
                  <a:xfrm>
                    <a:off x="4422" y="2303"/>
                    <a:ext cx="11" cy="18"/>
                  </a:xfrm>
                  <a:custGeom>
                    <a:avLst/>
                    <a:gdLst>
                      <a:gd name="T0" fmla="*/ 3 w 11"/>
                      <a:gd name="T1" fmla="*/ 0 h 18"/>
                      <a:gd name="T2" fmla="*/ 8 w 11"/>
                      <a:gd name="T3" fmla="*/ 0 h 18"/>
                      <a:gd name="T4" fmla="*/ 10 w 11"/>
                      <a:gd name="T5" fmla="*/ 2 h 18"/>
                      <a:gd name="T6" fmla="*/ 10 w 11"/>
                      <a:gd name="T7" fmla="*/ 6 h 18"/>
                      <a:gd name="T8" fmla="*/ 6 w 11"/>
                      <a:gd name="T9" fmla="*/ 6 h 18"/>
                      <a:gd name="T10" fmla="*/ 6 w 11"/>
                      <a:gd name="T11" fmla="*/ 3 h 18"/>
                      <a:gd name="T12" fmla="*/ 4 w 11"/>
                      <a:gd name="T13" fmla="*/ 3 h 18"/>
                      <a:gd name="T14" fmla="*/ 4 w 11"/>
                      <a:gd name="T15" fmla="*/ 7 h 18"/>
                      <a:gd name="T16" fmla="*/ 7 w 11"/>
                      <a:gd name="T17" fmla="*/ 7 h 18"/>
                      <a:gd name="T18" fmla="*/ 7 w 11"/>
                      <a:gd name="T19" fmla="*/ 7 h 18"/>
                      <a:gd name="T20" fmla="*/ 10 w 11"/>
                      <a:gd name="T21" fmla="*/ 10 h 18"/>
                      <a:gd name="T22" fmla="*/ 10 w 11"/>
                      <a:gd name="T23" fmla="*/ 15 h 18"/>
                      <a:gd name="T24" fmla="*/ 8 w 11"/>
                      <a:gd name="T25" fmla="*/ 17 h 18"/>
                      <a:gd name="T26" fmla="*/ 3 w 11"/>
                      <a:gd name="T27" fmla="*/ 17 h 18"/>
                      <a:gd name="T28" fmla="*/ 0 w 11"/>
                      <a:gd name="T29" fmla="*/ 15 h 18"/>
                      <a:gd name="T30" fmla="*/ 0 w 11"/>
                      <a:gd name="T31" fmla="*/ 12 h 18"/>
                      <a:gd name="T32" fmla="*/ 3 w 11"/>
                      <a:gd name="T33" fmla="*/ 12 h 18"/>
                      <a:gd name="T34" fmla="*/ 3 w 11"/>
                      <a:gd name="T35" fmla="*/ 14 h 18"/>
                      <a:gd name="T36" fmla="*/ 6 w 11"/>
                      <a:gd name="T37" fmla="*/ 14 h 18"/>
                      <a:gd name="T38" fmla="*/ 6 w 11"/>
                      <a:gd name="T39" fmla="*/ 11 h 18"/>
                      <a:gd name="T40" fmla="*/ 3 w 11"/>
                      <a:gd name="T41" fmla="*/ 11 h 18"/>
                      <a:gd name="T42" fmla="*/ 0 w 11"/>
                      <a:gd name="T43" fmla="*/ 8 h 18"/>
                      <a:gd name="T44" fmla="*/ 0 w 11"/>
                      <a:gd name="T45" fmla="*/ 2 h 18"/>
                      <a:gd name="T46" fmla="*/ 3 w 11"/>
                      <a:gd name="T47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1" h="18">
                        <a:moveTo>
                          <a:pt x="3" y="0"/>
                        </a:move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0" y="6"/>
                        </a:lnTo>
                        <a:lnTo>
                          <a:pt x="6" y="6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7"/>
                        </a:lnTo>
                        <a:lnTo>
                          <a:pt x="7" y="7"/>
                        </a:lnTo>
                        <a:lnTo>
                          <a:pt x="7" y="7"/>
                        </a:lnTo>
                        <a:lnTo>
                          <a:pt x="10" y="10"/>
                        </a:lnTo>
                        <a:lnTo>
                          <a:pt x="10" y="15"/>
                        </a:lnTo>
                        <a:lnTo>
                          <a:pt x="8" y="17"/>
                        </a:lnTo>
                        <a:lnTo>
                          <a:pt x="3" y="17"/>
                        </a:lnTo>
                        <a:lnTo>
                          <a:pt x="0" y="15"/>
                        </a:lnTo>
                        <a:lnTo>
                          <a:pt x="0" y="12"/>
                        </a:lnTo>
                        <a:lnTo>
                          <a:pt x="3" y="12"/>
                        </a:lnTo>
                        <a:lnTo>
                          <a:pt x="3" y="14"/>
                        </a:lnTo>
                        <a:lnTo>
                          <a:pt x="6" y="14"/>
                        </a:lnTo>
                        <a:lnTo>
                          <a:pt x="6" y="11"/>
                        </a:lnTo>
                        <a:lnTo>
                          <a:pt x="3" y="11"/>
                        </a:lnTo>
                        <a:lnTo>
                          <a:pt x="0" y="8"/>
                        </a:lnTo>
                        <a:lnTo>
                          <a:pt x="0" y="2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373" name="Group 517"/>
              <p:cNvGrpSpPr>
                <a:grpSpLocks/>
              </p:cNvGrpSpPr>
              <p:nvPr/>
            </p:nvGrpSpPr>
            <p:grpSpPr bwMode="auto">
              <a:xfrm>
                <a:off x="4293" y="2383"/>
                <a:ext cx="125" cy="10"/>
                <a:chOff x="4293" y="2383"/>
                <a:chExt cx="125" cy="10"/>
              </a:xfrm>
            </p:grpSpPr>
            <p:sp>
              <p:nvSpPr>
                <p:cNvPr id="122374" name="Freeform 518"/>
                <p:cNvSpPr>
                  <a:spLocks/>
                </p:cNvSpPr>
                <p:nvPr/>
              </p:nvSpPr>
              <p:spPr bwMode="auto">
                <a:xfrm>
                  <a:off x="4293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4 w 6"/>
                    <a:gd name="T3" fmla="*/ 0 h 10"/>
                    <a:gd name="T4" fmla="*/ 5 w 6"/>
                    <a:gd name="T5" fmla="*/ 1 h 10"/>
                    <a:gd name="T6" fmla="*/ 5 w 6"/>
                    <a:gd name="T7" fmla="*/ 5 h 10"/>
                    <a:gd name="T8" fmla="*/ 4 w 6"/>
                    <a:gd name="T9" fmla="*/ 6 h 10"/>
                    <a:gd name="T10" fmla="*/ 2 w 6"/>
                    <a:gd name="T11" fmla="*/ 6 h 10"/>
                    <a:gd name="T12" fmla="*/ 2 w 6"/>
                    <a:gd name="T13" fmla="*/ 4 h 10"/>
                    <a:gd name="T14" fmla="*/ 3 w 6"/>
                    <a:gd name="T15" fmla="*/ 4 h 10"/>
                    <a:gd name="T16" fmla="*/ 3 w 6"/>
                    <a:gd name="T17" fmla="*/ 2 h 10"/>
                    <a:gd name="T18" fmla="*/ 2 w 6"/>
                    <a:gd name="T19" fmla="*/ 2 h 10"/>
                    <a:gd name="T20" fmla="*/ 2 w 6"/>
                    <a:gd name="T21" fmla="*/ 4 h 10"/>
                    <a:gd name="T22" fmla="*/ 2 w 6"/>
                    <a:gd name="T23" fmla="*/ 6 h 10"/>
                    <a:gd name="T24" fmla="*/ 2 w 6"/>
                    <a:gd name="T25" fmla="*/ 9 h 10"/>
                    <a:gd name="T26" fmla="*/ 0 w 6"/>
                    <a:gd name="T27" fmla="*/ 9 h 10"/>
                    <a:gd name="T28" fmla="*/ 0 w 6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5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75" name="Freeform 519"/>
                <p:cNvSpPr>
                  <a:spLocks/>
                </p:cNvSpPr>
                <p:nvPr/>
              </p:nvSpPr>
              <p:spPr bwMode="auto">
                <a:xfrm>
                  <a:off x="4299" y="2383"/>
                  <a:ext cx="10" cy="10"/>
                </a:xfrm>
                <a:custGeom>
                  <a:avLst/>
                  <a:gdLst>
                    <a:gd name="T0" fmla="*/ 2 w 10"/>
                    <a:gd name="T1" fmla="*/ 0 h 10"/>
                    <a:gd name="T2" fmla="*/ 7 w 10"/>
                    <a:gd name="T3" fmla="*/ 0 h 10"/>
                    <a:gd name="T4" fmla="*/ 9 w 10"/>
                    <a:gd name="T5" fmla="*/ 9 h 10"/>
                    <a:gd name="T6" fmla="*/ 6 w 10"/>
                    <a:gd name="T7" fmla="*/ 9 h 10"/>
                    <a:gd name="T8" fmla="*/ 5 w 10"/>
                    <a:gd name="T9" fmla="*/ 7 h 10"/>
                    <a:gd name="T10" fmla="*/ 5 w 10"/>
                    <a:gd name="T11" fmla="*/ 6 h 10"/>
                    <a:gd name="T12" fmla="*/ 5 w 10"/>
                    <a:gd name="T13" fmla="*/ 1 h 10"/>
                    <a:gd name="T14" fmla="*/ 4 w 10"/>
                    <a:gd name="T15" fmla="*/ 6 h 10"/>
                    <a:gd name="T16" fmla="*/ 5 w 10"/>
                    <a:gd name="T17" fmla="*/ 6 h 10"/>
                    <a:gd name="T18" fmla="*/ 5 w 10"/>
                    <a:gd name="T19" fmla="*/ 7 h 10"/>
                    <a:gd name="T20" fmla="*/ 4 w 10"/>
                    <a:gd name="T21" fmla="*/ 7 h 10"/>
                    <a:gd name="T22" fmla="*/ 3 w 10"/>
                    <a:gd name="T23" fmla="*/ 9 h 10"/>
                    <a:gd name="T24" fmla="*/ 0 w 10"/>
                    <a:gd name="T25" fmla="*/ 9 h 10"/>
                    <a:gd name="T26" fmla="*/ 2 w 10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0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5" y="7"/>
                      </a:lnTo>
                      <a:lnTo>
                        <a:pt x="5" y="6"/>
                      </a:lnTo>
                      <a:lnTo>
                        <a:pt x="5" y="1"/>
                      </a:lnTo>
                      <a:lnTo>
                        <a:pt x="4" y="6"/>
                      </a:lnTo>
                      <a:lnTo>
                        <a:pt x="5" y="6"/>
                      </a:lnTo>
                      <a:lnTo>
                        <a:pt x="5" y="7"/>
                      </a:lnTo>
                      <a:lnTo>
                        <a:pt x="4" y="7"/>
                      </a:lnTo>
                      <a:lnTo>
                        <a:pt x="3" y="9"/>
                      </a:lnTo>
                      <a:lnTo>
                        <a:pt x="0" y="9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76" name="Freeform 520"/>
                <p:cNvSpPr>
                  <a:spLocks/>
                </p:cNvSpPr>
                <p:nvPr/>
              </p:nvSpPr>
              <p:spPr bwMode="auto">
                <a:xfrm>
                  <a:off x="4308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2 w 6"/>
                    <a:gd name="T3" fmla="*/ 0 h 10"/>
                    <a:gd name="T4" fmla="*/ 3 w 6"/>
                    <a:gd name="T5" fmla="*/ 3 h 10"/>
                    <a:gd name="T6" fmla="*/ 3 w 6"/>
                    <a:gd name="T7" fmla="*/ 0 h 10"/>
                    <a:gd name="T8" fmla="*/ 5 w 6"/>
                    <a:gd name="T9" fmla="*/ 0 h 10"/>
                    <a:gd name="T10" fmla="*/ 3 w 6"/>
                    <a:gd name="T11" fmla="*/ 5 h 10"/>
                    <a:gd name="T12" fmla="*/ 3 w 6"/>
                    <a:gd name="T13" fmla="*/ 9 h 10"/>
                    <a:gd name="T14" fmla="*/ 2 w 6"/>
                    <a:gd name="T15" fmla="*/ 9 h 10"/>
                    <a:gd name="T16" fmla="*/ 2 w 6"/>
                    <a:gd name="T17" fmla="*/ 5 h 10"/>
                    <a:gd name="T18" fmla="*/ 0 w 6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3" y="5"/>
                      </a:lnTo>
                      <a:lnTo>
                        <a:pt x="3" y="9"/>
                      </a:lnTo>
                      <a:lnTo>
                        <a:pt x="2" y="9"/>
                      </a:lnTo>
                      <a:lnTo>
                        <a:pt x="2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77" name="Freeform 521"/>
                <p:cNvSpPr>
                  <a:spLocks/>
                </p:cNvSpPr>
                <p:nvPr/>
              </p:nvSpPr>
              <p:spPr bwMode="auto">
                <a:xfrm>
                  <a:off x="4317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4 w 6"/>
                    <a:gd name="T7" fmla="*/ 2 h 10"/>
                    <a:gd name="T8" fmla="*/ 4 w 6"/>
                    <a:gd name="T9" fmla="*/ 9 h 10"/>
                    <a:gd name="T10" fmla="*/ 2 w 6"/>
                    <a:gd name="T11" fmla="*/ 9 h 10"/>
                    <a:gd name="T12" fmla="*/ 2 w 6"/>
                    <a:gd name="T13" fmla="*/ 2 h 10"/>
                    <a:gd name="T14" fmla="*/ 0 w 6"/>
                    <a:gd name="T15" fmla="*/ 2 h 10"/>
                    <a:gd name="T16" fmla="*/ 0 w 6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4" y="2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78" name="Freeform 522"/>
                <p:cNvSpPr>
                  <a:spLocks/>
                </p:cNvSpPr>
                <p:nvPr/>
              </p:nvSpPr>
              <p:spPr bwMode="auto">
                <a:xfrm>
                  <a:off x="4324" y="2383"/>
                  <a:ext cx="7" cy="10"/>
                </a:xfrm>
                <a:custGeom>
                  <a:avLst/>
                  <a:gdLst>
                    <a:gd name="T0" fmla="*/ 2 w 7"/>
                    <a:gd name="T1" fmla="*/ 0 h 10"/>
                    <a:gd name="T2" fmla="*/ 4 w 7"/>
                    <a:gd name="T3" fmla="*/ 0 h 10"/>
                    <a:gd name="T4" fmla="*/ 6 w 7"/>
                    <a:gd name="T5" fmla="*/ 2 h 10"/>
                    <a:gd name="T6" fmla="*/ 6 w 7"/>
                    <a:gd name="T7" fmla="*/ 7 h 10"/>
                    <a:gd name="T8" fmla="*/ 4 w 7"/>
                    <a:gd name="T9" fmla="*/ 9 h 10"/>
                    <a:gd name="T10" fmla="*/ 4 w 7"/>
                    <a:gd name="T11" fmla="*/ 9 h 10"/>
                    <a:gd name="T12" fmla="*/ 4 w 7"/>
                    <a:gd name="T13" fmla="*/ 7 h 10"/>
                    <a:gd name="T14" fmla="*/ 4 w 7"/>
                    <a:gd name="T15" fmla="*/ 2 h 10"/>
                    <a:gd name="T16" fmla="*/ 2 w 7"/>
                    <a:gd name="T17" fmla="*/ 2 h 10"/>
                    <a:gd name="T18" fmla="*/ 2 w 7"/>
                    <a:gd name="T19" fmla="*/ 7 h 10"/>
                    <a:gd name="T20" fmla="*/ 4 w 7"/>
                    <a:gd name="T21" fmla="*/ 7 h 10"/>
                    <a:gd name="T22" fmla="*/ 4 w 7"/>
                    <a:gd name="T23" fmla="*/ 9 h 10"/>
                    <a:gd name="T24" fmla="*/ 2 w 7"/>
                    <a:gd name="T25" fmla="*/ 9 h 10"/>
                    <a:gd name="T26" fmla="*/ 0 w 7"/>
                    <a:gd name="T27" fmla="*/ 7 h 10"/>
                    <a:gd name="T28" fmla="*/ 0 w 7"/>
                    <a:gd name="T29" fmla="*/ 2 h 10"/>
                    <a:gd name="T30" fmla="*/ 2 w 7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10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2"/>
                      </a:lnTo>
                      <a:lnTo>
                        <a:pt x="6" y="7"/>
                      </a:lnTo>
                      <a:lnTo>
                        <a:pt x="4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0" y="7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79" name="Freeform 523"/>
                <p:cNvSpPr>
                  <a:spLocks/>
                </p:cNvSpPr>
                <p:nvPr/>
              </p:nvSpPr>
              <p:spPr bwMode="auto">
                <a:xfrm>
                  <a:off x="4334" y="2383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6 w 7"/>
                    <a:gd name="T3" fmla="*/ 0 h 10"/>
                    <a:gd name="T4" fmla="*/ 6 w 7"/>
                    <a:gd name="T5" fmla="*/ 2 h 10"/>
                    <a:gd name="T6" fmla="*/ 5 w 7"/>
                    <a:gd name="T7" fmla="*/ 2 h 10"/>
                    <a:gd name="T8" fmla="*/ 5 w 7"/>
                    <a:gd name="T9" fmla="*/ 9 h 10"/>
                    <a:gd name="T10" fmla="*/ 2 w 7"/>
                    <a:gd name="T11" fmla="*/ 9 h 10"/>
                    <a:gd name="T12" fmla="*/ 2 w 7"/>
                    <a:gd name="T13" fmla="*/ 2 h 10"/>
                    <a:gd name="T14" fmla="*/ 0 w 7"/>
                    <a:gd name="T15" fmla="*/ 2 h 10"/>
                    <a:gd name="T16" fmla="*/ 0 w 7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6" y="2"/>
                      </a:lnTo>
                      <a:lnTo>
                        <a:pt x="5" y="2"/>
                      </a:lnTo>
                      <a:lnTo>
                        <a:pt x="5" y="9"/>
                      </a:lnTo>
                      <a:lnTo>
                        <a:pt x="2" y="9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0" name="Freeform 524"/>
                <p:cNvSpPr>
                  <a:spLocks/>
                </p:cNvSpPr>
                <p:nvPr/>
              </p:nvSpPr>
              <p:spPr bwMode="auto">
                <a:xfrm>
                  <a:off x="4404" y="2383"/>
                  <a:ext cx="7" cy="10"/>
                </a:xfrm>
                <a:custGeom>
                  <a:avLst/>
                  <a:gdLst>
                    <a:gd name="T0" fmla="*/ 2 w 7"/>
                    <a:gd name="T1" fmla="*/ 0 h 10"/>
                    <a:gd name="T2" fmla="*/ 5 w 7"/>
                    <a:gd name="T3" fmla="*/ 0 h 10"/>
                    <a:gd name="T4" fmla="*/ 6 w 7"/>
                    <a:gd name="T5" fmla="*/ 2 h 10"/>
                    <a:gd name="T6" fmla="*/ 6 w 7"/>
                    <a:gd name="T7" fmla="*/ 8 h 10"/>
                    <a:gd name="T8" fmla="*/ 5 w 7"/>
                    <a:gd name="T9" fmla="*/ 9 h 10"/>
                    <a:gd name="T10" fmla="*/ 4 w 7"/>
                    <a:gd name="T11" fmla="*/ 9 h 10"/>
                    <a:gd name="T12" fmla="*/ 4 w 7"/>
                    <a:gd name="T13" fmla="*/ 7 h 10"/>
                    <a:gd name="T14" fmla="*/ 4 w 7"/>
                    <a:gd name="T15" fmla="*/ 2 h 10"/>
                    <a:gd name="T16" fmla="*/ 2 w 7"/>
                    <a:gd name="T17" fmla="*/ 2 h 10"/>
                    <a:gd name="T18" fmla="*/ 2 w 7"/>
                    <a:gd name="T19" fmla="*/ 7 h 10"/>
                    <a:gd name="T20" fmla="*/ 4 w 7"/>
                    <a:gd name="T21" fmla="*/ 7 h 10"/>
                    <a:gd name="T22" fmla="*/ 4 w 7"/>
                    <a:gd name="T23" fmla="*/ 9 h 10"/>
                    <a:gd name="T24" fmla="*/ 2 w 7"/>
                    <a:gd name="T25" fmla="*/ 9 h 10"/>
                    <a:gd name="T26" fmla="*/ 0 w 7"/>
                    <a:gd name="T27" fmla="*/ 8 h 10"/>
                    <a:gd name="T28" fmla="*/ 0 w 7"/>
                    <a:gd name="T29" fmla="*/ 2 h 10"/>
                    <a:gd name="T30" fmla="*/ 2 w 7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6" y="2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1" name="Freeform 525"/>
                <p:cNvSpPr>
                  <a:spLocks/>
                </p:cNvSpPr>
                <p:nvPr/>
              </p:nvSpPr>
              <p:spPr bwMode="auto">
                <a:xfrm>
                  <a:off x="4361" y="2383"/>
                  <a:ext cx="8" cy="10"/>
                </a:xfrm>
                <a:custGeom>
                  <a:avLst/>
                  <a:gdLst>
                    <a:gd name="T0" fmla="*/ 2 w 8"/>
                    <a:gd name="T1" fmla="*/ 0 h 10"/>
                    <a:gd name="T2" fmla="*/ 5 w 8"/>
                    <a:gd name="T3" fmla="*/ 0 h 10"/>
                    <a:gd name="T4" fmla="*/ 7 w 8"/>
                    <a:gd name="T5" fmla="*/ 2 h 10"/>
                    <a:gd name="T6" fmla="*/ 7 w 8"/>
                    <a:gd name="T7" fmla="*/ 7 h 10"/>
                    <a:gd name="T8" fmla="*/ 5 w 8"/>
                    <a:gd name="T9" fmla="*/ 9 h 10"/>
                    <a:gd name="T10" fmla="*/ 4 w 8"/>
                    <a:gd name="T11" fmla="*/ 9 h 10"/>
                    <a:gd name="T12" fmla="*/ 4 w 8"/>
                    <a:gd name="T13" fmla="*/ 7 h 10"/>
                    <a:gd name="T14" fmla="*/ 4 w 8"/>
                    <a:gd name="T15" fmla="*/ 2 h 10"/>
                    <a:gd name="T16" fmla="*/ 3 w 8"/>
                    <a:gd name="T17" fmla="*/ 2 h 10"/>
                    <a:gd name="T18" fmla="*/ 3 w 8"/>
                    <a:gd name="T19" fmla="*/ 7 h 10"/>
                    <a:gd name="T20" fmla="*/ 4 w 8"/>
                    <a:gd name="T21" fmla="*/ 7 h 10"/>
                    <a:gd name="T22" fmla="*/ 4 w 8"/>
                    <a:gd name="T23" fmla="*/ 9 h 10"/>
                    <a:gd name="T24" fmla="*/ 2 w 8"/>
                    <a:gd name="T25" fmla="*/ 9 h 10"/>
                    <a:gd name="T26" fmla="*/ 0 w 8"/>
                    <a:gd name="T27" fmla="*/ 7 h 10"/>
                    <a:gd name="T28" fmla="*/ 0 w 8"/>
                    <a:gd name="T29" fmla="*/ 2 h 10"/>
                    <a:gd name="T30" fmla="*/ 2 w 8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7" y="7"/>
                      </a:lnTo>
                      <a:lnTo>
                        <a:pt x="5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0" y="7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2" name="Freeform 526"/>
                <p:cNvSpPr>
                  <a:spLocks/>
                </p:cNvSpPr>
                <p:nvPr/>
              </p:nvSpPr>
              <p:spPr bwMode="auto">
                <a:xfrm>
                  <a:off x="4342" y="2383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2 w 7"/>
                    <a:gd name="T3" fmla="*/ 0 h 10"/>
                    <a:gd name="T4" fmla="*/ 2 w 7"/>
                    <a:gd name="T5" fmla="*/ 3 h 10"/>
                    <a:gd name="T6" fmla="*/ 4 w 7"/>
                    <a:gd name="T7" fmla="*/ 3 h 10"/>
                    <a:gd name="T8" fmla="*/ 4 w 7"/>
                    <a:gd name="T9" fmla="*/ 0 h 10"/>
                    <a:gd name="T10" fmla="*/ 6 w 7"/>
                    <a:gd name="T11" fmla="*/ 0 h 10"/>
                    <a:gd name="T12" fmla="*/ 6 w 7"/>
                    <a:gd name="T13" fmla="*/ 9 h 10"/>
                    <a:gd name="T14" fmla="*/ 4 w 7"/>
                    <a:gd name="T15" fmla="*/ 9 h 10"/>
                    <a:gd name="T16" fmla="*/ 4 w 7"/>
                    <a:gd name="T17" fmla="*/ 5 h 10"/>
                    <a:gd name="T18" fmla="*/ 2 w 7"/>
                    <a:gd name="T19" fmla="*/ 5 h 10"/>
                    <a:gd name="T20" fmla="*/ 2 w 7"/>
                    <a:gd name="T21" fmla="*/ 9 h 10"/>
                    <a:gd name="T22" fmla="*/ 0 w 7"/>
                    <a:gd name="T23" fmla="*/ 9 h 10"/>
                    <a:gd name="T24" fmla="*/ 0 w 7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6" y="9"/>
                      </a:lnTo>
                      <a:lnTo>
                        <a:pt x="4" y="9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3" name="Freeform 527"/>
                <p:cNvSpPr>
                  <a:spLocks/>
                </p:cNvSpPr>
                <p:nvPr/>
              </p:nvSpPr>
              <p:spPr bwMode="auto">
                <a:xfrm>
                  <a:off x="4351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3 w 6"/>
                    <a:gd name="T7" fmla="*/ 2 h 10"/>
                    <a:gd name="T8" fmla="*/ 3 w 6"/>
                    <a:gd name="T9" fmla="*/ 3 h 10"/>
                    <a:gd name="T10" fmla="*/ 5 w 6"/>
                    <a:gd name="T11" fmla="*/ 3 h 10"/>
                    <a:gd name="T12" fmla="*/ 5 w 6"/>
                    <a:gd name="T13" fmla="*/ 5 h 10"/>
                    <a:gd name="T14" fmla="*/ 3 w 6"/>
                    <a:gd name="T15" fmla="*/ 5 h 10"/>
                    <a:gd name="T16" fmla="*/ 3 w 6"/>
                    <a:gd name="T17" fmla="*/ 7 h 10"/>
                    <a:gd name="T18" fmla="*/ 5 w 6"/>
                    <a:gd name="T19" fmla="*/ 7 h 10"/>
                    <a:gd name="T20" fmla="*/ 5 w 6"/>
                    <a:gd name="T21" fmla="*/ 9 h 10"/>
                    <a:gd name="T22" fmla="*/ 0 w 6"/>
                    <a:gd name="T23" fmla="*/ 9 h 10"/>
                    <a:gd name="T24" fmla="*/ 0 w 6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3" y="7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4" name="Freeform 528"/>
                <p:cNvSpPr>
                  <a:spLocks/>
                </p:cNvSpPr>
                <p:nvPr/>
              </p:nvSpPr>
              <p:spPr bwMode="auto">
                <a:xfrm>
                  <a:off x="4370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4 w 6"/>
                    <a:gd name="T3" fmla="*/ 0 h 10"/>
                    <a:gd name="T4" fmla="*/ 5 w 6"/>
                    <a:gd name="T5" fmla="*/ 1 h 10"/>
                    <a:gd name="T6" fmla="*/ 5 w 6"/>
                    <a:gd name="T7" fmla="*/ 3 h 10"/>
                    <a:gd name="T8" fmla="*/ 4 w 6"/>
                    <a:gd name="T9" fmla="*/ 5 h 10"/>
                    <a:gd name="T10" fmla="*/ 5 w 6"/>
                    <a:gd name="T11" fmla="*/ 6 h 10"/>
                    <a:gd name="T12" fmla="*/ 5 w 6"/>
                    <a:gd name="T13" fmla="*/ 9 h 10"/>
                    <a:gd name="T14" fmla="*/ 3 w 6"/>
                    <a:gd name="T15" fmla="*/ 9 h 10"/>
                    <a:gd name="T16" fmla="*/ 3 w 6"/>
                    <a:gd name="T17" fmla="*/ 6 h 10"/>
                    <a:gd name="T18" fmla="*/ 3 w 6"/>
                    <a:gd name="T19" fmla="*/ 4 h 10"/>
                    <a:gd name="T20" fmla="*/ 2 w 6"/>
                    <a:gd name="T21" fmla="*/ 4 h 10"/>
                    <a:gd name="T22" fmla="*/ 2 w 6"/>
                    <a:gd name="T23" fmla="*/ 2 h 10"/>
                    <a:gd name="T24" fmla="*/ 3 w 6"/>
                    <a:gd name="T25" fmla="*/ 2 h 10"/>
                    <a:gd name="T26" fmla="*/ 3 w 6"/>
                    <a:gd name="T27" fmla="*/ 4 h 10"/>
                    <a:gd name="T28" fmla="*/ 3 w 6"/>
                    <a:gd name="T29" fmla="*/ 6 h 10"/>
                    <a:gd name="T30" fmla="*/ 2 w 6"/>
                    <a:gd name="T31" fmla="*/ 6 h 10"/>
                    <a:gd name="T32" fmla="*/ 2 w 6"/>
                    <a:gd name="T33" fmla="*/ 9 h 10"/>
                    <a:gd name="T34" fmla="*/ 0 w 6"/>
                    <a:gd name="T35" fmla="*/ 9 h 10"/>
                    <a:gd name="T36" fmla="*/ 0 w 6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4" y="5"/>
                      </a:lnTo>
                      <a:lnTo>
                        <a:pt x="5" y="6"/>
                      </a:lnTo>
                      <a:lnTo>
                        <a:pt x="5" y="9"/>
                      </a:lnTo>
                      <a:lnTo>
                        <a:pt x="3" y="9"/>
                      </a:lnTo>
                      <a:lnTo>
                        <a:pt x="3" y="6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5" name="Freeform 529"/>
                <p:cNvSpPr>
                  <a:spLocks/>
                </p:cNvSpPr>
                <p:nvPr/>
              </p:nvSpPr>
              <p:spPr bwMode="auto">
                <a:xfrm>
                  <a:off x="4378" y="2383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8 h 10"/>
                    <a:gd name="T8" fmla="*/ 5 w 7"/>
                    <a:gd name="T9" fmla="*/ 9 h 10"/>
                    <a:gd name="T10" fmla="*/ 0 w 7"/>
                    <a:gd name="T11" fmla="*/ 9 h 10"/>
                    <a:gd name="T12" fmla="*/ 0 w 7"/>
                    <a:gd name="T13" fmla="*/ 2 h 10"/>
                    <a:gd name="T14" fmla="*/ 2 w 7"/>
                    <a:gd name="T15" fmla="*/ 2 h 10"/>
                    <a:gd name="T16" fmla="*/ 2 w 7"/>
                    <a:gd name="T17" fmla="*/ 7 h 10"/>
                    <a:gd name="T18" fmla="*/ 4 w 7"/>
                    <a:gd name="T19" fmla="*/ 7 h 10"/>
                    <a:gd name="T20" fmla="*/ 4 w 7"/>
                    <a:gd name="T21" fmla="*/ 2 h 10"/>
                    <a:gd name="T22" fmla="*/ 2 w 7"/>
                    <a:gd name="T23" fmla="*/ 2 h 10"/>
                    <a:gd name="T24" fmla="*/ 0 w 7"/>
                    <a:gd name="T25" fmla="*/ 2 h 10"/>
                    <a:gd name="T26" fmla="*/ 0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6" name="Freeform 530"/>
                <p:cNvSpPr>
                  <a:spLocks/>
                </p:cNvSpPr>
                <p:nvPr/>
              </p:nvSpPr>
              <p:spPr bwMode="auto">
                <a:xfrm>
                  <a:off x="4386" y="2383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2 w 5"/>
                    <a:gd name="T7" fmla="*/ 2 h 10"/>
                    <a:gd name="T8" fmla="*/ 2 w 5"/>
                    <a:gd name="T9" fmla="*/ 3 h 10"/>
                    <a:gd name="T10" fmla="*/ 4 w 5"/>
                    <a:gd name="T11" fmla="*/ 3 h 10"/>
                    <a:gd name="T12" fmla="*/ 4 w 5"/>
                    <a:gd name="T13" fmla="*/ 5 h 10"/>
                    <a:gd name="T14" fmla="*/ 2 w 5"/>
                    <a:gd name="T15" fmla="*/ 5 h 10"/>
                    <a:gd name="T16" fmla="*/ 2 w 5"/>
                    <a:gd name="T17" fmla="*/ 7 h 10"/>
                    <a:gd name="T18" fmla="*/ 4 w 5"/>
                    <a:gd name="T19" fmla="*/ 7 h 10"/>
                    <a:gd name="T20" fmla="*/ 4 w 5"/>
                    <a:gd name="T21" fmla="*/ 9 h 10"/>
                    <a:gd name="T22" fmla="*/ 0 w 5"/>
                    <a:gd name="T23" fmla="*/ 9 h 10"/>
                    <a:gd name="T24" fmla="*/ 0 w 5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7" name="Freeform 531"/>
                <p:cNvSpPr>
                  <a:spLocks/>
                </p:cNvSpPr>
                <p:nvPr/>
              </p:nvSpPr>
              <p:spPr bwMode="auto">
                <a:xfrm>
                  <a:off x="4392" y="2383"/>
                  <a:ext cx="8" cy="10"/>
                </a:xfrm>
                <a:custGeom>
                  <a:avLst/>
                  <a:gdLst>
                    <a:gd name="T0" fmla="*/ 0 w 8"/>
                    <a:gd name="T1" fmla="*/ 0 h 10"/>
                    <a:gd name="T2" fmla="*/ 5 w 8"/>
                    <a:gd name="T3" fmla="*/ 0 h 10"/>
                    <a:gd name="T4" fmla="*/ 7 w 8"/>
                    <a:gd name="T5" fmla="*/ 1 h 10"/>
                    <a:gd name="T6" fmla="*/ 7 w 8"/>
                    <a:gd name="T7" fmla="*/ 4 h 10"/>
                    <a:gd name="T8" fmla="*/ 5 w 8"/>
                    <a:gd name="T9" fmla="*/ 5 h 10"/>
                    <a:gd name="T10" fmla="*/ 7 w 8"/>
                    <a:gd name="T11" fmla="*/ 6 h 10"/>
                    <a:gd name="T12" fmla="*/ 7 w 8"/>
                    <a:gd name="T13" fmla="*/ 9 h 10"/>
                    <a:gd name="T14" fmla="*/ 5 w 8"/>
                    <a:gd name="T15" fmla="*/ 9 h 10"/>
                    <a:gd name="T16" fmla="*/ 5 w 8"/>
                    <a:gd name="T17" fmla="*/ 6 h 10"/>
                    <a:gd name="T18" fmla="*/ 5 w 8"/>
                    <a:gd name="T19" fmla="*/ 4 h 10"/>
                    <a:gd name="T20" fmla="*/ 3 w 8"/>
                    <a:gd name="T21" fmla="*/ 4 h 10"/>
                    <a:gd name="T22" fmla="*/ 3 w 8"/>
                    <a:gd name="T23" fmla="*/ 2 h 10"/>
                    <a:gd name="T24" fmla="*/ 5 w 8"/>
                    <a:gd name="T25" fmla="*/ 2 h 10"/>
                    <a:gd name="T26" fmla="*/ 5 w 8"/>
                    <a:gd name="T27" fmla="*/ 4 h 10"/>
                    <a:gd name="T28" fmla="*/ 5 w 8"/>
                    <a:gd name="T29" fmla="*/ 6 h 10"/>
                    <a:gd name="T30" fmla="*/ 3 w 8"/>
                    <a:gd name="T31" fmla="*/ 6 h 10"/>
                    <a:gd name="T32" fmla="*/ 3 w 8"/>
                    <a:gd name="T33" fmla="*/ 9 h 10"/>
                    <a:gd name="T34" fmla="*/ 0 w 8"/>
                    <a:gd name="T35" fmla="*/ 9 h 10"/>
                    <a:gd name="T36" fmla="*/ 0 w 8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7" y="1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7" y="6"/>
                      </a:lnTo>
                      <a:lnTo>
                        <a:pt x="7" y="9"/>
                      </a:lnTo>
                      <a:lnTo>
                        <a:pt x="5" y="9"/>
                      </a:lnTo>
                      <a:lnTo>
                        <a:pt x="5" y="6"/>
                      </a:lnTo>
                      <a:lnTo>
                        <a:pt x="5" y="4"/>
                      </a:lnTo>
                      <a:lnTo>
                        <a:pt x="3" y="4"/>
                      </a:lnTo>
                      <a:lnTo>
                        <a:pt x="3" y="2"/>
                      </a:lnTo>
                      <a:lnTo>
                        <a:pt x="5" y="2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3" y="6"/>
                      </a:lnTo>
                      <a:lnTo>
                        <a:pt x="3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88" name="Freeform 532"/>
                <p:cNvSpPr>
                  <a:spLocks/>
                </p:cNvSpPr>
                <p:nvPr/>
              </p:nvSpPr>
              <p:spPr bwMode="auto">
                <a:xfrm>
                  <a:off x="4412" y="238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3 w 6"/>
                    <a:gd name="T7" fmla="*/ 2 h 10"/>
                    <a:gd name="T8" fmla="*/ 3 w 6"/>
                    <a:gd name="T9" fmla="*/ 3 h 10"/>
                    <a:gd name="T10" fmla="*/ 5 w 6"/>
                    <a:gd name="T11" fmla="*/ 3 h 10"/>
                    <a:gd name="T12" fmla="*/ 5 w 6"/>
                    <a:gd name="T13" fmla="*/ 5 h 10"/>
                    <a:gd name="T14" fmla="*/ 3 w 6"/>
                    <a:gd name="T15" fmla="*/ 5 h 10"/>
                    <a:gd name="T16" fmla="*/ 3 w 6"/>
                    <a:gd name="T17" fmla="*/ 9 h 10"/>
                    <a:gd name="T18" fmla="*/ 0 w 6"/>
                    <a:gd name="T19" fmla="*/ 9 h 10"/>
                    <a:gd name="T20" fmla="*/ 0 w 6"/>
                    <a:gd name="T2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3" y="2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3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389" name="Group 533"/>
              <p:cNvGrpSpPr>
                <a:grpSpLocks/>
              </p:cNvGrpSpPr>
              <p:nvPr/>
            </p:nvGrpSpPr>
            <p:grpSpPr bwMode="auto">
              <a:xfrm>
                <a:off x="4737" y="2343"/>
                <a:ext cx="28" cy="10"/>
                <a:chOff x="4737" y="2343"/>
                <a:chExt cx="28" cy="10"/>
              </a:xfrm>
            </p:grpSpPr>
            <p:sp>
              <p:nvSpPr>
                <p:cNvPr id="122390" name="Freeform 534"/>
                <p:cNvSpPr>
                  <a:spLocks/>
                </p:cNvSpPr>
                <p:nvPr/>
              </p:nvSpPr>
              <p:spPr bwMode="auto">
                <a:xfrm>
                  <a:off x="4737" y="2343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8 h 10"/>
                    <a:gd name="T8" fmla="*/ 5 w 7"/>
                    <a:gd name="T9" fmla="*/ 9 h 10"/>
                    <a:gd name="T10" fmla="*/ 0 w 7"/>
                    <a:gd name="T11" fmla="*/ 9 h 10"/>
                    <a:gd name="T12" fmla="*/ 0 w 7"/>
                    <a:gd name="T13" fmla="*/ 2 h 10"/>
                    <a:gd name="T14" fmla="*/ 2 w 7"/>
                    <a:gd name="T15" fmla="*/ 2 h 10"/>
                    <a:gd name="T16" fmla="*/ 2 w 7"/>
                    <a:gd name="T17" fmla="*/ 7 h 10"/>
                    <a:gd name="T18" fmla="*/ 3 w 7"/>
                    <a:gd name="T19" fmla="*/ 7 h 10"/>
                    <a:gd name="T20" fmla="*/ 3 w 7"/>
                    <a:gd name="T21" fmla="*/ 2 h 10"/>
                    <a:gd name="T22" fmla="*/ 2 w 7"/>
                    <a:gd name="T23" fmla="*/ 2 h 10"/>
                    <a:gd name="T24" fmla="*/ 0 w 7"/>
                    <a:gd name="T25" fmla="*/ 2 h 10"/>
                    <a:gd name="T26" fmla="*/ 0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1" name="Freeform 535"/>
                <p:cNvSpPr>
                  <a:spLocks/>
                </p:cNvSpPr>
                <p:nvPr/>
              </p:nvSpPr>
              <p:spPr bwMode="auto">
                <a:xfrm>
                  <a:off x="4744" y="2343"/>
                  <a:ext cx="8" cy="10"/>
                </a:xfrm>
                <a:custGeom>
                  <a:avLst/>
                  <a:gdLst>
                    <a:gd name="T0" fmla="*/ 2 w 8"/>
                    <a:gd name="T1" fmla="*/ 0 h 10"/>
                    <a:gd name="T2" fmla="*/ 5 w 8"/>
                    <a:gd name="T3" fmla="*/ 0 h 10"/>
                    <a:gd name="T4" fmla="*/ 7 w 8"/>
                    <a:gd name="T5" fmla="*/ 9 h 10"/>
                    <a:gd name="T6" fmla="*/ 5 w 8"/>
                    <a:gd name="T7" fmla="*/ 9 h 10"/>
                    <a:gd name="T8" fmla="*/ 4 w 8"/>
                    <a:gd name="T9" fmla="*/ 7 h 10"/>
                    <a:gd name="T10" fmla="*/ 4 w 8"/>
                    <a:gd name="T11" fmla="*/ 6 h 10"/>
                    <a:gd name="T12" fmla="*/ 4 w 8"/>
                    <a:gd name="T13" fmla="*/ 1 h 10"/>
                    <a:gd name="T14" fmla="*/ 3 w 8"/>
                    <a:gd name="T15" fmla="*/ 6 h 10"/>
                    <a:gd name="T16" fmla="*/ 4 w 8"/>
                    <a:gd name="T17" fmla="*/ 6 h 10"/>
                    <a:gd name="T18" fmla="*/ 4 w 8"/>
                    <a:gd name="T19" fmla="*/ 7 h 10"/>
                    <a:gd name="T20" fmla="*/ 3 w 8"/>
                    <a:gd name="T21" fmla="*/ 7 h 10"/>
                    <a:gd name="T22" fmla="*/ 2 w 8"/>
                    <a:gd name="T23" fmla="*/ 9 h 10"/>
                    <a:gd name="T24" fmla="*/ 0 w 8"/>
                    <a:gd name="T25" fmla="*/ 9 h 10"/>
                    <a:gd name="T26" fmla="*/ 2 w 8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9"/>
                      </a:lnTo>
                      <a:lnTo>
                        <a:pt x="5" y="9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4" y="1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3" y="7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2" name="Freeform 536"/>
                <p:cNvSpPr>
                  <a:spLocks/>
                </p:cNvSpPr>
                <p:nvPr/>
              </p:nvSpPr>
              <p:spPr bwMode="auto">
                <a:xfrm>
                  <a:off x="4752" y="2343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4 w 5"/>
                    <a:gd name="T3" fmla="*/ 0 h 10"/>
                    <a:gd name="T4" fmla="*/ 4 w 5"/>
                    <a:gd name="T5" fmla="*/ 2 h 10"/>
                    <a:gd name="T6" fmla="*/ 3 w 5"/>
                    <a:gd name="T7" fmla="*/ 2 h 10"/>
                    <a:gd name="T8" fmla="*/ 3 w 5"/>
                    <a:gd name="T9" fmla="*/ 9 h 10"/>
                    <a:gd name="T10" fmla="*/ 1 w 5"/>
                    <a:gd name="T11" fmla="*/ 9 h 10"/>
                    <a:gd name="T12" fmla="*/ 1 w 5"/>
                    <a:gd name="T13" fmla="*/ 2 h 10"/>
                    <a:gd name="T14" fmla="*/ 0 w 5"/>
                    <a:gd name="T15" fmla="*/ 2 h 10"/>
                    <a:gd name="T16" fmla="*/ 0 w 5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3" y="9"/>
                      </a:lnTo>
                      <a:lnTo>
                        <a:pt x="1" y="9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3" name="Freeform 537"/>
                <p:cNvSpPr>
                  <a:spLocks/>
                </p:cNvSpPr>
                <p:nvPr/>
              </p:nvSpPr>
              <p:spPr bwMode="auto">
                <a:xfrm>
                  <a:off x="4759" y="2343"/>
                  <a:ext cx="6" cy="10"/>
                </a:xfrm>
                <a:custGeom>
                  <a:avLst/>
                  <a:gdLst>
                    <a:gd name="T0" fmla="*/ 0 w 6"/>
                    <a:gd name="T1" fmla="*/ 0 h 10"/>
                    <a:gd name="T2" fmla="*/ 5 w 6"/>
                    <a:gd name="T3" fmla="*/ 0 h 10"/>
                    <a:gd name="T4" fmla="*/ 5 w 6"/>
                    <a:gd name="T5" fmla="*/ 2 h 10"/>
                    <a:gd name="T6" fmla="*/ 2 w 6"/>
                    <a:gd name="T7" fmla="*/ 2 h 10"/>
                    <a:gd name="T8" fmla="*/ 2 w 6"/>
                    <a:gd name="T9" fmla="*/ 3 h 10"/>
                    <a:gd name="T10" fmla="*/ 5 w 6"/>
                    <a:gd name="T11" fmla="*/ 3 h 10"/>
                    <a:gd name="T12" fmla="*/ 5 w 6"/>
                    <a:gd name="T13" fmla="*/ 5 h 10"/>
                    <a:gd name="T14" fmla="*/ 2 w 6"/>
                    <a:gd name="T15" fmla="*/ 5 h 10"/>
                    <a:gd name="T16" fmla="*/ 2 w 6"/>
                    <a:gd name="T17" fmla="*/ 7 h 10"/>
                    <a:gd name="T18" fmla="*/ 5 w 6"/>
                    <a:gd name="T19" fmla="*/ 7 h 10"/>
                    <a:gd name="T20" fmla="*/ 5 w 6"/>
                    <a:gd name="T21" fmla="*/ 9 h 10"/>
                    <a:gd name="T22" fmla="*/ 0 w 6"/>
                    <a:gd name="T23" fmla="*/ 9 h 10"/>
                    <a:gd name="T24" fmla="*/ 0 w 6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2" y="2"/>
                      </a:lnTo>
                      <a:lnTo>
                        <a:pt x="2" y="3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5" y="7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394" name="Group 538"/>
              <p:cNvGrpSpPr>
                <a:grpSpLocks/>
              </p:cNvGrpSpPr>
              <p:nvPr/>
            </p:nvGrpSpPr>
            <p:grpSpPr bwMode="auto">
              <a:xfrm>
                <a:off x="4901" y="2409"/>
                <a:ext cx="51" cy="10"/>
                <a:chOff x="4901" y="2409"/>
                <a:chExt cx="51" cy="10"/>
              </a:xfrm>
            </p:grpSpPr>
            <p:sp>
              <p:nvSpPr>
                <p:cNvPr id="122395" name="Freeform 539"/>
                <p:cNvSpPr>
                  <a:spLocks/>
                </p:cNvSpPr>
                <p:nvPr/>
              </p:nvSpPr>
              <p:spPr bwMode="auto">
                <a:xfrm>
                  <a:off x="4930" y="2409"/>
                  <a:ext cx="7" cy="10"/>
                </a:xfrm>
                <a:custGeom>
                  <a:avLst/>
                  <a:gdLst>
                    <a:gd name="T0" fmla="*/ 2 w 7"/>
                    <a:gd name="T1" fmla="*/ 0 h 10"/>
                    <a:gd name="T2" fmla="*/ 4 w 7"/>
                    <a:gd name="T3" fmla="*/ 0 h 10"/>
                    <a:gd name="T4" fmla="*/ 6 w 7"/>
                    <a:gd name="T5" fmla="*/ 9 h 10"/>
                    <a:gd name="T6" fmla="*/ 4 w 7"/>
                    <a:gd name="T7" fmla="*/ 9 h 10"/>
                    <a:gd name="T8" fmla="*/ 4 w 7"/>
                    <a:gd name="T9" fmla="*/ 7 h 10"/>
                    <a:gd name="T10" fmla="*/ 4 w 7"/>
                    <a:gd name="T11" fmla="*/ 6 h 10"/>
                    <a:gd name="T12" fmla="*/ 3 w 7"/>
                    <a:gd name="T13" fmla="*/ 2 h 10"/>
                    <a:gd name="T14" fmla="*/ 2 w 7"/>
                    <a:gd name="T15" fmla="*/ 6 h 10"/>
                    <a:gd name="T16" fmla="*/ 4 w 7"/>
                    <a:gd name="T17" fmla="*/ 6 h 10"/>
                    <a:gd name="T18" fmla="*/ 4 w 7"/>
                    <a:gd name="T19" fmla="*/ 7 h 10"/>
                    <a:gd name="T20" fmla="*/ 2 w 7"/>
                    <a:gd name="T21" fmla="*/ 7 h 10"/>
                    <a:gd name="T22" fmla="*/ 2 w 7"/>
                    <a:gd name="T23" fmla="*/ 9 h 10"/>
                    <a:gd name="T24" fmla="*/ 0 w 7"/>
                    <a:gd name="T25" fmla="*/ 9 h 10"/>
                    <a:gd name="T26" fmla="*/ 2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6" y="9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3" y="2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4" y="7"/>
                      </a:lnTo>
                      <a:lnTo>
                        <a:pt x="2" y="7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6" name="Freeform 540"/>
                <p:cNvSpPr>
                  <a:spLocks/>
                </p:cNvSpPr>
                <p:nvPr/>
              </p:nvSpPr>
              <p:spPr bwMode="auto">
                <a:xfrm>
                  <a:off x="4901" y="2409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8 h 10"/>
                    <a:gd name="T8" fmla="*/ 5 w 7"/>
                    <a:gd name="T9" fmla="*/ 9 h 10"/>
                    <a:gd name="T10" fmla="*/ 0 w 7"/>
                    <a:gd name="T11" fmla="*/ 9 h 10"/>
                    <a:gd name="T12" fmla="*/ 0 w 7"/>
                    <a:gd name="T13" fmla="*/ 2 h 10"/>
                    <a:gd name="T14" fmla="*/ 2 w 7"/>
                    <a:gd name="T15" fmla="*/ 2 h 10"/>
                    <a:gd name="T16" fmla="*/ 2 w 7"/>
                    <a:gd name="T17" fmla="*/ 7 h 10"/>
                    <a:gd name="T18" fmla="*/ 4 w 7"/>
                    <a:gd name="T19" fmla="*/ 7 h 10"/>
                    <a:gd name="T20" fmla="*/ 4 w 7"/>
                    <a:gd name="T21" fmla="*/ 2 h 10"/>
                    <a:gd name="T22" fmla="*/ 2 w 7"/>
                    <a:gd name="T23" fmla="*/ 2 h 10"/>
                    <a:gd name="T24" fmla="*/ 0 w 7"/>
                    <a:gd name="T25" fmla="*/ 2 h 10"/>
                    <a:gd name="T26" fmla="*/ 0 w 7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8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7" name="Freeform 541"/>
                <p:cNvSpPr>
                  <a:spLocks/>
                </p:cNvSpPr>
                <p:nvPr/>
              </p:nvSpPr>
              <p:spPr bwMode="auto">
                <a:xfrm>
                  <a:off x="4923" y="2409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2 w 5"/>
                    <a:gd name="T3" fmla="*/ 0 h 10"/>
                    <a:gd name="T4" fmla="*/ 2 w 5"/>
                    <a:gd name="T5" fmla="*/ 7 h 10"/>
                    <a:gd name="T6" fmla="*/ 4 w 5"/>
                    <a:gd name="T7" fmla="*/ 7 h 10"/>
                    <a:gd name="T8" fmla="*/ 4 w 5"/>
                    <a:gd name="T9" fmla="*/ 9 h 10"/>
                    <a:gd name="T10" fmla="*/ 0 w 5"/>
                    <a:gd name="T11" fmla="*/ 9 h 10"/>
                    <a:gd name="T12" fmla="*/ 0 w 5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8" name="Freeform 542"/>
                <p:cNvSpPr>
                  <a:spLocks/>
                </p:cNvSpPr>
                <p:nvPr/>
              </p:nvSpPr>
              <p:spPr bwMode="auto">
                <a:xfrm>
                  <a:off x="4908" y="2409"/>
                  <a:ext cx="8" cy="10"/>
                </a:xfrm>
                <a:custGeom>
                  <a:avLst/>
                  <a:gdLst>
                    <a:gd name="T0" fmla="*/ 2 w 8"/>
                    <a:gd name="T1" fmla="*/ 0 h 10"/>
                    <a:gd name="T2" fmla="*/ 5 w 8"/>
                    <a:gd name="T3" fmla="*/ 0 h 10"/>
                    <a:gd name="T4" fmla="*/ 7 w 8"/>
                    <a:gd name="T5" fmla="*/ 1 h 10"/>
                    <a:gd name="T6" fmla="*/ 7 w 8"/>
                    <a:gd name="T7" fmla="*/ 7 h 10"/>
                    <a:gd name="T8" fmla="*/ 5 w 8"/>
                    <a:gd name="T9" fmla="*/ 9 h 10"/>
                    <a:gd name="T10" fmla="*/ 5 w 8"/>
                    <a:gd name="T11" fmla="*/ 9 h 10"/>
                    <a:gd name="T12" fmla="*/ 5 w 8"/>
                    <a:gd name="T13" fmla="*/ 9 h 10"/>
                    <a:gd name="T14" fmla="*/ 2 w 8"/>
                    <a:gd name="T15" fmla="*/ 9 h 10"/>
                    <a:gd name="T16" fmla="*/ 2 w 8"/>
                    <a:gd name="T17" fmla="*/ 9 h 10"/>
                    <a:gd name="T18" fmla="*/ 2 w 8"/>
                    <a:gd name="T19" fmla="*/ 9 h 10"/>
                    <a:gd name="T20" fmla="*/ 0 w 8"/>
                    <a:gd name="T21" fmla="*/ 7 h 10"/>
                    <a:gd name="T22" fmla="*/ 0 w 8"/>
                    <a:gd name="T23" fmla="*/ 7 h 10"/>
                    <a:gd name="T24" fmla="*/ 3 w 8"/>
                    <a:gd name="T25" fmla="*/ 7 h 10"/>
                    <a:gd name="T26" fmla="*/ 4 w 8"/>
                    <a:gd name="T27" fmla="*/ 7 h 10"/>
                    <a:gd name="T28" fmla="*/ 4 w 8"/>
                    <a:gd name="T29" fmla="*/ 2 h 10"/>
                    <a:gd name="T30" fmla="*/ 3 w 8"/>
                    <a:gd name="T31" fmla="*/ 2 h 10"/>
                    <a:gd name="T32" fmla="*/ 3 w 8"/>
                    <a:gd name="T33" fmla="*/ 7 h 10"/>
                    <a:gd name="T34" fmla="*/ 0 w 8"/>
                    <a:gd name="T35" fmla="*/ 7 h 10"/>
                    <a:gd name="T36" fmla="*/ 0 w 8"/>
                    <a:gd name="T37" fmla="*/ 1 h 10"/>
                    <a:gd name="T38" fmla="*/ 2 w 8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" h="10">
                      <a:moveTo>
                        <a:pt x="2" y="0"/>
                      </a:moveTo>
                      <a:lnTo>
                        <a:pt x="5" y="0"/>
                      </a:lnTo>
                      <a:lnTo>
                        <a:pt x="7" y="1"/>
                      </a:lnTo>
                      <a:lnTo>
                        <a:pt x="7" y="7"/>
                      </a:lnTo>
                      <a:lnTo>
                        <a:pt x="5" y="9"/>
                      </a:lnTo>
                      <a:lnTo>
                        <a:pt x="5" y="9"/>
                      </a:lnTo>
                      <a:lnTo>
                        <a:pt x="5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3" y="7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399" name="Freeform 543"/>
                <p:cNvSpPr>
                  <a:spLocks/>
                </p:cNvSpPr>
                <p:nvPr/>
              </p:nvSpPr>
              <p:spPr bwMode="auto">
                <a:xfrm>
                  <a:off x="4938" y="2409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0 h 10"/>
                    <a:gd name="T4" fmla="*/ 6 w 7"/>
                    <a:gd name="T5" fmla="*/ 1 h 10"/>
                    <a:gd name="T6" fmla="*/ 6 w 7"/>
                    <a:gd name="T7" fmla="*/ 3 h 10"/>
                    <a:gd name="T8" fmla="*/ 5 w 7"/>
                    <a:gd name="T9" fmla="*/ 4 h 10"/>
                    <a:gd name="T10" fmla="*/ 6 w 7"/>
                    <a:gd name="T11" fmla="*/ 6 h 10"/>
                    <a:gd name="T12" fmla="*/ 6 w 7"/>
                    <a:gd name="T13" fmla="*/ 9 h 10"/>
                    <a:gd name="T14" fmla="*/ 4 w 7"/>
                    <a:gd name="T15" fmla="*/ 9 h 10"/>
                    <a:gd name="T16" fmla="*/ 4 w 7"/>
                    <a:gd name="T17" fmla="*/ 6 h 10"/>
                    <a:gd name="T18" fmla="*/ 4 w 7"/>
                    <a:gd name="T19" fmla="*/ 4 h 10"/>
                    <a:gd name="T20" fmla="*/ 2 w 7"/>
                    <a:gd name="T21" fmla="*/ 4 h 10"/>
                    <a:gd name="T22" fmla="*/ 2 w 7"/>
                    <a:gd name="T23" fmla="*/ 1 h 10"/>
                    <a:gd name="T24" fmla="*/ 4 w 7"/>
                    <a:gd name="T25" fmla="*/ 1 h 10"/>
                    <a:gd name="T26" fmla="*/ 4 w 7"/>
                    <a:gd name="T27" fmla="*/ 4 h 10"/>
                    <a:gd name="T28" fmla="*/ 4 w 7"/>
                    <a:gd name="T29" fmla="*/ 6 h 10"/>
                    <a:gd name="T30" fmla="*/ 2 w 7"/>
                    <a:gd name="T31" fmla="*/ 6 h 10"/>
                    <a:gd name="T32" fmla="*/ 2 w 7"/>
                    <a:gd name="T33" fmla="*/ 9 h 10"/>
                    <a:gd name="T34" fmla="*/ 0 w 7"/>
                    <a:gd name="T35" fmla="*/ 9 h 10"/>
                    <a:gd name="T36" fmla="*/ 0 w 7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4" y="9"/>
                      </a:lnTo>
                      <a:lnTo>
                        <a:pt x="4" y="6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2" y="1"/>
                      </a:lnTo>
                      <a:lnTo>
                        <a:pt x="4" y="1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0" name="Freeform 544"/>
                <p:cNvSpPr>
                  <a:spLocks/>
                </p:cNvSpPr>
                <p:nvPr/>
              </p:nvSpPr>
              <p:spPr bwMode="auto">
                <a:xfrm>
                  <a:off x="4946" y="2409"/>
                  <a:ext cx="6" cy="10"/>
                </a:xfrm>
                <a:custGeom>
                  <a:avLst/>
                  <a:gdLst>
                    <a:gd name="T0" fmla="*/ 1 w 6"/>
                    <a:gd name="T1" fmla="*/ 0 h 10"/>
                    <a:gd name="T2" fmla="*/ 4 w 6"/>
                    <a:gd name="T3" fmla="*/ 0 h 10"/>
                    <a:gd name="T4" fmla="*/ 5 w 6"/>
                    <a:gd name="T5" fmla="*/ 1 h 10"/>
                    <a:gd name="T6" fmla="*/ 5 w 6"/>
                    <a:gd name="T7" fmla="*/ 3 h 10"/>
                    <a:gd name="T8" fmla="*/ 3 w 6"/>
                    <a:gd name="T9" fmla="*/ 3 h 10"/>
                    <a:gd name="T10" fmla="*/ 3 w 6"/>
                    <a:gd name="T11" fmla="*/ 2 h 10"/>
                    <a:gd name="T12" fmla="*/ 2 w 6"/>
                    <a:gd name="T13" fmla="*/ 2 h 10"/>
                    <a:gd name="T14" fmla="*/ 2 w 6"/>
                    <a:gd name="T15" fmla="*/ 4 h 10"/>
                    <a:gd name="T16" fmla="*/ 4 w 6"/>
                    <a:gd name="T17" fmla="*/ 4 h 10"/>
                    <a:gd name="T18" fmla="*/ 3 w 6"/>
                    <a:gd name="T19" fmla="*/ 4 h 10"/>
                    <a:gd name="T20" fmla="*/ 5 w 6"/>
                    <a:gd name="T21" fmla="*/ 5 h 10"/>
                    <a:gd name="T22" fmla="*/ 5 w 6"/>
                    <a:gd name="T23" fmla="*/ 8 h 10"/>
                    <a:gd name="T24" fmla="*/ 4 w 6"/>
                    <a:gd name="T25" fmla="*/ 9 h 10"/>
                    <a:gd name="T26" fmla="*/ 1 w 6"/>
                    <a:gd name="T27" fmla="*/ 9 h 10"/>
                    <a:gd name="T28" fmla="*/ 0 w 6"/>
                    <a:gd name="T29" fmla="*/ 8 h 10"/>
                    <a:gd name="T30" fmla="*/ 0 w 6"/>
                    <a:gd name="T31" fmla="*/ 6 h 10"/>
                    <a:gd name="T32" fmla="*/ 2 w 6"/>
                    <a:gd name="T33" fmla="*/ 6 h 10"/>
                    <a:gd name="T34" fmla="*/ 2 w 6"/>
                    <a:gd name="T35" fmla="*/ 7 h 10"/>
                    <a:gd name="T36" fmla="*/ 3 w 6"/>
                    <a:gd name="T37" fmla="*/ 7 h 10"/>
                    <a:gd name="T38" fmla="*/ 3 w 6"/>
                    <a:gd name="T39" fmla="*/ 5 h 10"/>
                    <a:gd name="T40" fmla="*/ 2 w 6"/>
                    <a:gd name="T41" fmla="*/ 5 h 10"/>
                    <a:gd name="T42" fmla="*/ 0 w 6"/>
                    <a:gd name="T43" fmla="*/ 4 h 10"/>
                    <a:gd name="T44" fmla="*/ 0 w 6"/>
                    <a:gd name="T45" fmla="*/ 1 h 10"/>
                    <a:gd name="T46" fmla="*/ 1 w 6"/>
                    <a:gd name="T4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" h="10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4" y="4"/>
                      </a:lnTo>
                      <a:lnTo>
                        <a:pt x="3" y="4"/>
                      </a:lnTo>
                      <a:lnTo>
                        <a:pt x="5" y="5"/>
                      </a:lnTo>
                      <a:lnTo>
                        <a:pt x="5" y="8"/>
                      </a:lnTo>
                      <a:lnTo>
                        <a:pt x="4" y="9"/>
                      </a:lnTo>
                      <a:lnTo>
                        <a:pt x="1" y="9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3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1" name="Freeform 545"/>
                <p:cNvSpPr>
                  <a:spLocks/>
                </p:cNvSpPr>
                <p:nvPr/>
              </p:nvSpPr>
              <p:spPr bwMode="auto">
                <a:xfrm>
                  <a:off x="4917" y="2409"/>
                  <a:ext cx="5" cy="10"/>
                </a:xfrm>
                <a:custGeom>
                  <a:avLst/>
                  <a:gdLst>
                    <a:gd name="T0" fmla="*/ 0 w 5"/>
                    <a:gd name="T1" fmla="*/ 0 h 10"/>
                    <a:gd name="T2" fmla="*/ 2 w 5"/>
                    <a:gd name="T3" fmla="*/ 0 h 10"/>
                    <a:gd name="T4" fmla="*/ 2 w 5"/>
                    <a:gd name="T5" fmla="*/ 7 h 10"/>
                    <a:gd name="T6" fmla="*/ 4 w 5"/>
                    <a:gd name="T7" fmla="*/ 7 h 10"/>
                    <a:gd name="T8" fmla="*/ 4 w 5"/>
                    <a:gd name="T9" fmla="*/ 9 h 10"/>
                    <a:gd name="T10" fmla="*/ 0 w 5"/>
                    <a:gd name="T11" fmla="*/ 9 h 10"/>
                    <a:gd name="T12" fmla="*/ 0 w 5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0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4" y="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402" name="Group 546"/>
              <p:cNvGrpSpPr>
                <a:grpSpLocks/>
              </p:cNvGrpSpPr>
              <p:nvPr/>
            </p:nvGrpSpPr>
            <p:grpSpPr bwMode="auto">
              <a:xfrm>
                <a:off x="4293" y="2446"/>
                <a:ext cx="192" cy="15"/>
                <a:chOff x="4293" y="2446"/>
                <a:chExt cx="192" cy="15"/>
              </a:xfrm>
            </p:grpSpPr>
            <p:sp>
              <p:nvSpPr>
                <p:cNvPr id="122403" name="Freeform 547"/>
                <p:cNvSpPr>
                  <a:spLocks/>
                </p:cNvSpPr>
                <p:nvPr/>
              </p:nvSpPr>
              <p:spPr bwMode="auto">
                <a:xfrm>
                  <a:off x="4360" y="2446"/>
                  <a:ext cx="12" cy="15"/>
                </a:xfrm>
                <a:custGeom>
                  <a:avLst/>
                  <a:gdLst>
                    <a:gd name="T0" fmla="*/ 3 w 12"/>
                    <a:gd name="T1" fmla="*/ 0 h 15"/>
                    <a:gd name="T2" fmla="*/ 8 w 12"/>
                    <a:gd name="T3" fmla="*/ 0 h 15"/>
                    <a:gd name="T4" fmla="*/ 11 w 12"/>
                    <a:gd name="T5" fmla="*/ 14 h 15"/>
                    <a:gd name="T6" fmla="*/ 7 w 12"/>
                    <a:gd name="T7" fmla="*/ 14 h 15"/>
                    <a:gd name="T8" fmla="*/ 7 w 12"/>
                    <a:gd name="T9" fmla="*/ 11 h 15"/>
                    <a:gd name="T10" fmla="*/ 7 w 12"/>
                    <a:gd name="T11" fmla="*/ 9 h 15"/>
                    <a:gd name="T12" fmla="*/ 5 w 12"/>
                    <a:gd name="T13" fmla="*/ 2 h 15"/>
                    <a:gd name="T14" fmla="*/ 4 w 12"/>
                    <a:gd name="T15" fmla="*/ 9 h 15"/>
                    <a:gd name="T16" fmla="*/ 7 w 12"/>
                    <a:gd name="T17" fmla="*/ 9 h 15"/>
                    <a:gd name="T18" fmla="*/ 7 w 12"/>
                    <a:gd name="T19" fmla="*/ 11 h 15"/>
                    <a:gd name="T20" fmla="*/ 4 w 12"/>
                    <a:gd name="T21" fmla="*/ 11 h 15"/>
                    <a:gd name="T22" fmla="*/ 4 w 12"/>
                    <a:gd name="T23" fmla="*/ 14 h 15"/>
                    <a:gd name="T24" fmla="*/ 0 w 12"/>
                    <a:gd name="T25" fmla="*/ 14 h 15"/>
                    <a:gd name="T26" fmla="*/ 3 w 12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" h="15">
                      <a:moveTo>
                        <a:pt x="3" y="0"/>
                      </a:moveTo>
                      <a:lnTo>
                        <a:pt x="8" y="0"/>
                      </a:lnTo>
                      <a:lnTo>
                        <a:pt x="11" y="14"/>
                      </a:lnTo>
                      <a:lnTo>
                        <a:pt x="7" y="14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5" y="2"/>
                      </a:lnTo>
                      <a:lnTo>
                        <a:pt x="4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4" y="11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4" name="Freeform 548"/>
                <p:cNvSpPr>
                  <a:spLocks/>
                </p:cNvSpPr>
                <p:nvPr/>
              </p:nvSpPr>
              <p:spPr bwMode="auto">
                <a:xfrm>
                  <a:off x="4438" y="2446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7 w 10"/>
                    <a:gd name="T3" fmla="*/ 0 h 15"/>
                    <a:gd name="T4" fmla="*/ 9 w 10"/>
                    <a:gd name="T5" fmla="*/ 2 h 15"/>
                    <a:gd name="T6" fmla="*/ 9 w 10"/>
                    <a:gd name="T7" fmla="*/ 5 h 15"/>
                    <a:gd name="T8" fmla="*/ 7 w 10"/>
                    <a:gd name="T9" fmla="*/ 7 h 15"/>
                    <a:gd name="T10" fmla="*/ 9 w 10"/>
                    <a:gd name="T11" fmla="*/ 8 h 15"/>
                    <a:gd name="T12" fmla="*/ 9 w 10"/>
                    <a:gd name="T13" fmla="*/ 12 h 15"/>
                    <a:gd name="T14" fmla="*/ 7 w 10"/>
                    <a:gd name="T15" fmla="*/ 14 h 15"/>
                    <a:gd name="T16" fmla="*/ 0 w 10"/>
                    <a:gd name="T17" fmla="*/ 14 h 15"/>
                    <a:gd name="T18" fmla="*/ 0 w 10"/>
                    <a:gd name="T19" fmla="*/ 8 h 15"/>
                    <a:gd name="T20" fmla="*/ 3 w 10"/>
                    <a:gd name="T21" fmla="*/ 8 h 15"/>
                    <a:gd name="T22" fmla="*/ 3 w 10"/>
                    <a:gd name="T23" fmla="*/ 11 h 15"/>
                    <a:gd name="T24" fmla="*/ 5 w 10"/>
                    <a:gd name="T25" fmla="*/ 11 h 15"/>
                    <a:gd name="T26" fmla="*/ 5 w 10"/>
                    <a:gd name="T27" fmla="*/ 8 h 15"/>
                    <a:gd name="T28" fmla="*/ 3 w 10"/>
                    <a:gd name="T29" fmla="*/ 8 h 15"/>
                    <a:gd name="T30" fmla="*/ 3 w 10"/>
                    <a:gd name="T31" fmla="*/ 5 h 15"/>
                    <a:gd name="T32" fmla="*/ 5 w 10"/>
                    <a:gd name="T33" fmla="*/ 5 h 15"/>
                    <a:gd name="T34" fmla="*/ 5 w 10"/>
                    <a:gd name="T35" fmla="*/ 3 h 15"/>
                    <a:gd name="T36" fmla="*/ 3 w 10"/>
                    <a:gd name="T37" fmla="*/ 3 h 15"/>
                    <a:gd name="T38" fmla="*/ 3 w 10"/>
                    <a:gd name="T39" fmla="*/ 5 h 15"/>
                    <a:gd name="T40" fmla="*/ 3 w 10"/>
                    <a:gd name="T41" fmla="*/ 8 h 15"/>
                    <a:gd name="T42" fmla="*/ 0 w 10"/>
                    <a:gd name="T43" fmla="*/ 8 h 15"/>
                    <a:gd name="T44" fmla="*/ 0 w 10"/>
                    <a:gd name="T4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9" y="5"/>
                      </a:lnTo>
                      <a:lnTo>
                        <a:pt x="7" y="7"/>
                      </a:lnTo>
                      <a:lnTo>
                        <a:pt x="9" y="8"/>
                      </a:lnTo>
                      <a:lnTo>
                        <a:pt x="9" y="12"/>
                      </a:lnTo>
                      <a:lnTo>
                        <a:pt x="7" y="14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3" y="8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8"/>
                      </a:lnTo>
                      <a:lnTo>
                        <a:pt x="3" y="8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5"/>
                      </a:lnTo>
                      <a:lnTo>
                        <a:pt x="3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5" name="Freeform 549"/>
                <p:cNvSpPr>
                  <a:spLocks/>
                </p:cNvSpPr>
                <p:nvPr/>
              </p:nvSpPr>
              <p:spPr bwMode="auto">
                <a:xfrm>
                  <a:off x="4293" y="2446"/>
                  <a:ext cx="8" cy="15"/>
                </a:xfrm>
                <a:custGeom>
                  <a:avLst/>
                  <a:gdLst>
                    <a:gd name="T0" fmla="*/ 0 w 8"/>
                    <a:gd name="T1" fmla="*/ 0 h 15"/>
                    <a:gd name="T2" fmla="*/ 7 w 8"/>
                    <a:gd name="T3" fmla="*/ 0 h 15"/>
                    <a:gd name="T4" fmla="*/ 7 w 8"/>
                    <a:gd name="T5" fmla="*/ 3 h 15"/>
                    <a:gd name="T6" fmla="*/ 4 w 8"/>
                    <a:gd name="T7" fmla="*/ 3 h 15"/>
                    <a:gd name="T8" fmla="*/ 4 w 8"/>
                    <a:gd name="T9" fmla="*/ 5 h 15"/>
                    <a:gd name="T10" fmla="*/ 7 w 8"/>
                    <a:gd name="T11" fmla="*/ 5 h 15"/>
                    <a:gd name="T12" fmla="*/ 7 w 8"/>
                    <a:gd name="T13" fmla="*/ 8 h 15"/>
                    <a:gd name="T14" fmla="*/ 4 w 8"/>
                    <a:gd name="T15" fmla="*/ 8 h 15"/>
                    <a:gd name="T16" fmla="*/ 4 w 8"/>
                    <a:gd name="T17" fmla="*/ 14 h 15"/>
                    <a:gd name="T18" fmla="*/ 0 w 8"/>
                    <a:gd name="T19" fmla="*/ 14 h 15"/>
                    <a:gd name="T20" fmla="*/ 0 w 8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7" y="5"/>
                      </a:lnTo>
                      <a:lnTo>
                        <a:pt x="7" y="8"/>
                      </a:lnTo>
                      <a:lnTo>
                        <a:pt x="4" y="8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6" name="Freeform 550"/>
                <p:cNvSpPr>
                  <a:spLocks/>
                </p:cNvSpPr>
                <p:nvPr/>
              </p:nvSpPr>
              <p:spPr bwMode="auto">
                <a:xfrm>
                  <a:off x="4302" y="2446"/>
                  <a:ext cx="5" cy="15"/>
                </a:xfrm>
                <a:custGeom>
                  <a:avLst/>
                  <a:gdLst>
                    <a:gd name="T0" fmla="*/ 0 w 5"/>
                    <a:gd name="T1" fmla="*/ 0 h 15"/>
                    <a:gd name="T2" fmla="*/ 4 w 5"/>
                    <a:gd name="T3" fmla="*/ 0 h 15"/>
                    <a:gd name="T4" fmla="*/ 4 w 5"/>
                    <a:gd name="T5" fmla="*/ 14 h 15"/>
                    <a:gd name="T6" fmla="*/ 0 w 5"/>
                    <a:gd name="T7" fmla="*/ 14 h 15"/>
                    <a:gd name="T8" fmla="*/ 0 w 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7" name="Freeform 551"/>
                <p:cNvSpPr>
                  <a:spLocks/>
                </p:cNvSpPr>
                <p:nvPr/>
              </p:nvSpPr>
              <p:spPr bwMode="auto">
                <a:xfrm>
                  <a:off x="4475" y="2446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3 w 10"/>
                    <a:gd name="T3" fmla="*/ 0 h 15"/>
                    <a:gd name="T4" fmla="*/ 3 w 10"/>
                    <a:gd name="T5" fmla="*/ 6 h 15"/>
                    <a:gd name="T6" fmla="*/ 6 w 10"/>
                    <a:gd name="T7" fmla="*/ 0 h 15"/>
                    <a:gd name="T8" fmla="*/ 9 w 10"/>
                    <a:gd name="T9" fmla="*/ 0 h 15"/>
                    <a:gd name="T10" fmla="*/ 6 w 10"/>
                    <a:gd name="T11" fmla="*/ 7 h 15"/>
                    <a:gd name="T12" fmla="*/ 9 w 10"/>
                    <a:gd name="T13" fmla="*/ 14 h 15"/>
                    <a:gd name="T14" fmla="*/ 6 w 10"/>
                    <a:gd name="T15" fmla="*/ 14 h 15"/>
                    <a:gd name="T16" fmla="*/ 3 w 10"/>
                    <a:gd name="T17" fmla="*/ 8 h 15"/>
                    <a:gd name="T18" fmla="*/ 3 w 10"/>
                    <a:gd name="T19" fmla="*/ 14 h 15"/>
                    <a:gd name="T20" fmla="*/ 0 w 10"/>
                    <a:gd name="T21" fmla="*/ 14 h 15"/>
                    <a:gd name="T22" fmla="*/ 0 w 10"/>
                    <a:gd name="T2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6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6" y="7"/>
                      </a:lnTo>
                      <a:lnTo>
                        <a:pt x="9" y="14"/>
                      </a:lnTo>
                      <a:lnTo>
                        <a:pt x="6" y="14"/>
                      </a:lnTo>
                      <a:lnTo>
                        <a:pt x="3" y="8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8" name="Freeform 552"/>
                <p:cNvSpPr>
                  <a:spLocks/>
                </p:cNvSpPr>
                <p:nvPr/>
              </p:nvSpPr>
              <p:spPr bwMode="auto">
                <a:xfrm>
                  <a:off x="4423" y="2446"/>
                  <a:ext cx="9" cy="15"/>
                </a:xfrm>
                <a:custGeom>
                  <a:avLst/>
                  <a:gdLst>
                    <a:gd name="T0" fmla="*/ 0 w 9"/>
                    <a:gd name="T1" fmla="*/ 0 h 15"/>
                    <a:gd name="T2" fmla="*/ 4 w 9"/>
                    <a:gd name="T3" fmla="*/ 0 h 15"/>
                    <a:gd name="T4" fmla="*/ 4 w 9"/>
                    <a:gd name="T5" fmla="*/ 11 h 15"/>
                    <a:gd name="T6" fmla="*/ 8 w 9"/>
                    <a:gd name="T7" fmla="*/ 11 h 15"/>
                    <a:gd name="T8" fmla="*/ 8 w 9"/>
                    <a:gd name="T9" fmla="*/ 14 h 15"/>
                    <a:gd name="T10" fmla="*/ 0 w 9"/>
                    <a:gd name="T11" fmla="*/ 14 h 15"/>
                    <a:gd name="T12" fmla="*/ 0 w 9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1"/>
                      </a:lnTo>
                      <a:lnTo>
                        <a:pt x="8" y="11"/>
                      </a:lnTo>
                      <a:lnTo>
                        <a:pt x="8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09" name="Freeform 553"/>
                <p:cNvSpPr>
                  <a:spLocks/>
                </p:cNvSpPr>
                <p:nvPr/>
              </p:nvSpPr>
              <p:spPr bwMode="auto">
                <a:xfrm>
                  <a:off x="4387" y="2446"/>
                  <a:ext cx="9" cy="15"/>
                </a:xfrm>
                <a:custGeom>
                  <a:avLst/>
                  <a:gdLst>
                    <a:gd name="T0" fmla="*/ 2 w 9"/>
                    <a:gd name="T1" fmla="*/ 0 h 15"/>
                    <a:gd name="T2" fmla="*/ 6 w 9"/>
                    <a:gd name="T3" fmla="*/ 0 h 15"/>
                    <a:gd name="T4" fmla="*/ 8 w 9"/>
                    <a:gd name="T5" fmla="*/ 2 h 15"/>
                    <a:gd name="T6" fmla="*/ 8 w 9"/>
                    <a:gd name="T7" fmla="*/ 11 h 15"/>
                    <a:gd name="T8" fmla="*/ 6 w 9"/>
                    <a:gd name="T9" fmla="*/ 13 h 15"/>
                    <a:gd name="T10" fmla="*/ 5 w 9"/>
                    <a:gd name="T11" fmla="*/ 13 h 15"/>
                    <a:gd name="T12" fmla="*/ 5 w 9"/>
                    <a:gd name="T13" fmla="*/ 14 h 15"/>
                    <a:gd name="T14" fmla="*/ 3 w 9"/>
                    <a:gd name="T15" fmla="*/ 14 h 15"/>
                    <a:gd name="T16" fmla="*/ 3 w 9"/>
                    <a:gd name="T17" fmla="*/ 13 h 15"/>
                    <a:gd name="T18" fmla="*/ 2 w 9"/>
                    <a:gd name="T19" fmla="*/ 13 h 15"/>
                    <a:gd name="T20" fmla="*/ 0 w 9"/>
                    <a:gd name="T21" fmla="*/ 11 h 15"/>
                    <a:gd name="T22" fmla="*/ 0 w 9"/>
                    <a:gd name="T23" fmla="*/ 11 h 15"/>
                    <a:gd name="T24" fmla="*/ 3 w 9"/>
                    <a:gd name="T25" fmla="*/ 11 h 15"/>
                    <a:gd name="T26" fmla="*/ 5 w 9"/>
                    <a:gd name="T27" fmla="*/ 11 h 15"/>
                    <a:gd name="T28" fmla="*/ 5 w 9"/>
                    <a:gd name="T29" fmla="*/ 3 h 15"/>
                    <a:gd name="T30" fmla="*/ 3 w 9"/>
                    <a:gd name="T31" fmla="*/ 3 h 15"/>
                    <a:gd name="T32" fmla="*/ 3 w 9"/>
                    <a:gd name="T33" fmla="*/ 11 h 15"/>
                    <a:gd name="T34" fmla="*/ 0 w 9"/>
                    <a:gd name="T35" fmla="*/ 11 h 15"/>
                    <a:gd name="T36" fmla="*/ 0 w 9"/>
                    <a:gd name="T37" fmla="*/ 2 h 15"/>
                    <a:gd name="T38" fmla="*/ 2 w 9"/>
                    <a:gd name="T3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" h="15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8" y="2"/>
                      </a:lnTo>
                      <a:lnTo>
                        <a:pt x="8" y="11"/>
                      </a:lnTo>
                      <a:lnTo>
                        <a:pt x="6" y="13"/>
                      </a:lnTo>
                      <a:lnTo>
                        <a:pt x="5" y="13"/>
                      </a:lnTo>
                      <a:lnTo>
                        <a:pt x="5" y="14"/>
                      </a:lnTo>
                      <a:lnTo>
                        <a:pt x="3" y="14"/>
                      </a:lnTo>
                      <a:lnTo>
                        <a:pt x="3" y="13"/>
                      </a:lnTo>
                      <a:lnTo>
                        <a:pt x="2" y="13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3" y="11"/>
                      </a:lnTo>
                      <a:lnTo>
                        <a:pt x="5" y="11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0" name="Freeform 554"/>
                <p:cNvSpPr>
                  <a:spLocks/>
                </p:cNvSpPr>
                <p:nvPr/>
              </p:nvSpPr>
              <p:spPr bwMode="auto">
                <a:xfrm>
                  <a:off x="4309" y="2446"/>
                  <a:ext cx="9" cy="14"/>
                </a:xfrm>
                <a:custGeom>
                  <a:avLst/>
                  <a:gdLst>
                    <a:gd name="T0" fmla="*/ 0 w 9"/>
                    <a:gd name="T1" fmla="*/ 0 h 14"/>
                    <a:gd name="T2" fmla="*/ 6 w 9"/>
                    <a:gd name="T3" fmla="*/ 0 h 14"/>
                    <a:gd name="T4" fmla="*/ 8 w 9"/>
                    <a:gd name="T5" fmla="*/ 1 h 14"/>
                    <a:gd name="T6" fmla="*/ 8 w 9"/>
                    <a:gd name="T7" fmla="*/ 5 h 14"/>
                    <a:gd name="T8" fmla="*/ 6 w 9"/>
                    <a:gd name="T9" fmla="*/ 7 h 14"/>
                    <a:gd name="T10" fmla="*/ 8 w 9"/>
                    <a:gd name="T11" fmla="*/ 8 h 14"/>
                    <a:gd name="T12" fmla="*/ 8 w 9"/>
                    <a:gd name="T13" fmla="*/ 13 h 14"/>
                    <a:gd name="T14" fmla="*/ 5 w 9"/>
                    <a:gd name="T15" fmla="*/ 13 h 14"/>
                    <a:gd name="T16" fmla="*/ 5 w 9"/>
                    <a:gd name="T17" fmla="*/ 8 h 14"/>
                    <a:gd name="T18" fmla="*/ 5 w 9"/>
                    <a:gd name="T19" fmla="*/ 6 h 14"/>
                    <a:gd name="T20" fmla="*/ 3 w 9"/>
                    <a:gd name="T21" fmla="*/ 6 h 14"/>
                    <a:gd name="T22" fmla="*/ 3 w 9"/>
                    <a:gd name="T23" fmla="*/ 2 h 14"/>
                    <a:gd name="T24" fmla="*/ 5 w 9"/>
                    <a:gd name="T25" fmla="*/ 2 h 14"/>
                    <a:gd name="T26" fmla="*/ 5 w 9"/>
                    <a:gd name="T27" fmla="*/ 6 h 14"/>
                    <a:gd name="T28" fmla="*/ 5 w 9"/>
                    <a:gd name="T29" fmla="*/ 8 h 14"/>
                    <a:gd name="T30" fmla="*/ 3 w 9"/>
                    <a:gd name="T31" fmla="*/ 8 h 14"/>
                    <a:gd name="T32" fmla="*/ 3 w 9"/>
                    <a:gd name="T33" fmla="*/ 13 h 14"/>
                    <a:gd name="T34" fmla="*/ 0 w 9"/>
                    <a:gd name="T35" fmla="*/ 13 h 14"/>
                    <a:gd name="T36" fmla="*/ 0 w 9"/>
                    <a:gd name="T3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14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8" y="1"/>
                      </a:lnTo>
                      <a:lnTo>
                        <a:pt x="8" y="5"/>
                      </a:lnTo>
                      <a:lnTo>
                        <a:pt x="6" y="7"/>
                      </a:lnTo>
                      <a:lnTo>
                        <a:pt x="8" y="8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5" y="8"/>
                      </a:lnTo>
                      <a:lnTo>
                        <a:pt x="5" y="6"/>
                      </a:lnTo>
                      <a:lnTo>
                        <a:pt x="3" y="6"/>
                      </a:lnTo>
                      <a:lnTo>
                        <a:pt x="3" y="2"/>
                      </a:lnTo>
                      <a:lnTo>
                        <a:pt x="5" y="2"/>
                      </a:lnTo>
                      <a:lnTo>
                        <a:pt x="5" y="6"/>
                      </a:lnTo>
                      <a:lnTo>
                        <a:pt x="5" y="8"/>
                      </a:lnTo>
                      <a:lnTo>
                        <a:pt x="3" y="8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1" name="Freeform 555"/>
                <p:cNvSpPr>
                  <a:spLocks/>
                </p:cNvSpPr>
                <p:nvPr/>
              </p:nvSpPr>
              <p:spPr bwMode="auto">
                <a:xfrm>
                  <a:off x="4321" y="2446"/>
                  <a:ext cx="9" cy="15"/>
                </a:xfrm>
                <a:custGeom>
                  <a:avLst/>
                  <a:gdLst>
                    <a:gd name="T0" fmla="*/ 2 w 9"/>
                    <a:gd name="T1" fmla="*/ 0 h 15"/>
                    <a:gd name="T2" fmla="*/ 6 w 9"/>
                    <a:gd name="T3" fmla="*/ 0 h 15"/>
                    <a:gd name="T4" fmla="*/ 8 w 9"/>
                    <a:gd name="T5" fmla="*/ 2 h 15"/>
                    <a:gd name="T6" fmla="*/ 8 w 9"/>
                    <a:gd name="T7" fmla="*/ 5 h 15"/>
                    <a:gd name="T8" fmla="*/ 5 w 9"/>
                    <a:gd name="T9" fmla="*/ 5 h 15"/>
                    <a:gd name="T10" fmla="*/ 5 w 9"/>
                    <a:gd name="T11" fmla="*/ 3 h 15"/>
                    <a:gd name="T12" fmla="*/ 3 w 9"/>
                    <a:gd name="T13" fmla="*/ 3 h 15"/>
                    <a:gd name="T14" fmla="*/ 3 w 9"/>
                    <a:gd name="T15" fmla="*/ 6 h 15"/>
                    <a:gd name="T16" fmla="*/ 6 w 9"/>
                    <a:gd name="T17" fmla="*/ 6 h 15"/>
                    <a:gd name="T18" fmla="*/ 5 w 9"/>
                    <a:gd name="T19" fmla="*/ 6 h 15"/>
                    <a:gd name="T20" fmla="*/ 8 w 9"/>
                    <a:gd name="T21" fmla="*/ 8 h 15"/>
                    <a:gd name="T22" fmla="*/ 8 w 9"/>
                    <a:gd name="T23" fmla="*/ 12 h 15"/>
                    <a:gd name="T24" fmla="*/ 6 w 9"/>
                    <a:gd name="T25" fmla="*/ 14 h 15"/>
                    <a:gd name="T26" fmla="*/ 2 w 9"/>
                    <a:gd name="T27" fmla="*/ 14 h 15"/>
                    <a:gd name="T28" fmla="*/ 0 w 9"/>
                    <a:gd name="T29" fmla="*/ 12 h 15"/>
                    <a:gd name="T30" fmla="*/ 0 w 9"/>
                    <a:gd name="T31" fmla="*/ 10 h 15"/>
                    <a:gd name="T32" fmla="*/ 2 w 9"/>
                    <a:gd name="T33" fmla="*/ 10 h 15"/>
                    <a:gd name="T34" fmla="*/ 2 w 9"/>
                    <a:gd name="T35" fmla="*/ 11 h 15"/>
                    <a:gd name="T36" fmla="*/ 5 w 9"/>
                    <a:gd name="T37" fmla="*/ 11 h 15"/>
                    <a:gd name="T38" fmla="*/ 5 w 9"/>
                    <a:gd name="T39" fmla="*/ 8 h 15"/>
                    <a:gd name="T40" fmla="*/ 2 w 9"/>
                    <a:gd name="T41" fmla="*/ 8 h 15"/>
                    <a:gd name="T42" fmla="*/ 0 w 9"/>
                    <a:gd name="T43" fmla="*/ 7 h 15"/>
                    <a:gd name="T44" fmla="*/ 0 w 9"/>
                    <a:gd name="T45" fmla="*/ 2 h 15"/>
                    <a:gd name="T46" fmla="*/ 2 w 9"/>
                    <a:gd name="T4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" h="15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8" y="2"/>
                      </a:lnTo>
                      <a:lnTo>
                        <a:pt x="8" y="5"/>
                      </a:lnTo>
                      <a:lnTo>
                        <a:pt x="5" y="5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3" y="6"/>
                      </a:lnTo>
                      <a:lnTo>
                        <a:pt x="6" y="6"/>
                      </a:lnTo>
                      <a:lnTo>
                        <a:pt x="5" y="6"/>
                      </a:lnTo>
                      <a:lnTo>
                        <a:pt x="8" y="8"/>
                      </a:lnTo>
                      <a:lnTo>
                        <a:pt x="8" y="12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2" y="10"/>
                      </a:lnTo>
                      <a:lnTo>
                        <a:pt x="2" y="11"/>
                      </a:lnTo>
                      <a:lnTo>
                        <a:pt x="5" y="11"/>
                      </a:lnTo>
                      <a:lnTo>
                        <a:pt x="5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2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2" name="Freeform 556"/>
                <p:cNvSpPr>
                  <a:spLocks/>
                </p:cNvSpPr>
                <p:nvPr/>
              </p:nvSpPr>
              <p:spPr bwMode="auto">
                <a:xfrm>
                  <a:off x="4331" y="2446"/>
                  <a:ext cx="9" cy="15"/>
                </a:xfrm>
                <a:custGeom>
                  <a:avLst/>
                  <a:gdLst>
                    <a:gd name="T0" fmla="*/ 0 w 9"/>
                    <a:gd name="T1" fmla="*/ 0 h 15"/>
                    <a:gd name="T2" fmla="*/ 8 w 9"/>
                    <a:gd name="T3" fmla="*/ 0 h 15"/>
                    <a:gd name="T4" fmla="*/ 8 w 9"/>
                    <a:gd name="T5" fmla="*/ 3 h 15"/>
                    <a:gd name="T6" fmla="*/ 6 w 9"/>
                    <a:gd name="T7" fmla="*/ 3 h 15"/>
                    <a:gd name="T8" fmla="*/ 6 w 9"/>
                    <a:gd name="T9" fmla="*/ 14 h 15"/>
                    <a:gd name="T10" fmla="*/ 3 w 9"/>
                    <a:gd name="T11" fmla="*/ 14 h 15"/>
                    <a:gd name="T12" fmla="*/ 3 w 9"/>
                    <a:gd name="T13" fmla="*/ 3 h 15"/>
                    <a:gd name="T14" fmla="*/ 0 w 9"/>
                    <a:gd name="T15" fmla="*/ 3 h 15"/>
                    <a:gd name="T16" fmla="*/ 0 w 9"/>
                    <a:gd name="T1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5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3"/>
                      </a:lnTo>
                      <a:lnTo>
                        <a:pt x="6" y="3"/>
                      </a:lnTo>
                      <a:lnTo>
                        <a:pt x="6" y="14"/>
                      </a:lnTo>
                      <a:lnTo>
                        <a:pt x="3" y="14"/>
                      </a:lnTo>
                      <a:lnTo>
                        <a:pt x="3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3" name="Freeform 557"/>
                <p:cNvSpPr>
                  <a:spLocks/>
                </p:cNvSpPr>
                <p:nvPr/>
              </p:nvSpPr>
              <p:spPr bwMode="auto">
                <a:xfrm>
                  <a:off x="4371" y="2446"/>
                  <a:ext cx="8" cy="15"/>
                </a:xfrm>
                <a:custGeom>
                  <a:avLst/>
                  <a:gdLst>
                    <a:gd name="T0" fmla="*/ 0 w 8"/>
                    <a:gd name="T1" fmla="*/ 0 h 15"/>
                    <a:gd name="T2" fmla="*/ 7 w 8"/>
                    <a:gd name="T3" fmla="*/ 0 h 15"/>
                    <a:gd name="T4" fmla="*/ 7 w 8"/>
                    <a:gd name="T5" fmla="*/ 3 h 15"/>
                    <a:gd name="T6" fmla="*/ 5 w 8"/>
                    <a:gd name="T7" fmla="*/ 3 h 15"/>
                    <a:gd name="T8" fmla="*/ 5 w 8"/>
                    <a:gd name="T9" fmla="*/ 14 h 15"/>
                    <a:gd name="T10" fmla="*/ 2 w 8"/>
                    <a:gd name="T11" fmla="*/ 14 h 15"/>
                    <a:gd name="T12" fmla="*/ 2 w 8"/>
                    <a:gd name="T13" fmla="*/ 3 h 15"/>
                    <a:gd name="T14" fmla="*/ 0 w 8"/>
                    <a:gd name="T15" fmla="*/ 3 h 15"/>
                    <a:gd name="T16" fmla="*/ 0 w 8"/>
                    <a:gd name="T1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5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3"/>
                      </a:lnTo>
                      <a:lnTo>
                        <a:pt x="5" y="3"/>
                      </a:lnTo>
                      <a:lnTo>
                        <a:pt x="5" y="14"/>
                      </a:lnTo>
                      <a:lnTo>
                        <a:pt x="2" y="14"/>
                      </a:lnTo>
                      <a:lnTo>
                        <a:pt x="2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4" name="Freeform 558"/>
                <p:cNvSpPr>
                  <a:spLocks/>
                </p:cNvSpPr>
                <p:nvPr/>
              </p:nvSpPr>
              <p:spPr bwMode="auto">
                <a:xfrm>
                  <a:off x="4382" y="2446"/>
                  <a:ext cx="4" cy="15"/>
                </a:xfrm>
                <a:custGeom>
                  <a:avLst/>
                  <a:gdLst>
                    <a:gd name="T0" fmla="*/ 0 w 4"/>
                    <a:gd name="T1" fmla="*/ 0 h 15"/>
                    <a:gd name="T2" fmla="*/ 3 w 4"/>
                    <a:gd name="T3" fmla="*/ 0 h 15"/>
                    <a:gd name="T4" fmla="*/ 3 w 4"/>
                    <a:gd name="T5" fmla="*/ 14 h 15"/>
                    <a:gd name="T6" fmla="*/ 0 w 4"/>
                    <a:gd name="T7" fmla="*/ 14 h 15"/>
                    <a:gd name="T8" fmla="*/ 0 w 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5" name="Freeform 559"/>
                <p:cNvSpPr>
                  <a:spLocks/>
                </p:cNvSpPr>
                <p:nvPr/>
              </p:nvSpPr>
              <p:spPr bwMode="auto">
                <a:xfrm>
                  <a:off x="4347" y="2446"/>
                  <a:ext cx="11" cy="15"/>
                </a:xfrm>
                <a:custGeom>
                  <a:avLst/>
                  <a:gdLst>
                    <a:gd name="T0" fmla="*/ 0 w 11"/>
                    <a:gd name="T1" fmla="*/ 0 h 15"/>
                    <a:gd name="T2" fmla="*/ 3 w 11"/>
                    <a:gd name="T3" fmla="*/ 0 h 15"/>
                    <a:gd name="T4" fmla="*/ 6 w 11"/>
                    <a:gd name="T5" fmla="*/ 7 h 15"/>
                    <a:gd name="T6" fmla="*/ 6 w 11"/>
                    <a:gd name="T7" fmla="*/ 0 h 15"/>
                    <a:gd name="T8" fmla="*/ 10 w 11"/>
                    <a:gd name="T9" fmla="*/ 0 h 15"/>
                    <a:gd name="T10" fmla="*/ 10 w 11"/>
                    <a:gd name="T11" fmla="*/ 14 h 15"/>
                    <a:gd name="T12" fmla="*/ 6 w 11"/>
                    <a:gd name="T13" fmla="*/ 14 h 15"/>
                    <a:gd name="T14" fmla="*/ 4 w 11"/>
                    <a:gd name="T15" fmla="*/ 7 h 15"/>
                    <a:gd name="T16" fmla="*/ 4 w 11"/>
                    <a:gd name="T17" fmla="*/ 14 h 15"/>
                    <a:gd name="T18" fmla="*/ 0 w 11"/>
                    <a:gd name="T19" fmla="*/ 14 h 15"/>
                    <a:gd name="T20" fmla="*/ 0 w 11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7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6" name="Freeform 560"/>
                <p:cNvSpPr>
                  <a:spLocks/>
                </p:cNvSpPr>
                <p:nvPr/>
              </p:nvSpPr>
              <p:spPr bwMode="auto">
                <a:xfrm>
                  <a:off x="4399" y="2446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3 w 10"/>
                    <a:gd name="T3" fmla="*/ 0 h 15"/>
                    <a:gd name="T4" fmla="*/ 6 w 10"/>
                    <a:gd name="T5" fmla="*/ 7 h 15"/>
                    <a:gd name="T6" fmla="*/ 6 w 10"/>
                    <a:gd name="T7" fmla="*/ 0 h 15"/>
                    <a:gd name="T8" fmla="*/ 9 w 10"/>
                    <a:gd name="T9" fmla="*/ 0 h 15"/>
                    <a:gd name="T10" fmla="*/ 9 w 10"/>
                    <a:gd name="T11" fmla="*/ 14 h 15"/>
                    <a:gd name="T12" fmla="*/ 6 w 10"/>
                    <a:gd name="T13" fmla="*/ 14 h 15"/>
                    <a:gd name="T14" fmla="*/ 3 w 10"/>
                    <a:gd name="T15" fmla="*/ 7 h 15"/>
                    <a:gd name="T16" fmla="*/ 3 w 10"/>
                    <a:gd name="T17" fmla="*/ 14 h 15"/>
                    <a:gd name="T18" fmla="*/ 0 w 10"/>
                    <a:gd name="T19" fmla="*/ 14 h 15"/>
                    <a:gd name="T20" fmla="*/ 0 w 10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9" y="14"/>
                      </a:lnTo>
                      <a:lnTo>
                        <a:pt x="6" y="14"/>
                      </a:lnTo>
                      <a:lnTo>
                        <a:pt x="3" y="7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7" name="Freeform 561"/>
                <p:cNvSpPr>
                  <a:spLocks/>
                </p:cNvSpPr>
                <p:nvPr/>
              </p:nvSpPr>
              <p:spPr bwMode="auto">
                <a:xfrm>
                  <a:off x="4410" y="2446"/>
                  <a:ext cx="13" cy="15"/>
                </a:xfrm>
                <a:custGeom>
                  <a:avLst/>
                  <a:gdLst>
                    <a:gd name="T0" fmla="*/ 3 w 13"/>
                    <a:gd name="T1" fmla="*/ 0 h 15"/>
                    <a:gd name="T2" fmla="*/ 9 w 13"/>
                    <a:gd name="T3" fmla="*/ 0 h 15"/>
                    <a:gd name="T4" fmla="*/ 12 w 13"/>
                    <a:gd name="T5" fmla="*/ 14 h 15"/>
                    <a:gd name="T6" fmla="*/ 8 w 13"/>
                    <a:gd name="T7" fmla="*/ 14 h 15"/>
                    <a:gd name="T8" fmla="*/ 7 w 13"/>
                    <a:gd name="T9" fmla="*/ 11 h 15"/>
                    <a:gd name="T10" fmla="*/ 7 w 13"/>
                    <a:gd name="T11" fmla="*/ 9 h 15"/>
                    <a:gd name="T12" fmla="*/ 6 w 13"/>
                    <a:gd name="T13" fmla="*/ 2 h 15"/>
                    <a:gd name="T14" fmla="*/ 5 w 13"/>
                    <a:gd name="T15" fmla="*/ 9 h 15"/>
                    <a:gd name="T16" fmla="*/ 7 w 13"/>
                    <a:gd name="T17" fmla="*/ 9 h 15"/>
                    <a:gd name="T18" fmla="*/ 7 w 13"/>
                    <a:gd name="T19" fmla="*/ 11 h 15"/>
                    <a:gd name="T20" fmla="*/ 5 w 13"/>
                    <a:gd name="T21" fmla="*/ 11 h 15"/>
                    <a:gd name="T22" fmla="*/ 4 w 13"/>
                    <a:gd name="T23" fmla="*/ 14 h 15"/>
                    <a:gd name="T24" fmla="*/ 0 w 13"/>
                    <a:gd name="T25" fmla="*/ 14 h 15"/>
                    <a:gd name="T26" fmla="*/ 3 w 13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5">
                      <a:moveTo>
                        <a:pt x="3" y="0"/>
                      </a:moveTo>
                      <a:lnTo>
                        <a:pt x="9" y="0"/>
                      </a:lnTo>
                      <a:lnTo>
                        <a:pt x="12" y="14"/>
                      </a:lnTo>
                      <a:lnTo>
                        <a:pt x="8" y="14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2"/>
                      </a:lnTo>
                      <a:lnTo>
                        <a:pt x="5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5" y="11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8" name="Freeform 562"/>
                <p:cNvSpPr>
                  <a:spLocks/>
                </p:cNvSpPr>
                <p:nvPr/>
              </p:nvSpPr>
              <p:spPr bwMode="auto">
                <a:xfrm>
                  <a:off x="4449" y="2446"/>
                  <a:ext cx="12" cy="15"/>
                </a:xfrm>
                <a:custGeom>
                  <a:avLst/>
                  <a:gdLst>
                    <a:gd name="T0" fmla="*/ 3 w 12"/>
                    <a:gd name="T1" fmla="*/ 0 h 15"/>
                    <a:gd name="T2" fmla="*/ 8 w 12"/>
                    <a:gd name="T3" fmla="*/ 0 h 15"/>
                    <a:gd name="T4" fmla="*/ 11 w 12"/>
                    <a:gd name="T5" fmla="*/ 14 h 15"/>
                    <a:gd name="T6" fmla="*/ 7 w 12"/>
                    <a:gd name="T7" fmla="*/ 14 h 15"/>
                    <a:gd name="T8" fmla="*/ 7 w 12"/>
                    <a:gd name="T9" fmla="*/ 11 h 15"/>
                    <a:gd name="T10" fmla="*/ 7 w 12"/>
                    <a:gd name="T11" fmla="*/ 9 h 15"/>
                    <a:gd name="T12" fmla="*/ 6 w 12"/>
                    <a:gd name="T13" fmla="*/ 2 h 15"/>
                    <a:gd name="T14" fmla="*/ 4 w 12"/>
                    <a:gd name="T15" fmla="*/ 9 h 15"/>
                    <a:gd name="T16" fmla="*/ 7 w 12"/>
                    <a:gd name="T17" fmla="*/ 9 h 15"/>
                    <a:gd name="T18" fmla="*/ 7 w 12"/>
                    <a:gd name="T19" fmla="*/ 11 h 15"/>
                    <a:gd name="T20" fmla="*/ 4 w 12"/>
                    <a:gd name="T21" fmla="*/ 11 h 15"/>
                    <a:gd name="T22" fmla="*/ 4 w 12"/>
                    <a:gd name="T23" fmla="*/ 14 h 15"/>
                    <a:gd name="T24" fmla="*/ 0 w 12"/>
                    <a:gd name="T25" fmla="*/ 14 h 15"/>
                    <a:gd name="T26" fmla="*/ 3 w 12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" h="15">
                      <a:moveTo>
                        <a:pt x="3" y="0"/>
                      </a:moveTo>
                      <a:lnTo>
                        <a:pt x="8" y="0"/>
                      </a:lnTo>
                      <a:lnTo>
                        <a:pt x="11" y="14"/>
                      </a:lnTo>
                      <a:lnTo>
                        <a:pt x="7" y="14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2"/>
                      </a:lnTo>
                      <a:lnTo>
                        <a:pt x="4" y="9"/>
                      </a:lnTo>
                      <a:lnTo>
                        <a:pt x="7" y="9"/>
                      </a:lnTo>
                      <a:lnTo>
                        <a:pt x="7" y="11"/>
                      </a:lnTo>
                      <a:lnTo>
                        <a:pt x="4" y="11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19" name="Freeform 563"/>
                <p:cNvSpPr>
                  <a:spLocks/>
                </p:cNvSpPr>
                <p:nvPr/>
              </p:nvSpPr>
              <p:spPr bwMode="auto">
                <a:xfrm>
                  <a:off x="4462" y="2446"/>
                  <a:ext cx="10" cy="15"/>
                </a:xfrm>
                <a:custGeom>
                  <a:avLst/>
                  <a:gdLst>
                    <a:gd name="T0" fmla="*/ 0 w 10"/>
                    <a:gd name="T1" fmla="*/ 0 h 15"/>
                    <a:gd name="T2" fmla="*/ 3 w 10"/>
                    <a:gd name="T3" fmla="*/ 0 h 15"/>
                    <a:gd name="T4" fmla="*/ 6 w 10"/>
                    <a:gd name="T5" fmla="*/ 7 h 15"/>
                    <a:gd name="T6" fmla="*/ 6 w 10"/>
                    <a:gd name="T7" fmla="*/ 0 h 15"/>
                    <a:gd name="T8" fmla="*/ 9 w 10"/>
                    <a:gd name="T9" fmla="*/ 0 h 15"/>
                    <a:gd name="T10" fmla="*/ 9 w 10"/>
                    <a:gd name="T11" fmla="*/ 14 h 15"/>
                    <a:gd name="T12" fmla="*/ 6 w 10"/>
                    <a:gd name="T13" fmla="*/ 14 h 15"/>
                    <a:gd name="T14" fmla="*/ 3 w 10"/>
                    <a:gd name="T15" fmla="*/ 7 h 15"/>
                    <a:gd name="T16" fmla="*/ 3 w 10"/>
                    <a:gd name="T17" fmla="*/ 14 h 15"/>
                    <a:gd name="T18" fmla="*/ 0 w 10"/>
                    <a:gd name="T19" fmla="*/ 14 h 15"/>
                    <a:gd name="T20" fmla="*/ 0 w 10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5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7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9" y="14"/>
                      </a:lnTo>
                      <a:lnTo>
                        <a:pt x="6" y="14"/>
                      </a:lnTo>
                      <a:lnTo>
                        <a:pt x="3" y="7"/>
                      </a:lnTo>
                      <a:lnTo>
                        <a:pt x="3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420" name="Rectangle 564"/>
              <p:cNvSpPr>
                <a:spLocks noChangeArrowheads="1"/>
              </p:cNvSpPr>
              <p:nvPr/>
            </p:nvSpPr>
            <p:spPr bwMode="auto">
              <a:xfrm>
                <a:off x="4294" y="2469"/>
                <a:ext cx="18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21" name="Rectangle 565"/>
              <p:cNvSpPr>
                <a:spLocks noChangeArrowheads="1"/>
              </p:cNvSpPr>
              <p:nvPr/>
            </p:nvSpPr>
            <p:spPr bwMode="auto">
              <a:xfrm>
                <a:off x="4303" y="2485"/>
                <a:ext cx="16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</p:grpSp>
      <p:grpSp>
        <p:nvGrpSpPr>
          <p:cNvPr id="122422" name="Group 566"/>
          <p:cNvGrpSpPr>
            <a:grpSpLocks/>
          </p:cNvGrpSpPr>
          <p:nvPr/>
        </p:nvGrpSpPr>
        <p:grpSpPr bwMode="auto">
          <a:xfrm>
            <a:off x="4114800" y="5257800"/>
            <a:ext cx="965200" cy="682625"/>
            <a:chOff x="2078" y="1353"/>
            <a:chExt cx="604" cy="428"/>
          </a:xfrm>
        </p:grpSpPr>
        <p:sp>
          <p:nvSpPr>
            <p:cNvPr id="122423" name="Freeform 567"/>
            <p:cNvSpPr>
              <a:spLocks/>
            </p:cNvSpPr>
            <p:nvPr/>
          </p:nvSpPr>
          <p:spPr bwMode="auto">
            <a:xfrm>
              <a:off x="2078" y="1680"/>
              <a:ext cx="60" cy="33"/>
            </a:xfrm>
            <a:custGeom>
              <a:avLst/>
              <a:gdLst>
                <a:gd name="T0" fmla="*/ 58 w 60"/>
                <a:gd name="T1" fmla="*/ 0 h 33"/>
                <a:gd name="T2" fmla="*/ 44 w 60"/>
                <a:gd name="T3" fmla="*/ 0 h 33"/>
                <a:gd name="T4" fmla="*/ 37 w 60"/>
                <a:gd name="T5" fmla="*/ 1 h 33"/>
                <a:gd name="T6" fmla="*/ 30 w 60"/>
                <a:gd name="T7" fmla="*/ 2 h 33"/>
                <a:gd name="T8" fmla="*/ 21 w 60"/>
                <a:gd name="T9" fmla="*/ 3 h 33"/>
                <a:gd name="T10" fmla="*/ 14 w 60"/>
                <a:gd name="T11" fmla="*/ 5 h 33"/>
                <a:gd name="T12" fmla="*/ 9 w 60"/>
                <a:gd name="T13" fmla="*/ 7 h 33"/>
                <a:gd name="T14" fmla="*/ 6 w 60"/>
                <a:gd name="T15" fmla="*/ 8 h 33"/>
                <a:gd name="T16" fmla="*/ 3 w 60"/>
                <a:gd name="T17" fmla="*/ 10 h 33"/>
                <a:gd name="T18" fmla="*/ 1 w 60"/>
                <a:gd name="T19" fmla="*/ 12 h 33"/>
                <a:gd name="T20" fmla="*/ 0 w 60"/>
                <a:gd name="T21" fmla="*/ 15 h 33"/>
                <a:gd name="T22" fmla="*/ 0 w 60"/>
                <a:gd name="T23" fmla="*/ 17 h 33"/>
                <a:gd name="T24" fmla="*/ 2 w 60"/>
                <a:gd name="T25" fmla="*/ 19 h 33"/>
                <a:gd name="T26" fmla="*/ 4 w 60"/>
                <a:gd name="T27" fmla="*/ 20 h 33"/>
                <a:gd name="T28" fmla="*/ 8 w 60"/>
                <a:gd name="T29" fmla="*/ 21 h 33"/>
                <a:gd name="T30" fmla="*/ 13 w 60"/>
                <a:gd name="T31" fmla="*/ 21 h 33"/>
                <a:gd name="T32" fmla="*/ 18 w 60"/>
                <a:gd name="T33" fmla="*/ 21 h 33"/>
                <a:gd name="T34" fmla="*/ 25 w 60"/>
                <a:gd name="T35" fmla="*/ 20 h 33"/>
                <a:gd name="T36" fmla="*/ 31 w 60"/>
                <a:gd name="T37" fmla="*/ 20 h 33"/>
                <a:gd name="T38" fmla="*/ 36 w 60"/>
                <a:gd name="T39" fmla="*/ 21 h 33"/>
                <a:gd name="T40" fmla="*/ 40 w 60"/>
                <a:gd name="T41" fmla="*/ 22 h 33"/>
                <a:gd name="T42" fmla="*/ 45 w 60"/>
                <a:gd name="T43" fmla="*/ 24 h 33"/>
                <a:gd name="T44" fmla="*/ 59 w 60"/>
                <a:gd name="T45" fmla="*/ 32 h 33"/>
                <a:gd name="T46" fmla="*/ 58 w 60"/>
                <a:gd name="T47" fmla="*/ 32 h 33"/>
                <a:gd name="T48" fmla="*/ 59 w 60"/>
                <a:gd name="T4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33">
                  <a:moveTo>
                    <a:pt x="58" y="0"/>
                  </a:moveTo>
                  <a:lnTo>
                    <a:pt x="44" y="0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1" y="3"/>
                  </a:lnTo>
                  <a:lnTo>
                    <a:pt x="14" y="5"/>
                  </a:lnTo>
                  <a:lnTo>
                    <a:pt x="9" y="7"/>
                  </a:lnTo>
                  <a:lnTo>
                    <a:pt x="6" y="8"/>
                  </a:lnTo>
                  <a:lnTo>
                    <a:pt x="3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8" y="21"/>
                  </a:lnTo>
                  <a:lnTo>
                    <a:pt x="13" y="21"/>
                  </a:lnTo>
                  <a:lnTo>
                    <a:pt x="18" y="21"/>
                  </a:lnTo>
                  <a:lnTo>
                    <a:pt x="25" y="20"/>
                  </a:lnTo>
                  <a:lnTo>
                    <a:pt x="31" y="20"/>
                  </a:lnTo>
                  <a:lnTo>
                    <a:pt x="36" y="21"/>
                  </a:lnTo>
                  <a:lnTo>
                    <a:pt x="40" y="22"/>
                  </a:lnTo>
                  <a:lnTo>
                    <a:pt x="45" y="24"/>
                  </a:lnTo>
                  <a:lnTo>
                    <a:pt x="59" y="32"/>
                  </a:lnTo>
                  <a:lnTo>
                    <a:pt x="58" y="32"/>
                  </a:lnTo>
                  <a:lnTo>
                    <a:pt x="59" y="31"/>
                  </a:lnTo>
                </a:path>
              </a:pathLst>
            </a:custGeom>
            <a:noFill/>
            <a:ln w="508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122424" name="Group 568"/>
            <p:cNvGrpSpPr>
              <a:grpSpLocks/>
            </p:cNvGrpSpPr>
            <p:nvPr/>
          </p:nvGrpSpPr>
          <p:grpSpPr bwMode="auto">
            <a:xfrm>
              <a:off x="2128" y="1591"/>
              <a:ext cx="473" cy="147"/>
              <a:chOff x="2128" y="1591"/>
              <a:chExt cx="473" cy="147"/>
            </a:xfrm>
          </p:grpSpPr>
          <p:sp>
            <p:nvSpPr>
              <p:cNvPr id="122425" name="Freeform 569"/>
              <p:cNvSpPr>
                <a:spLocks/>
              </p:cNvSpPr>
              <p:nvPr/>
            </p:nvSpPr>
            <p:spPr bwMode="auto">
              <a:xfrm>
                <a:off x="2131" y="1665"/>
                <a:ext cx="470" cy="73"/>
              </a:xfrm>
              <a:custGeom>
                <a:avLst/>
                <a:gdLst>
                  <a:gd name="T0" fmla="*/ 0 w 470"/>
                  <a:gd name="T1" fmla="*/ 4 h 73"/>
                  <a:gd name="T2" fmla="*/ 0 w 470"/>
                  <a:gd name="T3" fmla="*/ 36 h 73"/>
                  <a:gd name="T4" fmla="*/ 381 w 470"/>
                  <a:gd name="T5" fmla="*/ 72 h 73"/>
                  <a:gd name="T6" fmla="*/ 469 w 470"/>
                  <a:gd name="T7" fmla="*/ 28 h 73"/>
                  <a:gd name="T8" fmla="*/ 469 w 470"/>
                  <a:gd name="T9" fmla="*/ 0 h 73"/>
                  <a:gd name="T10" fmla="*/ 378 w 470"/>
                  <a:gd name="T11" fmla="*/ 38 h 73"/>
                  <a:gd name="T12" fmla="*/ 0 w 470"/>
                  <a:gd name="T13" fmla="*/ 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73">
                    <a:moveTo>
                      <a:pt x="0" y="4"/>
                    </a:moveTo>
                    <a:lnTo>
                      <a:pt x="0" y="36"/>
                    </a:lnTo>
                    <a:lnTo>
                      <a:pt x="381" y="72"/>
                    </a:lnTo>
                    <a:lnTo>
                      <a:pt x="469" y="28"/>
                    </a:lnTo>
                    <a:lnTo>
                      <a:pt x="469" y="0"/>
                    </a:lnTo>
                    <a:lnTo>
                      <a:pt x="378" y="38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2426" name="Freeform 570"/>
              <p:cNvSpPr>
                <a:spLocks/>
              </p:cNvSpPr>
              <p:nvPr/>
            </p:nvSpPr>
            <p:spPr bwMode="auto">
              <a:xfrm>
                <a:off x="2128" y="1591"/>
                <a:ext cx="383" cy="112"/>
              </a:xfrm>
              <a:custGeom>
                <a:avLst/>
                <a:gdLst>
                  <a:gd name="T0" fmla="*/ 0 w 383"/>
                  <a:gd name="T1" fmla="*/ 0 h 112"/>
                  <a:gd name="T2" fmla="*/ 382 w 383"/>
                  <a:gd name="T3" fmla="*/ 24 h 112"/>
                  <a:gd name="T4" fmla="*/ 382 w 383"/>
                  <a:gd name="T5" fmla="*/ 111 h 112"/>
                  <a:gd name="T6" fmla="*/ 0 w 383"/>
                  <a:gd name="T7" fmla="*/ 78 h 112"/>
                  <a:gd name="T8" fmla="*/ 0 w 383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12">
                    <a:moveTo>
                      <a:pt x="0" y="0"/>
                    </a:moveTo>
                    <a:lnTo>
                      <a:pt x="382" y="24"/>
                    </a:lnTo>
                    <a:lnTo>
                      <a:pt x="382" y="111"/>
                    </a:lnTo>
                    <a:lnTo>
                      <a:pt x="0" y="7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427" name="Group 571"/>
              <p:cNvGrpSpPr>
                <a:grpSpLocks/>
              </p:cNvGrpSpPr>
              <p:nvPr/>
            </p:nvGrpSpPr>
            <p:grpSpPr bwMode="auto">
              <a:xfrm>
                <a:off x="2133" y="1616"/>
                <a:ext cx="376" cy="36"/>
                <a:chOff x="2133" y="1616"/>
                <a:chExt cx="376" cy="36"/>
              </a:xfrm>
            </p:grpSpPr>
            <p:sp>
              <p:nvSpPr>
                <p:cNvPr id="122428" name="Line 572"/>
                <p:cNvSpPr>
                  <a:spLocks noChangeShapeType="1"/>
                </p:cNvSpPr>
                <p:nvPr/>
              </p:nvSpPr>
              <p:spPr bwMode="auto">
                <a:xfrm>
                  <a:off x="2133" y="1616"/>
                  <a:ext cx="375" cy="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429" name="Line 573"/>
                <p:cNvSpPr>
                  <a:spLocks noChangeShapeType="1"/>
                </p:cNvSpPr>
                <p:nvPr/>
              </p:nvSpPr>
              <p:spPr bwMode="auto">
                <a:xfrm>
                  <a:off x="2418" y="1633"/>
                  <a:ext cx="64" cy="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430" name="Line 574"/>
                <p:cNvSpPr>
                  <a:spLocks noChangeShapeType="1"/>
                </p:cNvSpPr>
                <p:nvPr/>
              </p:nvSpPr>
              <p:spPr bwMode="auto">
                <a:xfrm>
                  <a:off x="2325" y="1626"/>
                  <a:ext cx="63" cy="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431" name="Line 575"/>
                <p:cNvSpPr>
                  <a:spLocks noChangeShapeType="1"/>
                </p:cNvSpPr>
                <p:nvPr/>
              </p:nvSpPr>
              <p:spPr bwMode="auto">
                <a:xfrm>
                  <a:off x="2133" y="1630"/>
                  <a:ext cx="376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</p:grpSp>
        <p:grpSp>
          <p:nvGrpSpPr>
            <p:cNvPr id="122432" name="Group 576"/>
            <p:cNvGrpSpPr>
              <a:grpSpLocks/>
            </p:cNvGrpSpPr>
            <p:nvPr/>
          </p:nvGrpSpPr>
          <p:grpSpPr bwMode="auto">
            <a:xfrm>
              <a:off x="2128" y="1574"/>
              <a:ext cx="474" cy="42"/>
              <a:chOff x="2128" y="1574"/>
              <a:chExt cx="474" cy="42"/>
            </a:xfrm>
          </p:grpSpPr>
          <p:sp>
            <p:nvSpPr>
              <p:cNvPr id="122433" name="Freeform 577"/>
              <p:cNvSpPr>
                <a:spLocks/>
              </p:cNvSpPr>
              <p:nvPr/>
            </p:nvSpPr>
            <p:spPr bwMode="auto">
              <a:xfrm>
                <a:off x="2128" y="1574"/>
                <a:ext cx="474" cy="42"/>
              </a:xfrm>
              <a:custGeom>
                <a:avLst/>
                <a:gdLst>
                  <a:gd name="T0" fmla="*/ 0 w 474"/>
                  <a:gd name="T1" fmla="*/ 16 h 42"/>
                  <a:gd name="T2" fmla="*/ 382 w 474"/>
                  <a:gd name="T3" fmla="*/ 41 h 42"/>
                  <a:gd name="T4" fmla="*/ 473 w 474"/>
                  <a:gd name="T5" fmla="*/ 17 h 42"/>
                  <a:gd name="T6" fmla="*/ 441 w 474"/>
                  <a:gd name="T7" fmla="*/ 14 h 42"/>
                  <a:gd name="T8" fmla="*/ 146 w 474"/>
                  <a:gd name="T9" fmla="*/ 0 h 42"/>
                  <a:gd name="T10" fmla="*/ 0 w 474"/>
                  <a:gd name="T1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4" h="42">
                    <a:moveTo>
                      <a:pt x="0" y="16"/>
                    </a:moveTo>
                    <a:lnTo>
                      <a:pt x="382" y="41"/>
                    </a:lnTo>
                    <a:lnTo>
                      <a:pt x="473" y="17"/>
                    </a:lnTo>
                    <a:lnTo>
                      <a:pt x="441" y="14"/>
                    </a:lnTo>
                    <a:lnTo>
                      <a:pt x="146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DFDF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2434" name="Freeform 578"/>
              <p:cNvSpPr>
                <a:spLocks/>
              </p:cNvSpPr>
              <p:nvPr/>
            </p:nvSpPr>
            <p:spPr bwMode="auto">
              <a:xfrm>
                <a:off x="2236" y="1583"/>
                <a:ext cx="348" cy="27"/>
              </a:xfrm>
              <a:custGeom>
                <a:avLst/>
                <a:gdLst>
                  <a:gd name="T0" fmla="*/ 28 w 348"/>
                  <a:gd name="T1" fmla="*/ 0 h 27"/>
                  <a:gd name="T2" fmla="*/ 0 w 348"/>
                  <a:gd name="T3" fmla="*/ 10 h 27"/>
                  <a:gd name="T4" fmla="*/ 280 w 348"/>
                  <a:gd name="T5" fmla="*/ 26 h 27"/>
                  <a:gd name="T6" fmla="*/ 326 w 348"/>
                  <a:gd name="T7" fmla="*/ 15 h 27"/>
                  <a:gd name="T8" fmla="*/ 322 w 348"/>
                  <a:gd name="T9" fmla="*/ 13 h 27"/>
                  <a:gd name="T10" fmla="*/ 347 w 348"/>
                  <a:gd name="T11" fmla="*/ 6 h 27"/>
                  <a:gd name="T12" fmla="*/ 331 w 348"/>
                  <a:gd name="T13" fmla="*/ 5 h 27"/>
                  <a:gd name="T14" fmla="*/ 28 w 348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8" h="27">
                    <a:moveTo>
                      <a:pt x="28" y="0"/>
                    </a:moveTo>
                    <a:lnTo>
                      <a:pt x="0" y="10"/>
                    </a:lnTo>
                    <a:lnTo>
                      <a:pt x="280" y="26"/>
                    </a:lnTo>
                    <a:lnTo>
                      <a:pt x="326" y="15"/>
                    </a:lnTo>
                    <a:lnTo>
                      <a:pt x="322" y="13"/>
                    </a:lnTo>
                    <a:lnTo>
                      <a:pt x="347" y="6"/>
                    </a:lnTo>
                    <a:lnTo>
                      <a:pt x="331" y="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grpSp>
          <p:nvGrpSpPr>
            <p:cNvPr id="122435" name="Group 579"/>
            <p:cNvGrpSpPr>
              <a:grpSpLocks/>
            </p:cNvGrpSpPr>
            <p:nvPr/>
          </p:nvGrpSpPr>
          <p:grpSpPr bwMode="auto">
            <a:xfrm>
              <a:off x="2516" y="1359"/>
              <a:ext cx="85" cy="245"/>
              <a:chOff x="2516" y="1359"/>
              <a:chExt cx="85" cy="245"/>
            </a:xfrm>
          </p:grpSpPr>
          <p:grpSp>
            <p:nvGrpSpPr>
              <p:cNvPr id="122436" name="Group 580"/>
              <p:cNvGrpSpPr>
                <a:grpSpLocks/>
              </p:cNvGrpSpPr>
              <p:nvPr/>
            </p:nvGrpSpPr>
            <p:grpSpPr bwMode="auto">
              <a:xfrm>
                <a:off x="2549" y="1390"/>
                <a:ext cx="52" cy="205"/>
                <a:chOff x="2549" y="1390"/>
                <a:chExt cx="52" cy="205"/>
              </a:xfrm>
            </p:grpSpPr>
            <p:sp>
              <p:nvSpPr>
                <p:cNvPr id="122437" name="Freeform 581"/>
                <p:cNvSpPr>
                  <a:spLocks/>
                </p:cNvSpPr>
                <p:nvPr/>
              </p:nvSpPr>
              <p:spPr bwMode="auto">
                <a:xfrm>
                  <a:off x="2549" y="1390"/>
                  <a:ext cx="52" cy="205"/>
                </a:xfrm>
                <a:custGeom>
                  <a:avLst/>
                  <a:gdLst>
                    <a:gd name="T0" fmla="*/ 5 w 52"/>
                    <a:gd name="T1" fmla="*/ 0 h 205"/>
                    <a:gd name="T2" fmla="*/ 51 w 52"/>
                    <a:gd name="T3" fmla="*/ 17 h 205"/>
                    <a:gd name="T4" fmla="*/ 47 w 52"/>
                    <a:gd name="T5" fmla="*/ 96 h 205"/>
                    <a:gd name="T6" fmla="*/ 42 w 52"/>
                    <a:gd name="T7" fmla="*/ 192 h 205"/>
                    <a:gd name="T8" fmla="*/ 0 w 52"/>
                    <a:gd name="T9" fmla="*/ 204 h 205"/>
                    <a:gd name="T10" fmla="*/ 5 w 52"/>
                    <a:gd name="T11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05">
                      <a:moveTo>
                        <a:pt x="5" y="0"/>
                      </a:moveTo>
                      <a:lnTo>
                        <a:pt x="51" y="17"/>
                      </a:lnTo>
                      <a:lnTo>
                        <a:pt x="47" y="96"/>
                      </a:lnTo>
                      <a:lnTo>
                        <a:pt x="42" y="192"/>
                      </a:lnTo>
                      <a:lnTo>
                        <a:pt x="0" y="20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438" name="Group 582"/>
                <p:cNvGrpSpPr>
                  <a:grpSpLocks/>
                </p:cNvGrpSpPr>
                <p:nvPr/>
              </p:nvGrpSpPr>
              <p:grpSpPr bwMode="auto">
                <a:xfrm>
                  <a:off x="2552" y="1403"/>
                  <a:ext cx="44" cy="172"/>
                  <a:chOff x="2552" y="1403"/>
                  <a:chExt cx="44" cy="172"/>
                </a:xfrm>
              </p:grpSpPr>
              <p:grpSp>
                <p:nvGrpSpPr>
                  <p:cNvPr id="122439" name="Group 583"/>
                  <p:cNvGrpSpPr>
                    <a:grpSpLocks/>
                  </p:cNvGrpSpPr>
                  <p:nvPr/>
                </p:nvGrpSpPr>
                <p:grpSpPr bwMode="auto">
                  <a:xfrm>
                    <a:off x="2552" y="1403"/>
                    <a:ext cx="44" cy="172"/>
                    <a:chOff x="2552" y="1403"/>
                    <a:chExt cx="44" cy="172"/>
                  </a:xfrm>
                </p:grpSpPr>
                <p:grpSp>
                  <p:nvGrpSpPr>
                    <p:cNvPr id="122440" name="Group 5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52" y="1403"/>
                      <a:ext cx="44" cy="99"/>
                      <a:chOff x="2552" y="1403"/>
                      <a:chExt cx="44" cy="99"/>
                    </a:xfrm>
                  </p:grpSpPr>
                  <p:grpSp>
                    <p:nvGrpSpPr>
                      <p:cNvPr id="122441" name="Group 5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56" y="1403"/>
                        <a:ext cx="40" cy="47"/>
                        <a:chOff x="2556" y="1403"/>
                        <a:chExt cx="40" cy="47"/>
                      </a:xfrm>
                    </p:grpSpPr>
                    <p:sp>
                      <p:nvSpPr>
                        <p:cNvPr id="122442" name="Line 5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7" y="1403"/>
                          <a:ext cx="39" cy="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443" name="Line 5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7" y="1412"/>
                          <a:ext cx="39" cy="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444" name="Line 5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7" y="1421"/>
                          <a:ext cx="39" cy="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445" name="Line 5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7" y="1430"/>
                          <a:ext cx="39" cy="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446" name="Line 5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6" y="1439"/>
                          <a:ext cx="39" cy="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447" name="Line 59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56" y="1448"/>
                          <a:ext cx="38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sp>
                    <p:nvSpPr>
                      <p:cNvPr id="122448" name="Line 5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2" y="1466"/>
                        <a:ext cx="41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49" name="Line 5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471"/>
                        <a:ext cx="40" cy="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0" name="Line 5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479"/>
                        <a:ext cx="39" cy="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1" name="Line 5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489"/>
                        <a:ext cx="39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2" name="Line 5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498"/>
                        <a:ext cx="39" cy="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  <p:grpSp>
                  <p:nvGrpSpPr>
                    <p:cNvPr id="122453" name="Group 5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53" y="1508"/>
                      <a:ext cx="38" cy="67"/>
                      <a:chOff x="2553" y="1508"/>
                      <a:chExt cx="38" cy="67"/>
                    </a:xfrm>
                  </p:grpSpPr>
                  <p:sp>
                    <p:nvSpPr>
                      <p:cNvPr id="122454" name="Line 5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508"/>
                        <a:ext cx="38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5" name="Line 5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4" y="1517"/>
                        <a:ext cx="37" cy="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6" name="Line 6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53" y="1526"/>
                        <a:ext cx="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7" name="Line 60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53" y="1530"/>
                        <a:ext cx="37" cy="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8" name="Line 60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53" y="1538"/>
                        <a:ext cx="36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59" name="Line 60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53" y="1546"/>
                        <a:ext cx="36" cy="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60" name="Line 60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53" y="1553"/>
                        <a:ext cx="36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  <p:sp>
                    <p:nvSpPr>
                      <p:cNvPr id="122461" name="Line 6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53" y="1562"/>
                        <a:ext cx="3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MY"/>
                      </a:p>
                    </p:txBody>
                  </p:sp>
                </p:grpSp>
              </p:grpSp>
              <p:sp>
                <p:nvSpPr>
                  <p:cNvPr id="122462" name="Line 606"/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457"/>
                    <a:ext cx="39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463" name="Group 607"/>
              <p:cNvGrpSpPr>
                <a:grpSpLocks/>
              </p:cNvGrpSpPr>
              <p:nvPr/>
            </p:nvGrpSpPr>
            <p:grpSpPr bwMode="auto">
              <a:xfrm>
                <a:off x="2516" y="1359"/>
                <a:ext cx="45" cy="245"/>
                <a:chOff x="2516" y="1359"/>
                <a:chExt cx="45" cy="245"/>
              </a:xfrm>
            </p:grpSpPr>
            <p:sp>
              <p:nvSpPr>
                <p:cNvPr id="122464" name="Freeform 608"/>
                <p:cNvSpPr>
                  <a:spLocks/>
                </p:cNvSpPr>
                <p:nvPr/>
              </p:nvSpPr>
              <p:spPr bwMode="auto">
                <a:xfrm>
                  <a:off x="2516" y="1359"/>
                  <a:ext cx="45" cy="245"/>
                </a:xfrm>
                <a:custGeom>
                  <a:avLst/>
                  <a:gdLst>
                    <a:gd name="T0" fmla="*/ 11 w 45"/>
                    <a:gd name="T1" fmla="*/ 0 h 245"/>
                    <a:gd name="T2" fmla="*/ 42 w 45"/>
                    <a:gd name="T3" fmla="*/ 13 h 245"/>
                    <a:gd name="T4" fmla="*/ 44 w 45"/>
                    <a:gd name="T5" fmla="*/ 15 h 245"/>
                    <a:gd name="T6" fmla="*/ 35 w 45"/>
                    <a:gd name="T7" fmla="*/ 234 h 245"/>
                    <a:gd name="T8" fmla="*/ 31 w 45"/>
                    <a:gd name="T9" fmla="*/ 237 h 245"/>
                    <a:gd name="T10" fmla="*/ 0 w 45"/>
                    <a:gd name="T11" fmla="*/ 244 h 245"/>
                    <a:gd name="T12" fmla="*/ 4 w 45"/>
                    <a:gd name="T13" fmla="*/ 240 h 245"/>
                    <a:gd name="T14" fmla="*/ 4 w 45"/>
                    <a:gd name="T15" fmla="*/ 237 h 245"/>
                    <a:gd name="T16" fmla="*/ 11 w 45"/>
                    <a:gd name="T17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245">
                      <a:moveTo>
                        <a:pt x="11" y="0"/>
                      </a:moveTo>
                      <a:lnTo>
                        <a:pt x="42" y="13"/>
                      </a:lnTo>
                      <a:lnTo>
                        <a:pt x="44" y="15"/>
                      </a:lnTo>
                      <a:lnTo>
                        <a:pt x="35" y="234"/>
                      </a:lnTo>
                      <a:lnTo>
                        <a:pt x="31" y="237"/>
                      </a:lnTo>
                      <a:lnTo>
                        <a:pt x="0" y="244"/>
                      </a:lnTo>
                      <a:lnTo>
                        <a:pt x="4" y="240"/>
                      </a:lnTo>
                      <a:lnTo>
                        <a:pt x="4" y="237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465" name="Arc 609"/>
                <p:cNvSpPr>
                  <a:spLocks/>
                </p:cNvSpPr>
                <p:nvPr/>
              </p:nvSpPr>
              <p:spPr bwMode="auto">
                <a:xfrm>
                  <a:off x="2557" y="1373"/>
                  <a:ext cx="4" cy="4"/>
                </a:xfrm>
                <a:custGeom>
                  <a:avLst/>
                  <a:gdLst>
                    <a:gd name="G0" fmla="+- 5934 0 0"/>
                    <a:gd name="G1" fmla="+- 21600 0 0"/>
                    <a:gd name="G2" fmla="+- 21600 0 0"/>
                    <a:gd name="T0" fmla="*/ 0 w 27534"/>
                    <a:gd name="T1" fmla="*/ 831 h 21600"/>
                    <a:gd name="T2" fmla="*/ 27534 w 27534"/>
                    <a:gd name="T3" fmla="*/ 21600 h 21600"/>
                    <a:gd name="T4" fmla="*/ 5934 w 2753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534" h="21600" fill="none" extrusionOk="0">
                      <a:moveTo>
                        <a:pt x="0" y="831"/>
                      </a:moveTo>
                      <a:cubicBezTo>
                        <a:pt x="1929" y="279"/>
                        <a:pt x="3927" y="-1"/>
                        <a:pt x="5934" y="0"/>
                      </a:cubicBezTo>
                      <a:cubicBezTo>
                        <a:pt x="17863" y="0"/>
                        <a:pt x="27534" y="9670"/>
                        <a:pt x="27534" y="21600"/>
                      </a:cubicBezTo>
                    </a:path>
                    <a:path w="27534" h="21600" stroke="0" extrusionOk="0">
                      <a:moveTo>
                        <a:pt x="0" y="831"/>
                      </a:moveTo>
                      <a:cubicBezTo>
                        <a:pt x="1929" y="279"/>
                        <a:pt x="3927" y="-1"/>
                        <a:pt x="5934" y="0"/>
                      </a:cubicBezTo>
                      <a:cubicBezTo>
                        <a:pt x="17863" y="0"/>
                        <a:pt x="27534" y="9670"/>
                        <a:pt x="27534" y="21600"/>
                      </a:cubicBezTo>
                      <a:lnTo>
                        <a:pt x="5934" y="216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</p:grpSp>
        <p:grpSp>
          <p:nvGrpSpPr>
            <p:cNvPr id="122466" name="Group 610"/>
            <p:cNvGrpSpPr>
              <a:grpSpLocks/>
            </p:cNvGrpSpPr>
            <p:nvPr/>
          </p:nvGrpSpPr>
          <p:grpSpPr bwMode="auto">
            <a:xfrm>
              <a:off x="2533" y="1728"/>
              <a:ext cx="149" cy="53"/>
              <a:chOff x="2533" y="1728"/>
              <a:chExt cx="149" cy="53"/>
            </a:xfrm>
          </p:grpSpPr>
          <p:sp>
            <p:nvSpPr>
              <p:cNvPr id="122467" name="Freeform 611"/>
              <p:cNvSpPr>
                <a:spLocks/>
              </p:cNvSpPr>
              <p:nvPr/>
            </p:nvSpPr>
            <p:spPr bwMode="auto">
              <a:xfrm>
                <a:off x="2533" y="1728"/>
                <a:ext cx="149" cy="36"/>
              </a:xfrm>
              <a:custGeom>
                <a:avLst/>
                <a:gdLst>
                  <a:gd name="T0" fmla="*/ 0 w 149"/>
                  <a:gd name="T1" fmla="*/ 0 h 36"/>
                  <a:gd name="T2" fmla="*/ 28 w 149"/>
                  <a:gd name="T3" fmla="*/ 2 h 36"/>
                  <a:gd name="T4" fmla="*/ 48 w 149"/>
                  <a:gd name="T5" fmla="*/ 3 h 36"/>
                  <a:gd name="T6" fmla="*/ 66 w 149"/>
                  <a:gd name="T7" fmla="*/ 4 h 36"/>
                  <a:gd name="T8" fmla="*/ 85 w 149"/>
                  <a:gd name="T9" fmla="*/ 6 h 36"/>
                  <a:gd name="T10" fmla="*/ 98 w 149"/>
                  <a:gd name="T11" fmla="*/ 8 h 36"/>
                  <a:gd name="T12" fmla="*/ 113 w 149"/>
                  <a:gd name="T13" fmla="*/ 11 h 36"/>
                  <a:gd name="T14" fmla="*/ 122 w 149"/>
                  <a:gd name="T15" fmla="*/ 12 h 36"/>
                  <a:gd name="T16" fmla="*/ 128 w 149"/>
                  <a:gd name="T17" fmla="*/ 13 h 36"/>
                  <a:gd name="T18" fmla="*/ 132 w 149"/>
                  <a:gd name="T19" fmla="*/ 14 h 36"/>
                  <a:gd name="T20" fmla="*/ 135 w 149"/>
                  <a:gd name="T21" fmla="*/ 15 h 36"/>
                  <a:gd name="T22" fmla="*/ 139 w 149"/>
                  <a:gd name="T23" fmla="*/ 16 h 36"/>
                  <a:gd name="T24" fmla="*/ 143 w 149"/>
                  <a:gd name="T25" fmla="*/ 17 h 36"/>
                  <a:gd name="T26" fmla="*/ 146 w 149"/>
                  <a:gd name="T27" fmla="*/ 19 h 36"/>
                  <a:gd name="T28" fmla="*/ 148 w 149"/>
                  <a:gd name="T29" fmla="*/ 21 h 36"/>
                  <a:gd name="T30" fmla="*/ 148 w 149"/>
                  <a:gd name="T31" fmla="*/ 22 h 36"/>
                  <a:gd name="T32" fmla="*/ 147 w 149"/>
                  <a:gd name="T33" fmla="*/ 24 h 36"/>
                  <a:gd name="T34" fmla="*/ 146 w 149"/>
                  <a:gd name="T35" fmla="*/ 27 h 36"/>
                  <a:gd name="T36" fmla="*/ 144 w 149"/>
                  <a:gd name="T37" fmla="*/ 29 h 36"/>
                  <a:gd name="T38" fmla="*/ 142 w 149"/>
                  <a:gd name="T39" fmla="*/ 30 h 36"/>
                  <a:gd name="T40" fmla="*/ 139 w 149"/>
                  <a:gd name="T41" fmla="*/ 32 h 36"/>
                  <a:gd name="T42" fmla="*/ 135 w 149"/>
                  <a:gd name="T43" fmla="*/ 34 h 36"/>
                  <a:gd name="T44" fmla="*/ 131 w 149"/>
                  <a:gd name="T45" fmla="*/ 34 h 36"/>
                  <a:gd name="T46" fmla="*/ 127 w 149"/>
                  <a:gd name="T47" fmla="*/ 35 h 36"/>
                  <a:gd name="T48" fmla="*/ 121 w 149"/>
                  <a:gd name="T49" fmla="*/ 35 h 36"/>
                  <a:gd name="T50" fmla="*/ 116 w 149"/>
                  <a:gd name="T51" fmla="*/ 35 h 36"/>
                  <a:gd name="T52" fmla="*/ 108 w 149"/>
                  <a:gd name="T53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49" h="36">
                    <a:moveTo>
                      <a:pt x="0" y="0"/>
                    </a:moveTo>
                    <a:lnTo>
                      <a:pt x="28" y="2"/>
                    </a:lnTo>
                    <a:lnTo>
                      <a:pt x="48" y="3"/>
                    </a:lnTo>
                    <a:lnTo>
                      <a:pt x="66" y="4"/>
                    </a:lnTo>
                    <a:lnTo>
                      <a:pt x="85" y="6"/>
                    </a:lnTo>
                    <a:lnTo>
                      <a:pt x="98" y="8"/>
                    </a:lnTo>
                    <a:lnTo>
                      <a:pt x="113" y="11"/>
                    </a:lnTo>
                    <a:lnTo>
                      <a:pt x="122" y="12"/>
                    </a:lnTo>
                    <a:lnTo>
                      <a:pt x="128" y="13"/>
                    </a:lnTo>
                    <a:lnTo>
                      <a:pt x="132" y="14"/>
                    </a:lnTo>
                    <a:lnTo>
                      <a:pt x="135" y="15"/>
                    </a:lnTo>
                    <a:lnTo>
                      <a:pt x="139" y="16"/>
                    </a:lnTo>
                    <a:lnTo>
                      <a:pt x="143" y="17"/>
                    </a:lnTo>
                    <a:lnTo>
                      <a:pt x="146" y="19"/>
                    </a:lnTo>
                    <a:lnTo>
                      <a:pt x="148" y="21"/>
                    </a:lnTo>
                    <a:lnTo>
                      <a:pt x="148" y="22"/>
                    </a:lnTo>
                    <a:lnTo>
                      <a:pt x="147" y="24"/>
                    </a:lnTo>
                    <a:lnTo>
                      <a:pt x="146" y="27"/>
                    </a:lnTo>
                    <a:lnTo>
                      <a:pt x="144" y="29"/>
                    </a:lnTo>
                    <a:lnTo>
                      <a:pt x="142" y="30"/>
                    </a:lnTo>
                    <a:lnTo>
                      <a:pt x="139" y="32"/>
                    </a:lnTo>
                    <a:lnTo>
                      <a:pt x="135" y="34"/>
                    </a:lnTo>
                    <a:lnTo>
                      <a:pt x="131" y="34"/>
                    </a:lnTo>
                    <a:lnTo>
                      <a:pt x="127" y="35"/>
                    </a:lnTo>
                    <a:lnTo>
                      <a:pt x="121" y="35"/>
                    </a:lnTo>
                    <a:lnTo>
                      <a:pt x="116" y="35"/>
                    </a:lnTo>
                    <a:lnTo>
                      <a:pt x="108" y="33"/>
                    </a:lnTo>
                  </a:path>
                </a:pathLst>
              </a:custGeom>
              <a:noFill/>
              <a:ln w="254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468" name="Group 612"/>
              <p:cNvGrpSpPr>
                <a:grpSpLocks/>
              </p:cNvGrpSpPr>
              <p:nvPr/>
            </p:nvGrpSpPr>
            <p:grpSpPr bwMode="auto">
              <a:xfrm>
                <a:off x="2538" y="1745"/>
                <a:ext cx="104" cy="36"/>
                <a:chOff x="2538" y="1745"/>
                <a:chExt cx="104" cy="36"/>
              </a:xfrm>
            </p:grpSpPr>
            <p:grpSp>
              <p:nvGrpSpPr>
                <p:cNvPr id="122469" name="Group 613"/>
                <p:cNvGrpSpPr>
                  <a:grpSpLocks/>
                </p:cNvGrpSpPr>
                <p:nvPr/>
              </p:nvGrpSpPr>
              <p:grpSpPr bwMode="auto">
                <a:xfrm>
                  <a:off x="2538" y="1745"/>
                  <a:ext cx="104" cy="36"/>
                  <a:chOff x="2538" y="1745"/>
                  <a:chExt cx="104" cy="36"/>
                </a:xfrm>
              </p:grpSpPr>
              <p:sp>
                <p:nvSpPr>
                  <p:cNvPr id="122470" name="Freeform 614"/>
                  <p:cNvSpPr>
                    <a:spLocks/>
                  </p:cNvSpPr>
                  <p:nvPr/>
                </p:nvSpPr>
                <p:spPr bwMode="auto">
                  <a:xfrm>
                    <a:off x="2538" y="1745"/>
                    <a:ext cx="64" cy="23"/>
                  </a:xfrm>
                  <a:custGeom>
                    <a:avLst/>
                    <a:gdLst>
                      <a:gd name="T0" fmla="*/ 0 w 64"/>
                      <a:gd name="T1" fmla="*/ 13 h 23"/>
                      <a:gd name="T2" fmla="*/ 16 w 64"/>
                      <a:gd name="T3" fmla="*/ 0 h 23"/>
                      <a:gd name="T4" fmla="*/ 63 w 64"/>
                      <a:gd name="T5" fmla="*/ 7 h 23"/>
                      <a:gd name="T6" fmla="*/ 45 w 64"/>
                      <a:gd name="T7" fmla="*/ 22 h 23"/>
                      <a:gd name="T8" fmla="*/ 0 w 64"/>
                      <a:gd name="T9" fmla="*/ 1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23">
                        <a:moveTo>
                          <a:pt x="0" y="13"/>
                        </a:moveTo>
                        <a:lnTo>
                          <a:pt x="16" y="0"/>
                        </a:lnTo>
                        <a:lnTo>
                          <a:pt x="63" y="7"/>
                        </a:lnTo>
                        <a:lnTo>
                          <a:pt x="45" y="22"/>
                        </a:lnTo>
                        <a:lnTo>
                          <a:pt x="0" y="13"/>
                        </a:lnTo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471" name="Freeform 615"/>
                  <p:cNvSpPr>
                    <a:spLocks/>
                  </p:cNvSpPr>
                  <p:nvPr/>
                </p:nvSpPr>
                <p:spPr bwMode="auto">
                  <a:xfrm>
                    <a:off x="2538" y="1759"/>
                    <a:ext cx="46" cy="22"/>
                  </a:xfrm>
                  <a:custGeom>
                    <a:avLst/>
                    <a:gdLst>
                      <a:gd name="T0" fmla="*/ 0 w 46"/>
                      <a:gd name="T1" fmla="*/ 0 h 22"/>
                      <a:gd name="T2" fmla="*/ 0 w 46"/>
                      <a:gd name="T3" fmla="*/ 12 h 22"/>
                      <a:gd name="T4" fmla="*/ 0 w 46"/>
                      <a:gd name="T5" fmla="*/ 12 h 22"/>
                      <a:gd name="T6" fmla="*/ 45 w 46"/>
                      <a:gd name="T7" fmla="*/ 21 h 22"/>
                      <a:gd name="T8" fmla="*/ 45 w 46"/>
                      <a:gd name="T9" fmla="*/ 9 h 22"/>
                      <a:gd name="T10" fmla="*/ 0 w 46"/>
                      <a:gd name="T11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6" h="22">
                        <a:moveTo>
                          <a:pt x="0" y="0"/>
                        </a:moveTo>
                        <a:lnTo>
                          <a:pt x="0" y="12"/>
                        </a:lnTo>
                        <a:lnTo>
                          <a:pt x="0" y="12"/>
                        </a:lnTo>
                        <a:lnTo>
                          <a:pt x="45" y="21"/>
                        </a:lnTo>
                        <a:lnTo>
                          <a:pt x="45" y="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472" name="Freeform 616"/>
                  <p:cNvSpPr>
                    <a:spLocks/>
                  </p:cNvSpPr>
                  <p:nvPr/>
                </p:nvSpPr>
                <p:spPr bwMode="auto">
                  <a:xfrm>
                    <a:off x="2584" y="1753"/>
                    <a:ext cx="58" cy="28"/>
                  </a:xfrm>
                  <a:custGeom>
                    <a:avLst/>
                    <a:gdLst>
                      <a:gd name="T0" fmla="*/ 0 w 58"/>
                      <a:gd name="T1" fmla="*/ 15 h 28"/>
                      <a:gd name="T2" fmla="*/ 18 w 58"/>
                      <a:gd name="T3" fmla="*/ 0 h 28"/>
                      <a:gd name="T4" fmla="*/ 57 w 58"/>
                      <a:gd name="T5" fmla="*/ 4 h 28"/>
                      <a:gd name="T6" fmla="*/ 57 w 58"/>
                      <a:gd name="T7" fmla="*/ 15 h 28"/>
                      <a:gd name="T8" fmla="*/ 0 w 58"/>
                      <a:gd name="T9" fmla="*/ 27 h 28"/>
                      <a:gd name="T10" fmla="*/ 0 w 58"/>
                      <a:gd name="T11" fmla="*/ 15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8" h="28">
                        <a:moveTo>
                          <a:pt x="0" y="15"/>
                        </a:moveTo>
                        <a:lnTo>
                          <a:pt x="18" y="0"/>
                        </a:lnTo>
                        <a:lnTo>
                          <a:pt x="57" y="4"/>
                        </a:lnTo>
                        <a:lnTo>
                          <a:pt x="57" y="15"/>
                        </a:lnTo>
                        <a:lnTo>
                          <a:pt x="0" y="27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473" name="Freeform 617"/>
                  <p:cNvSpPr>
                    <a:spLocks/>
                  </p:cNvSpPr>
                  <p:nvPr/>
                </p:nvSpPr>
                <p:spPr bwMode="auto">
                  <a:xfrm>
                    <a:off x="2555" y="1745"/>
                    <a:ext cx="87" cy="12"/>
                  </a:xfrm>
                  <a:custGeom>
                    <a:avLst/>
                    <a:gdLst>
                      <a:gd name="T0" fmla="*/ 0 w 87"/>
                      <a:gd name="T1" fmla="*/ 0 h 12"/>
                      <a:gd name="T2" fmla="*/ 43 w 87"/>
                      <a:gd name="T3" fmla="*/ 3 h 12"/>
                      <a:gd name="T4" fmla="*/ 86 w 87"/>
                      <a:gd name="T5" fmla="*/ 11 h 12"/>
                      <a:gd name="T6" fmla="*/ 47 w 87"/>
                      <a:gd name="T7" fmla="*/ 7 h 12"/>
                      <a:gd name="T8" fmla="*/ 0 w 87"/>
                      <a:gd name="T9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12">
                        <a:moveTo>
                          <a:pt x="0" y="0"/>
                        </a:moveTo>
                        <a:lnTo>
                          <a:pt x="43" y="3"/>
                        </a:lnTo>
                        <a:lnTo>
                          <a:pt x="86" y="11"/>
                        </a:lnTo>
                        <a:lnTo>
                          <a:pt x="47" y="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474" name="Group 618"/>
                <p:cNvGrpSpPr>
                  <a:grpSpLocks/>
                </p:cNvGrpSpPr>
                <p:nvPr/>
              </p:nvGrpSpPr>
              <p:grpSpPr bwMode="auto">
                <a:xfrm>
                  <a:off x="2543" y="1752"/>
                  <a:ext cx="95" cy="23"/>
                  <a:chOff x="2543" y="1752"/>
                  <a:chExt cx="95" cy="23"/>
                </a:xfrm>
              </p:grpSpPr>
              <p:sp>
                <p:nvSpPr>
                  <p:cNvPr id="122475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2543" y="1766"/>
                    <a:ext cx="3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476" name="Line 6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89" y="1752"/>
                    <a:ext cx="12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477" name="Line 621"/>
                  <p:cNvSpPr>
                    <a:spLocks noChangeShapeType="1"/>
                  </p:cNvSpPr>
                  <p:nvPr/>
                </p:nvSpPr>
                <p:spPr bwMode="auto">
                  <a:xfrm>
                    <a:off x="2609" y="1756"/>
                    <a:ext cx="29" cy="3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</p:grpSp>
        <p:sp>
          <p:nvSpPr>
            <p:cNvPr id="122478" name="Freeform 622"/>
            <p:cNvSpPr>
              <a:spLocks/>
            </p:cNvSpPr>
            <p:nvPr/>
          </p:nvSpPr>
          <p:spPr bwMode="auto">
            <a:xfrm>
              <a:off x="2513" y="1663"/>
              <a:ext cx="88" cy="75"/>
            </a:xfrm>
            <a:custGeom>
              <a:avLst/>
              <a:gdLst>
                <a:gd name="T0" fmla="*/ 0 w 88"/>
                <a:gd name="T1" fmla="*/ 37 h 75"/>
                <a:gd name="T2" fmla="*/ 87 w 88"/>
                <a:gd name="T3" fmla="*/ 0 h 75"/>
                <a:gd name="T4" fmla="*/ 87 w 88"/>
                <a:gd name="T5" fmla="*/ 30 h 75"/>
                <a:gd name="T6" fmla="*/ 0 w 88"/>
                <a:gd name="T7" fmla="*/ 74 h 75"/>
                <a:gd name="T8" fmla="*/ 0 w 88"/>
                <a:gd name="T9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37"/>
                  </a:moveTo>
                  <a:lnTo>
                    <a:pt x="87" y="0"/>
                  </a:lnTo>
                  <a:lnTo>
                    <a:pt x="87" y="30"/>
                  </a:lnTo>
                  <a:lnTo>
                    <a:pt x="0" y="74"/>
                  </a:lnTo>
                  <a:lnTo>
                    <a:pt x="0" y="37"/>
                  </a:lnTo>
                </a:path>
              </a:pathLst>
            </a:cu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2479" name="Freeform 623"/>
            <p:cNvSpPr>
              <a:spLocks/>
            </p:cNvSpPr>
            <p:nvPr/>
          </p:nvSpPr>
          <p:spPr bwMode="auto">
            <a:xfrm>
              <a:off x="2512" y="1592"/>
              <a:ext cx="90" cy="111"/>
            </a:xfrm>
            <a:custGeom>
              <a:avLst/>
              <a:gdLst>
                <a:gd name="T0" fmla="*/ 0 w 90"/>
                <a:gd name="T1" fmla="*/ 23 h 111"/>
                <a:gd name="T2" fmla="*/ 89 w 90"/>
                <a:gd name="T3" fmla="*/ 0 h 111"/>
                <a:gd name="T4" fmla="*/ 89 w 90"/>
                <a:gd name="T5" fmla="*/ 73 h 111"/>
                <a:gd name="T6" fmla="*/ 0 w 90"/>
                <a:gd name="T7" fmla="*/ 110 h 111"/>
                <a:gd name="T8" fmla="*/ 0 w 90"/>
                <a:gd name="T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1">
                  <a:moveTo>
                    <a:pt x="0" y="23"/>
                  </a:moveTo>
                  <a:lnTo>
                    <a:pt x="89" y="0"/>
                  </a:lnTo>
                  <a:lnTo>
                    <a:pt x="89" y="73"/>
                  </a:lnTo>
                  <a:lnTo>
                    <a:pt x="0" y="110"/>
                  </a:lnTo>
                  <a:lnTo>
                    <a:pt x="0" y="23"/>
                  </a:lnTo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2480" name="Freeform 624"/>
            <p:cNvSpPr>
              <a:spLocks/>
            </p:cNvSpPr>
            <p:nvPr/>
          </p:nvSpPr>
          <p:spPr bwMode="auto">
            <a:xfrm>
              <a:off x="2262" y="1393"/>
              <a:ext cx="228" cy="170"/>
            </a:xfrm>
            <a:custGeom>
              <a:avLst/>
              <a:gdLst>
                <a:gd name="T0" fmla="*/ 9 w 228"/>
                <a:gd name="T1" fmla="*/ 0 h 170"/>
                <a:gd name="T2" fmla="*/ 227 w 228"/>
                <a:gd name="T3" fmla="*/ 0 h 170"/>
                <a:gd name="T4" fmla="*/ 218 w 228"/>
                <a:gd name="T5" fmla="*/ 169 h 170"/>
                <a:gd name="T6" fmla="*/ 0 w 228"/>
                <a:gd name="T7" fmla="*/ 159 h 170"/>
                <a:gd name="T8" fmla="*/ 9 w 228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70">
                  <a:moveTo>
                    <a:pt x="9" y="0"/>
                  </a:moveTo>
                  <a:lnTo>
                    <a:pt x="227" y="0"/>
                  </a:lnTo>
                  <a:lnTo>
                    <a:pt x="218" y="169"/>
                  </a:lnTo>
                  <a:lnTo>
                    <a:pt x="0" y="159"/>
                  </a:lnTo>
                  <a:lnTo>
                    <a:pt x="9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2481" name="Freeform 625"/>
            <p:cNvSpPr>
              <a:spLocks/>
            </p:cNvSpPr>
            <p:nvPr/>
          </p:nvSpPr>
          <p:spPr bwMode="auto">
            <a:xfrm>
              <a:off x="2115" y="1679"/>
              <a:ext cx="421" cy="77"/>
            </a:xfrm>
            <a:custGeom>
              <a:avLst/>
              <a:gdLst>
                <a:gd name="T0" fmla="*/ 68 w 421"/>
                <a:gd name="T1" fmla="*/ 0 h 77"/>
                <a:gd name="T2" fmla="*/ 420 w 421"/>
                <a:gd name="T3" fmla="*/ 31 h 77"/>
                <a:gd name="T4" fmla="*/ 396 w 421"/>
                <a:gd name="T5" fmla="*/ 59 h 77"/>
                <a:gd name="T6" fmla="*/ 371 w 421"/>
                <a:gd name="T7" fmla="*/ 76 h 77"/>
                <a:gd name="T8" fmla="*/ 0 w 421"/>
                <a:gd name="T9" fmla="*/ 38 h 77"/>
                <a:gd name="T10" fmla="*/ 28 w 421"/>
                <a:gd name="T11" fmla="*/ 27 h 77"/>
                <a:gd name="T12" fmla="*/ 68 w 421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77">
                  <a:moveTo>
                    <a:pt x="68" y="0"/>
                  </a:moveTo>
                  <a:lnTo>
                    <a:pt x="420" y="31"/>
                  </a:lnTo>
                  <a:lnTo>
                    <a:pt x="396" y="59"/>
                  </a:lnTo>
                  <a:lnTo>
                    <a:pt x="371" y="76"/>
                  </a:lnTo>
                  <a:lnTo>
                    <a:pt x="0" y="38"/>
                  </a:lnTo>
                  <a:lnTo>
                    <a:pt x="28" y="27"/>
                  </a:lnTo>
                  <a:lnTo>
                    <a:pt x="68" y="0"/>
                  </a:lnTo>
                </a:path>
              </a:pathLst>
            </a:custGeom>
            <a:solidFill>
              <a:srgbClr val="DFD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122482" name="Group 626"/>
            <p:cNvGrpSpPr>
              <a:grpSpLocks/>
            </p:cNvGrpSpPr>
            <p:nvPr/>
          </p:nvGrpSpPr>
          <p:grpSpPr bwMode="auto">
            <a:xfrm>
              <a:off x="2516" y="1594"/>
              <a:ext cx="82" cy="100"/>
              <a:chOff x="2516" y="1594"/>
              <a:chExt cx="82" cy="100"/>
            </a:xfrm>
          </p:grpSpPr>
          <p:sp>
            <p:nvSpPr>
              <p:cNvPr id="122483" name="Line 627"/>
              <p:cNvSpPr>
                <a:spLocks noChangeShapeType="1"/>
              </p:cNvSpPr>
              <p:nvPr/>
            </p:nvSpPr>
            <p:spPr bwMode="auto">
              <a:xfrm flipV="1">
                <a:off x="2516" y="1622"/>
                <a:ext cx="82" cy="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4" name="Line 628"/>
              <p:cNvSpPr>
                <a:spLocks noChangeShapeType="1"/>
              </p:cNvSpPr>
              <p:nvPr/>
            </p:nvSpPr>
            <p:spPr bwMode="auto">
              <a:xfrm flipV="1">
                <a:off x="2530" y="1631"/>
                <a:ext cx="67" cy="3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5" name="Line 629"/>
              <p:cNvSpPr>
                <a:spLocks noChangeShapeType="1"/>
              </p:cNvSpPr>
              <p:nvPr/>
            </p:nvSpPr>
            <p:spPr bwMode="auto">
              <a:xfrm flipV="1">
                <a:off x="2530" y="1640"/>
                <a:ext cx="67" cy="3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6" name="Line 630"/>
              <p:cNvSpPr>
                <a:spLocks noChangeShapeType="1"/>
              </p:cNvSpPr>
              <p:nvPr/>
            </p:nvSpPr>
            <p:spPr bwMode="auto">
              <a:xfrm flipV="1">
                <a:off x="2530" y="1647"/>
                <a:ext cx="68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7" name="Line 631"/>
              <p:cNvSpPr>
                <a:spLocks noChangeShapeType="1"/>
              </p:cNvSpPr>
              <p:nvPr/>
            </p:nvSpPr>
            <p:spPr bwMode="auto">
              <a:xfrm flipV="1">
                <a:off x="2530" y="1655"/>
                <a:ext cx="68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8" name="Line 632"/>
              <p:cNvSpPr>
                <a:spLocks noChangeShapeType="1"/>
              </p:cNvSpPr>
              <p:nvPr/>
            </p:nvSpPr>
            <p:spPr bwMode="auto">
              <a:xfrm flipV="1">
                <a:off x="2530" y="1614"/>
                <a:ext cx="68" cy="3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89" name="Line 633"/>
              <p:cNvSpPr>
                <a:spLocks noChangeShapeType="1"/>
              </p:cNvSpPr>
              <p:nvPr/>
            </p:nvSpPr>
            <p:spPr bwMode="auto">
              <a:xfrm flipV="1">
                <a:off x="2532" y="1605"/>
                <a:ext cx="66" cy="2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90" name="Line 634"/>
              <p:cNvSpPr>
                <a:spLocks noChangeShapeType="1"/>
              </p:cNvSpPr>
              <p:nvPr/>
            </p:nvSpPr>
            <p:spPr bwMode="auto">
              <a:xfrm flipV="1">
                <a:off x="2530" y="1594"/>
                <a:ext cx="67" cy="3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2491" name="Line 635"/>
              <p:cNvSpPr>
                <a:spLocks noChangeShapeType="1"/>
              </p:cNvSpPr>
              <p:nvPr/>
            </p:nvSpPr>
            <p:spPr bwMode="auto">
              <a:xfrm>
                <a:off x="2526" y="1617"/>
                <a:ext cx="0" cy="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grpSp>
          <p:nvGrpSpPr>
            <p:cNvPr id="122492" name="Group 636"/>
            <p:cNvGrpSpPr>
              <a:grpSpLocks/>
            </p:cNvGrpSpPr>
            <p:nvPr/>
          </p:nvGrpSpPr>
          <p:grpSpPr bwMode="auto">
            <a:xfrm>
              <a:off x="2231" y="1353"/>
              <a:ext cx="299" cy="251"/>
              <a:chOff x="2231" y="1353"/>
              <a:chExt cx="299" cy="251"/>
            </a:xfrm>
          </p:grpSpPr>
          <p:grpSp>
            <p:nvGrpSpPr>
              <p:cNvPr id="122493" name="Group 637"/>
              <p:cNvGrpSpPr>
                <a:grpSpLocks/>
              </p:cNvGrpSpPr>
              <p:nvPr/>
            </p:nvGrpSpPr>
            <p:grpSpPr bwMode="auto">
              <a:xfrm>
                <a:off x="2231" y="1353"/>
                <a:ext cx="299" cy="251"/>
                <a:chOff x="2231" y="1353"/>
                <a:chExt cx="299" cy="251"/>
              </a:xfrm>
            </p:grpSpPr>
            <p:grpSp>
              <p:nvGrpSpPr>
                <p:cNvPr id="122494" name="Group 638"/>
                <p:cNvGrpSpPr>
                  <a:grpSpLocks/>
                </p:cNvGrpSpPr>
                <p:nvPr/>
              </p:nvGrpSpPr>
              <p:grpSpPr bwMode="auto">
                <a:xfrm>
                  <a:off x="2231" y="1353"/>
                  <a:ext cx="299" cy="251"/>
                  <a:chOff x="2231" y="1353"/>
                  <a:chExt cx="299" cy="251"/>
                </a:xfrm>
              </p:grpSpPr>
              <p:sp>
                <p:nvSpPr>
                  <p:cNvPr id="122495" name="Freeform 639"/>
                  <p:cNvSpPr>
                    <a:spLocks/>
                  </p:cNvSpPr>
                  <p:nvPr/>
                </p:nvSpPr>
                <p:spPr bwMode="auto">
                  <a:xfrm>
                    <a:off x="2231" y="1353"/>
                    <a:ext cx="299" cy="251"/>
                  </a:xfrm>
                  <a:custGeom>
                    <a:avLst/>
                    <a:gdLst>
                      <a:gd name="T0" fmla="*/ 24 w 299"/>
                      <a:gd name="T1" fmla="*/ 4 h 251"/>
                      <a:gd name="T2" fmla="*/ 49 w 299"/>
                      <a:gd name="T3" fmla="*/ 3 h 251"/>
                      <a:gd name="T4" fmla="*/ 84 w 299"/>
                      <a:gd name="T5" fmla="*/ 1 h 251"/>
                      <a:gd name="T6" fmla="*/ 120 w 299"/>
                      <a:gd name="T7" fmla="*/ 0 h 251"/>
                      <a:gd name="T8" fmla="*/ 162 w 299"/>
                      <a:gd name="T9" fmla="*/ 0 h 251"/>
                      <a:gd name="T10" fmla="*/ 192 w 299"/>
                      <a:gd name="T11" fmla="*/ 0 h 251"/>
                      <a:gd name="T12" fmla="*/ 238 w 299"/>
                      <a:gd name="T13" fmla="*/ 2 h 251"/>
                      <a:gd name="T14" fmla="*/ 282 w 299"/>
                      <a:gd name="T15" fmla="*/ 4 h 251"/>
                      <a:gd name="T16" fmla="*/ 292 w 299"/>
                      <a:gd name="T17" fmla="*/ 4 h 251"/>
                      <a:gd name="T18" fmla="*/ 295 w 299"/>
                      <a:gd name="T19" fmla="*/ 5 h 251"/>
                      <a:gd name="T20" fmla="*/ 296 w 299"/>
                      <a:gd name="T21" fmla="*/ 6 h 251"/>
                      <a:gd name="T22" fmla="*/ 298 w 299"/>
                      <a:gd name="T23" fmla="*/ 8 h 251"/>
                      <a:gd name="T24" fmla="*/ 298 w 299"/>
                      <a:gd name="T25" fmla="*/ 10 h 251"/>
                      <a:gd name="T26" fmla="*/ 287 w 299"/>
                      <a:gd name="T27" fmla="*/ 246 h 251"/>
                      <a:gd name="T28" fmla="*/ 285 w 299"/>
                      <a:gd name="T29" fmla="*/ 249 h 251"/>
                      <a:gd name="T30" fmla="*/ 282 w 299"/>
                      <a:gd name="T31" fmla="*/ 250 h 251"/>
                      <a:gd name="T32" fmla="*/ 186 w 299"/>
                      <a:gd name="T33" fmla="*/ 244 h 251"/>
                      <a:gd name="T34" fmla="*/ 91 w 299"/>
                      <a:gd name="T35" fmla="*/ 238 h 251"/>
                      <a:gd name="T36" fmla="*/ 4 w 299"/>
                      <a:gd name="T37" fmla="*/ 232 h 251"/>
                      <a:gd name="T38" fmla="*/ 0 w 299"/>
                      <a:gd name="T39" fmla="*/ 226 h 251"/>
                      <a:gd name="T40" fmla="*/ 13 w 299"/>
                      <a:gd name="T41" fmla="*/ 12 h 251"/>
                      <a:gd name="T42" fmla="*/ 24 w 299"/>
                      <a:gd name="T43" fmla="*/ 4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99" h="251">
                        <a:moveTo>
                          <a:pt x="24" y="4"/>
                        </a:moveTo>
                        <a:lnTo>
                          <a:pt x="49" y="3"/>
                        </a:lnTo>
                        <a:lnTo>
                          <a:pt x="84" y="1"/>
                        </a:lnTo>
                        <a:lnTo>
                          <a:pt x="120" y="0"/>
                        </a:lnTo>
                        <a:lnTo>
                          <a:pt x="162" y="0"/>
                        </a:lnTo>
                        <a:lnTo>
                          <a:pt x="192" y="0"/>
                        </a:lnTo>
                        <a:lnTo>
                          <a:pt x="238" y="2"/>
                        </a:lnTo>
                        <a:lnTo>
                          <a:pt x="282" y="4"/>
                        </a:lnTo>
                        <a:lnTo>
                          <a:pt x="292" y="4"/>
                        </a:lnTo>
                        <a:lnTo>
                          <a:pt x="295" y="5"/>
                        </a:lnTo>
                        <a:lnTo>
                          <a:pt x="296" y="6"/>
                        </a:lnTo>
                        <a:lnTo>
                          <a:pt x="298" y="8"/>
                        </a:lnTo>
                        <a:lnTo>
                          <a:pt x="298" y="10"/>
                        </a:lnTo>
                        <a:lnTo>
                          <a:pt x="287" y="246"/>
                        </a:lnTo>
                        <a:lnTo>
                          <a:pt x="285" y="249"/>
                        </a:lnTo>
                        <a:lnTo>
                          <a:pt x="282" y="250"/>
                        </a:lnTo>
                        <a:lnTo>
                          <a:pt x="186" y="244"/>
                        </a:lnTo>
                        <a:lnTo>
                          <a:pt x="91" y="238"/>
                        </a:lnTo>
                        <a:lnTo>
                          <a:pt x="4" y="232"/>
                        </a:lnTo>
                        <a:lnTo>
                          <a:pt x="0" y="226"/>
                        </a:lnTo>
                        <a:lnTo>
                          <a:pt x="13" y="12"/>
                        </a:lnTo>
                        <a:lnTo>
                          <a:pt x="24" y="4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496" name="Arc 640"/>
                  <p:cNvSpPr>
                    <a:spLocks/>
                  </p:cNvSpPr>
                  <p:nvPr/>
                </p:nvSpPr>
                <p:spPr bwMode="auto">
                  <a:xfrm>
                    <a:off x="2523" y="1360"/>
                    <a:ext cx="7" cy="5"/>
                  </a:xfrm>
                  <a:custGeom>
                    <a:avLst/>
                    <a:gdLst>
                      <a:gd name="G0" fmla="+- 3284 0 0"/>
                      <a:gd name="G1" fmla="+- 21600 0 0"/>
                      <a:gd name="G2" fmla="+- 21600 0 0"/>
                      <a:gd name="T0" fmla="*/ 0 w 24884"/>
                      <a:gd name="T1" fmla="*/ 251 h 21600"/>
                      <a:gd name="T2" fmla="*/ 24884 w 24884"/>
                      <a:gd name="T3" fmla="*/ 21600 h 21600"/>
                      <a:gd name="T4" fmla="*/ 3284 w 24884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884" h="21600" fill="none" extrusionOk="0">
                        <a:moveTo>
                          <a:pt x="0" y="251"/>
                        </a:moveTo>
                        <a:cubicBezTo>
                          <a:pt x="1086" y="83"/>
                          <a:pt x="2184" y="-1"/>
                          <a:pt x="3284" y="0"/>
                        </a:cubicBezTo>
                        <a:cubicBezTo>
                          <a:pt x="15213" y="0"/>
                          <a:pt x="24884" y="9670"/>
                          <a:pt x="24884" y="21600"/>
                        </a:cubicBezTo>
                      </a:path>
                      <a:path w="24884" h="21600" stroke="0" extrusionOk="0">
                        <a:moveTo>
                          <a:pt x="0" y="251"/>
                        </a:moveTo>
                        <a:cubicBezTo>
                          <a:pt x="1086" y="83"/>
                          <a:pt x="2184" y="-1"/>
                          <a:pt x="3284" y="0"/>
                        </a:cubicBezTo>
                        <a:cubicBezTo>
                          <a:pt x="15213" y="0"/>
                          <a:pt x="24884" y="9670"/>
                          <a:pt x="24884" y="21600"/>
                        </a:cubicBezTo>
                        <a:lnTo>
                          <a:pt x="3284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497" name="Arc 641"/>
                  <p:cNvSpPr>
                    <a:spLocks/>
                  </p:cNvSpPr>
                  <p:nvPr/>
                </p:nvSpPr>
                <p:spPr bwMode="auto">
                  <a:xfrm>
                    <a:off x="2246" y="1360"/>
                    <a:ext cx="14" cy="9"/>
                  </a:xfrm>
                  <a:custGeom>
                    <a:avLst/>
                    <a:gdLst>
                      <a:gd name="G0" fmla="+- 21481 0 0"/>
                      <a:gd name="G1" fmla="+- 21550 0 0"/>
                      <a:gd name="G2" fmla="+- 21600 0 0"/>
                      <a:gd name="T0" fmla="*/ 0 w 21481"/>
                      <a:gd name="T1" fmla="*/ 19289 h 21550"/>
                      <a:gd name="T2" fmla="*/ 20019 w 21481"/>
                      <a:gd name="T3" fmla="*/ 0 h 21550"/>
                      <a:gd name="T4" fmla="*/ 21481 w 21481"/>
                      <a:gd name="T5" fmla="*/ 21550 h 215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481" h="21550" fill="none" extrusionOk="0">
                        <a:moveTo>
                          <a:pt x="-1" y="19288"/>
                        </a:moveTo>
                        <a:cubicBezTo>
                          <a:pt x="1098" y="8848"/>
                          <a:pt x="9545" y="710"/>
                          <a:pt x="20018" y="-1"/>
                        </a:cubicBezTo>
                      </a:path>
                      <a:path w="21481" h="21550" stroke="0" extrusionOk="0">
                        <a:moveTo>
                          <a:pt x="-1" y="19288"/>
                        </a:moveTo>
                        <a:cubicBezTo>
                          <a:pt x="1098" y="8848"/>
                          <a:pt x="9545" y="710"/>
                          <a:pt x="20018" y="-1"/>
                        </a:cubicBezTo>
                        <a:lnTo>
                          <a:pt x="21481" y="2155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498" name="Arc 642"/>
                  <p:cNvSpPr>
                    <a:spLocks/>
                  </p:cNvSpPr>
                  <p:nvPr/>
                </p:nvSpPr>
                <p:spPr bwMode="auto">
                  <a:xfrm>
                    <a:off x="2232" y="1578"/>
                    <a:ext cx="6" cy="7"/>
                  </a:xfrm>
                  <a:custGeom>
                    <a:avLst/>
                    <a:gdLst>
                      <a:gd name="G0" fmla="+- 21600 0 0"/>
                      <a:gd name="G1" fmla="+- 0 0 0"/>
                      <a:gd name="G2" fmla="+- 21600 0 0"/>
                      <a:gd name="T0" fmla="*/ 21600 w 21600"/>
                      <a:gd name="T1" fmla="*/ 21600 h 21600"/>
                      <a:gd name="T2" fmla="*/ 0 w 21600"/>
                      <a:gd name="T3" fmla="*/ 0 h 21600"/>
                      <a:gd name="T4" fmla="*/ 2160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21600"/>
                        </a:move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21600" h="21600" stroke="0" extrusionOk="0">
                        <a:moveTo>
                          <a:pt x="21600" y="21600"/>
                        </a:move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499" name="Group 643"/>
                <p:cNvGrpSpPr>
                  <a:grpSpLocks/>
                </p:cNvGrpSpPr>
                <p:nvPr/>
              </p:nvGrpSpPr>
              <p:grpSpPr bwMode="auto">
                <a:xfrm>
                  <a:off x="2263" y="1393"/>
                  <a:ext cx="227" cy="169"/>
                  <a:chOff x="2263" y="1393"/>
                  <a:chExt cx="227" cy="169"/>
                </a:xfrm>
              </p:grpSpPr>
              <p:grpSp>
                <p:nvGrpSpPr>
                  <p:cNvPr id="122500" name="Group 644"/>
                  <p:cNvGrpSpPr>
                    <a:grpSpLocks/>
                  </p:cNvGrpSpPr>
                  <p:nvPr/>
                </p:nvGrpSpPr>
                <p:grpSpPr bwMode="auto">
                  <a:xfrm>
                    <a:off x="2263" y="1393"/>
                    <a:ext cx="227" cy="169"/>
                    <a:chOff x="2263" y="1393"/>
                    <a:chExt cx="227" cy="169"/>
                  </a:xfrm>
                </p:grpSpPr>
                <p:sp>
                  <p:nvSpPr>
                    <p:cNvPr id="122501" name="Freeform 645"/>
                    <p:cNvSpPr>
                      <a:spLocks/>
                    </p:cNvSpPr>
                    <p:nvPr/>
                  </p:nvSpPr>
                  <p:spPr bwMode="auto">
                    <a:xfrm>
                      <a:off x="2272" y="1393"/>
                      <a:ext cx="218" cy="3"/>
                    </a:xfrm>
                    <a:custGeom>
                      <a:avLst/>
                      <a:gdLst>
                        <a:gd name="T0" fmla="*/ 0 w 218"/>
                        <a:gd name="T1" fmla="*/ 0 h 3"/>
                        <a:gd name="T2" fmla="*/ 217 w 218"/>
                        <a:gd name="T3" fmla="*/ 0 h 3"/>
                        <a:gd name="T4" fmla="*/ 212 w 218"/>
                        <a:gd name="T5" fmla="*/ 2 h 3"/>
                        <a:gd name="T6" fmla="*/ 5 w 218"/>
                        <a:gd name="T7" fmla="*/ 2 h 3"/>
                        <a:gd name="T8" fmla="*/ 0 w 218"/>
                        <a:gd name="T9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8" h="3">
                          <a:moveTo>
                            <a:pt x="0" y="0"/>
                          </a:moveTo>
                          <a:lnTo>
                            <a:pt x="217" y="0"/>
                          </a:lnTo>
                          <a:lnTo>
                            <a:pt x="212" y="2"/>
                          </a:lnTo>
                          <a:lnTo>
                            <a:pt x="5" y="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02" name="Freeform 646"/>
                    <p:cNvSpPr>
                      <a:spLocks/>
                    </p:cNvSpPr>
                    <p:nvPr/>
                  </p:nvSpPr>
                  <p:spPr bwMode="auto">
                    <a:xfrm>
                      <a:off x="2476" y="1393"/>
                      <a:ext cx="14" cy="169"/>
                    </a:xfrm>
                    <a:custGeom>
                      <a:avLst/>
                      <a:gdLst>
                        <a:gd name="T0" fmla="*/ 8 w 14"/>
                        <a:gd name="T1" fmla="*/ 3 h 169"/>
                        <a:gd name="T2" fmla="*/ 13 w 14"/>
                        <a:gd name="T3" fmla="*/ 0 h 169"/>
                        <a:gd name="T4" fmla="*/ 8 w 14"/>
                        <a:gd name="T5" fmla="*/ 91 h 169"/>
                        <a:gd name="T6" fmla="*/ 4 w 14"/>
                        <a:gd name="T7" fmla="*/ 168 h 169"/>
                        <a:gd name="T8" fmla="*/ 0 w 14"/>
                        <a:gd name="T9" fmla="*/ 163 h 169"/>
                        <a:gd name="T10" fmla="*/ 8 w 14"/>
                        <a:gd name="T11" fmla="*/ 3 h 1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4" h="169">
                          <a:moveTo>
                            <a:pt x="8" y="3"/>
                          </a:moveTo>
                          <a:lnTo>
                            <a:pt x="13" y="0"/>
                          </a:lnTo>
                          <a:lnTo>
                            <a:pt x="8" y="91"/>
                          </a:lnTo>
                          <a:lnTo>
                            <a:pt x="4" y="168"/>
                          </a:lnTo>
                          <a:lnTo>
                            <a:pt x="0" y="163"/>
                          </a:lnTo>
                          <a:lnTo>
                            <a:pt x="8" y="3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03" name="Freeform 647"/>
                    <p:cNvSpPr>
                      <a:spLocks/>
                    </p:cNvSpPr>
                    <p:nvPr/>
                  </p:nvSpPr>
                  <p:spPr bwMode="auto">
                    <a:xfrm>
                      <a:off x="2263" y="1548"/>
                      <a:ext cx="217" cy="14"/>
                    </a:xfrm>
                    <a:custGeom>
                      <a:avLst/>
                      <a:gdLst>
                        <a:gd name="T0" fmla="*/ 5 w 217"/>
                        <a:gd name="T1" fmla="*/ 0 h 14"/>
                        <a:gd name="T2" fmla="*/ 0 w 217"/>
                        <a:gd name="T3" fmla="*/ 4 h 14"/>
                        <a:gd name="T4" fmla="*/ 216 w 217"/>
                        <a:gd name="T5" fmla="*/ 13 h 14"/>
                        <a:gd name="T6" fmla="*/ 211 w 217"/>
                        <a:gd name="T7" fmla="*/ 9 h 14"/>
                        <a:gd name="T8" fmla="*/ 5 w 217"/>
                        <a:gd name="T9" fmla="*/ 0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7" h="14">
                          <a:moveTo>
                            <a:pt x="5" y="0"/>
                          </a:moveTo>
                          <a:lnTo>
                            <a:pt x="0" y="4"/>
                          </a:lnTo>
                          <a:lnTo>
                            <a:pt x="216" y="13"/>
                          </a:lnTo>
                          <a:lnTo>
                            <a:pt x="211" y="9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04" name="Freeform 648"/>
                    <p:cNvSpPr>
                      <a:spLocks/>
                    </p:cNvSpPr>
                    <p:nvPr/>
                  </p:nvSpPr>
                  <p:spPr bwMode="auto">
                    <a:xfrm>
                      <a:off x="2263" y="1393"/>
                      <a:ext cx="13" cy="160"/>
                    </a:xfrm>
                    <a:custGeom>
                      <a:avLst/>
                      <a:gdLst>
                        <a:gd name="T0" fmla="*/ 8 w 13"/>
                        <a:gd name="T1" fmla="*/ 0 h 160"/>
                        <a:gd name="T2" fmla="*/ 12 w 13"/>
                        <a:gd name="T3" fmla="*/ 3 h 160"/>
                        <a:gd name="T4" fmla="*/ 4 w 13"/>
                        <a:gd name="T5" fmla="*/ 155 h 160"/>
                        <a:gd name="T6" fmla="*/ 0 w 13"/>
                        <a:gd name="T7" fmla="*/ 159 h 160"/>
                        <a:gd name="T8" fmla="*/ 8 w 13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" h="160">
                          <a:moveTo>
                            <a:pt x="8" y="0"/>
                          </a:moveTo>
                          <a:lnTo>
                            <a:pt x="12" y="3"/>
                          </a:lnTo>
                          <a:lnTo>
                            <a:pt x="4" y="155"/>
                          </a:lnTo>
                          <a:lnTo>
                            <a:pt x="0" y="159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505" name="Group 649"/>
                  <p:cNvGrpSpPr>
                    <a:grpSpLocks/>
                  </p:cNvGrpSpPr>
                  <p:nvPr/>
                </p:nvGrpSpPr>
                <p:grpSpPr bwMode="auto">
                  <a:xfrm>
                    <a:off x="2267" y="1397"/>
                    <a:ext cx="218" cy="161"/>
                    <a:chOff x="2267" y="1397"/>
                    <a:chExt cx="218" cy="161"/>
                  </a:xfrm>
                </p:grpSpPr>
                <p:sp>
                  <p:nvSpPr>
                    <p:cNvPr id="122506" name="Freeform 650"/>
                    <p:cNvSpPr>
                      <a:spLocks/>
                    </p:cNvSpPr>
                    <p:nvPr/>
                  </p:nvSpPr>
                  <p:spPr bwMode="auto">
                    <a:xfrm>
                      <a:off x="2267" y="1397"/>
                      <a:ext cx="218" cy="161"/>
                    </a:xfrm>
                    <a:custGeom>
                      <a:avLst/>
                      <a:gdLst>
                        <a:gd name="T0" fmla="*/ 9 w 218"/>
                        <a:gd name="T1" fmla="*/ 0 h 161"/>
                        <a:gd name="T2" fmla="*/ 217 w 218"/>
                        <a:gd name="T3" fmla="*/ 0 h 161"/>
                        <a:gd name="T4" fmla="*/ 208 w 218"/>
                        <a:gd name="T5" fmla="*/ 160 h 161"/>
                        <a:gd name="T6" fmla="*/ 0 w 218"/>
                        <a:gd name="T7" fmla="*/ 151 h 161"/>
                        <a:gd name="T8" fmla="*/ 9 w 218"/>
                        <a:gd name="T9" fmla="*/ 0 h 1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8" h="161">
                          <a:moveTo>
                            <a:pt x="9" y="0"/>
                          </a:moveTo>
                          <a:lnTo>
                            <a:pt x="217" y="0"/>
                          </a:lnTo>
                          <a:lnTo>
                            <a:pt x="208" y="160"/>
                          </a:lnTo>
                          <a:lnTo>
                            <a:pt x="0" y="151"/>
                          </a:lnTo>
                          <a:lnTo>
                            <a:pt x="9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07" name="Freeform 651"/>
                    <p:cNvSpPr>
                      <a:spLocks/>
                    </p:cNvSpPr>
                    <p:nvPr/>
                  </p:nvSpPr>
                  <p:spPr bwMode="auto">
                    <a:xfrm>
                      <a:off x="2275" y="1402"/>
                      <a:ext cx="202" cy="149"/>
                    </a:xfrm>
                    <a:custGeom>
                      <a:avLst/>
                      <a:gdLst>
                        <a:gd name="T0" fmla="*/ 7 w 202"/>
                        <a:gd name="T1" fmla="*/ 0 h 149"/>
                        <a:gd name="T2" fmla="*/ 201 w 202"/>
                        <a:gd name="T3" fmla="*/ 0 h 149"/>
                        <a:gd name="T4" fmla="*/ 193 w 202"/>
                        <a:gd name="T5" fmla="*/ 148 h 149"/>
                        <a:gd name="T6" fmla="*/ 0 w 202"/>
                        <a:gd name="T7" fmla="*/ 140 h 149"/>
                        <a:gd name="T8" fmla="*/ 7 w 202"/>
                        <a:gd name="T9" fmla="*/ 0 h 1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2" h="149">
                          <a:moveTo>
                            <a:pt x="7" y="0"/>
                          </a:moveTo>
                          <a:lnTo>
                            <a:pt x="201" y="0"/>
                          </a:lnTo>
                          <a:lnTo>
                            <a:pt x="193" y="148"/>
                          </a:lnTo>
                          <a:lnTo>
                            <a:pt x="0" y="140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08" name="Freeform 652"/>
                    <p:cNvSpPr>
                      <a:spLocks/>
                    </p:cNvSpPr>
                    <p:nvPr/>
                  </p:nvSpPr>
                  <p:spPr bwMode="auto">
                    <a:xfrm>
                      <a:off x="2278" y="1412"/>
                      <a:ext cx="192" cy="134"/>
                    </a:xfrm>
                    <a:custGeom>
                      <a:avLst/>
                      <a:gdLst>
                        <a:gd name="T0" fmla="*/ 7 w 192"/>
                        <a:gd name="T1" fmla="*/ 0 h 134"/>
                        <a:gd name="T2" fmla="*/ 191 w 192"/>
                        <a:gd name="T3" fmla="*/ 0 h 134"/>
                        <a:gd name="T4" fmla="*/ 183 w 192"/>
                        <a:gd name="T5" fmla="*/ 133 h 134"/>
                        <a:gd name="T6" fmla="*/ 0 w 192"/>
                        <a:gd name="T7" fmla="*/ 126 h 134"/>
                        <a:gd name="T8" fmla="*/ 7 w 192"/>
                        <a:gd name="T9" fmla="*/ 0 h 1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2" h="134">
                          <a:moveTo>
                            <a:pt x="7" y="0"/>
                          </a:moveTo>
                          <a:lnTo>
                            <a:pt x="191" y="0"/>
                          </a:lnTo>
                          <a:lnTo>
                            <a:pt x="183" y="133"/>
                          </a:lnTo>
                          <a:lnTo>
                            <a:pt x="0" y="126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sp>
            <p:nvSpPr>
              <p:cNvPr id="122509" name="Freeform 653"/>
              <p:cNvSpPr>
                <a:spLocks/>
              </p:cNvSpPr>
              <p:nvPr/>
            </p:nvSpPr>
            <p:spPr bwMode="auto">
              <a:xfrm>
                <a:off x="2472" y="1583"/>
                <a:ext cx="12" cy="4"/>
              </a:xfrm>
              <a:custGeom>
                <a:avLst/>
                <a:gdLst>
                  <a:gd name="T0" fmla="*/ 0 w 12"/>
                  <a:gd name="T1" fmla="*/ 0 h 4"/>
                  <a:gd name="T2" fmla="*/ 11 w 12"/>
                  <a:gd name="T3" fmla="*/ 0 h 4"/>
                  <a:gd name="T4" fmla="*/ 11 w 12"/>
                  <a:gd name="T5" fmla="*/ 3 h 4"/>
                  <a:gd name="T6" fmla="*/ 0 w 12"/>
                  <a:gd name="T7" fmla="*/ 3 h 4"/>
                  <a:gd name="T8" fmla="*/ 0 w 1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lnTo>
                      <a:pt x="11" y="0"/>
                    </a:lnTo>
                    <a:lnTo>
                      <a:pt x="11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grpSp>
          <p:nvGrpSpPr>
            <p:cNvPr id="122510" name="Group 654"/>
            <p:cNvGrpSpPr>
              <a:grpSpLocks/>
            </p:cNvGrpSpPr>
            <p:nvPr/>
          </p:nvGrpSpPr>
          <p:grpSpPr bwMode="auto">
            <a:xfrm>
              <a:off x="2115" y="1680"/>
              <a:ext cx="421" cy="89"/>
              <a:chOff x="2115" y="1680"/>
              <a:chExt cx="421" cy="89"/>
            </a:xfrm>
          </p:grpSpPr>
          <p:sp>
            <p:nvSpPr>
              <p:cNvPr id="122511" name="Freeform 655"/>
              <p:cNvSpPr>
                <a:spLocks/>
              </p:cNvSpPr>
              <p:nvPr/>
            </p:nvSpPr>
            <p:spPr bwMode="auto">
              <a:xfrm>
                <a:off x="2407" y="1710"/>
                <a:ext cx="101" cy="37"/>
              </a:xfrm>
              <a:custGeom>
                <a:avLst/>
                <a:gdLst>
                  <a:gd name="T0" fmla="*/ 38 w 101"/>
                  <a:gd name="T1" fmla="*/ 0 h 37"/>
                  <a:gd name="T2" fmla="*/ 15 w 101"/>
                  <a:gd name="T3" fmla="*/ 21 h 37"/>
                  <a:gd name="T4" fmla="*/ 0 w 101"/>
                  <a:gd name="T5" fmla="*/ 30 h 37"/>
                  <a:gd name="T6" fmla="*/ 65 w 101"/>
                  <a:gd name="T7" fmla="*/ 36 h 37"/>
                  <a:gd name="T8" fmla="*/ 81 w 101"/>
                  <a:gd name="T9" fmla="*/ 25 h 37"/>
                  <a:gd name="T10" fmla="*/ 100 w 101"/>
                  <a:gd name="T11" fmla="*/ 5 h 37"/>
                  <a:gd name="T12" fmla="*/ 38 w 101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37">
                    <a:moveTo>
                      <a:pt x="38" y="0"/>
                    </a:moveTo>
                    <a:lnTo>
                      <a:pt x="15" y="21"/>
                    </a:lnTo>
                    <a:lnTo>
                      <a:pt x="0" y="30"/>
                    </a:lnTo>
                    <a:lnTo>
                      <a:pt x="65" y="36"/>
                    </a:lnTo>
                    <a:lnTo>
                      <a:pt x="81" y="25"/>
                    </a:lnTo>
                    <a:lnTo>
                      <a:pt x="100" y="5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512" name="Group 656"/>
              <p:cNvGrpSpPr>
                <a:grpSpLocks/>
              </p:cNvGrpSpPr>
              <p:nvPr/>
            </p:nvGrpSpPr>
            <p:grpSpPr bwMode="auto">
              <a:xfrm>
                <a:off x="2115" y="1680"/>
                <a:ext cx="421" cy="89"/>
                <a:chOff x="2115" y="1680"/>
                <a:chExt cx="421" cy="89"/>
              </a:xfrm>
            </p:grpSpPr>
            <p:sp>
              <p:nvSpPr>
                <p:cNvPr id="122513" name="Freeform 657"/>
                <p:cNvSpPr>
                  <a:spLocks/>
                </p:cNvSpPr>
                <p:nvPr/>
              </p:nvSpPr>
              <p:spPr bwMode="auto">
                <a:xfrm>
                  <a:off x="2115" y="1718"/>
                  <a:ext cx="374" cy="51"/>
                </a:xfrm>
                <a:custGeom>
                  <a:avLst/>
                  <a:gdLst>
                    <a:gd name="T0" fmla="*/ 0 w 374"/>
                    <a:gd name="T1" fmla="*/ 0 h 51"/>
                    <a:gd name="T2" fmla="*/ 0 w 374"/>
                    <a:gd name="T3" fmla="*/ 13 h 51"/>
                    <a:gd name="T4" fmla="*/ 373 w 374"/>
                    <a:gd name="T5" fmla="*/ 50 h 51"/>
                    <a:gd name="T6" fmla="*/ 373 w 374"/>
                    <a:gd name="T7" fmla="*/ 37 h 51"/>
                    <a:gd name="T8" fmla="*/ 0 w 374"/>
                    <a:gd name="T9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4" h="51">
                      <a:moveTo>
                        <a:pt x="0" y="0"/>
                      </a:moveTo>
                      <a:lnTo>
                        <a:pt x="0" y="13"/>
                      </a:lnTo>
                      <a:lnTo>
                        <a:pt x="373" y="50"/>
                      </a:lnTo>
                      <a:lnTo>
                        <a:pt x="373" y="3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514" name="Freeform 658"/>
                <p:cNvSpPr>
                  <a:spLocks/>
                </p:cNvSpPr>
                <p:nvPr/>
              </p:nvSpPr>
              <p:spPr bwMode="auto">
                <a:xfrm>
                  <a:off x="2489" y="1711"/>
                  <a:ext cx="47" cy="58"/>
                </a:xfrm>
                <a:custGeom>
                  <a:avLst/>
                  <a:gdLst>
                    <a:gd name="T0" fmla="*/ 0 w 47"/>
                    <a:gd name="T1" fmla="*/ 44 h 58"/>
                    <a:gd name="T2" fmla="*/ 0 w 47"/>
                    <a:gd name="T3" fmla="*/ 57 h 58"/>
                    <a:gd name="T4" fmla="*/ 20 w 47"/>
                    <a:gd name="T5" fmla="*/ 44 h 58"/>
                    <a:gd name="T6" fmla="*/ 28 w 47"/>
                    <a:gd name="T7" fmla="*/ 36 h 58"/>
                    <a:gd name="T8" fmla="*/ 46 w 47"/>
                    <a:gd name="T9" fmla="*/ 16 h 58"/>
                    <a:gd name="T10" fmla="*/ 46 w 47"/>
                    <a:gd name="T11" fmla="*/ 0 h 58"/>
                    <a:gd name="T12" fmla="*/ 23 w 47"/>
                    <a:gd name="T13" fmla="*/ 27 h 58"/>
                    <a:gd name="T14" fmla="*/ 0 w 47"/>
                    <a:gd name="T15" fmla="*/ 4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58">
                      <a:moveTo>
                        <a:pt x="0" y="44"/>
                      </a:moveTo>
                      <a:lnTo>
                        <a:pt x="0" y="57"/>
                      </a:lnTo>
                      <a:lnTo>
                        <a:pt x="20" y="44"/>
                      </a:lnTo>
                      <a:lnTo>
                        <a:pt x="28" y="36"/>
                      </a:lnTo>
                      <a:lnTo>
                        <a:pt x="46" y="16"/>
                      </a:lnTo>
                      <a:lnTo>
                        <a:pt x="46" y="0"/>
                      </a:lnTo>
                      <a:lnTo>
                        <a:pt x="23" y="27"/>
                      </a:lnTo>
                      <a:lnTo>
                        <a:pt x="0" y="4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515" name="Line 659"/>
                <p:cNvSpPr>
                  <a:spLocks noChangeShapeType="1"/>
                </p:cNvSpPr>
                <p:nvPr/>
              </p:nvSpPr>
              <p:spPr bwMode="auto">
                <a:xfrm>
                  <a:off x="2119" y="1726"/>
                  <a:ext cx="366" cy="30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grpSp>
              <p:nvGrpSpPr>
                <p:cNvPr id="122516" name="Group 660"/>
                <p:cNvGrpSpPr>
                  <a:grpSpLocks/>
                </p:cNvGrpSpPr>
                <p:nvPr/>
              </p:nvGrpSpPr>
              <p:grpSpPr bwMode="auto">
                <a:xfrm>
                  <a:off x="2140" y="1680"/>
                  <a:ext cx="356" cy="72"/>
                  <a:chOff x="2140" y="1680"/>
                  <a:chExt cx="356" cy="72"/>
                </a:xfrm>
              </p:grpSpPr>
              <p:sp>
                <p:nvSpPr>
                  <p:cNvPr id="122517" name="Freeform 661"/>
                  <p:cNvSpPr>
                    <a:spLocks/>
                  </p:cNvSpPr>
                  <p:nvPr/>
                </p:nvSpPr>
                <p:spPr bwMode="auto">
                  <a:xfrm>
                    <a:off x="2140" y="1686"/>
                    <a:ext cx="275" cy="52"/>
                  </a:xfrm>
                  <a:custGeom>
                    <a:avLst/>
                    <a:gdLst>
                      <a:gd name="T0" fmla="*/ 47 w 275"/>
                      <a:gd name="T1" fmla="*/ 0 h 52"/>
                      <a:gd name="T2" fmla="*/ 15 w 275"/>
                      <a:gd name="T3" fmla="*/ 22 h 52"/>
                      <a:gd name="T4" fmla="*/ 0 w 275"/>
                      <a:gd name="T5" fmla="*/ 29 h 52"/>
                      <a:gd name="T6" fmla="*/ 232 w 275"/>
                      <a:gd name="T7" fmla="*/ 51 h 52"/>
                      <a:gd name="T8" fmla="*/ 249 w 275"/>
                      <a:gd name="T9" fmla="*/ 41 h 52"/>
                      <a:gd name="T10" fmla="*/ 274 w 275"/>
                      <a:gd name="T11" fmla="*/ 21 h 52"/>
                      <a:gd name="T12" fmla="*/ 47 w 275"/>
                      <a:gd name="T13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75" h="52">
                        <a:moveTo>
                          <a:pt x="47" y="0"/>
                        </a:moveTo>
                        <a:lnTo>
                          <a:pt x="15" y="22"/>
                        </a:lnTo>
                        <a:lnTo>
                          <a:pt x="0" y="29"/>
                        </a:lnTo>
                        <a:lnTo>
                          <a:pt x="232" y="51"/>
                        </a:lnTo>
                        <a:lnTo>
                          <a:pt x="249" y="41"/>
                        </a:lnTo>
                        <a:lnTo>
                          <a:pt x="274" y="21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518" name="Group 662"/>
                  <p:cNvGrpSpPr>
                    <a:grpSpLocks/>
                  </p:cNvGrpSpPr>
                  <p:nvPr/>
                </p:nvGrpSpPr>
                <p:grpSpPr bwMode="auto">
                  <a:xfrm>
                    <a:off x="2154" y="1680"/>
                    <a:ext cx="342" cy="72"/>
                    <a:chOff x="2154" y="1680"/>
                    <a:chExt cx="342" cy="72"/>
                  </a:xfrm>
                </p:grpSpPr>
                <p:grpSp>
                  <p:nvGrpSpPr>
                    <p:cNvPr id="122519" name="Group 6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6" y="1680"/>
                      <a:ext cx="250" cy="61"/>
                      <a:chOff x="2156" y="1680"/>
                      <a:chExt cx="250" cy="61"/>
                    </a:xfrm>
                  </p:grpSpPr>
                  <p:grpSp>
                    <p:nvGrpSpPr>
                      <p:cNvPr id="122520" name="Group 6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56" y="1680"/>
                        <a:ext cx="45" cy="42"/>
                        <a:chOff x="2156" y="1680"/>
                        <a:chExt cx="45" cy="42"/>
                      </a:xfrm>
                    </p:grpSpPr>
                    <p:sp>
                      <p:nvSpPr>
                        <p:cNvPr id="122521" name="Line 6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56" y="1707"/>
                          <a:ext cx="10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22" name="Line 6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74" y="1680"/>
                          <a:ext cx="27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23" name="Group 6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77" y="1682"/>
                        <a:ext cx="46" cy="42"/>
                        <a:chOff x="2177" y="1682"/>
                        <a:chExt cx="46" cy="42"/>
                      </a:xfrm>
                    </p:grpSpPr>
                    <p:sp>
                      <p:nvSpPr>
                        <p:cNvPr id="122524" name="Line 6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77" y="1709"/>
                          <a:ext cx="9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25" name="Line 6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94" y="1682"/>
                          <a:ext cx="29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26" name="Group 6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99" y="1683"/>
                        <a:ext cx="45" cy="43"/>
                        <a:chOff x="2199" y="1683"/>
                        <a:chExt cx="45" cy="43"/>
                      </a:xfrm>
                    </p:grpSpPr>
                    <p:sp>
                      <p:nvSpPr>
                        <p:cNvPr id="122527" name="Line 6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99" y="1710"/>
                          <a:ext cx="9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28" name="Line 6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16" y="1683"/>
                          <a:ext cx="28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29" name="Group 6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18" y="1685"/>
                        <a:ext cx="47" cy="43"/>
                        <a:chOff x="2218" y="1685"/>
                        <a:chExt cx="47" cy="43"/>
                      </a:xfrm>
                    </p:grpSpPr>
                    <p:sp>
                      <p:nvSpPr>
                        <p:cNvPr id="122530" name="Line 6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18" y="1713"/>
                          <a:ext cx="9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31" name="Line 6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35" y="1685"/>
                          <a:ext cx="30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32" name="Group 6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39" y="1687"/>
                        <a:ext cx="47" cy="43"/>
                        <a:chOff x="2239" y="1687"/>
                        <a:chExt cx="47" cy="43"/>
                      </a:xfrm>
                    </p:grpSpPr>
                    <p:sp>
                      <p:nvSpPr>
                        <p:cNvPr id="122533" name="Line 6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39" y="1714"/>
                          <a:ext cx="11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34" name="Line 6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58" y="1687"/>
                          <a:ext cx="28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35" name="Group 6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61" y="1688"/>
                        <a:ext cx="45" cy="43"/>
                        <a:chOff x="2261" y="1688"/>
                        <a:chExt cx="45" cy="43"/>
                      </a:xfrm>
                    </p:grpSpPr>
                    <p:sp>
                      <p:nvSpPr>
                        <p:cNvPr id="122536" name="Line 6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61" y="1714"/>
                          <a:ext cx="9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37" name="Line 6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78" y="1688"/>
                          <a:ext cx="28" cy="3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38" name="Group 6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81" y="1689"/>
                        <a:ext cx="46" cy="44"/>
                        <a:chOff x="2281" y="1689"/>
                        <a:chExt cx="46" cy="44"/>
                      </a:xfrm>
                    </p:grpSpPr>
                    <p:sp>
                      <p:nvSpPr>
                        <p:cNvPr id="122539" name="Line 6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81" y="1716"/>
                          <a:ext cx="9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40" name="Line 6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98" y="1689"/>
                          <a:ext cx="29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41" name="Group 6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99" y="1692"/>
                        <a:ext cx="47" cy="44"/>
                        <a:chOff x="2299" y="1692"/>
                        <a:chExt cx="47" cy="44"/>
                      </a:xfrm>
                    </p:grpSpPr>
                    <p:sp>
                      <p:nvSpPr>
                        <p:cNvPr id="122542" name="Line 6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99" y="1719"/>
                          <a:ext cx="10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43" name="Line 6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17" y="1692"/>
                          <a:ext cx="29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44" name="Group 6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21" y="1694"/>
                        <a:ext cx="44" cy="44"/>
                        <a:chOff x="2321" y="1694"/>
                        <a:chExt cx="44" cy="44"/>
                      </a:xfrm>
                    </p:grpSpPr>
                    <p:sp>
                      <p:nvSpPr>
                        <p:cNvPr id="122545" name="Line 6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21" y="1722"/>
                          <a:ext cx="9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46" name="Line 6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38" y="1694"/>
                          <a:ext cx="27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47" name="Group 6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41" y="1696"/>
                        <a:ext cx="44" cy="44"/>
                        <a:chOff x="2341" y="1696"/>
                        <a:chExt cx="44" cy="44"/>
                      </a:xfrm>
                    </p:grpSpPr>
                    <p:sp>
                      <p:nvSpPr>
                        <p:cNvPr id="122548" name="Line 6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41" y="1723"/>
                          <a:ext cx="9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49" name="Line 6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58" y="1696"/>
                          <a:ext cx="27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50" name="Group 6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9" y="1697"/>
                        <a:ext cx="47" cy="44"/>
                        <a:chOff x="2359" y="1697"/>
                        <a:chExt cx="47" cy="44"/>
                      </a:xfrm>
                    </p:grpSpPr>
                    <p:sp>
                      <p:nvSpPr>
                        <p:cNvPr id="122551" name="Line 6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59" y="1724"/>
                          <a:ext cx="10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52" name="Line 6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77" y="1697"/>
                          <a:ext cx="29" cy="3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</p:grpSp>
                <p:grpSp>
                  <p:nvGrpSpPr>
                    <p:cNvPr id="122553" name="Group 6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2" y="1703"/>
                      <a:ext cx="71" cy="49"/>
                      <a:chOff x="2422" y="1703"/>
                      <a:chExt cx="71" cy="49"/>
                    </a:xfrm>
                  </p:grpSpPr>
                  <p:grpSp>
                    <p:nvGrpSpPr>
                      <p:cNvPr id="122554" name="Group 6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56" y="1706"/>
                        <a:ext cx="37" cy="46"/>
                        <a:chOff x="2456" y="1706"/>
                        <a:chExt cx="37" cy="46"/>
                      </a:xfrm>
                    </p:grpSpPr>
                    <p:sp>
                      <p:nvSpPr>
                        <p:cNvPr id="122555" name="Line 6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56" y="1734"/>
                          <a:ext cx="7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56" name="Line 7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71" y="1706"/>
                          <a:ext cx="22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57" name="Group 7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38" y="1704"/>
                        <a:ext cx="40" cy="46"/>
                        <a:chOff x="2438" y="1704"/>
                        <a:chExt cx="40" cy="46"/>
                      </a:xfrm>
                    </p:grpSpPr>
                    <p:sp>
                      <p:nvSpPr>
                        <p:cNvPr id="122558" name="Line 7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38" y="1733"/>
                          <a:ext cx="8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59" name="Line 7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54" y="1704"/>
                          <a:ext cx="24" cy="3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122560" name="Group 7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2" y="1703"/>
                        <a:ext cx="37" cy="46"/>
                        <a:chOff x="2422" y="1703"/>
                        <a:chExt cx="37" cy="46"/>
                      </a:xfrm>
                    </p:grpSpPr>
                    <p:sp>
                      <p:nvSpPr>
                        <p:cNvPr id="122561" name="Line 7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22" y="1731"/>
                          <a:ext cx="8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  <p:sp>
                      <p:nvSpPr>
                        <p:cNvPr id="122562" name="Line 70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38" y="1703"/>
                          <a:ext cx="21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MY"/>
                        </a:p>
                      </p:txBody>
                    </p:sp>
                  </p:grpSp>
                </p:grpSp>
                <p:sp>
                  <p:nvSpPr>
                    <p:cNvPr id="122563" name="Line 7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75" y="1698"/>
                      <a:ext cx="321" cy="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64" name="Line 7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63" y="1706"/>
                      <a:ext cx="327" cy="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565" name="Line 7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54" y="1718"/>
                      <a:ext cx="323" cy="1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566" name="Group 710"/>
                <p:cNvGrpSpPr>
                  <a:grpSpLocks/>
                </p:cNvGrpSpPr>
                <p:nvPr/>
              </p:nvGrpSpPr>
              <p:grpSpPr bwMode="auto">
                <a:xfrm>
                  <a:off x="2493" y="1712"/>
                  <a:ext cx="39" cy="52"/>
                  <a:chOff x="2493" y="1712"/>
                  <a:chExt cx="39" cy="52"/>
                </a:xfrm>
              </p:grpSpPr>
              <p:sp>
                <p:nvSpPr>
                  <p:cNvPr id="122567" name="Line 7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3" y="1738"/>
                    <a:ext cx="18" cy="26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568" name="Line 7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9" y="1712"/>
                    <a:ext cx="13" cy="34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</p:grpSp>
      </p:grpSp>
      <p:sp>
        <p:nvSpPr>
          <p:cNvPr id="122569" name="Rectangle 713"/>
          <p:cNvSpPr>
            <a:spLocks noChangeArrowheads="1"/>
          </p:cNvSpPr>
          <p:nvPr/>
        </p:nvSpPr>
        <p:spPr bwMode="auto">
          <a:xfrm>
            <a:off x="1817688" y="5483225"/>
            <a:ext cx="12620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Shipping/ Receiving</a:t>
            </a:r>
          </a:p>
        </p:txBody>
      </p:sp>
      <p:sp>
        <p:nvSpPr>
          <p:cNvPr id="122570" name="Rectangle 714"/>
          <p:cNvSpPr>
            <a:spLocks noChangeArrowheads="1"/>
          </p:cNvSpPr>
          <p:nvPr/>
        </p:nvSpPr>
        <p:spPr bwMode="auto">
          <a:xfrm>
            <a:off x="5908675" y="5300663"/>
            <a:ext cx="126206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Inventory</a:t>
            </a:r>
          </a:p>
        </p:txBody>
      </p:sp>
      <p:sp>
        <p:nvSpPr>
          <p:cNvPr id="122571" name="Rectangle 715"/>
          <p:cNvSpPr>
            <a:spLocks noChangeArrowheads="1"/>
          </p:cNvSpPr>
          <p:nvPr/>
        </p:nvSpPr>
        <p:spPr bwMode="auto">
          <a:xfrm>
            <a:off x="3810000" y="6019800"/>
            <a:ext cx="147796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Engineering</a:t>
            </a:r>
          </a:p>
        </p:txBody>
      </p:sp>
      <p:sp>
        <p:nvSpPr>
          <p:cNvPr id="122572" name="Rectangle 716"/>
          <p:cNvSpPr>
            <a:spLocks noChangeArrowheads="1"/>
          </p:cNvSpPr>
          <p:nvPr/>
        </p:nvSpPr>
        <p:spPr bwMode="auto">
          <a:xfrm>
            <a:off x="3630613" y="4657725"/>
            <a:ext cx="15509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Manufacturing</a:t>
            </a:r>
          </a:p>
        </p:txBody>
      </p:sp>
      <p:sp>
        <p:nvSpPr>
          <p:cNvPr id="122573" name="Rectangle 717"/>
          <p:cNvSpPr>
            <a:spLocks noChangeArrowheads="1"/>
          </p:cNvSpPr>
          <p:nvPr/>
        </p:nvSpPr>
        <p:spPr bwMode="auto">
          <a:xfrm>
            <a:off x="5614988" y="3589338"/>
            <a:ext cx="153670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Accounting</a:t>
            </a:r>
          </a:p>
        </p:txBody>
      </p:sp>
      <p:sp>
        <p:nvSpPr>
          <p:cNvPr id="122574" name="Rectangle 718"/>
          <p:cNvSpPr>
            <a:spLocks noChangeArrowheads="1"/>
          </p:cNvSpPr>
          <p:nvPr/>
        </p:nvSpPr>
        <p:spPr bwMode="auto">
          <a:xfrm>
            <a:off x="3571875" y="2836863"/>
            <a:ext cx="1579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 dirty="0"/>
              <a:t>Payables/ Receivables</a:t>
            </a:r>
          </a:p>
        </p:txBody>
      </p:sp>
      <p:grpSp>
        <p:nvGrpSpPr>
          <p:cNvPr id="122575" name="Group 719"/>
          <p:cNvGrpSpPr>
            <a:grpSpLocks/>
          </p:cNvGrpSpPr>
          <p:nvPr/>
        </p:nvGrpSpPr>
        <p:grpSpPr bwMode="auto">
          <a:xfrm>
            <a:off x="5715000" y="4495800"/>
            <a:ext cx="1617663" cy="790575"/>
            <a:chOff x="1699" y="2159"/>
            <a:chExt cx="1012" cy="495"/>
          </a:xfrm>
        </p:grpSpPr>
        <p:grpSp>
          <p:nvGrpSpPr>
            <p:cNvPr id="122576" name="Group 720"/>
            <p:cNvGrpSpPr>
              <a:grpSpLocks/>
            </p:cNvGrpSpPr>
            <p:nvPr/>
          </p:nvGrpSpPr>
          <p:grpSpPr bwMode="auto">
            <a:xfrm>
              <a:off x="2213" y="2300"/>
              <a:ext cx="498" cy="354"/>
              <a:chOff x="2213" y="2300"/>
              <a:chExt cx="498" cy="354"/>
            </a:xfrm>
          </p:grpSpPr>
          <p:grpSp>
            <p:nvGrpSpPr>
              <p:cNvPr id="122577" name="Group 721"/>
              <p:cNvGrpSpPr>
                <a:grpSpLocks/>
              </p:cNvGrpSpPr>
              <p:nvPr/>
            </p:nvGrpSpPr>
            <p:grpSpPr bwMode="auto">
              <a:xfrm>
                <a:off x="2213" y="2399"/>
                <a:ext cx="463" cy="255"/>
                <a:chOff x="2213" y="2399"/>
                <a:chExt cx="463" cy="255"/>
              </a:xfrm>
            </p:grpSpPr>
            <p:grpSp>
              <p:nvGrpSpPr>
                <p:cNvPr id="122578" name="Group 722"/>
                <p:cNvGrpSpPr>
                  <a:grpSpLocks/>
                </p:cNvGrpSpPr>
                <p:nvPr/>
              </p:nvGrpSpPr>
              <p:grpSpPr bwMode="auto">
                <a:xfrm>
                  <a:off x="2239" y="2619"/>
                  <a:ext cx="412" cy="35"/>
                  <a:chOff x="2239" y="2619"/>
                  <a:chExt cx="412" cy="35"/>
                </a:xfrm>
              </p:grpSpPr>
              <p:sp>
                <p:nvSpPr>
                  <p:cNvPr id="122579" name="Freeform 723"/>
                  <p:cNvSpPr>
                    <a:spLocks/>
                  </p:cNvSpPr>
                  <p:nvPr/>
                </p:nvSpPr>
                <p:spPr bwMode="auto">
                  <a:xfrm>
                    <a:off x="2239" y="2619"/>
                    <a:ext cx="412" cy="35"/>
                  </a:xfrm>
                  <a:custGeom>
                    <a:avLst/>
                    <a:gdLst>
                      <a:gd name="T0" fmla="*/ 0 w 412"/>
                      <a:gd name="T1" fmla="*/ 19 h 35"/>
                      <a:gd name="T2" fmla="*/ 46 w 412"/>
                      <a:gd name="T3" fmla="*/ 34 h 35"/>
                      <a:gd name="T4" fmla="*/ 365 w 412"/>
                      <a:gd name="T5" fmla="*/ 34 h 35"/>
                      <a:gd name="T6" fmla="*/ 411 w 412"/>
                      <a:gd name="T7" fmla="*/ 15 h 35"/>
                      <a:gd name="T8" fmla="*/ 365 w 412"/>
                      <a:gd name="T9" fmla="*/ 0 h 35"/>
                      <a:gd name="T10" fmla="*/ 39 w 412"/>
                      <a:gd name="T11" fmla="*/ 0 h 35"/>
                      <a:gd name="T12" fmla="*/ 0 w 412"/>
                      <a:gd name="T13" fmla="*/ 1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2" h="35">
                        <a:moveTo>
                          <a:pt x="0" y="19"/>
                        </a:moveTo>
                        <a:lnTo>
                          <a:pt x="46" y="34"/>
                        </a:lnTo>
                        <a:lnTo>
                          <a:pt x="365" y="34"/>
                        </a:lnTo>
                        <a:lnTo>
                          <a:pt x="411" y="15"/>
                        </a:lnTo>
                        <a:lnTo>
                          <a:pt x="365" y="0"/>
                        </a:lnTo>
                        <a:lnTo>
                          <a:pt x="39" y="0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80" name="Freeform 724"/>
                  <p:cNvSpPr>
                    <a:spLocks/>
                  </p:cNvSpPr>
                  <p:nvPr/>
                </p:nvSpPr>
                <p:spPr bwMode="auto">
                  <a:xfrm>
                    <a:off x="2239" y="2624"/>
                    <a:ext cx="412" cy="30"/>
                  </a:xfrm>
                  <a:custGeom>
                    <a:avLst/>
                    <a:gdLst>
                      <a:gd name="T0" fmla="*/ 0 w 412"/>
                      <a:gd name="T1" fmla="*/ 15 h 30"/>
                      <a:gd name="T2" fmla="*/ 19 w 412"/>
                      <a:gd name="T3" fmla="*/ 5 h 30"/>
                      <a:gd name="T4" fmla="*/ 46 w 412"/>
                      <a:gd name="T5" fmla="*/ 15 h 30"/>
                      <a:gd name="T6" fmla="*/ 346 w 412"/>
                      <a:gd name="T7" fmla="*/ 15 h 30"/>
                      <a:gd name="T8" fmla="*/ 385 w 412"/>
                      <a:gd name="T9" fmla="*/ 0 h 30"/>
                      <a:gd name="T10" fmla="*/ 411 w 412"/>
                      <a:gd name="T11" fmla="*/ 10 h 30"/>
                      <a:gd name="T12" fmla="*/ 365 w 412"/>
                      <a:gd name="T13" fmla="*/ 29 h 30"/>
                      <a:gd name="T14" fmla="*/ 46 w 412"/>
                      <a:gd name="T15" fmla="*/ 29 h 30"/>
                      <a:gd name="T16" fmla="*/ 0 w 412"/>
                      <a:gd name="T17" fmla="*/ 1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12" h="30">
                        <a:moveTo>
                          <a:pt x="0" y="15"/>
                        </a:moveTo>
                        <a:lnTo>
                          <a:pt x="19" y="5"/>
                        </a:lnTo>
                        <a:lnTo>
                          <a:pt x="46" y="15"/>
                        </a:lnTo>
                        <a:lnTo>
                          <a:pt x="346" y="15"/>
                        </a:lnTo>
                        <a:lnTo>
                          <a:pt x="385" y="0"/>
                        </a:lnTo>
                        <a:lnTo>
                          <a:pt x="411" y="10"/>
                        </a:lnTo>
                        <a:lnTo>
                          <a:pt x="365" y="29"/>
                        </a:lnTo>
                        <a:lnTo>
                          <a:pt x="46" y="29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BFBFD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581" name="Group 725"/>
                <p:cNvGrpSpPr>
                  <a:grpSpLocks/>
                </p:cNvGrpSpPr>
                <p:nvPr/>
              </p:nvGrpSpPr>
              <p:grpSpPr bwMode="auto">
                <a:xfrm>
                  <a:off x="2213" y="2399"/>
                  <a:ext cx="463" cy="250"/>
                  <a:chOff x="2213" y="2399"/>
                  <a:chExt cx="463" cy="250"/>
                </a:xfrm>
              </p:grpSpPr>
              <p:sp>
                <p:nvSpPr>
                  <p:cNvPr id="122582" name="Freeform 726"/>
                  <p:cNvSpPr>
                    <a:spLocks/>
                  </p:cNvSpPr>
                  <p:nvPr/>
                </p:nvSpPr>
                <p:spPr bwMode="auto">
                  <a:xfrm>
                    <a:off x="2213" y="2409"/>
                    <a:ext cx="27" cy="240"/>
                  </a:xfrm>
                  <a:custGeom>
                    <a:avLst/>
                    <a:gdLst>
                      <a:gd name="T0" fmla="*/ 26 w 27"/>
                      <a:gd name="T1" fmla="*/ 229 h 240"/>
                      <a:gd name="T2" fmla="*/ 0 w 27"/>
                      <a:gd name="T3" fmla="*/ 239 h 240"/>
                      <a:gd name="T4" fmla="*/ 0 w 27"/>
                      <a:gd name="T5" fmla="*/ 0 h 240"/>
                      <a:gd name="T6" fmla="*/ 26 w 27"/>
                      <a:gd name="T7" fmla="*/ 10 h 240"/>
                      <a:gd name="T8" fmla="*/ 26 w 27"/>
                      <a:gd name="T9" fmla="*/ 229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240">
                        <a:moveTo>
                          <a:pt x="26" y="229"/>
                        </a:moveTo>
                        <a:lnTo>
                          <a:pt x="0" y="239"/>
                        </a:lnTo>
                        <a:lnTo>
                          <a:pt x="0" y="0"/>
                        </a:lnTo>
                        <a:lnTo>
                          <a:pt x="26" y="10"/>
                        </a:lnTo>
                        <a:lnTo>
                          <a:pt x="26" y="229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83" name="Freeform 727"/>
                  <p:cNvSpPr>
                    <a:spLocks/>
                  </p:cNvSpPr>
                  <p:nvPr/>
                </p:nvSpPr>
                <p:spPr bwMode="auto">
                  <a:xfrm>
                    <a:off x="2650" y="2404"/>
                    <a:ext cx="26" cy="240"/>
                  </a:xfrm>
                  <a:custGeom>
                    <a:avLst/>
                    <a:gdLst>
                      <a:gd name="T0" fmla="*/ 0 w 26"/>
                      <a:gd name="T1" fmla="*/ 229 h 240"/>
                      <a:gd name="T2" fmla="*/ 0 w 26"/>
                      <a:gd name="T3" fmla="*/ 15 h 240"/>
                      <a:gd name="T4" fmla="*/ 19 w 26"/>
                      <a:gd name="T5" fmla="*/ 0 h 240"/>
                      <a:gd name="T6" fmla="*/ 25 w 26"/>
                      <a:gd name="T7" fmla="*/ 10 h 240"/>
                      <a:gd name="T8" fmla="*/ 25 w 26"/>
                      <a:gd name="T9" fmla="*/ 239 h 240"/>
                      <a:gd name="T10" fmla="*/ 0 w 26"/>
                      <a:gd name="T11" fmla="*/ 229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6" h="240">
                        <a:moveTo>
                          <a:pt x="0" y="229"/>
                        </a:moveTo>
                        <a:lnTo>
                          <a:pt x="0" y="15"/>
                        </a:lnTo>
                        <a:lnTo>
                          <a:pt x="19" y="0"/>
                        </a:lnTo>
                        <a:lnTo>
                          <a:pt x="25" y="10"/>
                        </a:lnTo>
                        <a:lnTo>
                          <a:pt x="25" y="239"/>
                        </a:lnTo>
                        <a:lnTo>
                          <a:pt x="0" y="229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84" name="Freeform 728"/>
                  <p:cNvSpPr>
                    <a:spLocks/>
                  </p:cNvSpPr>
                  <p:nvPr/>
                </p:nvSpPr>
                <p:spPr bwMode="auto">
                  <a:xfrm>
                    <a:off x="2239" y="2399"/>
                    <a:ext cx="412" cy="241"/>
                  </a:xfrm>
                  <a:custGeom>
                    <a:avLst/>
                    <a:gdLst>
                      <a:gd name="T0" fmla="*/ 411 w 412"/>
                      <a:gd name="T1" fmla="*/ 235 h 241"/>
                      <a:gd name="T2" fmla="*/ 411 w 412"/>
                      <a:gd name="T3" fmla="*/ 19 h 241"/>
                      <a:gd name="T4" fmla="*/ 365 w 412"/>
                      <a:gd name="T5" fmla="*/ 0 h 241"/>
                      <a:gd name="T6" fmla="*/ 39 w 412"/>
                      <a:gd name="T7" fmla="*/ 0 h 241"/>
                      <a:gd name="T8" fmla="*/ 0 w 412"/>
                      <a:gd name="T9" fmla="*/ 19 h 241"/>
                      <a:gd name="T10" fmla="*/ 0 w 412"/>
                      <a:gd name="T11" fmla="*/ 240 h 241"/>
                      <a:gd name="T12" fmla="*/ 39 w 412"/>
                      <a:gd name="T13" fmla="*/ 220 h 241"/>
                      <a:gd name="T14" fmla="*/ 365 w 412"/>
                      <a:gd name="T15" fmla="*/ 220 h 241"/>
                      <a:gd name="T16" fmla="*/ 411 w 412"/>
                      <a:gd name="T17" fmla="*/ 235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12" h="241">
                        <a:moveTo>
                          <a:pt x="411" y="235"/>
                        </a:moveTo>
                        <a:lnTo>
                          <a:pt x="411" y="19"/>
                        </a:lnTo>
                        <a:lnTo>
                          <a:pt x="365" y="0"/>
                        </a:lnTo>
                        <a:lnTo>
                          <a:pt x="39" y="0"/>
                        </a:lnTo>
                        <a:lnTo>
                          <a:pt x="0" y="19"/>
                        </a:lnTo>
                        <a:lnTo>
                          <a:pt x="0" y="240"/>
                        </a:lnTo>
                        <a:lnTo>
                          <a:pt x="39" y="220"/>
                        </a:lnTo>
                        <a:lnTo>
                          <a:pt x="365" y="220"/>
                        </a:lnTo>
                        <a:lnTo>
                          <a:pt x="411" y="235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85" name="Freeform 729"/>
                  <p:cNvSpPr>
                    <a:spLocks/>
                  </p:cNvSpPr>
                  <p:nvPr/>
                </p:nvSpPr>
                <p:spPr bwMode="auto">
                  <a:xfrm>
                    <a:off x="2369" y="2399"/>
                    <a:ext cx="86" cy="221"/>
                  </a:xfrm>
                  <a:custGeom>
                    <a:avLst/>
                    <a:gdLst>
                      <a:gd name="T0" fmla="*/ 0 w 86"/>
                      <a:gd name="T1" fmla="*/ 220 h 221"/>
                      <a:gd name="T2" fmla="*/ 0 w 86"/>
                      <a:gd name="T3" fmla="*/ 0 h 221"/>
                      <a:gd name="T4" fmla="*/ 85 w 86"/>
                      <a:gd name="T5" fmla="*/ 0 h 221"/>
                      <a:gd name="T6" fmla="*/ 85 w 86"/>
                      <a:gd name="T7" fmla="*/ 220 h 221"/>
                      <a:gd name="T8" fmla="*/ 0 w 86"/>
                      <a:gd name="T9" fmla="*/ 22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" h="221">
                        <a:moveTo>
                          <a:pt x="0" y="220"/>
                        </a:moveTo>
                        <a:lnTo>
                          <a:pt x="0" y="0"/>
                        </a:lnTo>
                        <a:lnTo>
                          <a:pt x="85" y="0"/>
                        </a:lnTo>
                        <a:lnTo>
                          <a:pt x="85" y="220"/>
                        </a:lnTo>
                        <a:lnTo>
                          <a:pt x="0" y="22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86" name="Freeform 730"/>
                  <p:cNvSpPr>
                    <a:spLocks/>
                  </p:cNvSpPr>
                  <p:nvPr/>
                </p:nvSpPr>
                <p:spPr bwMode="auto">
                  <a:xfrm>
                    <a:off x="2604" y="2399"/>
                    <a:ext cx="47" cy="236"/>
                  </a:xfrm>
                  <a:custGeom>
                    <a:avLst/>
                    <a:gdLst>
                      <a:gd name="T0" fmla="*/ 0 w 47"/>
                      <a:gd name="T1" fmla="*/ 220 h 236"/>
                      <a:gd name="T2" fmla="*/ 46 w 47"/>
                      <a:gd name="T3" fmla="*/ 235 h 236"/>
                      <a:gd name="T4" fmla="*/ 46 w 47"/>
                      <a:gd name="T5" fmla="*/ 19 h 236"/>
                      <a:gd name="T6" fmla="*/ 0 w 47"/>
                      <a:gd name="T7" fmla="*/ 0 h 236"/>
                      <a:gd name="T8" fmla="*/ 0 w 47"/>
                      <a:gd name="T9" fmla="*/ 220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236">
                        <a:moveTo>
                          <a:pt x="0" y="220"/>
                        </a:moveTo>
                        <a:lnTo>
                          <a:pt x="46" y="235"/>
                        </a:lnTo>
                        <a:lnTo>
                          <a:pt x="46" y="19"/>
                        </a:lnTo>
                        <a:lnTo>
                          <a:pt x="0" y="0"/>
                        </a:lnTo>
                        <a:lnTo>
                          <a:pt x="0" y="220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587" name="Group 731"/>
              <p:cNvGrpSpPr>
                <a:grpSpLocks/>
              </p:cNvGrpSpPr>
              <p:nvPr/>
            </p:nvGrpSpPr>
            <p:grpSpPr bwMode="auto">
              <a:xfrm>
                <a:off x="2248" y="2300"/>
                <a:ext cx="463" cy="255"/>
                <a:chOff x="2248" y="2300"/>
                <a:chExt cx="463" cy="255"/>
              </a:xfrm>
            </p:grpSpPr>
            <p:grpSp>
              <p:nvGrpSpPr>
                <p:cNvPr id="122588" name="Group 732"/>
                <p:cNvGrpSpPr>
                  <a:grpSpLocks/>
                </p:cNvGrpSpPr>
                <p:nvPr/>
              </p:nvGrpSpPr>
              <p:grpSpPr bwMode="auto">
                <a:xfrm>
                  <a:off x="2274" y="2520"/>
                  <a:ext cx="412" cy="35"/>
                  <a:chOff x="2274" y="2520"/>
                  <a:chExt cx="412" cy="35"/>
                </a:xfrm>
              </p:grpSpPr>
              <p:sp>
                <p:nvSpPr>
                  <p:cNvPr id="122589" name="Freeform 733"/>
                  <p:cNvSpPr>
                    <a:spLocks/>
                  </p:cNvSpPr>
                  <p:nvPr/>
                </p:nvSpPr>
                <p:spPr bwMode="auto">
                  <a:xfrm>
                    <a:off x="2274" y="2520"/>
                    <a:ext cx="412" cy="35"/>
                  </a:xfrm>
                  <a:custGeom>
                    <a:avLst/>
                    <a:gdLst>
                      <a:gd name="T0" fmla="*/ 0 w 412"/>
                      <a:gd name="T1" fmla="*/ 19 h 35"/>
                      <a:gd name="T2" fmla="*/ 46 w 412"/>
                      <a:gd name="T3" fmla="*/ 34 h 35"/>
                      <a:gd name="T4" fmla="*/ 365 w 412"/>
                      <a:gd name="T5" fmla="*/ 34 h 35"/>
                      <a:gd name="T6" fmla="*/ 411 w 412"/>
                      <a:gd name="T7" fmla="*/ 15 h 35"/>
                      <a:gd name="T8" fmla="*/ 365 w 412"/>
                      <a:gd name="T9" fmla="*/ 0 h 35"/>
                      <a:gd name="T10" fmla="*/ 39 w 412"/>
                      <a:gd name="T11" fmla="*/ 0 h 35"/>
                      <a:gd name="T12" fmla="*/ 0 w 412"/>
                      <a:gd name="T13" fmla="*/ 1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2" h="35">
                        <a:moveTo>
                          <a:pt x="0" y="19"/>
                        </a:moveTo>
                        <a:lnTo>
                          <a:pt x="46" y="34"/>
                        </a:lnTo>
                        <a:lnTo>
                          <a:pt x="365" y="34"/>
                        </a:lnTo>
                        <a:lnTo>
                          <a:pt x="411" y="15"/>
                        </a:lnTo>
                        <a:lnTo>
                          <a:pt x="365" y="0"/>
                        </a:lnTo>
                        <a:lnTo>
                          <a:pt x="39" y="0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90" name="Freeform 734"/>
                  <p:cNvSpPr>
                    <a:spLocks/>
                  </p:cNvSpPr>
                  <p:nvPr/>
                </p:nvSpPr>
                <p:spPr bwMode="auto">
                  <a:xfrm>
                    <a:off x="2274" y="2525"/>
                    <a:ext cx="412" cy="30"/>
                  </a:xfrm>
                  <a:custGeom>
                    <a:avLst/>
                    <a:gdLst>
                      <a:gd name="T0" fmla="*/ 0 w 412"/>
                      <a:gd name="T1" fmla="*/ 15 h 30"/>
                      <a:gd name="T2" fmla="*/ 19 w 412"/>
                      <a:gd name="T3" fmla="*/ 5 h 30"/>
                      <a:gd name="T4" fmla="*/ 46 w 412"/>
                      <a:gd name="T5" fmla="*/ 15 h 30"/>
                      <a:gd name="T6" fmla="*/ 346 w 412"/>
                      <a:gd name="T7" fmla="*/ 15 h 30"/>
                      <a:gd name="T8" fmla="*/ 385 w 412"/>
                      <a:gd name="T9" fmla="*/ 0 h 30"/>
                      <a:gd name="T10" fmla="*/ 411 w 412"/>
                      <a:gd name="T11" fmla="*/ 10 h 30"/>
                      <a:gd name="T12" fmla="*/ 365 w 412"/>
                      <a:gd name="T13" fmla="*/ 29 h 30"/>
                      <a:gd name="T14" fmla="*/ 46 w 412"/>
                      <a:gd name="T15" fmla="*/ 29 h 30"/>
                      <a:gd name="T16" fmla="*/ 0 w 412"/>
                      <a:gd name="T17" fmla="*/ 1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12" h="30">
                        <a:moveTo>
                          <a:pt x="0" y="15"/>
                        </a:moveTo>
                        <a:lnTo>
                          <a:pt x="19" y="5"/>
                        </a:lnTo>
                        <a:lnTo>
                          <a:pt x="46" y="15"/>
                        </a:lnTo>
                        <a:lnTo>
                          <a:pt x="346" y="15"/>
                        </a:lnTo>
                        <a:lnTo>
                          <a:pt x="385" y="0"/>
                        </a:lnTo>
                        <a:lnTo>
                          <a:pt x="411" y="10"/>
                        </a:lnTo>
                        <a:lnTo>
                          <a:pt x="365" y="29"/>
                        </a:lnTo>
                        <a:lnTo>
                          <a:pt x="46" y="29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BFBFD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591" name="Group 735"/>
                <p:cNvGrpSpPr>
                  <a:grpSpLocks/>
                </p:cNvGrpSpPr>
                <p:nvPr/>
              </p:nvGrpSpPr>
              <p:grpSpPr bwMode="auto">
                <a:xfrm>
                  <a:off x="2248" y="2300"/>
                  <a:ext cx="463" cy="250"/>
                  <a:chOff x="2248" y="2300"/>
                  <a:chExt cx="463" cy="250"/>
                </a:xfrm>
              </p:grpSpPr>
              <p:sp>
                <p:nvSpPr>
                  <p:cNvPr id="122592" name="Freeform 736"/>
                  <p:cNvSpPr>
                    <a:spLocks/>
                  </p:cNvSpPr>
                  <p:nvPr/>
                </p:nvSpPr>
                <p:spPr bwMode="auto">
                  <a:xfrm>
                    <a:off x="2248" y="2310"/>
                    <a:ext cx="27" cy="240"/>
                  </a:xfrm>
                  <a:custGeom>
                    <a:avLst/>
                    <a:gdLst>
                      <a:gd name="T0" fmla="*/ 26 w 27"/>
                      <a:gd name="T1" fmla="*/ 229 h 240"/>
                      <a:gd name="T2" fmla="*/ 0 w 27"/>
                      <a:gd name="T3" fmla="*/ 239 h 240"/>
                      <a:gd name="T4" fmla="*/ 0 w 27"/>
                      <a:gd name="T5" fmla="*/ 0 h 240"/>
                      <a:gd name="T6" fmla="*/ 26 w 27"/>
                      <a:gd name="T7" fmla="*/ 10 h 240"/>
                      <a:gd name="T8" fmla="*/ 26 w 27"/>
                      <a:gd name="T9" fmla="*/ 229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240">
                        <a:moveTo>
                          <a:pt x="26" y="229"/>
                        </a:moveTo>
                        <a:lnTo>
                          <a:pt x="0" y="239"/>
                        </a:lnTo>
                        <a:lnTo>
                          <a:pt x="0" y="0"/>
                        </a:lnTo>
                        <a:lnTo>
                          <a:pt x="26" y="10"/>
                        </a:lnTo>
                        <a:lnTo>
                          <a:pt x="26" y="229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93" name="Freeform 737"/>
                  <p:cNvSpPr>
                    <a:spLocks/>
                  </p:cNvSpPr>
                  <p:nvPr/>
                </p:nvSpPr>
                <p:spPr bwMode="auto">
                  <a:xfrm>
                    <a:off x="2685" y="2305"/>
                    <a:ext cx="26" cy="240"/>
                  </a:xfrm>
                  <a:custGeom>
                    <a:avLst/>
                    <a:gdLst>
                      <a:gd name="T0" fmla="*/ 0 w 26"/>
                      <a:gd name="T1" fmla="*/ 229 h 240"/>
                      <a:gd name="T2" fmla="*/ 0 w 26"/>
                      <a:gd name="T3" fmla="*/ 15 h 240"/>
                      <a:gd name="T4" fmla="*/ 19 w 26"/>
                      <a:gd name="T5" fmla="*/ 0 h 240"/>
                      <a:gd name="T6" fmla="*/ 25 w 26"/>
                      <a:gd name="T7" fmla="*/ 10 h 240"/>
                      <a:gd name="T8" fmla="*/ 25 w 26"/>
                      <a:gd name="T9" fmla="*/ 239 h 240"/>
                      <a:gd name="T10" fmla="*/ 0 w 26"/>
                      <a:gd name="T11" fmla="*/ 229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6" h="240">
                        <a:moveTo>
                          <a:pt x="0" y="229"/>
                        </a:moveTo>
                        <a:lnTo>
                          <a:pt x="0" y="15"/>
                        </a:lnTo>
                        <a:lnTo>
                          <a:pt x="19" y="0"/>
                        </a:lnTo>
                        <a:lnTo>
                          <a:pt x="25" y="10"/>
                        </a:lnTo>
                        <a:lnTo>
                          <a:pt x="25" y="239"/>
                        </a:lnTo>
                        <a:lnTo>
                          <a:pt x="0" y="229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94" name="Freeform 738"/>
                  <p:cNvSpPr>
                    <a:spLocks/>
                  </p:cNvSpPr>
                  <p:nvPr/>
                </p:nvSpPr>
                <p:spPr bwMode="auto">
                  <a:xfrm>
                    <a:off x="2274" y="2300"/>
                    <a:ext cx="412" cy="241"/>
                  </a:xfrm>
                  <a:custGeom>
                    <a:avLst/>
                    <a:gdLst>
                      <a:gd name="T0" fmla="*/ 411 w 412"/>
                      <a:gd name="T1" fmla="*/ 235 h 241"/>
                      <a:gd name="T2" fmla="*/ 411 w 412"/>
                      <a:gd name="T3" fmla="*/ 19 h 241"/>
                      <a:gd name="T4" fmla="*/ 365 w 412"/>
                      <a:gd name="T5" fmla="*/ 0 h 241"/>
                      <a:gd name="T6" fmla="*/ 39 w 412"/>
                      <a:gd name="T7" fmla="*/ 0 h 241"/>
                      <a:gd name="T8" fmla="*/ 0 w 412"/>
                      <a:gd name="T9" fmla="*/ 19 h 241"/>
                      <a:gd name="T10" fmla="*/ 0 w 412"/>
                      <a:gd name="T11" fmla="*/ 240 h 241"/>
                      <a:gd name="T12" fmla="*/ 39 w 412"/>
                      <a:gd name="T13" fmla="*/ 220 h 241"/>
                      <a:gd name="T14" fmla="*/ 365 w 412"/>
                      <a:gd name="T15" fmla="*/ 220 h 241"/>
                      <a:gd name="T16" fmla="*/ 411 w 412"/>
                      <a:gd name="T17" fmla="*/ 235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12" h="241">
                        <a:moveTo>
                          <a:pt x="411" y="235"/>
                        </a:moveTo>
                        <a:lnTo>
                          <a:pt x="411" y="19"/>
                        </a:lnTo>
                        <a:lnTo>
                          <a:pt x="365" y="0"/>
                        </a:lnTo>
                        <a:lnTo>
                          <a:pt x="39" y="0"/>
                        </a:lnTo>
                        <a:lnTo>
                          <a:pt x="0" y="19"/>
                        </a:lnTo>
                        <a:lnTo>
                          <a:pt x="0" y="240"/>
                        </a:lnTo>
                        <a:lnTo>
                          <a:pt x="39" y="220"/>
                        </a:lnTo>
                        <a:lnTo>
                          <a:pt x="365" y="220"/>
                        </a:lnTo>
                        <a:lnTo>
                          <a:pt x="411" y="235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95" name="Freeform 739"/>
                  <p:cNvSpPr>
                    <a:spLocks/>
                  </p:cNvSpPr>
                  <p:nvPr/>
                </p:nvSpPr>
                <p:spPr bwMode="auto">
                  <a:xfrm>
                    <a:off x="2404" y="2300"/>
                    <a:ext cx="86" cy="221"/>
                  </a:xfrm>
                  <a:custGeom>
                    <a:avLst/>
                    <a:gdLst>
                      <a:gd name="T0" fmla="*/ 0 w 86"/>
                      <a:gd name="T1" fmla="*/ 220 h 221"/>
                      <a:gd name="T2" fmla="*/ 0 w 86"/>
                      <a:gd name="T3" fmla="*/ 0 h 221"/>
                      <a:gd name="T4" fmla="*/ 85 w 86"/>
                      <a:gd name="T5" fmla="*/ 0 h 221"/>
                      <a:gd name="T6" fmla="*/ 85 w 86"/>
                      <a:gd name="T7" fmla="*/ 220 h 221"/>
                      <a:gd name="T8" fmla="*/ 0 w 86"/>
                      <a:gd name="T9" fmla="*/ 22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" h="221">
                        <a:moveTo>
                          <a:pt x="0" y="220"/>
                        </a:moveTo>
                        <a:lnTo>
                          <a:pt x="0" y="0"/>
                        </a:lnTo>
                        <a:lnTo>
                          <a:pt x="85" y="0"/>
                        </a:lnTo>
                        <a:lnTo>
                          <a:pt x="85" y="220"/>
                        </a:lnTo>
                        <a:lnTo>
                          <a:pt x="0" y="22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596" name="Freeform 740"/>
                  <p:cNvSpPr>
                    <a:spLocks/>
                  </p:cNvSpPr>
                  <p:nvPr/>
                </p:nvSpPr>
                <p:spPr bwMode="auto">
                  <a:xfrm>
                    <a:off x="2639" y="2300"/>
                    <a:ext cx="47" cy="236"/>
                  </a:xfrm>
                  <a:custGeom>
                    <a:avLst/>
                    <a:gdLst>
                      <a:gd name="T0" fmla="*/ 0 w 47"/>
                      <a:gd name="T1" fmla="*/ 220 h 236"/>
                      <a:gd name="T2" fmla="*/ 46 w 47"/>
                      <a:gd name="T3" fmla="*/ 235 h 236"/>
                      <a:gd name="T4" fmla="*/ 46 w 47"/>
                      <a:gd name="T5" fmla="*/ 19 h 236"/>
                      <a:gd name="T6" fmla="*/ 0 w 47"/>
                      <a:gd name="T7" fmla="*/ 0 h 236"/>
                      <a:gd name="T8" fmla="*/ 0 w 47"/>
                      <a:gd name="T9" fmla="*/ 220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236">
                        <a:moveTo>
                          <a:pt x="0" y="220"/>
                        </a:moveTo>
                        <a:lnTo>
                          <a:pt x="46" y="235"/>
                        </a:lnTo>
                        <a:lnTo>
                          <a:pt x="46" y="19"/>
                        </a:lnTo>
                        <a:lnTo>
                          <a:pt x="0" y="0"/>
                        </a:lnTo>
                        <a:lnTo>
                          <a:pt x="0" y="220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</p:grpSp>
        <p:grpSp>
          <p:nvGrpSpPr>
            <p:cNvPr id="122597" name="Group 741"/>
            <p:cNvGrpSpPr>
              <a:grpSpLocks/>
            </p:cNvGrpSpPr>
            <p:nvPr/>
          </p:nvGrpSpPr>
          <p:grpSpPr bwMode="auto">
            <a:xfrm>
              <a:off x="1699" y="2159"/>
              <a:ext cx="500" cy="440"/>
              <a:chOff x="1699" y="2159"/>
              <a:chExt cx="500" cy="440"/>
            </a:xfrm>
          </p:grpSpPr>
          <p:grpSp>
            <p:nvGrpSpPr>
              <p:cNvPr id="122598" name="Group 742"/>
              <p:cNvGrpSpPr>
                <a:grpSpLocks/>
              </p:cNvGrpSpPr>
              <p:nvPr/>
            </p:nvGrpSpPr>
            <p:grpSpPr bwMode="auto">
              <a:xfrm>
                <a:off x="1878" y="2159"/>
                <a:ext cx="219" cy="298"/>
                <a:chOff x="1878" y="2159"/>
                <a:chExt cx="219" cy="298"/>
              </a:xfrm>
            </p:grpSpPr>
            <p:sp>
              <p:nvSpPr>
                <p:cNvPr id="122599" name="Freeform 743"/>
                <p:cNvSpPr>
                  <a:spLocks/>
                </p:cNvSpPr>
                <p:nvPr/>
              </p:nvSpPr>
              <p:spPr bwMode="auto">
                <a:xfrm>
                  <a:off x="1878" y="2178"/>
                  <a:ext cx="219" cy="279"/>
                </a:xfrm>
                <a:custGeom>
                  <a:avLst/>
                  <a:gdLst>
                    <a:gd name="T0" fmla="*/ 0 w 219"/>
                    <a:gd name="T1" fmla="*/ 0 h 279"/>
                    <a:gd name="T2" fmla="*/ 218 w 219"/>
                    <a:gd name="T3" fmla="*/ 0 h 279"/>
                    <a:gd name="T4" fmla="*/ 218 w 219"/>
                    <a:gd name="T5" fmla="*/ 252 h 279"/>
                    <a:gd name="T6" fmla="*/ 218 w 219"/>
                    <a:gd name="T7" fmla="*/ 255 h 279"/>
                    <a:gd name="T8" fmla="*/ 215 w 219"/>
                    <a:gd name="T9" fmla="*/ 258 h 279"/>
                    <a:gd name="T10" fmla="*/ 211 w 219"/>
                    <a:gd name="T11" fmla="*/ 261 h 279"/>
                    <a:gd name="T12" fmla="*/ 207 w 219"/>
                    <a:gd name="T13" fmla="*/ 264 h 279"/>
                    <a:gd name="T14" fmla="*/ 202 w 219"/>
                    <a:gd name="T15" fmla="*/ 266 h 279"/>
                    <a:gd name="T16" fmla="*/ 198 w 219"/>
                    <a:gd name="T17" fmla="*/ 267 h 279"/>
                    <a:gd name="T18" fmla="*/ 191 w 219"/>
                    <a:gd name="T19" fmla="*/ 269 h 279"/>
                    <a:gd name="T20" fmla="*/ 185 w 219"/>
                    <a:gd name="T21" fmla="*/ 271 h 279"/>
                    <a:gd name="T22" fmla="*/ 179 w 219"/>
                    <a:gd name="T23" fmla="*/ 272 h 279"/>
                    <a:gd name="T24" fmla="*/ 173 w 219"/>
                    <a:gd name="T25" fmla="*/ 273 h 279"/>
                    <a:gd name="T26" fmla="*/ 166 w 219"/>
                    <a:gd name="T27" fmla="*/ 274 h 279"/>
                    <a:gd name="T28" fmla="*/ 160 w 219"/>
                    <a:gd name="T29" fmla="*/ 275 h 279"/>
                    <a:gd name="T30" fmla="*/ 153 w 219"/>
                    <a:gd name="T31" fmla="*/ 276 h 279"/>
                    <a:gd name="T32" fmla="*/ 146 w 219"/>
                    <a:gd name="T33" fmla="*/ 276 h 279"/>
                    <a:gd name="T34" fmla="*/ 137 w 219"/>
                    <a:gd name="T35" fmla="*/ 277 h 279"/>
                    <a:gd name="T36" fmla="*/ 129 w 219"/>
                    <a:gd name="T37" fmla="*/ 278 h 279"/>
                    <a:gd name="T38" fmla="*/ 119 w 219"/>
                    <a:gd name="T39" fmla="*/ 278 h 279"/>
                    <a:gd name="T40" fmla="*/ 110 w 219"/>
                    <a:gd name="T41" fmla="*/ 278 h 279"/>
                    <a:gd name="T42" fmla="*/ 100 w 219"/>
                    <a:gd name="T43" fmla="*/ 278 h 279"/>
                    <a:gd name="T44" fmla="*/ 90 w 219"/>
                    <a:gd name="T45" fmla="*/ 278 h 279"/>
                    <a:gd name="T46" fmla="*/ 80 w 219"/>
                    <a:gd name="T47" fmla="*/ 277 h 279"/>
                    <a:gd name="T48" fmla="*/ 70 w 219"/>
                    <a:gd name="T49" fmla="*/ 276 h 279"/>
                    <a:gd name="T50" fmla="*/ 60 w 219"/>
                    <a:gd name="T51" fmla="*/ 276 h 279"/>
                    <a:gd name="T52" fmla="*/ 51 w 219"/>
                    <a:gd name="T53" fmla="*/ 274 h 279"/>
                    <a:gd name="T54" fmla="*/ 42 w 219"/>
                    <a:gd name="T55" fmla="*/ 273 h 279"/>
                    <a:gd name="T56" fmla="*/ 33 w 219"/>
                    <a:gd name="T57" fmla="*/ 271 h 279"/>
                    <a:gd name="T58" fmla="*/ 24 w 219"/>
                    <a:gd name="T59" fmla="*/ 269 h 279"/>
                    <a:gd name="T60" fmla="*/ 17 w 219"/>
                    <a:gd name="T61" fmla="*/ 266 h 279"/>
                    <a:gd name="T62" fmla="*/ 9 w 219"/>
                    <a:gd name="T63" fmla="*/ 263 h 279"/>
                    <a:gd name="T64" fmla="*/ 4 w 219"/>
                    <a:gd name="T65" fmla="*/ 259 h 279"/>
                    <a:gd name="T66" fmla="*/ 1 w 219"/>
                    <a:gd name="T67" fmla="*/ 255 h 279"/>
                    <a:gd name="T68" fmla="*/ 0 w 219"/>
                    <a:gd name="T69" fmla="*/ 252 h 279"/>
                    <a:gd name="T70" fmla="*/ 0 w 219"/>
                    <a:gd name="T7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19" h="279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252"/>
                      </a:lnTo>
                      <a:lnTo>
                        <a:pt x="218" y="255"/>
                      </a:lnTo>
                      <a:lnTo>
                        <a:pt x="215" y="258"/>
                      </a:lnTo>
                      <a:lnTo>
                        <a:pt x="211" y="261"/>
                      </a:lnTo>
                      <a:lnTo>
                        <a:pt x="207" y="264"/>
                      </a:lnTo>
                      <a:lnTo>
                        <a:pt x="202" y="266"/>
                      </a:lnTo>
                      <a:lnTo>
                        <a:pt x="198" y="267"/>
                      </a:lnTo>
                      <a:lnTo>
                        <a:pt x="191" y="269"/>
                      </a:lnTo>
                      <a:lnTo>
                        <a:pt x="185" y="271"/>
                      </a:lnTo>
                      <a:lnTo>
                        <a:pt x="179" y="272"/>
                      </a:lnTo>
                      <a:lnTo>
                        <a:pt x="173" y="273"/>
                      </a:lnTo>
                      <a:lnTo>
                        <a:pt x="166" y="274"/>
                      </a:lnTo>
                      <a:lnTo>
                        <a:pt x="160" y="275"/>
                      </a:lnTo>
                      <a:lnTo>
                        <a:pt x="153" y="276"/>
                      </a:lnTo>
                      <a:lnTo>
                        <a:pt x="146" y="276"/>
                      </a:lnTo>
                      <a:lnTo>
                        <a:pt x="137" y="277"/>
                      </a:lnTo>
                      <a:lnTo>
                        <a:pt x="129" y="278"/>
                      </a:lnTo>
                      <a:lnTo>
                        <a:pt x="119" y="278"/>
                      </a:lnTo>
                      <a:lnTo>
                        <a:pt x="110" y="278"/>
                      </a:lnTo>
                      <a:lnTo>
                        <a:pt x="100" y="278"/>
                      </a:lnTo>
                      <a:lnTo>
                        <a:pt x="90" y="278"/>
                      </a:lnTo>
                      <a:lnTo>
                        <a:pt x="80" y="277"/>
                      </a:lnTo>
                      <a:lnTo>
                        <a:pt x="70" y="276"/>
                      </a:lnTo>
                      <a:lnTo>
                        <a:pt x="60" y="276"/>
                      </a:lnTo>
                      <a:lnTo>
                        <a:pt x="51" y="274"/>
                      </a:lnTo>
                      <a:lnTo>
                        <a:pt x="42" y="273"/>
                      </a:lnTo>
                      <a:lnTo>
                        <a:pt x="33" y="271"/>
                      </a:lnTo>
                      <a:lnTo>
                        <a:pt x="24" y="269"/>
                      </a:lnTo>
                      <a:lnTo>
                        <a:pt x="17" y="266"/>
                      </a:lnTo>
                      <a:lnTo>
                        <a:pt x="9" y="263"/>
                      </a:lnTo>
                      <a:lnTo>
                        <a:pt x="4" y="259"/>
                      </a:lnTo>
                      <a:lnTo>
                        <a:pt x="1" y="255"/>
                      </a:lnTo>
                      <a:lnTo>
                        <a:pt x="0" y="25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600" name="Arc 744"/>
                <p:cNvSpPr>
                  <a:spLocks/>
                </p:cNvSpPr>
                <p:nvPr/>
              </p:nvSpPr>
              <p:spPr bwMode="auto">
                <a:xfrm>
                  <a:off x="1886" y="2345"/>
                  <a:ext cx="204" cy="19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43200 w 43200"/>
                    <a:gd name="T1" fmla="*/ 0 h 21600"/>
                    <a:gd name="T2" fmla="*/ 0 w 43200"/>
                    <a:gd name="T3" fmla="*/ 0 h 21600"/>
                    <a:gd name="T4" fmla="*/ 21600 w 432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200" h="21600" stroke="0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01" name="Arc 745"/>
                <p:cNvSpPr>
                  <a:spLocks/>
                </p:cNvSpPr>
                <p:nvPr/>
              </p:nvSpPr>
              <p:spPr bwMode="auto">
                <a:xfrm>
                  <a:off x="1886" y="2255"/>
                  <a:ext cx="204" cy="18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43200 w 43200"/>
                    <a:gd name="T1" fmla="*/ 0 h 21600"/>
                    <a:gd name="T2" fmla="*/ 0 w 43200"/>
                    <a:gd name="T3" fmla="*/ 0 h 21600"/>
                    <a:gd name="T4" fmla="*/ 21600 w 432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200" h="21600" stroke="0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02" name="Oval 746"/>
                <p:cNvSpPr>
                  <a:spLocks noChangeArrowheads="1"/>
                </p:cNvSpPr>
                <p:nvPr/>
              </p:nvSpPr>
              <p:spPr bwMode="auto">
                <a:xfrm>
                  <a:off x="1885" y="2159"/>
                  <a:ext cx="204" cy="37"/>
                </a:xfrm>
                <a:prstGeom prst="ellipse">
                  <a:avLst/>
                </a:prstGeom>
                <a:solidFill>
                  <a:srgbClr val="C0C0C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603" name="Group 747"/>
              <p:cNvGrpSpPr>
                <a:grpSpLocks/>
              </p:cNvGrpSpPr>
              <p:nvPr/>
            </p:nvGrpSpPr>
            <p:grpSpPr bwMode="auto">
              <a:xfrm>
                <a:off x="1981" y="2251"/>
                <a:ext cx="218" cy="298"/>
                <a:chOff x="1981" y="2251"/>
                <a:chExt cx="218" cy="298"/>
              </a:xfrm>
            </p:grpSpPr>
            <p:sp>
              <p:nvSpPr>
                <p:cNvPr id="122604" name="Freeform 748"/>
                <p:cNvSpPr>
                  <a:spLocks/>
                </p:cNvSpPr>
                <p:nvPr/>
              </p:nvSpPr>
              <p:spPr bwMode="auto">
                <a:xfrm>
                  <a:off x="1981" y="2270"/>
                  <a:ext cx="218" cy="279"/>
                </a:xfrm>
                <a:custGeom>
                  <a:avLst/>
                  <a:gdLst>
                    <a:gd name="T0" fmla="*/ 0 w 218"/>
                    <a:gd name="T1" fmla="*/ 0 h 279"/>
                    <a:gd name="T2" fmla="*/ 217 w 218"/>
                    <a:gd name="T3" fmla="*/ 0 h 279"/>
                    <a:gd name="T4" fmla="*/ 217 w 218"/>
                    <a:gd name="T5" fmla="*/ 252 h 279"/>
                    <a:gd name="T6" fmla="*/ 217 w 218"/>
                    <a:gd name="T7" fmla="*/ 255 h 279"/>
                    <a:gd name="T8" fmla="*/ 214 w 218"/>
                    <a:gd name="T9" fmla="*/ 258 h 279"/>
                    <a:gd name="T10" fmla="*/ 211 w 218"/>
                    <a:gd name="T11" fmla="*/ 261 h 279"/>
                    <a:gd name="T12" fmla="*/ 206 w 218"/>
                    <a:gd name="T13" fmla="*/ 264 h 279"/>
                    <a:gd name="T14" fmla="*/ 201 w 218"/>
                    <a:gd name="T15" fmla="*/ 266 h 279"/>
                    <a:gd name="T16" fmla="*/ 197 w 218"/>
                    <a:gd name="T17" fmla="*/ 267 h 279"/>
                    <a:gd name="T18" fmla="*/ 190 w 218"/>
                    <a:gd name="T19" fmla="*/ 269 h 279"/>
                    <a:gd name="T20" fmla="*/ 185 w 218"/>
                    <a:gd name="T21" fmla="*/ 271 h 279"/>
                    <a:gd name="T22" fmla="*/ 178 w 218"/>
                    <a:gd name="T23" fmla="*/ 272 h 279"/>
                    <a:gd name="T24" fmla="*/ 173 w 218"/>
                    <a:gd name="T25" fmla="*/ 273 h 279"/>
                    <a:gd name="T26" fmla="*/ 165 w 218"/>
                    <a:gd name="T27" fmla="*/ 274 h 279"/>
                    <a:gd name="T28" fmla="*/ 159 w 218"/>
                    <a:gd name="T29" fmla="*/ 275 h 279"/>
                    <a:gd name="T30" fmla="*/ 153 w 218"/>
                    <a:gd name="T31" fmla="*/ 276 h 279"/>
                    <a:gd name="T32" fmla="*/ 146 w 218"/>
                    <a:gd name="T33" fmla="*/ 276 h 279"/>
                    <a:gd name="T34" fmla="*/ 137 w 218"/>
                    <a:gd name="T35" fmla="*/ 277 h 279"/>
                    <a:gd name="T36" fmla="*/ 129 w 218"/>
                    <a:gd name="T37" fmla="*/ 278 h 279"/>
                    <a:gd name="T38" fmla="*/ 119 w 218"/>
                    <a:gd name="T39" fmla="*/ 278 h 279"/>
                    <a:gd name="T40" fmla="*/ 109 w 218"/>
                    <a:gd name="T41" fmla="*/ 278 h 279"/>
                    <a:gd name="T42" fmla="*/ 99 w 218"/>
                    <a:gd name="T43" fmla="*/ 278 h 279"/>
                    <a:gd name="T44" fmla="*/ 90 w 218"/>
                    <a:gd name="T45" fmla="*/ 278 h 279"/>
                    <a:gd name="T46" fmla="*/ 80 w 218"/>
                    <a:gd name="T47" fmla="*/ 277 h 279"/>
                    <a:gd name="T48" fmla="*/ 69 w 218"/>
                    <a:gd name="T49" fmla="*/ 276 h 279"/>
                    <a:gd name="T50" fmla="*/ 60 w 218"/>
                    <a:gd name="T51" fmla="*/ 276 h 279"/>
                    <a:gd name="T52" fmla="*/ 51 w 218"/>
                    <a:gd name="T53" fmla="*/ 274 h 279"/>
                    <a:gd name="T54" fmla="*/ 42 w 218"/>
                    <a:gd name="T55" fmla="*/ 273 h 279"/>
                    <a:gd name="T56" fmla="*/ 33 w 218"/>
                    <a:gd name="T57" fmla="*/ 271 h 279"/>
                    <a:gd name="T58" fmla="*/ 24 w 218"/>
                    <a:gd name="T59" fmla="*/ 269 h 279"/>
                    <a:gd name="T60" fmla="*/ 17 w 218"/>
                    <a:gd name="T61" fmla="*/ 266 h 279"/>
                    <a:gd name="T62" fmla="*/ 9 w 218"/>
                    <a:gd name="T63" fmla="*/ 263 h 279"/>
                    <a:gd name="T64" fmla="*/ 4 w 218"/>
                    <a:gd name="T65" fmla="*/ 259 h 279"/>
                    <a:gd name="T66" fmla="*/ 1 w 218"/>
                    <a:gd name="T67" fmla="*/ 255 h 279"/>
                    <a:gd name="T68" fmla="*/ 0 w 218"/>
                    <a:gd name="T69" fmla="*/ 252 h 279"/>
                    <a:gd name="T70" fmla="*/ 0 w 218"/>
                    <a:gd name="T7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18" h="279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252"/>
                      </a:lnTo>
                      <a:lnTo>
                        <a:pt x="217" y="255"/>
                      </a:lnTo>
                      <a:lnTo>
                        <a:pt x="214" y="258"/>
                      </a:lnTo>
                      <a:lnTo>
                        <a:pt x="211" y="261"/>
                      </a:lnTo>
                      <a:lnTo>
                        <a:pt x="206" y="264"/>
                      </a:lnTo>
                      <a:lnTo>
                        <a:pt x="201" y="266"/>
                      </a:lnTo>
                      <a:lnTo>
                        <a:pt x="197" y="267"/>
                      </a:lnTo>
                      <a:lnTo>
                        <a:pt x="190" y="269"/>
                      </a:lnTo>
                      <a:lnTo>
                        <a:pt x="185" y="271"/>
                      </a:lnTo>
                      <a:lnTo>
                        <a:pt x="178" y="272"/>
                      </a:lnTo>
                      <a:lnTo>
                        <a:pt x="173" y="273"/>
                      </a:lnTo>
                      <a:lnTo>
                        <a:pt x="165" y="274"/>
                      </a:lnTo>
                      <a:lnTo>
                        <a:pt x="159" y="275"/>
                      </a:lnTo>
                      <a:lnTo>
                        <a:pt x="153" y="276"/>
                      </a:lnTo>
                      <a:lnTo>
                        <a:pt x="146" y="276"/>
                      </a:lnTo>
                      <a:lnTo>
                        <a:pt x="137" y="277"/>
                      </a:lnTo>
                      <a:lnTo>
                        <a:pt x="129" y="278"/>
                      </a:lnTo>
                      <a:lnTo>
                        <a:pt x="119" y="278"/>
                      </a:lnTo>
                      <a:lnTo>
                        <a:pt x="109" y="278"/>
                      </a:lnTo>
                      <a:lnTo>
                        <a:pt x="99" y="278"/>
                      </a:lnTo>
                      <a:lnTo>
                        <a:pt x="90" y="278"/>
                      </a:lnTo>
                      <a:lnTo>
                        <a:pt x="80" y="277"/>
                      </a:lnTo>
                      <a:lnTo>
                        <a:pt x="69" y="276"/>
                      </a:lnTo>
                      <a:lnTo>
                        <a:pt x="60" y="276"/>
                      </a:lnTo>
                      <a:lnTo>
                        <a:pt x="51" y="274"/>
                      </a:lnTo>
                      <a:lnTo>
                        <a:pt x="42" y="273"/>
                      </a:lnTo>
                      <a:lnTo>
                        <a:pt x="33" y="271"/>
                      </a:lnTo>
                      <a:lnTo>
                        <a:pt x="24" y="269"/>
                      </a:lnTo>
                      <a:lnTo>
                        <a:pt x="17" y="266"/>
                      </a:lnTo>
                      <a:lnTo>
                        <a:pt x="9" y="263"/>
                      </a:lnTo>
                      <a:lnTo>
                        <a:pt x="4" y="259"/>
                      </a:lnTo>
                      <a:lnTo>
                        <a:pt x="1" y="255"/>
                      </a:lnTo>
                      <a:lnTo>
                        <a:pt x="0" y="25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605" name="Arc 749"/>
                <p:cNvSpPr>
                  <a:spLocks/>
                </p:cNvSpPr>
                <p:nvPr/>
              </p:nvSpPr>
              <p:spPr bwMode="auto">
                <a:xfrm>
                  <a:off x="1988" y="2438"/>
                  <a:ext cx="204" cy="19"/>
                </a:xfrm>
                <a:custGeom>
                  <a:avLst/>
                  <a:gdLst>
                    <a:gd name="G0" fmla="+- 21600 0 0"/>
                    <a:gd name="G1" fmla="+- 1166 0 0"/>
                    <a:gd name="G2" fmla="+- 21600 0 0"/>
                    <a:gd name="T0" fmla="*/ 43169 w 43200"/>
                    <a:gd name="T1" fmla="*/ 0 h 22766"/>
                    <a:gd name="T2" fmla="*/ 31 w 43200"/>
                    <a:gd name="T3" fmla="*/ 0 h 22766"/>
                    <a:gd name="T4" fmla="*/ 21600 w 43200"/>
                    <a:gd name="T5" fmla="*/ 1166 h 22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2766" fill="none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</a:path>
                    <a:path w="43200" h="22766" stroke="0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  <a:lnTo>
                        <a:pt x="21600" y="1166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06" name="Arc 750"/>
                <p:cNvSpPr>
                  <a:spLocks/>
                </p:cNvSpPr>
                <p:nvPr/>
              </p:nvSpPr>
              <p:spPr bwMode="auto">
                <a:xfrm>
                  <a:off x="1988" y="2348"/>
                  <a:ext cx="204" cy="19"/>
                </a:xfrm>
                <a:custGeom>
                  <a:avLst/>
                  <a:gdLst>
                    <a:gd name="G0" fmla="+- 21600 0 0"/>
                    <a:gd name="G1" fmla="+- 1166 0 0"/>
                    <a:gd name="G2" fmla="+- 21600 0 0"/>
                    <a:gd name="T0" fmla="*/ 43169 w 43200"/>
                    <a:gd name="T1" fmla="*/ 0 h 22766"/>
                    <a:gd name="T2" fmla="*/ 31 w 43200"/>
                    <a:gd name="T3" fmla="*/ 0 h 22766"/>
                    <a:gd name="T4" fmla="*/ 21600 w 43200"/>
                    <a:gd name="T5" fmla="*/ 1166 h 22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2766" fill="none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</a:path>
                    <a:path w="43200" h="22766" stroke="0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  <a:lnTo>
                        <a:pt x="21600" y="1166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07" name="Oval 751"/>
                <p:cNvSpPr>
                  <a:spLocks noChangeArrowheads="1"/>
                </p:cNvSpPr>
                <p:nvPr/>
              </p:nvSpPr>
              <p:spPr bwMode="auto">
                <a:xfrm>
                  <a:off x="1987" y="2251"/>
                  <a:ext cx="204" cy="37"/>
                </a:xfrm>
                <a:prstGeom prst="ellipse">
                  <a:avLst/>
                </a:prstGeom>
                <a:solidFill>
                  <a:srgbClr val="C0C0C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608" name="Group 752"/>
              <p:cNvGrpSpPr>
                <a:grpSpLocks/>
              </p:cNvGrpSpPr>
              <p:nvPr/>
            </p:nvGrpSpPr>
            <p:grpSpPr bwMode="auto">
              <a:xfrm>
                <a:off x="1699" y="2300"/>
                <a:ext cx="219" cy="299"/>
                <a:chOff x="1699" y="2300"/>
                <a:chExt cx="219" cy="299"/>
              </a:xfrm>
            </p:grpSpPr>
            <p:sp>
              <p:nvSpPr>
                <p:cNvPr id="122609" name="Freeform 753"/>
                <p:cNvSpPr>
                  <a:spLocks/>
                </p:cNvSpPr>
                <p:nvPr/>
              </p:nvSpPr>
              <p:spPr bwMode="auto">
                <a:xfrm>
                  <a:off x="1699" y="2319"/>
                  <a:ext cx="219" cy="280"/>
                </a:xfrm>
                <a:custGeom>
                  <a:avLst/>
                  <a:gdLst>
                    <a:gd name="T0" fmla="*/ 0 w 219"/>
                    <a:gd name="T1" fmla="*/ 0 h 280"/>
                    <a:gd name="T2" fmla="*/ 218 w 219"/>
                    <a:gd name="T3" fmla="*/ 0 h 280"/>
                    <a:gd name="T4" fmla="*/ 218 w 219"/>
                    <a:gd name="T5" fmla="*/ 253 h 280"/>
                    <a:gd name="T6" fmla="*/ 218 w 219"/>
                    <a:gd name="T7" fmla="*/ 256 h 280"/>
                    <a:gd name="T8" fmla="*/ 215 w 219"/>
                    <a:gd name="T9" fmla="*/ 259 h 280"/>
                    <a:gd name="T10" fmla="*/ 211 w 219"/>
                    <a:gd name="T11" fmla="*/ 262 h 280"/>
                    <a:gd name="T12" fmla="*/ 207 w 219"/>
                    <a:gd name="T13" fmla="*/ 265 h 280"/>
                    <a:gd name="T14" fmla="*/ 202 w 219"/>
                    <a:gd name="T15" fmla="*/ 267 h 280"/>
                    <a:gd name="T16" fmla="*/ 198 w 219"/>
                    <a:gd name="T17" fmla="*/ 268 h 280"/>
                    <a:gd name="T18" fmla="*/ 191 w 219"/>
                    <a:gd name="T19" fmla="*/ 270 h 280"/>
                    <a:gd name="T20" fmla="*/ 185 w 219"/>
                    <a:gd name="T21" fmla="*/ 272 h 280"/>
                    <a:gd name="T22" fmla="*/ 179 w 219"/>
                    <a:gd name="T23" fmla="*/ 273 h 280"/>
                    <a:gd name="T24" fmla="*/ 173 w 219"/>
                    <a:gd name="T25" fmla="*/ 274 h 280"/>
                    <a:gd name="T26" fmla="*/ 166 w 219"/>
                    <a:gd name="T27" fmla="*/ 275 h 280"/>
                    <a:gd name="T28" fmla="*/ 160 w 219"/>
                    <a:gd name="T29" fmla="*/ 276 h 280"/>
                    <a:gd name="T30" fmla="*/ 153 w 219"/>
                    <a:gd name="T31" fmla="*/ 277 h 280"/>
                    <a:gd name="T32" fmla="*/ 146 w 219"/>
                    <a:gd name="T33" fmla="*/ 277 h 280"/>
                    <a:gd name="T34" fmla="*/ 137 w 219"/>
                    <a:gd name="T35" fmla="*/ 278 h 280"/>
                    <a:gd name="T36" fmla="*/ 129 w 219"/>
                    <a:gd name="T37" fmla="*/ 279 h 280"/>
                    <a:gd name="T38" fmla="*/ 119 w 219"/>
                    <a:gd name="T39" fmla="*/ 279 h 280"/>
                    <a:gd name="T40" fmla="*/ 110 w 219"/>
                    <a:gd name="T41" fmla="*/ 279 h 280"/>
                    <a:gd name="T42" fmla="*/ 100 w 219"/>
                    <a:gd name="T43" fmla="*/ 279 h 280"/>
                    <a:gd name="T44" fmla="*/ 90 w 219"/>
                    <a:gd name="T45" fmla="*/ 279 h 280"/>
                    <a:gd name="T46" fmla="*/ 80 w 219"/>
                    <a:gd name="T47" fmla="*/ 278 h 280"/>
                    <a:gd name="T48" fmla="*/ 70 w 219"/>
                    <a:gd name="T49" fmla="*/ 277 h 280"/>
                    <a:gd name="T50" fmla="*/ 60 w 219"/>
                    <a:gd name="T51" fmla="*/ 277 h 280"/>
                    <a:gd name="T52" fmla="*/ 51 w 219"/>
                    <a:gd name="T53" fmla="*/ 275 h 280"/>
                    <a:gd name="T54" fmla="*/ 42 w 219"/>
                    <a:gd name="T55" fmla="*/ 274 h 280"/>
                    <a:gd name="T56" fmla="*/ 33 w 219"/>
                    <a:gd name="T57" fmla="*/ 272 h 280"/>
                    <a:gd name="T58" fmla="*/ 24 w 219"/>
                    <a:gd name="T59" fmla="*/ 270 h 280"/>
                    <a:gd name="T60" fmla="*/ 17 w 219"/>
                    <a:gd name="T61" fmla="*/ 267 h 280"/>
                    <a:gd name="T62" fmla="*/ 9 w 219"/>
                    <a:gd name="T63" fmla="*/ 264 h 280"/>
                    <a:gd name="T64" fmla="*/ 4 w 219"/>
                    <a:gd name="T65" fmla="*/ 260 h 280"/>
                    <a:gd name="T66" fmla="*/ 1 w 219"/>
                    <a:gd name="T67" fmla="*/ 256 h 280"/>
                    <a:gd name="T68" fmla="*/ 0 w 219"/>
                    <a:gd name="T69" fmla="*/ 253 h 280"/>
                    <a:gd name="T70" fmla="*/ 0 w 219"/>
                    <a:gd name="T71" fmla="*/ 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19" h="28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253"/>
                      </a:lnTo>
                      <a:lnTo>
                        <a:pt x="218" y="256"/>
                      </a:lnTo>
                      <a:lnTo>
                        <a:pt x="215" y="259"/>
                      </a:lnTo>
                      <a:lnTo>
                        <a:pt x="211" y="262"/>
                      </a:lnTo>
                      <a:lnTo>
                        <a:pt x="207" y="265"/>
                      </a:lnTo>
                      <a:lnTo>
                        <a:pt x="202" y="267"/>
                      </a:lnTo>
                      <a:lnTo>
                        <a:pt x="198" y="268"/>
                      </a:lnTo>
                      <a:lnTo>
                        <a:pt x="191" y="270"/>
                      </a:lnTo>
                      <a:lnTo>
                        <a:pt x="185" y="272"/>
                      </a:lnTo>
                      <a:lnTo>
                        <a:pt x="179" y="273"/>
                      </a:lnTo>
                      <a:lnTo>
                        <a:pt x="173" y="274"/>
                      </a:lnTo>
                      <a:lnTo>
                        <a:pt x="166" y="275"/>
                      </a:lnTo>
                      <a:lnTo>
                        <a:pt x="160" y="276"/>
                      </a:lnTo>
                      <a:lnTo>
                        <a:pt x="153" y="277"/>
                      </a:lnTo>
                      <a:lnTo>
                        <a:pt x="146" y="277"/>
                      </a:lnTo>
                      <a:lnTo>
                        <a:pt x="137" y="278"/>
                      </a:lnTo>
                      <a:lnTo>
                        <a:pt x="129" y="279"/>
                      </a:lnTo>
                      <a:lnTo>
                        <a:pt x="119" y="279"/>
                      </a:lnTo>
                      <a:lnTo>
                        <a:pt x="110" y="279"/>
                      </a:lnTo>
                      <a:lnTo>
                        <a:pt x="100" y="279"/>
                      </a:lnTo>
                      <a:lnTo>
                        <a:pt x="90" y="279"/>
                      </a:lnTo>
                      <a:lnTo>
                        <a:pt x="80" y="278"/>
                      </a:lnTo>
                      <a:lnTo>
                        <a:pt x="70" y="277"/>
                      </a:lnTo>
                      <a:lnTo>
                        <a:pt x="60" y="277"/>
                      </a:lnTo>
                      <a:lnTo>
                        <a:pt x="51" y="275"/>
                      </a:lnTo>
                      <a:lnTo>
                        <a:pt x="42" y="274"/>
                      </a:lnTo>
                      <a:lnTo>
                        <a:pt x="33" y="272"/>
                      </a:lnTo>
                      <a:lnTo>
                        <a:pt x="24" y="270"/>
                      </a:lnTo>
                      <a:lnTo>
                        <a:pt x="17" y="267"/>
                      </a:lnTo>
                      <a:lnTo>
                        <a:pt x="9" y="264"/>
                      </a:lnTo>
                      <a:lnTo>
                        <a:pt x="4" y="260"/>
                      </a:lnTo>
                      <a:lnTo>
                        <a:pt x="1" y="256"/>
                      </a:lnTo>
                      <a:lnTo>
                        <a:pt x="0" y="2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610" name="Arc 754"/>
                <p:cNvSpPr>
                  <a:spLocks/>
                </p:cNvSpPr>
                <p:nvPr/>
              </p:nvSpPr>
              <p:spPr bwMode="auto">
                <a:xfrm>
                  <a:off x="1707" y="2487"/>
                  <a:ext cx="204" cy="19"/>
                </a:xfrm>
                <a:custGeom>
                  <a:avLst/>
                  <a:gdLst>
                    <a:gd name="G0" fmla="+- 21600 0 0"/>
                    <a:gd name="G1" fmla="+- 1166 0 0"/>
                    <a:gd name="G2" fmla="+- 21600 0 0"/>
                    <a:gd name="T0" fmla="*/ 43169 w 43200"/>
                    <a:gd name="T1" fmla="*/ 0 h 22766"/>
                    <a:gd name="T2" fmla="*/ 31 w 43200"/>
                    <a:gd name="T3" fmla="*/ 0 h 22766"/>
                    <a:gd name="T4" fmla="*/ 21600 w 43200"/>
                    <a:gd name="T5" fmla="*/ 1166 h 22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2766" fill="none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</a:path>
                    <a:path w="43200" h="22766" stroke="0" extrusionOk="0">
                      <a:moveTo>
                        <a:pt x="43168" y="0"/>
                      </a:moveTo>
                      <a:cubicBezTo>
                        <a:pt x="43189" y="388"/>
                        <a:pt x="43200" y="777"/>
                        <a:pt x="43200" y="1166"/>
                      </a:cubicBezTo>
                      <a:cubicBezTo>
                        <a:pt x="43200" y="13095"/>
                        <a:pt x="33529" y="22766"/>
                        <a:pt x="21600" y="22766"/>
                      </a:cubicBezTo>
                      <a:cubicBezTo>
                        <a:pt x="9670" y="22766"/>
                        <a:pt x="0" y="13095"/>
                        <a:pt x="0" y="1166"/>
                      </a:cubicBezTo>
                      <a:cubicBezTo>
                        <a:pt x="-1" y="777"/>
                        <a:pt x="10" y="388"/>
                        <a:pt x="31" y="0"/>
                      </a:cubicBezTo>
                      <a:lnTo>
                        <a:pt x="21600" y="1166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11" name="Arc 755"/>
                <p:cNvSpPr>
                  <a:spLocks/>
                </p:cNvSpPr>
                <p:nvPr/>
              </p:nvSpPr>
              <p:spPr bwMode="auto">
                <a:xfrm>
                  <a:off x="1707" y="2397"/>
                  <a:ext cx="204" cy="18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43200 w 43200"/>
                    <a:gd name="T1" fmla="*/ 0 h 21600"/>
                    <a:gd name="T2" fmla="*/ 0 w 43200"/>
                    <a:gd name="T3" fmla="*/ 0 h 21600"/>
                    <a:gd name="T4" fmla="*/ 21600 w 432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200" h="21600" stroke="0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612" name="Oval 756"/>
                <p:cNvSpPr>
                  <a:spLocks noChangeArrowheads="1"/>
                </p:cNvSpPr>
                <p:nvPr/>
              </p:nvSpPr>
              <p:spPr bwMode="auto">
                <a:xfrm>
                  <a:off x="1706" y="2300"/>
                  <a:ext cx="204" cy="38"/>
                </a:xfrm>
                <a:prstGeom prst="ellipse">
                  <a:avLst/>
                </a:prstGeom>
                <a:solidFill>
                  <a:srgbClr val="C0C0C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</p:grpSp>
      </p:grpSp>
      <p:grpSp>
        <p:nvGrpSpPr>
          <p:cNvPr id="122613" name="Group 757"/>
          <p:cNvGrpSpPr>
            <a:grpSpLocks/>
          </p:cNvGrpSpPr>
          <p:nvPr/>
        </p:nvGrpSpPr>
        <p:grpSpPr bwMode="auto">
          <a:xfrm>
            <a:off x="5638800" y="2667000"/>
            <a:ext cx="1612900" cy="993775"/>
            <a:chOff x="4141" y="1307"/>
            <a:chExt cx="1008" cy="622"/>
          </a:xfrm>
        </p:grpSpPr>
        <p:grpSp>
          <p:nvGrpSpPr>
            <p:cNvPr id="122614" name="Group 758"/>
            <p:cNvGrpSpPr>
              <a:grpSpLocks/>
            </p:cNvGrpSpPr>
            <p:nvPr/>
          </p:nvGrpSpPr>
          <p:grpSpPr bwMode="auto">
            <a:xfrm>
              <a:off x="4141" y="1571"/>
              <a:ext cx="483" cy="358"/>
              <a:chOff x="4141" y="1571"/>
              <a:chExt cx="483" cy="358"/>
            </a:xfrm>
          </p:grpSpPr>
          <p:grpSp>
            <p:nvGrpSpPr>
              <p:cNvPr id="122615" name="Group 759"/>
              <p:cNvGrpSpPr>
                <a:grpSpLocks/>
              </p:cNvGrpSpPr>
              <p:nvPr/>
            </p:nvGrpSpPr>
            <p:grpSpPr bwMode="auto">
              <a:xfrm>
                <a:off x="4141" y="1644"/>
                <a:ext cx="477" cy="285"/>
                <a:chOff x="4141" y="1644"/>
                <a:chExt cx="477" cy="285"/>
              </a:xfrm>
            </p:grpSpPr>
            <p:sp>
              <p:nvSpPr>
                <p:cNvPr id="122616" name="Freeform 760"/>
                <p:cNvSpPr>
                  <a:spLocks/>
                </p:cNvSpPr>
                <p:nvPr/>
              </p:nvSpPr>
              <p:spPr bwMode="auto">
                <a:xfrm>
                  <a:off x="4145" y="1722"/>
                  <a:ext cx="245" cy="207"/>
                </a:xfrm>
                <a:custGeom>
                  <a:avLst/>
                  <a:gdLst>
                    <a:gd name="T0" fmla="*/ 244 w 245"/>
                    <a:gd name="T1" fmla="*/ 137 h 207"/>
                    <a:gd name="T2" fmla="*/ 244 w 245"/>
                    <a:gd name="T3" fmla="*/ 206 h 207"/>
                    <a:gd name="T4" fmla="*/ 0 w 245"/>
                    <a:gd name="T5" fmla="*/ 50 h 207"/>
                    <a:gd name="T6" fmla="*/ 0 w 245"/>
                    <a:gd name="T7" fmla="*/ 0 h 207"/>
                    <a:gd name="T8" fmla="*/ 244 w 245"/>
                    <a:gd name="T9" fmla="*/ 13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7">
                      <a:moveTo>
                        <a:pt x="244" y="137"/>
                      </a:moveTo>
                      <a:lnTo>
                        <a:pt x="244" y="206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244" y="137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617" name="Group 761"/>
                <p:cNvGrpSpPr>
                  <a:grpSpLocks/>
                </p:cNvGrpSpPr>
                <p:nvPr/>
              </p:nvGrpSpPr>
              <p:grpSpPr bwMode="auto">
                <a:xfrm>
                  <a:off x="4170" y="1736"/>
                  <a:ext cx="197" cy="178"/>
                  <a:chOff x="4170" y="1736"/>
                  <a:chExt cx="197" cy="178"/>
                </a:xfrm>
              </p:grpSpPr>
              <p:sp>
                <p:nvSpPr>
                  <p:cNvPr id="122618" name="Freeform 762"/>
                  <p:cNvSpPr>
                    <a:spLocks/>
                  </p:cNvSpPr>
                  <p:nvPr/>
                </p:nvSpPr>
                <p:spPr bwMode="auto">
                  <a:xfrm>
                    <a:off x="4337" y="1829"/>
                    <a:ext cx="30" cy="85"/>
                  </a:xfrm>
                  <a:custGeom>
                    <a:avLst/>
                    <a:gdLst>
                      <a:gd name="T0" fmla="*/ 29 w 30"/>
                      <a:gd name="T1" fmla="*/ 16 h 85"/>
                      <a:gd name="T2" fmla="*/ 0 w 30"/>
                      <a:gd name="T3" fmla="*/ 0 h 85"/>
                      <a:gd name="T4" fmla="*/ 0 w 30"/>
                      <a:gd name="T5" fmla="*/ 66 h 85"/>
                      <a:gd name="T6" fmla="*/ 29 w 30"/>
                      <a:gd name="T7" fmla="*/ 84 h 85"/>
                      <a:gd name="T8" fmla="*/ 29 w 30"/>
                      <a:gd name="T9" fmla="*/ 1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85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66"/>
                        </a:lnTo>
                        <a:lnTo>
                          <a:pt x="29" y="84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19" name="Freeform 763"/>
                  <p:cNvSpPr>
                    <a:spLocks/>
                  </p:cNvSpPr>
                  <p:nvPr/>
                </p:nvSpPr>
                <p:spPr bwMode="auto">
                  <a:xfrm>
                    <a:off x="4280" y="1797"/>
                    <a:ext cx="29" cy="80"/>
                  </a:xfrm>
                  <a:custGeom>
                    <a:avLst/>
                    <a:gdLst>
                      <a:gd name="T0" fmla="*/ 28 w 29"/>
                      <a:gd name="T1" fmla="*/ 16 h 80"/>
                      <a:gd name="T2" fmla="*/ 0 w 29"/>
                      <a:gd name="T3" fmla="*/ 0 h 80"/>
                      <a:gd name="T4" fmla="*/ 0 w 29"/>
                      <a:gd name="T5" fmla="*/ 61 h 80"/>
                      <a:gd name="T6" fmla="*/ 28 w 29"/>
                      <a:gd name="T7" fmla="*/ 79 h 80"/>
                      <a:gd name="T8" fmla="*/ 28 w 29"/>
                      <a:gd name="T9" fmla="*/ 16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80">
                        <a:moveTo>
                          <a:pt x="28" y="16"/>
                        </a:moveTo>
                        <a:lnTo>
                          <a:pt x="0" y="0"/>
                        </a:lnTo>
                        <a:lnTo>
                          <a:pt x="0" y="61"/>
                        </a:lnTo>
                        <a:lnTo>
                          <a:pt x="28" y="79"/>
                        </a:lnTo>
                        <a:lnTo>
                          <a:pt x="28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20" name="Freeform 764"/>
                  <p:cNvSpPr>
                    <a:spLocks/>
                  </p:cNvSpPr>
                  <p:nvPr/>
                </p:nvSpPr>
                <p:spPr bwMode="auto">
                  <a:xfrm>
                    <a:off x="4224" y="1767"/>
                    <a:ext cx="30" cy="76"/>
                  </a:xfrm>
                  <a:custGeom>
                    <a:avLst/>
                    <a:gdLst>
                      <a:gd name="T0" fmla="*/ 29 w 30"/>
                      <a:gd name="T1" fmla="*/ 16 h 76"/>
                      <a:gd name="T2" fmla="*/ 0 w 30"/>
                      <a:gd name="T3" fmla="*/ 0 h 76"/>
                      <a:gd name="T4" fmla="*/ 0 w 30"/>
                      <a:gd name="T5" fmla="*/ 56 h 76"/>
                      <a:gd name="T6" fmla="*/ 29 w 30"/>
                      <a:gd name="T7" fmla="*/ 75 h 76"/>
                      <a:gd name="T8" fmla="*/ 29 w 30"/>
                      <a:gd name="T9" fmla="*/ 1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76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56"/>
                        </a:lnTo>
                        <a:lnTo>
                          <a:pt x="29" y="75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21" name="Freeform 765"/>
                  <p:cNvSpPr>
                    <a:spLocks/>
                  </p:cNvSpPr>
                  <p:nvPr/>
                </p:nvSpPr>
                <p:spPr bwMode="auto">
                  <a:xfrm>
                    <a:off x="4170" y="1736"/>
                    <a:ext cx="30" cy="71"/>
                  </a:xfrm>
                  <a:custGeom>
                    <a:avLst/>
                    <a:gdLst>
                      <a:gd name="T0" fmla="*/ 29 w 30"/>
                      <a:gd name="T1" fmla="*/ 16 h 71"/>
                      <a:gd name="T2" fmla="*/ 0 w 30"/>
                      <a:gd name="T3" fmla="*/ 0 h 71"/>
                      <a:gd name="T4" fmla="*/ 0 w 30"/>
                      <a:gd name="T5" fmla="*/ 52 h 71"/>
                      <a:gd name="T6" fmla="*/ 29 w 30"/>
                      <a:gd name="T7" fmla="*/ 70 h 71"/>
                      <a:gd name="T8" fmla="*/ 29 w 30"/>
                      <a:gd name="T9" fmla="*/ 16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71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52"/>
                        </a:lnTo>
                        <a:lnTo>
                          <a:pt x="29" y="70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622" name="Freeform 766"/>
                <p:cNvSpPr>
                  <a:spLocks/>
                </p:cNvSpPr>
                <p:nvPr/>
              </p:nvSpPr>
              <p:spPr bwMode="auto">
                <a:xfrm>
                  <a:off x="4389" y="1772"/>
                  <a:ext cx="226" cy="157"/>
                </a:xfrm>
                <a:custGeom>
                  <a:avLst/>
                  <a:gdLst>
                    <a:gd name="T0" fmla="*/ 225 w 226"/>
                    <a:gd name="T1" fmla="*/ 0 h 157"/>
                    <a:gd name="T2" fmla="*/ 0 w 226"/>
                    <a:gd name="T3" fmla="*/ 87 h 157"/>
                    <a:gd name="T4" fmla="*/ 0 w 226"/>
                    <a:gd name="T5" fmla="*/ 156 h 157"/>
                    <a:gd name="T6" fmla="*/ 225 w 226"/>
                    <a:gd name="T7" fmla="*/ 62 h 157"/>
                    <a:gd name="T8" fmla="*/ 225 w 226"/>
                    <a:gd name="T9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57">
                      <a:moveTo>
                        <a:pt x="225" y="0"/>
                      </a:moveTo>
                      <a:lnTo>
                        <a:pt x="0" y="87"/>
                      </a:lnTo>
                      <a:lnTo>
                        <a:pt x="0" y="156"/>
                      </a:lnTo>
                      <a:lnTo>
                        <a:pt x="225" y="62"/>
                      </a:lnTo>
                      <a:lnTo>
                        <a:pt x="225" y="0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623" name="Group 767"/>
                <p:cNvGrpSpPr>
                  <a:grpSpLocks/>
                </p:cNvGrpSpPr>
                <p:nvPr/>
              </p:nvGrpSpPr>
              <p:grpSpPr bwMode="auto">
                <a:xfrm>
                  <a:off x="4145" y="1644"/>
                  <a:ext cx="470" cy="217"/>
                  <a:chOff x="4145" y="1644"/>
                  <a:chExt cx="470" cy="217"/>
                </a:xfrm>
              </p:grpSpPr>
              <p:sp>
                <p:nvSpPr>
                  <p:cNvPr id="122624" name="Freeform 768"/>
                  <p:cNvSpPr>
                    <a:spLocks/>
                  </p:cNvSpPr>
                  <p:nvPr/>
                </p:nvSpPr>
                <p:spPr bwMode="auto">
                  <a:xfrm>
                    <a:off x="4145" y="1644"/>
                    <a:ext cx="470" cy="217"/>
                  </a:xfrm>
                  <a:custGeom>
                    <a:avLst/>
                    <a:gdLst>
                      <a:gd name="T0" fmla="*/ 469 w 470"/>
                      <a:gd name="T1" fmla="*/ 129 h 217"/>
                      <a:gd name="T2" fmla="*/ 209 w 470"/>
                      <a:gd name="T3" fmla="*/ 0 h 217"/>
                      <a:gd name="T4" fmla="*/ 0 w 470"/>
                      <a:gd name="T5" fmla="*/ 78 h 217"/>
                      <a:gd name="T6" fmla="*/ 245 w 470"/>
                      <a:gd name="T7" fmla="*/ 216 h 217"/>
                      <a:gd name="T8" fmla="*/ 469 w 470"/>
                      <a:gd name="T9" fmla="*/ 129 h 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0" h="217">
                        <a:moveTo>
                          <a:pt x="469" y="129"/>
                        </a:moveTo>
                        <a:lnTo>
                          <a:pt x="209" y="0"/>
                        </a:lnTo>
                        <a:lnTo>
                          <a:pt x="0" y="78"/>
                        </a:lnTo>
                        <a:lnTo>
                          <a:pt x="245" y="216"/>
                        </a:lnTo>
                        <a:lnTo>
                          <a:pt x="469" y="1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625" name="Group 769"/>
                  <p:cNvGrpSpPr>
                    <a:grpSpLocks/>
                  </p:cNvGrpSpPr>
                  <p:nvPr/>
                </p:nvGrpSpPr>
                <p:grpSpPr bwMode="auto">
                  <a:xfrm>
                    <a:off x="4170" y="1658"/>
                    <a:ext cx="416" cy="188"/>
                    <a:chOff x="4170" y="1658"/>
                    <a:chExt cx="416" cy="188"/>
                  </a:xfrm>
                </p:grpSpPr>
                <p:sp>
                  <p:nvSpPr>
                    <p:cNvPr id="122626" name="Freeform 770"/>
                    <p:cNvSpPr>
                      <a:spLocks/>
                    </p:cNvSpPr>
                    <p:nvPr/>
                  </p:nvSpPr>
                  <p:spPr bwMode="auto">
                    <a:xfrm>
                      <a:off x="4337" y="1744"/>
                      <a:ext cx="249" cy="102"/>
                    </a:xfrm>
                    <a:custGeom>
                      <a:avLst/>
                      <a:gdLst>
                        <a:gd name="T0" fmla="*/ 248 w 249"/>
                        <a:gd name="T1" fmla="*/ 14 h 102"/>
                        <a:gd name="T2" fmla="*/ 220 w 249"/>
                        <a:gd name="T3" fmla="*/ 0 h 102"/>
                        <a:gd name="T4" fmla="*/ 0 w 249"/>
                        <a:gd name="T5" fmla="*/ 85 h 102"/>
                        <a:gd name="T6" fmla="*/ 28 w 249"/>
                        <a:gd name="T7" fmla="*/ 101 h 102"/>
                        <a:gd name="T8" fmla="*/ 248 w 249"/>
                        <a:gd name="T9" fmla="*/ 14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9" h="102">
                          <a:moveTo>
                            <a:pt x="248" y="14"/>
                          </a:moveTo>
                          <a:lnTo>
                            <a:pt x="220" y="0"/>
                          </a:lnTo>
                          <a:lnTo>
                            <a:pt x="0" y="85"/>
                          </a:lnTo>
                          <a:lnTo>
                            <a:pt x="28" y="101"/>
                          </a:lnTo>
                          <a:lnTo>
                            <a:pt x="248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27" name="Freeform 771"/>
                    <p:cNvSpPr>
                      <a:spLocks/>
                    </p:cNvSpPr>
                    <p:nvPr/>
                  </p:nvSpPr>
                  <p:spPr bwMode="auto">
                    <a:xfrm>
                      <a:off x="4280" y="1715"/>
                      <a:ext cx="247" cy="99"/>
                    </a:xfrm>
                    <a:custGeom>
                      <a:avLst/>
                      <a:gdLst>
                        <a:gd name="T0" fmla="*/ 246 w 247"/>
                        <a:gd name="T1" fmla="*/ 14 h 99"/>
                        <a:gd name="T2" fmla="*/ 218 w 247"/>
                        <a:gd name="T3" fmla="*/ 0 h 99"/>
                        <a:gd name="T4" fmla="*/ 0 w 247"/>
                        <a:gd name="T5" fmla="*/ 82 h 99"/>
                        <a:gd name="T6" fmla="*/ 28 w 247"/>
                        <a:gd name="T7" fmla="*/ 98 h 99"/>
                        <a:gd name="T8" fmla="*/ 246 w 247"/>
                        <a:gd name="T9" fmla="*/ 14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7" h="99">
                          <a:moveTo>
                            <a:pt x="246" y="14"/>
                          </a:moveTo>
                          <a:lnTo>
                            <a:pt x="218" y="0"/>
                          </a:lnTo>
                          <a:lnTo>
                            <a:pt x="0" y="82"/>
                          </a:lnTo>
                          <a:lnTo>
                            <a:pt x="28" y="98"/>
                          </a:lnTo>
                          <a:lnTo>
                            <a:pt x="246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28" name="Freeform 772"/>
                    <p:cNvSpPr>
                      <a:spLocks/>
                    </p:cNvSpPr>
                    <p:nvPr/>
                  </p:nvSpPr>
                  <p:spPr bwMode="auto">
                    <a:xfrm>
                      <a:off x="4224" y="1686"/>
                      <a:ext cx="243" cy="97"/>
                    </a:xfrm>
                    <a:custGeom>
                      <a:avLst/>
                      <a:gdLst>
                        <a:gd name="T0" fmla="*/ 242 w 243"/>
                        <a:gd name="T1" fmla="*/ 14 h 97"/>
                        <a:gd name="T2" fmla="*/ 215 w 243"/>
                        <a:gd name="T3" fmla="*/ 0 h 97"/>
                        <a:gd name="T4" fmla="*/ 0 w 243"/>
                        <a:gd name="T5" fmla="*/ 80 h 97"/>
                        <a:gd name="T6" fmla="*/ 28 w 243"/>
                        <a:gd name="T7" fmla="*/ 96 h 97"/>
                        <a:gd name="T8" fmla="*/ 242 w 243"/>
                        <a:gd name="T9" fmla="*/ 14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3" h="97">
                          <a:moveTo>
                            <a:pt x="242" y="14"/>
                          </a:moveTo>
                          <a:lnTo>
                            <a:pt x="215" y="0"/>
                          </a:lnTo>
                          <a:lnTo>
                            <a:pt x="0" y="80"/>
                          </a:lnTo>
                          <a:lnTo>
                            <a:pt x="28" y="96"/>
                          </a:lnTo>
                          <a:lnTo>
                            <a:pt x="242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29" name="Freeform 773"/>
                    <p:cNvSpPr>
                      <a:spLocks/>
                    </p:cNvSpPr>
                    <p:nvPr/>
                  </p:nvSpPr>
                  <p:spPr bwMode="auto">
                    <a:xfrm>
                      <a:off x="4170" y="1658"/>
                      <a:ext cx="239" cy="95"/>
                    </a:xfrm>
                    <a:custGeom>
                      <a:avLst/>
                      <a:gdLst>
                        <a:gd name="T0" fmla="*/ 238 w 239"/>
                        <a:gd name="T1" fmla="*/ 13 h 95"/>
                        <a:gd name="T2" fmla="*/ 211 w 239"/>
                        <a:gd name="T3" fmla="*/ 0 h 95"/>
                        <a:gd name="T4" fmla="*/ 0 w 239"/>
                        <a:gd name="T5" fmla="*/ 78 h 95"/>
                        <a:gd name="T6" fmla="*/ 28 w 239"/>
                        <a:gd name="T7" fmla="*/ 94 h 95"/>
                        <a:gd name="T8" fmla="*/ 238 w 239"/>
                        <a:gd name="T9" fmla="*/ 13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9" h="95">
                          <a:moveTo>
                            <a:pt x="238" y="13"/>
                          </a:moveTo>
                          <a:lnTo>
                            <a:pt x="211" y="0"/>
                          </a:lnTo>
                          <a:lnTo>
                            <a:pt x="0" y="78"/>
                          </a:lnTo>
                          <a:lnTo>
                            <a:pt x="28" y="94"/>
                          </a:lnTo>
                          <a:lnTo>
                            <a:pt x="238" y="13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630" name="Group 774"/>
                <p:cNvGrpSpPr>
                  <a:grpSpLocks/>
                </p:cNvGrpSpPr>
                <p:nvPr/>
              </p:nvGrpSpPr>
              <p:grpSpPr bwMode="auto">
                <a:xfrm>
                  <a:off x="4385" y="1785"/>
                  <a:ext cx="233" cy="132"/>
                  <a:chOff x="4385" y="1785"/>
                  <a:chExt cx="233" cy="132"/>
                </a:xfrm>
              </p:grpSpPr>
              <p:sp>
                <p:nvSpPr>
                  <p:cNvPr id="122631" name="Line 7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85" y="1785"/>
                    <a:ext cx="233" cy="7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2" name="Line 7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85" y="1831"/>
                    <a:ext cx="233" cy="8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3" name="Line 7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85" y="1820"/>
                    <a:ext cx="233" cy="8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4" name="Line 7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85" y="1799"/>
                    <a:ext cx="233" cy="8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5" name="Line 7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85" y="1808"/>
                    <a:ext cx="233" cy="8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36" name="Group 780"/>
                <p:cNvGrpSpPr>
                  <a:grpSpLocks/>
                </p:cNvGrpSpPr>
                <p:nvPr/>
              </p:nvGrpSpPr>
              <p:grpSpPr bwMode="auto">
                <a:xfrm>
                  <a:off x="4141" y="1725"/>
                  <a:ext cx="252" cy="200"/>
                  <a:chOff x="4141" y="1725"/>
                  <a:chExt cx="252" cy="200"/>
                </a:xfrm>
              </p:grpSpPr>
              <p:sp>
                <p:nvSpPr>
                  <p:cNvPr id="122637" name="Line 7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1" y="1750"/>
                    <a:ext cx="252" cy="16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8" name="Line 78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1" y="1734"/>
                    <a:ext cx="252" cy="15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39" name="Line 7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1" y="1725"/>
                    <a:ext cx="252" cy="14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40" name="Line 7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1" y="1761"/>
                    <a:ext cx="252" cy="16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41" name="Line 7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1" y="1743"/>
                    <a:ext cx="252" cy="15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42" name="Group 786"/>
                <p:cNvGrpSpPr>
                  <a:grpSpLocks/>
                </p:cNvGrpSpPr>
                <p:nvPr/>
              </p:nvGrpSpPr>
              <p:grpSpPr bwMode="auto">
                <a:xfrm>
                  <a:off x="4352" y="1652"/>
                  <a:ext cx="237" cy="120"/>
                  <a:chOff x="4352" y="1652"/>
                  <a:chExt cx="237" cy="120"/>
                </a:xfrm>
              </p:grpSpPr>
              <p:sp>
                <p:nvSpPr>
                  <p:cNvPr id="122643" name="Freeform 787"/>
                  <p:cNvSpPr>
                    <a:spLocks/>
                  </p:cNvSpPr>
                  <p:nvPr/>
                </p:nvSpPr>
                <p:spPr bwMode="auto">
                  <a:xfrm>
                    <a:off x="4580" y="1766"/>
                    <a:ext cx="9" cy="6"/>
                  </a:xfrm>
                  <a:custGeom>
                    <a:avLst/>
                    <a:gdLst>
                      <a:gd name="T0" fmla="*/ 0 w 9"/>
                      <a:gd name="T1" fmla="*/ 3 h 6"/>
                      <a:gd name="T2" fmla="*/ 0 w 9"/>
                      <a:gd name="T3" fmla="*/ 2 h 6"/>
                      <a:gd name="T4" fmla="*/ 0 w 9"/>
                      <a:gd name="T5" fmla="*/ 2 h 6"/>
                      <a:gd name="T6" fmla="*/ 0 w 9"/>
                      <a:gd name="T7" fmla="*/ 1 h 6"/>
                      <a:gd name="T8" fmla="*/ 1 w 9"/>
                      <a:gd name="T9" fmla="*/ 1 h 6"/>
                      <a:gd name="T10" fmla="*/ 1 w 9"/>
                      <a:gd name="T11" fmla="*/ 1 h 6"/>
                      <a:gd name="T12" fmla="*/ 1 w 9"/>
                      <a:gd name="T13" fmla="*/ 1 h 6"/>
                      <a:gd name="T14" fmla="*/ 2 w 9"/>
                      <a:gd name="T15" fmla="*/ 1 h 6"/>
                      <a:gd name="T16" fmla="*/ 2 w 9"/>
                      <a:gd name="T17" fmla="*/ 0 h 6"/>
                      <a:gd name="T18" fmla="*/ 3 w 9"/>
                      <a:gd name="T19" fmla="*/ 0 h 6"/>
                      <a:gd name="T20" fmla="*/ 3 w 9"/>
                      <a:gd name="T21" fmla="*/ 0 h 6"/>
                      <a:gd name="T22" fmla="*/ 4 w 9"/>
                      <a:gd name="T23" fmla="*/ 0 h 6"/>
                      <a:gd name="T24" fmla="*/ 4 w 9"/>
                      <a:gd name="T25" fmla="*/ 0 h 6"/>
                      <a:gd name="T26" fmla="*/ 5 w 9"/>
                      <a:gd name="T27" fmla="*/ 0 h 6"/>
                      <a:gd name="T28" fmla="*/ 5 w 9"/>
                      <a:gd name="T29" fmla="*/ 0 h 6"/>
                      <a:gd name="T30" fmla="*/ 6 w 9"/>
                      <a:gd name="T31" fmla="*/ 0 h 6"/>
                      <a:gd name="T32" fmla="*/ 6 w 9"/>
                      <a:gd name="T33" fmla="*/ 0 h 6"/>
                      <a:gd name="T34" fmla="*/ 7 w 9"/>
                      <a:gd name="T35" fmla="*/ 1 h 6"/>
                      <a:gd name="T36" fmla="*/ 7 w 9"/>
                      <a:gd name="T37" fmla="*/ 1 h 6"/>
                      <a:gd name="T38" fmla="*/ 7 w 9"/>
                      <a:gd name="T39" fmla="*/ 1 h 6"/>
                      <a:gd name="T40" fmla="*/ 8 w 9"/>
                      <a:gd name="T41" fmla="*/ 2 h 6"/>
                      <a:gd name="T42" fmla="*/ 8 w 9"/>
                      <a:gd name="T43" fmla="*/ 2 h 6"/>
                      <a:gd name="T44" fmla="*/ 8 w 9"/>
                      <a:gd name="T45" fmla="*/ 2 h 6"/>
                      <a:gd name="T46" fmla="*/ 8 w 9"/>
                      <a:gd name="T47" fmla="*/ 3 h 6"/>
                      <a:gd name="T48" fmla="*/ 8 w 9"/>
                      <a:gd name="T49" fmla="*/ 3 h 6"/>
                      <a:gd name="T50" fmla="*/ 8 w 9"/>
                      <a:gd name="T51" fmla="*/ 3 h 6"/>
                      <a:gd name="T52" fmla="*/ 8 w 9"/>
                      <a:gd name="T53" fmla="*/ 4 h 6"/>
                      <a:gd name="T54" fmla="*/ 7 w 9"/>
                      <a:gd name="T55" fmla="*/ 4 h 6"/>
                      <a:gd name="T56" fmla="*/ 7 w 9"/>
                      <a:gd name="T57" fmla="*/ 4 h 6"/>
                      <a:gd name="T58" fmla="*/ 7 w 9"/>
                      <a:gd name="T59" fmla="*/ 4 h 6"/>
                      <a:gd name="T60" fmla="*/ 6 w 9"/>
                      <a:gd name="T61" fmla="*/ 4 h 6"/>
                      <a:gd name="T62" fmla="*/ 6 w 9"/>
                      <a:gd name="T63" fmla="*/ 5 h 6"/>
                      <a:gd name="T64" fmla="*/ 6 w 9"/>
                      <a:gd name="T65" fmla="*/ 5 h 6"/>
                      <a:gd name="T66" fmla="*/ 5 w 9"/>
                      <a:gd name="T67" fmla="*/ 5 h 6"/>
                      <a:gd name="T68" fmla="*/ 4 w 9"/>
                      <a:gd name="T69" fmla="*/ 5 h 6"/>
                      <a:gd name="T70" fmla="*/ 4 w 9"/>
                      <a:gd name="T71" fmla="*/ 5 h 6"/>
                      <a:gd name="T72" fmla="*/ 3 w 9"/>
                      <a:gd name="T73" fmla="*/ 5 h 6"/>
                      <a:gd name="T74" fmla="*/ 3 w 9"/>
                      <a:gd name="T75" fmla="*/ 5 h 6"/>
                      <a:gd name="T76" fmla="*/ 2 w 9"/>
                      <a:gd name="T77" fmla="*/ 5 h 6"/>
                      <a:gd name="T78" fmla="*/ 2 w 9"/>
                      <a:gd name="T79" fmla="*/ 5 h 6"/>
                      <a:gd name="T80" fmla="*/ 1 w 9"/>
                      <a:gd name="T81" fmla="*/ 4 h 6"/>
                      <a:gd name="T82" fmla="*/ 1 w 9"/>
                      <a:gd name="T83" fmla="*/ 4 h 6"/>
                      <a:gd name="T84" fmla="*/ 1 w 9"/>
                      <a:gd name="T85" fmla="*/ 4 h 6"/>
                      <a:gd name="T86" fmla="*/ 0 w 9"/>
                      <a:gd name="T87" fmla="*/ 3 h 6"/>
                      <a:gd name="T88" fmla="*/ 0 w 9"/>
                      <a:gd name="T89" fmla="*/ 3 h 6"/>
                      <a:gd name="T90" fmla="*/ 0 w 9"/>
                      <a:gd name="T91" fmla="*/ 3 h 6"/>
                      <a:gd name="T92" fmla="*/ 0 w 9"/>
                      <a:gd name="T93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6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5"/>
                        </a:lnTo>
                        <a:lnTo>
                          <a:pt x="4" y="5"/>
                        </a:lnTo>
                        <a:lnTo>
                          <a:pt x="4" y="5"/>
                        </a:lnTo>
                        <a:lnTo>
                          <a:pt x="3" y="5"/>
                        </a:lnTo>
                        <a:lnTo>
                          <a:pt x="3" y="5"/>
                        </a:lnTo>
                        <a:lnTo>
                          <a:pt x="2" y="5"/>
                        </a:lnTo>
                        <a:lnTo>
                          <a:pt x="2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4" name="Freeform 788"/>
                  <p:cNvSpPr>
                    <a:spLocks/>
                  </p:cNvSpPr>
                  <p:nvPr/>
                </p:nvSpPr>
                <p:spPr bwMode="auto">
                  <a:xfrm>
                    <a:off x="4553" y="1752"/>
                    <a:ext cx="8" cy="7"/>
                  </a:xfrm>
                  <a:custGeom>
                    <a:avLst/>
                    <a:gdLst>
                      <a:gd name="T0" fmla="*/ 0 w 8"/>
                      <a:gd name="T1" fmla="*/ 3 h 7"/>
                      <a:gd name="T2" fmla="*/ 0 w 8"/>
                      <a:gd name="T3" fmla="*/ 2 h 7"/>
                      <a:gd name="T4" fmla="*/ 0 w 8"/>
                      <a:gd name="T5" fmla="*/ 2 h 7"/>
                      <a:gd name="T6" fmla="*/ 0 w 8"/>
                      <a:gd name="T7" fmla="*/ 2 h 7"/>
                      <a:gd name="T8" fmla="*/ 1 w 8"/>
                      <a:gd name="T9" fmla="*/ 1 h 7"/>
                      <a:gd name="T10" fmla="*/ 1 w 8"/>
                      <a:gd name="T11" fmla="*/ 1 h 7"/>
                      <a:gd name="T12" fmla="*/ 1 w 8"/>
                      <a:gd name="T13" fmla="*/ 1 h 7"/>
                      <a:gd name="T14" fmla="*/ 1 w 8"/>
                      <a:gd name="T15" fmla="*/ 0 h 7"/>
                      <a:gd name="T16" fmla="*/ 2 w 8"/>
                      <a:gd name="T17" fmla="*/ 0 h 7"/>
                      <a:gd name="T18" fmla="*/ 2 w 8"/>
                      <a:gd name="T19" fmla="*/ 0 h 7"/>
                      <a:gd name="T20" fmla="*/ 3 w 8"/>
                      <a:gd name="T21" fmla="*/ 0 h 7"/>
                      <a:gd name="T22" fmla="*/ 3 w 8"/>
                      <a:gd name="T23" fmla="*/ 0 h 7"/>
                      <a:gd name="T24" fmla="*/ 4 w 8"/>
                      <a:gd name="T25" fmla="*/ 0 h 7"/>
                      <a:gd name="T26" fmla="*/ 4 w 8"/>
                      <a:gd name="T27" fmla="*/ 0 h 7"/>
                      <a:gd name="T28" fmla="*/ 4 w 8"/>
                      <a:gd name="T29" fmla="*/ 0 h 7"/>
                      <a:gd name="T30" fmla="*/ 5 w 8"/>
                      <a:gd name="T31" fmla="*/ 0 h 7"/>
                      <a:gd name="T32" fmla="*/ 5 w 8"/>
                      <a:gd name="T33" fmla="*/ 0 h 7"/>
                      <a:gd name="T34" fmla="*/ 6 w 8"/>
                      <a:gd name="T35" fmla="*/ 1 h 7"/>
                      <a:gd name="T36" fmla="*/ 6 w 8"/>
                      <a:gd name="T37" fmla="*/ 1 h 7"/>
                      <a:gd name="T38" fmla="*/ 6 w 8"/>
                      <a:gd name="T39" fmla="*/ 1 h 7"/>
                      <a:gd name="T40" fmla="*/ 7 w 8"/>
                      <a:gd name="T41" fmla="*/ 2 h 7"/>
                      <a:gd name="T42" fmla="*/ 7 w 8"/>
                      <a:gd name="T43" fmla="*/ 2 h 7"/>
                      <a:gd name="T44" fmla="*/ 7 w 8"/>
                      <a:gd name="T45" fmla="*/ 3 h 7"/>
                      <a:gd name="T46" fmla="*/ 7 w 8"/>
                      <a:gd name="T47" fmla="*/ 3 h 7"/>
                      <a:gd name="T48" fmla="*/ 7 w 8"/>
                      <a:gd name="T49" fmla="*/ 3 h 7"/>
                      <a:gd name="T50" fmla="*/ 7 w 8"/>
                      <a:gd name="T51" fmla="*/ 4 h 7"/>
                      <a:gd name="T52" fmla="*/ 7 w 8"/>
                      <a:gd name="T53" fmla="*/ 4 h 7"/>
                      <a:gd name="T54" fmla="*/ 6 w 8"/>
                      <a:gd name="T55" fmla="*/ 5 h 7"/>
                      <a:gd name="T56" fmla="*/ 6 w 8"/>
                      <a:gd name="T57" fmla="*/ 5 h 7"/>
                      <a:gd name="T58" fmla="*/ 6 w 8"/>
                      <a:gd name="T59" fmla="*/ 5 h 7"/>
                      <a:gd name="T60" fmla="*/ 6 w 8"/>
                      <a:gd name="T61" fmla="*/ 5 h 7"/>
                      <a:gd name="T62" fmla="*/ 5 w 8"/>
                      <a:gd name="T63" fmla="*/ 6 h 7"/>
                      <a:gd name="T64" fmla="*/ 5 w 8"/>
                      <a:gd name="T65" fmla="*/ 6 h 7"/>
                      <a:gd name="T66" fmla="*/ 4 w 8"/>
                      <a:gd name="T67" fmla="*/ 6 h 7"/>
                      <a:gd name="T68" fmla="*/ 4 w 8"/>
                      <a:gd name="T69" fmla="*/ 6 h 7"/>
                      <a:gd name="T70" fmla="*/ 3 w 8"/>
                      <a:gd name="T71" fmla="*/ 6 h 7"/>
                      <a:gd name="T72" fmla="*/ 3 w 8"/>
                      <a:gd name="T73" fmla="*/ 6 h 7"/>
                      <a:gd name="T74" fmla="*/ 2 w 8"/>
                      <a:gd name="T75" fmla="*/ 6 h 7"/>
                      <a:gd name="T76" fmla="*/ 2 w 8"/>
                      <a:gd name="T77" fmla="*/ 6 h 7"/>
                      <a:gd name="T78" fmla="*/ 1 w 8"/>
                      <a:gd name="T79" fmla="*/ 5 h 7"/>
                      <a:gd name="T80" fmla="*/ 1 w 8"/>
                      <a:gd name="T81" fmla="*/ 5 h 7"/>
                      <a:gd name="T82" fmla="*/ 1 w 8"/>
                      <a:gd name="T83" fmla="*/ 5 h 7"/>
                      <a:gd name="T84" fmla="*/ 0 w 8"/>
                      <a:gd name="T85" fmla="*/ 5 h 7"/>
                      <a:gd name="T86" fmla="*/ 0 w 8"/>
                      <a:gd name="T87" fmla="*/ 4 h 7"/>
                      <a:gd name="T88" fmla="*/ 0 w 8"/>
                      <a:gd name="T89" fmla="*/ 4 h 7"/>
                      <a:gd name="T90" fmla="*/ 0 w 8"/>
                      <a:gd name="T91" fmla="*/ 3 h 7"/>
                      <a:gd name="T92" fmla="*/ 0 w 8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5" name="Freeform 789"/>
                  <p:cNvSpPr>
                    <a:spLocks/>
                  </p:cNvSpPr>
                  <p:nvPr/>
                </p:nvSpPr>
                <p:spPr bwMode="auto">
                  <a:xfrm>
                    <a:off x="4525" y="1738"/>
                    <a:ext cx="10" cy="6"/>
                  </a:xfrm>
                  <a:custGeom>
                    <a:avLst/>
                    <a:gdLst>
                      <a:gd name="T0" fmla="*/ 0 w 10"/>
                      <a:gd name="T1" fmla="*/ 3 h 6"/>
                      <a:gd name="T2" fmla="*/ 0 w 10"/>
                      <a:gd name="T3" fmla="*/ 2 h 6"/>
                      <a:gd name="T4" fmla="*/ 0 w 10"/>
                      <a:gd name="T5" fmla="*/ 2 h 6"/>
                      <a:gd name="T6" fmla="*/ 0 w 10"/>
                      <a:gd name="T7" fmla="*/ 1 h 6"/>
                      <a:gd name="T8" fmla="*/ 1 w 10"/>
                      <a:gd name="T9" fmla="*/ 1 h 6"/>
                      <a:gd name="T10" fmla="*/ 1 w 10"/>
                      <a:gd name="T11" fmla="*/ 1 h 6"/>
                      <a:gd name="T12" fmla="*/ 2 w 10"/>
                      <a:gd name="T13" fmla="*/ 1 h 6"/>
                      <a:gd name="T14" fmla="*/ 2 w 10"/>
                      <a:gd name="T15" fmla="*/ 0 h 6"/>
                      <a:gd name="T16" fmla="*/ 2 w 10"/>
                      <a:gd name="T17" fmla="*/ 0 h 6"/>
                      <a:gd name="T18" fmla="*/ 3 w 10"/>
                      <a:gd name="T19" fmla="*/ 0 h 6"/>
                      <a:gd name="T20" fmla="*/ 4 w 10"/>
                      <a:gd name="T21" fmla="*/ 0 h 6"/>
                      <a:gd name="T22" fmla="*/ 4 w 10"/>
                      <a:gd name="T23" fmla="*/ 0 h 6"/>
                      <a:gd name="T24" fmla="*/ 5 w 10"/>
                      <a:gd name="T25" fmla="*/ 0 h 6"/>
                      <a:gd name="T26" fmla="*/ 5 w 10"/>
                      <a:gd name="T27" fmla="*/ 0 h 6"/>
                      <a:gd name="T28" fmla="*/ 6 w 10"/>
                      <a:gd name="T29" fmla="*/ 0 h 6"/>
                      <a:gd name="T30" fmla="*/ 7 w 10"/>
                      <a:gd name="T31" fmla="*/ 0 h 6"/>
                      <a:gd name="T32" fmla="*/ 7 w 10"/>
                      <a:gd name="T33" fmla="*/ 0 h 6"/>
                      <a:gd name="T34" fmla="*/ 7 w 10"/>
                      <a:gd name="T35" fmla="*/ 1 h 6"/>
                      <a:gd name="T36" fmla="*/ 8 w 10"/>
                      <a:gd name="T37" fmla="*/ 1 h 6"/>
                      <a:gd name="T38" fmla="*/ 8 w 10"/>
                      <a:gd name="T39" fmla="*/ 1 h 6"/>
                      <a:gd name="T40" fmla="*/ 9 w 10"/>
                      <a:gd name="T41" fmla="*/ 1 h 6"/>
                      <a:gd name="T42" fmla="*/ 9 w 10"/>
                      <a:gd name="T43" fmla="*/ 2 h 6"/>
                      <a:gd name="T44" fmla="*/ 9 w 10"/>
                      <a:gd name="T45" fmla="*/ 2 h 6"/>
                      <a:gd name="T46" fmla="*/ 9 w 10"/>
                      <a:gd name="T47" fmla="*/ 3 h 6"/>
                      <a:gd name="T48" fmla="*/ 9 w 10"/>
                      <a:gd name="T49" fmla="*/ 3 h 6"/>
                      <a:gd name="T50" fmla="*/ 9 w 10"/>
                      <a:gd name="T51" fmla="*/ 3 h 6"/>
                      <a:gd name="T52" fmla="*/ 9 w 10"/>
                      <a:gd name="T53" fmla="*/ 4 h 6"/>
                      <a:gd name="T54" fmla="*/ 8 w 10"/>
                      <a:gd name="T55" fmla="*/ 4 h 6"/>
                      <a:gd name="T56" fmla="*/ 8 w 10"/>
                      <a:gd name="T57" fmla="*/ 4 h 6"/>
                      <a:gd name="T58" fmla="*/ 8 w 10"/>
                      <a:gd name="T59" fmla="*/ 4 h 6"/>
                      <a:gd name="T60" fmla="*/ 7 w 10"/>
                      <a:gd name="T61" fmla="*/ 5 h 6"/>
                      <a:gd name="T62" fmla="*/ 7 w 10"/>
                      <a:gd name="T63" fmla="*/ 5 h 6"/>
                      <a:gd name="T64" fmla="*/ 6 w 10"/>
                      <a:gd name="T65" fmla="*/ 5 h 6"/>
                      <a:gd name="T66" fmla="*/ 6 w 10"/>
                      <a:gd name="T67" fmla="*/ 5 h 6"/>
                      <a:gd name="T68" fmla="*/ 5 w 10"/>
                      <a:gd name="T69" fmla="*/ 5 h 6"/>
                      <a:gd name="T70" fmla="*/ 5 w 10"/>
                      <a:gd name="T71" fmla="*/ 5 h 6"/>
                      <a:gd name="T72" fmla="*/ 4 w 10"/>
                      <a:gd name="T73" fmla="*/ 5 h 6"/>
                      <a:gd name="T74" fmla="*/ 3 w 10"/>
                      <a:gd name="T75" fmla="*/ 5 h 6"/>
                      <a:gd name="T76" fmla="*/ 3 w 10"/>
                      <a:gd name="T77" fmla="*/ 5 h 6"/>
                      <a:gd name="T78" fmla="*/ 2 w 10"/>
                      <a:gd name="T79" fmla="*/ 5 h 6"/>
                      <a:gd name="T80" fmla="*/ 1 w 10"/>
                      <a:gd name="T81" fmla="*/ 4 h 6"/>
                      <a:gd name="T82" fmla="*/ 1 w 10"/>
                      <a:gd name="T83" fmla="*/ 4 h 6"/>
                      <a:gd name="T84" fmla="*/ 1 w 10"/>
                      <a:gd name="T85" fmla="*/ 4 h 6"/>
                      <a:gd name="T86" fmla="*/ 0 w 10"/>
                      <a:gd name="T87" fmla="*/ 4 h 6"/>
                      <a:gd name="T88" fmla="*/ 0 w 10"/>
                      <a:gd name="T89" fmla="*/ 3 h 6"/>
                      <a:gd name="T90" fmla="*/ 0 w 10"/>
                      <a:gd name="T91" fmla="*/ 3 h 6"/>
                      <a:gd name="T92" fmla="*/ 0 w 10"/>
                      <a:gd name="T93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6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5"/>
                        </a:lnTo>
                        <a:lnTo>
                          <a:pt x="5" y="5"/>
                        </a:lnTo>
                        <a:lnTo>
                          <a:pt x="4" y="5"/>
                        </a:lnTo>
                        <a:lnTo>
                          <a:pt x="3" y="5"/>
                        </a:lnTo>
                        <a:lnTo>
                          <a:pt x="3" y="5"/>
                        </a:lnTo>
                        <a:lnTo>
                          <a:pt x="2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6" name="Freeform 790"/>
                  <p:cNvSpPr>
                    <a:spLocks/>
                  </p:cNvSpPr>
                  <p:nvPr/>
                </p:nvSpPr>
                <p:spPr bwMode="auto">
                  <a:xfrm>
                    <a:off x="4495" y="1722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3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1 h 7"/>
                      <a:gd name="T16" fmla="*/ 3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4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6 w 10"/>
                      <a:gd name="T31" fmla="*/ 0 h 7"/>
                      <a:gd name="T32" fmla="*/ 7 w 10"/>
                      <a:gd name="T33" fmla="*/ 1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4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8 w 10"/>
                      <a:gd name="T59" fmla="*/ 5 h 7"/>
                      <a:gd name="T60" fmla="*/ 7 w 10"/>
                      <a:gd name="T61" fmla="*/ 6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4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3 w 10"/>
                      <a:gd name="T77" fmla="*/ 6 h 7"/>
                      <a:gd name="T78" fmla="*/ 2 w 10"/>
                      <a:gd name="T79" fmla="*/ 6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7" name="Freeform 791"/>
                  <p:cNvSpPr>
                    <a:spLocks/>
                  </p:cNvSpPr>
                  <p:nvPr/>
                </p:nvSpPr>
                <p:spPr bwMode="auto">
                  <a:xfrm>
                    <a:off x="4464" y="1708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3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1 h 7"/>
                      <a:gd name="T16" fmla="*/ 2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5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7 w 10"/>
                      <a:gd name="T31" fmla="*/ 0 h 7"/>
                      <a:gd name="T32" fmla="*/ 7 w 10"/>
                      <a:gd name="T33" fmla="*/ 1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4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7 w 10"/>
                      <a:gd name="T59" fmla="*/ 5 h 7"/>
                      <a:gd name="T60" fmla="*/ 7 w 10"/>
                      <a:gd name="T61" fmla="*/ 6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5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2 w 10"/>
                      <a:gd name="T77" fmla="*/ 6 h 7"/>
                      <a:gd name="T78" fmla="*/ 2 w 10"/>
                      <a:gd name="T79" fmla="*/ 6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8" name="Freeform 792"/>
                  <p:cNvSpPr>
                    <a:spLocks/>
                  </p:cNvSpPr>
                  <p:nvPr/>
                </p:nvSpPr>
                <p:spPr bwMode="auto">
                  <a:xfrm>
                    <a:off x="4436" y="1693"/>
                    <a:ext cx="10" cy="8"/>
                  </a:xfrm>
                  <a:custGeom>
                    <a:avLst/>
                    <a:gdLst>
                      <a:gd name="T0" fmla="*/ 0 w 10"/>
                      <a:gd name="T1" fmla="*/ 3 h 8"/>
                      <a:gd name="T2" fmla="*/ 0 w 10"/>
                      <a:gd name="T3" fmla="*/ 3 h 8"/>
                      <a:gd name="T4" fmla="*/ 0 w 10"/>
                      <a:gd name="T5" fmla="*/ 2 h 8"/>
                      <a:gd name="T6" fmla="*/ 0 w 10"/>
                      <a:gd name="T7" fmla="*/ 2 h 8"/>
                      <a:gd name="T8" fmla="*/ 1 w 10"/>
                      <a:gd name="T9" fmla="*/ 2 h 8"/>
                      <a:gd name="T10" fmla="*/ 1 w 10"/>
                      <a:gd name="T11" fmla="*/ 1 h 8"/>
                      <a:gd name="T12" fmla="*/ 2 w 10"/>
                      <a:gd name="T13" fmla="*/ 1 h 8"/>
                      <a:gd name="T14" fmla="*/ 2 w 10"/>
                      <a:gd name="T15" fmla="*/ 1 h 8"/>
                      <a:gd name="T16" fmla="*/ 2 w 10"/>
                      <a:gd name="T17" fmla="*/ 0 h 8"/>
                      <a:gd name="T18" fmla="*/ 3 w 10"/>
                      <a:gd name="T19" fmla="*/ 0 h 8"/>
                      <a:gd name="T20" fmla="*/ 3 w 10"/>
                      <a:gd name="T21" fmla="*/ 0 h 8"/>
                      <a:gd name="T22" fmla="*/ 4 w 10"/>
                      <a:gd name="T23" fmla="*/ 0 h 8"/>
                      <a:gd name="T24" fmla="*/ 5 w 10"/>
                      <a:gd name="T25" fmla="*/ 0 h 8"/>
                      <a:gd name="T26" fmla="*/ 5 w 10"/>
                      <a:gd name="T27" fmla="*/ 0 h 8"/>
                      <a:gd name="T28" fmla="*/ 6 w 10"/>
                      <a:gd name="T29" fmla="*/ 0 h 8"/>
                      <a:gd name="T30" fmla="*/ 6 w 10"/>
                      <a:gd name="T31" fmla="*/ 0 h 8"/>
                      <a:gd name="T32" fmla="*/ 7 w 10"/>
                      <a:gd name="T33" fmla="*/ 1 h 8"/>
                      <a:gd name="T34" fmla="*/ 7 w 10"/>
                      <a:gd name="T35" fmla="*/ 1 h 8"/>
                      <a:gd name="T36" fmla="*/ 8 w 10"/>
                      <a:gd name="T37" fmla="*/ 1 h 8"/>
                      <a:gd name="T38" fmla="*/ 8 w 10"/>
                      <a:gd name="T39" fmla="*/ 2 h 8"/>
                      <a:gd name="T40" fmla="*/ 9 w 10"/>
                      <a:gd name="T41" fmla="*/ 2 h 8"/>
                      <a:gd name="T42" fmla="*/ 9 w 10"/>
                      <a:gd name="T43" fmla="*/ 3 h 8"/>
                      <a:gd name="T44" fmla="*/ 9 w 10"/>
                      <a:gd name="T45" fmla="*/ 3 h 8"/>
                      <a:gd name="T46" fmla="*/ 9 w 10"/>
                      <a:gd name="T47" fmla="*/ 4 h 8"/>
                      <a:gd name="T48" fmla="*/ 9 w 10"/>
                      <a:gd name="T49" fmla="*/ 4 h 8"/>
                      <a:gd name="T50" fmla="*/ 9 w 10"/>
                      <a:gd name="T51" fmla="*/ 5 h 8"/>
                      <a:gd name="T52" fmla="*/ 9 w 10"/>
                      <a:gd name="T53" fmla="*/ 5 h 8"/>
                      <a:gd name="T54" fmla="*/ 8 w 10"/>
                      <a:gd name="T55" fmla="*/ 5 h 8"/>
                      <a:gd name="T56" fmla="*/ 8 w 10"/>
                      <a:gd name="T57" fmla="*/ 6 h 8"/>
                      <a:gd name="T58" fmla="*/ 7 w 10"/>
                      <a:gd name="T59" fmla="*/ 6 h 8"/>
                      <a:gd name="T60" fmla="*/ 7 w 10"/>
                      <a:gd name="T61" fmla="*/ 6 h 8"/>
                      <a:gd name="T62" fmla="*/ 7 w 10"/>
                      <a:gd name="T63" fmla="*/ 7 h 8"/>
                      <a:gd name="T64" fmla="*/ 6 w 10"/>
                      <a:gd name="T65" fmla="*/ 7 h 8"/>
                      <a:gd name="T66" fmla="*/ 6 w 10"/>
                      <a:gd name="T67" fmla="*/ 7 h 8"/>
                      <a:gd name="T68" fmla="*/ 5 w 10"/>
                      <a:gd name="T69" fmla="*/ 7 h 8"/>
                      <a:gd name="T70" fmla="*/ 4 w 10"/>
                      <a:gd name="T71" fmla="*/ 7 h 8"/>
                      <a:gd name="T72" fmla="*/ 4 w 10"/>
                      <a:gd name="T73" fmla="*/ 7 h 8"/>
                      <a:gd name="T74" fmla="*/ 3 w 10"/>
                      <a:gd name="T75" fmla="*/ 7 h 8"/>
                      <a:gd name="T76" fmla="*/ 2 w 10"/>
                      <a:gd name="T77" fmla="*/ 7 h 8"/>
                      <a:gd name="T78" fmla="*/ 2 w 10"/>
                      <a:gd name="T79" fmla="*/ 6 h 8"/>
                      <a:gd name="T80" fmla="*/ 1 w 10"/>
                      <a:gd name="T81" fmla="*/ 6 h 8"/>
                      <a:gd name="T82" fmla="*/ 1 w 10"/>
                      <a:gd name="T83" fmla="*/ 6 h 8"/>
                      <a:gd name="T84" fmla="*/ 1 w 10"/>
                      <a:gd name="T85" fmla="*/ 5 h 8"/>
                      <a:gd name="T86" fmla="*/ 0 w 10"/>
                      <a:gd name="T87" fmla="*/ 5 h 8"/>
                      <a:gd name="T88" fmla="*/ 0 w 10"/>
                      <a:gd name="T89" fmla="*/ 4 h 8"/>
                      <a:gd name="T90" fmla="*/ 0 w 10"/>
                      <a:gd name="T91" fmla="*/ 4 h 8"/>
                      <a:gd name="T92" fmla="*/ 0 w 10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5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6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49" name="Freeform 793"/>
                  <p:cNvSpPr>
                    <a:spLocks/>
                  </p:cNvSpPr>
                  <p:nvPr/>
                </p:nvSpPr>
                <p:spPr bwMode="auto">
                  <a:xfrm>
                    <a:off x="4405" y="1678"/>
                    <a:ext cx="10" cy="8"/>
                  </a:xfrm>
                  <a:custGeom>
                    <a:avLst/>
                    <a:gdLst>
                      <a:gd name="T0" fmla="*/ 0 w 10"/>
                      <a:gd name="T1" fmla="*/ 3 h 8"/>
                      <a:gd name="T2" fmla="*/ 0 w 10"/>
                      <a:gd name="T3" fmla="*/ 3 h 8"/>
                      <a:gd name="T4" fmla="*/ 0 w 10"/>
                      <a:gd name="T5" fmla="*/ 2 h 8"/>
                      <a:gd name="T6" fmla="*/ 0 w 10"/>
                      <a:gd name="T7" fmla="*/ 2 h 8"/>
                      <a:gd name="T8" fmla="*/ 1 w 10"/>
                      <a:gd name="T9" fmla="*/ 2 h 8"/>
                      <a:gd name="T10" fmla="*/ 1 w 10"/>
                      <a:gd name="T11" fmla="*/ 1 h 8"/>
                      <a:gd name="T12" fmla="*/ 2 w 10"/>
                      <a:gd name="T13" fmla="*/ 1 h 8"/>
                      <a:gd name="T14" fmla="*/ 2 w 10"/>
                      <a:gd name="T15" fmla="*/ 1 h 8"/>
                      <a:gd name="T16" fmla="*/ 2 w 10"/>
                      <a:gd name="T17" fmla="*/ 0 h 8"/>
                      <a:gd name="T18" fmla="*/ 3 w 10"/>
                      <a:gd name="T19" fmla="*/ 0 h 8"/>
                      <a:gd name="T20" fmla="*/ 4 w 10"/>
                      <a:gd name="T21" fmla="*/ 0 h 8"/>
                      <a:gd name="T22" fmla="*/ 4 w 10"/>
                      <a:gd name="T23" fmla="*/ 0 h 8"/>
                      <a:gd name="T24" fmla="*/ 5 w 10"/>
                      <a:gd name="T25" fmla="*/ 0 h 8"/>
                      <a:gd name="T26" fmla="*/ 5 w 10"/>
                      <a:gd name="T27" fmla="*/ 0 h 8"/>
                      <a:gd name="T28" fmla="*/ 6 w 10"/>
                      <a:gd name="T29" fmla="*/ 0 h 8"/>
                      <a:gd name="T30" fmla="*/ 7 w 10"/>
                      <a:gd name="T31" fmla="*/ 0 h 8"/>
                      <a:gd name="T32" fmla="*/ 7 w 10"/>
                      <a:gd name="T33" fmla="*/ 1 h 8"/>
                      <a:gd name="T34" fmla="*/ 8 w 10"/>
                      <a:gd name="T35" fmla="*/ 1 h 8"/>
                      <a:gd name="T36" fmla="*/ 8 w 10"/>
                      <a:gd name="T37" fmla="*/ 1 h 8"/>
                      <a:gd name="T38" fmla="*/ 8 w 10"/>
                      <a:gd name="T39" fmla="*/ 2 h 8"/>
                      <a:gd name="T40" fmla="*/ 9 w 10"/>
                      <a:gd name="T41" fmla="*/ 2 h 8"/>
                      <a:gd name="T42" fmla="*/ 9 w 10"/>
                      <a:gd name="T43" fmla="*/ 3 h 8"/>
                      <a:gd name="T44" fmla="*/ 9 w 10"/>
                      <a:gd name="T45" fmla="*/ 3 h 8"/>
                      <a:gd name="T46" fmla="*/ 9 w 10"/>
                      <a:gd name="T47" fmla="*/ 4 h 8"/>
                      <a:gd name="T48" fmla="*/ 9 w 10"/>
                      <a:gd name="T49" fmla="*/ 4 h 8"/>
                      <a:gd name="T50" fmla="*/ 9 w 10"/>
                      <a:gd name="T51" fmla="*/ 5 h 8"/>
                      <a:gd name="T52" fmla="*/ 9 w 10"/>
                      <a:gd name="T53" fmla="*/ 5 h 8"/>
                      <a:gd name="T54" fmla="*/ 8 w 10"/>
                      <a:gd name="T55" fmla="*/ 5 h 8"/>
                      <a:gd name="T56" fmla="*/ 8 w 10"/>
                      <a:gd name="T57" fmla="*/ 6 h 8"/>
                      <a:gd name="T58" fmla="*/ 8 w 10"/>
                      <a:gd name="T59" fmla="*/ 6 h 8"/>
                      <a:gd name="T60" fmla="*/ 7 w 10"/>
                      <a:gd name="T61" fmla="*/ 6 h 8"/>
                      <a:gd name="T62" fmla="*/ 7 w 10"/>
                      <a:gd name="T63" fmla="*/ 7 h 8"/>
                      <a:gd name="T64" fmla="*/ 6 w 10"/>
                      <a:gd name="T65" fmla="*/ 7 h 8"/>
                      <a:gd name="T66" fmla="*/ 6 w 10"/>
                      <a:gd name="T67" fmla="*/ 7 h 8"/>
                      <a:gd name="T68" fmla="*/ 5 w 10"/>
                      <a:gd name="T69" fmla="*/ 7 h 8"/>
                      <a:gd name="T70" fmla="*/ 5 w 10"/>
                      <a:gd name="T71" fmla="*/ 7 h 8"/>
                      <a:gd name="T72" fmla="*/ 4 w 10"/>
                      <a:gd name="T73" fmla="*/ 7 h 8"/>
                      <a:gd name="T74" fmla="*/ 3 w 10"/>
                      <a:gd name="T75" fmla="*/ 7 h 8"/>
                      <a:gd name="T76" fmla="*/ 3 w 10"/>
                      <a:gd name="T77" fmla="*/ 7 h 8"/>
                      <a:gd name="T78" fmla="*/ 2 w 10"/>
                      <a:gd name="T79" fmla="*/ 6 h 8"/>
                      <a:gd name="T80" fmla="*/ 2 w 10"/>
                      <a:gd name="T81" fmla="*/ 6 h 8"/>
                      <a:gd name="T82" fmla="*/ 1 w 10"/>
                      <a:gd name="T83" fmla="*/ 6 h 8"/>
                      <a:gd name="T84" fmla="*/ 1 w 10"/>
                      <a:gd name="T85" fmla="*/ 5 h 8"/>
                      <a:gd name="T86" fmla="*/ 0 w 10"/>
                      <a:gd name="T87" fmla="*/ 5 h 8"/>
                      <a:gd name="T88" fmla="*/ 0 w 10"/>
                      <a:gd name="T89" fmla="*/ 4 h 8"/>
                      <a:gd name="T90" fmla="*/ 0 w 10"/>
                      <a:gd name="T91" fmla="*/ 4 h 8"/>
                      <a:gd name="T92" fmla="*/ 0 w 10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5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6"/>
                        </a:lnTo>
                        <a:lnTo>
                          <a:pt x="8" y="6"/>
                        </a:lnTo>
                        <a:lnTo>
                          <a:pt x="7" y="6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0" name="Freeform 794"/>
                  <p:cNvSpPr>
                    <a:spLocks/>
                  </p:cNvSpPr>
                  <p:nvPr/>
                </p:nvSpPr>
                <p:spPr bwMode="auto">
                  <a:xfrm>
                    <a:off x="4379" y="1665"/>
                    <a:ext cx="9" cy="7"/>
                  </a:xfrm>
                  <a:custGeom>
                    <a:avLst/>
                    <a:gdLst>
                      <a:gd name="T0" fmla="*/ 0 w 9"/>
                      <a:gd name="T1" fmla="*/ 3 h 7"/>
                      <a:gd name="T2" fmla="*/ 0 w 9"/>
                      <a:gd name="T3" fmla="*/ 2 h 7"/>
                      <a:gd name="T4" fmla="*/ 0 w 9"/>
                      <a:gd name="T5" fmla="*/ 2 h 7"/>
                      <a:gd name="T6" fmla="*/ 0 w 9"/>
                      <a:gd name="T7" fmla="*/ 2 h 7"/>
                      <a:gd name="T8" fmla="*/ 1 w 9"/>
                      <a:gd name="T9" fmla="*/ 1 h 7"/>
                      <a:gd name="T10" fmla="*/ 1 w 9"/>
                      <a:gd name="T11" fmla="*/ 1 h 7"/>
                      <a:gd name="T12" fmla="*/ 1 w 9"/>
                      <a:gd name="T13" fmla="*/ 1 h 7"/>
                      <a:gd name="T14" fmla="*/ 2 w 9"/>
                      <a:gd name="T15" fmla="*/ 1 h 7"/>
                      <a:gd name="T16" fmla="*/ 2 w 9"/>
                      <a:gd name="T17" fmla="*/ 0 h 7"/>
                      <a:gd name="T18" fmla="*/ 3 w 9"/>
                      <a:gd name="T19" fmla="*/ 0 h 7"/>
                      <a:gd name="T20" fmla="*/ 3 w 9"/>
                      <a:gd name="T21" fmla="*/ 0 h 7"/>
                      <a:gd name="T22" fmla="*/ 4 w 9"/>
                      <a:gd name="T23" fmla="*/ 0 h 7"/>
                      <a:gd name="T24" fmla="*/ 4 w 9"/>
                      <a:gd name="T25" fmla="*/ 0 h 7"/>
                      <a:gd name="T26" fmla="*/ 5 w 9"/>
                      <a:gd name="T27" fmla="*/ 0 h 7"/>
                      <a:gd name="T28" fmla="*/ 5 w 9"/>
                      <a:gd name="T29" fmla="*/ 0 h 7"/>
                      <a:gd name="T30" fmla="*/ 6 w 9"/>
                      <a:gd name="T31" fmla="*/ 0 h 7"/>
                      <a:gd name="T32" fmla="*/ 6 w 9"/>
                      <a:gd name="T33" fmla="*/ 1 h 7"/>
                      <a:gd name="T34" fmla="*/ 7 w 9"/>
                      <a:gd name="T35" fmla="*/ 1 h 7"/>
                      <a:gd name="T36" fmla="*/ 7 w 9"/>
                      <a:gd name="T37" fmla="*/ 1 h 7"/>
                      <a:gd name="T38" fmla="*/ 7 w 9"/>
                      <a:gd name="T39" fmla="*/ 1 h 7"/>
                      <a:gd name="T40" fmla="*/ 8 w 9"/>
                      <a:gd name="T41" fmla="*/ 2 h 7"/>
                      <a:gd name="T42" fmla="*/ 8 w 9"/>
                      <a:gd name="T43" fmla="*/ 2 h 7"/>
                      <a:gd name="T44" fmla="*/ 8 w 9"/>
                      <a:gd name="T45" fmla="*/ 3 h 7"/>
                      <a:gd name="T46" fmla="*/ 8 w 9"/>
                      <a:gd name="T47" fmla="*/ 3 h 7"/>
                      <a:gd name="T48" fmla="*/ 8 w 9"/>
                      <a:gd name="T49" fmla="*/ 3 h 7"/>
                      <a:gd name="T50" fmla="*/ 8 w 9"/>
                      <a:gd name="T51" fmla="*/ 4 h 7"/>
                      <a:gd name="T52" fmla="*/ 8 w 9"/>
                      <a:gd name="T53" fmla="*/ 4 h 7"/>
                      <a:gd name="T54" fmla="*/ 7 w 9"/>
                      <a:gd name="T55" fmla="*/ 5 h 7"/>
                      <a:gd name="T56" fmla="*/ 7 w 9"/>
                      <a:gd name="T57" fmla="*/ 5 h 7"/>
                      <a:gd name="T58" fmla="*/ 7 w 9"/>
                      <a:gd name="T59" fmla="*/ 5 h 7"/>
                      <a:gd name="T60" fmla="*/ 6 w 9"/>
                      <a:gd name="T61" fmla="*/ 5 h 7"/>
                      <a:gd name="T62" fmla="*/ 6 w 9"/>
                      <a:gd name="T63" fmla="*/ 6 h 7"/>
                      <a:gd name="T64" fmla="*/ 6 w 9"/>
                      <a:gd name="T65" fmla="*/ 6 h 7"/>
                      <a:gd name="T66" fmla="*/ 5 w 9"/>
                      <a:gd name="T67" fmla="*/ 6 h 7"/>
                      <a:gd name="T68" fmla="*/ 4 w 9"/>
                      <a:gd name="T69" fmla="*/ 6 h 7"/>
                      <a:gd name="T70" fmla="*/ 4 w 9"/>
                      <a:gd name="T71" fmla="*/ 6 h 7"/>
                      <a:gd name="T72" fmla="*/ 3 w 9"/>
                      <a:gd name="T73" fmla="*/ 6 h 7"/>
                      <a:gd name="T74" fmla="*/ 3 w 9"/>
                      <a:gd name="T75" fmla="*/ 6 h 7"/>
                      <a:gd name="T76" fmla="*/ 2 w 9"/>
                      <a:gd name="T77" fmla="*/ 6 h 7"/>
                      <a:gd name="T78" fmla="*/ 2 w 9"/>
                      <a:gd name="T79" fmla="*/ 5 h 7"/>
                      <a:gd name="T80" fmla="*/ 1 w 9"/>
                      <a:gd name="T81" fmla="*/ 5 h 7"/>
                      <a:gd name="T82" fmla="*/ 1 w 9"/>
                      <a:gd name="T83" fmla="*/ 5 h 7"/>
                      <a:gd name="T84" fmla="*/ 1 w 9"/>
                      <a:gd name="T85" fmla="*/ 5 h 7"/>
                      <a:gd name="T86" fmla="*/ 0 w 9"/>
                      <a:gd name="T87" fmla="*/ 4 h 7"/>
                      <a:gd name="T88" fmla="*/ 0 w 9"/>
                      <a:gd name="T89" fmla="*/ 4 h 7"/>
                      <a:gd name="T90" fmla="*/ 0 w 9"/>
                      <a:gd name="T91" fmla="*/ 3 h 7"/>
                      <a:gd name="T92" fmla="*/ 0 w 9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1" name="Freeform 795"/>
                  <p:cNvSpPr>
                    <a:spLocks/>
                  </p:cNvSpPr>
                  <p:nvPr/>
                </p:nvSpPr>
                <p:spPr bwMode="auto">
                  <a:xfrm>
                    <a:off x="4352" y="1652"/>
                    <a:ext cx="8" cy="7"/>
                  </a:xfrm>
                  <a:custGeom>
                    <a:avLst/>
                    <a:gdLst>
                      <a:gd name="T0" fmla="*/ 0 w 8"/>
                      <a:gd name="T1" fmla="*/ 3 h 7"/>
                      <a:gd name="T2" fmla="*/ 0 w 8"/>
                      <a:gd name="T3" fmla="*/ 3 h 7"/>
                      <a:gd name="T4" fmla="*/ 0 w 8"/>
                      <a:gd name="T5" fmla="*/ 2 h 7"/>
                      <a:gd name="T6" fmla="*/ 0 w 8"/>
                      <a:gd name="T7" fmla="*/ 2 h 7"/>
                      <a:gd name="T8" fmla="*/ 1 w 8"/>
                      <a:gd name="T9" fmla="*/ 1 h 7"/>
                      <a:gd name="T10" fmla="*/ 1 w 8"/>
                      <a:gd name="T11" fmla="*/ 1 h 7"/>
                      <a:gd name="T12" fmla="*/ 1 w 8"/>
                      <a:gd name="T13" fmla="*/ 1 h 7"/>
                      <a:gd name="T14" fmla="*/ 2 w 8"/>
                      <a:gd name="T15" fmla="*/ 1 h 7"/>
                      <a:gd name="T16" fmla="*/ 2 w 8"/>
                      <a:gd name="T17" fmla="*/ 0 h 7"/>
                      <a:gd name="T18" fmla="*/ 2 w 8"/>
                      <a:gd name="T19" fmla="*/ 0 h 7"/>
                      <a:gd name="T20" fmla="*/ 3 w 8"/>
                      <a:gd name="T21" fmla="*/ 0 h 7"/>
                      <a:gd name="T22" fmla="*/ 3 w 8"/>
                      <a:gd name="T23" fmla="*/ 0 h 7"/>
                      <a:gd name="T24" fmla="*/ 4 w 8"/>
                      <a:gd name="T25" fmla="*/ 0 h 7"/>
                      <a:gd name="T26" fmla="*/ 4 w 8"/>
                      <a:gd name="T27" fmla="*/ 0 h 7"/>
                      <a:gd name="T28" fmla="*/ 4 w 8"/>
                      <a:gd name="T29" fmla="*/ 0 h 7"/>
                      <a:gd name="T30" fmla="*/ 5 w 8"/>
                      <a:gd name="T31" fmla="*/ 0 h 7"/>
                      <a:gd name="T32" fmla="*/ 5 w 8"/>
                      <a:gd name="T33" fmla="*/ 1 h 7"/>
                      <a:gd name="T34" fmla="*/ 6 w 8"/>
                      <a:gd name="T35" fmla="*/ 1 h 7"/>
                      <a:gd name="T36" fmla="*/ 6 w 8"/>
                      <a:gd name="T37" fmla="*/ 1 h 7"/>
                      <a:gd name="T38" fmla="*/ 6 w 8"/>
                      <a:gd name="T39" fmla="*/ 1 h 7"/>
                      <a:gd name="T40" fmla="*/ 7 w 8"/>
                      <a:gd name="T41" fmla="*/ 2 h 7"/>
                      <a:gd name="T42" fmla="*/ 7 w 8"/>
                      <a:gd name="T43" fmla="*/ 2 h 7"/>
                      <a:gd name="T44" fmla="*/ 7 w 8"/>
                      <a:gd name="T45" fmla="*/ 3 h 7"/>
                      <a:gd name="T46" fmla="*/ 7 w 8"/>
                      <a:gd name="T47" fmla="*/ 3 h 7"/>
                      <a:gd name="T48" fmla="*/ 7 w 8"/>
                      <a:gd name="T49" fmla="*/ 4 h 7"/>
                      <a:gd name="T50" fmla="*/ 7 w 8"/>
                      <a:gd name="T51" fmla="*/ 4 h 7"/>
                      <a:gd name="T52" fmla="*/ 7 w 8"/>
                      <a:gd name="T53" fmla="*/ 4 h 7"/>
                      <a:gd name="T54" fmla="*/ 6 w 8"/>
                      <a:gd name="T55" fmla="*/ 5 h 7"/>
                      <a:gd name="T56" fmla="*/ 6 w 8"/>
                      <a:gd name="T57" fmla="*/ 5 h 7"/>
                      <a:gd name="T58" fmla="*/ 6 w 8"/>
                      <a:gd name="T59" fmla="*/ 5 h 7"/>
                      <a:gd name="T60" fmla="*/ 6 w 8"/>
                      <a:gd name="T61" fmla="*/ 6 h 7"/>
                      <a:gd name="T62" fmla="*/ 5 w 8"/>
                      <a:gd name="T63" fmla="*/ 6 h 7"/>
                      <a:gd name="T64" fmla="*/ 5 w 8"/>
                      <a:gd name="T65" fmla="*/ 6 h 7"/>
                      <a:gd name="T66" fmla="*/ 4 w 8"/>
                      <a:gd name="T67" fmla="*/ 6 h 7"/>
                      <a:gd name="T68" fmla="*/ 4 w 8"/>
                      <a:gd name="T69" fmla="*/ 6 h 7"/>
                      <a:gd name="T70" fmla="*/ 3 w 8"/>
                      <a:gd name="T71" fmla="*/ 6 h 7"/>
                      <a:gd name="T72" fmla="*/ 3 w 8"/>
                      <a:gd name="T73" fmla="*/ 6 h 7"/>
                      <a:gd name="T74" fmla="*/ 2 w 8"/>
                      <a:gd name="T75" fmla="*/ 6 h 7"/>
                      <a:gd name="T76" fmla="*/ 2 w 8"/>
                      <a:gd name="T77" fmla="*/ 6 h 7"/>
                      <a:gd name="T78" fmla="*/ 1 w 8"/>
                      <a:gd name="T79" fmla="*/ 6 h 7"/>
                      <a:gd name="T80" fmla="*/ 1 w 8"/>
                      <a:gd name="T81" fmla="*/ 5 h 7"/>
                      <a:gd name="T82" fmla="*/ 1 w 8"/>
                      <a:gd name="T83" fmla="*/ 5 h 7"/>
                      <a:gd name="T84" fmla="*/ 0 w 8"/>
                      <a:gd name="T85" fmla="*/ 5 h 7"/>
                      <a:gd name="T86" fmla="*/ 0 w 8"/>
                      <a:gd name="T87" fmla="*/ 4 h 7"/>
                      <a:gd name="T88" fmla="*/ 0 w 8"/>
                      <a:gd name="T89" fmla="*/ 4 h 7"/>
                      <a:gd name="T90" fmla="*/ 0 w 8"/>
                      <a:gd name="T91" fmla="*/ 3 h 7"/>
                      <a:gd name="T92" fmla="*/ 0 w 8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52" name="Group 796"/>
                <p:cNvGrpSpPr>
                  <a:grpSpLocks/>
                </p:cNvGrpSpPr>
                <p:nvPr/>
              </p:nvGrpSpPr>
              <p:grpSpPr bwMode="auto">
                <a:xfrm>
                  <a:off x="4170" y="1720"/>
                  <a:ext cx="225" cy="130"/>
                  <a:chOff x="4170" y="1720"/>
                  <a:chExt cx="225" cy="130"/>
                </a:xfrm>
              </p:grpSpPr>
              <p:sp>
                <p:nvSpPr>
                  <p:cNvPr id="122653" name="Freeform 797"/>
                  <p:cNvSpPr>
                    <a:spLocks/>
                  </p:cNvSpPr>
                  <p:nvPr/>
                </p:nvSpPr>
                <p:spPr bwMode="auto">
                  <a:xfrm>
                    <a:off x="4386" y="1842"/>
                    <a:ext cx="9" cy="8"/>
                  </a:xfrm>
                  <a:custGeom>
                    <a:avLst/>
                    <a:gdLst>
                      <a:gd name="T0" fmla="*/ 0 w 9"/>
                      <a:gd name="T1" fmla="*/ 4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2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4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6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4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4" name="Freeform 798"/>
                  <p:cNvSpPr>
                    <a:spLocks/>
                  </p:cNvSpPr>
                  <p:nvPr/>
                </p:nvSpPr>
                <p:spPr bwMode="auto">
                  <a:xfrm>
                    <a:off x="4362" y="1826"/>
                    <a:ext cx="9" cy="8"/>
                  </a:xfrm>
                  <a:custGeom>
                    <a:avLst/>
                    <a:gdLst>
                      <a:gd name="T0" fmla="*/ 0 w 9"/>
                      <a:gd name="T1" fmla="*/ 3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2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4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6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5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5" name="Freeform 799"/>
                  <p:cNvSpPr>
                    <a:spLocks/>
                  </p:cNvSpPr>
                  <p:nvPr/>
                </p:nvSpPr>
                <p:spPr bwMode="auto">
                  <a:xfrm>
                    <a:off x="4336" y="1812"/>
                    <a:ext cx="8" cy="7"/>
                  </a:xfrm>
                  <a:custGeom>
                    <a:avLst/>
                    <a:gdLst>
                      <a:gd name="T0" fmla="*/ 0 w 8"/>
                      <a:gd name="T1" fmla="*/ 3 h 7"/>
                      <a:gd name="T2" fmla="*/ 0 w 8"/>
                      <a:gd name="T3" fmla="*/ 2 h 7"/>
                      <a:gd name="T4" fmla="*/ 0 w 8"/>
                      <a:gd name="T5" fmla="*/ 2 h 7"/>
                      <a:gd name="T6" fmla="*/ 0 w 8"/>
                      <a:gd name="T7" fmla="*/ 2 h 7"/>
                      <a:gd name="T8" fmla="*/ 1 w 8"/>
                      <a:gd name="T9" fmla="*/ 1 h 7"/>
                      <a:gd name="T10" fmla="*/ 1 w 8"/>
                      <a:gd name="T11" fmla="*/ 1 h 7"/>
                      <a:gd name="T12" fmla="*/ 1 w 8"/>
                      <a:gd name="T13" fmla="*/ 1 h 7"/>
                      <a:gd name="T14" fmla="*/ 2 w 8"/>
                      <a:gd name="T15" fmla="*/ 0 h 7"/>
                      <a:gd name="T16" fmla="*/ 2 w 8"/>
                      <a:gd name="T17" fmla="*/ 0 h 7"/>
                      <a:gd name="T18" fmla="*/ 2 w 8"/>
                      <a:gd name="T19" fmla="*/ 0 h 7"/>
                      <a:gd name="T20" fmla="*/ 3 w 8"/>
                      <a:gd name="T21" fmla="*/ 0 h 7"/>
                      <a:gd name="T22" fmla="*/ 3 w 8"/>
                      <a:gd name="T23" fmla="*/ 0 h 7"/>
                      <a:gd name="T24" fmla="*/ 4 w 8"/>
                      <a:gd name="T25" fmla="*/ 0 h 7"/>
                      <a:gd name="T26" fmla="*/ 4 w 8"/>
                      <a:gd name="T27" fmla="*/ 0 h 7"/>
                      <a:gd name="T28" fmla="*/ 5 w 8"/>
                      <a:gd name="T29" fmla="*/ 0 h 7"/>
                      <a:gd name="T30" fmla="*/ 5 w 8"/>
                      <a:gd name="T31" fmla="*/ 0 h 7"/>
                      <a:gd name="T32" fmla="*/ 5 w 8"/>
                      <a:gd name="T33" fmla="*/ 0 h 7"/>
                      <a:gd name="T34" fmla="*/ 6 w 8"/>
                      <a:gd name="T35" fmla="*/ 1 h 7"/>
                      <a:gd name="T36" fmla="*/ 6 w 8"/>
                      <a:gd name="T37" fmla="*/ 1 h 7"/>
                      <a:gd name="T38" fmla="*/ 6 w 8"/>
                      <a:gd name="T39" fmla="*/ 1 h 7"/>
                      <a:gd name="T40" fmla="*/ 7 w 8"/>
                      <a:gd name="T41" fmla="*/ 2 h 7"/>
                      <a:gd name="T42" fmla="*/ 7 w 8"/>
                      <a:gd name="T43" fmla="*/ 2 h 7"/>
                      <a:gd name="T44" fmla="*/ 7 w 8"/>
                      <a:gd name="T45" fmla="*/ 3 h 7"/>
                      <a:gd name="T46" fmla="*/ 7 w 8"/>
                      <a:gd name="T47" fmla="*/ 3 h 7"/>
                      <a:gd name="T48" fmla="*/ 7 w 8"/>
                      <a:gd name="T49" fmla="*/ 3 h 7"/>
                      <a:gd name="T50" fmla="*/ 7 w 8"/>
                      <a:gd name="T51" fmla="*/ 4 h 7"/>
                      <a:gd name="T52" fmla="*/ 7 w 8"/>
                      <a:gd name="T53" fmla="*/ 4 h 7"/>
                      <a:gd name="T54" fmla="*/ 6 w 8"/>
                      <a:gd name="T55" fmla="*/ 5 h 7"/>
                      <a:gd name="T56" fmla="*/ 6 w 8"/>
                      <a:gd name="T57" fmla="*/ 5 h 7"/>
                      <a:gd name="T58" fmla="*/ 6 w 8"/>
                      <a:gd name="T59" fmla="*/ 5 h 7"/>
                      <a:gd name="T60" fmla="*/ 6 w 8"/>
                      <a:gd name="T61" fmla="*/ 5 h 7"/>
                      <a:gd name="T62" fmla="*/ 5 w 8"/>
                      <a:gd name="T63" fmla="*/ 6 h 7"/>
                      <a:gd name="T64" fmla="*/ 5 w 8"/>
                      <a:gd name="T65" fmla="*/ 6 h 7"/>
                      <a:gd name="T66" fmla="*/ 4 w 8"/>
                      <a:gd name="T67" fmla="*/ 6 h 7"/>
                      <a:gd name="T68" fmla="*/ 4 w 8"/>
                      <a:gd name="T69" fmla="*/ 6 h 7"/>
                      <a:gd name="T70" fmla="*/ 4 w 8"/>
                      <a:gd name="T71" fmla="*/ 6 h 7"/>
                      <a:gd name="T72" fmla="*/ 3 w 8"/>
                      <a:gd name="T73" fmla="*/ 6 h 7"/>
                      <a:gd name="T74" fmla="*/ 2 w 8"/>
                      <a:gd name="T75" fmla="*/ 6 h 7"/>
                      <a:gd name="T76" fmla="*/ 2 w 8"/>
                      <a:gd name="T77" fmla="*/ 6 h 7"/>
                      <a:gd name="T78" fmla="*/ 2 w 8"/>
                      <a:gd name="T79" fmla="*/ 5 h 7"/>
                      <a:gd name="T80" fmla="*/ 1 w 8"/>
                      <a:gd name="T81" fmla="*/ 5 h 7"/>
                      <a:gd name="T82" fmla="*/ 1 w 8"/>
                      <a:gd name="T83" fmla="*/ 5 h 7"/>
                      <a:gd name="T84" fmla="*/ 0 w 8"/>
                      <a:gd name="T85" fmla="*/ 5 h 7"/>
                      <a:gd name="T86" fmla="*/ 0 w 8"/>
                      <a:gd name="T87" fmla="*/ 4 h 7"/>
                      <a:gd name="T88" fmla="*/ 0 w 8"/>
                      <a:gd name="T89" fmla="*/ 4 h 7"/>
                      <a:gd name="T90" fmla="*/ 0 w 8"/>
                      <a:gd name="T91" fmla="*/ 3 h 7"/>
                      <a:gd name="T92" fmla="*/ 0 w 8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6" name="Freeform 800"/>
                  <p:cNvSpPr>
                    <a:spLocks/>
                  </p:cNvSpPr>
                  <p:nvPr/>
                </p:nvSpPr>
                <p:spPr bwMode="auto">
                  <a:xfrm>
                    <a:off x="4307" y="1795"/>
                    <a:ext cx="8" cy="8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1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5 h 8"/>
                      <a:gd name="T52" fmla="*/ 7 w 8"/>
                      <a:gd name="T53" fmla="*/ 5 h 8"/>
                      <a:gd name="T54" fmla="*/ 6 w 8"/>
                      <a:gd name="T55" fmla="*/ 6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7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2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1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7" name="Freeform 801"/>
                  <p:cNvSpPr>
                    <a:spLocks/>
                  </p:cNvSpPr>
                  <p:nvPr/>
                </p:nvSpPr>
                <p:spPr bwMode="auto">
                  <a:xfrm>
                    <a:off x="4278" y="1780"/>
                    <a:ext cx="8" cy="8"/>
                  </a:xfrm>
                  <a:custGeom>
                    <a:avLst/>
                    <a:gdLst>
                      <a:gd name="T0" fmla="*/ 0 w 8"/>
                      <a:gd name="T1" fmla="*/ 3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2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4 h 8"/>
                      <a:gd name="T52" fmla="*/ 7 w 8"/>
                      <a:gd name="T53" fmla="*/ 5 h 8"/>
                      <a:gd name="T54" fmla="*/ 6 w 8"/>
                      <a:gd name="T55" fmla="*/ 5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6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2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0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8" name="Freeform 802"/>
                  <p:cNvSpPr>
                    <a:spLocks/>
                  </p:cNvSpPr>
                  <p:nvPr/>
                </p:nvSpPr>
                <p:spPr bwMode="auto">
                  <a:xfrm>
                    <a:off x="4250" y="1766"/>
                    <a:ext cx="9" cy="7"/>
                  </a:xfrm>
                  <a:custGeom>
                    <a:avLst/>
                    <a:gdLst>
                      <a:gd name="T0" fmla="*/ 0 w 9"/>
                      <a:gd name="T1" fmla="*/ 3 h 7"/>
                      <a:gd name="T2" fmla="*/ 0 w 9"/>
                      <a:gd name="T3" fmla="*/ 2 h 7"/>
                      <a:gd name="T4" fmla="*/ 0 w 9"/>
                      <a:gd name="T5" fmla="*/ 2 h 7"/>
                      <a:gd name="T6" fmla="*/ 0 w 9"/>
                      <a:gd name="T7" fmla="*/ 2 h 7"/>
                      <a:gd name="T8" fmla="*/ 1 w 9"/>
                      <a:gd name="T9" fmla="*/ 1 h 7"/>
                      <a:gd name="T10" fmla="*/ 1 w 9"/>
                      <a:gd name="T11" fmla="*/ 1 h 7"/>
                      <a:gd name="T12" fmla="*/ 1 w 9"/>
                      <a:gd name="T13" fmla="*/ 1 h 7"/>
                      <a:gd name="T14" fmla="*/ 2 w 9"/>
                      <a:gd name="T15" fmla="*/ 0 h 7"/>
                      <a:gd name="T16" fmla="*/ 2 w 9"/>
                      <a:gd name="T17" fmla="*/ 0 h 7"/>
                      <a:gd name="T18" fmla="*/ 3 w 9"/>
                      <a:gd name="T19" fmla="*/ 0 h 7"/>
                      <a:gd name="T20" fmla="*/ 3 w 9"/>
                      <a:gd name="T21" fmla="*/ 0 h 7"/>
                      <a:gd name="T22" fmla="*/ 3 w 9"/>
                      <a:gd name="T23" fmla="*/ 0 h 7"/>
                      <a:gd name="T24" fmla="*/ 4 w 9"/>
                      <a:gd name="T25" fmla="*/ 0 h 7"/>
                      <a:gd name="T26" fmla="*/ 5 w 9"/>
                      <a:gd name="T27" fmla="*/ 0 h 7"/>
                      <a:gd name="T28" fmla="*/ 5 w 9"/>
                      <a:gd name="T29" fmla="*/ 0 h 7"/>
                      <a:gd name="T30" fmla="*/ 6 w 9"/>
                      <a:gd name="T31" fmla="*/ 0 h 7"/>
                      <a:gd name="T32" fmla="*/ 6 w 9"/>
                      <a:gd name="T33" fmla="*/ 0 h 7"/>
                      <a:gd name="T34" fmla="*/ 7 w 9"/>
                      <a:gd name="T35" fmla="*/ 1 h 7"/>
                      <a:gd name="T36" fmla="*/ 7 w 9"/>
                      <a:gd name="T37" fmla="*/ 1 h 7"/>
                      <a:gd name="T38" fmla="*/ 7 w 9"/>
                      <a:gd name="T39" fmla="*/ 1 h 7"/>
                      <a:gd name="T40" fmla="*/ 8 w 9"/>
                      <a:gd name="T41" fmla="*/ 2 h 7"/>
                      <a:gd name="T42" fmla="*/ 8 w 9"/>
                      <a:gd name="T43" fmla="*/ 2 h 7"/>
                      <a:gd name="T44" fmla="*/ 8 w 9"/>
                      <a:gd name="T45" fmla="*/ 3 h 7"/>
                      <a:gd name="T46" fmla="*/ 8 w 9"/>
                      <a:gd name="T47" fmla="*/ 3 h 7"/>
                      <a:gd name="T48" fmla="*/ 8 w 9"/>
                      <a:gd name="T49" fmla="*/ 3 h 7"/>
                      <a:gd name="T50" fmla="*/ 8 w 9"/>
                      <a:gd name="T51" fmla="*/ 4 h 7"/>
                      <a:gd name="T52" fmla="*/ 8 w 9"/>
                      <a:gd name="T53" fmla="*/ 4 h 7"/>
                      <a:gd name="T54" fmla="*/ 7 w 9"/>
                      <a:gd name="T55" fmla="*/ 5 h 7"/>
                      <a:gd name="T56" fmla="*/ 7 w 9"/>
                      <a:gd name="T57" fmla="*/ 5 h 7"/>
                      <a:gd name="T58" fmla="*/ 7 w 9"/>
                      <a:gd name="T59" fmla="*/ 5 h 7"/>
                      <a:gd name="T60" fmla="*/ 6 w 9"/>
                      <a:gd name="T61" fmla="*/ 5 h 7"/>
                      <a:gd name="T62" fmla="*/ 6 w 9"/>
                      <a:gd name="T63" fmla="*/ 6 h 7"/>
                      <a:gd name="T64" fmla="*/ 6 w 9"/>
                      <a:gd name="T65" fmla="*/ 6 h 7"/>
                      <a:gd name="T66" fmla="*/ 5 w 9"/>
                      <a:gd name="T67" fmla="*/ 6 h 7"/>
                      <a:gd name="T68" fmla="*/ 5 w 9"/>
                      <a:gd name="T69" fmla="*/ 6 h 7"/>
                      <a:gd name="T70" fmla="*/ 4 w 9"/>
                      <a:gd name="T71" fmla="*/ 6 h 7"/>
                      <a:gd name="T72" fmla="*/ 3 w 9"/>
                      <a:gd name="T73" fmla="*/ 6 h 7"/>
                      <a:gd name="T74" fmla="*/ 3 w 9"/>
                      <a:gd name="T75" fmla="*/ 6 h 7"/>
                      <a:gd name="T76" fmla="*/ 2 w 9"/>
                      <a:gd name="T77" fmla="*/ 6 h 7"/>
                      <a:gd name="T78" fmla="*/ 2 w 9"/>
                      <a:gd name="T79" fmla="*/ 5 h 7"/>
                      <a:gd name="T80" fmla="*/ 1 w 9"/>
                      <a:gd name="T81" fmla="*/ 5 h 7"/>
                      <a:gd name="T82" fmla="*/ 1 w 9"/>
                      <a:gd name="T83" fmla="*/ 5 h 7"/>
                      <a:gd name="T84" fmla="*/ 1 w 9"/>
                      <a:gd name="T85" fmla="*/ 5 h 7"/>
                      <a:gd name="T86" fmla="*/ 0 w 9"/>
                      <a:gd name="T87" fmla="*/ 4 h 7"/>
                      <a:gd name="T88" fmla="*/ 0 w 9"/>
                      <a:gd name="T89" fmla="*/ 4 h 7"/>
                      <a:gd name="T90" fmla="*/ 0 w 9"/>
                      <a:gd name="T91" fmla="*/ 3 h 7"/>
                      <a:gd name="T92" fmla="*/ 0 w 9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59" name="Freeform 803"/>
                  <p:cNvSpPr>
                    <a:spLocks/>
                  </p:cNvSpPr>
                  <p:nvPr/>
                </p:nvSpPr>
                <p:spPr bwMode="auto">
                  <a:xfrm>
                    <a:off x="4221" y="1749"/>
                    <a:ext cx="8" cy="8"/>
                  </a:xfrm>
                  <a:custGeom>
                    <a:avLst/>
                    <a:gdLst>
                      <a:gd name="T0" fmla="*/ 0 w 8"/>
                      <a:gd name="T1" fmla="*/ 3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1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4 h 8"/>
                      <a:gd name="T52" fmla="*/ 7 w 8"/>
                      <a:gd name="T53" fmla="*/ 5 h 8"/>
                      <a:gd name="T54" fmla="*/ 6 w 8"/>
                      <a:gd name="T55" fmla="*/ 5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6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2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1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60" name="Freeform 804"/>
                  <p:cNvSpPr>
                    <a:spLocks/>
                  </p:cNvSpPr>
                  <p:nvPr/>
                </p:nvSpPr>
                <p:spPr bwMode="auto">
                  <a:xfrm>
                    <a:off x="4196" y="1734"/>
                    <a:ext cx="9" cy="8"/>
                  </a:xfrm>
                  <a:custGeom>
                    <a:avLst/>
                    <a:gdLst>
                      <a:gd name="T0" fmla="*/ 0 w 9"/>
                      <a:gd name="T1" fmla="*/ 4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1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2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6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4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0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61" name="Freeform 805"/>
                  <p:cNvSpPr>
                    <a:spLocks/>
                  </p:cNvSpPr>
                  <p:nvPr/>
                </p:nvSpPr>
                <p:spPr bwMode="auto">
                  <a:xfrm>
                    <a:off x="4170" y="1720"/>
                    <a:ext cx="8" cy="8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1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5 h 8"/>
                      <a:gd name="T52" fmla="*/ 7 w 8"/>
                      <a:gd name="T53" fmla="*/ 5 h 8"/>
                      <a:gd name="T54" fmla="*/ 6 w 8"/>
                      <a:gd name="T55" fmla="*/ 5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7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1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0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662" name="Group 806"/>
              <p:cNvGrpSpPr>
                <a:grpSpLocks/>
              </p:cNvGrpSpPr>
              <p:nvPr/>
            </p:nvGrpSpPr>
            <p:grpSpPr bwMode="auto">
              <a:xfrm>
                <a:off x="4147" y="1571"/>
                <a:ext cx="477" cy="286"/>
                <a:chOff x="4147" y="1571"/>
                <a:chExt cx="477" cy="286"/>
              </a:xfrm>
            </p:grpSpPr>
            <p:sp>
              <p:nvSpPr>
                <p:cNvPr id="122663" name="Freeform 807"/>
                <p:cNvSpPr>
                  <a:spLocks/>
                </p:cNvSpPr>
                <p:nvPr/>
              </p:nvSpPr>
              <p:spPr bwMode="auto">
                <a:xfrm>
                  <a:off x="4151" y="1650"/>
                  <a:ext cx="245" cy="207"/>
                </a:xfrm>
                <a:custGeom>
                  <a:avLst/>
                  <a:gdLst>
                    <a:gd name="T0" fmla="*/ 244 w 245"/>
                    <a:gd name="T1" fmla="*/ 137 h 207"/>
                    <a:gd name="T2" fmla="*/ 244 w 245"/>
                    <a:gd name="T3" fmla="*/ 206 h 207"/>
                    <a:gd name="T4" fmla="*/ 0 w 245"/>
                    <a:gd name="T5" fmla="*/ 50 h 207"/>
                    <a:gd name="T6" fmla="*/ 0 w 245"/>
                    <a:gd name="T7" fmla="*/ 0 h 207"/>
                    <a:gd name="T8" fmla="*/ 244 w 245"/>
                    <a:gd name="T9" fmla="*/ 13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7">
                      <a:moveTo>
                        <a:pt x="244" y="137"/>
                      </a:moveTo>
                      <a:lnTo>
                        <a:pt x="244" y="206"/>
                      </a:lnTo>
                      <a:lnTo>
                        <a:pt x="0" y="50"/>
                      </a:lnTo>
                      <a:lnTo>
                        <a:pt x="0" y="0"/>
                      </a:lnTo>
                      <a:lnTo>
                        <a:pt x="244" y="137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664" name="Group 808"/>
                <p:cNvGrpSpPr>
                  <a:grpSpLocks/>
                </p:cNvGrpSpPr>
                <p:nvPr/>
              </p:nvGrpSpPr>
              <p:grpSpPr bwMode="auto">
                <a:xfrm>
                  <a:off x="4176" y="1664"/>
                  <a:ext cx="197" cy="178"/>
                  <a:chOff x="4176" y="1664"/>
                  <a:chExt cx="197" cy="178"/>
                </a:xfrm>
              </p:grpSpPr>
              <p:sp>
                <p:nvSpPr>
                  <p:cNvPr id="122665" name="Freeform 809"/>
                  <p:cNvSpPr>
                    <a:spLocks/>
                  </p:cNvSpPr>
                  <p:nvPr/>
                </p:nvSpPr>
                <p:spPr bwMode="auto">
                  <a:xfrm>
                    <a:off x="4343" y="1757"/>
                    <a:ext cx="30" cy="85"/>
                  </a:xfrm>
                  <a:custGeom>
                    <a:avLst/>
                    <a:gdLst>
                      <a:gd name="T0" fmla="*/ 29 w 30"/>
                      <a:gd name="T1" fmla="*/ 16 h 85"/>
                      <a:gd name="T2" fmla="*/ 0 w 30"/>
                      <a:gd name="T3" fmla="*/ 0 h 85"/>
                      <a:gd name="T4" fmla="*/ 0 w 30"/>
                      <a:gd name="T5" fmla="*/ 66 h 85"/>
                      <a:gd name="T6" fmla="*/ 29 w 30"/>
                      <a:gd name="T7" fmla="*/ 84 h 85"/>
                      <a:gd name="T8" fmla="*/ 29 w 30"/>
                      <a:gd name="T9" fmla="*/ 1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85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66"/>
                        </a:lnTo>
                        <a:lnTo>
                          <a:pt x="29" y="84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66" name="Freeform 810"/>
                  <p:cNvSpPr>
                    <a:spLocks/>
                  </p:cNvSpPr>
                  <p:nvPr/>
                </p:nvSpPr>
                <p:spPr bwMode="auto">
                  <a:xfrm>
                    <a:off x="4286" y="1725"/>
                    <a:ext cx="29" cy="79"/>
                  </a:xfrm>
                  <a:custGeom>
                    <a:avLst/>
                    <a:gdLst>
                      <a:gd name="T0" fmla="*/ 28 w 29"/>
                      <a:gd name="T1" fmla="*/ 16 h 79"/>
                      <a:gd name="T2" fmla="*/ 0 w 29"/>
                      <a:gd name="T3" fmla="*/ 0 h 79"/>
                      <a:gd name="T4" fmla="*/ 0 w 29"/>
                      <a:gd name="T5" fmla="*/ 60 h 79"/>
                      <a:gd name="T6" fmla="*/ 28 w 29"/>
                      <a:gd name="T7" fmla="*/ 78 h 79"/>
                      <a:gd name="T8" fmla="*/ 28 w 29"/>
                      <a:gd name="T9" fmla="*/ 16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79">
                        <a:moveTo>
                          <a:pt x="28" y="16"/>
                        </a:moveTo>
                        <a:lnTo>
                          <a:pt x="0" y="0"/>
                        </a:lnTo>
                        <a:lnTo>
                          <a:pt x="0" y="60"/>
                        </a:lnTo>
                        <a:lnTo>
                          <a:pt x="28" y="78"/>
                        </a:lnTo>
                        <a:lnTo>
                          <a:pt x="28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67" name="Freeform 811"/>
                  <p:cNvSpPr>
                    <a:spLocks/>
                  </p:cNvSpPr>
                  <p:nvPr/>
                </p:nvSpPr>
                <p:spPr bwMode="auto">
                  <a:xfrm>
                    <a:off x="4231" y="1694"/>
                    <a:ext cx="30" cy="75"/>
                  </a:xfrm>
                  <a:custGeom>
                    <a:avLst/>
                    <a:gdLst>
                      <a:gd name="T0" fmla="*/ 29 w 30"/>
                      <a:gd name="T1" fmla="*/ 16 h 75"/>
                      <a:gd name="T2" fmla="*/ 0 w 30"/>
                      <a:gd name="T3" fmla="*/ 0 h 75"/>
                      <a:gd name="T4" fmla="*/ 0 w 30"/>
                      <a:gd name="T5" fmla="*/ 56 h 75"/>
                      <a:gd name="T6" fmla="*/ 29 w 30"/>
                      <a:gd name="T7" fmla="*/ 74 h 75"/>
                      <a:gd name="T8" fmla="*/ 29 w 30"/>
                      <a:gd name="T9" fmla="*/ 16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75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56"/>
                        </a:lnTo>
                        <a:lnTo>
                          <a:pt x="29" y="74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68" name="Freeform 812"/>
                  <p:cNvSpPr>
                    <a:spLocks/>
                  </p:cNvSpPr>
                  <p:nvPr/>
                </p:nvSpPr>
                <p:spPr bwMode="auto">
                  <a:xfrm>
                    <a:off x="4176" y="1664"/>
                    <a:ext cx="30" cy="71"/>
                  </a:xfrm>
                  <a:custGeom>
                    <a:avLst/>
                    <a:gdLst>
                      <a:gd name="T0" fmla="*/ 29 w 30"/>
                      <a:gd name="T1" fmla="*/ 16 h 71"/>
                      <a:gd name="T2" fmla="*/ 0 w 30"/>
                      <a:gd name="T3" fmla="*/ 0 h 71"/>
                      <a:gd name="T4" fmla="*/ 0 w 30"/>
                      <a:gd name="T5" fmla="*/ 52 h 71"/>
                      <a:gd name="T6" fmla="*/ 29 w 30"/>
                      <a:gd name="T7" fmla="*/ 70 h 71"/>
                      <a:gd name="T8" fmla="*/ 29 w 30"/>
                      <a:gd name="T9" fmla="*/ 16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71">
                        <a:moveTo>
                          <a:pt x="29" y="16"/>
                        </a:moveTo>
                        <a:lnTo>
                          <a:pt x="0" y="0"/>
                        </a:lnTo>
                        <a:lnTo>
                          <a:pt x="0" y="52"/>
                        </a:lnTo>
                        <a:lnTo>
                          <a:pt x="29" y="70"/>
                        </a:lnTo>
                        <a:lnTo>
                          <a:pt x="29" y="16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sp>
              <p:nvSpPr>
                <p:cNvPr id="122669" name="Freeform 813"/>
                <p:cNvSpPr>
                  <a:spLocks/>
                </p:cNvSpPr>
                <p:nvPr/>
              </p:nvSpPr>
              <p:spPr bwMode="auto">
                <a:xfrm>
                  <a:off x="4395" y="1700"/>
                  <a:ext cx="226" cy="157"/>
                </a:xfrm>
                <a:custGeom>
                  <a:avLst/>
                  <a:gdLst>
                    <a:gd name="T0" fmla="*/ 225 w 226"/>
                    <a:gd name="T1" fmla="*/ 0 h 157"/>
                    <a:gd name="T2" fmla="*/ 0 w 226"/>
                    <a:gd name="T3" fmla="*/ 87 h 157"/>
                    <a:gd name="T4" fmla="*/ 0 w 226"/>
                    <a:gd name="T5" fmla="*/ 156 h 157"/>
                    <a:gd name="T6" fmla="*/ 225 w 226"/>
                    <a:gd name="T7" fmla="*/ 62 h 157"/>
                    <a:gd name="T8" fmla="*/ 225 w 226"/>
                    <a:gd name="T9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57">
                      <a:moveTo>
                        <a:pt x="225" y="0"/>
                      </a:moveTo>
                      <a:lnTo>
                        <a:pt x="0" y="87"/>
                      </a:lnTo>
                      <a:lnTo>
                        <a:pt x="0" y="156"/>
                      </a:lnTo>
                      <a:lnTo>
                        <a:pt x="225" y="62"/>
                      </a:lnTo>
                      <a:lnTo>
                        <a:pt x="225" y="0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670" name="Group 814"/>
                <p:cNvGrpSpPr>
                  <a:grpSpLocks/>
                </p:cNvGrpSpPr>
                <p:nvPr/>
              </p:nvGrpSpPr>
              <p:grpSpPr bwMode="auto">
                <a:xfrm>
                  <a:off x="4151" y="1571"/>
                  <a:ext cx="470" cy="217"/>
                  <a:chOff x="4151" y="1571"/>
                  <a:chExt cx="470" cy="217"/>
                </a:xfrm>
              </p:grpSpPr>
              <p:sp>
                <p:nvSpPr>
                  <p:cNvPr id="122671" name="Freeform 815"/>
                  <p:cNvSpPr>
                    <a:spLocks/>
                  </p:cNvSpPr>
                  <p:nvPr/>
                </p:nvSpPr>
                <p:spPr bwMode="auto">
                  <a:xfrm>
                    <a:off x="4151" y="1571"/>
                    <a:ext cx="470" cy="217"/>
                  </a:xfrm>
                  <a:custGeom>
                    <a:avLst/>
                    <a:gdLst>
                      <a:gd name="T0" fmla="*/ 469 w 470"/>
                      <a:gd name="T1" fmla="*/ 129 h 217"/>
                      <a:gd name="T2" fmla="*/ 209 w 470"/>
                      <a:gd name="T3" fmla="*/ 0 h 217"/>
                      <a:gd name="T4" fmla="*/ 0 w 470"/>
                      <a:gd name="T5" fmla="*/ 78 h 217"/>
                      <a:gd name="T6" fmla="*/ 245 w 470"/>
                      <a:gd name="T7" fmla="*/ 216 h 217"/>
                      <a:gd name="T8" fmla="*/ 469 w 470"/>
                      <a:gd name="T9" fmla="*/ 129 h 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0" h="217">
                        <a:moveTo>
                          <a:pt x="469" y="129"/>
                        </a:moveTo>
                        <a:lnTo>
                          <a:pt x="209" y="0"/>
                        </a:lnTo>
                        <a:lnTo>
                          <a:pt x="0" y="78"/>
                        </a:lnTo>
                        <a:lnTo>
                          <a:pt x="245" y="216"/>
                        </a:lnTo>
                        <a:lnTo>
                          <a:pt x="469" y="1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672" name="Group 816"/>
                  <p:cNvGrpSpPr>
                    <a:grpSpLocks/>
                  </p:cNvGrpSpPr>
                  <p:nvPr/>
                </p:nvGrpSpPr>
                <p:grpSpPr bwMode="auto">
                  <a:xfrm>
                    <a:off x="4176" y="1585"/>
                    <a:ext cx="416" cy="188"/>
                    <a:chOff x="4176" y="1585"/>
                    <a:chExt cx="416" cy="188"/>
                  </a:xfrm>
                </p:grpSpPr>
                <p:sp>
                  <p:nvSpPr>
                    <p:cNvPr id="122673" name="Freeform 817"/>
                    <p:cNvSpPr>
                      <a:spLocks/>
                    </p:cNvSpPr>
                    <p:nvPr/>
                  </p:nvSpPr>
                  <p:spPr bwMode="auto">
                    <a:xfrm>
                      <a:off x="4343" y="1672"/>
                      <a:ext cx="249" cy="101"/>
                    </a:xfrm>
                    <a:custGeom>
                      <a:avLst/>
                      <a:gdLst>
                        <a:gd name="T0" fmla="*/ 248 w 249"/>
                        <a:gd name="T1" fmla="*/ 14 h 101"/>
                        <a:gd name="T2" fmla="*/ 220 w 249"/>
                        <a:gd name="T3" fmla="*/ 0 h 101"/>
                        <a:gd name="T4" fmla="*/ 0 w 249"/>
                        <a:gd name="T5" fmla="*/ 84 h 101"/>
                        <a:gd name="T6" fmla="*/ 28 w 249"/>
                        <a:gd name="T7" fmla="*/ 100 h 101"/>
                        <a:gd name="T8" fmla="*/ 248 w 249"/>
                        <a:gd name="T9" fmla="*/ 14 h 1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9" h="101">
                          <a:moveTo>
                            <a:pt x="248" y="14"/>
                          </a:moveTo>
                          <a:lnTo>
                            <a:pt x="220" y="0"/>
                          </a:lnTo>
                          <a:lnTo>
                            <a:pt x="0" y="84"/>
                          </a:lnTo>
                          <a:lnTo>
                            <a:pt x="28" y="100"/>
                          </a:lnTo>
                          <a:lnTo>
                            <a:pt x="248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74" name="Freeform 818"/>
                    <p:cNvSpPr>
                      <a:spLocks/>
                    </p:cNvSpPr>
                    <p:nvPr/>
                  </p:nvSpPr>
                  <p:spPr bwMode="auto">
                    <a:xfrm>
                      <a:off x="4286" y="1643"/>
                      <a:ext cx="247" cy="99"/>
                    </a:xfrm>
                    <a:custGeom>
                      <a:avLst/>
                      <a:gdLst>
                        <a:gd name="T0" fmla="*/ 246 w 247"/>
                        <a:gd name="T1" fmla="*/ 14 h 99"/>
                        <a:gd name="T2" fmla="*/ 218 w 247"/>
                        <a:gd name="T3" fmla="*/ 0 h 99"/>
                        <a:gd name="T4" fmla="*/ 0 w 247"/>
                        <a:gd name="T5" fmla="*/ 82 h 99"/>
                        <a:gd name="T6" fmla="*/ 28 w 247"/>
                        <a:gd name="T7" fmla="*/ 98 h 99"/>
                        <a:gd name="T8" fmla="*/ 246 w 247"/>
                        <a:gd name="T9" fmla="*/ 14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7" h="99">
                          <a:moveTo>
                            <a:pt x="246" y="14"/>
                          </a:moveTo>
                          <a:lnTo>
                            <a:pt x="218" y="0"/>
                          </a:lnTo>
                          <a:lnTo>
                            <a:pt x="0" y="82"/>
                          </a:lnTo>
                          <a:lnTo>
                            <a:pt x="28" y="98"/>
                          </a:lnTo>
                          <a:lnTo>
                            <a:pt x="246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75" name="Freeform 819"/>
                    <p:cNvSpPr>
                      <a:spLocks/>
                    </p:cNvSpPr>
                    <p:nvPr/>
                  </p:nvSpPr>
                  <p:spPr bwMode="auto">
                    <a:xfrm>
                      <a:off x="4231" y="1614"/>
                      <a:ext cx="243" cy="97"/>
                    </a:xfrm>
                    <a:custGeom>
                      <a:avLst/>
                      <a:gdLst>
                        <a:gd name="T0" fmla="*/ 242 w 243"/>
                        <a:gd name="T1" fmla="*/ 14 h 97"/>
                        <a:gd name="T2" fmla="*/ 215 w 243"/>
                        <a:gd name="T3" fmla="*/ 0 h 97"/>
                        <a:gd name="T4" fmla="*/ 0 w 243"/>
                        <a:gd name="T5" fmla="*/ 80 h 97"/>
                        <a:gd name="T6" fmla="*/ 28 w 243"/>
                        <a:gd name="T7" fmla="*/ 96 h 97"/>
                        <a:gd name="T8" fmla="*/ 242 w 243"/>
                        <a:gd name="T9" fmla="*/ 14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3" h="97">
                          <a:moveTo>
                            <a:pt x="242" y="14"/>
                          </a:moveTo>
                          <a:lnTo>
                            <a:pt x="215" y="0"/>
                          </a:lnTo>
                          <a:lnTo>
                            <a:pt x="0" y="80"/>
                          </a:lnTo>
                          <a:lnTo>
                            <a:pt x="28" y="96"/>
                          </a:lnTo>
                          <a:lnTo>
                            <a:pt x="242" y="14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676" name="Freeform 820"/>
                    <p:cNvSpPr>
                      <a:spLocks/>
                    </p:cNvSpPr>
                    <p:nvPr/>
                  </p:nvSpPr>
                  <p:spPr bwMode="auto">
                    <a:xfrm>
                      <a:off x="4176" y="1585"/>
                      <a:ext cx="240" cy="96"/>
                    </a:xfrm>
                    <a:custGeom>
                      <a:avLst/>
                      <a:gdLst>
                        <a:gd name="T0" fmla="*/ 239 w 240"/>
                        <a:gd name="T1" fmla="*/ 13 h 96"/>
                        <a:gd name="T2" fmla="*/ 212 w 240"/>
                        <a:gd name="T3" fmla="*/ 0 h 96"/>
                        <a:gd name="T4" fmla="*/ 0 w 240"/>
                        <a:gd name="T5" fmla="*/ 79 h 96"/>
                        <a:gd name="T6" fmla="*/ 28 w 240"/>
                        <a:gd name="T7" fmla="*/ 95 h 96"/>
                        <a:gd name="T8" fmla="*/ 239 w 240"/>
                        <a:gd name="T9" fmla="*/ 13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0" h="96">
                          <a:moveTo>
                            <a:pt x="239" y="13"/>
                          </a:moveTo>
                          <a:lnTo>
                            <a:pt x="212" y="0"/>
                          </a:lnTo>
                          <a:lnTo>
                            <a:pt x="0" y="79"/>
                          </a:lnTo>
                          <a:lnTo>
                            <a:pt x="28" y="95"/>
                          </a:lnTo>
                          <a:lnTo>
                            <a:pt x="239" y="13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677" name="Group 821"/>
                <p:cNvGrpSpPr>
                  <a:grpSpLocks/>
                </p:cNvGrpSpPr>
                <p:nvPr/>
              </p:nvGrpSpPr>
              <p:grpSpPr bwMode="auto">
                <a:xfrm>
                  <a:off x="4391" y="1713"/>
                  <a:ext cx="233" cy="132"/>
                  <a:chOff x="4391" y="1713"/>
                  <a:chExt cx="233" cy="132"/>
                </a:xfrm>
              </p:grpSpPr>
              <p:sp>
                <p:nvSpPr>
                  <p:cNvPr id="122678" name="Line 8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91" y="1713"/>
                    <a:ext cx="233" cy="7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79" name="Line 8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91" y="1759"/>
                    <a:ext cx="233" cy="8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0" name="Line 8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91" y="1747"/>
                    <a:ext cx="233" cy="8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1" name="Line 8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91" y="1727"/>
                    <a:ext cx="233" cy="8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2" name="Line 8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91" y="1736"/>
                    <a:ext cx="233" cy="8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83" name="Group 827"/>
                <p:cNvGrpSpPr>
                  <a:grpSpLocks/>
                </p:cNvGrpSpPr>
                <p:nvPr/>
              </p:nvGrpSpPr>
              <p:grpSpPr bwMode="auto">
                <a:xfrm>
                  <a:off x="4147" y="1653"/>
                  <a:ext cx="252" cy="200"/>
                  <a:chOff x="4147" y="1653"/>
                  <a:chExt cx="252" cy="200"/>
                </a:xfrm>
              </p:grpSpPr>
              <p:sp>
                <p:nvSpPr>
                  <p:cNvPr id="122684" name="Line 8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7" y="1678"/>
                    <a:ext cx="252" cy="16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5" name="Line 8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7" y="1662"/>
                    <a:ext cx="252" cy="15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6" name="Line 8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7" y="1653"/>
                    <a:ext cx="252" cy="14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7" name="Line 8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7" y="1689"/>
                    <a:ext cx="252" cy="16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22688" name="Line 8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47" y="1671"/>
                    <a:ext cx="252" cy="15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89" name="Group 833"/>
                <p:cNvGrpSpPr>
                  <a:grpSpLocks/>
                </p:cNvGrpSpPr>
                <p:nvPr/>
              </p:nvGrpSpPr>
              <p:grpSpPr bwMode="auto">
                <a:xfrm>
                  <a:off x="4358" y="1579"/>
                  <a:ext cx="238" cy="121"/>
                  <a:chOff x="4358" y="1579"/>
                  <a:chExt cx="238" cy="121"/>
                </a:xfrm>
              </p:grpSpPr>
              <p:sp>
                <p:nvSpPr>
                  <p:cNvPr id="122690" name="Freeform 834"/>
                  <p:cNvSpPr>
                    <a:spLocks/>
                  </p:cNvSpPr>
                  <p:nvPr/>
                </p:nvSpPr>
                <p:spPr bwMode="auto">
                  <a:xfrm>
                    <a:off x="4586" y="1693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3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1 h 7"/>
                      <a:gd name="T16" fmla="*/ 2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5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7 w 10"/>
                      <a:gd name="T31" fmla="*/ 0 h 7"/>
                      <a:gd name="T32" fmla="*/ 7 w 10"/>
                      <a:gd name="T33" fmla="*/ 0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4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7 w 10"/>
                      <a:gd name="T59" fmla="*/ 5 h 7"/>
                      <a:gd name="T60" fmla="*/ 7 w 10"/>
                      <a:gd name="T61" fmla="*/ 5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4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2 w 10"/>
                      <a:gd name="T77" fmla="*/ 6 h 7"/>
                      <a:gd name="T78" fmla="*/ 2 w 10"/>
                      <a:gd name="T79" fmla="*/ 6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1" name="Freeform 835"/>
                  <p:cNvSpPr>
                    <a:spLocks/>
                  </p:cNvSpPr>
                  <p:nvPr/>
                </p:nvSpPr>
                <p:spPr bwMode="auto">
                  <a:xfrm>
                    <a:off x="4558" y="1680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2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0 h 7"/>
                      <a:gd name="T16" fmla="*/ 2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5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7 w 10"/>
                      <a:gd name="T31" fmla="*/ 0 h 7"/>
                      <a:gd name="T32" fmla="*/ 7 w 10"/>
                      <a:gd name="T33" fmla="*/ 0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3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7 w 10"/>
                      <a:gd name="T59" fmla="*/ 5 h 7"/>
                      <a:gd name="T60" fmla="*/ 7 w 10"/>
                      <a:gd name="T61" fmla="*/ 5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4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2 w 10"/>
                      <a:gd name="T77" fmla="*/ 6 h 7"/>
                      <a:gd name="T78" fmla="*/ 2 w 10"/>
                      <a:gd name="T79" fmla="*/ 5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2" name="Freeform 836"/>
                  <p:cNvSpPr>
                    <a:spLocks/>
                  </p:cNvSpPr>
                  <p:nvPr/>
                </p:nvSpPr>
                <p:spPr bwMode="auto">
                  <a:xfrm>
                    <a:off x="4531" y="1666"/>
                    <a:ext cx="10" cy="6"/>
                  </a:xfrm>
                  <a:custGeom>
                    <a:avLst/>
                    <a:gdLst>
                      <a:gd name="T0" fmla="*/ 0 w 10"/>
                      <a:gd name="T1" fmla="*/ 3 h 6"/>
                      <a:gd name="T2" fmla="*/ 0 w 10"/>
                      <a:gd name="T3" fmla="*/ 2 h 6"/>
                      <a:gd name="T4" fmla="*/ 0 w 10"/>
                      <a:gd name="T5" fmla="*/ 2 h 6"/>
                      <a:gd name="T6" fmla="*/ 0 w 10"/>
                      <a:gd name="T7" fmla="*/ 1 h 6"/>
                      <a:gd name="T8" fmla="*/ 1 w 10"/>
                      <a:gd name="T9" fmla="*/ 1 h 6"/>
                      <a:gd name="T10" fmla="*/ 1 w 10"/>
                      <a:gd name="T11" fmla="*/ 1 h 6"/>
                      <a:gd name="T12" fmla="*/ 2 w 10"/>
                      <a:gd name="T13" fmla="*/ 1 h 6"/>
                      <a:gd name="T14" fmla="*/ 2 w 10"/>
                      <a:gd name="T15" fmla="*/ 0 h 6"/>
                      <a:gd name="T16" fmla="*/ 2 w 10"/>
                      <a:gd name="T17" fmla="*/ 0 h 6"/>
                      <a:gd name="T18" fmla="*/ 3 w 10"/>
                      <a:gd name="T19" fmla="*/ 0 h 6"/>
                      <a:gd name="T20" fmla="*/ 4 w 10"/>
                      <a:gd name="T21" fmla="*/ 0 h 6"/>
                      <a:gd name="T22" fmla="*/ 4 w 10"/>
                      <a:gd name="T23" fmla="*/ 0 h 6"/>
                      <a:gd name="T24" fmla="*/ 5 w 10"/>
                      <a:gd name="T25" fmla="*/ 0 h 6"/>
                      <a:gd name="T26" fmla="*/ 5 w 10"/>
                      <a:gd name="T27" fmla="*/ 0 h 6"/>
                      <a:gd name="T28" fmla="*/ 6 w 10"/>
                      <a:gd name="T29" fmla="*/ 0 h 6"/>
                      <a:gd name="T30" fmla="*/ 7 w 10"/>
                      <a:gd name="T31" fmla="*/ 0 h 6"/>
                      <a:gd name="T32" fmla="*/ 7 w 10"/>
                      <a:gd name="T33" fmla="*/ 0 h 6"/>
                      <a:gd name="T34" fmla="*/ 7 w 10"/>
                      <a:gd name="T35" fmla="*/ 1 h 6"/>
                      <a:gd name="T36" fmla="*/ 8 w 10"/>
                      <a:gd name="T37" fmla="*/ 1 h 6"/>
                      <a:gd name="T38" fmla="*/ 8 w 10"/>
                      <a:gd name="T39" fmla="*/ 1 h 6"/>
                      <a:gd name="T40" fmla="*/ 9 w 10"/>
                      <a:gd name="T41" fmla="*/ 1 h 6"/>
                      <a:gd name="T42" fmla="*/ 9 w 10"/>
                      <a:gd name="T43" fmla="*/ 2 h 6"/>
                      <a:gd name="T44" fmla="*/ 9 w 10"/>
                      <a:gd name="T45" fmla="*/ 2 h 6"/>
                      <a:gd name="T46" fmla="*/ 9 w 10"/>
                      <a:gd name="T47" fmla="*/ 3 h 6"/>
                      <a:gd name="T48" fmla="*/ 9 w 10"/>
                      <a:gd name="T49" fmla="*/ 3 h 6"/>
                      <a:gd name="T50" fmla="*/ 9 w 10"/>
                      <a:gd name="T51" fmla="*/ 3 h 6"/>
                      <a:gd name="T52" fmla="*/ 9 w 10"/>
                      <a:gd name="T53" fmla="*/ 4 h 6"/>
                      <a:gd name="T54" fmla="*/ 8 w 10"/>
                      <a:gd name="T55" fmla="*/ 4 h 6"/>
                      <a:gd name="T56" fmla="*/ 8 w 10"/>
                      <a:gd name="T57" fmla="*/ 4 h 6"/>
                      <a:gd name="T58" fmla="*/ 8 w 10"/>
                      <a:gd name="T59" fmla="*/ 4 h 6"/>
                      <a:gd name="T60" fmla="*/ 7 w 10"/>
                      <a:gd name="T61" fmla="*/ 5 h 6"/>
                      <a:gd name="T62" fmla="*/ 7 w 10"/>
                      <a:gd name="T63" fmla="*/ 5 h 6"/>
                      <a:gd name="T64" fmla="*/ 6 w 10"/>
                      <a:gd name="T65" fmla="*/ 5 h 6"/>
                      <a:gd name="T66" fmla="*/ 6 w 10"/>
                      <a:gd name="T67" fmla="*/ 5 h 6"/>
                      <a:gd name="T68" fmla="*/ 5 w 10"/>
                      <a:gd name="T69" fmla="*/ 5 h 6"/>
                      <a:gd name="T70" fmla="*/ 5 w 10"/>
                      <a:gd name="T71" fmla="*/ 5 h 6"/>
                      <a:gd name="T72" fmla="*/ 4 w 10"/>
                      <a:gd name="T73" fmla="*/ 5 h 6"/>
                      <a:gd name="T74" fmla="*/ 3 w 10"/>
                      <a:gd name="T75" fmla="*/ 5 h 6"/>
                      <a:gd name="T76" fmla="*/ 3 w 10"/>
                      <a:gd name="T77" fmla="*/ 5 h 6"/>
                      <a:gd name="T78" fmla="*/ 2 w 10"/>
                      <a:gd name="T79" fmla="*/ 5 h 6"/>
                      <a:gd name="T80" fmla="*/ 1 w 10"/>
                      <a:gd name="T81" fmla="*/ 4 h 6"/>
                      <a:gd name="T82" fmla="*/ 1 w 10"/>
                      <a:gd name="T83" fmla="*/ 4 h 6"/>
                      <a:gd name="T84" fmla="*/ 1 w 10"/>
                      <a:gd name="T85" fmla="*/ 4 h 6"/>
                      <a:gd name="T86" fmla="*/ 0 w 10"/>
                      <a:gd name="T87" fmla="*/ 4 h 6"/>
                      <a:gd name="T88" fmla="*/ 0 w 10"/>
                      <a:gd name="T89" fmla="*/ 3 h 6"/>
                      <a:gd name="T90" fmla="*/ 0 w 10"/>
                      <a:gd name="T91" fmla="*/ 3 h 6"/>
                      <a:gd name="T92" fmla="*/ 0 w 10"/>
                      <a:gd name="T93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6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5"/>
                        </a:lnTo>
                        <a:lnTo>
                          <a:pt x="5" y="5"/>
                        </a:lnTo>
                        <a:lnTo>
                          <a:pt x="4" y="5"/>
                        </a:lnTo>
                        <a:lnTo>
                          <a:pt x="3" y="5"/>
                        </a:lnTo>
                        <a:lnTo>
                          <a:pt x="3" y="5"/>
                        </a:lnTo>
                        <a:lnTo>
                          <a:pt x="2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3" name="Freeform 837"/>
                  <p:cNvSpPr>
                    <a:spLocks/>
                  </p:cNvSpPr>
                  <p:nvPr/>
                </p:nvSpPr>
                <p:spPr bwMode="auto">
                  <a:xfrm>
                    <a:off x="4501" y="1650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3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1 h 7"/>
                      <a:gd name="T16" fmla="*/ 3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4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6 w 10"/>
                      <a:gd name="T31" fmla="*/ 0 h 7"/>
                      <a:gd name="T32" fmla="*/ 7 w 10"/>
                      <a:gd name="T33" fmla="*/ 1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4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8 w 10"/>
                      <a:gd name="T59" fmla="*/ 5 h 7"/>
                      <a:gd name="T60" fmla="*/ 7 w 10"/>
                      <a:gd name="T61" fmla="*/ 6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4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3 w 10"/>
                      <a:gd name="T77" fmla="*/ 6 h 7"/>
                      <a:gd name="T78" fmla="*/ 2 w 10"/>
                      <a:gd name="T79" fmla="*/ 6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4" name="Freeform 838"/>
                  <p:cNvSpPr>
                    <a:spLocks/>
                  </p:cNvSpPr>
                  <p:nvPr/>
                </p:nvSpPr>
                <p:spPr bwMode="auto">
                  <a:xfrm>
                    <a:off x="4470" y="1636"/>
                    <a:ext cx="10" cy="7"/>
                  </a:xfrm>
                  <a:custGeom>
                    <a:avLst/>
                    <a:gdLst>
                      <a:gd name="T0" fmla="*/ 0 w 10"/>
                      <a:gd name="T1" fmla="*/ 3 h 7"/>
                      <a:gd name="T2" fmla="*/ 0 w 10"/>
                      <a:gd name="T3" fmla="*/ 3 h 7"/>
                      <a:gd name="T4" fmla="*/ 0 w 10"/>
                      <a:gd name="T5" fmla="*/ 2 h 7"/>
                      <a:gd name="T6" fmla="*/ 0 w 10"/>
                      <a:gd name="T7" fmla="*/ 2 h 7"/>
                      <a:gd name="T8" fmla="*/ 1 w 10"/>
                      <a:gd name="T9" fmla="*/ 1 h 7"/>
                      <a:gd name="T10" fmla="*/ 1 w 10"/>
                      <a:gd name="T11" fmla="*/ 1 h 7"/>
                      <a:gd name="T12" fmla="*/ 2 w 10"/>
                      <a:gd name="T13" fmla="*/ 1 h 7"/>
                      <a:gd name="T14" fmla="*/ 2 w 10"/>
                      <a:gd name="T15" fmla="*/ 1 h 7"/>
                      <a:gd name="T16" fmla="*/ 2 w 10"/>
                      <a:gd name="T17" fmla="*/ 0 h 7"/>
                      <a:gd name="T18" fmla="*/ 3 w 10"/>
                      <a:gd name="T19" fmla="*/ 0 h 7"/>
                      <a:gd name="T20" fmla="*/ 3 w 10"/>
                      <a:gd name="T21" fmla="*/ 0 h 7"/>
                      <a:gd name="T22" fmla="*/ 4 w 10"/>
                      <a:gd name="T23" fmla="*/ 0 h 7"/>
                      <a:gd name="T24" fmla="*/ 5 w 10"/>
                      <a:gd name="T25" fmla="*/ 0 h 7"/>
                      <a:gd name="T26" fmla="*/ 5 w 10"/>
                      <a:gd name="T27" fmla="*/ 0 h 7"/>
                      <a:gd name="T28" fmla="*/ 6 w 10"/>
                      <a:gd name="T29" fmla="*/ 0 h 7"/>
                      <a:gd name="T30" fmla="*/ 7 w 10"/>
                      <a:gd name="T31" fmla="*/ 0 h 7"/>
                      <a:gd name="T32" fmla="*/ 7 w 10"/>
                      <a:gd name="T33" fmla="*/ 1 h 7"/>
                      <a:gd name="T34" fmla="*/ 7 w 10"/>
                      <a:gd name="T35" fmla="*/ 1 h 7"/>
                      <a:gd name="T36" fmla="*/ 8 w 10"/>
                      <a:gd name="T37" fmla="*/ 1 h 7"/>
                      <a:gd name="T38" fmla="*/ 8 w 10"/>
                      <a:gd name="T39" fmla="*/ 1 h 7"/>
                      <a:gd name="T40" fmla="*/ 9 w 10"/>
                      <a:gd name="T41" fmla="*/ 2 h 7"/>
                      <a:gd name="T42" fmla="*/ 9 w 10"/>
                      <a:gd name="T43" fmla="*/ 2 h 7"/>
                      <a:gd name="T44" fmla="*/ 9 w 10"/>
                      <a:gd name="T45" fmla="*/ 3 h 7"/>
                      <a:gd name="T46" fmla="*/ 9 w 10"/>
                      <a:gd name="T47" fmla="*/ 3 h 7"/>
                      <a:gd name="T48" fmla="*/ 9 w 10"/>
                      <a:gd name="T49" fmla="*/ 4 h 7"/>
                      <a:gd name="T50" fmla="*/ 9 w 10"/>
                      <a:gd name="T51" fmla="*/ 4 h 7"/>
                      <a:gd name="T52" fmla="*/ 9 w 10"/>
                      <a:gd name="T53" fmla="*/ 4 h 7"/>
                      <a:gd name="T54" fmla="*/ 8 w 10"/>
                      <a:gd name="T55" fmla="*/ 5 h 7"/>
                      <a:gd name="T56" fmla="*/ 8 w 10"/>
                      <a:gd name="T57" fmla="*/ 5 h 7"/>
                      <a:gd name="T58" fmla="*/ 7 w 10"/>
                      <a:gd name="T59" fmla="*/ 5 h 7"/>
                      <a:gd name="T60" fmla="*/ 7 w 10"/>
                      <a:gd name="T61" fmla="*/ 6 h 7"/>
                      <a:gd name="T62" fmla="*/ 7 w 10"/>
                      <a:gd name="T63" fmla="*/ 6 h 7"/>
                      <a:gd name="T64" fmla="*/ 6 w 10"/>
                      <a:gd name="T65" fmla="*/ 6 h 7"/>
                      <a:gd name="T66" fmla="*/ 6 w 10"/>
                      <a:gd name="T67" fmla="*/ 6 h 7"/>
                      <a:gd name="T68" fmla="*/ 5 w 10"/>
                      <a:gd name="T69" fmla="*/ 6 h 7"/>
                      <a:gd name="T70" fmla="*/ 5 w 10"/>
                      <a:gd name="T71" fmla="*/ 6 h 7"/>
                      <a:gd name="T72" fmla="*/ 4 w 10"/>
                      <a:gd name="T73" fmla="*/ 6 h 7"/>
                      <a:gd name="T74" fmla="*/ 3 w 10"/>
                      <a:gd name="T75" fmla="*/ 6 h 7"/>
                      <a:gd name="T76" fmla="*/ 2 w 10"/>
                      <a:gd name="T77" fmla="*/ 6 h 7"/>
                      <a:gd name="T78" fmla="*/ 2 w 10"/>
                      <a:gd name="T79" fmla="*/ 6 h 7"/>
                      <a:gd name="T80" fmla="*/ 1 w 10"/>
                      <a:gd name="T81" fmla="*/ 5 h 7"/>
                      <a:gd name="T82" fmla="*/ 1 w 10"/>
                      <a:gd name="T83" fmla="*/ 5 h 7"/>
                      <a:gd name="T84" fmla="*/ 1 w 10"/>
                      <a:gd name="T85" fmla="*/ 5 h 7"/>
                      <a:gd name="T86" fmla="*/ 0 w 10"/>
                      <a:gd name="T87" fmla="*/ 4 h 7"/>
                      <a:gd name="T88" fmla="*/ 0 w 10"/>
                      <a:gd name="T89" fmla="*/ 4 h 7"/>
                      <a:gd name="T90" fmla="*/ 0 w 10"/>
                      <a:gd name="T91" fmla="*/ 3 h 7"/>
                      <a:gd name="T92" fmla="*/ 0 w 10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5" name="Freeform 839"/>
                  <p:cNvSpPr>
                    <a:spLocks/>
                  </p:cNvSpPr>
                  <p:nvPr/>
                </p:nvSpPr>
                <p:spPr bwMode="auto">
                  <a:xfrm>
                    <a:off x="4443" y="1621"/>
                    <a:ext cx="9" cy="8"/>
                  </a:xfrm>
                  <a:custGeom>
                    <a:avLst/>
                    <a:gdLst>
                      <a:gd name="T0" fmla="*/ 0 w 9"/>
                      <a:gd name="T1" fmla="*/ 3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2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2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4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6" name="Freeform 840"/>
                  <p:cNvSpPr>
                    <a:spLocks/>
                  </p:cNvSpPr>
                  <p:nvPr/>
                </p:nvSpPr>
                <p:spPr bwMode="auto">
                  <a:xfrm>
                    <a:off x="4412" y="1606"/>
                    <a:ext cx="9" cy="8"/>
                  </a:xfrm>
                  <a:custGeom>
                    <a:avLst/>
                    <a:gdLst>
                      <a:gd name="T0" fmla="*/ 0 w 9"/>
                      <a:gd name="T1" fmla="*/ 3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2 h 8"/>
                      <a:gd name="T10" fmla="*/ 1 w 9"/>
                      <a:gd name="T11" fmla="*/ 1 h 8"/>
                      <a:gd name="T12" fmla="*/ 2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4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5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7" name="Freeform 841"/>
                  <p:cNvSpPr>
                    <a:spLocks/>
                  </p:cNvSpPr>
                  <p:nvPr/>
                </p:nvSpPr>
                <p:spPr bwMode="auto">
                  <a:xfrm>
                    <a:off x="4386" y="1592"/>
                    <a:ext cx="8" cy="7"/>
                  </a:xfrm>
                  <a:custGeom>
                    <a:avLst/>
                    <a:gdLst>
                      <a:gd name="T0" fmla="*/ 0 w 8"/>
                      <a:gd name="T1" fmla="*/ 3 h 7"/>
                      <a:gd name="T2" fmla="*/ 0 w 8"/>
                      <a:gd name="T3" fmla="*/ 2 h 7"/>
                      <a:gd name="T4" fmla="*/ 0 w 8"/>
                      <a:gd name="T5" fmla="*/ 2 h 7"/>
                      <a:gd name="T6" fmla="*/ 0 w 8"/>
                      <a:gd name="T7" fmla="*/ 2 h 7"/>
                      <a:gd name="T8" fmla="*/ 1 w 8"/>
                      <a:gd name="T9" fmla="*/ 1 h 7"/>
                      <a:gd name="T10" fmla="*/ 1 w 8"/>
                      <a:gd name="T11" fmla="*/ 1 h 7"/>
                      <a:gd name="T12" fmla="*/ 1 w 8"/>
                      <a:gd name="T13" fmla="*/ 1 h 7"/>
                      <a:gd name="T14" fmla="*/ 2 w 8"/>
                      <a:gd name="T15" fmla="*/ 1 h 7"/>
                      <a:gd name="T16" fmla="*/ 2 w 8"/>
                      <a:gd name="T17" fmla="*/ 0 h 7"/>
                      <a:gd name="T18" fmla="*/ 2 w 8"/>
                      <a:gd name="T19" fmla="*/ 0 h 7"/>
                      <a:gd name="T20" fmla="*/ 3 w 8"/>
                      <a:gd name="T21" fmla="*/ 0 h 7"/>
                      <a:gd name="T22" fmla="*/ 3 w 8"/>
                      <a:gd name="T23" fmla="*/ 0 h 7"/>
                      <a:gd name="T24" fmla="*/ 4 w 8"/>
                      <a:gd name="T25" fmla="*/ 0 h 7"/>
                      <a:gd name="T26" fmla="*/ 4 w 8"/>
                      <a:gd name="T27" fmla="*/ 0 h 7"/>
                      <a:gd name="T28" fmla="*/ 4 w 8"/>
                      <a:gd name="T29" fmla="*/ 0 h 7"/>
                      <a:gd name="T30" fmla="*/ 5 w 8"/>
                      <a:gd name="T31" fmla="*/ 0 h 7"/>
                      <a:gd name="T32" fmla="*/ 5 w 8"/>
                      <a:gd name="T33" fmla="*/ 1 h 7"/>
                      <a:gd name="T34" fmla="*/ 6 w 8"/>
                      <a:gd name="T35" fmla="*/ 1 h 7"/>
                      <a:gd name="T36" fmla="*/ 6 w 8"/>
                      <a:gd name="T37" fmla="*/ 1 h 7"/>
                      <a:gd name="T38" fmla="*/ 7 w 8"/>
                      <a:gd name="T39" fmla="*/ 1 h 7"/>
                      <a:gd name="T40" fmla="*/ 7 w 8"/>
                      <a:gd name="T41" fmla="*/ 2 h 7"/>
                      <a:gd name="T42" fmla="*/ 7 w 8"/>
                      <a:gd name="T43" fmla="*/ 2 h 7"/>
                      <a:gd name="T44" fmla="*/ 7 w 8"/>
                      <a:gd name="T45" fmla="*/ 3 h 7"/>
                      <a:gd name="T46" fmla="*/ 7 w 8"/>
                      <a:gd name="T47" fmla="*/ 3 h 7"/>
                      <a:gd name="T48" fmla="*/ 7 w 8"/>
                      <a:gd name="T49" fmla="*/ 3 h 7"/>
                      <a:gd name="T50" fmla="*/ 7 w 8"/>
                      <a:gd name="T51" fmla="*/ 4 h 7"/>
                      <a:gd name="T52" fmla="*/ 7 w 8"/>
                      <a:gd name="T53" fmla="*/ 4 h 7"/>
                      <a:gd name="T54" fmla="*/ 6 w 8"/>
                      <a:gd name="T55" fmla="*/ 5 h 7"/>
                      <a:gd name="T56" fmla="*/ 6 w 8"/>
                      <a:gd name="T57" fmla="*/ 5 h 7"/>
                      <a:gd name="T58" fmla="*/ 6 w 8"/>
                      <a:gd name="T59" fmla="*/ 5 h 7"/>
                      <a:gd name="T60" fmla="*/ 6 w 8"/>
                      <a:gd name="T61" fmla="*/ 5 h 7"/>
                      <a:gd name="T62" fmla="*/ 5 w 8"/>
                      <a:gd name="T63" fmla="*/ 6 h 7"/>
                      <a:gd name="T64" fmla="*/ 5 w 8"/>
                      <a:gd name="T65" fmla="*/ 6 h 7"/>
                      <a:gd name="T66" fmla="*/ 4 w 8"/>
                      <a:gd name="T67" fmla="*/ 6 h 7"/>
                      <a:gd name="T68" fmla="*/ 4 w 8"/>
                      <a:gd name="T69" fmla="*/ 6 h 7"/>
                      <a:gd name="T70" fmla="*/ 4 w 8"/>
                      <a:gd name="T71" fmla="*/ 6 h 7"/>
                      <a:gd name="T72" fmla="*/ 3 w 8"/>
                      <a:gd name="T73" fmla="*/ 6 h 7"/>
                      <a:gd name="T74" fmla="*/ 2 w 8"/>
                      <a:gd name="T75" fmla="*/ 6 h 7"/>
                      <a:gd name="T76" fmla="*/ 2 w 8"/>
                      <a:gd name="T77" fmla="*/ 6 h 7"/>
                      <a:gd name="T78" fmla="*/ 2 w 8"/>
                      <a:gd name="T79" fmla="*/ 5 h 7"/>
                      <a:gd name="T80" fmla="*/ 1 w 8"/>
                      <a:gd name="T81" fmla="*/ 5 h 7"/>
                      <a:gd name="T82" fmla="*/ 1 w 8"/>
                      <a:gd name="T83" fmla="*/ 5 h 7"/>
                      <a:gd name="T84" fmla="*/ 0 w 8"/>
                      <a:gd name="T85" fmla="*/ 5 h 7"/>
                      <a:gd name="T86" fmla="*/ 0 w 8"/>
                      <a:gd name="T87" fmla="*/ 4 h 7"/>
                      <a:gd name="T88" fmla="*/ 0 w 8"/>
                      <a:gd name="T89" fmla="*/ 4 h 7"/>
                      <a:gd name="T90" fmla="*/ 0 w 8"/>
                      <a:gd name="T91" fmla="*/ 3 h 7"/>
                      <a:gd name="T92" fmla="*/ 0 w 8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698" name="Freeform 842"/>
                  <p:cNvSpPr>
                    <a:spLocks/>
                  </p:cNvSpPr>
                  <p:nvPr/>
                </p:nvSpPr>
                <p:spPr bwMode="auto">
                  <a:xfrm>
                    <a:off x="4358" y="1579"/>
                    <a:ext cx="9" cy="7"/>
                  </a:xfrm>
                  <a:custGeom>
                    <a:avLst/>
                    <a:gdLst>
                      <a:gd name="T0" fmla="*/ 0 w 9"/>
                      <a:gd name="T1" fmla="*/ 3 h 7"/>
                      <a:gd name="T2" fmla="*/ 0 w 9"/>
                      <a:gd name="T3" fmla="*/ 3 h 7"/>
                      <a:gd name="T4" fmla="*/ 0 w 9"/>
                      <a:gd name="T5" fmla="*/ 2 h 7"/>
                      <a:gd name="T6" fmla="*/ 0 w 9"/>
                      <a:gd name="T7" fmla="*/ 2 h 7"/>
                      <a:gd name="T8" fmla="*/ 1 w 9"/>
                      <a:gd name="T9" fmla="*/ 1 h 7"/>
                      <a:gd name="T10" fmla="*/ 1 w 9"/>
                      <a:gd name="T11" fmla="*/ 1 h 7"/>
                      <a:gd name="T12" fmla="*/ 1 w 9"/>
                      <a:gd name="T13" fmla="*/ 1 h 7"/>
                      <a:gd name="T14" fmla="*/ 2 w 9"/>
                      <a:gd name="T15" fmla="*/ 1 h 7"/>
                      <a:gd name="T16" fmla="*/ 2 w 9"/>
                      <a:gd name="T17" fmla="*/ 0 h 7"/>
                      <a:gd name="T18" fmla="*/ 2 w 9"/>
                      <a:gd name="T19" fmla="*/ 0 h 7"/>
                      <a:gd name="T20" fmla="*/ 3 w 9"/>
                      <a:gd name="T21" fmla="*/ 0 h 7"/>
                      <a:gd name="T22" fmla="*/ 3 w 9"/>
                      <a:gd name="T23" fmla="*/ 0 h 7"/>
                      <a:gd name="T24" fmla="*/ 4 w 9"/>
                      <a:gd name="T25" fmla="*/ 0 h 7"/>
                      <a:gd name="T26" fmla="*/ 5 w 9"/>
                      <a:gd name="T27" fmla="*/ 0 h 7"/>
                      <a:gd name="T28" fmla="*/ 5 w 9"/>
                      <a:gd name="T29" fmla="*/ 0 h 7"/>
                      <a:gd name="T30" fmla="*/ 6 w 9"/>
                      <a:gd name="T31" fmla="*/ 0 h 7"/>
                      <a:gd name="T32" fmla="*/ 6 w 9"/>
                      <a:gd name="T33" fmla="*/ 1 h 7"/>
                      <a:gd name="T34" fmla="*/ 7 w 9"/>
                      <a:gd name="T35" fmla="*/ 1 h 7"/>
                      <a:gd name="T36" fmla="*/ 7 w 9"/>
                      <a:gd name="T37" fmla="*/ 1 h 7"/>
                      <a:gd name="T38" fmla="*/ 7 w 9"/>
                      <a:gd name="T39" fmla="*/ 1 h 7"/>
                      <a:gd name="T40" fmla="*/ 8 w 9"/>
                      <a:gd name="T41" fmla="*/ 2 h 7"/>
                      <a:gd name="T42" fmla="*/ 8 w 9"/>
                      <a:gd name="T43" fmla="*/ 2 h 7"/>
                      <a:gd name="T44" fmla="*/ 8 w 9"/>
                      <a:gd name="T45" fmla="*/ 3 h 7"/>
                      <a:gd name="T46" fmla="*/ 8 w 9"/>
                      <a:gd name="T47" fmla="*/ 3 h 7"/>
                      <a:gd name="T48" fmla="*/ 8 w 9"/>
                      <a:gd name="T49" fmla="*/ 4 h 7"/>
                      <a:gd name="T50" fmla="*/ 8 w 9"/>
                      <a:gd name="T51" fmla="*/ 4 h 7"/>
                      <a:gd name="T52" fmla="*/ 8 w 9"/>
                      <a:gd name="T53" fmla="*/ 4 h 7"/>
                      <a:gd name="T54" fmla="*/ 7 w 9"/>
                      <a:gd name="T55" fmla="*/ 5 h 7"/>
                      <a:gd name="T56" fmla="*/ 7 w 9"/>
                      <a:gd name="T57" fmla="*/ 5 h 7"/>
                      <a:gd name="T58" fmla="*/ 7 w 9"/>
                      <a:gd name="T59" fmla="*/ 5 h 7"/>
                      <a:gd name="T60" fmla="*/ 6 w 9"/>
                      <a:gd name="T61" fmla="*/ 6 h 7"/>
                      <a:gd name="T62" fmla="*/ 6 w 9"/>
                      <a:gd name="T63" fmla="*/ 6 h 7"/>
                      <a:gd name="T64" fmla="*/ 6 w 9"/>
                      <a:gd name="T65" fmla="*/ 6 h 7"/>
                      <a:gd name="T66" fmla="*/ 5 w 9"/>
                      <a:gd name="T67" fmla="*/ 6 h 7"/>
                      <a:gd name="T68" fmla="*/ 4 w 9"/>
                      <a:gd name="T69" fmla="*/ 6 h 7"/>
                      <a:gd name="T70" fmla="*/ 4 w 9"/>
                      <a:gd name="T71" fmla="*/ 6 h 7"/>
                      <a:gd name="T72" fmla="*/ 3 w 9"/>
                      <a:gd name="T73" fmla="*/ 6 h 7"/>
                      <a:gd name="T74" fmla="*/ 3 w 9"/>
                      <a:gd name="T75" fmla="*/ 6 h 7"/>
                      <a:gd name="T76" fmla="*/ 2 w 9"/>
                      <a:gd name="T77" fmla="*/ 6 h 7"/>
                      <a:gd name="T78" fmla="*/ 2 w 9"/>
                      <a:gd name="T79" fmla="*/ 6 h 7"/>
                      <a:gd name="T80" fmla="*/ 1 w 9"/>
                      <a:gd name="T81" fmla="*/ 5 h 7"/>
                      <a:gd name="T82" fmla="*/ 1 w 9"/>
                      <a:gd name="T83" fmla="*/ 5 h 7"/>
                      <a:gd name="T84" fmla="*/ 1 w 9"/>
                      <a:gd name="T85" fmla="*/ 5 h 7"/>
                      <a:gd name="T86" fmla="*/ 0 w 9"/>
                      <a:gd name="T87" fmla="*/ 4 h 7"/>
                      <a:gd name="T88" fmla="*/ 0 w 9"/>
                      <a:gd name="T89" fmla="*/ 4 h 7"/>
                      <a:gd name="T90" fmla="*/ 0 w 9"/>
                      <a:gd name="T91" fmla="*/ 3 h 7"/>
                      <a:gd name="T92" fmla="*/ 0 w 9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7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  <p:grpSp>
              <p:nvGrpSpPr>
                <p:cNvPr id="122699" name="Group 843"/>
                <p:cNvGrpSpPr>
                  <a:grpSpLocks/>
                </p:cNvGrpSpPr>
                <p:nvPr/>
              </p:nvGrpSpPr>
              <p:grpSpPr bwMode="auto">
                <a:xfrm>
                  <a:off x="4176" y="1648"/>
                  <a:ext cx="226" cy="129"/>
                  <a:chOff x="4176" y="1648"/>
                  <a:chExt cx="226" cy="129"/>
                </a:xfrm>
              </p:grpSpPr>
              <p:sp>
                <p:nvSpPr>
                  <p:cNvPr id="122700" name="Freeform 844"/>
                  <p:cNvSpPr>
                    <a:spLocks/>
                  </p:cNvSpPr>
                  <p:nvPr/>
                </p:nvSpPr>
                <p:spPr bwMode="auto">
                  <a:xfrm>
                    <a:off x="4392" y="1769"/>
                    <a:ext cx="10" cy="8"/>
                  </a:xfrm>
                  <a:custGeom>
                    <a:avLst/>
                    <a:gdLst>
                      <a:gd name="T0" fmla="*/ 0 w 10"/>
                      <a:gd name="T1" fmla="*/ 4 h 8"/>
                      <a:gd name="T2" fmla="*/ 0 w 10"/>
                      <a:gd name="T3" fmla="*/ 3 h 8"/>
                      <a:gd name="T4" fmla="*/ 0 w 10"/>
                      <a:gd name="T5" fmla="*/ 2 h 8"/>
                      <a:gd name="T6" fmla="*/ 0 w 10"/>
                      <a:gd name="T7" fmla="*/ 2 h 8"/>
                      <a:gd name="T8" fmla="*/ 1 w 10"/>
                      <a:gd name="T9" fmla="*/ 2 h 8"/>
                      <a:gd name="T10" fmla="*/ 1 w 10"/>
                      <a:gd name="T11" fmla="*/ 1 h 8"/>
                      <a:gd name="T12" fmla="*/ 2 w 10"/>
                      <a:gd name="T13" fmla="*/ 1 h 8"/>
                      <a:gd name="T14" fmla="*/ 2 w 10"/>
                      <a:gd name="T15" fmla="*/ 1 h 8"/>
                      <a:gd name="T16" fmla="*/ 2 w 10"/>
                      <a:gd name="T17" fmla="*/ 0 h 8"/>
                      <a:gd name="T18" fmla="*/ 3 w 10"/>
                      <a:gd name="T19" fmla="*/ 0 h 8"/>
                      <a:gd name="T20" fmla="*/ 4 w 10"/>
                      <a:gd name="T21" fmla="*/ 0 h 8"/>
                      <a:gd name="T22" fmla="*/ 4 w 10"/>
                      <a:gd name="T23" fmla="*/ 0 h 8"/>
                      <a:gd name="T24" fmla="*/ 5 w 10"/>
                      <a:gd name="T25" fmla="*/ 0 h 8"/>
                      <a:gd name="T26" fmla="*/ 5 w 10"/>
                      <a:gd name="T27" fmla="*/ 0 h 8"/>
                      <a:gd name="T28" fmla="*/ 6 w 10"/>
                      <a:gd name="T29" fmla="*/ 0 h 8"/>
                      <a:gd name="T30" fmla="*/ 6 w 10"/>
                      <a:gd name="T31" fmla="*/ 0 h 8"/>
                      <a:gd name="T32" fmla="*/ 7 w 10"/>
                      <a:gd name="T33" fmla="*/ 1 h 8"/>
                      <a:gd name="T34" fmla="*/ 7 w 10"/>
                      <a:gd name="T35" fmla="*/ 1 h 8"/>
                      <a:gd name="T36" fmla="*/ 8 w 10"/>
                      <a:gd name="T37" fmla="*/ 1 h 8"/>
                      <a:gd name="T38" fmla="*/ 8 w 10"/>
                      <a:gd name="T39" fmla="*/ 2 h 8"/>
                      <a:gd name="T40" fmla="*/ 9 w 10"/>
                      <a:gd name="T41" fmla="*/ 2 h 8"/>
                      <a:gd name="T42" fmla="*/ 9 w 10"/>
                      <a:gd name="T43" fmla="*/ 3 h 8"/>
                      <a:gd name="T44" fmla="*/ 9 w 10"/>
                      <a:gd name="T45" fmla="*/ 3 h 8"/>
                      <a:gd name="T46" fmla="*/ 9 w 10"/>
                      <a:gd name="T47" fmla="*/ 4 h 8"/>
                      <a:gd name="T48" fmla="*/ 9 w 10"/>
                      <a:gd name="T49" fmla="*/ 4 h 8"/>
                      <a:gd name="T50" fmla="*/ 9 w 10"/>
                      <a:gd name="T51" fmla="*/ 5 h 8"/>
                      <a:gd name="T52" fmla="*/ 9 w 10"/>
                      <a:gd name="T53" fmla="*/ 5 h 8"/>
                      <a:gd name="T54" fmla="*/ 8 w 10"/>
                      <a:gd name="T55" fmla="*/ 6 h 8"/>
                      <a:gd name="T56" fmla="*/ 8 w 10"/>
                      <a:gd name="T57" fmla="*/ 6 h 8"/>
                      <a:gd name="T58" fmla="*/ 8 w 10"/>
                      <a:gd name="T59" fmla="*/ 6 h 8"/>
                      <a:gd name="T60" fmla="*/ 7 w 10"/>
                      <a:gd name="T61" fmla="*/ 6 h 8"/>
                      <a:gd name="T62" fmla="*/ 7 w 10"/>
                      <a:gd name="T63" fmla="*/ 7 h 8"/>
                      <a:gd name="T64" fmla="*/ 6 w 10"/>
                      <a:gd name="T65" fmla="*/ 7 h 8"/>
                      <a:gd name="T66" fmla="*/ 6 w 10"/>
                      <a:gd name="T67" fmla="*/ 7 h 8"/>
                      <a:gd name="T68" fmla="*/ 5 w 10"/>
                      <a:gd name="T69" fmla="*/ 7 h 8"/>
                      <a:gd name="T70" fmla="*/ 5 w 10"/>
                      <a:gd name="T71" fmla="*/ 7 h 8"/>
                      <a:gd name="T72" fmla="*/ 4 w 10"/>
                      <a:gd name="T73" fmla="*/ 7 h 8"/>
                      <a:gd name="T74" fmla="*/ 3 w 10"/>
                      <a:gd name="T75" fmla="*/ 7 h 8"/>
                      <a:gd name="T76" fmla="*/ 3 w 10"/>
                      <a:gd name="T77" fmla="*/ 7 h 8"/>
                      <a:gd name="T78" fmla="*/ 2 w 10"/>
                      <a:gd name="T79" fmla="*/ 6 h 8"/>
                      <a:gd name="T80" fmla="*/ 1 w 10"/>
                      <a:gd name="T81" fmla="*/ 6 h 8"/>
                      <a:gd name="T82" fmla="*/ 1 w 10"/>
                      <a:gd name="T83" fmla="*/ 6 h 8"/>
                      <a:gd name="T84" fmla="*/ 1 w 10"/>
                      <a:gd name="T85" fmla="*/ 5 h 8"/>
                      <a:gd name="T86" fmla="*/ 0 w 10"/>
                      <a:gd name="T87" fmla="*/ 5 h 8"/>
                      <a:gd name="T88" fmla="*/ 0 w 10"/>
                      <a:gd name="T89" fmla="*/ 4 h 8"/>
                      <a:gd name="T90" fmla="*/ 0 w 10"/>
                      <a:gd name="T91" fmla="*/ 4 h 8"/>
                      <a:gd name="T92" fmla="*/ 0 w 10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5"/>
                        </a:lnTo>
                        <a:lnTo>
                          <a:pt x="9" y="5"/>
                        </a:lnTo>
                        <a:lnTo>
                          <a:pt x="8" y="6"/>
                        </a:lnTo>
                        <a:lnTo>
                          <a:pt x="8" y="6"/>
                        </a:lnTo>
                        <a:lnTo>
                          <a:pt x="8" y="6"/>
                        </a:lnTo>
                        <a:lnTo>
                          <a:pt x="7" y="6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1" name="Freeform 845"/>
                  <p:cNvSpPr>
                    <a:spLocks/>
                  </p:cNvSpPr>
                  <p:nvPr/>
                </p:nvSpPr>
                <p:spPr bwMode="auto">
                  <a:xfrm>
                    <a:off x="4369" y="1754"/>
                    <a:ext cx="8" cy="8"/>
                  </a:xfrm>
                  <a:custGeom>
                    <a:avLst/>
                    <a:gdLst>
                      <a:gd name="T0" fmla="*/ 0 w 8"/>
                      <a:gd name="T1" fmla="*/ 3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2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4 h 8"/>
                      <a:gd name="T52" fmla="*/ 7 w 8"/>
                      <a:gd name="T53" fmla="*/ 5 h 8"/>
                      <a:gd name="T54" fmla="*/ 6 w 8"/>
                      <a:gd name="T55" fmla="*/ 5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6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2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1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2" name="Freeform 846"/>
                  <p:cNvSpPr>
                    <a:spLocks/>
                  </p:cNvSpPr>
                  <p:nvPr/>
                </p:nvSpPr>
                <p:spPr bwMode="auto">
                  <a:xfrm>
                    <a:off x="4342" y="1740"/>
                    <a:ext cx="8" cy="7"/>
                  </a:xfrm>
                  <a:custGeom>
                    <a:avLst/>
                    <a:gdLst>
                      <a:gd name="T0" fmla="*/ 0 w 8"/>
                      <a:gd name="T1" fmla="*/ 3 h 7"/>
                      <a:gd name="T2" fmla="*/ 0 w 8"/>
                      <a:gd name="T3" fmla="*/ 2 h 7"/>
                      <a:gd name="T4" fmla="*/ 0 w 8"/>
                      <a:gd name="T5" fmla="*/ 2 h 7"/>
                      <a:gd name="T6" fmla="*/ 0 w 8"/>
                      <a:gd name="T7" fmla="*/ 2 h 7"/>
                      <a:gd name="T8" fmla="*/ 1 w 8"/>
                      <a:gd name="T9" fmla="*/ 1 h 7"/>
                      <a:gd name="T10" fmla="*/ 1 w 8"/>
                      <a:gd name="T11" fmla="*/ 1 h 7"/>
                      <a:gd name="T12" fmla="*/ 1 w 8"/>
                      <a:gd name="T13" fmla="*/ 1 h 7"/>
                      <a:gd name="T14" fmla="*/ 2 w 8"/>
                      <a:gd name="T15" fmla="*/ 0 h 7"/>
                      <a:gd name="T16" fmla="*/ 2 w 8"/>
                      <a:gd name="T17" fmla="*/ 0 h 7"/>
                      <a:gd name="T18" fmla="*/ 2 w 8"/>
                      <a:gd name="T19" fmla="*/ 0 h 7"/>
                      <a:gd name="T20" fmla="*/ 3 w 8"/>
                      <a:gd name="T21" fmla="*/ 0 h 7"/>
                      <a:gd name="T22" fmla="*/ 3 w 8"/>
                      <a:gd name="T23" fmla="*/ 0 h 7"/>
                      <a:gd name="T24" fmla="*/ 4 w 8"/>
                      <a:gd name="T25" fmla="*/ 0 h 7"/>
                      <a:gd name="T26" fmla="*/ 4 w 8"/>
                      <a:gd name="T27" fmla="*/ 0 h 7"/>
                      <a:gd name="T28" fmla="*/ 5 w 8"/>
                      <a:gd name="T29" fmla="*/ 0 h 7"/>
                      <a:gd name="T30" fmla="*/ 5 w 8"/>
                      <a:gd name="T31" fmla="*/ 0 h 7"/>
                      <a:gd name="T32" fmla="*/ 5 w 8"/>
                      <a:gd name="T33" fmla="*/ 0 h 7"/>
                      <a:gd name="T34" fmla="*/ 6 w 8"/>
                      <a:gd name="T35" fmla="*/ 1 h 7"/>
                      <a:gd name="T36" fmla="*/ 6 w 8"/>
                      <a:gd name="T37" fmla="*/ 1 h 7"/>
                      <a:gd name="T38" fmla="*/ 6 w 8"/>
                      <a:gd name="T39" fmla="*/ 1 h 7"/>
                      <a:gd name="T40" fmla="*/ 7 w 8"/>
                      <a:gd name="T41" fmla="*/ 2 h 7"/>
                      <a:gd name="T42" fmla="*/ 7 w 8"/>
                      <a:gd name="T43" fmla="*/ 2 h 7"/>
                      <a:gd name="T44" fmla="*/ 7 w 8"/>
                      <a:gd name="T45" fmla="*/ 3 h 7"/>
                      <a:gd name="T46" fmla="*/ 7 w 8"/>
                      <a:gd name="T47" fmla="*/ 3 h 7"/>
                      <a:gd name="T48" fmla="*/ 7 w 8"/>
                      <a:gd name="T49" fmla="*/ 3 h 7"/>
                      <a:gd name="T50" fmla="*/ 7 w 8"/>
                      <a:gd name="T51" fmla="*/ 4 h 7"/>
                      <a:gd name="T52" fmla="*/ 7 w 8"/>
                      <a:gd name="T53" fmla="*/ 4 h 7"/>
                      <a:gd name="T54" fmla="*/ 6 w 8"/>
                      <a:gd name="T55" fmla="*/ 5 h 7"/>
                      <a:gd name="T56" fmla="*/ 6 w 8"/>
                      <a:gd name="T57" fmla="*/ 5 h 7"/>
                      <a:gd name="T58" fmla="*/ 6 w 8"/>
                      <a:gd name="T59" fmla="*/ 5 h 7"/>
                      <a:gd name="T60" fmla="*/ 6 w 8"/>
                      <a:gd name="T61" fmla="*/ 5 h 7"/>
                      <a:gd name="T62" fmla="*/ 5 w 8"/>
                      <a:gd name="T63" fmla="*/ 6 h 7"/>
                      <a:gd name="T64" fmla="*/ 5 w 8"/>
                      <a:gd name="T65" fmla="*/ 6 h 7"/>
                      <a:gd name="T66" fmla="*/ 4 w 8"/>
                      <a:gd name="T67" fmla="*/ 6 h 7"/>
                      <a:gd name="T68" fmla="*/ 4 w 8"/>
                      <a:gd name="T69" fmla="*/ 6 h 7"/>
                      <a:gd name="T70" fmla="*/ 4 w 8"/>
                      <a:gd name="T71" fmla="*/ 6 h 7"/>
                      <a:gd name="T72" fmla="*/ 3 w 8"/>
                      <a:gd name="T73" fmla="*/ 6 h 7"/>
                      <a:gd name="T74" fmla="*/ 2 w 8"/>
                      <a:gd name="T75" fmla="*/ 6 h 7"/>
                      <a:gd name="T76" fmla="*/ 2 w 8"/>
                      <a:gd name="T77" fmla="*/ 6 h 7"/>
                      <a:gd name="T78" fmla="*/ 2 w 8"/>
                      <a:gd name="T79" fmla="*/ 5 h 7"/>
                      <a:gd name="T80" fmla="*/ 1 w 8"/>
                      <a:gd name="T81" fmla="*/ 5 h 7"/>
                      <a:gd name="T82" fmla="*/ 1 w 8"/>
                      <a:gd name="T83" fmla="*/ 5 h 7"/>
                      <a:gd name="T84" fmla="*/ 0 w 8"/>
                      <a:gd name="T85" fmla="*/ 5 h 7"/>
                      <a:gd name="T86" fmla="*/ 0 w 8"/>
                      <a:gd name="T87" fmla="*/ 4 h 7"/>
                      <a:gd name="T88" fmla="*/ 0 w 8"/>
                      <a:gd name="T89" fmla="*/ 4 h 7"/>
                      <a:gd name="T90" fmla="*/ 0 w 8"/>
                      <a:gd name="T91" fmla="*/ 3 h 7"/>
                      <a:gd name="T92" fmla="*/ 0 w 8"/>
                      <a:gd name="T93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7">
                        <a:moveTo>
                          <a:pt x="0" y="3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6" y="5"/>
                        </a:lnTo>
                        <a:lnTo>
                          <a:pt x="5" y="6"/>
                        </a:lnTo>
                        <a:lnTo>
                          <a:pt x="5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3" name="Freeform 847"/>
                  <p:cNvSpPr>
                    <a:spLocks/>
                  </p:cNvSpPr>
                  <p:nvPr/>
                </p:nvSpPr>
                <p:spPr bwMode="auto">
                  <a:xfrm>
                    <a:off x="4313" y="1723"/>
                    <a:ext cx="9" cy="8"/>
                  </a:xfrm>
                  <a:custGeom>
                    <a:avLst/>
                    <a:gdLst>
                      <a:gd name="T0" fmla="*/ 0 w 9"/>
                      <a:gd name="T1" fmla="*/ 4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1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6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5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4" name="Freeform 848"/>
                  <p:cNvSpPr>
                    <a:spLocks/>
                  </p:cNvSpPr>
                  <p:nvPr/>
                </p:nvSpPr>
                <p:spPr bwMode="auto">
                  <a:xfrm>
                    <a:off x="4284" y="1708"/>
                    <a:ext cx="9" cy="8"/>
                  </a:xfrm>
                  <a:custGeom>
                    <a:avLst/>
                    <a:gdLst>
                      <a:gd name="T0" fmla="*/ 0 w 9"/>
                      <a:gd name="T1" fmla="*/ 3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2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4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6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4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0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5" name="Freeform 849"/>
                  <p:cNvSpPr>
                    <a:spLocks/>
                  </p:cNvSpPr>
                  <p:nvPr/>
                </p:nvSpPr>
                <p:spPr bwMode="auto">
                  <a:xfrm>
                    <a:off x="4256" y="1693"/>
                    <a:ext cx="10" cy="8"/>
                  </a:xfrm>
                  <a:custGeom>
                    <a:avLst/>
                    <a:gdLst>
                      <a:gd name="T0" fmla="*/ 0 w 10"/>
                      <a:gd name="T1" fmla="*/ 4 h 8"/>
                      <a:gd name="T2" fmla="*/ 0 w 10"/>
                      <a:gd name="T3" fmla="*/ 3 h 8"/>
                      <a:gd name="T4" fmla="*/ 0 w 10"/>
                      <a:gd name="T5" fmla="*/ 2 h 8"/>
                      <a:gd name="T6" fmla="*/ 0 w 10"/>
                      <a:gd name="T7" fmla="*/ 2 h 8"/>
                      <a:gd name="T8" fmla="*/ 1 w 10"/>
                      <a:gd name="T9" fmla="*/ 1 h 8"/>
                      <a:gd name="T10" fmla="*/ 1 w 10"/>
                      <a:gd name="T11" fmla="*/ 1 h 8"/>
                      <a:gd name="T12" fmla="*/ 2 w 10"/>
                      <a:gd name="T13" fmla="*/ 1 h 8"/>
                      <a:gd name="T14" fmla="*/ 2 w 10"/>
                      <a:gd name="T15" fmla="*/ 1 h 8"/>
                      <a:gd name="T16" fmla="*/ 2 w 10"/>
                      <a:gd name="T17" fmla="*/ 0 h 8"/>
                      <a:gd name="T18" fmla="*/ 3 w 10"/>
                      <a:gd name="T19" fmla="*/ 0 h 8"/>
                      <a:gd name="T20" fmla="*/ 3 w 10"/>
                      <a:gd name="T21" fmla="*/ 0 h 8"/>
                      <a:gd name="T22" fmla="*/ 4 w 10"/>
                      <a:gd name="T23" fmla="*/ 0 h 8"/>
                      <a:gd name="T24" fmla="*/ 5 w 10"/>
                      <a:gd name="T25" fmla="*/ 0 h 8"/>
                      <a:gd name="T26" fmla="*/ 5 w 10"/>
                      <a:gd name="T27" fmla="*/ 0 h 8"/>
                      <a:gd name="T28" fmla="*/ 6 w 10"/>
                      <a:gd name="T29" fmla="*/ 0 h 8"/>
                      <a:gd name="T30" fmla="*/ 7 w 10"/>
                      <a:gd name="T31" fmla="*/ 0 h 8"/>
                      <a:gd name="T32" fmla="*/ 7 w 10"/>
                      <a:gd name="T33" fmla="*/ 1 h 8"/>
                      <a:gd name="T34" fmla="*/ 8 w 10"/>
                      <a:gd name="T35" fmla="*/ 1 h 8"/>
                      <a:gd name="T36" fmla="*/ 8 w 10"/>
                      <a:gd name="T37" fmla="*/ 1 h 8"/>
                      <a:gd name="T38" fmla="*/ 8 w 10"/>
                      <a:gd name="T39" fmla="*/ 2 h 8"/>
                      <a:gd name="T40" fmla="*/ 9 w 10"/>
                      <a:gd name="T41" fmla="*/ 2 h 8"/>
                      <a:gd name="T42" fmla="*/ 9 w 10"/>
                      <a:gd name="T43" fmla="*/ 3 h 8"/>
                      <a:gd name="T44" fmla="*/ 9 w 10"/>
                      <a:gd name="T45" fmla="*/ 3 h 8"/>
                      <a:gd name="T46" fmla="*/ 9 w 10"/>
                      <a:gd name="T47" fmla="*/ 4 h 8"/>
                      <a:gd name="T48" fmla="*/ 9 w 10"/>
                      <a:gd name="T49" fmla="*/ 4 h 8"/>
                      <a:gd name="T50" fmla="*/ 9 w 10"/>
                      <a:gd name="T51" fmla="*/ 5 h 8"/>
                      <a:gd name="T52" fmla="*/ 9 w 10"/>
                      <a:gd name="T53" fmla="*/ 5 h 8"/>
                      <a:gd name="T54" fmla="*/ 8 w 10"/>
                      <a:gd name="T55" fmla="*/ 5 h 8"/>
                      <a:gd name="T56" fmla="*/ 8 w 10"/>
                      <a:gd name="T57" fmla="*/ 6 h 8"/>
                      <a:gd name="T58" fmla="*/ 8 w 10"/>
                      <a:gd name="T59" fmla="*/ 6 h 8"/>
                      <a:gd name="T60" fmla="*/ 7 w 10"/>
                      <a:gd name="T61" fmla="*/ 6 h 8"/>
                      <a:gd name="T62" fmla="*/ 7 w 10"/>
                      <a:gd name="T63" fmla="*/ 7 h 8"/>
                      <a:gd name="T64" fmla="*/ 6 w 10"/>
                      <a:gd name="T65" fmla="*/ 7 h 8"/>
                      <a:gd name="T66" fmla="*/ 6 w 10"/>
                      <a:gd name="T67" fmla="*/ 7 h 8"/>
                      <a:gd name="T68" fmla="*/ 5 w 10"/>
                      <a:gd name="T69" fmla="*/ 7 h 8"/>
                      <a:gd name="T70" fmla="*/ 4 w 10"/>
                      <a:gd name="T71" fmla="*/ 7 h 8"/>
                      <a:gd name="T72" fmla="*/ 4 w 10"/>
                      <a:gd name="T73" fmla="*/ 7 h 8"/>
                      <a:gd name="T74" fmla="*/ 3 w 10"/>
                      <a:gd name="T75" fmla="*/ 7 h 8"/>
                      <a:gd name="T76" fmla="*/ 3 w 10"/>
                      <a:gd name="T77" fmla="*/ 7 h 8"/>
                      <a:gd name="T78" fmla="*/ 2 w 10"/>
                      <a:gd name="T79" fmla="*/ 6 h 8"/>
                      <a:gd name="T80" fmla="*/ 1 w 10"/>
                      <a:gd name="T81" fmla="*/ 6 h 8"/>
                      <a:gd name="T82" fmla="*/ 1 w 10"/>
                      <a:gd name="T83" fmla="*/ 6 h 8"/>
                      <a:gd name="T84" fmla="*/ 1 w 10"/>
                      <a:gd name="T85" fmla="*/ 5 h 8"/>
                      <a:gd name="T86" fmla="*/ 0 w 10"/>
                      <a:gd name="T87" fmla="*/ 5 h 8"/>
                      <a:gd name="T88" fmla="*/ 0 w 10"/>
                      <a:gd name="T89" fmla="*/ 4 h 8"/>
                      <a:gd name="T90" fmla="*/ 0 w 10"/>
                      <a:gd name="T91" fmla="*/ 4 h 8"/>
                      <a:gd name="T92" fmla="*/ 0 w 10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9" y="3"/>
                        </a:lnTo>
                        <a:lnTo>
                          <a:pt x="9" y="4"/>
                        </a:lnTo>
                        <a:lnTo>
                          <a:pt x="9" y="4"/>
                        </a:lnTo>
                        <a:lnTo>
                          <a:pt x="9" y="5"/>
                        </a:lnTo>
                        <a:lnTo>
                          <a:pt x="9" y="5"/>
                        </a:lnTo>
                        <a:lnTo>
                          <a:pt x="8" y="5"/>
                        </a:lnTo>
                        <a:lnTo>
                          <a:pt x="8" y="6"/>
                        </a:lnTo>
                        <a:lnTo>
                          <a:pt x="8" y="6"/>
                        </a:lnTo>
                        <a:lnTo>
                          <a:pt x="7" y="6"/>
                        </a:lnTo>
                        <a:lnTo>
                          <a:pt x="7" y="7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6" name="Freeform 850"/>
                  <p:cNvSpPr>
                    <a:spLocks/>
                  </p:cNvSpPr>
                  <p:nvPr/>
                </p:nvSpPr>
                <p:spPr bwMode="auto">
                  <a:xfrm>
                    <a:off x="4227" y="1677"/>
                    <a:ext cx="9" cy="8"/>
                  </a:xfrm>
                  <a:custGeom>
                    <a:avLst/>
                    <a:gdLst>
                      <a:gd name="T0" fmla="*/ 0 w 9"/>
                      <a:gd name="T1" fmla="*/ 3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1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3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4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6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5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1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7" name="Freeform 851"/>
                  <p:cNvSpPr>
                    <a:spLocks/>
                  </p:cNvSpPr>
                  <p:nvPr/>
                </p:nvSpPr>
                <p:spPr bwMode="auto">
                  <a:xfrm>
                    <a:off x="4203" y="1662"/>
                    <a:ext cx="8" cy="8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0 w 8"/>
                      <a:gd name="T3" fmla="*/ 3 h 8"/>
                      <a:gd name="T4" fmla="*/ 0 w 8"/>
                      <a:gd name="T5" fmla="*/ 2 h 8"/>
                      <a:gd name="T6" fmla="*/ 0 w 8"/>
                      <a:gd name="T7" fmla="*/ 2 h 8"/>
                      <a:gd name="T8" fmla="*/ 1 w 8"/>
                      <a:gd name="T9" fmla="*/ 1 h 8"/>
                      <a:gd name="T10" fmla="*/ 1 w 8"/>
                      <a:gd name="T11" fmla="*/ 1 h 8"/>
                      <a:gd name="T12" fmla="*/ 1 w 8"/>
                      <a:gd name="T13" fmla="*/ 1 h 8"/>
                      <a:gd name="T14" fmla="*/ 2 w 8"/>
                      <a:gd name="T15" fmla="*/ 1 h 8"/>
                      <a:gd name="T16" fmla="*/ 2 w 8"/>
                      <a:gd name="T17" fmla="*/ 0 h 8"/>
                      <a:gd name="T18" fmla="*/ 2 w 8"/>
                      <a:gd name="T19" fmla="*/ 0 h 8"/>
                      <a:gd name="T20" fmla="*/ 3 w 8"/>
                      <a:gd name="T21" fmla="*/ 0 h 8"/>
                      <a:gd name="T22" fmla="*/ 3 w 8"/>
                      <a:gd name="T23" fmla="*/ 0 h 8"/>
                      <a:gd name="T24" fmla="*/ 4 w 8"/>
                      <a:gd name="T25" fmla="*/ 0 h 8"/>
                      <a:gd name="T26" fmla="*/ 4 w 8"/>
                      <a:gd name="T27" fmla="*/ 0 h 8"/>
                      <a:gd name="T28" fmla="*/ 4 w 8"/>
                      <a:gd name="T29" fmla="*/ 0 h 8"/>
                      <a:gd name="T30" fmla="*/ 5 w 8"/>
                      <a:gd name="T31" fmla="*/ 0 h 8"/>
                      <a:gd name="T32" fmla="*/ 5 w 8"/>
                      <a:gd name="T33" fmla="*/ 1 h 8"/>
                      <a:gd name="T34" fmla="*/ 6 w 8"/>
                      <a:gd name="T35" fmla="*/ 1 h 8"/>
                      <a:gd name="T36" fmla="*/ 6 w 8"/>
                      <a:gd name="T37" fmla="*/ 1 h 8"/>
                      <a:gd name="T38" fmla="*/ 6 w 8"/>
                      <a:gd name="T39" fmla="*/ 2 h 8"/>
                      <a:gd name="T40" fmla="*/ 7 w 8"/>
                      <a:gd name="T41" fmla="*/ 2 h 8"/>
                      <a:gd name="T42" fmla="*/ 7 w 8"/>
                      <a:gd name="T43" fmla="*/ 3 h 8"/>
                      <a:gd name="T44" fmla="*/ 7 w 8"/>
                      <a:gd name="T45" fmla="*/ 3 h 8"/>
                      <a:gd name="T46" fmla="*/ 7 w 8"/>
                      <a:gd name="T47" fmla="*/ 4 h 8"/>
                      <a:gd name="T48" fmla="*/ 7 w 8"/>
                      <a:gd name="T49" fmla="*/ 4 h 8"/>
                      <a:gd name="T50" fmla="*/ 7 w 8"/>
                      <a:gd name="T51" fmla="*/ 5 h 8"/>
                      <a:gd name="T52" fmla="*/ 7 w 8"/>
                      <a:gd name="T53" fmla="*/ 5 h 8"/>
                      <a:gd name="T54" fmla="*/ 6 w 8"/>
                      <a:gd name="T55" fmla="*/ 6 h 8"/>
                      <a:gd name="T56" fmla="*/ 6 w 8"/>
                      <a:gd name="T57" fmla="*/ 6 h 8"/>
                      <a:gd name="T58" fmla="*/ 6 w 8"/>
                      <a:gd name="T59" fmla="*/ 6 h 8"/>
                      <a:gd name="T60" fmla="*/ 6 w 8"/>
                      <a:gd name="T61" fmla="*/ 6 h 8"/>
                      <a:gd name="T62" fmla="*/ 5 w 8"/>
                      <a:gd name="T63" fmla="*/ 7 h 8"/>
                      <a:gd name="T64" fmla="*/ 5 w 8"/>
                      <a:gd name="T65" fmla="*/ 7 h 8"/>
                      <a:gd name="T66" fmla="*/ 4 w 8"/>
                      <a:gd name="T67" fmla="*/ 7 h 8"/>
                      <a:gd name="T68" fmla="*/ 4 w 8"/>
                      <a:gd name="T69" fmla="*/ 7 h 8"/>
                      <a:gd name="T70" fmla="*/ 3 w 8"/>
                      <a:gd name="T71" fmla="*/ 7 h 8"/>
                      <a:gd name="T72" fmla="*/ 3 w 8"/>
                      <a:gd name="T73" fmla="*/ 7 h 8"/>
                      <a:gd name="T74" fmla="*/ 2 w 8"/>
                      <a:gd name="T75" fmla="*/ 7 h 8"/>
                      <a:gd name="T76" fmla="*/ 2 w 8"/>
                      <a:gd name="T77" fmla="*/ 7 h 8"/>
                      <a:gd name="T78" fmla="*/ 2 w 8"/>
                      <a:gd name="T79" fmla="*/ 6 h 8"/>
                      <a:gd name="T80" fmla="*/ 1 w 8"/>
                      <a:gd name="T81" fmla="*/ 6 h 8"/>
                      <a:gd name="T82" fmla="*/ 1 w 8"/>
                      <a:gd name="T83" fmla="*/ 6 h 8"/>
                      <a:gd name="T84" fmla="*/ 0 w 8"/>
                      <a:gd name="T85" fmla="*/ 5 h 8"/>
                      <a:gd name="T86" fmla="*/ 0 w 8"/>
                      <a:gd name="T87" fmla="*/ 5 h 8"/>
                      <a:gd name="T88" fmla="*/ 0 w 8"/>
                      <a:gd name="T89" fmla="*/ 4 h 8"/>
                      <a:gd name="T90" fmla="*/ 0 w 8"/>
                      <a:gd name="T91" fmla="*/ 4 h 8"/>
                      <a:gd name="T92" fmla="*/ 0 w 8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6" y="6"/>
                        </a:lnTo>
                        <a:lnTo>
                          <a:pt x="5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08" name="Freeform 852"/>
                  <p:cNvSpPr>
                    <a:spLocks/>
                  </p:cNvSpPr>
                  <p:nvPr/>
                </p:nvSpPr>
                <p:spPr bwMode="auto">
                  <a:xfrm>
                    <a:off x="4176" y="1648"/>
                    <a:ext cx="9" cy="8"/>
                  </a:xfrm>
                  <a:custGeom>
                    <a:avLst/>
                    <a:gdLst>
                      <a:gd name="T0" fmla="*/ 0 w 9"/>
                      <a:gd name="T1" fmla="*/ 4 h 8"/>
                      <a:gd name="T2" fmla="*/ 0 w 9"/>
                      <a:gd name="T3" fmla="*/ 3 h 8"/>
                      <a:gd name="T4" fmla="*/ 0 w 9"/>
                      <a:gd name="T5" fmla="*/ 2 h 8"/>
                      <a:gd name="T6" fmla="*/ 0 w 9"/>
                      <a:gd name="T7" fmla="*/ 2 h 8"/>
                      <a:gd name="T8" fmla="*/ 1 w 9"/>
                      <a:gd name="T9" fmla="*/ 1 h 8"/>
                      <a:gd name="T10" fmla="*/ 1 w 9"/>
                      <a:gd name="T11" fmla="*/ 1 h 8"/>
                      <a:gd name="T12" fmla="*/ 1 w 9"/>
                      <a:gd name="T13" fmla="*/ 1 h 8"/>
                      <a:gd name="T14" fmla="*/ 2 w 9"/>
                      <a:gd name="T15" fmla="*/ 1 h 8"/>
                      <a:gd name="T16" fmla="*/ 2 w 9"/>
                      <a:gd name="T17" fmla="*/ 0 h 8"/>
                      <a:gd name="T18" fmla="*/ 2 w 9"/>
                      <a:gd name="T19" fmla="*/ 0 h 8"/>
                      <a:gd name="T20" fmla="*/ 3 w 9"/>
                      <a:gd name="T21" fmla="*/ 0 h 8"/>
                      <a:gd name="T22" fmla="*/ 3 w 9"/>
                      <a:gd name="T23" fmla="*/ 0 h 8"/>
                      <a:gd name="T24" fmla="*/ 4 w 9"/>
                      <a:gd name="T25" fmla="*/ 0 h 8"/>
                      <a:gd name="T26" fmla="*/ 5 w 9"/>
                      <a:gd name="T27" fmla="*/ 0 h 8"/>
                      <a:gd name="T28" fmla="*/ 5 w 9"/>
                      <a:gd name="T29" fmla="*/ 0 h 8"/>
                      <a:gd name="T30" fmla="*/ 6 w 9"/>
                      <a:gd name="T31" fmla="*/ 0 h 8"/>
                      <a:gd name="T32" fmla="*/ 6 w 9"/>
                      <a:gd name="T33" fmla="*/ 1 h 8"/>
                      <a:gd name="T34" fmla="*/ 7 w 9"/>
                      <a:gd name="T35" fmla="*/ 1 h 8"/>
                      <a:gd name="T36" fmla="*/ 7 w 9"/>
                      <a:gd name="T37" fmla="*/ 1 h 8"/>
                      <a:gd name="T38" fmla="*/ 7 w 9"/>
                      <a:gd name="T39" fmla="*/ 2 h 8"/>
                      <a:gd name="T40" fmla="*/ 8 w 9"/>
                      <a:gd name="T41" fmla="*/ 2 h 8"/>
                      <a:gd name="T42" fmla="*/ 8 w 9"/>
                      <a:gd name="T43" fmla="*/ 3 h 8"/>
                      <a:gd name="T44" fmla="*/ 8 w 9"/>
                      <a:gd name="T45" fmla="*/ 3 h 8"/>
                      <a:gd name="T46" fmla="*/ 8 w 9"/>
                      <a:gd name="T47" fmla="*/ 4 h 8"/>
                      <a:gd name="T48" fmla="*/ 8 w 9"/>
                      <a:gd name="T49" fmla="*/ 4 h 8"/>
                      <a:gd name="T50" fmla="*/ 8 w 9"/>
                      <a:gd name="T51" fmla="*/ 5 h 8"/>
                      <a:gd name="T52" fmla="*/ 8 w 9"/>
                      <a:gd name="T53" fmla="*/ 5 h 8"/>
                      <a:gd name="T54" fmla="*/ 7 w 9"/>
                      <a:gd name="T55" fmla="*/ 5 h 8"/>
                      <a:gd name="T56" fmla="*/ 7 w 9"/>
                      <a:gd name="T57" fmla="*/ 6 h 8"/>
                      <a:gd name="T58" fmla="*/ 7 w 9"/>
                      <a:gd name="T59" fmla="*/ 6 h 8"/>
                      <a:gd name="T60" fmla="*/ 6 w 9"/>
                      <a:gd name="T61" fmla="*/ 6 h 8"/>
                      <a:gd name="T62" fmla="*/ 6 w 9"/>
                      <a:gd name="T63" fmla="*/ 7 h 8"/>
                      <a:gd name="T64" fmla="*/ 6 w 9"/>
                      <a:gd name="T65" fmla="*/ 7 h 8"/>
                      <a:gd name="T66" fmla="*/ 5 w 9"/>
                      <a:gd name="T67" fmla="*/ 7 h 8"/>
                      <a:gd name="T68" fmla="*/ 4 w 9"/>
                      <a:gd name="T69" fmla="*/ 7 h 8"/>
                      <a:gd name="T70" fmla="*/ 4 w 9"/>
                      <a:gd name="T71" fmla="*/ 7 h 8"/>
                      <a:gd name="T72" fmla="*/ 3 w 9"/>
                      <a:gd name="T73" fmla="*/ 7 h 8"/>
                      <a:gd name="T74" fmla="*/ 3 w 9"/>
                      <a:gd name="T75" fmla="*/ 7 h 8"/>
                      <a:gd name="T76" fmla="*/ 2 w 9"/>
                      <a:gd name="T77" fmla="*/ 7 h 8"/>
                      <a:gd name="T78" fmla="*/ 2 w 9"/>
                      <a:gd name="T79" fmla="*/ 6 h 8"/>
                      <a:gd name="T80" fmla="*/ 1 w 9"/>
                      <a:gd name="T81" fmla="*/ 6 h 8"/>
                      <a:gd name="T82" fmla="*/ 1 w 9"/>
                      <a:gd name="T83" fmla="*/ 6 h 8"/>
                      <a:gd name="T84" fmla="*/ 0 w 9"/>
                      <a:gd name="T85" fmla="*/ 5 h 8"/>
                      <a:gd name="T86" fmla="*/ 0 w 9"/>
                      <a:gd name="T87" fmla="*/ 5 h 8"/>
                      <a:gd name="T88" fmla="*/ 0 w 9"/>
                      <a:gd name="T89" fmla="*/ 4 h 8"/>
                      <a:gd name="T90" fmla="*/ 0 w 9"/>
                      <a:gd name="T91" fmla="*/ 4 h 8"/>
                      <a:gd name="T92" fmla="*/ 0 w 9"/>
                      <a:gd name="T9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9" h="8">
                        <a:moveTo>
                          <a:pt x="0" y="4"/>
                        </a:move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2"/>
                        </a:lnTo>
                        <a:lnTo>
                          <a:pt x="8" y="2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8" y="4"/>
                        </a:lnTo>
                        <a:lnTo>
                          <a:pt x="8" y="4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7" y="5"/>
                        </a:lnTo>
                        <a:lnTo>
                          <a:pt x="7" y="6"/>
                        </a:ln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5" y="7"/>
                        </a:lnTo>
                        <a:lnTo>
                          <a:pt x="4" y="7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</p:grpSp>
        <p:grpSp>
          <p:nvGrpSpPr>
            <p:cNvPr id="122709" name="Group 853"/>
            <p:cNvGrpSpPr>
              <a:grpSpLocks/>
            </p:cNvGrpSpPr>
            <p:nvPr/>
          </p:nvGrpSpPr>
          <p:grpSpPr bwMode="auto">
            <a:xfrm>
              <a:off x="4660" y="1307"/>
              <a:ext cx="377" cy="228"/>
              <a:chOff x="4660" y="1307"/>
              <a:chExt cx="377" cy="228"/>
            </a:xfrm>
          </p:grpSpPr>
          <p:sp>
            <p:nvSpPr>
              <p:cNvPr id="122710" name="Freeform 854"/>
              <p:cNvSpPr>
                <a:spLocks/>
              </p:cNvSpPr>
              <p:nvPr/>
            </p:nvSpPr>
            <p:spPr bwMode="auto">
              <a:xfrm>
                <a:off x="4840" y="1371"/>
                <a:ext cx="197" cy="164"/>
              </a:xfrm>
              <a:custGeom>
                <a:avLst/>
                <a:gdLst>
                  <a:gd name="T0" fmla="*/ 0 w 197"/>
                  <a:gd name="T1" fmla="*/ 109 h 164"/>
                  <a:gd name="T2" fmla="*/ 0 w 197"/>
                  <a:gd name="T3" fmla="*/ 163 h 164"/>
                  <a:gd name="T4" fmla="*/ 196 w 197"/>
                  <a:gd name="T5" fmla="*/ 40 h 164"/>
                  <a:gd name="T6" fmla="*/ 196 w 197"/>
                  <a:gd name="T7" fmla="*/ 0 h 164"/>
                  <a:gd name="T8" fmla="*/ 0 w 197"/>
                  <a:gd name="T9" fmla="*/ 10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164">
                    <a:moveTo>
                      <a:pt x="0" y="109"/>
                    </a:moveTo>
                    <a:lnTo>
                      <a:pt x="0" y="163"/>
                    </a:lnTo>
                    <a:lnTo>
                      <a:pt x="196" y="40"/>
                    </a:lnTo>
                    <a:lnTo>
                      <a:pt x="196" y="0"/>
                    </a:lnTo>
                    <a:lnTo>
                      <a:pt x="0" y="109"/>
                    </a:lnTo>
                  </a:path>
                </a:pathLst>
              </a:custGeom>
              <a:solidFill>
                <a:srgbClr val="BFB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711" name="Group 855"/>
              <p:cNvGrpSpPr>
                <a:grpSpLocks/>
              </p:cNvGrpSpPr>
              <p:nvPr/>
            </p:nvGrpSpPr>
            <p:grpSpPr bwMode="auto">
              <a:xfrm>
                <a:off x="4859" y="1381"/>
                <a:ext cx="158" cy="141"/>
                <a:chOff x="4859" y="1381"/>
                <a:chExt cx="158" cy="141"/>
              </a:xfrm>
            </p:grpSpPr>
            <p:sp>
              <p:nvSpPr>
                <p:cNvPr id="122712" name="Freeform 856"/>
                <p:cNvSpPr>
                  <a:spLocks/>
                </p:cNvSpPr>
                <p:nvPr/>
              </p:nvSpPr>
              <p:spPr bwMode="auto">
                <a:xfrm>
                  <a:off x="4859" y="1455"/>
                  <a:ext cx="25" cy="67"/>
                </a:xfrm>
                <a:custGeom>
                  <a:avLst/>
                  <a:gdLst>
                    <a:gd name="T0" fmla="*/ 0 w 25"/>
                    <a:gd name="T1" fmla="*/ 13 h 67"/>
                    <a:gd name="T2" fmla="*/ 24 w 25"/>
                    <a:gd name="T3" fmla="*/ 0 h 67"/>
                    <a:gd name="T4" fmla="*/ 24 w 25"/>
                    <a:gd name="T5" fmla="*/ 52 h 67"/>
                    <a:gd name="T6" fmla="*/ 0 w 25"/>
                    <a:gd name="T7" fmla="*/ 66 h 67"/>
                    <a:gd name="T8" fmla="*/ 0 w 25"/>
                    <a:gd name="T9" fmla="*/ 13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7">
                      <a:moveTo>
                        <a:pt x="0" y="13"/>
                      </a:moveTo>
                      <a:lnTo>
                        <a:pt x="24" y="0"/>
                      </a:lnTo>
                      <a:lnTo>
                        <a:pt x="24" y="52"/>
                      </a:lnTo>
                      <a:lnTo>
                        <a:pt x="0" y="66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13" name="Freeform 857"/>
                <p:cNvSpPr>
                  <a:spLocks/>
                </p:cNvSpPr>
                <p:nvPr/>
              </p:nvSpPr>
              <p:spPr bwMode="auto">
                <a:xfrm>
                  <a:off x="4905" y="1430"/>
                  <a:ext cx="22" cy="64"/>
                </a:xfrm>
                <a:custGeom>
                  <a:avLst/>
                  <a:gdLst>
                    <a:gd name="T0" fmla="*/ 0 w 22"/>
                    <a:gd name="T1" fmla="*/ 13 h 64"/>
                    <a:gd name="T2" fmla="*/ 21 w 22"/>
                    <a:gd name="T3" fmla="*/ 0 h 64"/>
                    <a:gd name="T4" fmla="*/ 21 w 22"/>
                    <a:gd name="T5" fmla="*/ 48 h 64"/>
                    <a:gd name="T6" fmla="*/ 0 w 22"/>
                    <a:gd name="T7" fmla="*/ 63 h 64"/>
                    <a:gd name="T8" fmla="*/ 0 w 22"/>
                    <a:gd name="T9" fmla="*/ 1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4">
                      <a:moveTo>
                        <a:pt x="0" y="13"/>
                      </a:moveTo>
                      <a:lnTo>
                        <a:pt x="21" y="0"/>
                      </a:lnTo>
                      <a:lnTo>
                        <a:pt x="21" y="48"/>
                      </a:lnTo>
                      <a:lnTo>
                        <a:pt x="0" y="63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14" name="Freeform 858"/>
                <p:cNvSpPr>
                  <a:spLocks/>
                </p:cNvSpPr>
                <p:nvPr/>
              </p:nvSpPr>
              <p:spPr bwMode="auto">
                <a:xfrm>
                  <a:off x="4948" y="1406"/>
                  <a:ext cx="24" cy="60"/>
                </a:xfrm>
                <a:custGeom>
                  <a:avLst/>
                  <a:gdLst>
                    <a:gd name="T0" fmla="*/ 0 w 24"/>
                    <a:gd name="T1" fmla="*/ 13 h 60"/>
                    <a:gd name="T2" fmla="*/ 23 w 24"/>
                    <a:gd name="T3" fmla="*/ 0 h 60"/>
                    <a:gd name="T4" fmla="*/ 23 w 24"/>
                    <a:gd name="T5" fmla="*/ 44 h 60"/>
                    <a:gd name="T6" fmla="*/ 0 w 24"/>
                    <a:gd name="T7" fmla="*/ 59 h 60"/>
                    <a:gd name="T8" fmla="*/ 0 w 24"/>
                    <a:gd name="T9" fmla="*/ 13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0">
                      <a:moveTo>
                        <a:pt x="0" y="13"/>
                      </a:moveTo>
                      <a:lnTo>
                        <a:pt x="23" y="0"/>
                      </a:lnTo>
                      <a:lnTo>
                        <a:pt x="23" y="44"/>
                      </a:lnTo>
                      <a:lnTo>
                        <a:pt x="0" y="59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15" name="Freeform 859"/>
                <p:cNvSpPr>
                  <a:spLocks/>
                </p:cNvSpPr>
                <p:nvPr/>
              </p:nvSpPr>
              <p:spPr bwMode="auto">
                <a:xfrm>
                  <a:off x="4993" y="1381"/>
                  <a:ext cx="24" cy="57"/>
                </a:xfrm>
                <a:custGeom>
                  <a:avLst/>
                  <a:gdLst>
                    <a:gd name="T0" fmla="*/ 0 w 24"/>
                    <a:gd name="T1" fmla="*/ 13 h 57"/>
                    <a:gd name="T2" fmla="*/ 23 w 24"/>
                    <a:gd name="T3" fmla="*/ 0 h 57"/>
                    <a:gd name="T4" fmla="*/ 23 w 24"/>
                    <a:gd name="T5" fmla="*/ 41 h 57"/>
                    <a:gd name="T6" fmla="*/ 0 w 24"/>
                    <a:gd name="T7" fmla="*/ 56 h 57"/>
                    <a:gd name="T8" fmla="*/ 0 w 24"/>
                    <a:gd name="T9" fmla="*/ 13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57">
                      <a:moveTo>
                        <a:pt x="0" y="13"/>
                      </a:moveTo>
                      <a:lnTo>
                        <a:pt x="23" y="0"/>
                      </a:lnTo>
                      <a:lnTo>
                        <a:pt x="23" y="41"/>
                      </a:lnTo>
                      <a:lnTo>
                        <a:pt x="0" y="56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2716" name="Freeform 860"/>
              <p:cNvSpPr>
                <a:spLocks/>
              </p:cNvSpPr>
              <p:nvPr/>
            </p:nvSpPr>
            <p:spPr bwMode="auto">
              <a:xfrm>
                <a:off x="4660" y="1410"/>
                <a:ext cx="181" cy="125"/>
              </a:xfrm>
              <a:custGeom>
                <a:avLst/>
                <a:gdLst>
                  <a:gd name="T0" fmla="*/ 0 w 181"/>
                  <a:gd name="T1" fmla="*/ 0 h 125"/>
                  <a:gd name="T2" fmla="*/ 180 w 181"/>
                  <a:gd name="T3" fmla="*/ 69 h 125"/>
                  <a:gd name="T4" fmla="*/ 180 w 181"/>
                  <a:gd name="T5" fmla="*/ 124 h 125"/>
                  <a:gd name="T6" fmla="*/ 0 w 181"/>
                  <a:gd name="T7" fmla="*/ 49 h 125"/>
                  <a:gd name="T8" fmla="*/ 0 w 181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25">
                    <a:moveTo>
                      <a:pt x="0" y="0"/>
                    </a:moveTo>
                    <a:lnTo>
                      <a:pt x="180" y="69"/>
                    </a:lnTo>
                    <a:lnTo>
                      <a:pt x="180" y="124"/>
                    </a:lnTo>
                    <a:lnTo>
                      <a:pt x="0" y="4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22717" name="Group 861"/>
              <p:cNvGrpSpPr>
                <a:grpSpLocks/>
              </p:cNvGrpSpPr>
              <p:nvPr/>
            </p:nvGrpSpPr>
            <p:grpSpPr bwMode="auto">
              <a:xfrm>
                <a:off x="4660" y="1307"/>
                <a:ext cx="377" cy="173"/>
                <a:chOff x="4660" y="1307"/>
                <a:chExt cx="377" cy="173"/>
              </a:xfrm>
            </p:grpSpPr>
            <p:sp>
              <p:nvSpPr>
                <p:cNvPr id="122718" name="Freeform 862"/>
                <p:cNvSpPr>
                  <a:spLocks/>
                </p:cNvSpPr>
                <p:nvPr/>
              </p:nvSpPr>
              <p:spPr bwMode="auto">
                <a:xfrm>
                  <a:off x="4660" y="1307"/>
                  <a:ext cx="377" cy="173"/>
                </a:xfrm>
                <a:custGeom>
                  <a:avLst/>
                  <a:gdLst>
                    <a:gd name="T0" fmla="*/ 0 w 377"/>
                    <a:gd name="T1" fmla="*/ 102 h 173"/>
                    <a:gd name="T2" fmla="*/ 208 w 377"/>
                    <a:gd name="T3" fmla="*/ 0 h 173"/>
                    <a:gd name="T4" fmla="*/ 376 w 377"/>
                    <a:gd name="T5" fmla="*/ 62 h 173"/>
                    <a:gd name="T6" fmla="*/ 180 w 377"/>
                    <a:gd name="T7" fmla="*/ 172 h 173"/>
                    <a:gd name="T8" fmla="*/ 0 w 377"/>
                    <a:gd name="T9" fmla="*/ 102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7" h="173">
                      <a:moveTo>
                        <a:pt x="0" y="102"/>
                      </a:moveTo>
                      <a:lnTo>
                        <a:pt x="208" y="0"/>
                      </a:lnTo>
                      <a:lnTo>
                        <a:pt x="376" y="62"/>
                      </a:lnTo>
                      <a:lnTo>
                        <a:pt x="180" y="172"/>
                      </a:lnTo>
                      <a:lnTo>
                        <a:pt x="0" y="10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719" name="Group 863"/>
                <p:cNvGrpSpPr>
                  <a:grpSpLocks/>
                </p:cNvGrpSpPr>
                <p:nvPr/>
              </p:nvGrpSpPr>
              <p:grpSpPr bwMode="auto">
                <a:xfrm>
                  <a:off x="4683" y="1318"/>
                  <a:ext cx="334" cy="151"/>
                  <a:chOff x="4683" y="1318"/>
                  <a:chExt cx="334" cy="151"/>
                </a:xfrm>
              </p:grpSpPr>
              <p:sp>
                <p:nvSpPr>
                  <p:cNvPr id="122720" name="Freeform 864"/>
                  <p:cNvSpPr>
                    <a:spLocks/>
                  </p:cNvSpPr>
                  <p:nvPr/>
                </p:nvSpPr>
                <p:spPr bwMode="auto">
                  <a:xfrm>
                    <a:off x="4683" y="1388"/>
                    <a:ext cx="201" cy="81"/>
                  </a:xfrm>
                  <a:custGeom>
                    <a:avLst/>
                    <a:gdLst>
                      <a:gd name="T0" fmla="*/ 0 w 201"/>
                      <a:gd name="T1" fmla="*/ 11 h 81"/>
                      <a:gd name="T2" fmla="*/ 22 w 201"/>
                      <a:gd name="T3" fmla="*/ 0 h 81"/>
                      <a:gd name="T4" fmla="*/ 200 w 201"/>
                      <a:gd name="T5" fmla="*/ 67 h 81"/>
                      <a:gd name="T6" fmla="*/ 177 w 201"/>
                      <a:gd name="T7" fmla="*/ 80 h 81"/>
                      <a:gd name="T8" fmla="*/ 0 w 201"/>
                      <a:gd name="T9" fmla="*/ 11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1" h="81">
                        <a:moveTo>
                          <a:pt x="0" y="11"/>
                        </a:moveTo>
                        <a:lnTo>
                          <a:pt x="22" y="0"/>
                        </a:lnTo>
                        <a:lnTo>
                          <a:pt x="200" y="67"/>
                        </a:lnTo>
                        <a:lnTo>
                          <a:pt x="177" y="80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21" name="Freeform 865"/>
                  <p:cNvSpPr>
                    <a:spLocks/>
                  </p:cNvSpPr>
                  <p:nvPr/>
                </p:nvSpPr>
                <p:spPr bwMode="auto">
                  <a:xfrm>
                    <a:off x="4729" y="1364"/>
                    <a:ext cx="198" cy="80"/>
                  </a:xfrm>
                  <a:custGeom>
                    <a:avLst/>
                    <a:gdLst>
                      <a:gd name="T0" fmla="*/ 0 w 198"/>
                      <a:gd name="T1" fmla="*/ 11 h 80"/>
                      <a:gd name="T2" fmla="*/ 22 w 198"/>
                      <a:gd name="T3" fmla="*/ 0 h 80"/>
                      <a:gd name="T4" fmla="*/ 197 w 198"/>
                      <a:gd name="T5" fmla="*/ 66 h 80"/>
                      <a:gd name="T6" fmla="*/ 175 w 198"/>
                      <a:gd name="T7" fmla="*/ 79 h 80"/>
                      <a:gd name="T8" fmla="*/ 0 w 198"/>
                      <a:gd name="T9" fmla="*/ 11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8" h="80">
                        <a:moveTo>
                          <a:pt x="0" y="11"/>
                        </a:moveTo>
                        <a:lnTo>
                          <a:pt x="22" y="0"/>
                        </a:lnTo>
                        <a:lnTo>
                          <a:pt x="197" y="66"/>
                        </a:lnTo>
                        <a:lnTo>
                          <a:pt x="175" y="79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22" name="Freeform 866"/>
                  <p:cNvSpPr>
                    <a:spLocks/>
                  </p:cNvSpPr>
                  <p:nvPr/>
                </p:nvSpPr>
                <p:spPr bwMode="auto">
                  <a:xfrm>
                    <a:off x="4778" y="1340"/>
                    <a:ext cx="194" cy="79"/>
                  </a:xfrm>
                  <a:custGeom>
                    <a:avLst/>
                    <a:gdLst>
                      <a:gd name="T0" fmla="*/ 0 w 194"/>
                      <a:gd name="T1" fmla="*/ 11 h 79"/>
                      <a:gd name="T2" fmla="*/ 22 w 194"/>
                      <a:gd name="T3" fmla="*/ 0 h 79"/>
                      <a:gd name="T4" fmla="*/ 193 w 194"/>
                      <a:gd name="T5" fmla="*/ 65 h 79"/>
                      <a:gd name="T6" fmla="*/ 170 w 194"/>
                      <a:gd name="T7" fmla="*/ 78 h 79"/>
                      <a:gd name="T8" fmla="*/ 0 w 194"/>
                      <a:gd name="T9" fmla="*/ 11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4" h="79">
                        <a:moveTo>
                          <a:pt x="0" y="11"/>
                        </a:moveTo>
                        <a:lnTo>
                          <a:pt x="22" y="0"/>
                        </a:lnTo>
                        <a:lnTo>
                          <a:pt x="193" y="65"/>
                        </a:lnTo>
                        <a:lnTo>
                          <a:pt x="170" y="78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723" name="Freeform 867"/>
                  <p:cNvSpPr>
                    <a:spLocks/>
                  </p:cNvSpPr>
                  <p:nvPr/>
                </p:nvSpPr>
                <p:spPr bwMode="auto">
                  <a:xfrm>
                    <a:off x="4824" y="1318"/>
                    <a:ext cx="193" cy="78"/>
                  </a:xfrm>
                  <a:custGeom>
                    <a:avLst/>
                    <a:gdLst>
                      <a:gd name="T0" fmla="*/ 0 w 193"/>
                      <a:gd name="T1" fmla="*/ 11 h 78"/>
                      <a:gd name="T2" fmla="*/ 22 w 193"/>
                      <a:gd name="T3" fmla="*/ 0 h 78"/>
                      <a:gd name="T4" fmla="*/ 192 w 193"/>
                      <a:gd name="T5" fmla="*/ 64 h 78"/>
                      <a:gd name="T6" fmla="*/ 169 w 193"/>
                      <a:gd name="T7" fmla="*/ 77 h 78"/>
                      <a:gd name="T8" fmla="*/ 0 w 193"/>
                      <a:gd name="T9" fmla="*/ 1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3" h="78">
                        <a:moveTo>
                          <a:pt x="0" y="11"/>
                        </a:moveTo>
                        <a:lnTo>
                          <a:pt x="22" y="0"/>
                        </a:lnTo>
                        <a:lnTo>
                          <a:pt x="192" y="64"/>
                        </a:lnTo>
                        <a:lnTo>
                          <a:pt x="169" y="77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724" name="Group 868"/>
              <p:cNvGrpSpPr>
                <a:grpSpLocks/>
              </p:cNvGrpSpPr>
              <p:nvPr/>
            </p:nvGrpSpPr>
            <p:grpSpPr bwMode="auto">
              <a:xfrm>
                <a:off x="4664" y="1422"/>
                <a:ext cx="172" cy="102"/>
                <a:chOff x="4664" y="1422"/>
                <a:chExt cx="172" cy="102"/>
              </a:xfrm>
            </p:grpSpPr>
            <p:sp>
              <p:nvSpPr>
                <p:cNvPr id="122725" name="Line 869"/>
                <p:cNvSpPr>
                  <a:spLocks noChangeShapeType="1"/>
                </p:cNvSpPr>
                <p:nvPr/>
              </p:nvSpPr>
              <p:spPr bwMode="auto">
                <a:xfrm>
                  <a:off x="4664" y="1422"/>
                  <a:ext cx="172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26" name="Line 870"/>
                <p:cNvSpPr>
                  <a:spLocks noChangeShapeType="1"/>
                </p:cNvSpPr>
                <p:nvPr/>
              </p:nvSpPr>
              <p:spPr bwMode="auto">
                <a:xfrm>
                  <a:off x="4664" y="1458"/>
                  <a:ext cx="172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27" name="Line 871"/>
                <p:cNvSpPr>
                  <a:spLocks noChangeShapeType="1"/>
                </p:cNvSpPr>
                <p:nvPr/>
              </p:nvSpPr>
              <p:spPr bwMode="auto">
                <a:xfrm>
                  <a:off x="4664" y="1449"/>
                  <a:ext cx="172" cy="6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28" name="Line 872"/>
                <p:cNvSpPr>
                  <a:spLocks noChangeShapeType="1"/>
                </p:cNvSpPr>
                <p:nvPr/>
              </p:nvSpPr>
              <p:spPr bwMode="auto">
                <a:xfrm>
                  <a:off x="4664" y="1432"/>
                  <a:ext cx="172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29" name="Line 873"/>
                <p:cNvSpPr>
                  <a:spLocks noChangeShapeType="1"/>
                </p:cNvSpPr>
                <p:nvPr/>
              </p:nvSpPr>
              <p:spPr bwMode="auto">
                <a:xfrm>
                  <a:off x="4664" y="1440"/>
                  <a:ext cx="172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730" name="Group 874"/>
              <p:cNvGrpSpPr>
                <a:grpSpLocks/>
              </p:cNvGrpSpPr>
              <p:nvPr/>
            </p:nvGrpSpPr>
            <p:grpSpPr bwMode="auto">
              <a:xfrm>
                <a:off x="4844" y="1371"/>
                <a:ext cx="188" cy="161"/>
                <a:chOff x="4844" y="1371"/>
                <a:chExt cx="188" cy="161"/>
              </a:xfrm>
            </p:grpSpPr>
            <p:sp>
              <p:nvSpPr>
                <p:cNvPr id="122731" name="Line 875"/>
                <p:cNvSpPr>
                  <a:spLocks noChangeShapeType="1"/>
                </p:cNvSpPr>
                <p:nvPr/>
              </p:nvSpPr>
              <p:spPr bwMode="auto">
                <a:xfrm flipV="1">
                  <a:off x="4844" y="1392"/>
                  <a:ext cx="188" cy="13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32" name="Line 876"/>
                <p:cNvSpPr>
                  <a:spLocks noChangeShapeType="1"/>
                </p:cNvSpPr>
                <p:nvPr/>
              </p:nvSpPr>
              <p:spPr bwMode="auto">
                <a:xfrm flipV="1">
                  <a:off x="4844" y="1379"/>
                  <a:ext cx="188" cy="1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33" name="Line 877"/>
                <p:cNvSpPr>
                  <a:spLocks noChangeShapeType="1"/>
                </p:cNvSpPr>
                <p:nvPr/>
              </p:nvSpPr>
              <p:spPr bwMode="auto">
                <a:xfrm flipV="1">
                  <a:off x="4844" y="1371"/>
                  <a:ext cx="188" cy="11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34" name="Line 878"/>
                <p:cNvSpPr>
                  <a:spLocks noChangeShapeType="1"/>
                </p:cNvSpPr>
                <p:nvPr/>
              </p:nvSpPr>
              <p:spPr bwMode="auto">
                <a:xfrm flipV="1">
                  <a:off x="4844" y="1400"/>
                  <a:ext cx="188" cy="1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2735" name="Line 879"/>
                <p:cNvSpPr>
                  <a:spLocks noChangeShapeType="1"/>
                </p:cNvSpPr>
                <p:nvPr/>
              </p:nvSpPr>
              <p:spPr bwMode="auto">
                <a:xfrm flipV="1">
                  <a:off x="4844" y="1387"/>
                  <a:ext cx="188" cy="1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22736" name="Group 880"/>
              <p:cNvGrpSpPr>
                <a:grpSpLocks/>
              </p:cNvGrpSpPr>
              <p:nvPr/>
            </p:nvGrpSpPr>
            <p:grpSpPr bwMode="auto">
              <a:xfrm>
                <a:off x="4680" y="1313"/>
                <a:ext cx="192" cy="98"/>
                <a:chOff x="4680" y="1313"/>
                <a:chExt cx="192" cy="98"/>
              </a:xfrm>
            </p:grpSpPr>
            <p:sp>
              <p:nvSpPr>
                <p:cNvPr id="122737" name="Freeform 881"/>
                <p:cNvSpPr>
                  <a:spLocks/>
                </p:cNvSpPr>
                <p:nvPr/>
              </p:nvSpPr>
              <p:spPr bwMode="auto">
                <a:xfrm>
                  <a:off x="4680" y="1405"/>
                  <a:ext cx="9" cy="6"/>
                </a:xfrm>
                <a:custGeom>
                  <a:avLst/>
                  <a:gdLst>
                    <a:gd name="T0" fmla="*/ 8 w 9"/>
                    <a:gd name="T1" fmla="*/ 3 h 6"/>
                    <a:gd name="T2" fmla="*/ 8 w 9"/>
                    <a:gd name="T3" fmla="*/ 2 h 6"/>
                    <a:gd name="T4" fmla="*/ 8 w 9"/>
                    <a:gd name="T5" fmla="*/ 2 h 6"/>
                    <a:gd name="T6" fmla="*/ 8 w 9"/>
                    <a:gd name="T7" fmla="*/ 1 h 6"/>
                    <a:gd name="T8" fmla="*/ 7 w 9"/>
                    <a:gd name="T9" fmla="*/ 1 h 6"/>
                    <a:gd name="T10" fmla="*/ 7 w 9"/>
                    <a:gd name="T11" fmla="*/ 1 h 6"/>
                    <a:gd name="T12" fmla="*/ 7 w 9"/>
                    <a:gd name="T13" fmla="*/ 1 h 6"/>
                    <a:gd name="T14" fmla="*/ 6 w 9"/>
                    <a:gd name="T15" fmla="*/ 1 h 6"/>
                    <a:gd name="T16" fmla="*/ 6 w 9"/>
                    <a:gd name="T17" fmla="*/ 0 h 6"/>
                    <a:gd name="T18" fmla="*/ 5 w 9"/>
                    <a:gd name="T19" fmla="*/ 0 h 6"/>
                    <a:gd name="T20" fmla="*/ 5 w 9"/>
                    <a:gd name="T21" fmla="*/ 0 h 6"/>
                    <a:gd name="T22" fmla="*/ 4 w 9"/>
                    <a:gd name="T23" fmla="*/ 0 h 6"/>
                    <a:gd name="T24" fmla="*/ 4 w 9"/>
                    <a:gd name="T25" fmla="*/ 0 h 6"/>
                    <a:gd name="T26" fmla="*/ 3 w 9"/>
                    <a:gd name="T27" fmla="*/ 0 h 6"/>
                    <a:gd name="T28" fmla="*/ 3 w 9"/>
                    <a:gd name="T29" fmla="*/ 0 h 6"/>
                    <a:gd name="T30" fmla="*/ 2 w 9"/>
                    <a:gd name="T31" fmla="*/ 0 h 6"/>
                    <a:gd name="T32" fmla="*/ 2 w 9"/>
                    <a:gd name="T33" fmla="*/ 0 h 6"/>
                    <a:gd name="T34" fmla="*/ 1 w 9"/>
                    <a:gd name="T35" fmla="*/ 1 h 6"/>
                    <a:gd name="T36" fmla="*/ 1 w 9"/>
                    <a:gd name="T37" fmla="*/ 1 h 6"/>
                    <a:gd name="T38" fmla="*/ 1 w 9"/>
                    <a:gd name="T39" fmla="*/ 1 h 6"/>
                    <a:gd name="T40" fmla="*/ 0 w 9"/>
                    <a:gd name="T41" fmla="*/ 2 h 6"/>
                    <a:gd name="T42" fmla="*/ 0 w 9"/>
                    <a:gd name="T43" fmla="*/ 2 h 6"/>
                    <a:gd name="T44" fmla="*/ 0 w 9"/>
                    <a:gd name="T45" fmla="*/ 2 h 6"/>
                    <a:gd name="T46" fmla="*/ 0 w 9"/>
                    <a:gd name="T47" fmla="*/ 3 h 6"/>
                    <a:gd name="T48" fmla="*/ 0 w 9"/>
                    <a:gd name="T49" fmla="*/ 3 h 6"/>
                    <a:gd name="T50" fmla="*/ 0 w 9"/>
                    <a:gd name="T51" fmla="*/ 3 h 6"/>
                    <a:gd name="T52" fmla="*/ 0 w 9"/>
                    <a:gd name="T53" fmla="*/ 4 h 6"/>
                    <a:gd name="T54" fmla="*/ 1 w 9"/>
                    <a:gd name="T55" fmla="*/ 4 h 6"/>
                    <a:gd name="T56" fmla="*/ 1 w 9"/>
                    <a:gd name="T57" fmla="*/ 4 h 6"/>
                    <a:gd name="T58" fmla="*/ 1 w 9"/>
                    <a:gd name="T59" fmla="*/ 4 h 6"/>
                    <a:gd name="T60" fmla="*/ 2 w 9"/>
                    <a:gd name="T61" fmla="*/ 4 h 6"/>
                    <a:gd name="T62" fmla="*/ 2 w 9"/>
                    <a:gd name="T63" fmla="*/ 5 h 6"/>
                    <a:gd name="T64" fmla="*/ 2 w 9"/>
                    <a:gd name="T65" fmla="*/ 5 h 6"/>
                    <a:gd name="T66" fmla="*/ 3 w 9"/>
                    <a:gd name="T67" fmla="*/ 5 h 6"/>
                    <a:gd name="T68" fmla="*/ 4 w 9"/>
                    <a:gd name="T69" fmla="*/ 5 h 6"/>
                    <a:gd name="T70" fmla="*/ 4 w 9"/>
                    <a:gd name="T71" fmla="*/ 5 h 6"/>
                    <a:gd name="T72" fmla="*/ 5 w 9"/>
                    <a:gd name="T73" fmla="*/ 5 h 6"/>
                    <a:gd name="T74" fmla="*/ 5 w 9"/>
                    <a:gd name="T75" fmla="*/ 5 h 6"/>
                    <a:gd name="T76" fmla="*/ 6 w 9"/>
                    <a:gd name="T77" fmla="*/ 5 h 6"/>
                    <a:gd name="T78" fmla="*/ 6 w 9"/>
                    <a:gd name="T79" fmla="*/ 5 h 6"/>
                    <a:gd name="T80" fmla="*/ 7 w 9"/>
                    <a:gd name="T81" fmla="*/ 4 h 6"/>
                    <a:gd name="T82" fmla="*/ 7 w 9"/>
                    <a:gd name="T83" fmla="*/ 4 h 6"/>
                    <a:gd name="T84" fmla="*/ 7 w 9"/>
                    <a:gd name="T85" fmla="*/ 4 h 6"/>
                    <a:gd name="T86" fmla="*/ 8 w 9"/>
                    <a:gd name="T87" fmla="*/ 3 h 6"/>
                    <a:gd name="T88" fmla="*/ 8 w 9"/>
                    <a:gd name="T89" fmla="*/ 3 h 6"/>
                    <a:gd name="T90" fmla="*/ 8 w 9"/>
                    <a:gd name="T91" fmla="*/ 3 h 6"/>
                    <a:gd name="T92" fmla="*/ 8 w 9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" h="6">
                      <a:moveTo>
                        <a:pt x="8" y="3"/>
                      </a:move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8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5"/>
                      </a:lnTo>
                      <a:lnTo>
                        <a:pt x="7" y="4"/>
                      </a:lnTo>
                      <a:lnTo>
                        <a:pt x="7" y="4"/>
                      </a:lnTo>
                      <a:lnTo>
                        <a:pt x="7" y="4"/>
                      </a:lnTo>
                      <a:lnTo>
                        <a:pt x="8" y="3"/>
                      </a:lnTo>
                      <a:lnTo>
                        <a:pt x="8" y="3"/>
                      </a:lnTo>
                      <a:lnTo>
                        <a:pt x="8" y="3"/>
                      </a:lnTo>
                      <a:lnTo>
                        <a:pt x="8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38" name="Freeform 882"/>
                <p:cNvSpPr>
                  <a:spLocks/>
                </p:cNvSpPr>
                <p:nvPr/>
              </p:nvSpPr>
              <p:spPr bwMode="auto">
                <a:xfrm>
                  <a:off x="4703" y="1395"/>
                  <a:ext cx="7" cy="4"/>
                </a:xfrm>
                <a:custGeom>
                  <a:avLst/>
                  <a:gdLst>
                    <a:gd name="T0" fmla="*/ 6 w 7"/>
                    <a:gd name="T1" fmla="*/ 1 h 4"/>
                    <a:gd name="T2" fmla="*/ 6 w 7"/>
                    <a:gd name="T3" fmla="*/ 1 h 4"/>
                    <a:gd name="T4" fmla="*/ 6 w 7"/>
                    <a:gd name="T5" fmla="*/ 1 h 4"/>
                    <a:gd name="T6" fmla="*/ 6 w 7"/>
                    <a:gd name="T7" fmla="*/ 1 h 4"/>
                    <a:gd name="T8" fmla="*/ 5 w 7"/>
                    <a:gd name="T9" fmla="*/ 1 h 4"/>
                    <a:gd name="T10" fmla="*/ 5 w 7"/>
                    <a:gd name="T11" fmla="*/ 0 h 4"/>
                    <a:gd name="T12" fmla="*/ 5 w 7"/>
                    <a:gd name="T13" fmla="*/ 0 h 4"/>
                    <a:gd name="T14" fmla="*/ 5 w 7"/>
                    <a:gd name="T15" fmla="*/ 0 h 4"/>
                    <a:gd name="T16" fmla="*/ 4 w 7"/>
                    <a:gd name="T17" fmla="*/ 0 h 4"/>
                    <a:gd name="T18" fmla="*/ 4 w 7"/>
                    <a:gd name="T19" fmla="*/ 0 h 4"/>
                    <a:gd name="T20" fmla="*/ 4 w 7"/>
                    <a:gd name="T21" fmla="*/ 0 h 4"/>
                    <a:gd name="T22" fmla="*/ 3 w 7"/>
                    <a:gd name="T23" fmla="*/ 0 h 4"/>
                    <a:gd name="T24" fmla="*/ 3 w 7"/>
                    <a:gd name="T25" fmla="*/ 0 h 4"/>
                    <a:gd name="T26" fmla="*/ 3 w 7"/>
                    <a:gd name="T27" fmla="*/ 0 h 4"/>
                    <a:gd name="T28" fmla="*/ 2 w 7"/>
                    <a:gd name="T29" fmla="*/ 0 h 4"/>
                    <a:gd name="T30" fmla="*/ 2 w 7"/>
                    <a:gd name="T31" fmla="*/ 0 h 4"/>
                    <a:gd name="T32" fmla="*/ 1 w 7"/>
                    <a:gd name="T33" fmla="*/ 0 h 4"/>
                    <a:gd name="T34" fmla="*/ 1 w 7"/>
                    <a:gd name="T35" fmla="*/ 0 h 4"/>
                    <a:gd name="T36" fmla="*/ 1 w 7"/>
                    <a:gd name="T37" fmla="*/ 0 h 4"/>
                    <a:gd name="T38" fmla="*/ 1 w 7"/>
                    <a:gd name="T39" fmla="*/ 1 h 4"/>
                    <a:gd name="T40" fmla="*/ 0 w 7"/>
                    <a:gd name="T41" fmla="*/ 1 h 4"/>
                    <a:gd name="T42" fmla="*/ 0 w 7"/>
                    <a:gd name="T43" fmla="*/ 1 h 4"/>
                    <a:gd name="T44" fmla="*/ 0 w 7"/>
                    <a:gd name="T45" fmla="*/ 1 h 4"/>
                    <a:gd name="T46" fmla="*/ 0 w 7"/>
                    <a:gd name="T47" fmla="*/ 2 h 4"/>
                    <a:gd name="T48" fmla="*/ 0 w 7"/>
                    <a:gd name="T49" fmla="*/ 2 h 4"/>
                    <a:gd name="T50" fmla="*/ 0 w 7"/>
                    <a:gd name="T51" fmla="*/ 2 h 4"/>
                    <a:gd name="T52" fmla="*/ 0 w 7"/>
                    <a:gd name="T53" fmla="*/ 2 h 4"/>
                    <a:gd name="T54" fmla="*/ 1 w 7"/>
                    <a:gd name="T55" fmla="*/ 2 h 4"/>
                    <a:gd name="T56" fmla="*/ 1 w 7"/>
                    <a:gd name="T57" fmla="*/ 2 h 4"/>
                    <a:gd name="T58" fmla="*/ 1 w 7"/>
                    <a:gd name="T59" fmla="*/ 3 h 4"/>
                    <a:gd name="T60" fmla="*/ 1 w 7"/>
                    <a:gd name="T61" fmla="*/ 3 h 4"/>
                    <a:gd name="T62" fmla="*/ 2 w 7"/>
                    <a:gd name="T63" fmla="*/ 3 h 4"/>
                    <a:gd name="T64" fmla="*/ 2 w 7"/>
                    <a:gd name="T65" fmla="*/ 3 h 4"/>
                    <a:gd name="T66" fmla="*/ 2 w 7"/>
                    <a:gd name="T67" fmla="*/ 3 h 4"/>
                    <a:gd name="T68" fmla="*/ 3 w 7"/>
                    <a:gd name="T69" fmla="*/ 3 h 4"/>
                    <a:gd name="T70" fmla="*/ 3 w 7"/>
                    <a:gd name="T71" fmla="*/ 3 h 4"/>
                    <a:gd name="T72" fmla="*/ 4 w 7"/>
                    <a:gd name="T73" fmla="*/ 3 h 4"/>
                    <a:gd name="T74" fmla="*/ 4 w 7"/>
                    <a:gd name="T75" fmla="*/ 3 h 4"/>
                    <a:gd name="T76" fmla="*/ 4 w 7"/>
                    <a:gd name="T77" fmla="*/ 3 h 4"/>
                    <a:gd name="T78" fmla="*/ 5 w 7"/>
                    <a:gd name="T79" fmla="*/ 3 h 4"/>
                    <a:gd name="T80" fmla="*/ 5 w 7"/>
                    <a:gd name="T81" fmla="*/ 3 h 4"/>
                    <a:gd name="T82" fmla="*/ 5 w 7"/>
                    <a:gd name="T83" fmla="*/ 2 h 4"/>
                    <a:gd name="T84" fmla="*/ 6 w 7"/>
                    <a:gd name="T85" fmla="*/ 2 h 4"/>
                    <a:gd name="T86" fmla="*/ 6 w 7"/>
                    <a:gd name="T87" fmla="*/ 2 h 4"/>
                    <a:gd name="T88" fmla="*/ 6 w 7"/>
                    <a:gd name="T89" fmla="*/ 2 h 4"/>
                    <a:gd name="T90" fmla="*/ 6 w 7"/>
                    <a:gd name="T91" fmla="*/ 2 h 4"/>
                    <a:gd name="T92" fmla="*/ 6 w 7"/>
                    <a:gd name="T9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4">
                      <a:moveTo>
                        <a:pt x="6" y="1"/>
                      </a:move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2" y="3"/>
                      </a:lnTo>
                      <a:lnTo>
                        <a:pt x="2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5" y="3"/>
                      </a:lnTo>
                      <a:lnTo>
                        <a:pt x="5" y="3"/>
                      </a:lnTo>
                      <a:lnTo>
                        <a:pt x="5" y="2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39" name="Freeform 883"/>
                <p:cNvSpPr>
                  <a:spLocks/>
                </p:cNvSpPr>
                <p:nvPr/>
              </p:nvSpPr>
              <p:spPr bwMode="auto">
                <a:xfrm>
                  <a:off x="4725" y="1383"/>
                  <a:ext cx="7" cy="5"/>
                </a:xfrm>
                <a:custGeom>
                  <a:avLst/>
                  <a:gdLst>
                    <a:gd name="T0" fmla="*/ 6 w 7"/>
                    <a:gd name="T1" fmla="*/ 2 h 5"/>
                    <a:gd name="T2" fmla="*/ 6 w 7"/>
                    <a:gd name="T3" fmla="*/ 2 h 5"/>
                    <a:gd name="T4" fmla="*/ 6 w 7"/>
                    <a:gd name="T5" fmla="*/ 1 h 5"/>
                    <a:gd name="T6" fmla="*/ 6 w 7"/>
                    <a:gd name="T7" fmla="*/ 1 h 5"/>
                    <a:gd name="T8" fmla="*/ 5 w 7"/>
                    <a:gd name="T9" fmla="*/ 1 h 5"/>
                    <a:gd name="T10" fmla="*/ 5 w 7"/>
                    <a:gd name="T11" fmla="*/ 1 h 5"/>
                    <a:gd name="T12" fmla="*/ 5 w 7"/>
                    <a:gd name="T13" fmla="*/ 0 h 5"/>
                    <a:gd name="T14" fmla="*/ 5 w 7"/>
                    <a:gd name="T15" fmla="*/ 0 h 5"/>
                    <a:gd name="T16" fmla="*/ 4 w 7"/>
                    <a:gd name="T17" fmla="*/ 0 h 5"/>
                    <a:gd name="T18" fmla="*/ 4 w 7"/>
                    <a:gd name="T19" fmla="*/ 0 h 5"/>
                    <a:gd name="T20" fmla="*/ 4 w 7"/>
                    <a:gd name="T21" fmla="*/ 0 h 5"/>
                    <a:gd name="T22" fmla="*/ 3 w 7"/>
                    <a:gd name="T23" fmla="*/ 0 h 5"/>
                    <a:gd name="T24" fmla="*/ 3 w 7"/>
                    <a:gd name="T25" fmla="*/ 0 h 5"/>
                    <a:gd name="T26" fmla="*/ 2 w 7"/>
                    <a:gd name="T27" fmla="*/ 0 h 5"/>
                    <a:gd name="T28" fmla="*/ 2 w 7"/>
                    <a:gd name="T29" fmla="*/ 0 h 5"/>
                    <a:gd name="T30" fmla="*/ 2 w 7"/>
                    <a:gd name="T31" fmla="*/ 0 h 5"/>
                    <a:gd name="T32" fmla="*/ 1 w 7"/>
                    <a:gd name="T33" fmla="*/ 0 h 5"/>
                    <a:gd name="T34" fmla="*/ 1 w 7"/>
                    <a:gd name="T35" fmla="*/ 1 h 5"/>
                    <a:gd name="T36" fmla="*/ 1 w 7"/>
                    <a:gd name="T37" fmla="*/ 1 h 5"/>
                    <a:gd name="T38" fmla="*/ 0 w 7"/>
                    <a:gd name="T39" fmla="*/ 1 h 5"/>
                    <a:gd name="T40" fmla="*/ 0 w 7"/>
                    <a:gd name="T41" fmla="*/ 1 h 5"/>
                    <a:gd name="T42" fmla="*/ 0 w 7"/>
                    <a:gd name="T43" fmla="*/ 2 h 5"/>
                    <a:gd name="T44" fmla="*/ 0 w 7"/>
                    <a:gd name="T45" fmla="*/ 2 h 5"/>
                    <a:gd name="T46" fmla="*/ 0 w 7"/>
                    <a:gd name="T47" fmla="*/ 2 h 5"/>
                    <a:gd name="T48" fmla="*/ 0 w 7"/>
                    <a:gd name="T49" fmla="*/ 2 h 5"/>
                    <a:gd name="T50" fmla="*/ 0 w 7"/>
                    <a:gd name="T51" fmla="*/ 3 h 5"/>
                    <a:gd name="T52" fmla="*/ 0 w 7"/>
                    <a:gd name="T53" fmla="*/ 3 h 5"/>
                    <a:gd name="T54" fmla="*/ 0 w 7"/>
                    <a:gd name="T55" fmla="*/ 3 h 5"/>
                    <a:gd name="T56" fmla="*/ 1 w 7"/>
                    <a:gd name="T57" fmla="*/ 3 h 5"/>
                    <a:gd name="T58" fmla="*/ 1 w 7"/>
                    <a:gd name="T59" fmla="*/ 4 h 5"/>
                    <a:gd name="T60" fmla="*/ 1 w 7"/>
                    <a:gd name="T61" fmla="*/ 4 h 5"/>
                    <a:gd name="T62" fmla="*/ 1 w 7"/>
                    <a:gd name="T63" fmla="*/ 4 h 5"/>
                    <a:gd name="T64" fmla="*/ 2 w 7"/>
                    <a:gd name="T65" fmla="*/ 4 h 5"/>
                    <a:gd name="T66" fmla="*/ 2 w 7"/>
                    <a:gd name="T67" fmla="*/ 4 h 5"/>
                    <a:gd name="T68" fmla="*/ 3 w 7"/>
                    <a:gd name="T69" fmla="*/ 4 h 5"/>
                    <a:gd name="T70" fmla="*/ 3 w 7"/>
                    <a:gd name="T71" fmla="*/ 4 h 5"/>
                    <a:gd name="T72" fmla="*/ 4 w 7"/>
                    <a:gd name="T73" fmla="*/ 4 h 5"/>
                    <a:gd name="T74" fmla="*/ 4 w 7"/>
                    <a:gd name="T75" fmla="*/ 4 h 5"/>
                    <a:gd name="T76" fmla="*/ 4 w 7"/>
                    <a:gd name="T77" fmla="*/ 4 h 5"/>
                    <a:gd name="T78" fmla="*/ 5 w 7"/>
                    <a:gd name="T79" fmla="*/ 4 h 5"/>
                    <a:gd name="T80" fmla="*/ 5 w 7"/>
                    <a:gd name="T81" fmla="*/ 4 h 5"/>
                    <a:gd name="T82" fmla="*/ 5 w 7"/>
                    <a:gd name="T83" fmla="*/ 3 h 5"/>
                    <a:gd name="T84" fmla="*/ 6 w 7"/>
                    <a:gd name="T85" fmla="*/ 3 h 5"/>
                    <a:gd name="T86" fmla="*/ 6 w 7"/>
                    <a:gd name="T87" fmla="*/ 3 h 5"/>
                    <a:gd name="T88" fmla="*/ 6 w 7"/>
                    <a:gd name="T89" fmla="*/ 3 h 5"/>
                    <a:gd name="T90" fmla="*/ 6 w 7"/>
                    <a:gd name="T91" fmla="*/ 2 h 5"/>
                    <a:gd name="T92" fmla="*/ 6 w 7"/>
                    <a:gd name="T9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5" y="3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2"/>
                      </a:lnTo>
                      <a:lnTo>
                        <a:pt x="6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0" name="Freeform 884"/>
                <p:cNvSpPr>
                  <a:spLocks/>
                </p:cNvSpPr>
                <p:nvPr/>
              </p:nvSpPr>
              <p:spPr bwMode="auto">
                <a:xfrm>
                  <a:off x="4748" y="1371"/>
                  <a:ext cx="8" cy="5"/>
                </a:xfrm>
                <a:custGeom>
                  <a:avLst/>
                  <a:gdLst>
                    <a:gd name="T0" fmla="*/ 7 w 8"/>
                    <a:gd name="T1" fmla="*/ 2 h 5"/>
                    <a:gd name="T2" fmla="*/ 7 w 8"/>
                    <a:gd name="T3" fmla="*/ 2 h 5"/>
                    <a:gd name="T4" fmla="*/ 7 w 8"/>
                    <a:gd name="T5" fmla="*/ 1 h 5"/>
                    <a:gd name="T6" fmla="*/ 7 w 8"/>
                    <a:gd name="T7" fmla="*/ 1 h 5"/>
                    <a:gd name="T8" fmla="*/ 6 w 8"/>
                    <a:gd name="T9" fmla="*/ 1 h 5"/>
                    <a:gd name="T10" fmla="*/ 6 w 8"/>
                    <a:gd name="T11" fmla="*/ 1 h 5"/>
                    <a:gd name="T12" fmla="*/ 6 w 8"/>
                    <a:gd name="T13" fmla="*/ 0 h 5"/>
                    <a:gd name="T14" fmla="*/ 5 w 8"/>
                    <a:gd name="T15" fmla="*/ 0 h 5"/>
                    <a:gd name="T16" fmla="*/ 5 w 8"/>
                    <a:gd name="T17" fmla="*/ 0 h 5"/>
                    <a:gd name="T18" fmla="*/ 5 w 8"/>
                    <a:gd name="T19" fmla="*/ 0 h 5"/>
                    <a:gd name="T20" fmla="*/ 4 w 8"/>
                    <a:gd name="T21" fmla="*/ 0 h 5"/>
                    <a:gd name="T22" fmla="*/ 4 w 8"/>
                    <a:gd name="T23" fmla="*/ 0 h 5"/>
                    <a:gd name="T24" fmla="*/ 4 w 8"/>
                    <a:gd name="T25" fmla="*/ 0 h 5"/>
                    <a:gd name="T26" fmla="*/ 3 w 8"/>
                    <a:gd name="T27" fmla="*/ 0 h 5"/>
                    <a:gd name="T28" fmla="*/ 3 w 8"/>
                    <a:gd name="T29" fmla="*/ 0 h 5"/>
                    <a:gd name="T30" fmla="*/ 2 w 8"/>
                    <a:gd name="T31" fmla="*/ 0 h 5"/>
                    <a:gd name="T32" fmla="*/ 2 w 8"/>
                    <a:gd name="T33" fmla="*/ 0 h 5"/>
                    <a:gd name="T34" fmla="*/ 1 w 8"/>
                    <a:gd name="T35" fmla="*/ 1 h 5"/>
                    <a:gd name="T36" fmla="*/ 1 w 8"/>
                    <a:gd name="T37" fmla="*/ 1 h 5"/>
                    <a:gd name="T38" fmla="*/ 0 w 8"/>
                    <a:gd name="T39" fmla="*/ 1 h 5"/>
                    <a:gd name="T40" fmla="*/ 0 w 8"/>
                    <a:gd name="T41" fmla="*/ 1 h 5"/>
                    <a:gd name="T42" fmla="*/ 0 w 8"/>
                    <a:gd name="T43" fmla="*/ 2 h 5"/>
                    <a:gd name="T44" fmla="*/ 0 w 8"/>
                    <a:gd name="T45" fmla="*/ 2 h 5"/>
                    <a:gd name="T46" fmla="*/ 0 w 8"/>
                    <a:gd name="T47" fmla="*/ 2 h 5"/>
                    <a:gd name="T48" fmla="*/ 0 w 8"/>
                    <a:gd name="T49" fmla="*/ 2 h 5"/>
                    <a:gd name="T50" fmla="*/ 0 w 8"/>
                    <a:gd name="T51" fmla="*/ 3 h 5"/>
                    <a:gd name="T52" fmla="*/ 0 w 8"/>
                    <a:gd name="T53" fmla="*/ 3 h 5"/>
                    <a:gd name="T54" fmla="*/ 0 w 8"/>
                    <a:gd name="T55" fmla="*/ 3 h 5"/>
                    <a:gd name="T56" fmla="*/ 1 w 8"/>
                    <a:gd name="T57" fmla="*/ 3 h 5"/>
                    <a:gd name="T58" fmla="*/ 1 w 8"/>
                    <a:gd name="T59" fmla="*/ 4 h 5"/>
                    <a:gd name="T60" fmla="*/ 1 w 8"/>
                    <a:gd name="T61" fmla="*/ 4 h 5"/>
                    <a:gd name="T62" fmla="*/ 2 w 8"/>
                    <a:gd name="T63" fmla="*/ 4 h 5"/>
                    <a:gd name="T64" fmla="*/ 2 w 8"/>
                    <a:gd name="T65" fmla="*/ 4 h 5"/>
                    <a:gd name="T66" fmla="*/ 3 w 8"/>
                    <a:gd name="T67" fmla="*/ 4 h 5"/>
                    <a:gd name="T68" fmla="*/ 3 w 8"/>
                    <a:gd name="T69" fmla="*/ 4 h 5"/>
                    <a:gd name="T70" fmla="*/ 4 w 8"/>
                    <a:gd name="T71" fmla="*/ 4 h 5"/>
                    <a:gd name="T72" fmla="*/ 4 w 8"/>
                    <a:gd name="T73" fmla="*/ 4 h 5"/>
                    <a:gd name="T74" fmla="*/ 5 w 8"/>
                    <a:gd name="T75" fmla="*/ 4 h 5"/>
                    <a:gd name="T76" fmla="*/ 5 w 8"/>
                    <a:gd name="T77" fmla="*/ 4 h 5"/>
                    <a:gd name="T78" fmla="*/ 5 w 8"/>
                    <a:gd name="T79" fmla="*/ 4 h 5"/>
                    <a:gd name="T80" fmla="*/ 6 w 8"/>
                    <a:gd name="T81" fmla="*/ 4 h 5"/>
                    <a:gd name="T82" fmla="*/ 6 w 8"/>
                    <a:gd name="T83" fmla="*/ 3 h 5"/>
                    <a:gd name="T84" fmla="*/ 7 w 8"/>
                    <a:gd name="T85" fmla="*/ 3 h 5"/>
                    <a:gd name="T86" fmla="*/ 7 w 8"/>
                    <a:gd name="T87" fmla="*/ 3 h 5"/>
                    <a:gd name="T88" fmla="*/ 7 w 8"/>
                    <a:gd name="T89" fmla="*/ 3 h 5"/>
                    <a:gd name="T90" fmla="*/ 7 w 8"/>
                    <a:gd name="T91" fmla="*/ 2 h 5"/>
                    <a:gd name="T92" fmla="*/ 7 w 8"/>
                    <a:gd name="T9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5">
                      <a:moveTo>
                        <a:pt x="7" y="2"/>
                      </a:move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7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1" name="Freeform 885"/>
                <p:cNvSpPr>
                  <a:spLocks/>
                </p:cNvSpPr>
                <p:nvPr/>
              </p:nvSpPr>
              <p:spPr bwMode="auto">
                <a:xfrm>
                  <a:off x="4772" y="1359"/>
                  <a:ext cx="9" cy="6"/>
                </a:xfrm>
                <a:custGeom>
                  <a:avLst/>
                  <a:gdLst>
                    <a:gd name="T0" fmla="*/ 8 w 9"/>
                    <a:gd name="T1" fmla="*/ 3 h 6"/>
                    <a:gd name="T2" fmla="*/ 8 w 9"/>
                    <a:gd name="T3" fmla="*/ 2 h 6"/>
                    <a:gd name="T4" fmla="*/ 8 w 9"/>
                    <a:gd name="T5" fmla="*/ 2 h 6"/>
                    <a:gd name="T6" fmla="*/ 8 w 9"/>
                    <a:gd name="T7" fmla="*/ 1 h 6"/>
                    <a:gd name="T8" fmla="*/ 7 w 9"/>
                    <a:gd name="T9" fmla="*/ 1 h 6"/>
                    <a:gd name="T10" fmla="*/ 7 w 9"/>
                    <a:gd name="T11" fmla="*/ 1 h 6"/>
                    <a:gd name="T12" fmla="*/ 7 w 9"/>
                    <a:gd name="T13" fmla="*/ 1 h 6"/>
                    <a:gd name="T14" fmla="*/ 6 w 9"/>
                    <a:gd name="T15" fmla="*/ 0 h 6"/>
                    <a:gd name="T16" fmla="*/ 6 w 9"/>
                    <a:gd name="T17" fmla="*/ 0 h 6"/>
                    <a:gd name="T18" fmla="*/ 5 w 9"/>
                    <a:gd name="T19" fmla="*/ 0 h 6"/>
                    <a:gd name="T20" fmla="*/ 5 w 9"/>
                    <a:gd name="T21" fmla="*/ 0 h 6"/>
                    <a:gd name="T22" fmla="*/ 4 w 9"/>
                    <a:gd name="T23" fmla="*/ 0 h 6"/>
                    <a:gd name="T24" fmla="*/ 4 w 9"/>
                    <a:gd name="T25" fmla="*/ 0 h 6"/>
                    <a:gd name="T26" fmla="*/ 3 w 9"/>
                    <a:gd name="T27" fmla="*/ 0 h 6"/>
                    <a:gd name="T28" fmla="*/ 3 w 9"/>
                    <a:gd name="T29" fmla="*/ 0 h 6"/>
                    <a:gd name="T30" fmla="*/ 2 w 9"/>
                    <a:gd name="T31" fmla="*/ 0 h 6"/>
                    <a:gd name="T32" fmla="*/ 2 w 9"/>
                    <a:gd name="T33" fmla="*/ 0 h 6"/>
                    <a:gd name="T34" fmla="*/ 1 w 9"/>
                    <a:gd name="T35" fmla="*/ 1 h 6"/>
                    <a:gd name="T36" fmla="*/ 1 w 9"/>
                    <a:gd name="T37" fmla="*/ 1 h 6"/>
                    <a:gd name="T38" fmla="*/ 1 w 9"/>
                    <a:gd name="T39" fmla="*/ 1 h 6"/>
                    <a:gd name="T40" fmla="*/ 0 w 9"/>
                    <a:gd name="T41" fmla="*/ 1 h 6"/>
                    <a:gd name="T42" fmla="*/ 0 w 9"/>
                    <a:gd name="T43" fmla="*/ 2 h 6"/>
                    <a:gd name="T44" fmla="*/ 0 w 9"/>
                    <a:gd name="T45" fmla="*/ 2 h 6"/>
                    <a:gd name="T46" fmla="*/ 0 w 9"/>
                    <a:gd name="T47" fmla="*/ 3 h 6"/>
                    <a:gd name="T48" fmla="*/ 0 w 9"/>
                    <a:gd name="T49" fmla="*/ 3 h 6"/>
                    <a:gd name="T50" fmla="*/ 0 w 9"/>
                    <a:gd name="T51" fmla="*/ 3 h 6"/>
                    <a:gd name="T52" fmla="*/ 0 w 9"/>
                    <a:gd name="T53" fmla="*/ 4 h 6"/>
                    <a:gd name="T54" fmla="*/ 1 w 9"/>
                    <a:gd name="T55" fmla="*/ 4 h 6"/>
                    <a:gd name="T56" fmla="*/ 1 w 9"/>
                    <a:gd name="T57" fmla="*/ 4 h 6"/>
                    <a:gd name="T58" fmla="*/ 1 w 9"/>
                    <a:gd name="T59" fmla="*/ 4 h 6"/>
                    <a:gd name="T60" fmla="*/ 2 w 9"/>
                    <a:gd name="T61" fmla="*/ 5 h 6"/>
                    <a:gd name="T62" fmla="*/ 2 w 9"/>
                    <a:gd name="T63" fmla="*/ 5 h 6"/>
                    <a:gd name="T64" fmla="*/ 2 w 9"/>
                    <a:gd name="T65" fmla="*/ 5 h 6"/>
                    <a:gd name="T66" fmla="*/ 3 w 9"/>
                    <a:gd name="T67" fmla="*/ 5 h 6"/>
                    <a:gd name="T68" fmla="*/ 4 w 9"/>
                    <a:gd name="T69" fmla="*/ 5 h 6"/>
                    <a:gd name="T70" fmla="*/ 4 w 9"/>
                    <a:gd name="T71" fmla="*/ 5 h 6"/>
                    <a:gd name="T72" fmla="*/ 5 w 9"/>
                    <a:gd name="T73" fmla="*/ 5 h 6"/>
                    <a:gd name="T74" fmla="*/ 5 w 9"/>
                    <a:gd name="T75" fmla="*/ 5 h 6"/>
                    <a:gd name="T76" fmla="*/ 6 w 9"/>
                    <a:gd name="T77" fmla="*/ 5 h 6"/>
                    <a:gd name="T78" fmla="*/ 6 w 9"/>
                    <a:gd name="T79" fmla="*/ 5 h 6"/>
                    <a:gd name="T80" fmla="*/ 7 w 9"/>
                    <a:gd name="T81" fmla="*/ 4 h 6"/>
                    <a:gd name="T82" fmla="*/ 7 w 9"/>
                    <a:gd name="T83" fmla="*/ 4 h 6"/>
                    <a:gd name="T84" fmla="*/ 7 w 9"/>
                    <a:gd name="T85" fmla="*/ 4 h 6"/>
                    <a:gd name="T86" fmla="*/ 8 w 9"/>
                    <a:gd name="T87" fmla="*/ 4 h 6"/>
                    <a:gd name="T88" fmla="*/ 8 w 9"/>
                    <a:gd name="T89" fmla="*/ 3 h 6"/>
                    <a:gd name="T90" fmla="*/ 8 w 9"/>
                    <a:gd name="T91" fmla="*/ 3 h 6"/>
                    <a:gd name="T92" fmla="*/ 8 w 9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" h="6">
                      <a:moveTo>
                        <a:pt x="8" y="3"/>
                      </a:move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8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5"/>
                      </a:lnTo>
                      <a:lnTo>
                        <a:pt x="7" y="4"/>
                      </a:lnTo>
                      <a:lnTo>
                        <a:pt x="7" y="4"/>
                      </a:lnTo>
                      <a:lnTo>
                        <a:pt x="7" y="4"/>
                      </a:lnTo>
                      <a:lnTo>
                        <a:pt x="8" y="4"/>
                      </a:lnTo>
                      <a:lnTo>
                        <a:pt x="8" y="3"/>
                      </a:lnTo>
                      <a:lnTo>
                        <a:pt x="8" y="3"/>
                      </a:lnTo>
                      <a:lnTo>
                        <a:pt x="8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2" name="Freeform 886"/>
                <p:cNvSpPr>
                  <a:spLocks/>
                </p:cNvSpPr>
                <p:nvPr/>
              </p:nvSpPr>
              <p:spPr bwMode="auto">
                <a:xfrm>
                  <a:off x="4795" y="1347"/>
                  <a:ext cx="8" cy="5"/>
                </a:xfrm>
                <a:custGeom>
                  <a:avLst/>
                  <a:gdLst>
                    <a:gd name="T0" fmla="*/ 7 w 8"/>
                    <a:gd name="T1" fmla="*/ 2 h 5"/>
                    <a:gd name="T2" fmla="*/ 7 w 8"/>
                    <a:gd name="T3" fmla="*/ 2 h 5"/>
                    <a:gd name="T4" fmla="*/ 7 w 8"/>
                    <a:gd name="T5" fmla="*/ 1 h 5"/>
                    <a:gd name="T6" fmla="*/ 7 w 8"/>
                    <a:gd name="T7" fmla="*/ 1 h 5"/>
                    <a:gd name="T8" fmla="*/ 6 w 8"/>
                    <a:gd name="T9" fmla="*/ 1 h 5"/>
                    <a:gd name="T10" fmla="*/ 6 w 8"/>
                    <a:gd name="T11" fmla="*/ 1 h 5"/>
                    <a:gd name="T12" fmla="*/ 6 w 8"/>
                    <a:gd name="T13" fmla="*/ 0 h 5"/>
                    <a:gd name="T14" fmla="*/ 6 w 8"/>
                    <a:gd name="T15" fmla="*/ 0 h 5"/>
                    <a:gd name="T16" fmla="*/ 5 w 8"/>
                    <a:gd name="T17" fmla="*/ 0 h 5"/>
                    <a:gd name="T18" fmla="*/ 5 w 8"/>
                    <a:gd name="T19" fmla="*/ 0 h 5"/>
                    <a:gd name="T20" fmla="*/ 4 w 8"/>
                    <a:gd name="T21" fmla="*/ 0 h 5"/>
                    <a:gd name="T22" fmla="*/ 4 w 8"/>
                    <a:gd name="T23" fmla="*/ 0 h 5"/>
                    <a:gd name="T24" fmla="*/ 4 w 8"/>
                    <a:gd name="T25" fmla="*/ 0 h 5"/>
                    <a:gd name="T26" fmla="*/ 3 w 8"/>
                    <a:gd name="T27" fmla="*/ 0 h 5"/>
                    <a:gd name="T28" fmla="*/ 3 w 8"/>
                    <a:gd name="T29" fmla="*/ 0 h 5"/>
                    <a:gd name="T30" fmla="*/ 2 w 8"/>
                    <a:gd name="T31" fmla="*/ 0 h 5"/>
                    <a:gd name="T32" fmla="*/ 2 w 8"/>
                    <a:gd name="T33" fmla="*/ 0 h 5"/>
                    <a:gd name="T34" fmla="*/ 1 w 8"/>
                    <a:gd name="T35" fmla="*/ 0 h 5"/>
                    <a:gd name="T36" fmla="*/ 1 w 8"/>
                    <a:gd name="T37" fmla="*/ 1 h 5"/>
                    <a:gd name="T38" fmla="*/ 1 w 8"/>
                    <a:gd name="T39" fmla="*/ 1 h 5"/>
                    <a:gd name="T40" fmla="*/ 0 w 8"/>
                    <a:gd name="T41" fmla="*/ 1 h 5"/>
                    <a:gd name="T42" fmla="*/ 0 w 8"/>
                    <a:gd name="T43" fmla="*/ 1 h 5"/>
                    <a:gd name="T44" fmla="*/ 0 w 8"/>
                    <a:gd name="T45" fmla="*/ 2 h 5"/>
                    <a:gd name="T46" fmla="*/ 0 w 8"/>
                    <a:gd name="T47" fmla="*/ 2 h 5"/>
                    <a:gd name="T48" fmla="*/ 0 w 8"/>
                    <a:gd name="T49" fmla="*/ 2 h 5"/>
                    <a:gd name="T50" fmla="*/ 0 w 8"/>
                    <a:gd name="T51" fmla="*/ 3 h 5"/>
                    <a:gd name="T52" fmla="*/ 0 w 8"/>
                    <a:gd name="T53" fmla="*/ 3 h 5"/>
                    <a:gd name="T54" fmla="*/ 1 w 8"/>
                    <a:gd name="T55" fmla="*/ 3 h 5"/>
                    <a:gd name="T56" fmla="*/ 1 w 8"/>
                    <a:gd name="T57" fmla="*/ 3 h 5"/>
                    <a:gd name="T58" fmla="*/ 1 w 8"/>
                    <a:gd name="T59" fmla="*/ 4 h 5"/>
                    <a:gd name="T60" fmla="*/ 1 w 8"/>
                    <a:gd name="T61" fmla="*/ 4 h 5"/>
                    <a:gd name="T62" fmla="*/ 2 w 8"/>
                    <a:gd name="T63" fmla="*/ 4 h 5"/>
                    <a:gd name="T64" fmla="*/ 2 w 8"/>
                    <a:gd name="T65" fmla="*/ 4 h 5"/>
                    <a:gd name="T66" fmla="*/ 3 w 8"/>
                    <a:gd name="T67" fmla="*/ 4 h 5"/>
                    <a:gd name="T68" fmla="*/ 3 w 8"/>
                    <a:gd name="T69" fmla="*/ 4 h 5"/>
                    <a:gd name="T70" fmla="*/ 4 w 8"/>
                    <a:gd name="T71" fmla="*/ 4 h 5"/>
                    <a:gd name="T72" fmla="*/ 4 w 8"/>
                    <a:gd name="T73" fmla="*/ 4 h 5"/>
                    <a:gd name="T74" fmla="*/ 5 w 8"/>
                    <a:gd name="T75" fmla="*/ 4 h 5"/>
                    <a:gd name="T76" fmla="*/ 5 w 8"/>
                    <a:gd name="T77" fmla="*/ 4 h 5"/>
                    <a:gd name="T78" fmla="*/ 6 w 8"/>
                    <a:gd name="T79" fmla="*/ 4 h 5"/>
                    <a:gd name="T80" fmla="*/ 6 w 8"/>
                    <a:gd name="T81" fmla="*/ 4 h 5"/>
                    <a:gd name="T82" fmla="*/ 6 w 8"/>
                    <a:gd name="T83" fmla="*/ 3 h 5"/>
                    <a:gd name="T84" fmla="*/ 7 w 8"/>
                    <a:gd name="T85" fmla="*/ 3 h 5"/>
                    <a:gd name="T86" fmla="*/ 7 w 8"/>
                    <a:gd name="T87" fmla="*/ 3 h 5"/>
                    <a:gd name="T88" fmla="*/ 7 w 8"/>
                    <a:gd name="T89" fmla="*/ 3 h 5"/>
                    <a:gd name="T90" fmla="*/ 7 w 8"/>
                    <a:gd name="T91" fmla="*/ 2 h 5"/>
                    <a:gd name="T92" fmla="*/ 7 w 8"/>
                    <a:gd name="T9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5">
                      <a:moveTo>
                        <a:pt x="7" y="2"/>
                      </a:move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4" y="4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7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3" name="Freeform 887"/>
                <p:cNvSpPr>
                  <a:spLocks/>
                </p:cNvSpPr>
                <p:nvPr/>
              </p:nvSpPr>
              <p:spPr bwMode="auto">
                <a:xfrm>
                  <a:off x="4819" y="1334"/>
                  <a:ext cx="9" cy="7"/>
                </a:xfrm>
                <a:custGeom>
                  <a:avLst/>
                  <a:gdLst>
                    <a:gd name="T0" fmla="*/ 8 w 9"/>
                    <a:gd name="T1" fmla="*/ 3 h 7"/>
                    <a:gd name="T2" fmla="*/ 8 w 9"/>
                    <a:gd name="T3" fmla="*/ 2 h 7"/>
                    <a:gd name="T4" fmla="*/ 8 w 9"/>
                    <a:gd name="T5" fmla="*/ 2 h 7"/>
                    <a:gd name="T6" fmla="*/ 8 w 9"/>
                    <a:gd name="T7" fmla="*/ 2 h 7"/>
                    <a:gd name="T8" fmla="*/ 7 w 9"/>
                    <a:gd name="T9" fmla="*/ 1 h 7"/>
                    <a:gd name="T10" fmla="*/ 7 w 9"/>
                    <a:gd name="T11" fmla="*/ 1 h 7"/>
                    <a:gd name="T12" fmla="*/ 6 w 9"/>
                    <a:gd name="T13" fmla="*/ 1 h 7"/>
                    <a:gd name="T14" fmla="*/ 6 w 9"/>
                    <a:gd name="T15" fmla="*/ 0 h 7"/>
                    <a:gd name="T16" fmla="*/ 6 w 9"/>
                    <a:gd name="T17" fmla="*/ 0 h 7"/>
                    <a:gd name="T18" fmla="*/ 5 w 9"/>
                    <a:gd name="T19" fmla="*/ 0 h 7"/>
                    <a:gd name="T20" fmla="*/ 5 w 9"/>
                    <a:gd name="T21" fmla="*/ 0 h 7"/>
                    <a:gd name="T22" fmla="*/ 4 w 9"/>
                    <a:gd name="T23" fmla="*/ 0 h 7"/>
                    <a:gd name="T24" fmla="*/ 4 w 9"/>
                    <a:gd name="T25" fmla="*/ 0 h 7"/>
                    <a:gd name="T26" fmla="*/ 3 w 9"/>
                    <a:gd name="T27" fmla="*/ 0 h 7"/>
                    <a:gd name="T28" fmla="*/ 3 w 9"/>
                    <a:gd name="T29" fmla="*/ 0 h 7"/>
                    <a:gd name="T30" fmla="*/ 2 w 9"/>
                    <a:gd name="T31" fmla="*/ 0 h 7"/>
                    <a:gd name="T32" fmla="*/ 2 w 9"/>
                    <a:gd name="T33" fmla="*/ 0 h 7"/>
                    <a:gd name="T34" fmla="*/ 1 w 9"/>
                    <a:gd name="T35" fmla="*/ 1 h 7"/>
                    <a:gd name="T36" fmla="*/ 1 w 9"/>
                    <a:gd name="T37" fmla="*/ 1 h 7"/>
                    <a:gd name="T38" fmla="*/ 1 w 9"/>
                    <a:gd name="T39" fmla="*/ 1 h 7"/>
                    <a:gd name="T40" fmla="*/ 0 w 9"/>
                    <a:gd name="T41" fmla="*/ 2 h 7"/>
                    <a:gd name="T42" fmla="*/ 0 w 9"/>
                    <a:gd name="T43" fmla="*/ 2 h 7"/>
                    <a:gd name="T44" fmla="*/ 0 w 9"/>
                    <a:gd name="T45" fmla="*/ 3 h 7"/>
                    <a:gd name="T46" fmla="*/ 0 w 9"/>
                    <a:gd name="T47" fmla="*/ 3 h 7"/>
                    <a:gd name="T48" fmla="*/ 0 w 9"/>
                    <a:gd name="T49" fmla="*/ 3 h 7"/>
                    <a:gd name="T50" fmla="*/ 0 w 9"/>
                    <a:gd name="T51" fmla="*/ 4 h 7"/>
                    <a:gd name="T52" fmla="*/ 0 w 9"/>
                    <a:gd name="T53" fmla="*/ 4 h 7"/>
                    <a:gd name="T54" fmla="*/ 1 w 9"/>
                    <a:gd name="T55" fmla="*/ 5 h 7"/>
                    <a:gd name="T56" fmla="*/ 1 w 9"/>
                    <a:gd name="T57" fmla="*/ 5 h 7"/>
                    <a:gd name="T58" fmla="*/ 1 w 9"/>
                    <a:gd name="T59" fmla="*/ 5 h 7"/>
                    <a:gd name="T60" fmla="*/ 2 w 9"/>
                    <a:gd name="T61" fmla="*/ 5 h 7"/>
                    <a:gd name="T62" fmla="*/ 2 w 9"/>
                    <a:gd name="T63" fmla="*/ 6 h 7"/>
                    <a:gd name="T64" fmla="*/ 2 w 9"/>
                    <a:gd name="T65" fmla="*/ 6 h 7"/>
                    <a:gd name="T66" fmla="*/ 3 w 9"/>
                    <a:gd name="T67" fmla="*/ 6 h 7"/>
                    <a:gd name="T68" fmla="*/ 3 w 9"/>
                    <a:gd name="T69" fmla="*/ 6 h 7"/>
                    <a:gd name="T70" fmla="*/ 4 w 9"/>
                    <a:gd name="T71" fmla="*/ 6 h 7"/>
                    <a:gd name="T72" fmla="*/ 5 w 9"/>
                    <a:gd name="T73" fmla="*/ 6 h 7"/>
                    <a:gd name="T74" fmla="*/ 5 w 9"/>
                    <a:gd name="T75" fmla="*/ 6 h 7"/>
                    <a:gd name="T76" fmla="*/ 6 w 9"/>
                    <a:gd name="T77" fmla="*/ 6 h 7"/>
                    <a:gd name="T78" fmla="*/ 6 w 9"/>
                    <a:gd name="T79" fmla="*/ 6 h 7"/>
                    <a:gd name="T80" fmla="*/ 7 w 9"/>
                    <a:gd name="T81" fmla="*/ 5 h 7"/>
                    <a:gd name="T82" fmla="*/ 7 w 9"/>
                    <a:gd name="T83" fmla="*/ 5 h 7"/>
                    <a:gd name="T84" fmla="*/ 7 w 9"/>
                    <a:gd name="T85" fmla="*/ 5 h 7"/>
                    <a:gd name="T86" fmla="*/ 8 w 9"/>
                    <a:gd name="T87" fmla="*/ 4 h 7"/>
                    <a:gd name="T88" fmla="*/ 8 w 9"/>
                    <a:gd name="T89" fmla="*/ 4 h 7"/>
                    <a:gd name="T90" fmla="*/ 8 w 9"/>
                    <a:gd name="T91" fmla="*/ 3 h 7"/>
                    <a:gd name="T92" fmla="*/ 8 w 9"/>
                    <a:gd name="T93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" h="7">
                      <a:moveTo>
                        <a:pt x="8" y="3"/>
                      </a:move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5" y="6"/>
                      </a:lnTo>
                      <a:lnTo>
                        <a:pt x="5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7" y="5"/>
                      </a:lnTo>
                      <a:lnTo>
                        <a:pt x="7" y="5"/>
                      </a:lnTo>
                      <a:lnTo>
                        <a:pt x="7" y="5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8" y="3"/>
                      </a:lnTo>
                      <a:lnTo>
                        <a:pt x="8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4" name="Freeform 888"/>
                <p:cNvSpPr>
                  <a:spLocks/>
                </p:cNvSpPr>
                <p:nvPr/>
              </p:nvSpPr>
              <p:spPr bwMode="auto">
                <a:xfrm>
                  <a:off x="4841" y="1323"/>
                  <a:ext cx="8" cy="6"/>
                </a:xfrm>
                <a:custGeom>
                  <a:avLst/>
                  <a:gdLst>
                    <a:gd name="T0" fmla="*/ 7 w 8"/>
                    <a:gd name="T1" fmla="*/ 2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4 w 8"/>
                    <a:gd name="T25" fmla="*/ 0 h 6"/>
                    <a:gd name="T26" fmla="*/ 3 w 8"/>
                    <a:gd name="T27" fmla="*/ 0 h 6"/>
                    <a:gd name="T28" fmla="*/ 3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0 w 8"/>
                    <a:gd name="T39" fmla="*/ 1 h 6"/>
                    <a:gd name="T40" fmla="*/ 0 w 8"/>
                    <a:gd name="T41" fmla="*/ 1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1 w 8"/>
                    <a:gd name="T61" fmla="*/ 4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5 w 8"/>
                    <a:gd name="T79" fmla="*/ 4 h 6"/>
                    <a:gd name="T80" fmla="*/ 6 w 8"/>
                    <a:gd name="T81" fmla="*/ 4 h 6"/>
                    <a:gd name="T82" fmla="*/ 6 w 8"/>
                    <a:gd name="T83" fmla="*/ 4 h 6"/>
                    <a:gd name="T84" fmla="*/ 7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2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5" name="Freeform 889"/>
                <p:cNvSpPr>
                  <a:spLocks/>
                </p:cNvSpPr>
                <p:nvPr/>
              </p:nvSpPr>
              <p:spPr bwMode="auto">
                <a:xfrm>
                  <a:off x="4864" y="1313"/>
                  <a:ext cx="8" cy="6"/>
                </a:xfrm>
                <a:custGeom>
                  <a:avLst/>
                  <a:gdLst>
                    <a:gd name="T0" fmla="*/ 7 w 8"/>
                    <a:gd name="T1" fmla="*/ 3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4 w 8"/>
                    <a:gd name="T25" fmla="*/ 0 h 6"/>
                    <a:gd name="T26" fmla="*/ 3 w 8"/>
                    <a:gd name="T27" fmla="*/ 0 h 6"/>
                    <a:gd name="T28" fmla="*/ 3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1 w 8"/>
                    <a:gd name="T39" fmla="*/ 1 h 6"/>
                    <a:gd name="T40" fmla="*/ 0 w 8"/>
                    <a:gd name="T41" fmla="*/ 1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1 w 8"/>
                    <a:gd name="T61" fmla="*/ 5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6 w 8"/>
                    <a:gd name="T79" fmla="*/ 5 h 6"/>
                    <a:gd name="T80" fmla="*/ 6 w 8"/>
                    <a:gd name="T81" fmla="*/ 4 h 6"/>
                    <a:gd name="T82" fmla="*/ 6 w 8"/>
                    <a:gd name="T83" fmla="*/ 4 h 6"/>
                    <a:gd name="T84" fmla="*/ 7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3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grpSp>
            <p:nvGrpSpPr>
              <p:cNvPr id="122746" name="Group 890"/>
              <p:cNvGrpSpPr>
                <a:grpSpLocks/>
              </p:cNvGrpSpPr>
              <p:nvPr/>
            </p:nvGrpSpPr>
            <p:grpSpPr bwMode="auto">
              <a:xfrm>
                <a:off x="4835" y="1369"/>
                <a:ext cx="182" cy="103"/>
                <a:chOff x="4835" y="1369"/>
                <a:chExt cx="182" cy="103"/>
              </a:xfrm>
            </p:grpSpPr>
            <p:sp>
              <p:nvSpPr>
                <p:cNvPr id="122747" name="Freeform 891"/>
                <p:cNvSpPr>
                  <a:spLocks/>
                </p:cNvSpPr>
                <p:nvPr/>
              </p:nvSpPr>
              <p:spPr bwMode="auto">
                <a:xfrm>
                  <a:off x="4835" y="1466"/>
                  <a:ext cx="8" cy="6"/>
                </a:xfrm>
                <a:custGeom>
                  <a:avLst/>
                  <a:gdLst>
                    <a:gd name="T0" fmla="*/ 7 w 8"/>
                    <a:gd name="T1" fmla="*/ 3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4 w 8"/>
                    <a:gd name="T25" fmla="*/ 0 h 6"/>
                    <a:gd name="T26" fmla="*/ 3 w 8"/>
                    <a:gd name="T27" fmla="*/ 0 h 6"/>
                    <a:gd name="T28" fmla="*/ 3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1 w 8"/>
                    <a:gd name="T39" fmla="*/ 1 h 6"/>
                    <a:gd name="T40" fmla="*/ 0 w 8"/>
                    <a:gd name="T41" fmla="*/ 1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2 w 8"/>
                    <a:gd name="T61" fmla="*/ 5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6 w 8"/>
                    <a:gd name="T79" fmla="*/ 5 h 6"/>
                    <a:gd name="T80" fmla="*/ 6 w 8"/>
                    <a:gd name="T81" fmla="*/ 4 h 6"/>
                    <a:gd name="T82" fmla="*/ 6 w 8"/>
                    <a:gd name="T83" fmla="*/ 4 h 6"/>
                    <a:gd name="T84" fmla="*/ 7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3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8" name="Freeform 892"/>
                <p:cNvSpPr>
                  <a:spLocks/>
                </p:cNvSpPr>
                <p:nvPr/>
              </p:nvSpPr>
              <p:spPr bwMode="auto">
                <a:xfrm>
                  <a:off x="4856" y="1453"/>
                  <a:ext cx="7" cy="7"/>
                </a:xfrm>
                <a:custGeom>
                  <a:avLst/>
                  <a:gdLst>
                    <a:gd name="T0" fmla="*/ 6 w 7"/>
                    <a:gd name="T1" fmla="*/ 3 h 7"/>
                    <a:gd name="T2" fmla="*/ 6 w 7"/>
                    <a:gd name="T3" fmla="*/ 2 h 7"/>
                    <a:gd name="T4" fmla="*/ 6 w 7"/>
                    <a:gd name="T5" fmla="*/ 2 h 7"/>
                    <a:gd name="T6" fmla="*/ 6 w 7"/>
                    <a:gd name="T7" fmla="*/ 2 h 7"/>
                    <a:gd name="T8" fmla="*/ 5 w 7"/>
                    <a:gd name="T9" fmla="*/ 1 h 7"/>
                    <a:gd name="T10" fmla="*/ 5 w 7"/>
                    <a:gd name="T11" fmla="*/ 1 h 7"/>
                    <a:gd name="T12" fmla="*/ 5 w 7"/>
                    <a:gd name="T13" fmla="*/ 1 h 7"/>
                    <a:gd name="T14" fmla="*/ 5 w 7"/>
                    <a:gd name="T15" fmla="*/ 1 h 7"/>
                    <a:gd name="T16" fmla="*/ 4 w 7"/>
                    <a:gd name="T17" fmla="*/ 0 h 7"/>
                    <a:gd name="T18" fmla="*/ 4 w 7"/>
                    <a:gd name="T19" fmla="*/ 0 h 7"/>
                    <a:gd name="T20" fmla="*/ 4 w 7"/>
                    <a:gd name="T21" fmla="*/ 0 h 7"/>
                    <a:gd name="T22" fmla="*/ 3 w 7"/>
                    <a:gd name="T23" fmla="*/ 0 h 7"/>
                    <a:gd name="T24" fmla="*/ 3 w 7"/>
                    <a:gd name="T25" fmla="*/ 0 h 7"/>
                    <a:gd name="T26" fmla="*/ 3 w 7"/>
                    <a:gd name="T27" fmla="*/ 0 h 7"/>
                    <a:gd name="T28" fmla="*/ 2 w 7"/>
                    <a:gd name="T29" fmla="*/ 0 h 7"/>
                    <a:gd name="T30" fmla="*/ 2 w 7"/>
                    <a:gd name="T31" fmla="*/ 0 h 7"/>
                    <a:gd name="T32" fmla="*/ 1 w 7"/>
                    <a:gd name="T33" fmla="*/ 1 h 7"/>
                    <a:gd name="T34" fmla="*/ 1 w 7"/>
                    <a:gd name="T35" fmla="*/ 1 h 7"/>
                    <a:gd name="T36" fmla="*/ 1 w 7"/>
                    <a:gd name="T37" fmla="*/ 1 h 7"/>
                    <a:gd name="T38" fmla="*/ 0 w 7"/>
                    <a:gd name="T39" fmla="*/ 1 h 7"/>
                    <a:gd name="T40" fmla="*/ 0 w 7"/>
                    <a:gd name="T41" fmla="*/ 2 h 7"/>
                    <a:gd name="T42" fmla="*/ 0 w 7"/>
                    <a:gd name="T43" fmla="*/ 2 h 7"/>
                    <a:gd name="T44" fmla="*/ 0 w 7"/>
                    <a:gd name="T45" fmla="*/ 3 h 7"/>
                    <a:gd name="T46" fmla="*/ 0 w 7"/>
                    <a:gd name="T47" fmla="*/ 3 h 7"/>
                    <a:gd name="T48" fmla="*/ 0 w 7"/>
                    <a:gd name="T49" fmla="*/ 4 h 7"/>
                    <a:gd name="T50" fmla="*/ 0 w 7"/>
                    <a:gd name="T51" fmla="*/ 4 h 7"/>
                    <a:gd name="T52" fmla="*/ 0 w 7"/>
                    <a:gd name="T53" fmla="*/ 4 h 7"/>
                    <a:gd name="T54" fmla="*/ 0 w 7"/>
                    <a:gd name="T55" fmla="*/ 5 h 7"/>
                    <a:gd name="T56" fmla="*/ 1 w 7"/>
                    <a:gd name="T57" fmla="*/ 5 h 7"/>
                    <a:gd name="T58" fmla="*/ 1 w 7"/>
                    <a:gd name="T59" fmla="*/ 5 h 7"/>
                    <a:gd name="T60" fmla="*/ 1 w 7"/>
                    <a:gd name="T61" fmla="*/ 5 h 7"/>
                    <a:gd name="T62" fmla="*/ 1 w 7"/>
                    <a:gd name="T63" fmla="*/ 6 h 7"/>
                    <a:gd name="T64" fmla="*/ 2 w 7"/>
                    <a:gd name="T65" fmla="*/ 6 h 7"/>
                    <a:gd name="T66" fmla="*/ 2 w 7"/>
                    <a:gd name="T67" fmla="*/ 6 h 7"/>
                    <a:gd name="T68" fmla="*/ 3 w 7"/>
                    <a:gd name="T69" fmla="*/ 6 h 7"/>
                    <a:gd name="T70" fmla="*/ 3 w 7"/>
                    <a:gd name="T71" fmla="*/ 6 h 7"/>
                    <a:gd name="T72" fmla="*/ 3 w 7"/>
                    <a:gd name="T73" fmla="*/ 6 h 7"/>
                    <a:gd name="T74" fmla="*/ 4 w 7"/>
                    <a:gd name="T75" fmla="*/ 6 h 7"/>
                    <a:gd name="T76" fmla="*/ 4 w 7"/>
                    <a:gd name="T77" fmla="*/ 6 h 7"/>
                    <a:gd name="T78" fmla="*/ 5 w 7"/>
                    <a:gd name="T79" fmla="*/ 5 h 7"/>
                    <a:gd name="T80" fmla="*/ 5 w 7"/>
                    <a:gd name="T81" fmla="*/ 5 h 7"/>
                    <a:gd name="T82" fmla="*/ 5 w 7"/>
                    <a:gd name="T83" fmla="*/ 5 h 7"/>
                    <a:gd name="T84" fmla="*/ 6 w 7"/>
                    <a:gd name="T85" fmla="*/ 5 h 7"/>
                    <a:gd name="T86" fmla="*/ 6 w 7"/>
                    <a:gd name="T87" fmla="*/ 4 h 7"/>
                    <a:gd name="T88" fmla="*/ 6 w 7"/>
                    <a:gd name="T89" fmla="*/ 4 h 7"/>
                    <a:gd name="T90" fmla="*/ 6 w 7"/>
                    <a:gd name="T91" fmla="*/ 3 h 7"/>
                    <a:gd name="T92" fmla="*/ 6 w 7"/>
                    <a:gd name="T93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7">
                      <a:moveTo>
                        <a:pt x="6" y="3"/>
                      </a:move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6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6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49" name="Freeform 893"/>
                <p:cNvSpPr>
                  <a:spLocks/>
                </p:cNvSpPr>
                <p:nvPr/>
              </p:nvSpPr>
              <p:spPr bwMode="auto">
                <a:xfrm>
                  <a:off x="4877" y="1442"/>
                  <a:ext cx="8" cy="6"/>
                </a:xfrm>
                <a:custGeom>
                  <a:avLst/>
                  <a:gdLst>
                    <a:gd name="T0" fmla="*/ 7 w 8"/>
                    <a:gd name="T1" fmla="*/ 3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3 w 8"/>
                    <a:gd name="T25" fmla="*/ 0 h 6"/>
                    <a:gd name="T26" fmla="*/ 3 w 8"/>
                    <a:gd name="T27" fmla="*/ 0 h 6"/>
                    <a:gd name="T28" fmla="*/ 2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1 w 8"/>
                    <a:gd name="T39" fmla="*/ 1 h 6"/>
                    <a:gd name="T40" fmla="*/ 0 w 8"/>
                    <a:gd name="T41" fmla="*/ 1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1 w 8"/>
                    <a:gd name="T61" fmla="*/ 5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5 w 8"/>
                    <a:gd name="T79" fmla="*/ 5 h 6"/>
                    <a:gd name="T80" fmla="*/ 6 w 8"/>
                    <a:gd name="T81" fmla="*/ 4 h 6"/>
                    <a:gd name="T82" fmla="*/ 6 w 8"/>
                    <a:gd name="T83" fmla="*/ 4 h 6"/>
                    <a:gd name="T84" fmla="*/ 7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3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0" name="Freeform 894"/>
                <p:cNvSpPr>
                  <a:spLocks/>
                </p:cNvSpPr>
                <p:nvPr/>
              </p:nvSpPr>
              <p:spPr bwMode="auto">
                <a:xfrm>
                  <a:off x="4900" y="1428"/>
                  <a:ext cx="6" cy="7"/>
                </a:xfrm>
                <a:custGeom>
                  <a:avLst/>
                  <a:gdLst>
                    <a:gd name="T0" fmla="*/ 5 w 6"/>
                    <a:gd name="T1" fmla="*/ 3 h 7"/>
                    <a:gd name="T2" fmla="*/ 5 w 6"/>
                    <a:gd name="T3" fmla="*/ 3 h 7"/>
                    <a:gd name="T4" fmla="*/ 5 w 6"/>
                    <a:gd name="T5" fmla="*/ 2 h 7"/>
                    <a:gd name="T6" fmla="*/ 5 w 6"/>
                    <a:gd name="T7" fmla="*/ 2 h 7"/>
                    <a:gd name="T8" fmla="*/ 5 w 6"/>
                    <a:gd name="T9" fmla="*/ 1 h 7"/>
                    <a:gd name="T10" fmla="*/ 4 w 6"/>
                    <a:gd name="T11" fmla="*/ 1 h 7"/>
                    <a:gd name="T12" fmla="*/ 4 w 6"/>
                    <a:gd name="T13" fmla="*/ 1 h 7"/>
                    <a:gd name="T14" fmla="*/ 4 w 6"/>
                    <a:gd name="T15" fmla="*/ 0 h 7"/>
                    <a:gd name="T16" fmla="*/ 4 w 6"/>
                    <a:gd name="T17" fmla="*/ 0 h 7"/>
                    <a:gd name="T18" fmla="*/ 3 w 6"/>
                    <a:gd name="T19" fmla="*/ 0 h 7"/>
                    <a:gd name="T20" fmla="*/ 3 w 6"/>
                    <a:gd name="T21" fmla="*/ 0 h 7"/>
                    <a:gd name="T22" fmla="*/ 3 w 6"/>
                    <a:gd name="T23" fmla="*/ 0 h 7"/>
                    <a:gd name="T24" fmla="*/ 2 w 6"/>
                    <a:gd name="T25" fmla="*/ 0 h 7"/>
                    <a:gd name="T26" fmla="*/ 2 w 6"/>
                    <a:gd name="T27" fmla="*/ 0 h 7"/>
                    <a:gd name="T28" fmla="*/ 2 w 6"/>
                    <a:gd name="T29" fmla="*/ 0 h 7"/>
                    <a:gd name="T30" fmla="*/ 1 w 6"/>
                    <a:gd name="T31" fmla="*/ 0 h 7"/>
                    <a:gd name="T32" fmla="*/ 1 w 6"/>
                    <a:gd name="T33" fmla="*/ 0 h 7"/>
                    <a:gd name="T34" fmla="*/ 1 w 6"/>
                    <a:gd name="T35" fmla="*/ 1 h 7"/>
                    <a:gd name="T36" fmla="*/ 1 w 6"/>
                    <a:gd name="T37" fmla="*/ 1 h 7"/>
                    <a:gd name="T38" fmla="*/ 0 w 6"/>
                    <a:gd name="T39" fmla="*/ 1 h 7"/>
                    <a:gd name="T40" fmla="*/ 0 w 6"/>
                    <a:gd name="T41" fmla="*/ 2 h 7"/>
                    <a:gd name="T42" fmla="*/ 0 w 6"/>
                    <a:gd name="T43" fmla="*/ 2 h 7"/>
                    <a:gd name="T44" fmla="*/ 0 w 6"/>
                    <a:gd name="T45" fmla="*/ 3 h 7"/>
                    <a:gd name="T46" fmla="*/ 0 w 6"/>
                    <a:gd name="T47" fmla="*/ 3 h 7"/>
                    <a:gd name="T48" fmla="*/ 0 w 6"/>
                    <a:gd name="T49" fmla="*/ 3 h 7"/>
                    <a:gd name="T50" fmla="*/ 0 w 6"/>
                    <a:gd name="T51" fmla="*/ 4 h 7"/>
                    <a:gd name="T52" fmla="*/ 0 w 6"/>
                    <a:gd name="T53" fmla="*/ 4 h 7"/>
                    <a:gd name="T54" fmla="*/ 0 w 6"/>
                    <a:gd name="T55" fmla="*/ 5 h 7"/>
                    <a:gd name="T56" fmla="*/ 1 w 6"/>
                    <a:gd name="T57" fmla="*/ 5 h 7"/>
                    <a:gd name="T58" fmla="*/ 1 w 6"/>
                    <a:gd name="T59" fmla="*/ 5 h 7"/>
                    <a:gd name="T60" fmla="*/ 1 w 6"/>
                    <a:gd name="T61" fmla="*/ 5 h 7"/>
                    <a:gd name="T62" fmla="*/ 1 w 6"/>
                    <a:gd name="T63" fmla="*/ 6 h 7"/>
                    <a:gd name="T64" fmla="*/ 2 w 6"/>
                    <a:gd name="T65" fmla="*/ 6 h 7"/>
                    <a:gd name="T66" fmla="*/ 2 w 6"/>
                    <a:gd name="T67" fmla="*/ 6 h 7"/>
                    <a:gd name="T68" fmla="*/ 2 w 6"/>
                    <a:gd name="T69" fmla="*/ 6 h 7"/>
                    <a:gd name="T70" fmla="*/ 3 w 6"/>
                    <a:gd name="T71" fmla="*/ 6 h 7"/>
                    <a:gd name="T72" fmla="*/ 3 w 6"/>
                    <a:gd name="T73" fmla="*/ 6 h 7"/>
                    <a:gd name="T74" fmla="*/ 3 w 6"/>
                    <a:gd name="T75" fmla="*/ 6 h 7"/>
                    <a:gd name="T76" fmla="*/ 4 w 6"/>
                    <a:gd name="T77" fmla="*/ 6 h 7"/>
                    <a:gd name="T78" fmla="*/ 4 w 6"/>
                    <a:gd name="T79" fmla="*/ 6 h 7"/>
                    <a:gd name="T80" fmla="*/ 4 w 6"/>
                    <a:gd name="T81" fmla="*/ 5 h 7"/>
                    <a:gd name="T82" fmla="*/ 4 w 6"/>
                    <a:gd name="T83" fmla="*/ 5 h 7"/>
                    <a:gd name="T84" fmla="*/ 5 w 6"/>
                    <a:gd name="T85" fmla="*/ 5 h 7"/>
                    <a:gd name="T86" fmla="*/ 5 w 6"/>
                    <a:gd name="T87" fmla="*/ 4 h 7"/>
                    <a:gd name="T88" fmla="*/ 5 w 6"/>
                    <a:gd name="T89" fmla="*/ 4 h 7"/>
                    <a:gd name="T90" fmla="*/ 5 w 6"/>
                    <a:gd name="T91" fmla="*/ 3 h 7"/>
                    <a:gd name="T92" fmla="*/ 5 w 6"/>
                    <a:gd name="T93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" h="7">
                      <a:moveTo>
                        <a:pt x="5" y="3"/>
                      </a:moveTo>
                      <a:lnTo>
                        <a:pt x="5" y="3"/>
                      </a:lnTo>
                      <a:lnTo>
                        <a:pt x="5" y="2"/>
                      </a:lnTo>
                      <a:lnTo>
                        <a:pt x="5" y="2"/>
                      </a:lnTo>
                      <a:lnTo>
                        <a:pt x="5" y="1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6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5" y="3"/>
                      </a:lnTo>
                      <a:lnTo>
                        <a:pt x="5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1" name="Freeform 895"/>
                <p:cNvSpPr>
                  <a:spLocks/>
                </p:cNvSpPr>
                <p:nvPr/>
              </p:nvSpPr>
              <p:spPr bwMode="auto">
                <a:xfrm>
                  <a:off x="4922" y="1417"/>
                  <a:ext cx="8" cy="6"/>
                </a:xfrm>
                <a:custGeom>
                  <a:avLst/>
                  <a:gdLst>
                    <a:gd name="T0" fmla="*/ 7 w 8"/>
                    <a:gd name="T1" fmla="*/ 2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3 w 8"/>
                    <a:gd name="T25" fmla="*/ 0 h 6"/>
                    <a:gd name="T26" fmla="*/ 3 w 8"/>
                    <a:gd name="T27" fmla="*/ 0 h 6"/>
                    <a:gd name="T28" fmla="*/ 3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1 w 8"/>
                    <a:gd name="T39" fmla="*/ 1 h 6"/>
                    <a:gd name="T40" fmla="*/ 0 w 8"/>
                    <a:gd name="T41" fmla="*/ 2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1 w 8"/>
                    <a:gd name="T61" fmla="*/ 5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5 w 8"/>
                    <a:gd name="T79" fmla="*/ 5 h 6"/>
                    <a:gd name="T80" fmla="*/ 6 w 8"/>
                    <a:gd name="T81" fmla="*/ 4 h 6"/>
                    <a:gd name="T82" fmla="*/ 6 w 8"/>
                    <a:gd name="T83" fmla="*/ 4 h 6"/>
                    <a:gd name="T84" fmla="*/ 7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2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2" name="Freeform 896"/>
                <p:cNvSpPr>
                  <a:spLocks/>
                </p:cNvSpPr>
                <p:nvPr/>
              </p:nvSpPr>
              <p:spPr bwMode="auto">
                <a:xfrm>
                  <a:off x="4944" y="1405"/>
                  <a:ext cx="8" cy="6"/>
                </a:xfrm>
                <a:custGeom>
                  <a:avLst/>
                  <a:gdLst>
                    <a:gd name="T0" fmla="*/ 7 w 8"/>
                    <a:gd name="T1" fmla="*/ 3 h 6"/>
                    <a:gd name="T2" fmla="*/ 7 w 8"/>
                    <a:gd name="T3" fmla="*/ 2 h 6"/>
                    <a:gd name="T4" fmla="*/ 7 w 8"/>
                    <a:gd name="T5" fmla="*/ 2 h 6"/>
                    <a:gd name="T6" fmla="*/ 7 w 8"/>
                    <a:gd name="T7" fmla="*/ 1 h 6"/>
                    <a:gd name="T8" fmla="*/ 6 w 8"/>
                    <a:gd name="T9" fmla="*/ 1 h 6"/>
                    <a:gd name="T10" fmla="*/ 6 w 8"/>
                    <a:gd name="T11" fmla="*/ 1 h 6"/>
                    <a:gd name="T12" fmla="*/ 6 w 8"/>
                    <a:gd name="T13" fmla="*/ 1 h 6"/>
                    <a:gd name="T14" fmla="*/ 5 w 8"/>
                    <a:gd name="T15" fmla="*/ 0 h 6"/>
                    <a:gd name="T16" fmla="*/ 5 w 8"/>
                    <a:gd name="T17" fmla="*/ 0 h 6"/>
                    <a:gd name="T18" fmla="*/ 5 w 8"/>
                    <a:gd name="T19" fmla="*/ 0 h 6"/>
                    <a:gd name="T20" fmla="*/ 4 w 8"/>
                    <a:gd name="T21" fmla="*/ 0 h 6"/>
                    <a:gd name="T22" fmla="*/ 4 w 8"/>
                    <a:gd name="T23" fmla="*/ 0 h 6"/>
                    <a:gd name="T24" fmla="*/ 3 w 8"/>
                    <a:gd name="T25" fmla="*/ 0 h 6"/>
                    <a:gd name="T26" fmla="*/ 3 w 8"/>
                    <a:gd name="T27" fmla="*/ 0 h 6"/>
                    <a:gd name="T28" fmla="*/ 3 w 8"/>
                    <a:gd name="T29" fmla="*/ 0 h 6"/>
                    <a:gd name="T30" fmla="*/ 2 w 8"/>
                    <a:gd name="T31" fmla="*/ 0 h 6"/>
                    <a:gd name="T32" fmla="*/ 2 w 8"/>
                    <a:gd name="T33" fmla="*/ 0 h 6"/>
                    <a:gd name="T34" fmla="*/ 1 w 8"/>
                    <a:gd name="T35" fmla="*/ 1 h 6"/>
                    <a:gd name="T36" fmla="*/ 1 w 8"/>
                    <a:gd name="T37" fmla="*/ 1 h 6"/>
                    <a:gd name="T38" fmla="*/ 1 w 8"/>
                    <a:gd name="T39" fmla="*/ 1 h 6"/>
                    <a:gd name="T40" fmla="*/ 0 w 8"/>
                    <a:gd name="T41" fmla="*/ 1 h 6"/>
                    <a:gd name="T42" fmla="*/ 0 w 8"/>
                    <a:gd name="T43" fmla="*/ 2 h 6"/>
                    <a:gd name="T44" fmla="*/ 0 w 8"/>
                    <a:gd name="T45" fmla="*/ 2 h 6"/>
                    <a:gd name="T46" fmla="*/ 0 w 8"/>
                    <a:gd name="T47" fmla="*/ 3 h 6"/>
                    <a:gd name="T48" fmla="*/ 0 w 8"/>
                    <a:gd name="T49" fmla="*/ 3 h 6"/>
                    <a:gd name="T50" fmla="*/ 0 w 8"/>
                    <a:gd name="T51" fmla="*/ 3 h 6"/>
                    <a:gd name="T52" fmla="*/ 0 w 8"/>
                    <a:gd name="T53" fmla="*/ 4 h 6"/>
                    <a:gd name="T54" fmla="*/ 1 w 8"/>
                    <a:gd name="T55" fmla="*/ 4 h 6"/>
                    <a:gd name="T56" fmla="*/ 1 w 8"/>
                    <a:gd name="T57" fmla="*/ 4 h 6"/>
                    <a:gd name="T58" fmla="*/ 1 w 8"/>
                    <a:gd name="T59" fmla="*/ 4 h 6"/>
                    <a:gd name="T60" fmla="*/ 1 w 8"/>
                    <a:gd name="T61" fmla="*/ 5 h 6"/>
                    <a:gd name="T62" fmla="*/ 2 w 8"/>
                    <a:gd name="T63" fmla="*/ 5 h 6"/>
                    <a:gd name="T64" fmla="*/ 2 w 8"/>
                    <a:gd name="T65" fmla="*/ 5 h 6"/>
                    <a:gd name="T66" fmla="*/ 3 w 8"/>
                    <a:gd name="T67" fmla="*/ 5 h 6"/>
                    <a:gd name="T68" fmla="*/ 3 w 8"/>
                    <a:gd name="T69" fmla="*/ 5 h 6"/>
                    <a:gd name="T70" fmla="*/ 4 w 8"/>
                    <a:gd name="T71" fmla="*/ 5 h 6"/>
                    <a:gd name="T72" fmla="*/ 4 w 8"/>
                    <a:gd name="T73" fmla="*/ 5 h 6"/>
                    <a:gd name="T74" fmla="*/ 5 w 8"/>
                    <a:gd name="T75" fmla="*/ 5 h 6"/>
                    <a:gd name="T76" fmla="*/ 5 w 8"/>
                    <a:gd name="T77" fmla="*/ 5 h 6"/>
                    <a:gd name="T78" fmla="*/ 5 w 8"/>
                    <a:gd name="T79" fmla="*/ 5 h 6"/>
                    <a:gd name="T80" fmla="*/ 6 w 8"/>
                    <a:gd name="T81" fmla="*/ 4 h 6"/>
                    <a:gd name="T82" fmla="*/ 6 w 8"/>
                    <a:gd name="T83" fmla="*/ 4 h 6"/>
                    <a:gd name="T84" fmla="*/ 6 w 8"/>
                    <a:gd name="T85" fmla="*/ 4 h 6"/>
                    <a:gd name="T86" fmla="*/ 7 w 8"/>
                    <a:gd name="T87" fmla="*/ 3 h 6"/>
                    <a:gd name="T88" fmla="*/ 7 w 8"/>
                    <a:gd name="T89" fmla="*/ 3 h 6"/>
                    <a:gd name="T90" fmla="*/ 7 w 8"/>
                    <a:gd name="T91" fmla="*/ 3 h 6"/>
                    <a:gd name="T92" fmla="*/ 7 w 8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" h="6">
                      <a:moveTo>
                        <a:pt x="7" y="3"/>
                      </a:move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3" name="Freeform 897"/>
                <p:cNvSpPr>
                  <a:spLocks/>
                </p:cNvSpPr>
                <p:nvPr/>
              </p:nvSpPr>
              <p:spPr bwMode="auto">
                <a:xfrm>
                  <a:off x="4968" y="1392"/>
                  <a:ext cx="7" cy="6"/>
                </a:xfrm>
                <a:custGeom>
                  <a:avLst/>
                  <a:gdLst>
                    <a:gd name="T0" fmla="*/ 6 w 7"/>
                    <a:gd name="T1" fmla="*/ 2 h 6"/>
                    <a:gd name="T2" fmla="*/ 6 w 7"/>
                    <a:gd name="T3" fmla="*/ 2 h 6"/>
                    <a:gd name="T4" fmla="*/ 6 w 7"/>
                    <a:gd name="T5" fmla="*/ 2 h 6"/>
                    <a:gd name="T6" fmla="*/ 6 w 7"/>
                    <a:gd name="T7" fmla="*/ 1 h 6"/>
                    <a:gd name="T8" fmla="*/ 5 w 7"/>
                    <a:gd name="T9" fmla="*/ 1 h 6"/>
                    <a:gd name="T10" fmla="*/ 5 w 7"/>
                    <a:gd name="T11" fmla="*/ 1 h 6"/>
                    <a:gd name="T12" fmla="*/ 5 w 7"/>
                    <a:gd name="T13" fmla="*/ 1 h 6"/>
                    <a:gd name="T14" fmla="*/ 5 w 7"/>
                    <a:gd name="T15" fmla="*/ 0 h 6"/>
                    <a:gd name="T16" fmla="*/ 4 w 7"/>
                    <a:gd name="T17" fmla="*/ 0 h 6"/>
                    <a:gd name="T18" fmla="*/ 4 w 7"/>
                    <a:gd name="T19" fmla="*/ 0 h 6"/>
                    <a:gd name="T20" fmla="*/ 4 w 7"/>
                    <a:gd name="T21" fmla="*/ 0 h 6"/>
                    <a:gd name="T22" fmla="*/ 3 w 7"/>
                    <a:gd name="T23" fmla="*/ 0 h 6"/>
                    <a:gd name="T24" fmla="*/ 3 w 7"/>
                    <a:gd name="T25" fmla="*/ 0 h 6"/>
                    <a:gd name="T26" fmla="*/ 3 w 7"/>
                    <a:gd name="T27" fmla="*/ 0 h 6"/>
                    <a:gd name="T28" fmla="*/ 2 w 7"/>
                    <a:gd name="T29" fmla="*/ 0 h 6"/>
                    <a:gd name="T30" fmla="*/ 2 w 7"/>
                    <a:gd name="T31" fmla="*/ 0 h 6"/>
                    <a:gd name="T32" fmla="*/ 1 w 7"/>
                    <a:gd name="T33" fmla="*/ 0 h 6"/>
                    <a:gd name="T34" fmla="*/ 1 w 7"/>
                    <a:gd name="T35" fmla="*/ 1 h 6"/>
                    <a:gd name="T36" fmla="*/ 1 w 7"/>
                    <a:gd name="T37" fmla="*/ 1 h 6"/>
                    <a:gd name="T38" fmla="*/ 0 w 7"/>
                    <a:gd name="T39" fmla="*/ 1 h 6"/>
                    <a:gd name="T40" fmla="*/ 0 w 7"/>
                    <a:gd name="T41" fmla="*/ 1 h 6"/>
                    <a:gd name="T42" fmla="*/ 0 w 7"/>
                    <a:gd name="T43" fmla="*/ 2 h 6"/>
                    <a:gd name="T44" fmla="*/ 0 w 7"/>
                    <a:gd name="T45" fmla="*/ 2 h 6"/>
                    <a:gd name="T46" fmla="*/ 0 w 7"/>
                    <a:gd name="T47" fmla="*/ 3 h 6"/>
                    <a:gd name="T48" fmla="*/ 0 w 7"/>
                    <a:gd name="T49" fmla="*/ 3 h 6"/>
                    <a:gd name="T50" fmla="*/ 0 w 7"/>
                    <a:gd name="T51" fmla="*/ 3 h 6"/>
                    <a:gd name="T52" fmla="*/ 0 w 7"/>
                    <a:gd name="T53" fmla="*/ 4 h 6"/>
                    <a:gd name="T54" fmla="*/ 0 w 7"/>
                    <a:gd name="T55" fmla="*/ 4 h 6"/>
                    <a:gd name="T56" fmla="*/ 1 w 7"/>
                    <a:gd name="T57" fmla="*/ 4 h 6"/>
                    <a:gd name="T58" fmla="*/ 1 w 7"/>
                    <a:gd name="T59" fmla="*/ 4 h 6"/>
                    <a:gd name="T60" fmla="*/ 1 w 7"/>
                    <a:gd name="T61" fmla="*/ 5 h 6"/>
                    <a:gd name="T62" fmla="*/ 1 w 7"/>
                    <a:gd name="T63" fmla="*/ 5 h 6"/>
                    <a:gd name="T64" fmla="*/ 2 w 7"/>
                    <a:gd name="T65" fmla="*/ 5 h 6"/>
                    <a:gd name="T66" fmla="*/ 2 w 7"/>
                    <a:gd name="T67" fmla="*/ 5 h 6"/>
                    <a:gd name="T68" fmla="*/ 3 w 7"/>
                    <a:gd name="T69" fmla="*/ 5 h 6"/>
                    <a:gd name="T70" fmla="*/ 3 w 7"/>
                    <a:gd name="T71" fmla="*/ 5 h 6"/>
                    <a:gd name="T72" fmla="*/ 3 w 7"/>
                    <a:gd name="T73" fmla="*/ 5 h 6"/>
                    <a:gd name="T74" fmla="*/ 4 w 7"/>
                    <a:gd name="T75" fmla="*/ 5 h 6"/>
                    <a:gd name="T76" fmla="*/ 4 w 7"/>
                    <a:gd name="T77" fmla="*/ 5 h 6"/>
                    <a:gd name="T78" fmla="*/ 5 w 7"/>
                    <a:gd name="T79" fmla="*/ 5 h 6"/>
                    <a:gd name="T80" fmla="*/ 5 w 7"/>
                    <a:gd name="T81" fmla="*/ 4 h 6"/>
                    <a:gd name="T82" fmla="*/ 5 w 7"/>
                    <a:gd name="T83" fmla="*/ 4 h 6"/>
                    <a:gd name="T84" fmla="*/ 6 w 7"/>
                    <a:gd name="T85" fmla="*/ 4 h 6"/>
                    <a:gd name="T86" fmla="*/ 6 w 7"/>
                    <a:gd name="T87" fmla="*/ 3 h 6"/>
                    <a:gd name="T88" fmla="*/ 6 w 7"/>
                    <a:gd name="T89" fmla="*/ 3 h 6"/>
                    <a:gd name="T90" fmla="*/ 6 w 7"/>
                    <a:gd name="T91" fmla="*/ 3 h 6"/>
                    <a:gd name="T92" fmla="*/ 6 w 7"/>
                    <a:gd name="T9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6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4" name="Freeform 898"/>
                <p:cNvSpPr>
                  <a:spLocks/>
                </p:cNvSpPr>
                <p:nvPr/>
              </p:nvSpPr>
              <p:spPr bwMode="auto">
                <a:xfrm>
                  <a:off x="4989" y="1379"/>
                  <a:ext cx="7" cy="7"/>
                </a:xfrm>
                <a:custGeom>
                  <a:avLst/>
                  <a:gdLst>
                    <a:gd name="T0" fmla="*/ 6 w 7"/>
                    <a:gd name="T1" fmla="*/ 3 h 7"/>
                    <a:gd name="T2" fmla="*/ 6 w 7"/>
                    <a:gd name="T3" fmla="*/ 3 h 7"/>
                    <a:gd name="T4" fmla="*/ 6 w 7"/>
                    <a:gd name="T5" fmla="*/ 2 h 7"/>
                    <a:gd name="T6" fmla="*/ 6 w 7"/>
                    <a:gd name="T7" fmla="*/ 2 h 7"/>
                    <a:gd name="T8" fmla="*/ 6 w 7"/>
                    <a:gd name="T9" fmla="*/ 1 h 7"/>
                    <a:gd name="T10" fmla="*/ 5 w 7"/>
                    <a:gd name="T11" fmla="*/ 1 h 7"/>
                    <a:gd name="T12" fmla="*/ 5 w 7"/>
                    <a:gd name="T13" fmla="*/ 1 h 7"/>
                    <a:gd name="T14" fmla="*/ 5 w 7"/>
                    <a:gd name="T15" fmla="*/ 0 h 7"/>
                    <a:gd name="T16" fmla="*/ 4 w 7"/>
                    <a:gd name="T17" fmla="*/ 0 h 7"/>
                    <a:gd name="T18" fmla="*/ 4 w 7"/>
                    <a:gd name="T19" fmla="*/ 0 h 7"/>
                    <a:gd name="T20" fmla="*/ 4 w 7"/>
                    <a:gd name="T21" fmla="*/ 0 h 7"/>
                    <a:gd name="T22" fmla="*/ 3 w 7"/>
                    <a:gd name="T23" fmla="*/ 0 h 7"/>
                    <a:gd name="T24" fmla="*/ 3 w 7"/>
                    <a:gd name="T25" fmla="*/ 0 h 7"/>
                    <a:gd name="T26" fmla="*/ 3 w 7"/>
                    <a:gd name="T27" fmla="*/ 0 h 7"/>
                    <a:gd name="T28" fmla="*/ 2 w 7"/>
                    <a:gd name="T29" fmla="*/ 0 h 7"/>
                    <a:gd name="T30" fmla="*/ 2 w 7"/>
                    <a:gd name="T31" fmla="*/ 0 h 7"/>
                    <a:gd name="T32" fmla="*/ 1 w 7"/>
                    <a:gd name="T33" fmla="*/ 0 h 7"/>
                    <a:gd name="T34" fmla="*/ 1 w 7"/>
                    <a:gd name="T35" fmla="*/ 1 h 7"/>
                    <a:gd name="T36" fmla="*/ 1 w 7"/>
                    <a:gd name="T37" fmla="*/ 1 h 7"/>
                    <a:gd name="T38" fmla="*/ 0 w 7"/>
                    <a:gd name="T39" fmla="*/ 1 h 7"/>
                    <a:gd name="T40" fmla="*/ 0 w 7"/>
                    <a:gd name="T41" fmla="*/ 2 h 7"/>
                    <a:gd name="T42" fmla="*/ 0 w 7"/>
                    <a:gd name="T43" fmla="*/ 2 h 7"/>
                    <a:gd name="T44" fmla="*/ 0 w 7"/>
                    <a:gd name="T45" fmla="*/ 3 h 7"/>
                    <a:gd name="T46" fmla="*/ 0 w 7"/>
                    <a:gd name="T47" fmla="*/ 3 h 7"/>
                    <a:gd name="T48" fmla="*/ 0 w 7"/>
                    <a:gd name="T49" fmla="*/ 3 h 7"/>
                    <a:gd name="T50" fmla="*/ 0 w 7"/>
                    <a:gd name="T51" fmla="*/ 4 h 7"/>
                    <a:gd name="T52" fmla="*/ 0 w 7"/>
                    <a:gd name="T53" fmla="*/ 4 h 7"/>
                    <a:gd name="T54" fmla="*/ 1 w 7"/>
                    <a:gd name="T55" fmla="*/ 5 h 7"/>
                    <a:gd name="T56" fmla="*/ 1 w 7"/>
                    <a:gd name="T57" fmla="*/ 5 h 7"/>
                    <a:gd name="T58" fmla="*/ 1 w 7"/>
                    <a:gd name="T59" fmla="*/ 5 h 7"/>
                    <a:gd name="T60" fmla="*/ 1 w 7"/>
                    <a:gd name="T61" fmla="*/ 5 h 7"/>
                    <a:gd name="T62" fmla="*/ 2 w 7"/>
                    <a:gd name="T63" fmla="*/ 6 h 7"/>
                    <a:gd name="T64" fmla="*/ 2 w 7"/>
                    <a:gd name="T65" fmla="*/ 6 h 7"/>
                    <a:gd name="T66" fmla="*/ 2 w 7"/>
                    <a:gd name="T67" fmla="*/ 6 h 7"/>
                    <a:gd name="T68" fmla="*/ 3 w 7"/>
                    <a:gd name="T69" fmla="*/ 6 h 7"/>
                    <a:gd name="T70" fmla="*/ 3 w 7"/>
                    <a:gd name="T71" fmla="*/ 6 h 7"/>
                    <a:gd name="T72" fmla="*/ 3 w 7"/>
                    <a:gd name="T73" fmla="*/ 6 h 7"/>
                    <a:gd name="T74" fmla="*/ 4 w 7"/>
                    <a:gd name="T75" fmla="*/ 6 h 7"/>
                    <a:gd name="T76" fmla="*/ 4 w 7"/>
                    <a:gd name="T77" fmla="*/ 6 h 7"/>
                    <a:gd name="T78" fmla="*/ 5 w 7"/>
                    <a:gd name="T79" fmla="*/ 6 h 7"/>
                    <a:gd name="T80" fmla="*/ 5 w 7"/>
                    <a:gd name="T81" fmla="*/ 5 h 7"/>
                    <a:gd name="T82" fmla="*/ 5 w 7"/>
                    <a:gd name="T83" fmla="*/ 5 h 7"/>
                    <a:gd name="T84" fmla="*/ 6 w 7"/>
                    <a:gd name="T85" fmla="*/ 5 h 7"/>
                    <a:gd name="T86" fmla="*/ 6 w 7"/>
                    <a:gd name="T87" fmla="*/ 4 h 7"/>
                    <a:gd name="T88" fmla="*/ 6 w 7"/>
                    <a:gd name="T89" fmla="*/ 4 h 7"/>
                    <a:gd name="T90" fmla="*/ 6 w 7"/>
                    <a:gd name="T91" fmla="*/ 3 h 7"/>
                    <a:gd name="T92" fmla="*/ 6 w 7"/>
                    <a:gd name="T93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7">
                      <a:moveTo>
                        <a:pt x="6" y="3"/>
                      </a:moveTo>
                      <a:lnTo>
                        <a:pt x="6" y="3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5" y="6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6" y="5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6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2755" name="Freeform 899"/>
                <p:cNvSpPr>
                  <a:spLocks/>
                </p:cNvSpPr>
                <p:nvPr/>
              </p:nvSpPr>
              <p:spPr bwMode="auto">
                <a:xfrm>
                  <a:off x="5010" y="1369"/>
                  <a:ext cx="7" cy="6"/>
                </a:xfrm>
                <a:custGeom>
                  <a:avLst/>
                  <a:gdLst>
                    <a:gd name="T0" fmla="*/ 6 w 7"/>
                    <a:gd name="T1" fmla="*/ 3 h 6"/>
                    <a:gd name="T2" fmla="*/ 6 w 7"/>
                    <a:gd name="T3" fmla="*/ 2 h 6"/>
                    <a:gd name="T4" fmla="*/ 6 w 7"/>
                    <a:gd name="T5" fmla="*/ 2 h 6"/>
                    <a:gd name="T6" fmla="*/ 6 w 7"/>
                    <a:gd name="T7" fmla="*/ 1 h 6"/>
                    <a:gd name="T8" fmla="*/ 6 w 7"/>
                    <a:gd name="T9" fmla="*/ 1 h 6"/>
                    <a:gd name="T10" fmla="*/ 5 w 7"/>
                    <a:gd name="T11" fmla="*/ 1 h 6"/>
                    <a:gd name="T12" fmla="*/ 5 w 7"/>
                    <a:gd name="T13" fmla="*/ 1 h 6"/>
                    <a:gd name="T14" fmla="*/ 5 w 7"/>
                    <a:gd name="T15" fmla="*/ 0 h 6"/>
                    <a:gd name="T16" fmla="*/ 4 w 7"/>
                    <a:gd name="T17" fmla="*/ 0 h 6"/>
                    <a:gd name="T18" fmla="*/ 4 w 7"/>
                    <a:gd name="T19" fmla="*/ 0 h 6"/>
                    <a:gd name="T20" fmla="*/ 4 w 7"/>
                    <a:gd name="T21" fmla="*/ 0 h 6"/>
                    <a:gd name="T22" fmla="*/ 3 w 7"/>
                    <a:gd name="T23" fmla="*/ 0 h 6"/>
                    <a:gd name="T24" fmla="*/ 3 w 7"/>
                    <a:gd name="T25" fmla="*/ 0 h 6"/>
                    <a:gd name="T26" fmla="*/ 3 w 7"/>
                    <a:gd name="T27" fmla="*/ 0 h 6"/>
                    <a:gd name="T28" fmla="*/ 2 w 7"/>
                    <a:gd name="T29" fmla="*/ 0 h 6"/>
                    <a:gd name="T30" fmla="*/ 2 w 7"/>
                    <a:gd name="T31" fmla="*/ 0 h 6"/>
                    <a:gd name="T32" fmla="*/ 1 w 7"/>
                    <a:gd name="T33" fmla="*/ 0 h 6"/>
                    <a:gd name="T34" fmla="*/ 1 w 7"/>
                    <a:gd name="T35" fmla="*/ 1 h 6"/>
                    <a:gd name="T36" fmla="*/ 1 w 7"/>
                    <a:gd name="T37" fmla="*/ 1 h 6"/>
                    <a:gd name="T38" fmla="*/ 0 w 7"/>
                    <a:gd name="T39" fmla="*/ 1 h 6"/>
                    <a:gd name="T40" fmla="*/ 0 w 7"/>
                    <a:gd name="T41" fmla="*/ 1 h 6"/>
                    <a:gd name="T42" fmla="*/ 0 w 7"/>
                    <a:gd name="T43" fmla="*/ 2 h 6"/>
                    <a:gd name="T44" fmla="*/ 0 w 7"/>
                    <a:gd name="T45" fmla="*/ 2 h 6"/>
                    <a:gd name="T46" fmla="*/ 0 w 7"/>
                    <a:gd name="T47" fmla="*/ 3 h 6"/>
                    <a:gd name="T48" fmla="*/ 0 w 7"/>
                    <a:gd name="T49" fmla="*/ 3 h 6"/>
                    <a:gd name="T50" fmla="*/ 0 w 7"/>
                    <a:gd name="T51" fmla="*/ 3 h 6"/>
                    <a:gd name="T52" fmla="*/ 0 w 7"/>
                    <a:gd name="T53" fmla="*/ 4 h 6"/>
                    <a:gd name="T54" fmla="*/ 1 w 7"/>
                    <a:gd name="T55" fmla="*/ 4 h 6"/>
                    <a:gd name="T56" fmla="*/ 1 w 7"/>
                    <a:gd name="T57" fmla="*/ 4 h 6"/>
                    <a:gd name="T58" fmla="*/ 1 w 7"/>
                    <a:gd name="T59" fmla="*/ 4 h 6"/>
                    <a:gd name="T60" fmla="*/ 1 w 7"/>
                    <a:gd name="T61" fmla="*/ 5 h 6"/>
                    <a:gd name="T62" fmla="*/ 2 w 7"/>
                    <a:gd name="T63" fmla="*/ 5 h 6"/>
                    <a:gd name="T64" fmla="*/ 2 w 7"/>
                    <a:gd name="T65" fmla="*/ 5 h 6"/>
                    <a:gd name="T66" fmla="*/ 2 w 7"/>
                    <a:gd name="T67" fmla="*/ 5 h 6"/>
                    <a:gd name="T68" fmla="*/ 3 w 7"/>
                    <a:gd name="T69" fmla="*/ 5 h 6"/>
                    <a:gd name="T70" fmla="*/ 3 w 7"/>
                    <a:gd name="T71" fmla="*/ 5 h 6"/>
                    <a:gd name="T72" fmla="*/ 3 w 7"/>
                    <a:gd name="T73" fmla="*/ 5 h 6"/>
                    <a:gd name="T74" fmla="*/ 4 w 7"/>
                    <a:gd name="T75" fmla="*/ 5 h 6"/>
                    <a:gd name="T76" fmla="*/ 4 w 7"/>
                    <a:gd name="T77" fmla="*/ 5 h 6"/>
                    <a:gd name="T78" fmla="*/ 5 w 7"/>
                    <a:gd name="T79" fmla="*/ 5 h 6"/>
                    <a:gd name="T80" fmla="*/ 5 w 7"/>
                    <a:gd name="T81" fmla="*/ 4 h 6"/>
                    <a:gd name="T82" fmla="*/ 5 w 7"/>
                    <a:gd name="T83" fmla="*/ 4 h 6"/>
                    <a:gd name="T84" fmla="*/ 6 w 7"/>
                    <a:gd name="T85" fmla="*/ 4 h 6"/>
                    <a:gd name="T86" fmla="*/ 6 w 7"/>
                    <a:gd name="T87" fmla="*/ 3 h 6"/>
                    <a:gd name="T88" fmla="*/ 6 w 7"/>
                    <a:gd name="T89" fmla="*/ 3 h 6"/>
                    <a:gd name="T90" fmla="*/ 6 w 7"/>
                    <a:gd name="T91" fmla="*/ 3 h 6"/>
                    <a:gd name="T92" fmla="*/ 6 w 7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" h="6">
                      <a:moveTo>
                        <a:pt x="6" y="3"/>
                      </a:move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3" y="5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5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6" y="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</p:grpSp>
        <p:grpSp>
          <p:nvGrpSpPr>
            <p:cNvPr id="122756" name="Group 900"/>
            <p:cNvGrpSpPr>
              <a:grpSpLocks/>
            </p:cNvGrpSpPr>
            <p:nvPr/>
          </p:nvGrpSpPr>
          <p:grpSpPr bwMode="auto">
            <a:xfrm>
              <a:off x="4214" y="1322"/>
              <a:ext cx="935" cy="578"/>
              <a:chOff x="4214" y="1322"/>
              <a:chExt cx="935" cy="578"/>
            </a:xfrm>
          </p:grpSpPr>
          <p:grpSp>
            <p:nvGrpSpPr>
              <p:cNvPr id="122757" name="Group 901"/>
              <p:cNvGrpSpPr>
                <a:grpSpLocks/>
              </p:cNvGrpSpPr>
              <p:nvPr/>
            </p:nvGrpSpPr>
            <p:grpSpPr bwMode="auto">
              <a:xfrm>
                <a:off x="4214" y="1322"/>
                <a:ext cx="67" cy="38"/>
                <a:chOff x="4214" y="1322"/>
                <a:chExt cx="67" cy="38"/>
              </a:xfrm>
            </p:grpSpPr>
            <p:grpSp>
              <p:nvGrpSpPr>
                <p:cNvPr id="122758" name="Group 902"/>
                <p:cNvGrpSpPr>
                  <a:grpSpLocks/>
                </p:cNvGrpSpPr>
                <p:nvPr/>
              </p:nvGrpSpPr>
              <p:grpSpPr bwMode="auto">
                <a:xfrm>
                  <a:off x="4214" y="1322"/>
                  <a:ext cx="67" cy="38"/>
                  <a:chOff x="4214" y="1322"/>
                  <a:chExt cx="67" cy="38"/>
                </a:xfrm>
              </p:grpSpPr>
              <p:sp>
                <p:nvSpPr>
                  <p:cNvPr id="122759" name="Freeform 903"/>
                  <p:cNvSpPr>
                    <a:spLocks/>
                  </p:cNvSpPr>
                  <p:nvPr/>
                </p:nvSpPr>
                <p:spPr bwMode="auto">
                  <a:xfrm>
                    <a:off x="4214" y="1322"/>
                    <a:ext cx="67" cy="38"/>
                  </a:xfrm>
                  <a:custGeom>
                    <a:avLst/>
                    <a:gdLst>
                      <a:gd name="T0" fmla="*/ 10 w 67"/>
                      <a:gd name="T1" fmla="*/ 37 h 38"/>
                      <a:gd name="T2" fmla="*/ 0 w 67"/>
                      <a:gd name="T3" fmla="*/ 0 h 38"/>
                      <a:gd name="T4" fmla="*/ 51 w 67"/>
                      <a:gd name="T5" fmla="*/ 0 h 38"/>
                      <a:gd name="T6" fmla="*/ 66 w 67"/>
                      <a:gd name="T7" fmla="*/ 37 h 38"/>
                      <a:gd name="T8" fmla="*/ 10 w 67"/>
                      <a:gd name="T9" fmla="*/ 37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38">
                        <a:moveTo>
                          <a:pt x="10" y="37"/>
                        </a:moveTo>
                        <a:lnTo>
                          <a:pt x="0" y="0"/>
                        </a:lnTo>
                        <a:lnTo>
                          <a:pt x="51" y="0"/>
                        </a:lnTo>
                        <a:lnTo>
                          <a:pt x="66" y="37"/>
                        </a:lnTo>
                        <a:lnTo>
                          <a:pt x="10" y="37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760" name="Group 904"/>
                  <p:cNvGrpSpPr>
                    <a:grpSpLocks/>
                  </p:cNvGrpSpPr>
                  <p:nvPr/>
                </p:nvGrpSpPr>
                <p:grpSpPr bwMode="auto">
                  <a:xfrm>
                    <a:off x="4215" y="1327"/>
                    <a:ext cx="64" cy="27"/>
                    <a:chOff x="4215" y="1327"/>
                    <a:chExt cx="64" cy="27"/>
                  </a:xfrm>
                </p:grpSpPr>
                <p:sp>
                  <p:nvSpPr>
                    <p:cNvPr id="122761" name="Freeform 905"/>
                    <p:cNvSpPr>
                      <a:spLocks/>
                    </p:cNvSpPr>
                    <p:nvPr/>
                  </p:nvSpPr>
                  <p:spPr bwMode="auto">
                    <a:xfrm>
                      <a:off x="4215" y="1327"/>
                      <a:ext cx="54" cy="6"/>
                    </a:xfrm>
                    <a:custGeom>
                      <a:avLst/>
                      <a:gdLst>
                        <a:gd name="T0" fmla="*/ 0 w 54"/>
                        <a:gd name="T1" fmla="*/ 0 h 6"/>
                        <a:gd name="T2" fmla="*/ 51 w 54"/>
                        <a:gd name="T3" fmla="*/ 0 h 6"/>
                        <a:gd name="T4" fmla="*/ 53 w 54"/>
                        <a:gd name="T5" fmla="*/ 5 h 6"/>
                        <a:gd name="T6" fmla="*/ 2 w 54"/>
                        <a:gd name="T7" fmla="*/ 5 h 6"/>
                        <a:gd name="T8" fmla="*/ 0 w 54"/>
                        <a:gd name="T9" fmla="*/ 0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4" h="6">
                          <a:moveTo>
                            <a:pt x="0" y="0"/>
                          </a:moveTo>
                          <a:lnTo>
                            <a:pt x="51" y="0"/>
                          </a:lnTo>
                          <a:lnTo>
                            <a:pt x="53" y="5"/>
                          </a:lnTo>
                          <a:lnTo>
                            <a:pt x="2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62" name="Freeform 906"/>
                    <p:cNvSpPr>
                      <a:spLocks/>
                    </p:cNvSpPr>
                    <p:nvPr/>
                  </p:nvSpPr>
                  <p:spPr bwMode="auto">
                    <a:xfrm>
                      <a:off x="4217" y="1338"/>
                      <a:ext cx="57" cy="6"/>
                    </a:xfrm>
                    <a:custGeom>
                      <a:avLst/>
                      <a:gdLst>
                        <a:gd name="T0" fmla="*/ 0 w 57"/>
                        <a:gd name="T1" fmla="*/ 0 h 6"/>
                        <a:gd name="T2" fmla="*/ 54 w 57"/>
                        <a:gd name="T3" fmla="*/ 0 h 6"/>
                        <a:gd name="T4" fmla="*/ 56 w 57"/>
                        <a:gd name="T5" fmla="*/ 5 h 6"/>
                        <a:gd name="T6" fmla="*/ 2 w 57"/>
                        <a:gd name="T7" fmla="*/ 5 h 6"/>
                        <a:gd name="T8" fmla="*/ 0 w 57"/>
                        <a:gd name="T9" fmla="*/ 0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7" h="6">
                          <a:moveTo>
                            <a:pt x="0" y="0"/>
                          </a:moveTo>
                          <a:lnTo>
                            <a:pt x="54" y="0"/>
                          </a:lnTo>
                          <a:lnTo>
                            <a:pt x="56" y="5"/>
                          </a:lnTo>
                          <a:lnTo>
                            <a:pt x="2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63" name="Freeform 907"/>
                    <p:cNvSpPr>
                      <a:spLocks/>
                    </p:cNvSpPr>
                    <p:nvPr/>
                  </p:nvSpPr>
                  <p:spPr bwMode="auto">
                    <a:xfrm>
                      <a:off x="4220" y="1348"/>
                      <a:ext cx="59" cy="6"/>
                    </a:xfrm>
                    <a:custGeom>
                      <a:avLst/>
                      <a:gdLst>
                        <a:gd name="T0" fmla="*/ 0 w 59"/>
                        <a:gd name="T1" fmla="*/ 0 h 6"/>
                        <a:gd name="T2" fmla="*/ 56 w 59"/>
                        <a:gd name="T3" fmla="*/ 0 h 6"/>
                        <a:gd name="T4" fmla="*/ 58 w 59"/>
                        <a:gd name="T5" fmla="*/ 5 h 6"/>
                        <a:gd name="T6" fmla="*/ 2 w 59"/>
                        <a:gd name="T7" fmla="*/ 5 h 6"/>
                        <a:gd name="T8" fmla="*/ 0 w 59"/>
                        <a:gd name="T9" fmla="*/ 0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9" h="6">
                          <a:moveTo>
                            <a:pt x="0" y="0"/>
                          </a:moveTo>
                          <a:lnTo>
                            <a:pt x="56" y="0"/>
                          </a:lnTo>
                          <a:lnTo>
                            <a:pt x="58" y="5"/>
                          </a:lnTo>
                          <a:lnTo>
                            <a:pt x="2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764" name="Group 908"/>
                <p:cNvGrpSpPr>
                  <a:grpSpLocks/>
                </p:cNvGrpSpPr>
                <p:nvPr/>
              </p:nvGrpSpPr>
              <p:grpSpPr bwMode="auto">
                <a:xfrm>
                  <a:off x="4216" y="1323"/>
                  <a:ext cx="60" cy="33"/>
                  <a:chOff x="4216" y="1323"/>
                  <a:chExt cx="60" cy="33"/>
                </a:xfrm>
              </p:grpSpPr>
              <p:grpSp>
                <p:nvGrpSpPr>
                  <p:cNvPr id="122765" name="Group 909"/>
                  <p:cNvGrpSpPr>
                    <a:grpSpLocks/>
                  </p:cNvGrpSpPr>
                  <p:nvPr/>
                </p:nvGrpSpPr>
                <p:grpSpPr bwMode="auto">
                  <a:xfrm>
                    <a:off x="4216" y="1323"/>
                    <a:ext cx="9" cy="33"/>
                    <a:chOff x="4216" y="1323"/>
                    <a:chExt cx="9" cy="33"/>
                  </a:xfrm>
                </p:grpSpPr>
                <p:sp>
                  <p:nvSpPr>
                    <p:cNvPr id="122766" name="Freeform 910"/>
                    <p:cNvSpPr>
                      <a:spLocks/>
                    </p:cNvSpPr>
                    <p:nvPr/>
                  </p:nvSpPr>
                  <p:spPr bwMode="auto">
                    <a:xfrm>
                      <a:off x="4216" y="1323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1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1 h 2"/>
                        <a:gd name="T26" fmla="*/ 0 w 1"/>
                        <a:gd name="T27" fmla="*/ 1 h 2"/>
                        <a:gd name="T28" fmla="*/ 0 w 1"/>
                        <a:gd name="T29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67" name="Freeform 911"/>
                    <p:cNvSpPr>
                      <a:spLocks/>
                    </p:cNvSpPr>
                    <p:nvPr/>
                  </p:nvSpPr>
                  <p:spPr bwMode="auto">
                    <a:xfrm>
                      <a:off x="4217" y="1328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68" name="Freeform 912"/>
                    <p:cNvSpPr>
                      <a:spLocks/>
                    </p:cNvSpPr>
                    <p:nvPr/>
                  </p:nvSpPr>
                  <p:spPr bwMode="auto">
                    <a:xfrm>
                      <a:off x="4217" y="1332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1 h 2"/>
                        <a:gd name="T2" fmla="*/ 1 w 2"/>
                        <a:gd name="T3" fmla="*/ 1 h 2"/>
                        <a:gd name="T4" fmla="*/ 1 w 2"/>
                        <a:gd name="T5" fmla="*/ 1 h 2"/>
                        <a:gd name="T6" fmla="*/ 1 w 2"/>
                        <a:gd name="T7" fmla="*/ 1 h 2"/>
                        <a:gd name="T8" fmla="*/ 1 w 2"/>
                        <a:gd name="T9" fmla="*/ 1 h 2"/>
                        <a:gd name="T10" fmla="*/ 1 w 2"/>
                        <a:gd name="T11" fmla="*/ 0 h 2"/>
                        <a:gd name="T12" fmla="*/ 1 w 2"/>
                        <a:gd name="T13" fmla="*/ 0 h 2"/>
                        <a:gd name="T14" fmla="*/ 1 w 2"/>
                        <a:gd name="T15" fmla="*/ 0 h 2"/>
                        <a:gd name="T16" fmla="*/ 1 w 2"/>
                        <a:gd name="T17" fmla="*/ 0 h 2"/>
                        <a:gd name="T18" fmla="*/ 0 w 2"/>
                        <a:gd name="T19" fmla="*/ 0 h 2"/>
                        <a:gd name="T20" fmla="*/ 0 w 2"/>
                        <a:gd name="T21" fmla="*/ 0 h 2"/>
                        <a:gd name="T22" fmla="*/ 0 w 2"/>
                        <a:gd name="T23" fmla="*/ 0 h 2"/>
                        <a:gd name="T24" fmla="*/ 0 w 2"/>
                        <a:gd name="T25" fmla="*/ 0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1"/>
                          </a:move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69" name="Freeform 913"/>
                    <p:cNvSpPr>
                      <a:spLocks/>
                    </p:cNvSpPr>
                    <p:nvPr/>
                  </p:nvSpPr>
                  <p:spPr bwMode="auto">
                    <a:xfrm>
                      <a:off x="4218" y="1337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1 h 2"/>
                        <a:gd name="T2" fmla="*/ 1 w 2"/>
                        <a:gd name="T3" fmla="*/ 1 h 2"/>
                        <a:gd name="T4" fmla="*/ 1 w 2"/>
                        <a:gd name="T5" fmla="*/ 1 h 2"/>
                        <a:gd name="T6" fmla="*/ 1 w 2"/>
                        <a:gd name="T7" fmla="*/ 1 h 2"/>
                        <a:gd name="T8" fmla="*/ 1 w 2"/>
                        <a:gd name="T9" fmla="*/ 0 h 2"/>
                        <a:gd name="T10" fmla="*/ 1 w 2"/>
                        <a:gd name="T11" fmla="*/ 0 h 2"/>
                        <a:gd name="T12" fmla="*/ 1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0 h 2"/>
                        <a:gd name="T18" fmla="*/ 0 w 2"/>
                        <a:gd name="T19" fmla="*/ 0 h 2"/>
                        <a:gd name="T20" fmla="*/ 0 w 2"/>
                        <a:gd name="T21" fmla="*/ 0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1"/>
                          </a:move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0" name="Freeform 914"/>
                    <p:cNvSpPr>
                      <a:spLocks/>
                    </p:cNvSpPr>
                    <p:nvPr/>
                  </p:nvSpPr>
                  <p:spPr bwMode="auto">
                    <a:xfrm>
                      <a:off x="4220" y="134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1" name="Freeform 915"/>
                    <p:cNvSpPr>
                      <a:spLocks/>
                    </p:cNvSpPr>
                    <p:nvPr/>
                  </p:nvSpPr>
                  <p:spPr bwMode="auto">
                    <a:xfrm>
                      <a:off x="4221" y="1346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1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0 h 2"/>
                        <a:gd name="T26" fmla="*/ 0 w 1"/>
                        <a:gd name="T27" fmla="*/ 1 h 2"/>
                        <a:gd name="T28" fmla="*/ 0 w 1"/>
                        <a:gd name="T29" fmla="*/ 1 h 2"/>
                        <a:gd name="T30" fmla="*/ 0 w 1"/>
                        <a:gd name="T31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2" name="Freeform 916"/>
                    <p:cNvSpPr>
                      <a:spLocks/>
                    </p:cNvSpPr>
                    <p:nvPr/>
                  </p:nvSpPr>
                  <p:spPr bwMode="auto">
                    <a:xfrm>
                      <a:off x="4222" y="1350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3" name="Freeform 917"/>
                    <p:cNvSpPr>
                      <a:spLocks/>
                    </p:cNvSpPr>
                    <p:nvPr/>
                  </p:nvSpPr>
                  <p:spPr bwMode="auto">
                    <a:xfrm>
                      <a:off x="4223" y="1354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1 h 2"/>
                        <a:gd name="T2" fmla="*/ 1 w 2"/>
                        <a:gd name="T3" fmla="*/ 1 h 2"/>
                        <a:gd name="T4" fmla="*/ 1 w 2"/>
                        <a:gd name="T5" fmla="*/ 1 h 2"/>
                        <a:gd name="T6" fmla="*/ 1 w 2"/>
                        <a:gd name="T7" fmla="*/ 1 h 2"/>
                        <a:gd name="T8" fmla="*/ 1 w 2"/>
                        <a:gd name="T9" fmla="*/ 0 h 2"/>
                        <a:gd name="T10" fmla="*/ 1 w 2"/>
                        <a:gd name="T11" fmla="*/ 0 h 2"/>
                        <a:gd name="T12" fmla="*/ 1 w 2"/>
                        <a:gd name="T13" fmla="*/ 0 h 2"/>
                        <a:gd name="T14" fmla="*/ 1 w 2"/>
                        <a:gd name="T15" fmla="*/ 0 h 2"/>
                        <a:gd name="T16" fmla="*/ 0 w 2"/>
                        <a:gd name="T17" fmla="*/ 0 h 2"/>
                        <a:gd name="T18" fmla="*/ 0 w 2"/>
                        <a:gd name="T19" fmla="*/ 0 h 2"/>
                        <a:gd name="T20" fmla="*/ 0 w 2"/>
                        <a:gd name="T21" fmla="*/ 0 h 2"/>
                        <a:gd name="T22" fmla="*/ 0 w 2"/>
                        <a:gd name="T23" fmla="*/ 0 h 2"/>
                        <a:gd name="T24" fmla="*/ 0 w 2"/>
                        <a:gd name="T25" fmla="*/ 0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  <a:gd name="T32" fmla="*/ 0 w 2"/>
                        <a:gd name="T33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1"/>
                          </a:move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774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4262" y="1323"/>
                    <a:ext cx="14" cy="32"/>
                    <a:chOff x="4262" y="1323"/>
                    <a:chExt cx="14" cy="32"/>
                  </a:xfrm>
                </p:grpSpPr>
                <p:sp>
                  <p:nvSpPr>
                    <p:cNvPr id="122775" name="Freeform 919"/>
                    <p:cNvSpPr>
                      <a:spLocks/>
                    </p:cNvSpPr>
                    <p:nvPr/>
                  </p:nvSpPr>
                  <p:spPr bwMode="auto">
                    <a:xfrm>
                      <a:off x="4262" y="1323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1 w 2"/>
                        <a:gd name="T3" fmla="*/ 0 h 1"/>
                        <a:gd name="T4" fmla="*/ 1 w 2"/>
                        <a:gd name="T5" fmla="*/ 0 h 1"/>
                        <a:gd name="T6" fmla="*/ 1 w 2"/>
                        <a:gd name="T7" fmla="*/ 0 h 1"/>
                        <a:gd name="T8" fmla="*/ 1 w 2"/>
                        <a:gd name="T9" fmla="*/ 0 h 1"/>
                        <a:gd name="T10" fmla="*/ 1 w 2"/>
                        <a:gd name="T11" fmla="*/ 0 h 1"/>
                        <a:gd name="T12" fmla="*/ 1 w 2"/>
                        <a:gd name="T13" fmla="*/ 0 h 1"/>
                        <a:gd name="T14" fmla="*/ 1 w 2"/>
                        <a:gd name="T15" fmla="*/ 0 h 1"/>
                        <a:gd name="T16" fmla="*/ 1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0 w 2"/>
                        <a:gd name="T31" fmla="*/ 0 h 1"/>
                        <a:gd name="T32" fmla="*/ 0 w 2"/>
                        <a:gd name="T33" fmla="*/ 0 h 1"/>
                        <a:gd name="T34" fmla="*/ 1 w 2"/>
                        <a:gd name="T3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6" name="Freeform 920"/>
                    <p:cNvSpPr>
                      <a:spLocks/>
                    </p:cNvSpPr>
                    <p:nvPr/>
                  </p:nvSpPr>
                  <p:spPr bwMode="auto">
                    <a:xfrm>
                      <a:off x="4264" y="1327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1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1 h 2"/>
                        <a:gd name="T26" fmla="*/ 0 w 1"/>
                        <a:gd name="T27" fmla="*/ 1 h 2"/>
                        <a:gd name="T28" fmla="*/ 0 w 1"/>
                        <a:gd name="T29" fmla="*/ 1 h 2"/>
                        <a:gd name="T30" fmla="*/ 0 w 1"/>
                        <a:gd name="T31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7" name="Freeform 921"/>
                    <p:cNvSpPr>
                      <a:spLocks/>
                    </p:cNvSpPr>
                    <p:nvPr/>
                  </p:nvSpPr>
                  <p:spPr bwMode="auto">
                    <a:xfrm>
                      <a:off x="4266" y="133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8" name="Freeform 922"/>
                    <p:cNvSpPr>
                      <a:spLocks/>
                    </p:cNvSpPr>
                    <p:nvPr/>
                  </p:nvSpPr>
                  <p:spPr bwMode="auto">
                    <a:xfrm>
                      <a:off x="4267" y="1336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1 h 2"/>
                        <a:gd name="T2" fmla="*/ 1 w 2"/>
                        <a:gd name="T3" fmla="*/ 1 h 2"/>
                        <a:gd name="T4" fmla="*/ 1 w 2"/>
                        <a:gd name="T5" fmla="*/ 0 h 2"/>
                        <a:gd name="T6" fmla="*/ 1 w 2"/>
                        <a:gd name="T7" fmla="*/ 0 h 2"/>
                        <a:gd name="T8" fmla="*/ 1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0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1 w 2"/>
                        <a:gd name="T27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1"/>
                          </a:move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79" name="Freeform 923"/>
                    <p:cNvSpPr>
                      <a:spLocks/>
                    </p:cNvSpPr>
                    <p:nvPr/>
                  </p:nvSpPr>
                  <p:spPr bwMode="auto">
                    <a:xfrm>
                      <a:off x="4269" y="1341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1 h 2"/>
                        <a:gd name="T2" fmla="*/ 1 w 2"/>
                        <a:gd name="T3" fmla="*/ 1 h 2"/>
                        <a:gd name="T4" fmla="*/ 1 w 2"/>
                        <a:gd name="T5" fmla="*/ 1 h 2"/>
                        <a:gd name="T6" fmla="*/ 1 w 2"/>
                        <a:gd name="T7" fmla="*/ 1 h 2"/>
                        <a:gd name="T8" fmla="*/ 1 w 2"/>
                        <a:gd name="T9" fmla="*/ 0 h 2"/>
                        <a:gd name="T10" fmla="*/ 1 w 2"/>
                        <a:gd name="T11" fmla="*/ 0 h 2"/>
                        <a:gd name="T12" fmla="*/ 1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0 h 2"/>
                        <a:gd name="T18" fmla="*/ 0 w 2"/>
                        <a:gd name="T19" fmla="*/ 0 h 2"/>
                        <a:gd name="T20" fmla="*/ 0 w 2"/>
                        <a:gd name="T21" fmla="*/ 0 h 2"/>
                        <a:gd name="T22" fmla="*/ 0 w 2"/>
                        <a:gd name="T23" fmla="*/ 0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1"/>
                          </a:move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80" name="Freeform 924"/>
                    <p:cNvSpPr>
                      <a:spLocks/>
                    </p:cNvSpPr>
                    <p:nvPr/>
                  </p:nvSpPr>
                  <p:spPr bwMode="auto">
                    <a:xfrm>
                      <a:off x="4272" y="1349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81" name="Freeform 925"/>
                    <p:cNvSpPr>
                      <a:spLocks/>
                    </p:cNvSpPr>
                    <p:nvPr/>
                  </p:nvSpPr>
                  <p:spPr bwMode="auto">
                    <a:xfrm>
                      <a:off x="4275" y="1353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1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0 h 2"/>
                        <a:gd name="T26" fmla="*/ 0 w 1"/>
                        <a:gd name="T27" fmla="*/ 1 h 2"/>
                        <a:gd name="T28" fmla="*/ 0 w 1"/>
                        <a:gd name="T29" fmla="*/ 1 h 2"/>
                        <a:gd name="T30" fmla="*/ 0 w 1"/>
                        <a:gd name="T31" fmla="*/ 1 h 2"/>
                        <a:gd name="T32" fmla="*/ 0 w 1"/>
                        <a:gd name="T33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82" name="Freeform 926"/>
                    <p:cNvSpPr>
                      <a:spLocks/>
                    </p:cNvSpPr>
                    <p:nvPr/>
                  </p:nvSpPr>
                  <p:spPr bwMode="auto">
                    <a:xfrm>
                      <a:off x="4271" y="1345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0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0 h 2"/>
                        <a:gd name="T26" fmla="*/ 0 w 1"/>
                        <a:gd name="T27" fmla="*/ 0 h 2"/>
                        <a:gd name="T28" fmla="*/ 0 w 1"/>
                        <a:gd name="T29" fmla="*/ 1 h 2"/>
                        <a:gd name="T30" fmla="*/ 0 w 1"/>
                        <a:gd name="T31" fmla="*/ 1 h 2"/>
                        <a:gd name="T32" fmla="*/ 0 w 1"/>
                        <a:gd name="T33" fmla="*/ 1 h 2"/>
                        <a:gd name="T34" fmla="*/ 0 w 1"/>
                        <a:gd name="T35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783" name="Group 927"/>
              <p:cNvGrpSpPr>
                <a:grpSpLocks/>
              </p:cNvGrpSpPr>
              <p:nvPr/>
            </p:nvGrpSpPr>
            <p:grpSpPr bwMode="auto">
              <a:xfrm>
                <a:off x="4252" y="1345"/>
                <a:ext cx="93" cy="52"/>
                <a:chOff x="4252" y="1345"/>
                <a:chExt cx="93" cy="52"/>
              </a:xfrm>
            </p:grpSpPr>
            <p:grpSp>
              <p:nvGrpSpPr>
                <p:cNvPr id="122784" name="Group 928"/>
                <p:cNvGrpSpPr>
                  <a:grpSpLocks/>
                </p:cNvGrpSpPr>
                <p:nvPr/>
              </p:nvGrpSpPr>
              <p:grpSpPr bwMode="auto">
                <a:xfrm>
                  <a:off x="4252" y="1345"/>
                  <a:ext cx="93" cy="52"/>
                  <a:chOff x="4252" y="1345"/>
                  <a:chExt cx="93" cy="52"/>
                </a:xfrm>
              </p:grpSpPr>
              <p:sp>
                <p:nvSpPr>
                  <p:cNvPr id="122785" name="Freeform 929"/>
                  <p:cNvSpPr>
                    <a:spLocks/>
                  </p:cNvSpPr>
                  <p:nvPr/>
                </p:nvSpPr>
                <p:spPr bwMode="auto">
                  <a:xfrm>
                    <a:off x="4252" y="1345"/>
                    <a:ext cx="93" cy="52"/>
                  </a:xfrm>
                  <a:custGeom>
                    <a:avLst/>
                    <a:gdLst>
                      <a:gd name="T0" fmla="*/ 14 w 93"/>
                      <a:gd name="T1" fmla="*/ 51 h 52"/>
                      <a:gd name="T2" fmla="*/ 0 w 93"/>
                      <a:gd name="T3" fmla="*/ 0 h 52"/>
                      <a:gd name="T4" fmla="*/ 70 w 93"/>
                      <a:gd name="T5" fmla="*/ 0 h 52"/>
                      <a:gd name="T6" fmla="*/ 92 w 93"/>
                      <a:gd name="T7" fmla="*/ 51 h 52"/>
                      <a:gd name="T8" fmla="*/ 14 w 93"/>
                      <a:gd name="T9" fmla="*/ 5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3" h="52">
                        <a:moveTo>
                          <a:pt x="14" y="51"/>
                        </a:moveTo>
                        <a:lnTo>
                          <a:pt x="0" y="0"/>
                        </a:lnTo>
                        <a:lnTo>
                          <a:pt x="70" y="0"/>
                        </a:lnTo>
                        <a:lnTo>
                          <a:pt x="92" y="51"/>
                        </a:lnTo>
                        <a:lnTo>
                          <a:pt x="14" y="51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786" name="Group 930"/>
                  <p:cNvGrpSpPr>
                    <a:grpSpLocks/>
                  </p:cNvGrpSpPr>
                  <p:nvPr/>
                </p:nvGrpSpPr>
                <p:grpSpPr bwMode="auto">
                  <a:xfrm>
                    <a:off x="4254" y="1351"/>
                    <a:ext cx="88" cy="39"/>
                    <a:chOff x="4254" y="1351"/>
                    <a:chExt cx="88" cy="39"/>
                  </a:xfrm>
                </p:grpSpPr>
                <p:sp>
                  <p:nvSpPr>
                    <p:cNvPr id="122787" name="Freeform 931"/>
                    <p:cNvSpPr>
                      <a:spLocks/>
                    </p:cNvSpPr>
                    <p:nvPr/>
                  </p:nvSpPr>
                  <p:spPr bwMode="auto">
                    <a:xfrm>
                      <a:off x="4254" y="1351"/>
                      <a:ext cx="75" cy="10"/>
                    </a:xfrm>
                    <a:custGeom>
                      <a:avLst/>
                      <a:gdLst>
                        <a:gd name="T0" fmla="*/ 0 w 75"/>
                        <a:gd name="T1" fmla="*/ 0 h 10"/>
                        <a:gd name="T2" fmla="*/ 71 w 75"/>
                        <a:gd name="T3" fmla="*/ 0 h 10"/>
                        <a:gd name="T4" fmla="*/ 74 w 75"/>
                        <a:gd name="T5" fmla="*/ 9 h 10"/>
                        <a:gd name="T6" fmla="*/ 2 w 75"/>
                        <a:gd name="T7" fmla="*/ 9 h 10"/>
                        <a:gd name="T8" fmla="*/ 0 w 75"/>
                        <a:gd name="T9" fmla="*/ 0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5" h="10">
                          <a:moveTo>
                            <a:pt x="0" y="0"/>
                          </a:moveTo>
                          <a:lnTo>
                            <a:pt x="71" y="0"/>
                          </a:lnTo>
                          <a:lnTo>
                            <a:pt x="74" y="9"/>
                          </a:lnTo>
                          <a:lnTo>
                            <a:pt x="2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88" name="Freeform 932"/>
                    <p:cNvSpPr>
                      <a:spLocks/>
                    </p:cNvSpPr>
                    <p:nvPr/>
                  </p:nvSpPr>
                  <p:spPr bwMode="auto">
                    <a:xfrm>
                      <a:off x="4258" y="1367"/>
                      <a:ext cx="77" cy="8"/>
                    </a:xfrm>
                    <a:custGeom>
                      <a:avLst/>
                      <a:gdLst>
                        <a:gd name="T0" fmla="*/ 0 w 77"/>
                        <a:gd name="T1" fmla="*/ 0 h 8"/>
                        <a:gd name="T2" fmla="*/ 73 w 77"/>
                        <a:gd name="T3" fmla="*/ 0 h 8"/>
                        <a:gd name="T4" fmla="*/ 76 w 77"/>
                        <a:gd name="T5" fmla="*/ 7 h 8"/>
                        <a:gd name="T6" fmla="*/ 2 w 77"/>
                        <a:gd name="T7" fmla="*/ 7 h 8"/>
                        <a:gd name="T8" fmla="*/ 0 w 77"/>
                        <a:gd name="T9" fmla="*/ 0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7" h="8">
                          <a:moveTo>
                            <a:pt x="0" y="0"/>
                          </a:moveTo>
                          <a:lnTo>
                            <a:pt x="73" y="0"/>
                          </a:lnTo>
                          <a:lnTo>
                            <a:pt x="76" y="7"/>
                          </a:lnTo>
                          <a:lnTo>
                            <a:pt x="2" y="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89" name="Freeform 933"/>
                    <p:cNvSpPr>
                      <a:spLocks/>
                    </p:cNvSpPr>
                    <p:nvPr/>
                  </p:nvSpPr>
                  <p:spPr bwMode="auto">
                    <a:xfrm>
                      <a:off x="4263" y="1382"/>
                      <a:ext cx="79" cy="8"/>
                    </a:xfrm>
                    <a:custGeom>
                      <a:avLst/>
                      <a:gdLst>
                        <a:gd name="T0" fmla="*/ 0 w 79"/>
                        <a:gd name="T1" fmla="*/ 0 h 8"/>
                        <a:gd name="T2" fmla="*/ 75 w 79"/>
                        <a:gd name="T3" fmla="*/ 0 h 8"/>
                        <a:gd name="T4" fmla="*/ 78 w 79"/>
                        <a:gd name="T5" fmla="*/ 7 h 8"/>
                        <a:gd name="T6" fmla="*/ 2 w 79"/>
                        <a:gd name="T7" fmla="*/ 7 h 8"/>
                        <a:gd name="T8" fmla="*/ 0 w 79"/>
                        <a:gd name="T9" fmla="*/ 0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9" h="8">
                          <a:moveTo>
                            <a:pt x="0" y="0"/>
                          </a:moveTo>
                          <a:lnTo>
                            <a:pt x="75" y="0"/>
                          </a:lnTo>
                          <a:lnTo>
                            <a:pt x="78" y="7"/>
                          </a:lnTo>
                          <a:lnTo>
                            <a:pt x="2" y="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790" name="Group 934"/>
                <p:cNvGrpSpPr>
                  <a:grpSpLocks/>
                </p:cNvGrpSpPr>
                <p:nvPr/>
              </p:nvGrpSpPr>
              <p:grpSpPr bwMode="auto">
                <a:xfrm>
                  <a:off x="4255" y="1347"/>
                  <a:ext cx="83" cy="46"/>
                  <a:chOff x="4255" y="1347"/>
                  <a:chExt cx="83" cy="46"/>
                </a:xfrm>
              </p:grpSpPr>
              <p:grpSp>
                <p:nvGrpSpPr>
                  <p:cNvPr id="122791" name="Group 935"/>
                  <p:cNvGrpSpPr>
                    <a:grpSpLocks/>
                  </p:cNvGrpSpPr>
                  <p:nvPr/>
                </p:nvGrpSpPr>
                <p:grpSpPr bwMode="auto">
                  <a:xfrm>
                    <a:off x="4255" y="1347"/>
                    <a:ext cx="14" cy="46"/>
                    <a:chOff x="4255" y="1347"/>
                    <a:chExt cx="14" cy="46"/>
                  </a:xfrm>
                </p:grpSpPr>
                <p:sp>
                  <p:nvSpPr>
                    <p:cNvPr id="122792" name="Freeform 936"/>
                    <p:cNvSpPr>
                      <a:spLocks/>
                    </p:cNvSpPr>
                    <p:nvPr/>
                  </p:nvSpPr>
                  <p:spPr bwMode="auto">
                    <a:xfrm>
                      <a:off x="4255" y="1347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3" name="Freeform 937"/>
                    <p:cNvSpPr>
                      <a:spLocks/>
                    </p:cNvSpPr>
                    <p:nvPr/>
                  </p:nvSpPr>
                  <p:spPr bwMode="auto">
                    <a:xfrm>
                      <a:off x="4257" y="1353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4" name="Freeform 938"/>
                    <p:cNvSpPr>
                      <a:spLocks/>
                    </p:cNvSpPr>
                    <p:nvPr/>
                  </p:nvSpPr>
                  <p:spPr bwMode="auto">
                    <a:xfrm>
                      <a:off x="4260" y="1361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5" name="Freeform 939"/>
                    <p:cNvSpPr>
                      <a:spLocks/>
                    </p:cNvSpPr>
                    <p:nvPr/>
                  </p:nvSpPr>
                  <p:spPr bwMode="auto">
                    <a:xfrm>
                      <a:off x="4261" y="1367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6" name="Freeform 940"/>
                    <p:cNvSpPr>
                      <a:spLocks/>
                    </p:cNvSpPr>
                    <p:nvPr/>
                  </p:nvSpPr>
                  <p:spPr bwMode="auto">
                    <a:xfrm>
                      <a:off x="4263" y="1373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7" name="Freeform 941"/>
                    <p:cNvSpPr>
                      <a:spLocks/>
                    </p:cNvSpPr>
                    <p:nvPr/>
                  </p:nvSpPr>
                  <p:spPr bwMode="auto">
                    <a:xfrm>
                      <a:off x="4264" y="1379"/>
                      <a:ext cx="2" cy="1"/>
                    </a:xfrm>
                    <a:custGeom>
                      <a:avLst/>
                      <a:gdLst>
                        <a:gd name="T0" fmla="*/ 0 w 2"/>
                        <a:gd name="T1" fmla="*/ 0 h 1"/>
                        <a:gd name="T2" fmla="*/ 1 w 2"/>
                        <a:gd name="T3" fmla="*/ 0 h 1"/>
                        <a:gd name="T4" fmla="*/ 1 w 2"/>
                        <a:gd name="T5" fmla="*/ 0 h 1"/>
                        <a:gd name="T6" fmla="*/ 1 w 2"/>
                        <a:gd name="T7" fmla="*/ 0 h 1"/>
                        <a:gd name="T8" fmla="*/ 1 w 2"/>
                        <a:gd name="T9" fmla="*/ 0 h 1"/>
                        <a:gd name="T10" fmla="*/ 1 w 2"/>
                        <a:gd name="T11" fmla="*/ 0 h 1"/>
                        <a:gd name="T12" fmla="*/ 1 w 2"/>
                        <a:gd name="T13" fmla="*/ 0 h 1"/>
                        <a:gd name="T14" fmla="*/ 1 w 2"/>
                        <a:gd name="T15" fmla="*/ 0 h 1"/>
                        <a:gd name="T16" fmla="*/ 1 w 2"/>
                        <a:gd name="T17" fmla="*/ 0 h 1"/>
                        <a:gd name="T18" fmla="*/ 1 w 2"/>
                        <a:gd name="T19" fmla="*/ 0 h 1"/>
                        <a:gd name="T20" fmla="*/ 1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0 w 2"/>
                        <a:gd name="T31" fmla="*/ 0 h 1"/>
                        <a:gd name="T32" fmla="*/ 0 w 2"/>
                        <a:gd name="T33" fmla="*/ 0 h 1"/>
                        <a:gd name="T34" fmla="*/ 0 w 2"/>
                        <a:gd name="T35" fmla="*/ 0 h 1"/>
                        <a:gd name="T36" fmla="*/ 0 w 2"/>
                        <a:gd name="T37" fmla="*/ 0 h 1"/>
                        <a:gd name="T38" fmla="*/ 0 w 2"/>
                        <a:gd name="T3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0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8" name="Freeform 942"/>
                    <p:cNvSpPr>
                      <a:spLocks/>
                    </p:cNvSpPr>
                    <p:nvPr/>
                  </p:nvSpPr>
                  <p:spPr bwMode="auto">
                    <a:xfrm>
                      <a:off x="4266" y="1385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799" name="Freeform 943"/>
                    <p:cNvSpPr>
                      <a:spLocks/>
                    </p:cNvSpPr>
                    <p:nvPr/>
                  </p:nvSpPr>
                  <p:spPr bwMode="auto">
                    <a:xfrm>
                      <a:off x="4268" y="139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800" name="Group 944"/>
                  <p:cNvGrpSpPr>
                    <a:grpSpLocks/>
                  </p:cNvGrpSpPr>
                  <p:nvPr/>
                </p:nvGrpSpPr>
                <p:grpSpPr bwMode="auto">
                  <a:xfrm>
                    <a:off x="4321" y="1347"/>
                    <a:ext cx="17" cy="45"/>
                    <a:chOff x="4321" y="1347"/>
                    <a:chExt cx="17" cy="45"/>
                  </a:xfrm>
                </p:grpSpPr>
                <p:sp>
                  <p:nvSpPr>
                    <p:cNvPr id="122801" name="Freeform 945"/>
                    <p:cNvSpPr>
                      <a:spLocks/>
                    </p:cNvSpPr>
                    <p:nvPr/>
                  </p:nvSpPr>
                  <p:spPr bwMode="auto">
                    <a:xfrm>
                      <a:off x="4321" y="1347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2" name="Freeform 946"/>
                    <p:cNvSpPr>
                      <a:spLocks/>
                    </p:cNvSpPr>
                    <p:nvPr/>
                  </p:nvSpPr>
                  <p:spPr bwMode="auto">
                    <a:xfrm>
                      <a:off x="4323" y="135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3" name="Freeform 947"/>
                    <p:cNvSpPr>
                      <a:spLocks/>
                    </p:cNvSpPr>
                    <p:nvPr/>
                  </p:nvSpPr>
                  <p:spPr bwMode="auto">
                    <a:xfrm>
                      <a:off x="4325" y="1360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4" name="Freeform 948"/>
                    <p:cNvSpPr>
                      <a:spLocks/>
                    </p:cNvSpPr>
                    <p:nvPr/>
                  </p:nvSpPr>
                  <p:spPr bwMode="auto">
                    <a:xfrm>
                      <a:off x="4327" y="1366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1 w 2"/>
                        <a:gd name="T3" fmla="*/ 0 h 1"/>
                        <a:gd name="T4" fmla="*/ 1 w 2"/>
                        <a:gd name="T5" fmla="*/ 0 h 1"/>
                        <a:gd name="T6" fmla="*/ 1 w 2"/>
                        <a:gd name="T7" fmla="*/ 0 h 1"/>
                        <a:gd name="T8" fmla="*/ 1 w 2"/>
                        <a:gd name="T9" fmla="*/ 0 h 1"/>
                        <a:gd name="T10" fmla="*/ 1 w 2"/>
                        <a:gd name="T11" fmla="*/ 0 h 1"/>
                        <a:gd name="T12" fmla="*/ 1 w 2"/>
                        <a:gd name="T13" fmla="*/ 0 h 1"/>
                        <a:gd name="T14" fmla="*/ 1 w 2"/>
                        <a:gd name="T15" fmla="*/ 0 h 1"/>
                        <a:gd name="T16" fmla="*/ 1 w 2"/>
                        <a:gd name="T17" fmla="*/ 0 h 1"/>
                        <a:gd name="T18" fmla="*/ 1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0 w 2"/>
                        <a:gd name="T31" fmla="*/ 0 h 1"/>
                        <a:gd name="T32" fmla="*/ 0 w 2"/>
                        <a:gd name="T33" fmla="*/ 0 h 1"/>
                        <a:gd name="T34" fmla="*/ 0 w 2"/>
                        <a:gd name="T35" fmla="*/ 0 h 1"/>
                        <a:gd name="T36" fmla="*/ 0 w 2"/>
                        <a:gd name="T37" fmla="*/ 0 h 1"/>
                        <a:gd name="T38" fmla="*/ 0 w 2"/>
                        <a:gd name="T39" fmla="*/ 0 h 1"/>
                        <a:gd name="T40" fmla="*/ 1 w 2"/>
                        <a:gd name="T41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5" name="Freeform 949"/>
                    <p:cNvSpPr>
                      <a:spLocks/>
                    </p:cNvSpPr>
                    <p:nvPr/>
                  </p:nvSpPr>
                  <p:spPr bwMode="auto">
                    <a:xfrm>
                      <a:off x="4330" y="137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6" name="Freeform 950"/>
                    <p:cNvSpPr>
                      <a:spLocks/>
                    </p:cNvSpPr>
                    <p:nvPr/>
                  </p:nvSpPr>
                  <p:spPr bwMode="auto">
                    <a:xfrm>
                      <a:off x="4334" y="1384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  <a:gd name="T46" fmla="*/ 0 w 1"/>
                        <a:gd name="T4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7" name="Freeform 951"/>
                    <p:cNvSpPr>
                      <a:spLocks/>
                    </p:cNvSpPr>
                    <p:nvPr/>
                  </p:nvSpPr>
                  <p:spPr bwMode="auto">
                    <a:xfrm>
                      <a:off x="4337" y="1390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1 h 2"/>
                        <a:gd name="T2" fmla="*/ 0 w 1"/>
                        <a:gd name="T3" fmla="*/ 1 h 2"/>
                        <a:gd name="T4" fmla="*/ 0 w 1"/>
                        <a:gd name="T5" fmla="*/ 1 h 2"/>
                        <a:gd name="T6" fmla="*/ 0 w 1"/>
                        <a:gd name="T7" fmla="*/ 1 h 2"/>
                        <a:gd name="T8" fmla="*/ 0 w 1"/>
                        <a:gd name="T9" fmla="*/ 1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0 h 2"/>
                        <a:gd name="T16" fmla="*/ 0 w 1"/>
                        <a:gd name="T17" fmla="*/ 0 h 2"/>
                        <a:gd name="T18" fmla="*/ 0 w 1"/>
                        <a:gd name="T19" fmla="*/ 0 h 2"/>
                        <a:gd name="T20" fmla="*/ 0 w 1"/>
                        <a:gd name="T21" fmla="*/ 0 h 2"/>
                        <a:gd name="T22" fmla="*/ 0 w 1"/>
                        <a:gd name="T23" fmla="*/ 0 h 2"/>
                        <a:gd name="T24" fmla="*/ 0 w 1"/>
                        <a:gd name="T25" fmla="*/ 0 h 2"/>
                        <a:gd name="T26" fmla="*/ 0 w 1"/>
                        <a:gd name="T27" fmla="*/ 0 h 2"/>
                        <a:gd name="T28" fmla="*/ 0 w 1"/>
                        <a:gd name="T29" fmla="*/ 0 h 2"/>
                        <a:gd name="T30" fmla="*/ 0 w 1"/>
                        <a:gd name="T31" fmla="*/ 1 h 2"/>
                        <a:gd name="T32" fmla="*/ 0 w 1"/>
                        <a:gd name="T33" fmla="*/ 1 h 2"/>
                        <a:gd name="T34" fmla="*/ 0 w 1"/>
                        <a:gd name="T35" fmla="*/ 1 h 2"/>
                        <a:gd name="T36" fmla="*/ 0 w 1"/>
                        <a:gd name="T37" fmla="*/ 1 h 2"/>
                        <a:gd name="T38" fmla="*/ 0 w 1"/>
                        <a:gd name="T39" fmla="*/ 1 h 2"/>
                        <a:gd name="T40" fmla="*/ 0 w 1"/>
                        <a:gd name="T41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1"/>
                          </a:move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08" name="Freeform 952"/>
                    <p:cNvSpPr>
                      <a:spLocks/>
                    </p:cNvSpPr>
                    <p:nvPr/>
                  </p:nvSpPr>
                  <p:spPr bwMode="auto">
                    <a:xfrm>
                      <a:off x="4332" y="1378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809" name="Group 953"/>
              <p:cNvGrpSpPr>
                <a:grpSpLocks/>
              </p:cNvGrpSpPr>
              <p:nvPr/>
            </p:nvGrpSpPr>
            <p:grpSpPr bwMode="auto">
              <a:xfrm>
                <a:off x="4308" y="1378"/>
                <a:ext cx="128" cy="73"/>
                <a:chOff x="4308" y="1378"/>
                <a:chExt cx="128" cy="73"/>
              </a:xfrm>
            </p:grpSpPr>
            <p:grpSp>
              <p:nvGrpSpPr>
                <p:cNvPr id="122810" name="Group 954"/>
                <p:cNvGrpSpPr>
                  <a:grpSpLocks/>
                </p:cNvGrpSpPr>
                <p:nvPr/>
              </p:nvGrpSpPr>
              <p:grpSpPr bwMode="auto">
                <a:xfrm>
                  <a:off x="4308" y="1378"/>
                  <a:ext cx="128" cy="73"/>
                  <a:chOff x="4308" y="1378"/>
                  <a:chExt cx="128" cy="73"/>
                </a:xfrm>
              </p:grpSpPr>
              <p:sp>
                <p:nvSpPr>
                  <p:cNvPr id="122811" name="Freeform 955"/>
                  <p:cNvSpPr>
                    <a:spLocks/>
                  </p:cNvSpPr>
                  <p:nvPr/>
                </p:nvSpPr>
                <p:spPr bwMode="auto">
                  <a:xfrm>
                    <a:off x="4308" y="1378"/>
                    <a:ext cx="128" cy="73"/>
                  </a:xfrm>
                  <a:custGeom>
                    <a:avLst/>
                    <a:gdLst>
                      <a:gd name="T0" fmla="*/ 19 w 128"/>
                      <a:gd name="T1" fmla="*/ 72 h 73"/>
                      <a:gd name="T2" fmla="*/ 0 w 128"/>
                      <a:gd name="T3" fmla="*/ 0 h 73"/>
                      <a:gd name="T4" fmla="*/ 96 w 128"/>
                      <a:gd name="T5" fmla="*/ 0 h 73"/>
                      <a:gd name="T6" fmla="*/ 127 w 128"/>
                      <a:gd name="T7" fmla="*/ 72 h 73"/>
                      <a:gd name="T8" fmla="*/ 19 w 128"/>
                      <a:gd name="T9" fmla="*/ 72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73">
                        <a:moveTo>
                          <a:pt x="19" y="72"/>
                        </a:moveTo>
                        <a:lnTo>
                          <a:pt x="0" y="0"/>
                        </a:lnTo>
                        <a:lnTo>
                          <a:pt x="96" y="0"/>
                        </a:lnTo>
                        <a:lnTo>
                          <a:pt x="127" y="72"/>
                        </a:lnTo>
                        <a:lnTo>
                          <a:pt x="19" y="72"/>
                        </a:lnTo>
                      </a:path>
                    </a:pathLst>
                  </a:custGeom>
                  <a:solidFill>
                    <a:srgbClr val="BFBFD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812" name="Group 956"/>
                  <p:cNvGrpSpPr>
                    <a:grpSpLocks/>
                  </p:cNvGrpSpPr>
                  <p:nvPr/>
                </p:nvGrpSpPr>
                <p:grpSpPr bwMode="auto">
                  <a:xfrm>
                    <a:off x="4311" y="1389"/>
                    <a:ext cx="120" cy="50"/>
                    <a:chOff x="4311" y="1389"/>
                    <a:chExt cx="120" cy="50"/>
                  </a:xfrm>
                </p:grpSpPr>
                <p:sp>
                  <p:nvSpPr>
                    <p:cNvPr id="122813" name="Freeform 957"/>
                    <p:cNvSpPr>
                      <a:spLocks/>
                    </p:cNvSpPr>
                    <p:nvPr/>
                  </p:nvSpPr>
                  <p:spPr bwMode="auto">
                    <a:xfrm>
                      <a:off x="4322" y="1427"/>
                      <a:ext cx="109" cy="12"/>
                    </a:xfrm>
                    <a:custGeom>
                      <a:avLst/>
                      <a:gdLst>
                        <a:gd name="T0" fmla="*/ 0 w 109"/>
                        <a:gd name="T1" fmla="*/ 0 h 12"/>
                        <a:gd name="T2" fmla="*/ 104 w 109"/>
                        <a:gd name="T3" fmla="*/ 0 h 12"/>
                        <a:gd name="T4" fmla="*/ 108 w 109"/>
                        <a:gd name="T5" fmla="*/ 11 h 12"/>
                        <a:gd name="T6" fmla="*/ 3 w 109"/>
                        <a:gd name="T7" fmla="*/ 11 h 12"/>
                        <a:gd name="T8" fmla="*/ 0 w 109"/>
                        <a:gd name="T9" fmla="*/ 0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9" h="12">
                          <a:moveTo>
                            <a:pt x="0" y="0"/>
                          </a:moveTo>
                          <a:lnTo>
                            <a:pt x="104" y="0"/>
                          </a:lnTo>
                          <a:lnTo>
                            <a:pt x="108" y="11"/>
                          </a:lnTo>
                          <a:lnTo>
                            <a:pt x="3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14" name="Freeform 958"/>
                    <p:cNvSpPr>
                      <a:spLocks/>
                    </p:cNvSpPr>
                    <p:nvPr/>
                  </p:nvSpPr>
                  <p:spPr bwMode="auto">
                    <a:xfrm>
                      <a:off x="4311" y="1389"/>
                      <a:ext cx="103" cy="10"/>
                    </a:xfrm>
                    <a:custGeom>
                      <a:avLst/>
                      <a:gdLst>
                        <a:gd name="T0" fmla="*/ 0 w 103"/>
                        <a:gd name="T1" fmla="*/ 0 h 10"/>
                        <a:gd name="T2" fmla="*/ 97 w 103"/>
                        <a:gd name="T3" fmla="*/ 0 h 10"/>
                        <a:gd name="T4" fmla="*/ 102 w 103"/>
                        <a:gd name="T5" fmla="*/ 9 h 10"/>
                        <a:gd name="T6" fmla="*/ 3 w 103"/>
                        <a:gd name="T7" fmla="*/ 9 h 10"/>
                        <a:gd name="T8" fmla="*/ 0 w 103"/>
                        <a:gd name="T9" fmla="*/ 0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" h="10">
                          <a:moveTo>
                            <a:pt x="0" y="0"/>
                          </a:moveTo>
                          <a:lnTo>
                            <a:pt x="97" y="0"/>
                          </a:lnTo>
                          <a:lnTo>
                            <a:pt x="102" y="9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15" name="Freeform 959"/>
                    <p:cNvSpPr>
                      <a:spLocks/>
                    </p:cNvSpPr>
                    <p:nvPr/>
                  </p:nvSpPr>
                  <p:spPr bwMode="auto">
                    <a:xfrm>
                      <a:off x="4316" y="1408"/>
                      <a:ext cx="106" cy="11"/>
                    </a:xfrm>
                    <a:custGeom>
                      <a:avLst/>
                      <a:gdLst>
                        <a:gd name="T0" fmla="*/ 0 w 106"/>
                        <a:gd name="T1" fmla="*/ 0 h 11"/>
                        <a:gd name="T2" fmla="*/ 101 w 106"/>
                        <a:gd name="T3" fmla="*/ 0 h 11"/>
                        <a:gd name="T4" fmla="*/ 105 w 106"/>
                        <a:gd name="T5" fmla="*/ 10 h 11"/>
                        <a:gd name="T6" fmla="*/ 3 w 106"/>
                        <a:gd name="T7" fmla="*/ 10 h 11"/>
                        <a:gd name="T8" fmla="*/ 0 w 106"/>
                        <a:gd name="T9" fmla="*/ 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6" h="11">
                          <a:moveTo>
                            <a:pt x="0" y="0"/>
                          </a:moveTo>
                          <a:lnTo>
                            <a:pt x="101" y="0"/>
                          </a:lnTo>
                          <a:lnTo>
                            <a:pt x="105" y="10"/>
                          </a:lnTo>
                          <a:lnTo>
                            <a:pt x="3" y="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816" name="Group 960"/>
                <p:cNvGrpSpPr>
                  <a:grpSpLocks/>
                </p:cNvGrpSpPr>
                <p:nvPr/>
              </p:nvGrpSpPr>
              <p:grpSpPr bwMode="auto">
                <a:xfrm>
                  <a:off x="4313" y="1382"/>
                  <a:ext cx="115" cy="63"/>
                  <a:chOff x="4313" y="1382"/>
                  <a:chExt cx="115" cy="63"/>
                </a:xfrm>
              </p:grpSpPr>
              <p:grpSp>
                <p:nvGrpSpPr>
                  <p:cNvPr id="122817" name="Group 961"/>
                  <p:cNvGrpSpPr>
                    <a:grpSpLocks/>
                  </p:cNvGrpSpPr>
                  <p:nvPr/>
                </p:nvGrpSpPr>
                <p:grpSpPr bwMode="auto">
                  <a:xfrm>
                    <a:off x="4313" y="1382"/>
                    <a:ext cx="19" cy="63"/>
                    <a:chOff x="4313" y="1382"/>
                    <a:chExt cx="19" cy="63"/>
                  </a:xfrm>
                </p:grpSpPr>
                <p:sp>
                  <p:nvSpPr>
                    <p:cNvPr id="122818" name="Freeform 962"/>
                    <p:cNvSpPr>
                      <a:spLocks/>
                    </p:cNvSpPr>
                    <p:nvPr/>
                  </p:nvSpPr>
                  <p:spPr bwMode="auto">
                    <a:xfrm>
                      <a:off x="4313" y="1382"/>
                      <a:ext cx="1" cy="2"/>
                    </a:xfrm>
                    <a:custGeom>
                      <a:avLst/>
                      <a:gdLst>
                        <a:gd name="T0" fmla="*/ 0 w 1"/>
                        <a:gd name="T1" fmla="*/ 0 h 2"/>
                        <a:gd name="T2" fmla="*/ 0 w 1"/>
                        <a:gd name="T3" fmla="*/ 0 h 2"/>
                        <a:gd name="T4" fmla="*/ 0 w 1"/>
                        <a:gd name="T5" fmla="*/ 0 h 2"/>
                        <a:gd name="T6" fmla="*/ 0 w 1"/>
                        <a:gd name="T7" fmla="*/ 0 h 2"/>
                        <a:gd name="T8" fmla="*/ 0 w 1"/>
                        <a:gd name="T9" fmla="*/ 0 h 2"/>
                        <a:gd name="T10" fmla="*/ 0 w 1"/>
                        <a:gd name="T11" fmla="*/ 0 h 2"/>
                        <a:gd name="T12" fmla="*/ 0 w 1"/>
                        <a:gd name="T13" fmla="*/ 0 h 2"/>
                        <a:gd name="T14" fmla="*/ 0 w 1"/>
                        <a:gd name="T15" fmla="*/ 1 h 2"/>
                        <a:gd name="T16" fmla="*/ 0 w 1"/>
                        <a:gd name="T17" fmla="*/ 1 h 2"/>
                        <a:gd name="T18" fmla="*/ 0 w 1"/>
                        <a:gd name="T19" fmla="*/ 1 h 2"/>
                        <a:gd name="T20" fmla="*/ 0 w 1"/>
                        <a:gd name="T21" fmla="*/ 1 h 2"/>
                        <a:gd name="T22" fmla="*/ 0 w 1"/>
                        <a:gd name="T23" fmla="*/ 1 h 2"/>
                        <a:gd name="T24" fmla="*/ 0 w 1"/>
                        <a:gd name="T25" fmla="*/ 1 h 2"/>
                        <a:gd name="T26" fmla="*/ 0 w 1"/>
                        <a:gd name="T27" fmla="*/ 1 h 2"/>
                        <a:gd name="T28" fmla="*/ 0 w 1"/>
                        <a:gd name="T29" fmla="*/ 1 h 2"/>
                        <a:gd name="T30" fmla="*/ 0 w 1"/>
                        <a:gd name="T31" fmla="*/ 1 h 2"/>
                        <a:gd name="T32" fmla="*/ 0 w 1"/>
                        <a:gd name="T33" fmla="*/ 1 h 2"/>
                        <a:gd name="T34" fmla="*/ 0 w 1"/>
                        <a:gd name="T35" fmla="*/ 1 h 2"/>
                        <a:gd name="T36" fmla="*/ 0 w 1"/>
                        <a:gd name="T37" fmla="*/ 1 h 2"/>
                        <a:gd name="T38" fmla="*/ 0 w 1"/>
                        <a:gd name="T39" fmla="*/ 1 h 2"/>
                        <a:gd name="T40" fmla="*/ 0 w 1"/>
                        <a:gd name="T41" fmla="*/ 1 h 2"/>
                        <a:gd name="T42" fmla="*/ 0 w 1"/>
                        <a:gd name="T43" fmla="*/ 0 h 2"/>
                        <a:gd name="T44" fmla="*/ 0 w 1"/>
                        <a:gd name="T45" fmla="*/ 0 h 2"/>
                        <a:gd name="T46" fmla="*/ 0 w 1"/>
                        <a:gd name="T47" fmla="*/ 0 h 2"/>
                        <a:gd name="T48" fmla="*/ 0 w 1"/>
                        <a:gd name="T49" fmla="*/ 0 h 2"/>
                        <a:gd name="T50" fmla="*/ 0 w 1"/>
                        <a:gd name="T51" fmla="*/ 0 h 2"/>
                        <a:gd name="T52" fmla="*/ 0 w 1"/>
                        <a:gd name="T53" fmla="*/ 0 h 2"/>
                        <a:gd name="T54" fmla="*/ 0 w 1"/>
                        <a:gd name="T5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19" name="Freeform 963"/>
                    <p:cNvSpPr>
                      <a:spLocks/>
                    </p:cNvSpPr>
                    <p:nvPr/>
                  </p:nvSpPr>
                  <p:spPr bwMode="auto">
                    <a:xfrm>
                      <a:off x="4315" y="1392"/>
                      <a:ext cx="2" cy="1"/>
                    </a:xfrm>
                    <a:custGeom>
                      <a:avLst/>
                      <a:gdLst>
                        <a:gd name="T0" fmla="*/ 0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1 w 2"/>
                        <a:gd name="T27" fmla="*/ 0 h 1"/>
                        <a:gd name="T28" fmla="*/ 1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0 w 2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0" name="Freeform 964"/>
                    <p:cNvSpPr>
                      <a:spLocks/>
                    </p:cNvSpPr>
                    <p:nvPr/>
                  </p:nvSpPr>
                  <p:spPr bwMode="auto">
                    <a:xfrm>
                      <a:off x="4318" y="1400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0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1 w 2"/>
                        <a:gd name="T53" fmla="*/ 0 h 1"/>
                        <a:gd name="T54" fmla="*/ 1 w 2"/>
                        <a:gd name="T55" fmla="*/ 0 h 1"/>
                        <a:gd name="T56" fmla="*/ 1 w 2"/>
                        <a:gd name="T57" fmla="*/ 0 h 1"/>
                        <a:gd name="T58" fmla="*/ 1 w 2"/>
                        <a:gd name="T59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1" name="Freeform 965"/>
                    <p:cNvSpPr>
                      <a:spLocks/>
                    </p:cNvSpPr>
                    <p:nvPr/>
                  </p:nvSpPr>
                  <p:spPr bwMode="auto">
                    <a:xfrm>
                      <a:off x="4321" y="1409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1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1 w 2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2" name="Freeform 966"/>
                    <p:cNvSpPr>
                      <a:spLocks/>
                    </p:cNvSpPr>
                    <p:nvPr/>
                  </p:nvSpPr>
                  <p:spPr bwMode="auto">
                    <a:xfrm>
                      <a:off x="4324" y="1418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  <a:gd name="T46" fmla="*/ 0 w 1"/>
                        <a:gd name="T47" fmla="*/ 0 h 1"/>
                        <a:gd name="T48" fmla="*/ 0 w 1"/>
                        <a:gd name="T49" fmla="*/ 0 h 1"/>
                        <a:gd name="T50" fmla="*/ 0 w 1"/>
                        <a:gd name="T51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3" name="Freeform 967"/>
                    <p:cNvSpPr>
                      <a:spLocks/>
                    </p:cNvSpPr>
                    <p:nvPr/>
                  </p:nvSpPr>
                  <p:spPr bwMode="auto">
                    <a:xfrm>
                      <a:off x="4326" y="1426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  <a:gd name="T46" fmla="*/ 0 w 1"/>
                        <a:gd name="T47" fmla="*/ 0 h 1"/>
                        <a:gd name="T48" fmla="*/ 0 w 1"/>
                        <a:gd name="T49" fmla="*/ 0 h 1"/>
                        <a:gd name="T50" fmla="*/ 0 w 1"/>
                        <a:gd name="T51" fmla="*/ 0 h 1"/>
                        <a:gd name="T52" fmla="*/ 0 w 1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4" name="Freeform 968"/>
                    <p:cNvSpPr>
                      <a:spLocks/>
                    </p:cNvSpPr>
                    <p:nvPr/>
                  </p:nvSpPr>
                  <p:spPr bwMode="auto">
                    <a:xfrm>
                      <a:off x="4328" y="1435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1 w 2"/>
                        <a:gd name="T25" fmla="*/ 0 h 1"/>
                        <a:gd name="T26" fmla="*/ 1 w 2"/>
                        <a:gd name="T27" fmla="*/ 0 h 1"/>
                        <a:gd name="T28" fmla="*/ 1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1 w 2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5" name="Freeform 969"/>
                    <p:cNvSpPr>
                      <a:spLocks/>
                    </p:cNvSpPr>
                    <p:nvPr/>
                  </p:nvSpPr>
                  <p:spPr bwMode="auto">
                    <a:xfrm>
                      <a:off x="4331" y="1444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  <a:gd name="T46" fmla="*/ 0 w 1"/>
                        <a:gd name="T47" fmla="*/ 0 h 1"/>
                        <a:gd name="T48" fmla="*/ 0 w 1"/>
                        <a:gd name="T49" fmla="*/ 0 h 1"/>
                        <a:gd name="T50" fmla="*/ 0 w 1"/>
                        <a:gd name="T51" fmla="*/ 0 h 1"/>
                        <a:gd name="T52" fmla="*/ 0 w 1"/>
                        <a:gd name="T53" fmla="*/ 0 h 1"/>
                        <a:gd name="T54" fmla="*/ 0 w 1"/>
                        <a:gd name="T5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826" name="Group 970"/>
                  <p:cNvGrpSpPr>
                    <a:grpSpLocks/>
                  </p:cNvGrpSpPr>
                  <p:nvPr/>
                </p:nvGrpSpPr>
                <p:grpSpPr bwMode="auto">
                  <a:xfrm>
                    <a:off x="4401" y="1383"/>
                    <a:ext cx="27" cy="61"/>
                    <a:chOff x="4401" y="1383"/>
                    <a:chExt cx="27" cy="61"/>
                  </a:xfrm>
                </p:grpSpPr>
                <p:sp>
                  <p:nvSpPr>
                    <p:cNvPr id="122827" name="Freeform 971"/>
                    <p:cNvSpPr>
                      <a:spLocks/>
                    </p:cNvSpPr>
                    <p:nvPr/>
                  </p:nvSpPr>
                  <p:spPr bwMode="auto">
                    <a:xfrm>
                      <a:off x="4401" y="1383"/>
                      <a:ext cx="2" cy="1"/>
                    </a:xfrm>
                    <a:custGeom>
                      <a:avLst/>
                      <a:gdLst>
                        <a:gd name="T0" fmla="*/ 0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0 w 2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8" name="Freeform 972"/>
                    <p:cNvSpPr>
                      <a:spLocks/>
                    </p:cNvSpPr>
                    <p:nvPr/>
                  </p:nvSpPr>
                  <p:spPr bwMode="auto">
                    <a:xfrm>
                      <a:off x="4405" y="1392"/>
                      <a:ext cx="1" cy="1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0 w 1"/>
                        <a:gd name="T3" fmla="*/ 0 h 1"/>
                        <a:gd name="T4" fmla="*/ 0 w 1"/>
                        <a:gd name="T5" fmla="*/ 0 h 1"/>
                        <a:gd name="T6" fmla="*/ 0 w 1"/>
                        <a:gd name="T7" fmla="*/ 0 h 1"/>
                        <a:gd name="T8" fmla="*/ 0 w 1"/>
                        <a:gd name="T9" fmla="*/ 0 h 1"/>
                        <a:gd name="T10" fmla="*/ 0 w 1"/>
                        <a:gd name="T11" fmla="*/ 0 h 1"/>
                        <a:gd name="T12" fmla="*/ 0 w 1"/>
                        <a:gd name="T13" fmla="*/ 0 h 1"/>
                        <a:gd name="T14" fmla="*/ 0 w 1"/>
                        <a:gd name="T15" fmla="*/ 0 h 1"/>
                        <a:gd name="T16" fmla="*/ 0 w 1"/>
                        <a:gd name="T17" fmla="*/ 0 h 1"/>
                        <a:gd name="T18" fmla="*/ 0 w 1"/>
                        <a:gd name="T19" fmla="*/ 0 h 1"/>
                        <a:gd name="T20" fmla="*/ 0 w 1"/>
                        <a:gd name="T21" fmla="*/ 0 h 1"/>
                        <a:gd name="T22" fmla="*/ 0 w 1"/>
                        <a:gd name="T23" fmla="*/ 0 h 1"/>
                        <a:gd name="T24" fmla="*/ 0 w 1"/>
                        <a:gd name="T25" fmla="*/ 0 h 1"/>
                        <a:gd name="T26" fmla="*/ 0 w 1"/>
                        <a:gd name="T27" fmla="*/ 0 h 1"/>
                        <a:gd name="T28" fmla="*/ 0 w 1"/>
                        <a:gd name="T29" fmla="*/ 0 h 1"/>
                        <a:gd name="T30" fmla="*/ 0 w 1"/>
                        <a:gd name="T31" fmla="*/ 0 h 1"/>
                        <a:gd name="T32" fmla="*/ 0 w 1"/>
                        <a:gd name="T33" fmla="*/ 0 h 1"/>
                        <a:gd name="T34" fmla="*/ 0 w 1"/>
                        <a:gd name="T35" fmla="*/ 0 h 1"/>
                        <a:gd name="T36" fmla="*/ 0 w 1"/>
                        <a:gd name="T37" fmla="*/ 0 h 1"/>
                        <a:gd name="T38" fmla="*/ 0 w 1"/>
                        <a:gd name="T39" fmla="*/ 0 h 1"/>
                        <a:gd name="T40" fmla="*/ 0 w 1"/>
                        <a:gd name="T41" fmla="*/ 0 h 1"/>
                        <a:gd name="T42" fmla="*/ 0 w 1"/>
                        <a:gd name="T43" fmla="*/ 0 h 1"/>
                        <a:gd name="T44" fmla="*/ 0 w 1"/>
                        <a:gd name="T45" fmla="*/ 0 h 1"/>
                        <a:gd name="T46" fmla="*/ 0 w 1"/>
                        <a:gd name="T47" fmla="*/ 0 h 1"/>
                        <a:gd name="T48" fmla="*/ 0 w 1"/>
                        <a:gd name="T49" fmla="*/ 0 h 1"/>
                        <a:gd name="T50" fmla="*/ 0 w 1"/>
                        <a:gd name="T51" fmla="*/ 0 h 1"/>
                        <a:gd name="T52" fmla="*/ 0 w 1"/>
                        <a:gd name="T5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29" name="Freeform 973"/>
                    <p:cNvSpPr>
                      <a:spLocks/>
                    </p:cNvSpPr>
                    <p:nvPr/>
                  </p:nvSpPr>
                  <p:spPr bwMode="auto">
                    <a:xfrm>
                      <a:off x="4408" y="1399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1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0 w 2"/>
                        <a:gd name="T6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30" name="Freeform 974"/>
                    <p:cNvSpPr>
                      <a:spLocks/>
                    </p:cNvSpPr>
                    <p:nvPr/>
                  </p:nvSpPr>
                  <p:spPr bwMode="auto">
                    <a:xfrm>
                      <a:off x="4412" y="1408"/>
                      <a:ext cx="2" cy="1"/>
                    </a:xfrm>
                    <a:custGeom>
                      <a:avLst/>
                      <a:gdLst>
                        <a:gd name="T0" fmla="*/ 0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1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0 w 2"/>
                        <a:gd name="T51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31" name="Freeform 975"/>
                    <p:cNvSpPr>
                      <a:spLocks/>
                    </p:cNvSpPr>
                    <p:nvPr/>
                  </p:nvSpPr>
                  <p:spPr bwMode="auto">
                    <a:xfrm>
                      <a:off x="4416" y="1418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1 w 2"/>
                        <a:gd name="T27" fmla="*/ 1 h 2"/>
                        <a:gd name="T28" fmla="*/ 1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0 h 2"/>
                        <a:gd name="T42" fmla="*/ 1 w 2"/>
                        <a:gd name="T43" fmla="*/ 0 h 2"/>
                        <a:gd name="T44" fmla="*/ 1 w 2"/>
                        <a:gd name="T45" fmla="*/ 0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32" name="Freeform 976"/>
                    <p:cNvSpPr>
                      <a:spLocks/>
                    </p:cNvSpPr>
                    <p:nvPr/>
                  </p:nvSpPr>
                  <p:spPr bwMode="auto">
                    <a:xfrm>
                      <a:off x="4421" y="1434"/>
                      <a:ext cx="2" cy="1"/>
                    </a:xfrm>
                    <a:custGeom>
                      <a:avLst/>
                      <a:gdLst>
                        <a:gd name="T0" fmla="*/ 1 w 2"/>
                        <a:gd name="T1" fmla="*/ 0 h 1"/>
                        <a:gd name="T2" fmla="*/ 0 w 2"/>
                        <a:gd name="T3" fmla="*/ 0 h 1"/>
                        <a:gd name="T4" fmla="*/ 0 w 2"/>
                        <a:gd name="T5" fmla="*/ 0 h 1"/>
                        <a:gd name="T6" fmla="*/ 0 w 2"/>
                        <a:gd name="T7" fmla="*/ 0 h 1"/>
                        <a:gd name="T8" fmla="*/ 0 w 2"/>
                        <a:gd name="T9" fmla="*/ 0 h 1"/>
                        <a:gd name="T10" fmla="*/ 0 w 2"/>
                        <a:gd name="T11" fmla="*/ 0 h 1"/>
                        <a:gd name="T12" fmla="*/ 0 w 2"/>
                        <a:gd name="T13" fmla="*/ 0 h 1"/>
                        <a:gd name="T14" fmla="*/ 0 w 2"/>
                        <a:gd name="T15" fmla="*/ 0 h 1"/>
                        <a:gd name="T16" fmla="*/ 0 w 2"/>
                        <a:gd name="T17" fmla="*/ 0 h 1"/>
                        <a:gd name="T18" fmla="*/ 0 w 2"/>
                        <a:gd name="T19" fmla="*/ 0 h 1"/>
                        <a:gd name="T20" fmla="*/ 0 w 2"/>
                        <a:gd name="T21" fmla="*/ 0 h 1"/>
                        <a:gd name="T22" fmla="*/ 0 w 2"/>
                        <a:gd name="T23" fmla="*/ 0 h 1"/>
                        <a:gd name="T24" fmla="*/ 0 w 2"/>
                        <a:gd name="T25" fmla="*/ 0 h 1"/>
                        <a:gd name="T26" fmla="*/ 0 w 2"/>
                        <a:gd name="T27" fmla="*/ 0 h 1"/>
                        <a:gd name="T28" fmla="*/ 0 w 2"/>
                        <a:gd name="T29" fmla="*/ 0 h 1"/>
                        <a:gd name="T30" fmla="*/ 1 w 2"/>
                        <a:gd name="T31" fmla="*/ 0 h 1"/>
                        <a:gd name="T32" fmla="*/ 1 w 2"/>
                        <a:gd name="T33" fmla="*/ 0 h 1"/>
                        <a:gd name="T34" fmla="*/ 1 w 2"/>
                        <a:gd name="T35" fmla="*/ 0 h 1"/>
                        <a:gd name="T36" fmla="*/ 1 w 2"/>
                        <a:gd name="T37" fmla="*/ 0 h 1"/>
                        <a:gd name="T38" fmla="*/ 1 w 2"/>
                        <a:gd name="T39" fmla="*/ 0 h 1"/>
                        <a:gd name="T40" fmla="*/ 1 w 2"/>
                        <a:gd name="T41" fmla="*/ 0 h 1"/>
                        <a:gd name="T42" fmla="*/ 1 w 2"/>
                        <a:gd name="T43" fmla="*/ 0 h 1"/>
                        <a:gd name="T44" fmla="*/ 1 w 2"/>
                        <a:gd name="T45" fmla="*/ 0 h 1"/>
                        <a:gd name="T46" fmla="*/ 1 w 2"/>
                        <a:gd name="T47" fmla="*/ 0 h 1"/>
                        <a:gd name="T48" fmla="*/ 1 w 2"/>
                        <a:gd name="T49" fmla="*/ 0 h 1"/>
                        <a:gd name="T50" fmla="*/ 1 w 2"/>
                        <a:gd name="T51" fmla="*/ 0 h 1"/>
                        <a:gd name="T52" fmla="*/ 1 w 2"/>
                        <a:gd name="T53" fmla="*/ 0 h 1"/>
                        <a:gd name="T54" fmla="*/ 1 w 2"/>
                        <a:gd name="T5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33" name="Freeform 977"/>
                    <p:cNvSpPr>
                      <a:spLocks/>
                    </p:cNvSpPr>
                    <p:nvPr/>
                  </p:nvSpPr>
                  <p:spPr bwMode="auto">
                    <a:xfrm>
                      <a:off x="4425" y="1443"/>
                      <a:ext cx="3" cy="1"/>
                    </a:xfrm>
                    <a:custGeom>
                      <a:avLst/>
                      <a:gdLst>
                        <a:gd name="T0" fmla="*/ 1 w 3"/>
                        <a:gd name="T1" fmla="*/ 0 h 1"/>
                        <a:gd name="T2" fmla="*/ 1 w 3"/>
                        <a:gd name="T3" fmla="*/ 0 h 1"/>
                        <a:gd name="T4" fmla="*/ 1 w 3"/>
                        <a:gd name="T5" fmla="*/ 0 h 1"/>
                        <a:gd name="T6" fmla="*/ 0 w 3"/>
                        <a:gd name="T7" fmla="*/ 0 h 1"/>
                        <a:gd name="T8" fmla="*/ 0 w 3"/>
                        <a:gd name="T9" fmla="*/ 0 h 1"/>
                        <a:gd name="T10" fmla="*/ 0 w 3"/>
                        <a:gd name="T11" fmla="*/ 0 h 1"/>
                        <a:gd name="T12" fmla="*/ 0 w 3"/>
                        <a:gd name="T13" fmla="*/ 0 h 1"/>
                        <a:gd name="T14" fmla="*/ 0 w 3"/>
                        <a:gd name="T15" fmla="*/ 0 h 1"/>
                        <a:gd name="T16" fmla="*/ 0 w 3"/>
                        <a:gd name="T17" fmla="*/ 0 h 1"/>
                        <a:gd name="T18" fmla="*/ 0 w 3"/>
                        <a:gd name="T19" fmla="*/ 0 h 1"/>
                        <a:gd name="T20" fmla="*/ 0 w 3"/>
                        <a:gd name="T21" fmla="*/ 0 h 1"/>
                        <a:gd name="T22" fmla="*/ 1 w 3"/>
                        <a:gd name="T23" fmla="*/ 0 h 1"/>
                        <a:gd name="T24" fmla="*/ 1 w 3"/>
                        <a:gd name="T25" fmla="*/ 0 h 1"/>
                        <a:gd name="T26" fmla="*/ 1 w 3"/>
                        <a:gd name="T27" fmla="*/ 0 h 1"/>
                        <a:gd name="T28" fmla="*/ 1 w 3"/>
                        <a:gd name="T29" fmla="*/ 0 h 1"/>
                        <a:gd name="T30" fmla="*/ 2 w 3"/>
                        <a:gd name="T31" fmla="*/ 0 h 1"/>
                        <a:gd name="T32" fmla="*/ 2 w 3"/>
                        <a:gd name="T33" fmla="*/ 0 h 1"/>
                        <a:gd name="T34" fmla="*/ 2 w 3"/>
                        <a:gd name="T35" fmla="*/ 0 h 1"/>
                        <a:gd name="T36" fmla="*/ 2 w 3"/>
                        <a:gd name="T37" fmla="*/ 0 h 1"/>
                        <a:gd name="T38" fmla="*/ 2 w 3"/>
                        <a:gd name="T39" fmla="*/ 0 h 1"/>
                        <a:gd name="T40" fmla="*/ 2 w 3"/>
                        <a:gd name="T41" fmla="*/ 0 h 1"/>
                        <a:gd name="T42" fmla="*/ 2 w 3"/>
                        <a:gd name="T43" fmla="*/ 0 h 1"/>
                        <a:gd name="T44" fmla="*/ 2 w 3"/>
                        <a:gd name="T45" fmla="*/ 0 h 1"/>
                        <a:gd name="T46" fmla="*/ 2 w 3"/>
                        <a:gd name="T47" fmla="*/ 0 h 1"/>
                        <a:gd name="T48" fmla="*/ 2 w 3"/>
                        <a:gd name="T49" fmla="*/ 0 h 1"/>
                        <a:gd name="T50" fmla="*/ 1 w 3"/>
                        <a:gd name="T51" fmla="*/ 0 h 1"/>
                        <a:gd name="T52" fmla="*/ 1 w 3"/>
                        <a:gd name="T53" fmla="*/ 0 h 1"/>
                        <a:gd name="T54" fmla="*/ 1 w 3"/>
                        <a:gd name="T5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3" h="1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34" name="Freeform 978"/>
                    <p:cNvSpPr>
                      <a:spLocks/>
                    </p:cNvSpPr>
                    <p:nvPr/>
                  </p:nvSpPr>
                  <p:spPr bwMode="auto">
                    <a:xfrm>
                      <a:off x="4419" y="1425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1 w 2"/>
                        <a:gd name="T27" fmla="*/ 1 h 2"/>
                        <a:gd name="T28" fmla="*/ 1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0 h 2"/>
                        <a:gd name="T42" fmla="*/ 1 w 2"/>
                        <a:gd name="T43" fmla="*/ 0 h 2"/>
                        <a:gd name="T44" fmla="*/ 1 w 2"/>
                        <a:gd name="T45" fmla="*/ 0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835" name="Group 979"/>
              <p:cNvGrpSpPr>
                <a:grpSpLocks/>
              </p:cNvGrpSpPr>
              <p:nvPr/>
            </p:nvGrpSpPr>
            <p:grpSpPr bwMode="auto">
              <a:xfrm>
                <a:off x="4327" y="1423"/>
                <a:ext cx="63" cy="28"/>
                <a:chOff x="4327" y="1423"/>
                <a:chExt cx="63" cy="28"/>
              </a:xfrm>
            </p:grpSpPr>
            <p:sp>
              <p:nvSpPr>
                <p:cNvPr id="122836" name="Freeform 980"/>
                <p:cNvSpPr>
                  <a:spLocks/>
                </p:cNvSpPr>
                <p:nvPr/>
              </p:nvSpPr>
              <p:spPr bwMode="auto">
                <a:xfrm>
                  <a:off x="4327" y="1423"/>
                  <a:ext cx="63" cy="28"/>
                </a:xfrm>
                <a:custGeom>
                  <a:avLst/>
                  <a:gdLst>
                    <a:gd name="T0" fmla="*/ 55 w 63"/>
                    <a:gd name="T1" fmla="*/ 0 h 28"/>
                    <a:gd name="T2" fmla="*/ 0 w 63"/>
                    <a:gd name="T3" fmla="*/ 27 h 28"/>
                    <a:gd name="T4" fmla="*/ 62 w 63"/>
                    <a:gd name="T5" fmla="*/ 27 h 28"/>
                    <a:gd name="T6" fmla="*/ 55 w 63"/>
                    <a:gd name="T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28">
                      <a:moveTo>
                        <a:pt x="55" y="0"/>
                      </a:moveTo>
                      <a:lnTo>
                        <a:pt x="0" y="27"/>
                      </a:lnTo>
                      <a:lnTo>
                        <a:pt x="62" y="27"/>
                      </a:lnTo>
                      <a:lnTo>
                        <a:pt x="5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837" name="Group 981"/>
                <p:cNvGrpSpPr>
                  <a:grpSpLocks/>
                </p:cNvGrpSpPr>
                <p:nvPr/>
              </p:nvGrpSpPr>
              <p:grpSpPr bwMode="auto">
                <a:xfrm>
                  <a:off x="4338" y="1428"/>
                  <a:ext cx="41" cy="19"/>
                  <a:chOff x="4338" y="1428"/>
                  <a:chExt cx="41" cy="19"/>
                </a:xfrm>
              </p:grpSpPr>
              <p:sp>
                <p:nvSpPr>
                  <p:cNvPr id="122838" name="Freeform 982"/>
                  <p:cNvSpPr>
                    <a:spLocks/>
                  </p:cNvSpPr>
                  <p:nvPr/>
                </p:nvSpPr>
                <p:spPr bwMode="auto">
                  <a:xfrm>
                    <a:off x="4378" y="1428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39" name="Freeform 983"/>
                  <p:cNvSpPr>
                    <a:spLocks/>
                  </p:cNvSpPr>
                  <p:nvPr/>
                </p:nvSpPr>
                <p:spPr bwMode="auto">
                  <a:xfrm>
                    <a:off x="4372" y="1431"/>
                    <a:ext cx="2" cy="1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1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  <a:gd name="T28" fmla="*/ 0 w 2"/>
                      <a:gd name="T29" fmla="*/ 0 h 1"/>
                      <a:gd name="T30" fmla="*/ 0 w 2"/>
                      <a:gd name="T31" fmla="*/ 0 h 1"/>
                      <a:gd name="T32" fmla="*/ 0 w 2"/>
                      <a:gd name="T33" fmla="*/ 0 h 1"/>
                      <a:gd name="T34" fmla="*/ 0 w 2"/>
                      <a:gd name="T35" fmla="*/ 0 h 1"/>
                      <a:gd name="T36" fmla="*/ 0 w 2"/>
                      <a:gd name="T37" fmla="*/ 0 h 1"/>
                      <a:gd name="T38" fmla="*/ 1 w 2"/>
                      <a:gd name="T3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0" name="Freeform 984"/>
                  <p:cNvSpPr>
                    <a:spLocks/>
                  </p:cNvSpPr>
                  <p:nvPr/>
                </p:nvSpPr>
                <p:spPr bwMode="auto">
                  <a:xfrm>
                    <a:off x="4367" y="1434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1" name="Freeform 985"/>
                  <p:cNvSpPr>
                    <a:spLocks/>
                  </p:cNvSpPr>
                  <p:nvPr/>
                </p:nvSpPr>
                <p:spPr bwMode="auto">
                  <a:xfrm>
                    <a:off x="4361" y="1436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2" name="Freeform 986"/>
                  <p:cNvSpPr>
                    <a:spLocks/>
                  </p:cNvSpPr>
                  <p:nvPr/>
                </p:nvSpPr>
                <p:spPr bwMode="auto">
                  <a:xfrm>
                    <a:off x="4356" y="1439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3" name="Freeform 987"/>
                  <p:cNvSpPr>
                    <a:spLocks/>
                  </p:cNvSpPr>
                  <p:nvPr/>
                </p:nvSpPr>
                <p:spPr bwMode="auto">
                  <a:xfrm>
                    <a:off x="4349" y="1441"/>
                    <a:ext cx="3" cy="1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2 w 3"/>
                      <a:gd name="T3" fmla="*/ 0 h 1"/>
                      <a:gd name="T4" fmla="*/ 2 w 3"/>
                      <a:gd name="T5" fmla="*/ 0 h 1"/>
                      <a:gd name="T6" fmla="*/ 2 w 3"/>
                      <a:gd name="T7" fmla="*/ 0 h 1"/>
                      <a:gd name="T8" fmla="*/ 2 w 3"/>
                      <a:gd name="T9" fmla="*/ 0 h 1"/>
                      <a:gd name="T10" fmla="*/ 2 w 3"/>
                      <a:gd name="T11" fmla="*/ 0 h 1"/>
                      <a:gd name="T12" fmla="*/ 2 w 3"/>
                      <a:gd name="T13" fmla="*/ 0 h 1"/>
                      <a:gd name="T14" fmla="*/ 2 w 3"/>
                      <a:gd name="T15" fmla="*/ 0 h 1"/>
                      <a:gd name="T16" fmla="*/ 2 w 3"/>
                      <a:gd name="T17" fmla="*/ 0 h 1"/>
                      <a:gd name="T18" fmla="*/ 2 w 3"/>
                      <a:gd name="T19" fmla="*/ 0 h 1"/>
                      <a:gd name="T20" fmla="*/ 1 w 3"/>
                      <a:gd name="T21" fmla="*/ 0 h 1"/>
                      <a:gd name="T22" fmla="*/ 1 w 3"/>
                      <a:gd name="T23" fmla="*/ 0 h 1"/>
                      <a:gd name="T24" fmla="*/ 0 w 3"/>
                      <a:gd name="T25" fmla="*/ 0 h 1"/>
                      <a:gd name="T26" fmla="*/ 0 w 3"/>
                      <a:gd name="T27" fmla="*/ 0 h 1"/>
                      <a:gd name="T28" fmla="*/ 0 w 3"/>
                      <a:gd name="T29" fmla="*/ 0 h 1"/>
                      <a:gd name="T30" fmla="*/ 0 w 3"/>
                      <a:gd name="T31" fmla="*/ 0 h 1"/>
                      <a:gd name="T32" fmla="*/ 0 w 3"/>
                      <a:gd name="T33" fmla="*/ 0 h 1"/>
                      <a:gd name="T34" fmla="*/ 0 w 3"/>
                      <a:gd name="T35" fmla="*/ 0 h 1"/>
                      <a:gd name="T36" fmla="*/ 0 w 3"/>
                      <a:gd name="T37" fmla="*/ 0 h 1"/>
                      <a:gd name="T38" fmla="*/ 0 w 3"/>
                      <a:gd name="T39" fmla="*/ 0 h 1"/>
                      <a:gd name="T40" fmla="*/ 1 w 3"/>
                      <a:gd name="T41" fmla="*/ 0 h 1"/>
                      <a:gd name="T42" fmla="*/ 1 w 3"/>
                      <a:gd name="T4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4" name="Freeform 988"/>
                  <p:cNvSpPr>
                    <a:spLocks/>
                  </p:cNvSpPr>
                  <p:nvPr/>
                </p:nvSpPr>
                <p:spPr bwMode="auto">
                  <a:xfrm>
                    <a:off x="4344" y="1444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45" name="Freeform 989"/>
                  <p:cNvSpPr>
                    <a:spLocks/>
                  </p:cNvSpPr>
                  <p:nvPr/>
                </p:nvSpPr>
                <p:spPr bwMode="auto">
                  <a:xfrm>
                    <a:off x="4338" y="1446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846" name="Group 990"/>
              <p:cNvGrpSpPr>
                <a:grpSpLocks/>
              </p:cNvGrpSpPr>
              <p:nvPr/>
            </p:nvGrpSpPr>
            <p:grpSpPr bwMode="auto">
              <a:xfrm>
                <a:off x="4267" y="1378"/>
                <a:ext cx="47" cy="19"/>
                <a:chOff x="4267" y="1378"/>
                <a:chExt cx="47" cy="19"/>
              </a:xfrm>
            </p:grpSpPr>
            <p:sp>
              <p:nvSpPr>
                <p:cNvPr id="122847" name="Freeform 991"/>
                <p:cNvSpPr>
                  <a:spLocks/>
                </p:cNvSpPr>
                <p:nvPr/>
              </p:nvSpPr>
              <p:spPr bwMode="auto">
                <a:xfrm>
                  <a:off x="4267" y="1378"/>
                  <a:ext cx="47" cy="19"/>
                </a:xfrm>
                <a:custGeom>
                  <a:avLst/>
                  <a:gdLst>
                    <a:gd name="T0" fmla="*/ 41 w 47"/>
                    <a:gd name="T1" fmla="*/ 0 h 19"/>
                    <a:gd name="T2" fmla="*/ 0 w 47"/>
                    <a:gd name="T3" fmla="*/ 18 h 19"/>
                    <a:gd name="T4" fmla="*/ 46 w 47"/>
                    <a:gd name="T5" fmla="*/ 18 h 19"/>
                    <a:gd name="T6" fmla="*/ 41 w 47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19">
                      <a:moveTo>
                        <a:pt x="41" y="0"/>
                      </a:moveTo>
                      <a:lnTo>
                        <a:pt x="0" y="18"/>
                      </a:lnTo>
                      <a:lnTo>
                        <a:pt x="46" y="18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848" name="Group 992"/>
                <p:cNvGrpSpPr>
                  <a:grpSpLocks/>
                </p:cNvGrpSpPr>
                <p:nvPr/>
              </p:nvGrpSpPr>
              <p:grpSpPr bwMode="auto">
                <a:xfrm>
                  <a:off x="4272" y="1380"/>
                  <a:ext cx="35" cy="15"/>
                  <a:chOff x="4272" y="1380"/>
                  <a:chExt cx="35" cy="15"/>
                </a:xfrm>
              </p:grpSpPr>
              <p:sp>
                <p:nvSpPr>
                  <p:cNvPr id="122849" name="Freeform 993"/>
                  <p:cNvSpPr>
                    <a:spLocks/>
                  </p:cNvSpPr>
                  <p:nvPr/>
                </p:nvSpPr>
                <p:spPr bwMode="auto">
                  <a:xfrm>
                    <a:off x="4306" y="1380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0" name="Freeform 994"/>
                  <p:cNvSpPr>
                    <a:spLocks/>
                  </p:cNvSpPr>
                  <p:nvPr/>
                </p:nvSpPr>
                <p:spPr bwMode="auto">
                  <a:xfrm>
                    <a:off x="4300" y="1382"/>
                    <a:ext cx="2" cy="1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  <a:gd name="T28" fmla="*/ 0 w 2"/>
                      <a:gd name="T29" fmla="*/ 0 h 1"/>
                      <a:gd name="T30" fmla="*/ 0 w 2"/>
                      <a:gd name="T31" fmla="*/ 0 h 1"/>
                      <a:gd name="T32" fmla="*/ 0 w 2"/>
                      <a:gd name="T33" fmla="*/ 0 h 1"/>
                      <a:gd name="T34" fmla="*/ 0 w 2"/>
                      <a:gd name="T3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1" name="Freeform 995"/>
                  <p:cNvSpPr>
                    <a:spLocks/>
                  </p:cNvSpPr>
                  <p:nvPr/>
                </p:nvSpPr>
                <p:spPr bwMode="auto">
                  <a:xfrm>
                    <a:off x="4296" y="1384"/>
                    <a:ext cx="1" cy="2"/>
                  </a:xfrm>
                  <a:custGeom>
                    <a:avLst/>
                    <a:gdLst>
                      <a:gd name="T0" fmla="*/ 0 w 1"/>
                      <a:gd name="T1" fmla="*/ 1 h 2"/>
                      <a:gd name="T2" fmla="*/ 0 w 1"/>
                      <a:gd name="T3" fmla="*/ 1 h 2"/>
                      <a:gd name="T4" fmla="*/ 0 w 1"/>
                      <a:gd name="T5" fmla="*/ 1 h 2"/>
                      <a:gd name="T6" fmla="*/ 0 w 1"/>
                      <a:gd name="T7" fmla="*/ 1 h 2"/>
                      <a:gd name="T8" fmla="*/ 0 w 1"/>
                      <a:gd name="T9" fmla="*/ 0 h 2"/>
                      <a:gd name="T10" fmla="*/ 0 w 1"/>
                      <a:gd name="T11" fmla="*/ 0 h 2"/>
                      <a:gd name="T12" fmla="*/ 0 w 1"/>
                      <a:gd name="T13" fmla="*/ 0 h 2"/>
                      <a:gd name="T14" fmla="*/ 0 w 1"/>
                      <a:gd name="T15" fmla="*/ 0 h 2"/>
                      <a:gd name="T16" fmla="*/ 0 w 1"/>
                      <a:gd name="T17" fmla="*/ 0 h 2"/>
                      <a:gd name="T18" fmla="*/ 0 w 1"/>
                      <a:gd name="T19" fmla="*/ 0 h 2"/>
                      <a:gd name="T20" fmla="*/ 0 w 1"/>
                      <a:gd name="T21" fmla="*/ 0 h 2"/>
                      <a:gd name="T22" fmla="*/ 0 w 1"/>
                      <a:gd name="T23" fmla="*/ 1 h 2"/>
                      <a:gd name="T24" fmla="*/ 0 w 1"/>
                      <a:gd name="T25" fmla="*/ 1 h 2"/>
                      <a:gd name="T26" fmla="*/ 0 w 1"/>
                      <a:gd name="T27" fmla="*/ 1 h 2"/>
                      <a:gd name="T28" fmla="*/ 0 w 1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" h="2">
                        <a:moveTo>
                          <a:pt x="0" y="1"/>
                        </a:move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2" name="Freeform 996"/>
                  <p:cNvSpPr>
                    <a:spLocks/>
                  </p:cNvSpPr>
                  <p:nvPr/>
                </p:nvSpPr>
                <p:spPr bwMode="auto">
                  <a:xfrm>
                    <a:off x="4292" y="1386"/>
                    <a:ext cx="1" cy="2"/>
                  </a:xfrm>
                  <a:custGeom>
                    <a:avLst/>
                    <a:gdLst>
                      <a:gd name="T0" fmla="*/ 0 w 1"/>
                      <a:gd name="T1" fmla="*/ 1 h 2"/>
                      <a:gd name="T2" fmla="*/ 0 w 1"/>
                      <a:gd name="T3" fmla="*/ 1 h 2"/>
                      <a:gd name="T4" fmla="*/ 0 w 1"/>
                      <a:gd name="T5" fmla="*/ 1 h 2"/>
                      <a:gd name="T6" fmla="*/ 0 w 1"/>
                      <a:gd name="T7" fmla="*/ 1 h 2"/>
                      <a:gd name="T8" fmla="*/ 0 w 1"/>
                      <a:gd name="T9" fmla="*/ 1 h 2"/>
                      <a:gd name="T10" fmla="*/ 0 w 1"/>
                      <a:gd name="T11" fmla="*/ 0 h 2"/>
                      <a:gd name="T12" fmla="*/ 0 w 1"/>
                      <a:gd name="T13" fmla="*/ 0 h 2"/>
                      <a:gd name="T14" fmla="*/ 0 w 1"/>
                      <a:gd name="T15" fmla="*/ 0 h 2"/>
                      <a:gd name="T16" fmla="*/ 0 w 1"/>
                      <a:gd name="T17" fmla="*/ 0 h 2"/>
                      <a:gd name="T18" fmla="*/ 0 w 1"/>
                      <a:gd name="T19" fmla="*/ 0 h 2"/>
                      <a:gd name="T20" fmla="*/ 0 w 1"/>
                      <a:gd name="T21" fmla="*/ 0 h 2"/>
                      <a:gd name="T22" fmla="*/ 0 w 1"/>
                      <a:gd name="T23" fmla="*/ 0 h 2"/>
                      <a:gd name="T24" fmla="*/ 0 w 1"/>
                      <a:gd name="T25" fmla="*/ 1 h 2"/>
                      <a:gd name="T26" fmla="*/ 0 w 1"/>
                      <a:gd name="T27" fmla="*/ 1 h 2"/>
                      <a:gd name="T28" fmla="*/ 0 w 1"/>
                      <a:gd name="T29" fmla="*/ 1 h 2"/>
                      <a:gd name="T30" fmla="*/ 0 w 1"/>
                      <a:gd name="T3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" h="2">
                        <a:moveTo>
                          <a:pt x="0" y="1"/>
                        </a:move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3" name="Freeform 997"/>
                  <p:cNvSpPr>
                    <a:spLocks/>
                  </p:cNvSpPr>
                  <p:nvPr/>
                </p:nvSpPr>
                <p:spPr bwMode="auto">
                  <a:xfrm>
                    <a:off x="4287" y="1388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4" name="Freeform 998"/>
                  <p:cNvSpPr>
                    <a:spLocks/>
                  </p:cNvSpPr>
                  <p:nvPr/>
                </p:nvSpPr>
                <p:spPr bwMode="auto">
                  <a:xfrm>
                    <a:off x="4282" y="1390"/>
                    <a:ext cx="2" cy="1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0 w 2"/>
                      <a:gd name="T13" fmla="*/ 0 h 1"/>
                      <a:gd name="T14" fmla="*/ 0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5" name="Freeform 999"/>
                  <p:cNvSpPr>
                    <a:spLocks/>
                  </p:cNvSpPr>
                  <p:nvPr/>
                </p:nvSpPr>
                <p:spPr bwMode="auto">
                  <a:xfrm>
                    <a:off x="4278" y="1392"/>
                    <a:ext cx="2" cy="1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0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  <a:gd name="T28" fmla="*/ 0 w 2"/>
                      <a:gd name="T2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856" name="Freeform 1000"/>
                  <p:cNvSpPr>
                    <a:spLocks/>
                  </p:cNvSpPr>
                  <p:nvPr/>
                </p:nvSpPr>
                <p:spPr bwMode="auto">
                  <a:xfrm>
                    <a:off x="4272" y="1394"/>
                    <a:ext cx="2" cy="1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  <a:gd name="T28" fmla="*/ 0 w 2"/>
                      <a:gd name="T29" fmla="*/ 0 h 1"/>
                      <a:gd name="T30" fmla="*/ 0 w 2"/>
                      <a:gd name="T31" fmla="*/ 0 h 1"/>
                      <a:gd name="T32" fmla="*/ 0 w 2"/>
                      <a:gd name="T33" fmla="*/ 0 h 1"/>
                      <a:gd name="T34" fmla="*/ 1 w 2"/>
                      <a:gd name="T3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857" name="Group 1001"/>
              <p:cNvGrpSpPr>
                <a:grpSpLocks/>
              </p:cNvGrpSpPr>
              <p:nvPr/>
            </p:nvGrpSpPr>
            <p:grpSpPr bwMode="auto">
              <a:xfrm>
                <a:off x="4383" y="1423"/>
                <a:ext cx="173" cy="97"/>
                <a:chOff x="4383" y="1423"/>
                <a:chExt cx="173" cy="97"/>
              </a:xfrm>
            </p:grpSpPr>
            <p:grpSp>
              <p:nvGrpSpPr>
                <p:cNvPr id="122858" name="Group 1002"/>
                <p:cNvGrpSpPr>
                  <a:grpSpLocks/>
                </p:cNvGrpSpPr>
                <p:nvPr/>
              </p:nvGrpSpPr>
              <p:grpSpPr bwMode="auto">
                <a:xfrm>
                  <a:off x="4383" y="1423"/>
                  <a:ext cx="173" cy="97"/>
                  <a:chOff x="4383" y="1423"/>
                  <a:chExt cx="173" cy="97"/>
                </a:xfrm>
              </p:grpSpPr>
              <p:sp>
                <p:nvSpPr>
                  <p:cNvPr id="122859" name="Freeform 1003"/>
                  <p:cNvSpPr>
                    <a:spLocks/>
                  </p:cNvSpPr>
                  <p:nvPr/>
                </p:nvSpPr>
                <p:spPr bwMode="auto">
                  <a:xfrm>
                    <a:off x="4383" y="1423"/>
                    <a:ext cx="173" cy="97"/>
                  </a:xfrm>
                  <a:custGeom>
                    <a:avLst/>
                    <a:gdLst>
                      <a:gd name="T0" fmla="*/ 27 w 173"/>
                      <a:gd name="T1" fmla="*/ 96 h 97"/>
                      <a:gd name="T2" fmla="*/ 0 w 173"/>
                      <a:gd name="T3" fmla="*/ 0 h 97"/>
                      <a:gd name="T4" fmla="*/ 131 w 173"/>
                      <a:gd name="T5" fmla="*/ 0 h 97"/>
                      <a:gd name="T6" fmla="*/ 172 w 173"/>
                      <a:gd name="T7" fmla="*/ 96 h 97"/>
                      <a:gd name="T8" fmla="*/ 27 w 173"/>
                      <a:gd name="T9" fmla="*/ 96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3" h="97">
                        <a:moveTo>
                          <a:pt x="27" y="96"/>
                        </a:moveTo>
                        <a:lnTo>
                          <a:pt x="0" y="0"/>
                        </a:lnTo>
                        <a:lnTo>
                          <a:pt x="131" y="0"/>
                        </a:lnTo>
                        <a:lnTo>
                          <a:pt x="172" y="96"/>
                        </a:lnTo>
                        <a:lnTo>
                          <a:pt x="27" y="96"/>
                        </a:lnTo>
                      </a:path>
                    </a:pathLst>
                  </a:custGeom>
                  <a:solidFill>
                    <a:srgbClr val="BFBFD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860" name="Group 1004"/>
                  <p:cNvGrpSpPr>
                    <a:grpSpLocks/>
                  </p:cNvGrpSpPr>
                  <p:nvPr/>
                </p:nvGrpSpPr>
                <p:grpSpPr bwMode="auto">
                  <a:xfrm>
                    <a:off x="4386" y="1436"/>
                    <a:ext cx="166" cy="71"/>
                    <a:chOff x="4386" y="1436"/>
                    <a:chExt cx="166" cy="71"/>
                  </a:xfrm>
                </p:grpSpPr>
                <p:sp>
                  <p:nvSpPr>
                    <p:cNvPr id="122861" name="Freeform 1005"/>
                    <p:cNvSpPr>
                      <a:spLocks/>
                    </p:cNvSpPr>
                    <p:nvPr/>
                  </p:nvSpPr>
                  <p:spPr bwMode="auto">
                    <a:xfrm>
                      <a:off x="4386" y="1436"/>
                      <a:ext cx="141" cy="15"/>
                    </a:xfrm>
                    <a:custGeom>
                      <a:avLst/>
                      <a:gdLst>
                        <a:gd name="T0" fmla="*/ 0 w 141"/>
                        <a:gd name="T1" fmla="*/ 0 h 15"/>
                        <a:gd name="T2" fmla="*/ 134 w 141"/>
                        <a:gd name="T3" fmla="*/ 0 h 15"/>
                        <a:gd name="T4" fmla="*/ 140 w 141"/>
                        <a:gd name="T5" fmla="*/ 14 h 15"/>
                        <a:gd name="T6" fmla="*/ 4 w 141"/>
                        <a:gd name="T7" fmla="*/ 14 h 15"/>
                        <a:gd name="T8" fmla="*/ 0 w 141"/>
                        <a:gd name="T9" fmla="*/ 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1" h="15">
                          <a:moveTo>
                            <a:pt x="0" y="0"/>
                          </a:moveTo>
                          <a:lnTo>
                            <a:pt x="134" y="0"/>
                          </a:lnTo>
                          <a:lnTo>
                            <a:pt x="140" y="14"/>
                          </a:lnTo>
                          <a:lnTo>
                            <a:pt x="4" y="1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62" name="Freeform 1006"/>
                    <p:cNvSpPr>
                      <a:spLocks/>
                    </p:cNvSpPr>
                    <p:nvPr/>
                  </p:nvSpPr>
                  <p:spPr bwMode="auto">
                    <a:xfrm>
                      <a:off x="4393" y="1465"/>
                      <a:ext cx="146" cy="14"/>
                    </a:xfrm>
                    <a:custGeom>
                      <a:avLst/>
                      <a:gdLst>
                        <a:gd name="T0" fmla="*/ 0 w 146"/>
                        <a:gd name="T1" fmla="*/ 0 h 14"/>
                        <a:gd name="T2" fmla="*/ 139 w 146"/>
                        <a:gd name="T3" fmla="*/ 0 h 14"/>
                        <a:gd name="T4" fmla="*/ 145 w 146"/>
                        <a:gd name="T5" fmla="*/ 13 h 14"/>
                        <a:gd name="T6" fmla="*/ 4 w 146"/>
                        <a:gd name="T7" fmla="*/ 13 h 14"/>
                        <a:gd name="T8" fmla="*/ 0 w 146"/>
                        <a:gd name="T9" fmla="*/ 0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6" h="14">
                          <a:moveTo>
                            <a:pt x="0" y="0"/>
                          </a:moveTo>
                          <a:lnTo>
                            <a:pt x="139" y="0"/>
                          </a:lnTo>
                          <a:lnTo>
                            <a:pt x="145" y="13"/>
                          </a:lnTo>
                          <a:lnTo>
                            <a:pt x="4" y="1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63" name="Freeform 1007"/>
                    <p:cNvSpPr>
                      <a:spLocks/>
                    </p:cNvSpPr>
                    <p:nvPr/>
                  </p:nvSpPr>
                  <p:spPr bwMode="auto">
                    <a:xfrm>
                      <a:off x="4402" y="1493"/>
                      <a:ext cx="150" cy="14"/>
                    </a:xfrm>
                    <a:custGeom>
                      <a:avLst/>
                      <a:gdLst>
                        <a:gd name="T0" fmla="*/ 0 w 150"/>
                        <a:gd name="T1" fmla="*/ 0 h 14"/>
                        <a:gd name="T2" fmla="*/ 143 w 150"/>
                        <a:gd name="T3" fmla="*/ 0 h 14"/>
                        <a:gd name="T4" fmla="*/ 149 w 150"/>
                        <a:gd name="T5" fmla="*/ 13 h 14"/>
                        <a:gd name="T6" fmla="*/ 4 w 150"/>
                        <a:gd name="T7" fmla="*/ 13 h 14"/>
                        <a:gd name="T8" fmla="*/ 0 w 150"/>
                        <a:gd name="T9" fmla="*/ 0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0" h="14">
                          <a:moveTo>
                            <a:pt x="0" y="0"/>
                          </a:moveTo>
                          <a:lnTo>
                            <a:pt x="143" y="0"/>
                          </a:lnTo>
                          <a:lnTo>
                            <a:pt x="149" y="13"/>
                          </a:lnTo>
                          <a:lnTo>
                            <a:pt x="4" y="1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864" name="Group 1008"/>
                <p:cNvGrpSpPr>
                  <a:grpSpLocks/>
                </p:cNvGrpSpPr>
                <p:nvPr/>
              </p:nvGrpSpPr>
              <p:grpSpPr bwMode="auto">
                <a:xfrm>
                  <a:off x="4388" y="1427"/>
                  <a:ext cx="156" cy="86"/>
                  <a:chOff x="4388" y="1427"/>
                  <a:chExt cx="156" cy="86"/>
                </a:xfrm>
              </p:grpSpPr>
              <p:grpSp>
                <p:nvGrpSpPr>
                  <p:cNvPr id="122865" name="Group 1009"/>
                  <p:cNvGrpSpPr>
                    <a:grpSpLocks/>
                  </p:cNvGrpSpPr>
                  <p:nvPr/>
                </p:nvGrpSpPr>
                <p:grpSpPr bwMode="auto">
                  <a:xfrm>
                    <a:off x="4388" y="1428"/>
                    <a:ext cx="26" cy="85"/>
                    <a:chOff x="4388" y="1428"/>
                    <a:chExt cx="26" cy="85"/>
                  </a:xfrm>
                </p:grpSpPr>
                <p:sp>
                  <p:nvSpPr>
                    <p:cNvPr id="122866" name="Freeform 1010"/>
                    <p:cNvSpPr>
                      <a:spLocks/>
                    </p:cNvSpPr>
                    <p:nvPr/>
                  </p:nvSpPr>
                  <p:spPr bwMode="auto">
                    <a:xfrm>
                      <a:off x="4388" y="1428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  <a:gd name="T32" fmla="*/ 0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  <a:gd name="T64" fmla="*/ 0 w 2"/>
                        <a:gd name="T6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67" name="Freeform 1011"/>
                    <p:cNvSpPr>
                      <a:spLocks/>
                    </p:cNvSpPr>
                    <p:nvPr/>
                  </p:nvSpPr>
                  <p:spPr bwMode="auto">
                    <a:xfrm>
                      <a:off x="4391" y="1441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68" name="Freeform 1012"/>
                    <p:cNvSpPr>
                      <a:spLocks/>
                    </p:cNvSpPr>
                    <p:nvPr/>
                  </p:nvSpPr>
                  <p:spPr bwMode="auto">
                    <a:xfrm>
                      <a:off x="4394" y="1452"/>
                      <a:ext cx="4" cy="2"/>
                    </a:xfrm>
                    <a:custGeom>
                      <a:avLst/>
                      <a:gdLst>
                        <a:gd name="T0" fmla="*/ 2 w 4"/>
                        <a:gd name="T1" fmla="*/ 0 h 2"/>
                        <a:gd name="T2" fmla="*/ 1 w 4"/>
                        <a:gd name="T3" fmla="*/ 0 h 2"/>
                        <a:gd name="T4" fmla="*/ 1 w 4"/>
                        <a:gd name="T5" fmla="*/ 0 h 2"/>
                        <a:gd name="T6" fmla="*/ 1 w 4"/>
                        <a:gd name="T7" fmla="*/ 0 h 2"/>
                        <a:gd name="T8" fmla="*/ 1 w 4"/>
                        <a:gd name="T9" fmla="*/ 0 h 2"/>
                        <a:gd name="T10" fmla="*/ 0 w 4"/>
                        <a:gd name="T11" fmla="*/ 0 h 2"/>
                        <a:gd name="T12" fmla="*/ 0 w 4"/>
                        <a:gd name="T13" fmla="*/ 0 h 2"/>
                        <a:gd name="T14" fmla="*/ 0 w 4"/>
                        <a:gd name="T15" fmla="*/ 0 h 2"/>
                        <a:gd name="T16" fmla="*/ 0 w 4"/>
                        <a:gd name="T17" fmla="*/ 1 h 2"/>
                        <a:gd name="T18" fmla="*/ 0 w 4"/>
                        <a:gd name="T19" fmla="*/ 1 h 2"/>
                        <a:gd name="T20" fmla="*/ 0 w 4"/>
                        <a:gd name="T21" fmla="*/ 1 h 2"/>
                        <a:gd name="T22" fmla="*/ 0 w 4"/>
                        <a:gd name="T23" fmla="*/ 1 h 2"/>
                        <a:gd name="T24" fmla="*/ 1 w 4"/>
                        <a:gd name="T25" fmla="*/ 1 h 2"/>
                        <a:gd name="T26" fmla="*/ 1 w 4"/>
                        <a:gd name="T27" fmla="*/ 1 h 2"/>
                        <a:gd name="T28" fmla="*/ 1 w 4"/>
                        <a:gd name="T29" fmla="*/ 1 h 2"/>
                        <a:gd name="T30" fmla="*/ 1 w 4"/>
                        <a:gd name="T31" fmla="*/ 1 h 2"/>
                        <a:gd name="T32" fmla="*/ 2 w 4"/>
                        <a:gd name="T33" fmla="*/ 1 h 2"/>
                        <a:gd name="T34" fmla="*/ 2 w 4"/>
                        <a:gd name="T35" fmla="*/ 1 h 2"/>
                        <a:gd name="T36" fmla="*/ 2 w 4"/>
                        <a:gd name="T37" fmla="*/ 1 h 2"/>
                        <a:gd name="T38" fmla="*/ 2 w 4"/>
                        <a:gd name="T39" fmla="*/ 1 h 2"/>
                        <a:gd name="T40" fmla="*/ 3 w 4"/>
                        <a:gd name="T41" fmla="*/ 1 h 2"/>
                        <a:gd name="T42" fmla="*/ 3 w 4"/>
                        <a:gd name="T43" fmla="*/ 1 h 2"/>
                        <a:gd name="T44" fmla="*/ 3 w 4"/>
                        <a:gd name="T45" fmla="*/ 1 h 2"/>
                        <a:gd name="T46" fmla="*/ 3 w 4"/>
                        <a:gd name="T47" fmla="*/ 1 h 2"/>
                        <a:gd name="T48" fmla="*/ 3 w 4"/>
                        <a:gd name="T49" fmla="*/ 1 h 2"/>
                        <a:gd name="T50" fmla="*/ 3 w 4"/>
                        <a:gd name="T51" fmla="*/ 0 h 2"/>
                        <a:gd name="T52" fmla="*/ 3 w 4"/>
                        <a:gd name="T53" fmla="*/ 0 h 2"/>
                        <a:gd name="T54" fmla="*/ 3 w 4"/>
                        <a:gd name="T55" fmla="*/ 0 h 2"/>
                        <a:gd name="T56" fmla="*/ 3 w 4"/>
                        <a:gd name="T57" fmla="*/ 0 h 2"/>
                        <a:gd name="T58" fmla="*/ 3 w 4"/>
                        <a:gd name="T59" fmla="*/ 0 h 2"/>
                        <a:gd name="T60" fmla="*/ 2 w 4"/>
                        <a:gd name="T61" fmla="*/ 0 h 2"/>
                        <a:gd name="T62" fmla="*/ 2 w 4"/>
                        <a:gd name="T63" fmla="*/ 0 h 2"/>
                        <a:gd name="T64" fmla="*/ 2 w 4"/>
                        <a:gd name="T65" fmla="*/ 0 h 2"/>
                        <a:gd name="T66" fmla="*/ 2 w 4"/>
                        <a:gd name="T67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4" h="2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69" name="Freeform 1013"/>
                    <p:cNvSpPr>
                      <a:spLocks/>
                    </p:cNvSpPr>
                    <p:nvPr/>
                  </p:nvSpPr>
                  <p:spPr bwMode="auto">
                    <a:xfrm>
                      <a:off x="4398" y="1464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1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0" name="Freeform 1014"/>
                    <p:cNvSpPr>
                      <a:spLocks/>
                    </p:cNvSpPr>
                    <p:nvPr/>
                  </p:nvSpPr>
                  <p:spPr bwMode="auto">
                    <a:xfrm>
                      <a:off x="4401" y="1475"/>
                      <a:ext cx="3" cy="3"/>
                    </a:xfrm>
                    <a:custGeom>
                      <a:avLst/>
                      <a:gdLst>
                        <a:gd name="T0" fmla="*/ 1 w 3"/>
                        <a:gd name="T1" fmla="*/ 0 h 3"/>
                        <a:gd name="T2" fmla="*/ 1 w 3"/>
                        <a:gd name="T3" fmla="*/ 0 h 3"/>
                        <a:gd name="T4" fmla="*/ 1 w 3"/>
                        <a:gd name="T5" fmla="*/ 0 h 3"/>
                        <a:gd name="T6" fmla="*/ 0 w 3"/>
                        <a:gd name="T7" fmla="*/ 0 h 3"/>
                        <a:gd name="T8" fmla="*/ 0 w 3"/>
                        <a:gd name="T9" fmla="*/ 0 h 3"/>
                        <a:gd name="T10" fmla="*/ 0 w 3"/>
                        <a:gd name="T11" fmla="*/ 1 h 3"/>
                        <a:gd name="T12" fmla="*/ 0 w 3"/>
                        <a:gd name="T13" fmla="*/ 1 h 3"/>
                        <a:gd name="T14" fmla="*/ 0 w 3"/>
                        <a:gd name="T15" fmla="*/ 1 h 3"/>
                        <a:gd name="T16" fmla="*/ 0 w 3"/>
                        <a:gd name="T17" fmla="*/ 1 h 3"/>
                        <a:gd name="T18" fmla="*/ 0 w 3"/>
                        <a:gd name="T19" fmla="*/ 1 h 3"/>
                        <a:gd name="T20" fmla="*/ 0 w 3"/>
                        <a:gd name="T21" fmla="*/ 1 h 3"/>
                        <a:gd name="T22" fmla="*/ 0 w 3"/>
                        <a:gd name="T23" fmla="*/ 2 h 3"/>
                        <a:gd name="T24" fmla="*/ 0 w 3"/>
                        <a:gd name="T25" fmla="*/ 2 h 3"/>
                        <a:gd name="T26" fmla="*/ 0 w 3"/>
                        <a:gd name="T27" fmla="*/ 2 h 3"/>
                        <a:gd name="T28" fmla="*/ 1 w 3"/>
                        <a:gd name="T29" fmla="*/ 2 h 3"/>
                        <a:gd name="T30" fmla="*/ 1 w 3"/>
                        <a:gd name="T31" fmla="*/ 2 h 3"/>
                        <a:gd name="T32" fmla="*/ 1 w 3"/>
                        <a:gd name="T33" fmla="*/ 2 h 3"/>
                        <a:gd name="T34" fmla="*/ 1 w 3"/>
                        <a:gd name="T35" fmla="*/ 2 h 3"/>
                        <a:gd name="T36" fmla="*/ 1 w 3"/>
                        <a:gd name="T37" fmla="*/ 2 h 3"/>
                        <a:gd name="T38" fmla="*/ 1 w 3"/>
                        <a:gd name="T39" fmla="*/ 2 h 3"/>
                        <a:gd name="T40" fmla="*/ 2 w 3"/>
                        <a:gd name="T41" fmla="*/ 2 h 3"/>
                        <a:gd name="T42" fmla="*/ 2 w 3"/>
                        <a:gd name="T43" fmla="*/ 2 h 3"/>
                        <a:gd name="T44" fmla="*/ 2 w 3"/>
                        <a:gd name="T45" fmla="*/ 1 h 3"/>
                        <a:gd name="T46" fmla="*/ 2 w 3"/>
                        <a:gd name="T47" fmla="*/ 1 h 3"/>
                        <a:gd name="T48" fmla="*/ 2 w 3"/>
                        <a:gd name="T49" fmla="*/ 1 h 3"/>
                        <a:gd name="T50" fmla="*/ 2 w 3"/>
                        <a:gd name="T51" fmla="*/ 1 h 3"/>
                        <a:gd name="T52" fmla="*/ 2 w 3"/>
                        <a:gd name="T53" fmla="*/ 1 h 3"/>
                        <a:gd name="T54" fmla="*/ 2 w 3"/>
                        <a:gd name="T55" fmla="*/ 1 h 3"/>
                        <a:gd name="T56" fmla="*/ 2 w 3"/>
                        <a:gd name="T57" fmla="*/ 0 h 3"/>
                        <a:gd name="T58" fmla="*/ 2 w 3"/>
                        <a:gd name="T59" fmla="*/ 0 h 3"/>
                        <a:gd name="T60" fmla="*/ 1 w 3"/>
                        <a:gd name="T61" fmla="*/ 0 h 3"/>
                        <a:gd name="T62" fmla="*/ 1 w 3"/>
                        <a:gd name="T63" fmla="*/ 0 h 3"/>
                        <a:gd name="T64" fmla="*/ 1 w 3"/>
                        <a:gd name="T65" fmla="*/ 0 h 3"/>
                        <a:gd name="T66" fmla="*/ 1 w 3"/>
                        <a:gd name="T67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1" name="Freeform 1015"/>
                    <p:cNvSpPr>
                      <a:spLocks/>
                    </p:cNvSpPr>
                    <p:nvPr/>
                  </p:nvSpPr>
                  <p:spPr bwMode="auto">
                    <a:xfrm>
                      <a:off x="4404" y="1487"/>
                      <a:ext cx="3" cy="2"/>
                    </a:xfrm>
                    <a:custGeom>
                      <a:avLst/>
                      <a:gdLst>
                        <a:gd name="T0" fmla="*/ 1 w 3"/>
                        <a:gd name="T1" fmla="*/ 0 h 2"/>
                        <a:gd name="T2" fmla="*/ 1 w 3"/>
                        <a:gd name="T3" fmla="*/ 0 h 2"/>
                        <a:gd name="T4" fmla="*/ 1 w 3"/>
                        <a:gd name="T5" fmla="*/ 0 h 2"/>
                        <a:gd name="T6" fmla="*/ 0 w 3"/>
                        <a:gd name="T7" fmla="*/ 0 h 2"/>
                        <a:gd name="T8" fmla="*/ 0 w 3"/>
                        <a:gd name="T9" fmla="*/ 0 h 2"/>
                        <a:gd name="T10" fmla="*/ 0 w 3"/>
                        <a:gd name="T11" fmla="*/ 0 h 2"/>
                        <a:gd name="T12" fmla="*/ 0 w 3"/>
                        <a:gd name="T13" fmla="*/ 0 h 2"/>
                        <a:gd name="T14" fmla="*/ 0 w 3"/>
                        <a:gd name="T15" fmla="*/ 0 h 2"/>
                        <a:gd name="T16" fmla="*/ 0 w 3"/>
                        <a:gd name="T17" fmla="*/ 1 h 2"/>
                        <a:gd name="T18" fmla="*/ 0 w 3"/>
                        <a:gd name="T19" fmla="*/ 1 h 2"/>
                        <a:gd name="T20" fmla="*/ 0 w 3"/>
                        <a:gd name="T21" fmla="*/ 1 h 2"/>
                        <a:gd name="T22" fmla="*/ 0 w 3"/>
                        <a:gd name="T23" fmla="*/ 1 h 2"/>
                        <a:gd name="T24" fmla="*/ 0 w 3"/>
                        <a:gd name="T25" fmla="*/ 1 h 2"/>
                        <a:gd name="T26" fmla="*/ 0 w 3"/>
                        <a:gd name="T27" fmla="*/ 1 h 2"/>
                        <a:gd name="T28" fmla="*/ 0 w 3"/>
                        <a:gd name="T29" fmla="*/ 1 h 2"/>
                        <a:gd name="T30" fmla="*/ 1 w 3"/>
                        <a:gd name="T31" fmla="*/ 1 h 2"/>
                        <a:gd name="T32" fmla="*/ 1 w 3"/>
                        <a:gd name="T33" fmla="*/ 1 h 2"/>
                        <a:gd name="T34" fmla="*/ 1 w 3"/>
                        <a:gd name="T35" fmla="*/ 1 h 2"/>
                        <a:gd name="T36" fmla="*/ 1 w 3"/>
                        <a:gd name="T37" fmla="*/ 1 h 2"/>
                        <a:gd name="T38" fmla="*/ 1 w 3"/>
                        <a:gd name="T39" fmla="*/ 1 h 2"/>
                        <a:gd name="T40" fmla="*/ 2 w 3"/>
                        <a:gd name="T41" fmla="*/ 1 h 2"/>
                        <a:gd name="T42" fmla="*/ 2 w 3"/>
                        <a:gd name="T43" fmla="*/ 1 h 2"/>
                        <a:gd name="T44" fmla="*/ 2 w 3"/>
                        <a:gd name="T45" fmla="*/ 1 h 2"/>
                        <a:gd name="T46" fmla="*/ 2 w 3"/>
                        <a:gd name="T47" fmla="*/ 1 h 2"/>
                        <a:gd name="T48" fmla="*/ 2 w 3"/>
                        <a:gd name="T49" fmla="*/ 1 h 2"/>
                        <a:gd name="T50" fmla="*/ 2 w 3"/>
                        <a:gd name="T51" fmla="*/ 1 h 2"/>
                        <a:gd name="T52" fmla="*/ 2 w 3"/>
                        <a:gd name="T53" fmla="*/ 0 h 2"/>
                        <a:gd name="T54" fmla="*/ 2 w 3"/>
                        <a:gd name="T55" fmla="*/ 0 h 2"/>
                        <a:gd name="T56" fmla="*/ 2 w 3"/>
                        <a:gd name="T57" fmla="*/ 0 h 2"/>
                        <a:gd name="T58" fmla="*/ 2 w 3"/>
                        <a:gd name="T59" fmla="*/ 0 h 2"/>
                        <a:gd name="T60" fmla="*/ 1 w 3"/>
                        <a:gd name="T61" fmla="*/ 0 h 2"/>
                        <a:gd name="T62" fmla="*/ 1 w 3"/>
                        <a:gd name="T63" fmla="*/ 0 h 2"/>
                        <a:gd name="T64" fmla="*/ 1 w 3"/>
                        <a:gd name="T65" fmla="*/ 0 h 2"/>
                        <a:gd name="T66" fmla="*/ 1 w 3"/>
                        <a:gd name="T67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2" name="Freeform 1016"/>
                    <p:cNvSpPr>
                      <a:spLocks/>
                    </p:cNvSpPr>
                    <p:nvPr/>
                  </p:nvSpPr>
                  <p:spPr bwMode="auto">
                    <a:xfrm>
                      <a:off x="4408" y="1498"/>
                      <a:ext cx="2" cy="3"/>
                    </a:xfrm>
                    <a:custGeom>
                      <a:avLst/>
                      <a:gdLst>
                        <a:gd name="T0" fmla="*/ 0 w 2"/>
                        <a:gd name="T1" fmla="*/ 0 h 3"/>
                        <a:gd name="T2" fmla="*/ 0 w 2"/>
                        <a:gd name="T3" fmla="*/ 0 h 3"/>
                        <a:gd name="T4" fmla="*/ 0 w 2"/>
                        <a:gd name="T5" fmla="*/ 0 h 3"/>
                        <a:gd name="T6" fmla="*/ 0 w 2"/>
                        <a:gd name="T7" fmla="*/ 0 h 3"/>
                        <a:gd name="T8" fmla="*/ 0 w 2"/>
                        <a:gd name="T9" fmla="*/ 0 h 3"/>
                        <a:gd name="T10" fmla="*/ 0 w 2"/>
                        <a:gd name="T11" fmla="*/ 1 h 3"/>
                        <a:gd name="T12" fmla="*/ 0 w 2"/>
                        <a:gd name="T13" fmla="*/ 1 h 3"/>
                        <a:gd name="T14" fmla="*/ 0 w 2"/>
                        <a:gd name="T15" fmla="*/ 1 h 3"/>
                        <a:gd name="T16" fmla="*/ 0 w 2"/>
                        <a:gd name="T17" fmla="*/ 1 h 3"/>
                        <a:gd name="T18" fmla="*/ 0 w 2"/>
                        <a:gd name="T19" fmla="*/ 1 h 3"/>
                        <a:gd name="T20" fmla="*/ 0 w 2"/>
                        <a:gd name="T21" fmla="*/ 2 h 3"/>
                        <a:gd name="T22" fmla="*/ 0 w 2"/>
                        <a:gd name="T23" fmla="*/ 2 h 3"/>
                        <a:gd name="T24" fmla="*/ 0 w 2"/>
                        <a:gd name="T25" fmla="*/ 2 h 3"/>
                        <a:gd name="T26" fmla="*/ 0 w 2"/>
                        <a:gd name="T27" fmla="*/ 2 h 3"/>
                        <a:gd name="T28" fmla="*/ 0 w 2"/>
                        <a:gd name="T29" fmla="*/ 2 h 3"/>
                        <a:gd name="T30" fmla="*/ 0 w 2"/>
                        <a:gd name="T31" fmla="*/ 2 h 3"/>
                        <a:gd name="T32" fmla="*/ 1 w 2"/>
                        <a:gd name="T33" fmla="*/ 2 h 3"/>
                        <a:gd name="T34" fmla="*/ 1 w 2"/>
                        <a:gd name="T35" fmla="*/ 2 h 3"/>
                        <a:gd name="T36" fmla="*/ 1 w 2"/>
                        <a:gd name="T37" fmla="*/ 2 h 3"/>
                        <a:gd name="T38" fmla="*/ 1 w 2"/>
                        <a:gd name="T39" fmla="*/ 2 h 3"/>
                        <a:gd name="T40" fmla="*/ 1 w 2"/>
                        <a:gd name="T41" fmla="*/ 1 h 3"/>
                        <a:gd name="T42" fmla="*/ 1 w 2"/>
                        <a:gd name="T43" fmla="*/ 1 h 3"/>
                        <a:gd name="T44" fmla="*/ 1 w 2"/>
                        <a:gd name="T45" fmla="*/ 1 h 3"/>
                        <a:gd name="T46" fmla="*/ 1 w 2"/>
                        <a:gd name="T47" fmla="*/ 1 h 3"/>
                        <a:gd name="T48" fmla="*/ 1 w 2"/>
                        <a:gd name="T49" fmla="*/ 1 h 3"/>
                        <a:gd name="T50" fmla="*/ 1 w 2"/>
                        <a:gd name="T51" fmla="*/ 1 h 3"/>
                        <a:gd name="T52" fmla="*/ 1 w 2"/>
                        <a:gd name="T53" fmla="*/ 0 h 3"/>
                        <a:gd name="T54" fmla="*/ 1 w 2"/>
                        <a:gd name="T55" fmla="*/ 0 h 3"/>
                        <a:gd name="T56" fmla="*/ 1 w 2"/>
                        <a:gd name="T57" fmla="*/ 0 h 3"/>
                        <a:gd name="T58" fmla="*/ 1 w 2"/>
                        <a:gd name="T59" fmla="*/ 0 h 3"/>
                        <a:gd name="T60" fmla="*/ 1 w 2"/>
                        <a:gd name="T61" fmla="*/ 0 h 3"/>
                        <a:gd name="T62" fmla="*/ 1 w 2"/>
                        <a:gd name="T63" fmla="*/ 0 h 3"/>
                        <a:gd name="T64" fmla="*/ 0 w 2"/>
                        <a:gd name="T65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" h="3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3" name="Freeform 1017"/>
                    <p:cNvSpPr>
                      <a:spLocks/>
                    </p:cNvSpPr>
                    <p:nvPr/>
                  </p:nvSpPr>
                  <p:spPr bwMode="auto">
                    <a:xfrm>
                      <a:off x="4412" y="1511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874" name="Group 1018"/>
                  <p:cNvGrpSpPr>
                    <a:grpSpLocks/>
                  </p:cNvGrpSpPr>
                  <p:nvPr/>
                </p:nvGrpSpPr>
                <p:grpSpPr bwMode="auto">
                  <a:xfrm>
                    <a:off x="4510" y="1427"/>
                    <a:ext cx="34" cy="84"/>
                    <a:chOff x="4510" y="1427"/>
                    <a:chExt cx="34" cy="84"/>
                  </a:xfrm>
                </p:grpSpPr>
                <p:sp>
                  <p:nvSpPr>
                    <p:cNvPr id="122875" name="Freeform 1019"/>
                    <p:cNvSpPr>
                      <a:spLocks/>
                    </p:cNvSpPr>
                    <p:nvPr/>
                  </p:nvSpPr>
                  <p:spPr bwMode="auto">
                    <a:xfrm>
                      <a:off x="4510" y="1427"/>
                      <a:ext cx="3" cy="2"/>
                    </a:xfrm>
                    <a:custGeom>
                      <a:avLst/>
                      <a:gdLst>
                        <a:gd name="T0" fmla="*/ 1 w 3"/>
                        <a:gd name="T1" fmla="*/ 0 h 2"/>
                        <a:gd name="T2" fmla="*/ 1 w 3"/>
                        <a:gd name="T3" fmla="*/ 0 h 2"/>
                        <a:gd name="T4" fmla="*/ 1 w 3"/>
                        <a:gd name="T5" fmla="*/ 0 h 2"/>
                        <a:gd name="T6" fmla="*/ 0 w 3"/>
                        <a:gd name="T7" fmla="*/ 0 h 2"/>
                        <a:gd name="T8" fmla="*/ 0 w 3"/>
                        <a:gd name="T9" fmla="*/ 0 h 2"/>
                        <a:gd name="T10" fmla="*/ 0 w 3"/>
                        <a:gd name="T11" fmla="*/ 0 h 2"/>
                        <a:gd name="T12" fmla="*/ 0 w 3"/>
                        <a:gd name="T13" fmla="*/ 0 h 2"/>
                        <a:gd name="T14" fmla="*/ 0 w 3"/>
                        <a:gd name="T15" fmla="*/ 0 h 2"/>
                        <a:gd name="T16" fmla="*/ 0 w 3"/>
                        <a:gd name="T17" fmla="*/ 1 h 2"/>
                        <a:gd name="T18" fmla="*/ 0 w 3"/>
                        <a:gd name="T19" fmla="*/ 1 h 2"/>
                        <a:gd name="T20" fmla="*/ 0 w 3"/>
                        <a:gd name="T21" fmla="*/ 1 h 2"/>
                        <a:gd name="T22" fmla="*/ 0 w 3"/>
                        <a:gd name="T23" fmla="*/ 1 h 2"/>
                        <a:gd name="T24" fmla="*/ 0 w 3"/>
                        <a:gd name="T25" fmla="*/ 1 h 2"/>
                        <a:gd name="T26" fmla="*/ 0 w 3"/>
                        <a:gd name="T27" fmla="*/ 1 h 2"/>
                        <a:gd name="T28" fmla="*/ 1 w 3"/>
                        <a:gd name="T29" fmla="*/ 1 h 2"/>
                        <a:gd name="T30" fmla="*/ 1 w 3"/>
                        <a:gd name="T31" fmla="*/ 1 h 2"/>
                        <a:gd name="T32" fmla="*/ 1 w 3"/>
                        <a:gd name="T33" fmla="*/ 1 h 2"/>
                        <a:gd name="T34" fmla="*/ 1 w 3"/>
                        <a:gd name="T35" fmla="*/ 1 h 2"/>
                        <a:gd name="T36" fmla="*/ 1 w 3"/>
                        <a:gd name="T37" fmla="*/ 1 h 2"/>
                        <a:gd name="T38" fmla="*/ 2 w 3"/>
                        <a:gd name="T39" fmla="*/ 1 h 2"/>
                        <a:gd name="T40" fmla="*/ 2 w 3"/>
                        <a:gd name="T41" fmla="*/ 1 h 2"/>
                        <a:gd name="T42" fmla="*/ 2 w 3"/>
                        <a:gd name="T43" fmla="*/ 1 h 2"/>
                        <a:gd name="T44" fmla="*/ 2 w 3"/>
                        <a:gd name="T45" fmla="*/ 1 h 2"/>
                        <a:gd name="T46" fmla="*/ 2 w 3"/>
                        <a:gd name="T47" fmla="*/ 1 h 2"/>
                        <a:gd name="T48" fmla="*/ 2 w 3"/>
                        <a:gd name="T49" fmla="*/ 1 h 2"/>
                        <a:gd name="T50" fmla="*/ 2 w 3"/>
                        <a:gd name="T51" fmla="*/ 0 h 2"/>
                        <a:gd name="T52" fmla="*/ 2 w 3"/>
                        <a:gd name="T53" fmla="*/ 0 h 2"/>
                        <a:gd name="T54" fmla="*/ 2 w 3"/>
                        <a:gd name="T55" fmla="*/ 0 h 2"/>
                        <a:gd name="T56" fmla="*/ 2 w 3"/>
                        <a:gd name="T57" fmla="*/ 0 h 2"/>
                        <a:gd name="T58" fmla="*/ 2 w 3"/>
                        <a:gd name="T59" fmla="*/ 0 h 2"/>
                        <a:gd name="T60" fmla="*/ 1 w 3"/>
                        <a:gd name="T61" fmla="*/ 0 h 2"/>
                        <a:gd name="T62" fmla="*/ 1 w 3"/>
                        <a:gd name="T63" fmla="*/ 0 h 2"/>
                        <a:gd name="T64" fmla="*/ 1 w 3"/>
                        <a:gd name="T65" fmla="*/ 0 h 2"/>
                        <a:gd name="T66" fmla="*/ 1 w 3"/>
                        <a:gd name="T67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6" name="Freeform 1020"/>
                    <p:cNvSpPr>
                      <a:spLocks/>
                    </p:cNvSpPr>
                    <p:nvPr/>
                  </p:nvSpPr>
                  <p:spPr bwMode="auto">
                    <a:xfrm>
                      <a:off x="4515" y="1439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  <a:gd name="T32" fmla="*/ 0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1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  <a:gd name="T64" fmla="*/ 1 w 2"/>
                        <a:gd name="T65" fmla="*/ 0 h 2"/>
                        <a:gd name="T66" fmla="*/ 1 w 2"/>
                        <a:gd name="T67" fmla="*/ 0 h 2"/>
                        <a:gd name="T68" fmla="*/ 0 w 2"/>
                        <a:gd name="T69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7" name="Freeform 1021"/>
                    <p:cNvSpPr>
                      <a:spLocks/>
                    </p:cNvSpPr>
                    <p:nvPr/>
                  </p:nvSpPr>
                  <p:spPr bwMode="auto">
                    <a:xfrm>
                      <a:off x="4520" y="1450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0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0 w 2"/>
                        <a:gd name="T6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8" name="Freeform 1022"/>
                    <p:cNvSpPr>
                      <a:spLocks/>
                    </p:cNvSpPr>
                    <p:nvPr/>
                  </p:nvSpPr>
                  <p:spPr bwMode="auto">
                    <a:xfrm>
                      <a:off x="4524" y="1462"/>
                      <a:ext cx="3" cy="2"/>
                    </a:xfrm>
                    <a:custGeom>
                      <a:avLst/>
                      <a:gdLst>
                        <a:gd name="T0" fmla="*/ 1 w 3"/>
                        <a:gd name="T1" fmla="*/ 0 h 2"/>
                        <a:gd name="T2" fmla="*/ 1 w 3"/>
                        <a:gd name="T3" fmla="*/ 0 h 2"/>
                        <a:gd name="T4" fmla="*/ 1 w 3"/>
                        <a:gd name="T5" fmla="*/ 0 h 2"/>
                        <a:gd name="T6" fmla="*/ 0 w 3"/>
                        <a:gd name="T7" fmla="*/ 0 h 2"/>
                        <a:gd name="T8" fmla="*/ 0 w 3"/>
                        <a:gd name="T9" fmla="*/ 0 h 2"/>
                        <a:gd name="T10" fmla="*/ 0 w 3"/>
                        <a:gd name="T11" fmla="*/ 0 h 2"/>
                        <a:gd name="T12" fmla="*/ 0 w 3"/>
                        <a:gd name="T13" fmla="*/ 0 h 2"/>
                        <a:gd name="T14" fmla="*/ 0 w 3"/>
                        <a:gd name="T15" fmla="*/ 0 h 2"/>
                        <a:gd name="T16" fmla="*/ 0 w 3"/>
                        <a:gd name="T17" fmla="*/ 1 h 2"/>
                        <a:gd name="T18" fmla="*/ 0 w 3"/>
                        <a:gd name="T19" fmla="*/ 1 h 2"/>
                        <a:gd name="T20" fmla="*/ 0 w 3"/>
                        <a:gd name="T21" fmla="*/ 1 h 2"/>
                        <a:gd name="T22" fmla="*/ 0 w 3"/>
                        <a:gd name="T23" fmla="*/ 1 h 2"/>
                        <a:gd name="T24" fmla="*/ 0 w 3"/>
                        <a:gd name="T25" fmla="*/ 1 h 2"/>
                        <a:gd name="T26" fmla="*/ 1 w 3"/>
                        <a:gd name="T27" fmla="*/ 1 h 2"/>
                        <a:gd name="T28" fmla="*/ 1 w 3"/>
                        <a:gd name="T29" fmla="*/ 1 h 2"/>
                        <a:gd name="T30" fmla="*/ 1 w 3"/>
                        <a:gd name="T31" fmla="*/ 1 h 2"/>
                        <a:gd name="T32" fmla="*/ 1 w 3"/>
                        <a:gd name="T33" fmla="*/ 1 h 2"/>
                        <a:gd name="T34" fmla="*/ 1 w 3"/>
                        <a:gd name="T35" fmla="*/ 1 h 2"/>
                        <a:gd name="T36" fmla="*/ 2 w 3"/>
                        <a:gd name="T37" fmla="*/ 1 h 2"/>
                        <a:gd name="T38" fmla="*/ 2 w 3"/>
                        <a:gd name="T39" fmla="*/ 1 h 2"/>
                        <a:gd name="T40" fmla="*/ 2 w 3"/>
                        <a:gd name="T41" fmla="*/ 1 h 2"/>
                        <a:gd name="T42" fmla="*/ 2 w 3"/>
                        <a:gd name="T43" fmla="*/ 1 h 2"/>
                        <a:gd name="T44" fmla="*/ 2 w 3"/>
                        <a:gd name="T45" fmla="*/ 1 h 2"/>
                        <a:gd name="T46" fmla="*/ 2 w 3"/>
                        <a:gd name="T47" fmla="*/ 1 h 2"/>
                        <a:gd name="T48" fmla="*/ 2 w 3"/>
                        <a:gd name="T49" fmla="*/ 0 h 2"/>
                        <a:gd name="T50" fmla="*/ 2 w 3"/>
                        <a:gd name="T51" fmla="*/ 0 h 2"/>
                        <a:gd name="T52" fmla="*/ 2 w 3"/>
                        <a:gd name="T53" fmla="*/ 0 h 2"/>
                        <a:gd name="T54" fmla="*/ 2 w 3"/>
                        <a:gd name="T55" fmla="*/ 0 h 2"/>
                        <a:gd name="T56" fmla="*/ 2 w 3"/>
                        <a:gd name="T57" fmla="*/ 0 h 2"/>
                        <a:gd name="T58" fmla="*/ 2 w 3"/>
                        <a:gd name="T59" fmla="*/ 0 h 2"/>
                        <a:gd name="T60" fmla="*/ 1 w 3"/>
                        <a:gd name="T61" fmla="*/ 0 h 2"/>
                        <a:gd name="T62" fmla="*/ 1 w 3"/>
                        <a:gd name="T63" fmla="*/ 0 h 2"/>
                        <a:gd name="T64" fmla="*/ 1 w 3"/>
                        <a:gd name="T6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79" name="Freeform 1023"/>
                    <p:cNvSpPr>
                      <a:spLocks/>
                    </p:cNvSpPr>
                    <p:nvPr/>
                  </p:nvSpPr>
                  <p:spPr bwMode="auto">
                    <a:xfrm>
                      <a:off x="4529" y="1474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1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1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0 h 2"/>
                        <a:gd name="T44" fmla="*/ 1 w 2"/>
                        <a:gd name="T45" fmla="*/ 0 h 2"/>
                        <a:gd name="T46" fmla="*/ 1 w 2"/>
                        <a:gd name="T47" fmla="*/ 0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0 w 2"/>
                        <a:gd name="T6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80" name="Freeform 1024"/>
                    <p:cNvSpPr>
                      <a:spLocks/>
                    </p:cNvSpPr>
                    <p:nvPr/>
                  </p:nvSpPr>
                  <p:spPr bwMode="auto">
                    <a:xfrm>
                      <a:off x="4537" y="1496"/>
                      <a:ext cx="2" cy="2"/>
                    </a:xfrm>
                    <a:custGeom>
                      <a:avLst/>
                      <a:gdLst>
                        <a:gd name="T0" fmla="*/ 0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1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1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  <a:gd name="T64" fmla="*/ 1 w 2"/>
                        <a:gd name="T65" fmla="*/ 0 h 2"/>
                        <a:gd name="T66" fmla="*/ 0 w 2"/>
                        <a:gd name="T67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81" name="Freeform 1025"/>
                    <p:cNvSpPr>
                      <a:spLocks/>
                    </p:cNvSpPr>
                    <p:nvPr/>
                  </p:nvSpPr>
                  <p:spPr bwMode="auto">
                    <a:xfrm>
                      <a:off x="4542" y="1509"/>
                      <a:ext cx="2" cy="2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0 h 2"/>
                        <a:gd name="T4" fmla="*/ 0 w 2"/>
                        <a:gd name="T5" fmla="*/ 0 h 2"/>
                        <a:gd name="T6" fmla="*/ 0 w 2"/>
                        <a:gd name="T7" fmla="*/ 0 h 2"/>
                        <a:gd name="T8" fmla="*/ 0 w 2"/>
                        <a:gd name="T9" fmla="*/ 0 h 2"/>
                        <a:gd name="T10" fmla="*/ 0 w 2"/>
                        <a:gd name="T11" fmla="*/ 0 h 2"/>
                        <a:gd name="T12" fmla="*/ 0 w 2"/>
                        <a:gd name="T13" fmla="*/ 0 h 2"/>
                        <a:gd name="T14" fmla="*/ 0 w 2"/>
                        <a:gd name="T15" fmla="*/ 0 h 2"/>
                        <a:gd name="T16" fmla="*/ 0 w 2"/>
                        <a:gd name="T17" fmla="*/ 1 h 2"/>
                        <a:gd name="T18" fmla="*/ 0 w 2"/>
                        <a:gd name="T19" fmla="*/ 1 h 2"/>
                        <a:gd name="T20" fmla="*/ 0 w 2"/>
                        <a:gd name="T21" fmla="*/ 1 h 2"/>
                        <a:gd name="T22" fmla="*/ 0 w 2"/>
                        <a:gd name="T23" fmla="*/ 1 h 2"/>
                        <a:gd name="T24" fmla="*/ 0 w 2"/>
                        <a:gd name="T25" fmla="*/ 1 h 2"/>
                        <a:gd name="T26" fmla="*/ 0 w 2"/>
                        <a:gd name="T27" fmla="*/ 1 h 2"/>
                        <a:gd name="T28" fmla="*/ 0 w 2"/>
                        <a:gd name="T29" fmla="*/ 1 h 2"/>
                        <a:gd name="T30" fmla="*/ 0 w 2"/>
                        <a:gd name="T31" fmla="*/ 1 h 2"/>
                        <a:gd name="T32" fmla="*/ 1 w 2"/>
                        <a:gd name="T33" fmla="*/ 1 h 2"/>
                        <a:gd name="T34" fmla="*/ 1 w 2"/>
                        <a:gd name="T35" fmla="*/ 1 h 2"/>
                        <a:gd name="T36" fmla="*/ 1 w 2"/>
                        <a:gd name="T37" fmla="*/ 1 h 2"/>
                        <a:gd name="T38" fmla="*/ 1 w 2"/>
                        <a:gd name="T39" fmla="*/ 1 h 2"/>
                        <a:gd name="T40" fmla="*/ 1 w 2"/>
                        <a:gd name="T41" fmla="*/ 1 h 2"/>
                        <a:gd name="T42" fmla="*/ 1 w 2"/>
                        <a:gd name="T43" fmla="*/ 1 h 2"/>
                        <a:gd name="T44" fmla="*/ 1 w 2"/>
                        <a:gd name="T45" fmla="*/ 1 h 2"/>
                        <a:gd name="T46" fmla="*/ 1 w 2"/>
                        <a:gd name="T47" fmla="*/ 1 h 2"/>
                        <a:gd name="T48" fmla="*/ 1 w 2"/>
                        <a:gd name="T49" fmla="*/ 0 h 2"/>
                        <a:gd name="T50" fmla="*/ 1 w 2"/>
                        <a:gd name="T51" fmla="*/ 0 h 2"/>
                        <a:gd name="T52" fmla="*/ 1 w 2"/>
                        <a:gd name="T53" fmla="*/ 0 h 2"/>
                        <a:gd name="T54" fmla="*/ 1 w 2"/>
                        <a:gd name="T55" fmla="*/ 0 h 2"/>
                        <a:gd name="T56" fmla="*/ 1 w 2"/>
                        <a:gd name="T57" fmla="*/ 0 h 2"/>
                        <a:gd name="T58" fmla="*/ 1 w 2"/>
                        <a:gd name="T59" fmla="*/ 0 h 2"/>
                        <a:gd name="T60" fmla="*/ 1 w 2"/>
                        <a:gd name="T61" fmla="*/ 0 h 2"/>
                        <a:gd name="T62" fmla="*/ 1 w 2"/>
                        <a:gd name="T63" fmla="*/ 0 h 2"/>
                        <a:gd name="T64" fmla="*/ 1 w 2"/>
                        <a:gd name="T6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82" name="Freeform 1026"/>
                    <p:cNvSpPr>
                      <a:spLocks/>
                    </p:cNvSpPr>
                    <p:nvPr/>
                  </p:nvSpPr>
                  <p:spPr bwMode="auto">
                    <a:xfrm>
                      <a:off x="4534" y="1485"/>
                      <a:ext cx="2" cy="3"/>
                    </a:xfrm>
                    <a:custGeom>
                      <a:avLst/>
                      <a:gdLst>
                        <a:gd name="T0" fmla="*/ 1 w 2"/>
                        <a:gd name="T1" fmla="*/ 0 h 3"/>
                        <a:gd name="T2" fmla="*/ 0 w 2"/>
                        <a:gd name="T3" fmla="*/ 0 h 3"/>
                        <a:gd name="T4" fmla="*/ 0 w 2"/>
                        <a:gd name="T5" fmla="*/ 0 h 3"/>
                        <a:gd name="T6" fmla="*/ 0 w 2"/>
                        <a:gd name="T7" fmla="*/ 0 h 3"/>
                        <a:gd name="T8" fmla="*/ 0 w 2"/>
                        <a:gd name="T9" fmla="*/ 0 h 3"/>
                        <a:gd name="T10" fmla="*/ 0 w 2"/>
                        <a:gd name="T11" fmla="*/ 0 h 3"/>
                        <a:gd name="T12" fmla="*/ 0 w 2"/>
                        <a:gd name="T13" fmla="*/ 1 h 3"/>
                        <a:gd name="T14" fmla="*/ 0 w 2"/>
                        <a:gd name="T15" fmla="*/ 1 h 3"/>
                        <a:gd name="T16" fmla="*/ 0 w 2"/>
                        <a:gd name="T17" fmla="*/ 1 h 3"/>
                        <a:gd name="T18" fmla="*/ 0 w 2"/>
                        <a:gd name="T19" fmla="*/ 1 h 3"/>
                        <a:gd name="T20" fmla="*/ 0 w 2"/>
                        <a:gd name="T21" fmla="*/ 1 h 3"/>
                        <a:gd name="T22" fmla="*/ 0 w 2"/>
                        <a:gd name="T23" fmla="*/ 1 h 3"/>
                        <a:gd name="T24" fmla="*/ 0 w 2"/>
                        <a:gd name="T25" fmla="*/ 2 h 3"/>
                        <a:gd name="T26" fmla="*/ 0 w 2"/>
                        <a:gd name="T27" fmla="*/ 2 h 3"/>
                        <a:gd name="T28" fmla="*/ 0 w 2"/>
                        <a:gd name="T29" fmla="*/ 2 h 3"/>
                        <a:gd name="T30" fmla="*/ 0 w 2"/>
                        <a:gd name="T31" fmla="*/ 2 h 3"/>
                        <a:gd name="T32" fmla="*/ 1 w 2"/>
                        <a:gd name="T33" fmla="*/ 2 h 3"/>
                        <a:gd name="T34" fmla="*/ 1 w 2"/>
                        <a:gd name="T35" fmla="*/ 2 h 3"/>
                        <a:gd name="T36" fmla="*/ 1 w 2"/>
                        <a:gd name="T37" fmla="*/ 2 h 3"/>
                        <a:gd name="T38" fmla="*/ 1 w 2"/>
                        <a:gd name="T39" fmla="*/ 2 h 3"/>
                        <a:gd name="T40" fmla="*/ 1 w 2"/>
                        <a:gd name="T41" fmla="*/ 2 h 3"/>
                        <a:gd name="T42" fmla="*/ 1 w 2"/>
                        <a:gd name="T43" fmla="*/ 1 h 3"/>
                        <a:gd name="T44" fmla="*/ 1 w 2"/>
                        <a:gd name="T45" fmla="*/ 1 h 3"/>
                        <a:gd name="T46" fmla="*/ 1 w 2"/>
                        <a:gd name="T47" fmla="*/ 1 h 3"/>
                        <a:gd name="T48" fmla="*/ 1 w 2"/>
                        <a:gd name="T49" fmla="*/ 1 h 3"/>
                        <a:gd name="T50" fmla="*/ 1 w 2"/>
                        <a:gd name="T51" fmla="*/ 1 h 3"/>
                        <a:gd name="T52" fmla="*/ 1 w 2"/>
                        <a:gd name="T53" fmla="*/ 1 h 3"/>
                        <a:gd name="T54" fmla="*/ 1 w 2"/>
                        <a:gd name="T55" fmla="*/ 0 h 3"/>
                        <a:gd name="T56" fmla="*/ 1 w 2"/>
                        <a:gd name="T57" fmla="*/ 0 h 3"/>
                        <a:gd name="T58" fmla="*/ 1 w 2"/>
                        <a:gd name="T59" fmla="*/ 0 h 3"/>
                        <a:gd name="T60" fmla="*/ 1 w 2"/>
                        <a:gd name="T61" fmla="*/ 0 h 3"/>
                        <a:gd name="T62" fmla="*/ 1 w 2"/>
                        <a:gd name="T6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2" h="3">
                          <a:moveTo>
                            <a:pt x="1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883" name="Group 1027"/>
              <p:cNvGrpSpPr>
                <a:grpSpLocks/>
              </p:cNvGrpSpPr>
              <p:nvPr/>
            </p:nvGrpSpPr>
            <p:grpSpPr bwMode="auto">
              <a:xfrm>
                <a:off x="4488" y="1486"/>
                <a:ext cx="241" cy="137"/>
                <a:chOff x="4488" y="1486"/>
                <a:chExt cx="241" cy="137"/>
              </a:xfrm>
            </p:grpSpPr>
            <p:grpSp>
              <p:nvGrpSpPr>
                <p:cNvPr id="122884" name="Group 1028"/>
                <p:cNvGrpSpPr>
                  <a:grpSpLocks/>
                </p:cNvGrpSpPr>
                <p:nvPr/>
              </p:nvGrpSpPr>
              <p:grpSpPr bwMode="auto">
                <a:xfrm>
                  <a:off x="4488" y="1486"/>
                  <a:ext cx="241" cy="137"/>
                  <a:chOff x="4488" y="1486"/>
                  <a:chExt cx="241" cy="137"/>
                </a:xfrm>
              </p:grpSpPr>
              <p:sp>
                <p:nvSpPr>
                  <p:cNvPr id="122885" name="Freeform 1029"/>
                  <p:cNvSpPr>
                    <a:spLocks/>
                  </p:cNvSpPr>
                  <p:nvPr/>
                </p:nvSpPr>
                <p:spPr bwMode="auto">
                  <a:xfrm>
                    <a:off x="4488" y="1486"/>
                    <a:ext cx="241" cy="137"/>
                  </a:xfrm>
                  <a:custGeom>
                    <a:avLst/>
                    <a:gdLst>
                      <a:gd name="T0" fmla="*/ 36 w 241"/>
                      <a:gd name="T1" fmla="*/ 136 h 137"/>
                      <a:gd name="T2" fmla="*/ 0 w 241"/>
                      <a:gd name="T3" fmla="*/ 0 h 137"/>
                      <a:gd name="T4" fmla="*/ 181 w 241"/>
                      <a:gd name="T5" fmla="*/ 0 h 137"/>
                      <a:gd name="T6" fmla="*/ 240 w 241"/>
                      <a:gd name="T7" fmla="*/ 136 h 137"/>
                      <a:gd name="T8" fmla="*/ 36 w 241"/>
                      <a:gd name="T9" fmla="*/ 136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1" h="137">
                        <a:moveTo>
                          <a:pt x="36" y="136"/>
                        </a:moveTo>
                        <a:lnTo>
                          <a:pt x="0" y="0"/>
                        </a:lnTo>
                        <a:lnTo>
                          <a:pt x="181" y="0"/>
                        </a:lnTo>
                        <a:lnTo>
                          <a:pt x="240" y="136"/>
                        </a:lnTo>
                        <a:lnTo>
                          <a:pt x="36" y="136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886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4493" y="1505"/>
                    <a:ext cx="227" cy="94"/>
                    <a:chOff x="4493" y="1505"/>
                    <a:chExt cx="227" cy="94"/>
                  </a:xfrm>
                </p:grpSpPr>
                <p:sp>
                  <p:nvSpPr>
                    <p:cNvPr id="122887" name="Freeform 1031"/>
                    <p:cNvSpPr>
                      <a:spLocks/>
                    </p:cNvSpPr>
                    <p:nvPr/>
                  </p:nvSpPr>
                  <p:spPr bwMode="auto">
                    <a:xfrm>
                      <a:off x="4512" y="1579"/>
                      <a:ext cx="208" cy="20"/>
                    </a:xfrm>
                    <a:custGeom>
                      <a:avLst/>
                      <a:gdLst>
                        <a:gd name="T0" fmla="*/ 0 w 208"/>
                        <a:gd name="T1" fmla="*/ 0 h 20"/>
                        <a:gd name="T2" fmla="*/ 199 w 208"/>
                        <a:gd name="T3" fmla="*/ 0 h 20"/>
                        <a:gd name="T4" fmla="*/ 207 w 208"/>
                        <a:gd name="T5" fmla="*/ 19 h 20"/>
                        <a:gd name="T6" fmla="*/ 5 w 208"/>
                        <a:gd name="T7" fmla="*/ 19 h 20"/>
                        <a:gd name="T8" fmla="*/ 0 w 208"/>
                        <a:gd name="T9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8" h="20">
                          <a:moveTo>
                            <a:pt x="0" y="0"/>
                          </a:moveTo>
                          <a:lnTo>
                            <a:pt x="199" y="0"/>
                          </a:lnTo>
                          <a:lnTo>
                            <a:pt x="207" y="19"/>
                          </a:lnTo>
                          <a:lnTo>
                            <a:pt x="5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88" name="Freeform 1032"/>
                    <p:cNvSpPr>
                      <a:spLocks/>
                    </p:cNvSpPr>
                    <p:nvPr/>
                  </p:nvSpPr>
                  <p:spPr bwMode="auto">
                    <a:xfrm>
                      <a:off x="4493" y="1505"/>
                      <a:ext cx="195" cy="20"/>
                    </a:xfrm>
                    <a:custGeom>
                      <a:avLst/>
                      <a:gdLst>
                        <a:gd name="T0" fmla="*/ 0 w 195"/>
                        <a:gd name="T1" fmla="*/ 0 h 20"/>
                        <a:gd name="T2" fmla="*/ 185 w 195"/>
                        <a:gd name="T3" fmla="*/ 0 h 20"/>
                        <a:gd name="T4" fmla="*/ 194 w 195"/>
                        <a:gd name="T5" fmla="*/ 19 h 20"/>
                        <a:gd name="T6" fmla="*/ 5 w 195"/>
                        <a:gd name="T7" fmla="*/ 19 h 20"/>
                        <a:gd name="T8" fmla="*/ 0 w 195"/>
                        <a:gd name="T9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5" h="20">
                          <a:moveTo>
                            <a:pt x="0" y="0"/>
                          </a:moveTo>
                          <a:lnTo>
                            <a:pt x="185" y="0"/>
                          </a:lnTo>
                          <a:lnTo>
                            <a:pt x="194" y="19"/>
                          </a:lnTo>
                          <a:lnTo>
                            <a:pt x="5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89" name="Freeform 1033"/>
                    <p:cNvSpPr>
                      <a:spLocks/>
                    </p:cNvSpPr>
                    <p:nvPr/>
                  </p:nvSpPr>
                  <p:spPr bwMode="auto">
                    <a:xfrm>
                      <a:off x="4503" y="1543"/>
                      <a:ext cx="201" cy="19"/>
                    </a:xfrm>
                    <a:custGeom>
                      <a:avLst/>
                      <a:gdLst>
                        <a:gd name="T0" fmla="*/ 0 w 201"/>
                        <a:gd name="T1" fmla="*/ 0 h 19"/>
                        <a:gd name="T2" fmla="*/ 192 w 201"/>
                        <a:gd name="T3" fmla="*/ 0 h 19"/>
                        <a:gd name="T4" fmla="*/ 200 w 201"/>
                        <a:gd name="T5" fmla="*/ 18 h 19"/>
                        <a:gd name="T6" fmla="*/ 6 w 201"/>
                        <a:gd name="T7" fmla="*/ 18 h 19"/>
                        <a:gd name="T8" fmla="*/ 0 w 201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1" h="19">
                          <a:moveTo>
                            <a:pt x="0" y="0"/>
                          </a:moveTo>
                          <a:lnTo>
                            <a:pt x="192" y="0"/>
                          </a:lnTo>
                          <a:lnTo>
                            <a:pt x="200" y="18"/>
                          </a:lnTo>
                          <a:lnTo>
                            <a:pt x="6" y="1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890" name="Group 1034"/>
                <p:cNvGrpSpPr>
                  <a:grpSpLocks/>
                </p:cNvGrpSpPr>
                <p:nvPr/>
              </p:nvGrpSpPr>
              <p:grpSpPr bwMode="auto">
                <a:xfrm>
                  <a:off x="4497" y="1494"/>
                  <a:ext cx="217" cy="119"/>
                  <a:chOff x="4497" y="1494"/>
                  <a:chExt cx="217" cy="119"/>
                </a:xfrm>
              </p:grpSpPr>
              <p:grpSp>
                <p:nvGrpSpPr>
                  <p:cNvPr id="122891" name="Group 1035"/>
                  <p:cNvGrpSpPr>
                    <a:grpSpLocks/>
                  </p:cNvGrpSpPr>
                  <p:nvPr/>
                </p:nvGrpSpPr>
                <p:grpSpPr bwMode="auto">
                  <a:xfrm>
                    <a:off x="4497" y="1494"/>
                    <a:ext cx="38" cy="119"/>
                    <a:chOff x="4497" y="1494"/>
                    <a:chExt cx="38" cy="119"/>
                  </a:xfrm>
                </p:grpSpPr>
                <p:sp>
                  <p:nvSpPr>
                    <p:cNvPr id="122892" name="Freeform 1036"/>
                    <p:cNvSpPr>
                      <a:spLocks/>
                    </p:cNvSpPr>
                    <p:nvPr/>
                  </p:nvSpPr>
                  <p:spPr bwMode="auto">
                    <a:xfrm>
                      <a:off x="4497" y="1494"/>
                      <a:ext cx="3" cy="3"/>
                    </a:xfrm>
                    <a:custGeom>
                      <a:avLst/>
                      <a:gdLst>
                        <a:gd name="T0" fmla="*/ 1 w 3"/>
                        <a:gd name="T1" fmla="*/ 0 h 3"/>
                        <a:gd name="T2" fmla="*/ 1 w 3"/>
                        <a:gd name="T3" fmla="*/ 0 h 3"/>
                        <a:gd name="T4" fmla="*/ 1 w 3"/>
                        <a:gd name="T5" fmla="*/ 0 h 3"/>
                        <a:gd name="T6" fmla="*/ 0 w 3"/>
                        <a:gd name="T7" fmla="*/ 0 h 3"/>
                        <a:gd name="T8" fmla="*/ 0 w 3"/>
                        <a:gd name="T9" fmla="*/ 0 h 3"/>
                        <a:gd name="T10" fmla="*/ 0 w 3"/>
                        <a:gd name="T11" fmla="*/ 0 h 3"/>
                        <a:gd name="T12" fmla="*/ 0 w 3"/>
                        <a:gd name="T13" fmla="*/ 1 h 3"/>
                        <a:gd name="T14" fmla="*/ 0 w 3"/>
                        <a:gd name="T15" fmla="*/ 1 h 3"/>
                        <a:gd name="T16" fmla="*/ 0 w 3"/>
                        <a:gd name="T17" fmla="*/ 1 h 3"/>
                        <a:gd name="T18" fmla="*/ 0 w 3"/>
                        <a:gd name="T19" fmla="*/ 1 h 3"/>
                        <a:gd name="T20" fmla="*/ 0 w 3"/>
                        <a:gd name="T21" fmla="*/ 1 h 3"/>
                        <a:gd name="T22" fmla="*/ 0 w 3"/>
                        <a:gd name="T23" fmla="*/ 1 h 3"/>
                        <a:gd name="T24" fmla="*/ 0 w 3"/>
                        <a:gd name="T25" fmla="*/ 2 h 3"/>
                        <a:gd name="T26" fmla="*/ 0 w 3"/>
                        <a:gd name="T27" fmla="*/ 2 h 3"/>
                        <a:gd name="T28" fmla="*/ 1 w 3"/>
                        <a:gd name="T29" fmla="*/ 2 h 3"/>
                        <a:gd name="T30" fmla="*/ 1 w 3"/>
                        <a:gd name="T31" fmla="*/ 2 h 3"/>
                        <a:gd name="T32" fmla="*/ 1 w 3"/>
                        <a:gd name="T33" fmla="*/ 2 h 3"/>
                        <a:gd name="T34" fmla="*/ 1 w 3"/>
                        <a:gd name="T35" fmla="*/ 2 h 3"/>
                        <a:gd name="T36" fmla="*/ 1 w 3"/>
                        <a:gd name="T37" fmla="*/ 2 h 3"/>
                        <a:gd name="T38" fmla="*/ 2 w 3"/>
                        <a:gd name="T39" fmla="*/ 2 h 3"/>
                        <a:gd name="T40" fmla="*/ 2 w 3"/>
                        <a:gd name="T41" fmla="*/ 2 h 3"/>
                        <a:gd name="T42" fmla="*/ 2 w 3"/>
                        <a:gd name="T43" fmla="*/ 2 h 3"/>
                        <a:gd name="T44" fmla="*/ 2 w 3"/>
                        <a:gd name="T45" fmla="*/ 1 h 3"/>
                        <a:gd name="T46" fmla="*/ 2 w 3"/>
                        <a:gd name="T47" fmla="*/ 1 h 3"/>
                        <a:gd name="T48" fmla="*/ 2 w 3"/>
                        <a:gd name="T49" fmla="*/ 1 h 3"/>
                        <a:gd name="T50" fmla="*/ 2 w 3"/>
                        <a:gd name="T51" fmla="*/ 1 h 3"/>
                        <a:gd name="T52" fmla="*/ 2 w 3"/>
                        <a:gd name="T53" fmla="*/ 1 h 3"/>
                        <a:gd name="T54" fmla="*/ 2 w 3"/>
                        <a:gd name="T55" fmla="*/ 1 h 3"/>
                        <a:gd name="T56" fmla="*/ 2 w 3"/>
                        <a:gd name="T57" fmla="*/ 1 h 3"/>
                        <a:gd name="T58" fmla="*/ 2 w 3"/>
                        <a:gd name="T59" fmla="*/ 0 h 3"/>
                        <a:gd name="T60" fmla="*/ 2 w 3"/>
                        <a:gd name="T61" fmla="*/ 0 h 3"/>
                        <a:gd name="T62" fmla="*/ 2 w 3"/>
                        <a:gd name="T63" fmla="*/ 0 h 3"/>
                        <a:gd name="T64" fmla="*/ 2 w 3"/>
                        <a:gd name="T65" fmla="*/ 0 h 3"/>
                        <a:gd name="T66" fmla="*/ 1 w 3"/>
                        <a:gd name="T67" fmla="*/ 0 h 3"/>
                        <a:gd name="T68" fmla="*/ 1 w 3"/>
                        <a:gd name="T69" fmla="*/ 0 h 3"/>
                        <a:gd name="T70" fmla="*/ 1 w 3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3" name="Freeform 1037"/>
                    <p:cNvSpPr>
                      <a:spLocks/>
                    </p:cNvSpPr>
                    <p:nvPr/>
                  </p:nvSpPr>
                  <p:spPr bwMode="auto">
                    <a:xfrm>
                      <a:off x="4501" y="1511"/>
                      <a:ext cx="4" cy="3"/>
                    </a:xfrm>
                    <a:custGeom>
                      <a:avLst/>
                      <a:gdLst>
                        <a:gd name="T0" fmla="*/ 2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1 w 4"/>
                        <a:gd name="T9" fmla="*/ 0 h 3"/>
                        <a:gd name="T10" fmla="*/ 0 w 4"/>
                        <a:gd name="T11" fmla="*/ 1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2 h 3"/>
                        <a:gd name="T24" fmla="*/ 1 w 4"/>
                        <a:gd name="T25" fmla="*/ 2 h 3"/>
                        <a:gd name="T26" fmla="*/ 1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2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3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1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3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4" name="Freeform 1038"/>
                    <p:cNvSpPr>
                      <a:spLocks/>
                    </p:cNvSpPr>
                    <p:nvPr/>
                  </p:nvSpPr>
                  <p:spPr bwMode="auto">
                    <a:xfrm>
                      <a:off x="4507" y="1527"/>
                      <a:ext cx="4" cy="3"/>
                    </a:xfrm>
                    <a:custGeom>
                      <a:avLst/>
                      <a:gdLst>
                        <a:gd name="T0" fmla="*/ 1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1 w 4"/>
                        <a:gd name="T9" fmla="*/ 0 h 3"/>
                        <a:gd name="T10" fmla="*/ 0 w 4"/>
                        <a:gd name="T11" fmla="*/ 0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1 h 3"/>
                        <a:gd name="T24" fmla="*/ 0 w 4"/>
                        <a:gd name="T25" fmla="*/ 2 h 3"/>
                        <a:gd name="T26" fmla="*/ 1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1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2 w 4"/>
                        <a:gd name="T43" fmla="*/ 2 h 3"/>
                        <a:gd name="T44" fmla="*/ 3 w 4"/>
                        <a:gd name="T45" fmla="*/ 2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2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  <a:gd name="T70" fmla="*/ 1 w 4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5" name="Freeform 1039"/>
                    <p:cNvSpPr>
                      <a:spLocks/>
                    </p:cNvSpPr>
                    <p:nvPr/>
                  </p:nvSpPr>
                  <p:spPr bwMode="auto">
                    <a:xfrm>
                      <a:off x="4511" y="1544"/>
                      <a:ext cx="4" cy="2"/>
                    </a:xfrm>
                    <a:custGeom>
                      <a:avLst/>
                      <a:gdLst>
                        <a:gd name="T0" fmla="*/ 1 w 4"/>
                        <a:gd name="T1" fmla="*/ 0 h 2"/>
                        <a:gd name="T2" fmla="*/ 1 w 4"/>
                        <a:gd name="T3" fmla="*/ 0 h 2"/>
                        <a:gd name="T4" fmla="*/ 1 w 4"/>
                        <a:gd name="T5" fmla="*/ 0 h 2"/>
                        <a:gd name="T6" fmla="*/ 1 w 4"/>
                        <a:gd name="T7" fmla="*/ 0 h 2"/>
                        <a:gd name="T8" fmla="*/ 1 w 4"/>
                        <a:gd name="T9" fmla="*/ 0 h 2"/>
                        <a:gd name="T10" fmla="*/ 0 w 4"/>
                        <a:gd name="T11" fmla="*/ 0 h 2"/>
                        <a:gd name="T12" fmla="*/ 0 w 4"/>
                        <a:gd name="T13" fmla="*/ 0 h 2"/>
                        <a:gd name="T14" fmla="*/ 0 w 4"/>
                        <a:gd name="T15" fmla="*/ 0 h 2"/>
                        <a:gd name="T16" fmla="*/ 0 w 4"/>
                        <a:gd name="T17" fmla="*/ 0 h 2"/>
                        <a:gd name="T18" fmla="*/ 0 w 4"/>
                        <a:gd name="T19" fmla="*/ 1 h 2"/>
                        <a:gd name="T20" fmla="*/ 0 w 4"/>
                        <a:gd name="T21" fmla="*/ 1 h 2"/>
                        <a:gd name="T22" fmla="*/ 0 w 4"/>
                        <a:gd name="T23" fmla="*/ 1 h 2"/>
                        <a:gd name="T24" fmla="*/ 0 w 4"/>
                        <a:gd name="T25" fmla="*/ 1 h 2"/>
                        <a:gd name="T26" fmla="*/ 1 w 4"/>
                        <a:gd name="T27" fmla="*/ 1 h 2"/>
                        <a:gd name="T28" fmla="*/ 1 w 4"/>
                        <a:gd name="T29" fmla="*/ 1 h 2"/>
                        <a:gd name="T30" fmla="*/ 1 w 4"/>
                        <a:gd name="T31" fmla="*/ 1 h 2"/>
                        <a:gd name="T32" fmla="*/ 1 w 4"/>
                        <a:gd name="T33" fmla="*/ 1 h 2"/>
                        <a:gd name="T34" fmla="*/ 2 w 4"/>
                        <a:gd name="T35" fmla="*/ 1 h 2"/>
                        <a:gd name="T36" fmla="*/ 2 w 4"/>
                        <a:gd name="T37" fmla="*/ 1 h 2"/>
                        <a:gd name="T38" fmla="*/ 2 w 4"/>
                        <a:gd name="T39" fmla="*/ 1 h 2"/>
                        <a:gd name="T40" fmla="*/ 2 w 4"/>
                        <a:gd name="T41" fmla="*/ 1 h 2"/>
                        <a:gd name="T42" fmla="*/ 2 w 4"/>
                        <a:gd name="T43" fmla="*/ 1 h 2"/>
                        <a:gd name="T44" fmla="*/ 3 w 4"/>
                        <a:gd name="T45" fmla="*/ 1 h 2"/>
                        <a:gd name="T46" fmla="*/ 3 w 4"/>
                        <a:gd name="T47" fmla="*/ 1 h 2"/>
                        <a:gd name="T48" fmla="*/ 3 w 4"/>
                        <a:gd name="T49" fmla="*/ 1 h 2"/>
                        <a:gd name="T50" fmla="*/ 3 w 4"/>
                        <a:gd name="T51" fmla="*/ 1 h 2"/>
                        <a:gd name="T52" fmla="*/ 3 w 4"/>
                        <a:gd name="T53" fmla="*/ 0 h 2"/>
                        <a:gd name="T54" fmla="*/ 3 w 4"/>
                        <a:gd name="T55" fmla="*/ 0 h 2"/>
                        <a:gd name="T56" fmla="*/ 3 w 4"/>
                        <a:gd name="T57" fmla="*/ 0 h 2"/>
                        <a:gd name="T58" fmla="*/ 3 w 4"/>
                        <a:gd name="T59" fmla="*/ 0 h 2"/>
                        <a:gd name="T60" fmla="*/ 2 w 4"/>
                        <a:gd name="T61" fmla="*/ 0 h 2"/>
                        <a:gd name="T62" fmla="*/ 2 w 4"/>
                        <a:gd name="T63" fmla="*/ 0 h 2"/>
                        <a:gd name="T64" fmla="*/ 2 w 4"/>
                        <a:gd name="T65" fmla="*/ 0 h 2"/>
                        <a:gd name="T66" fmla="*/ 2 w 4"/>
                        <a:gd name="T67" fmla="*/ 0 h 2"/>
                        <a:gd name="T68" fmla="*/ 2 w 4"/>
                        <a:gd name="T69" fmla="*/ 0 h 2"/>
                        <a:gd name="T70" fmla="*/ 1 w 4"/>
                        <a:gd name="T7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2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6" name="Freeform 1040"/>
                    <p:cNvSpPr>
                      <a:spLocks/>
                    </p:cNvSpPr>
                    <p:nvPr/>
                  </p:nvSpPr>
                  <p:spPr bwMode="auto">
                    <a:xfrm>
                      <a:off x="4516" y="1561"/>
                      <a:ext cx="5" cy="3"/>
                    </a:xfrm>
                    <a:custGeom>
                      <a:avLst/>
                      <a:gdLst>
                        <a:gd name="T0" fmla="*/ 2 w 5"/>
                        <a:gd name="T1" fmla="*/ 0 h 3"/>
                        <a:gd name="T2" fmla="*/ 2 w 5"/>
                        <a:gd name="T3" fmla="*/ 0 h 3"/>
                        <a:gd name="T4" fmla="*/ 1 w 5"/>
                        <a:gd name="T5" fmla="*/ 0 h 3"/>
                        <a:gd name="T6" fmla="*/ 1 w 5"/>
                        <a:gd name="T7" fmla="*/ 0 h 3"/>
                        <a:gd name="T8" fmla="*/ 1 w 5"/>
                        <a:gd name="T9" fmla="*/ 0 h 3"/>
                        <a:gd name="T10" fmla="*/ 0 w 5"/>
                        <a:gd name="T11" fmla="*/ 0 h 3"/>
                        <a:gd name="T12" fmla="*/ 0 w 5"/>
                        <a:gd name="T13" fmla="*/ 1 h 3"/>
                        <a:gd name="T14" fmla="*/ 0 w 5"/>
                        <a:gd name="T15" fmla="*/ 1 h 3"/>
                        <a:gd name="T16" fmla="*/ 0 w 5"/>
                        <a:gd name="T17" fmla="*/ 1 h 3"/>
                        <a:gd name="T18" fmla="*/ 0 w 5"/>
                        <a:gd name="T19" fmla="*/ 1 h 3"/>
                        <a:gd name="T20" fmla="*/ 0 w 5"/>
                        <a:gd name="T21" fmla="*/ 1 h 3"/>
                        <a:gd name="T22" fmla="*/ 0 w 5"/>
                        <a:gd name="T23" fmla="*/ 1 h 3"/>
                        <a:gd name="T24" fmla="*/ 0 w 5"/>
                        <a:gd name="T25" fmla="*/ 2 h 3"/>
                        <a:gd name="T26" fmla="*/ 1 w 5"/>
                        <a:gd name="T27" fmla="*/ 2 h 3"/>
                        <a:gd name="T28" fmla="*/ 1 w 5"/>
                        <a:gd name="T29" fmla="*/ 2 h 3"/>
                        <a:gd name="T30" fmla="*/ 1 w 5"/>
                        <a:gd name="T31" fmla="*/ 2 h 3"/>
                        <a:gd name="T32" fmla="*/ 2 w 5"/>
                        <a:gd name="T33" fmla="*/ 2 h 3"/>
                        <a:gd name="T34" fmla="*/ 2 w 5"/>
                        <a:gd name="T35" fmla="*/ 2 h 3"/>
                        <a:gd name="T36" fmla="*/ 2 w 5"/>
                        <a:gd name="T37" fmla="*/ 2 h 3"/>
                        <a:gd name="T38" fmla="*/ 3 w 5"/>
                        <a:gd name="T39" fmla="*/ 2 h 3"/>
                        <a:gd name="T40" fmla="*/ 3 w 5"/>
                        <a:gd name="T41" fmla="*/ 2 h 3"/>
                        <a:gd name="T42" fmla="*/ 3 w 5"/>
                        <a:gd name="T43" fmla="*/ 2 h 3"/>
                        <a:gd name="T44" fmla="*/ 4 w 5"/>
                        <a:gd name="T45" fmla="*/ 1 h 3"/>
                        <a:gd name="T46" fmla="*/ 4 w 5"/>
                        <a:gd name="T47" fmla="*/ 1 h 3"/>
                        <a:gd name="T48" fmla="*/ 4 w 5"/>
                        <a:gd name="T49" fmla="*/ 1 h 3"/>
                        <a:gd name="T50" fmla="*/ 4 w 5"/>
                        <a:gd name="T51" fmla="*/ 1 h 3"/>
                        <a:gd name="T52" fmla="*/ 4 w 5"/>
                        <a:gd name="T53" fmla="*/ 1 h 3"/>
                        <a:gd name="T54" fmla="*/ 4 w 5"/>
                        <a:gd name="T55" fmla="*/ 1 h 3"/>
                        <a:gd name="T56" fmla="*/ 4 w 5"/>
                        <a:gd name="T57" fmla="*/ 1 h 3"/>
                        <a:gd name="T58" fmla="*/ 4 w 5"/>
                        <a:gd name="T59" fmla="*/ 0 h 3"/>
                        <a:gd name="T60" fmla="*/ 3 w 5"/>
                        <a:gd name="T61" fmla="*/ 0 h 3"/>
                        <a:gd name="T62" fmla="*/ 3 w 5"/>
                        <a:gd name="T63" fmla="*/ 0 h 3"/>
                        <a:gd name="T64" fmla="*/ 3 w 5"/>
                        <a:gd name="T65" fmla="*/ 0 h 3"/>
                        <a:gd name="T66" fmla="*/ 3 w 5"/>
                        <a:gd name="T67" fmla="*/ 0 h 3"/>
                        <a:gd name="T68" fmla="*/ 2 w 5"/>
                        <a:gd name="T69" fmla="*/ 0 h 3"/>
                        <a:gd name="T70" fmla="*/ 2 w 5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7" name="Freeform 1041"/>
                    <p:cNvSpPr>
                      <a:spLocks/>
                    </p:cNvSpPr>
                    <p:nvPr/>
                  </p:nvSpPr>
                  <p:spPr bwMode="auto">
                    <a:xfrm>
                      <a:off x="4521" y="1576"/>
                      <a:ext cx="4" cy="3"/>
                    </a:xfrm>
                    <a:custGeom>
                      <a:avLst/>
                      <a:gdLst>
                        <a:gd name="T0" fmla="*/ 2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0 w 4"/>
                        <a:gd name="T9" fmla="*/ 0 h 3"/>
                        <a:gd name="T10" fmla="*/ 0 w 4"/>
                        <a:gd name="T11" fmla="*/ 0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1 h 3"/>
                        <a:gd name="T24" fmla="*/ 0 w 4"/>
                        <a:gd name="T25" fmla="*/ 2 h 3"/>
                        <a:gd name="T26" fmla="*/ 0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1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2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3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  <a:gd name="T70" fmla="*/ 2 w 4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8" name="Freeform 1042"/>
                    <p:cNvSpPr>
                      <a:spLocks/>
                    </p:cNvSpPr>
                    <p:nvPr/>
                  </p:nvSpPr>
                  <p:spPr bwMode="auto">
                    <a:xfrm>
                      <a:off x="4526" y="1593"/>
                      <a:ext cx="4" cy="2"/>
                    </a:xfrm>
                    <a:custGeom>
                      <a:avLst/>
                      <a:gdLst>
                        <a:gd name="T0" fmla="*/ 2 w 4"/>
                        <a:gd name="T1" fmla="*/ 0 h 2"/>
                        <a:gd name="T2" fmla="*/ 1 w 4"/>
                        <a:gd name="T3" fmla="*/ 0 h 2"/>
                        <a:gd name="T4" fmla="*/ 1 w 4"/>
                        <a:gd name="T5" fmla="*/ 0 h 2"/>
                        <a:gd name="T6" fmla="*/ 1 w 4"/>
                        <a:gd name="T7" fmla="*/ 0 h 2"/>
                        <a:gd name="T8" fmla="*/ 0 w 4"/>
                        <a:gd name="T9" fmla="*/ 0 h 2"/>
                        <a:gd name="T10" fmla="*/ 0 w 4"/>
                        <a:gd name="T11" fmla="*/ 0 h 2"/>
                        <a:gd name="T12" fmla="*/ 0 w 4"/>
                        <a:gd name="T13" fmla="*/ 0 h 2"/>
                        <a:gd name="T14" fmla="*/ 0 w 4"/>
                        <a:gd name="T15" fmla="*/ 0 h 2"/>
                        <a:gd name="T16" fmla="*/ 0 w 4"/>
                        <a:gd name="T17" fmla="*/ 0 h 2"/>
                        <a:gd name="T18" fmla="*/ 0 w 4"/>
                        <a:gd name="T19" fmla="*/ 1 h 2"/>
                        <a:gd name="T20" fmla="*/ 0 w 4"/>
                        <a:gd name="T21" fmla="*/ 1 h 2"/>
                        <a:gd name="T22" fmla="*/ 0 w 4"/>
                        <a:gd name="T23" fmla="*/ 1 h 2"/>
                        <a:gd name="T24" fmla="*/ 0 w 4"/>
                        <a:gd name="T25" fmla="*/ 1 h 2"/>
                        <a:gd name="T26" fmla="*/ 0 w 4"/>
                        <a:gd name="T27" fmla="*/ 1 h 2"/>
                        <a:gd name="T28" fmla="*/ 1 w 4"/>
                        <a:gd name="T29" fmla="*/ 1 h 2"/>
                        <a:gd name="T30" fmla="*/ 1 w 4"/>
                        <a:gd name="T31" fmla="*/ 1 h 2"/>
                        <a:gd name="T32" fmla="*/ 1 w 4"/>
                        <a:gd name="T33" fmla="*/ 1 h 2"/>
                        <a:gd name="T34" fmla="*/ 2 w 4"/>
                        <a:gd name="T35" fmla="*/ 1 h 2"/>
                        <a:gd name="T36" fmla="*/ 2 w 4"/>
                        <a:gd name="T37" fmla="*/ 1 h 2"/>
                        <a:gd name="T38" fmla="*/ 2 w 4"/>
                        <a:gd name="T39" fmla="*/ 1 h 2"/>
                        <a:gd name="T40" fmla="*/ 2 w 4"/>
                        <a:gd name="T41" fmla="*/ 1 h 2"/>
                        <a:gd name="T42" fmla="*/ 3 w 4"/>
                        <a:gd name="T43" fmla="*/ 1 h 2"/>
                        <a:gd name="T44" fmla="*/ 3 w 4"/>
                        <a:gd name="T45" fmla="*/ 1 h 2"/>
                        <a:gd name="T46" fmla="*/ 3 w 4"/>
                        <a:gd name="T47" fmla="*/ 1 h 2"/>
                        <a:gd name="T48" fmla="*/ 3 w 4"/>
                        <a:gd name="T49" fmla="*/ 1 h 2"/>
                        <a:gd name="T50" fmla="*/ 3 w 4"/>
                        <a:gd name="T51" fmla="*/ 0 h 2"/>
                        <a:gd name="T52" fmla="*/ 3 w 4"/>
                        <a:gd name="T53" fmla="*/ 0 h 2"/>
                        <a:gd name="T54" fmla="*/ 3 w 4"/>
                        <a:gd name="T55" fmla="*/ 0 h 2"/>
                        <a:gd name="T56" fmla="*/ 3 w 4"/>
                        <a:gd name="T57" fmla="*/ 0 h 2"/>
                        <a:gd name="T58" fmla="*/ 3 w 4"/>
                        <a:gd name="T59" fmla="*/ 0 h 2"/>
                        <a:gd name="T60" fmla="*/ 3 w 4"/>
                        <a:gd name="T61" fmla="*/ 0 h 2"/>
                        <a:gd name="T62" fmla="*/ 2 w 4"/>
                        <a:gd name="T63" fmla="*/ 0 h 2"/>
                        <a:gd name="T64" fmla="*/ 2 w 4"/>
                        <a:gd name="T65" fmla="*/ 0 h 2"/>
                        <a:gd name="T66" fmla="*/ 2 w 4"/>
                        <a:gd name="T67" fmla="*/ 0 h 2"/>
                        <a:gd name="T68" fmla="*/ 2 w 4"/>
                        <a:gd name="T69" fmla="*/ 0 h 2"/>
                        <a:gd name="T70" fmla="*/ 2 w 4"/>
                        <a:gd name="T71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2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899" name="Freeform 1043"/>
                    <p:cNvSpPr>
                      <a:spLocks/>
                    </p:cNvSpPr>
                    <p:nvPr/>
                  </p:nvSpPr>
                  <p:spPr bwMode="auto">
                    <a:xfrm>
                      <a:off x="4530" y="1610"/>
                      <a:ext cx="5" cy="3"/>
                    </a:xfrm>
                    <a:custGeom>
                      <a:avLst/>
                      <a:gdLst>
                        <a:gd name="T0" fmla="*/ 2 w 5"/>
                        <a:gd name="T1" fmla="*/ 0 h 3"/>
                        <a:gd name="T2" fmla="*/ 2 w 5"/>
                        <a:gd name="T3" fmla="*/ 0 h 3"/>
                        <a:gd name="T4" fmla="*/ 1 w 5"/>
                        <a:gd name="T5" fmla="*/ 0 h 3"/>
                        <a:gd name="T6" fmla="*/ 1 w 5"/>
                        <a:gd name="T7" fmla="*/ 0 h 3"/>
                        <a:gd name="T8" fmla="*/ 1 w 5"/>
                        <a:gd name="T9" fmla="*/ 0 h 3"/>
                        <a:gd name="T10" fmla="*/ 0 w 5"/>
                        <a:gd name="T11" fmla="*/ 0 h 3"/>
                        <a:gd name="T12" fmla="*/ 0 w 5"/>
                        <a:gd name="T13" fmla="*/ 1 h 3"/>
                        <a:gd name="T14" fmla="*/ 0 w 5"/>
                        <a:gd name="T15" fmla="*/ 1 h 3"/>
                        <a:gd name="T16" fmla="*/ 0 w 5"/>
                        <a:gd name="T17" fmla="*/ 1 h 3"/>
                        <a:gd name="T18" fmla="*/ 0 w 5"/>
                        <a:gd name="T19" fmla="*/ 1 h 3"/>
                        <a:gd name="T20" fmla="*/ 0 w 5"/>
                        <a:gd name="T21" fmla="*/ 1 h 3"/>
                        <a:gd name="T22" fmla="*/ 0 w 5"/>
                        <a:gd name="T23" fmla="*/ 2 h 3"/>
                        <a:gd name="T24" fmla="*/ 1 w 5"/>
                        <a:gd name="T25" fmla="*/ 2 h 3"/>
                        <a:gd name="T26" fmla="*/ 1 w 5"/>
                        <a:gd name="T27" fmla="*/ 2 h 3"/>
                        <a:gd name="T28" fmla="*/ 1 w 5"/>
                        <a:gd name="T29" fmla="*/ 2 h 3"/>
                        <a:gd name="T30" fmla="*/ 2 w 5"/>
                        <a:gd name="T31" fmla="*/ 2 h 3"/>
                        <a:gd name="T32" fmla="*/ 2 w 5"/>
                        <a:gd name="T33" fmla="*/ 2 h 3"/>
                        <a:gd name="T34" fmla="*/ 3 w 5"/>
                        <a:gd name="T35" fmla="*/ 2 h 3"/>
                        <a:gd name="T36" fmla="*/ 3 w 5"/>
                        <a:gd name="T37" fmla="*/ 2 h 3"/>
                        <a:gd name="T38" fmla="*/ 3 w 5"/>
                        <a:gd name="T39" fmla="*/ 2 h 3"/>
                        <a:gd name="T40" fmla="*/ 3 w 5"/>
                        <a:gd name="T41" fmla="*/ 2 h 3"/>
                        <a:gd name="T42" fmla="*/ 4 w 5"/>
                        <a:gd name="T43" fmla="*/ 2 h 3"/>
                        <a:gd name="T44" fmla="*/ 4 w 5"/>
                        <a:gd name="T45" fmla="*/ 1 h 3"/>
                        <a:gd name="T46" fmla="*/ 4 w 5"/>
                        <a:gd name="T47" fmla="*/ 1 h 3"/>
                        <a:gd name="T48" fmla="*/ 4 w 5"/>
                        <a:gd name="T49" fmla="*/ 1 h 3"/>
                        <a:gd name="T50" fmla="*/ 4 w 5"/>
                        <a:gd name="T51" fmla="*/ 1 h 3"/>
                        <a:gd name="T52" fmla="*/ 4 w 5"/>
                        <a:gd name="T53" fmla="*/ 1 h 3"/>
                        <a:gd name="T54" fmla="*/ 4 w 5"/>
                        <a:gd name="T55" fmla="*/ 1 h 3"/>
                        <a:gd name="T56" fmla="*/ 4 w 5"/>
                        <a:gd name="T57" fmla="*/ 0 h 3"/>
                        <a:gd name="T58" fmla="*/ 3 w 5"/>
                        <a:gd name="T59" fmla="*/ 0 h 3"/>
                        <a:gd name="T60" fmla="*/ 3 w 5"/>
                        <a:gd name="T61" fmla="*/ 0 h 3"/>
                        <a:gd name="T62" fmla="*/ 3 w 5"/>
                        <a:gd name="T63" fmla="*/ 0 h 3"/>
                        <a:gd name="T64" fmla="*/ 3 w 5"/>
                        <a:gd name="T65" fmla="*/ 0 h 3"/>
                        <a:gd name="T66" fmla="*/ 2 w 5"/>
                        <a:gd name="T67" fmla="*/ 0 h 3"/>
                        <a:gd name="T68" fmla="*/ 2 w 5"/>
                        <a:gd name="T69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900" name="Group 1044"/>
                  <p:cNvGrpSpPr>
                    <a:grpSpLocks/>
                  </p:cNvGrpSpPr>
                  <p:nvPr/>
                </p:nvGrpSpPr>
                <p:grpSpPr bwMode="auto">
                  <a:xfrm>
                    <a:off x="4665" y="1495"/>
                    <a:ext cx="49" cy="117"/>
                    <a:chOff x="4665" y="1495"/>
                    <a:chExt cx="49" cy="117"/>
                  </a:xfrm>
                </p:grpSpPr>
                <p:sp>
                  <p:nvSpPr>
                    <p:cNvPr id="122901" name="Freeform 1045"/>
                    <p:cNvSpPr>
                      <a:spLocks/>
                    </p:cNvSpPr>
                    <p:nvPr/>
                  </p:nvSpPr>
                  <p:spPr bwMode="auto">
                    <a:xfrm>
                      <a:off x="4665" y="1495"/>
                      <a:ext cx="3" cy="2"/>
                    </a:xfrm>
                    <a:custGeom>
                      <a:avLst/>
                      <a:gdLst>
                        <a:gd name="T0" fmla="*/ 1 w 3"/>
                        <a:gd name="T1" fmla="*/ 0 h 2"/>
                        <a:gd name="T2" fmla="*/ 1 w 3"/>
                        <a:gd name="T3" fmla="*/ 0 h 2"/>
                        <a:gd name="T4" fmla="*/ 1 w 3"/>
                        <a:gd name="T5" fmla="*/ 0 h 2"/>
                        <a:gd name="T6" fmla="*/ 0 w 3"/>
                        <a:gd name="T7" fmla="*/ 0 h 2"/>
                        <a:gd name="T8" fmla="*/ 0 w 3"/>
                        <a:gd name="T9" fmla="*/ 0 h 2"/>
                        <a:gd name="T10" fmla="*/ 0 w 3"/>
                        <a:gd name="T11" fmla="*/ 0 h 2"/>
                        <a:gd name="T12" fmla="*/ 0 w 3"/>
                        <a:gd name="T13" fmla="*/ 0 h 2"/>
                        <a:gd name="T14" fmla="*/ 0 w 3"/>
                        <a:gd name="T15" fmla="*/ 0 h 2"/>
                        <a:gd name="T16" fmla="*/ 0 w 3"/>
                        <a:gd name="T17" fmla="*/ 1 h 2"/>
                        <a:gd name="T18" fmla="*/ 0 w 3"/>
                        <a:gd name="T19" fmla="*/ 1 h 2"/>
                        <a:gd name="T20" fmla="*/ 0 w 3"/>
                        <a:gd name="T21" fmla="*/ 1 h 2"/>
                        <a:gd name="T22" fmla="*/ 0 w 3"/>
                        <a:gd name="T23" fmla="*/ 1 h 2"/>
                        <a:gd name="T24" fmla="*/ 0 w 3"/>
                        <a:gd name="T25" fmla="*/ 1 h 2"/>
                        <a:gd name="T26" fmla="*/ 0 w 3"/>
                        <a:gd name="T27" fmla="*/ 1 h 2"/>
                        <a:gd name="T28" fmla="*/ 0 w 3"/>
                        <a:gd name="T29" fmla="*/ 1 h 2"/>
                        <a:gd name="T30" fmla="*/ 1 w 3"/>
                        <a:gd name="T31" fmla="*/ 1 h 2"/>
                        <a:gd name="T32" fmla="*/ 1 w 3"/>
                        <a:gd name="T33" fmla="*/ 1 h 2"/>
                        <a:gd name="T34" fmla="*/ 1 w 3"/>
                        <a:gd name="T35" fmla="*/ 1 h 2"/>
                        <a:gd name="T36" fmla="*/ 1 w 3"/>
                        <a:gd name="T37" fmla="*/ 1 h 2"/>
                        <a:gd name="T38" fmla="*/ 1 w 3"/>
                        <a:gd name="T39" fmla="*/ 1 h 2"/>
                        <a:gd name="T40" fmla="*/ 2 w 3"/>
                        <a:gd name="T41" fmla="*/ 1 h 2"/>
                        <a:gd name="T42" fmla="*/ 2 w 3"/>
                        <a:gd name="T43" fmla="*/ 1 h 2"/>
                        <a:gd name="T44" fmla="*/ 2 w 3"/>
                        <a:gd name="T45" fmla="*/ 1 h 2"/>
                        <a:gd name="T46" fmla="*/ 2 w 3"/>
                        <a:gd name="T47" fmla="*/ 1 h 2"/>
                        <a:gd name="T48" fmla="*/ 2 w 3"/>
                        <a:gd name="T49" fmla="*/ 1 h 2"/>
                        <a:gd name="T50" fmla="*/ 2 w 3"/>
                        <a:gd name="T51" fmla="*/ 1 h 2"/>
                        <a:gd name="T52" fmla="*/ 2 w 3"/>
                        <a:gd name="T53" fmla="*/ 0 h 2"/>
                        <a:gd name="T54" fmla="*/ 2 w 3"/>
                        <a:gd name="T55" fmla="*/ 0 h 2"/>
                        <a:gd name="T56" fmla="*/ 2 w 3"/>
                        <a:gd name="T57" fmla="*/ 0 h 2"/>
                        <a:gd name="T58" fmla="*/ 2 w 3"/>
                        <a:gd name="T59" fmla="*/ 0 h 2"/>
                        <a:gd name="T60" fmla="*/ 2 w 3"/>
                        <a:gd name="T61" fmla="*/ 0 h 2"/>
                        <a:gd name="T62" fmla="*/ 2 w 3"/>
                        <a:gd name="T63" fmla="*/ 0 h 2"/>
                        <a:gd name="T64" fmla="*/ 1 w 3"/>
                        <a:gd name="T65" fmla="*/ 0 h 2"/>
                        <a:gd name="T66" fmla="*/ 1 w 3"/>
                        <a:gd name="T67" fmla="*/ 0 h 2"/>
                        <a:gd name="T68" fmla="*/ 1 w 3"/>
                        <a:gd name="T69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1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2" name="Freeform 1046"/>
                    <p:cNvSpPr>
                      <a:spLocks/>
                    </p:cNvSpPr>
                    <p:nvPr/>
                  </p:nvSpPr>
                  <p:spPr bwMode="auto">
                    <a:xfrm>
                      <a:off x="4672" y="1511"/>
                      <a:ext cx="4" cy="3"/>
                    </a:xfrm>
                    <a:custGeom>
                      <a:avLst/>
                      <a:gdLst>
                        <a:gd name="T0" fmla="*/ 1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1 w 4"/>
                        <a:gd name="T9" fmla="*/ 0 h 3"/>
                        <a:gd name="T10" fmla="*/ 0 w 4"/>
                        <a:gd name="T11" fmla="*/ 0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1 h 3"/>
                        <a:gd name="T24" fmla="*/ 0 w 4"/>
                        <a:gd name="T25" fmla="*/ 2 h 3"/>
                        <a:gd name="T26" fmla="*/ 1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1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2 w 4"/>
                        <a:gd name="T43" fmla="*/ 2 h 3"/>
                        <a:gd name="T44" fmla="*/ 3 w 4"/>
                        <a:gd name="T45" fmla="*/ 2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2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  <a:gd name="T70" fmla="*/ 1 w 4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3" name="Freeform 1047"/>
                    <p:cNvSpPr>
                      <a:spLocks/>
                    </p:cNvSpPr>
                    <p:nvPr/>
                  </p:nvSpPr>
                  <p:spPr bwMode="auto">
                    <a:xfrm>
                      <a:off x="4678" y="1526"/>
                      <a:ext cx="4" cy="3"/>
                    </a:xfrm>
                    <a:custGeom>
                      <a:avLst/>
                      <a:gdLst>
                        <a:gd name="T0" fmla="*/ 1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0 w 4"/>
                        <a:gd name="T9" fmla="*/ 0 h 3"/>
                        <a:gd name="T10" fmla="*/ 0 w 4"/>
                        <a:gd name="T11" fmla="*/ 1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2 h 3"/>
                        <a:gd name="T24" fmla="*/ 1 w 4"/>
                        <a:gd name="T25" fmla="*/ 2 h 3"/>
                        <a:gd name="T26" fmla="*/ 1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2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1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0 h 3"/>
                        <a:gd name="T58" fmla="*/ 2 w 4"/>
                        <a:gd name="T59" fmla="*/ 0 h 3"/>
                        <a:gd name="T60" fmla="*/ 2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1 w 4"/>
                        <a:gd name="T69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4" name="Freeform 1048"/>
                    <p:cNvSpPr>
                      <a:spLocks/>
                    </p:cNvSpPr>
                    <p:nvPr/>
                  </p:nvSpPr>
                  <p:spPr bwMode="auto">
                    <a:xfrm>
                      <a:off x="4686" y="1543"/>
                      <a:ext cx="3" cy="3"/>
                    </a:xfrm>
                    <a:custGeom>
                      <a:avLst/>
                      <a:gdLst>
                        <a:gd name="T0" fmla="*/ 1 w 3"/>
                        <a:gd name="T1" fmla="*/ 0 h 3"/>
                        <a:gd name="T2" fmla="*/ 1 w 3"/>
                        <a:gd name="T3" fmla="*/ 0 h 3"/>
                        <a:gd name="T4" fmla="*/ 1 w 3"/>
                        <a:gd name="T5" fmla="*/ 0 h 3"/>
                        <a:gd name="T6" fmla="*/ 1 w 3"/>
                        <a:gd name="T7" fmla="*/ 0 h 3"/>
                        <a:gd name="T8" fmla="*/ 0 w 3"/>
                        <a:gd name="T9" fmla="*/ 0 h 3"/>
                        <a:gd name="T10" fmla="*/ 0 w 3"/>
                        <a:gd name="T11" fmla="*/ 0 h 3"/>
                        <a:gd name="T12" fmla="*/ 0 w 3"/>
                        <a:gd name="T13" fmla="*/ 1 h 3"/>
                        <a:gd name="T14" fmla="*/ 0 w 3"/>
                        <a:gd name="T15" fmla="*/ 1 h 3"/>
                        <a:gd name="T16" fmla="*/ 0 w 3"/>
                        <a:gd name="T17" fmla="*/ 1 h 3"/>
                        <a:gd name="T18" fmla="*/ 0 w 3"/>
                        <a:gd name="T19" fmla="*/ 1 h 3"/>
                        <a:gd name="T20" fmla="*/ 0 w 3"/>
                        <a:gd name="T21" fmla="*/ 1 h 3"/>
                        <a:gd name="T22" fmla="*/ 0 w 3"/>
                        <a:gd name="T23" fmla="*/ 1 h 3"/>
                        <a:gd name="T24" fmla="*/ 0 w 3"/>
                        <a:gd name="T25" fmla="*/ 2 h 3"/>
                        <a:gd name="T26" fmla="*/ 0 w 3"/>
                        <a:gd name="T27" fmla="*/ 2 h 3"/>
                        <a:gd name="T28" fmla="*/ 1 w 3"/>
                        <a:gd name="T29" fmla="*/ 2 h 3"/>
                        <a:gd name="T30" fmla="*/ 1 w 3"/>
                        <a:gd name="T31" fmla="*/ 2 h 3"/>
                        <a:gd name="T32" fmla="*/ 1 w 3"/>
                        <a:gd name="T33" fmla="*/ 2 h 3"/>
                        <a:gd name="T34" fmla="*/ 1 w 3"/>
                        <a:gd name="T35" fmla="*/ 2 h 3"/>
                        <a:gd name="T36" fmla="*/ 1 w 3"/>
                        <a:gd name="T37" fmla="*/ 2 h 3"/>
                        <a:gd name="T38" fmla="*/ 2 w 3"/>
                        <a:gd name="T39" fmla="*/ 2 h 3"/>
                        <a:gd name="T40" fmla="*/ 2 w 3"/>
                        <a:gd name="T41" fmla="*/ 2 h 3"/>
                        <a:gd name="T42" fmla="*/ 2 w 3"/>
                        <a:gd name="T43" fmla="*/ 2 h 3"/>
                        <a:gd name="T44" fmla="*/ 2 w 3"/>
                        <a:gd name="T45" fmla="*/ 2 h 3"/>
                        <a:gd name="T46" fmla="*/ 2 w 3"/>
                        <a:gd name="T47" fmla="*/ 1 h 3"/>
                        <a:gd name="T48" fmla="*/ 2 w 3"/>
                        <a:gd name="T49" fmla="*/ 1 h 3"/>
                        <a:gd name="T50" fmla="*/ 2 w 3"/>
                        <a:gd name="T51" fmla="*/ 1 h 3"/>
                        <a:gd name="T52" fmla="*/ 2 w 3"/>
                        <a:gd name="T53" fmla="*/ 1 h 3"/>
                        <a:gd name="T54" fmla="*/ 2 w 3"/>
                        <a:gd name="T55" fmla="*/ 1 h 3"/>
                        <a:gd name="T56" fmla="*/ 2 w 3"/>
                        <a:gd name="T57" fmla="*/ 1 h 3"/>
                        <a:gd name="T58" fmla="*/ 2 w 3"/>
                        <a:gd name="T59" fmla="*/ 0 h 3"/>
                        <a:gd name="T60" fmla="*/ 2 w 3"/>
                        <a:gd name="T61" fmla="*/ 0 h 3"/>
                        <a:gd name="T62" fmla="*/ 2 w 3"/>
                        <a:gd name="T63" fmla="*/ 0 h 3"/>
                        <a:gd name="T64" fmla="*/ 2 w 3"/>
                        <a:gd name="T65" fmla="*/ 0 h 3"/>
                        <a:gd name="T66" fmla="*/ 1 w 3"/>
                        <a:gd name="T67" fmla="*/ 0 h 3"/>
                        <a:gd name="T68" fmla="*/ 1 w 3"/>
                        <a:gd name="T69" fmla="*/ 0 h 3"/>
                        <a:gd name="T70" fmla="*/ 1 w 3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5" name="Freeform 1049"/>
                    <p:cNvSpPr>
                      <a:spLocks/>
                    </p:cNvSpPr>
                    <p:nvPr/>
                  </p:nvSpPr>
                  <p:spPr bwMode="auto">
                    <a:xfrm>
                      <a:off x="4693" y="1561"/>
                      <a:ext cx="3" cy="3"/>
                    </a:xfrm>
                    <a:custGeom>
                      <a:avLst/>
                      <a:gdLst>
                        <a:gd name="T0" fmla="*/ 1 w 3"/>
                        <a:gd name="T1" fmla="*/ 0 h 3"/>
                        <a:gd name="T2" fmla="*/ 1 w 3"/>
                        <a:gd name="T3" fmla="*/ 0 h 3"/>
                        <a:gd name="T4" fmla="*/ 1 w 3"/>
                        <a:gd name="T5" fmla="*/ 0 h 3"/>
                        <a:gd name="T6" fmla="*/ 0 w 3"/>
                        <a:gd name="T7" fmla="*/ 0 h 3"/>
                        <a:gd name="T8" fmla="*/ 0 w 3"/>
                        <a:gd name="T9" fmla="*/ 0 h 3"/>
                        <a:gd name="T10" fmla="*/ 0 w 3"/>
                        <a:gd name="T11" fmla="*/ 0 h 3"/>
                        <a:gd name="T12" fmla="*/ 0 w 3"/>
                        <a:gd name="T13" fmla="*/ 1 h 3"/>
                        <a:gd name="T14" fmla="*/ 0 w 3"/>
                        <a:gd name="T15" fmla="*/ 1 h 3"/>
                        <a:gd name="T16" fmla="*/ 0 w 3"/>
                        <a:gd name="T17" fmla="*/ 1 h 3"/>
                        <a:gd name="T18" fmla="*/ 0 w 3"/>
                        <a:gd name="T19" fmla="*/ 1 h 3"/>
                        <a:gd name="T20" fmla="*/ 0 w 3"/>
                        <a:gd name="T21" fmla="*/ 1 h 3"/>
                        <a:gd name="T22" fmla="*/ 0 w 3"/>
                        <a:gd name="T23" fmla="*/ 2 h 3"/>
                        <a:gd name="T24" fmla="*/ 0 w 3"/>
                        <a:gd name="T25" fmla="*/ 2 h 3"/>
                        <a:gd name="T26" fmla="*/ 0 w 3"/>
                        <a:gd name="T27" fmla="*/ 2 h 3"/>
                        <a:gd name="T28" fmla="*/ 1 w 3"/>
                        <a:gd name="T29" fmla="*/ 2 h 3"/>
                        <a:gd name="T30" fmla="*/ 1 w 3"/>
                        <a:gd name="T31" fmla="*/ 2 h 3"/>
                        <a:gd name="T32" fmla="*/ 1 w 3"/>
                        <a:gd name="T33" fmla="*/ 2 h 3"/>
                        <a:gd name="T34" fmla="*/ 1 w 3"/>
                        <a:gd name="T35" fmla="*/ 2 h 3"/>
                        <a:gd name="T36" fmla="*/ 1 w 3"/>
                        <a:gd name="T37" fmla="*/ 2 h 3"/>
                        <a:gd name="T38" fmla="*/ 2 w 3"/>
                        <a:gd name="T39" fmla="*/ 2 h 3"/>
                        <a:gd name="T40" fmla="*/ 2 w 3"/>
                        <a:gd name="T41" fmla="*/ 2 h 3"/>
                        <a:gd name="T42" fmla="*/ 2 w 3"/>
                        <a:gd name="T43" fmla="*/ 2 h 3"/>
                        <a:gd name="T44" fmla="*/ 2 w 3"/>
                        <a:gd name="T45" fmla="*/ 1 h 3"/>
                        <a:gd name="T46" fmla="*/ 2 w 3"/>
                        <a:gd name="T47" fmla="*/ 1 h 3"/>
                        <a:gd name="T48" fmla="*/ 2 w 3"/>
                        <a:gd name="T49" fmla="*/ 1 h 3"/>
                        <a:gd name="T50" fmla="*/ 2 w 3"/>
                        <a:gd name="T51" fmla="*/ 1 h 3"/>
                        <a:gd name="T52" fmla="*/ 2 w 3"/>
                        <a:gd name="T53" fmla="*/ 1 h 3"/>
                        <a:gd name="T54" fmla="*/ 2 w 3"/>
                        <a:gd name="T55" fmla="*/ 1 h 3"/>
                        <a:gd name="T56" fmla="*/ 2 w 3"/>
                        <a:gd name="T57" fmla="*/ 0 h 3"/>
                        <a:gd name="T58" fmla="*/ 2 w 3"/>
                        <a:gd name="T59" fmla="*/ 0 h 3"/>
                        <a:gd name="T60" fmla="*/ 1 w 3"/>
                        <a:gd name="T61" fmla="*/ 0 h 3"/>
                        <a:gd name="T62" fmla="*/ 1 w 3"/>
                        <a:gd name="T63" fmla="*/ 0 h 3"/>
                        <a:gd name="T64" fmla="*/ 1 w 3"/>
                        <a:gd name="T65" fmla="*/ 0 h 3"/>
                        <a:gd name="T66" fmla="*/ 1 w 3"/>
                        <a:gd name="T67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6" name="Freeform 1050"/>
                    <p:cNvSpPr>
                      <a:spLocks/>
                    </p:cNvSpPr>
                    <p:nvPr/>
                  </p:nvSpPr>
                  <p:spPr bwMode="auto">
                    <a:xfrm>
                      <a:off x="4704" y="1591"/>
                      <a:ext cx="4" cy="3"/>
                    </a:xfrm>
                    <a:custGeom>
                      <a:avLst/>
                      <a:gdLst>
                        <a:gd name="T0" fmla="*/ 2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0 w 4"/>
                        <a:gd name="T9" fmla="*/ 0 h 3"/>
                        <a:gd name="T10" fmla="*/ 0 w 4"/>
                        <a:gd name="T11" fmla="*/ 0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1 h 3"/>
                        <a:gd name="T24" fmla="*/ 0 w 4"/>
                        <a:gd name="T25" fmla="*/ 2 h 3"/>
                        <a:gd name="T26" fmla="*/ 0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1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2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3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  <a:gd name="T70" fmla="*/ 2 w 4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7" name="Freeform 1051"/>
                    <p:cNvSpPr>
                      <a:spLocks/>
                    </p:cNvSpPr>
                    <p:nvPr/>
                  </p:nvSpPr>
                  <p:spPr bwMode="auto">
                    <a:xfrm>
                      <a:off x="4711" y="1609"/>
                      <a:ext cx="3" cy="3"/>
                    </a:xfrm>
                    <a:custGeom>
                      <a:avLst/>
                      <a:gdLst>
                        <a:gd name="T0" fmla="*/ 1 w 3"/>
                        <a:gd name="T1" fmla="*/ 0 h 3"/>
                        <a:gd name="T2" fmla="*/ 1 w 3"/>
                        <a:gd name="T3" fmla="*/ 0 h 3"/>
                        <a:gd name="T4" fmla="*/ 1 w 3"/>
                        <a:gd name="T5" fmla="*/ 0 h 3"/>
                        <a:gd name="T6" fmla="*/ 0 w 3"/>
                        <a:gd name="T7" fmla="*/ 0 h 3"/>
                        <a:gd name="T8" fmla="*/ 0 w 3"/>
                        <a:gd name="T9" fmla="*/ 0 h 3"/>
                        <a:gd name="T10" fmla="*/ 0 w 3"/>
                        <a:gd name="T11" fmla="*/ 0 h 3"/>
                        <a:gd name="T12" fmla="*/ 0 w 3"/>
                        <a:gd name="T13" fmla="*/ 1 h 3"/>
                        <a:gd name="T14" fmla="*/ 0 w 3"/>
                        <a:gd name="T15" fmla="*/ 1 h 3"/>
                        <a:gd name="T16" fmla="*/ 0 w 3"/>
                        <a:gd name="T17" fmla="*/ 1 h 3"/>
                        <a:gd name="T18" fmla="*/ 0 w 3"/>
                        <a:gd name="T19" fmla="*/ 1 h 3"/>
                        <a:gd name="T20" fmla="*/ 0 w 3"/>
                        <a:gd name="T21" fmla="*/ 1 h 3"/>
                        <a:gd name="T22" fmla="*/ 0 w 3"/>
                        <a:gd name="T23" fmla="*/ 1 h 3"/>
                        <a:gd name="T24" fmla="*/ 0 w 3"/>
                        <a:gd name="T25" fmla="*/ 2 h 3"/>
                        <a:gd name="T26" fmla="*/ 0 w 3"/>
                        <a:gd name="T27" fmla="*/ 2 h 3"/>
                        <a:gd name="T28" fmla="*/ 1 w 3"/>
                        <a:gd name="T29" fmla="*/ 2 h 3"/>
                        <a:gd name="T30" fmla="*/ 1 w 3"/>
                        <a:gd name="T31" fmla="*/ 2 h 3"/>
                        <a:gd name="T32" fmla="*/ 1 w 3"/>
                        <a:gd name="T33" fmla="*/ 2 h 3"/>
                        <a:gd name="T34" fmla="*/ 1 w 3"/>
                        <a:gd name="T35" fmla="*/ 2 h 3"/>
                        <a:gd name="T36" fmla="*/ 1 w 3"/>
                        <a:gd name="T37" fmla="*/ 2 h 3"/>
                        <a:gd name="T38" fmla="*/ 2 w 3"/>
                        <a:gd name="T39" fmla="*/ 2 h 3"/>
                        <a:gd name="T40" fmla="*/ 2 w 3"/>
                        <a:gd name="T41" fmla="*/ 2 h 3"/>
                        <a:gd name="T42" fmla="*/ 2 w 3"/>
                        <a:gd name="T43" fmla="*/ 2 h 3"/>
                        <a:gd name="T44" fmla="*/ 2 w 3"/>
                        <a:gd name="T45" fmla="*/ 1 h 3"/>
                        <a:gd name="T46" fmla="*/ 2 w 3"/>
                        <a:gd name="T47" fmla="*/ 1 h 3"/>
                        <a:gd name="T48" fmla="*/ 2 w 3"/>
                        <a:gd name="T49" fmla="*/ 1 h 3"/>
                        <a:gd name="T50" fmla="*/ 2 w 3"/>
                        <a:gd name="T51" fmla="*/ 1 h 3"/>
                        <a:gd name="T52" fmla="*/ 2 w 3"/>
                        <a:gd name="T53" fmla="*/ 1 h 3"/>
                        <a:gd name="T54" fmla="*/ 2 w 3"/>
                        <a:gd name="T55" fmla="*/ 1 h 3"/>
                        <a:gd name="T56" fmla="*/ 2 w 3"/>
                        <a:gd name="T57" fmla="*/ 1 h 3"/>
                        <a:gd name="T58" fmla="*/ 2 w 3"/>
                        <a:gd name="T59" fmla="*/ 0 h 3"/>
                        <a:gd name="T60" fmla="*/ 2 w 3"/>
                        <a:gd name="T61" fmla="*/ 0 h 3"/>
                        <a:gd name="T62" fmla="*/ 2 w 3"/>
                        <a:gd name="T63" fmla="*/ 0 h 3"/>
                        <a:gd name="T64" fmla="*/ 2 w 3"/>
                        <a:gd name="T65" fmla="*/ 0 h 3"/>
                        <a:gd name="T66" fmla="*/ 1 w 3"/>
                        <a:gd name="T67" fmla="*/ 0 h 3"/>
                        <a:gd name="T68" fmla="*/ 1 w 3"/>
                        <a:gd name="T69" fmla="*/ 0 h 3"/>
                        <a:gd name="T70" fmla="*/ 1 w 3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3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08" name="Freeform 1052"/>
                    <p:cNvSpPr>
                      <a:spLocks/>
                    </p:cNvSpPr>
                    <p:nvPr/>
                  </p:nvSpPr>
                  <p:spPr bwMode="auto">
                    <a:xfrm>
                      <a:off x="4699" y="1575"/>
                      <a:ext cx="4" cy="3"/>
                    </a:xfrm>
                    <a:custGeom>
                      <a:avLst/>
                      <a:gdLst>
                        <a:gd name="T0" fmla="*/ 2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1 w 4"/>
                        <a:gd name="T7" fmla="*/ 0 h 3"/>
                        <a:gd name="T8" fmla="*/ 0 w 4"/>
                        <a:gd name="T9" fmla="*/ 1 h 3"/>
                        <a:gd name="T10" fmla="*/ 0 w 4"/>
                        <a:gd name="T11" fmla="*/ 1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2 h 3"/>
                        <a:gd name="T22" fmla="*/ 0 w 4"/>
                        <a:gd name="T23" fmla="*/ 2 h 3"/>
                        <a:gd name="T24" fmla="*/ 1 w 4"/>
                        <a:gd name="T25" fmla="*/ 2 h 3"/>
                        <a:gd name="T26" fmla="*/ 1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2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3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1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2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909" name="Group 1053"/>
              <p:cNvGrpSpPr>
                <a:grpSpLocks/>
              </p:cNvGrpSpPr>
              <p:nvPr/>
            </p:nvGrpSpPr>
            <p:grpSpPr bwMode="auto">
              <a:xfrm>
                <a:off x="4524" y="1572"/>
                <a:ext cx="119" cy="51"/>
                <a:chOff x="4524" y="1572"/>
                <a:chExt cx="119" cy="51"/>
              </a:xfrm>
            </p:grpSpPr>
            <p:sp>
              <p:nvSpPr>
                <p:cNvPr id="122910" name="Freeform 1054"/>
                <p:cNvSpPr>
                  <a:spLocks/>
                </p:cNvSpPr>
                <p:nvPr/>
              </p:nvSpPr>
              <p:spPr bwMode="auto">
                <a:xfrm>
                  <a:off x="4524" y="1572"/>
                  <a:ext cx="119" cy="51"/>
                </a:xfrm>
                <a:custGeom>
                  <a:avLst/>
                  <a:gdLst>
                    <a:gd name="T0" fmla="*/ 104 w 119"/>
                    <a:gd name="T1" fmla="*/ 0 h 51"/>
                    <a:gd name="T2" fmla="*/ 0 w 119"/>
                    <a:gd name="T3" fmla="*/ 50 h 51"/>
                    <a:gd name="T4" fmla="*/ 118 w 119"/>
                    <a:gd name="T5" fmla="*/ 50 h 51"/>
                    <a:gd name="T6" fmla="*/ 104 w 119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51">
                      <a:moveTo>
                        <a:pt x="104" y="0"/>
                      </a:moveTo>
                      <a:lnTo>
                        <a:pt x="0" y="50"/>
                      </a:lnTo>
                      <a:lnTo>
                        <a:pt x="118" y="50"/>
                      </a:lnTo>
                      <a:lnTo>
                        <a:pt x="104" y="0"/>
                      </a:lnTo>
                    </a:path>
                  </a:pathLst>
                </a:custGeom>
                <a:solidFill>
                  <a:srgbClr val="9F9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911" name="Group 1055"/>
                <p:cNvGrpSpPr>
                  <a:grpSpLocks/>
                </p:cNvGrpSpPr>
                <p:nvPr/>
              </p:nvGrpSpPr>
              <p:grpSpPr bwMode="auto">
                <a:xfrm>
                  <a:off x="4544" y="1580"/>
                  <a:ext cx="77" cy="39"/>
                  <a:chOff x="4544" y="1580"/>
                  <a:chExt cx="77" cy="39"/>
                </a:xfrm>
              </p:grpSpPr>
              <p:sp>
                <p:nvSpPr>
                  <p:cNvPr id="122912" name="Freeform 1056"/>
                  <p:cNvSpPr>
                    <a:spLocks/>
                  </p:cNvSpPr>
                  <p:nvPr/>
                </p:nvSpPr>
                <p:spPr bwMode="auto">
                  <a:xfrm>
                    <a:off x="4619" y="1580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0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  <a:gd name="T64" fmla="*/ 1 w 2"/>
                      <a:gd name="T65" fmla="*/ 0 h 2"/>
                      <a:gd name="T66" fmla="*/ 1 w 2"/>
                      <a:gd name="T67" fmla="*/ 0 h 2"/>
                      <a:gd name="T68" fmla="*/ 1 w 2"/>
                      <a:gd name="T6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3" name="Freeform 1057"/>
                  <p:cNvSpPr>
                    <a:spLocks/>
                  </p:cNvSpPr>
                  <p:nvPr/>
                </p:nvSpPr>
                <p:spPr bwMode="auto">
                  <a:xfrm>
                    <a:off x="4608" y="1585"/>
                    <a:ext cx="3" cy="3"/>
                  </a:xfrm>
                  <a:custGeom>
                    <a:avLst/>
                    <a:gdLst>
                      <a:gd name="T0" fmla="*/ 1 w 3"/>
                      <a:gd name="T1" fmla="*/ 0 h 3"/>
                      <a:gd name="T2" fmla="*/ 1 w 3"/>
                      <a:gd name="T3" fmla="*/ 0 h 3"/>
                      <a:gd name="T4" fmla="*/ 0 w 3"/>
                      <a:gd name="T5" fmla="*/ 0 h 3"/>
                      <a:gd name="T6" fmla="*/ 0 w 3"/>
                      <a:gd name="T7" fmla="*/ 0 h 3"/>
                      <a:gd name="T8" fmla="*/ 0 w 3"/>
                      <a:gd name="T9" fmla="*/ 1 h 3"/>
                      <a:gd name="T10" fmla="*/ 0 w 3"/>
                      <a:gd name="T11" fmla="*/ 1 h 3"/>
                      <a:gd name="T12" fmla="*/ 0 w 3"/>
                      <a:gd name="T13" fmla="*/ 1 h 3"/>
                      <a:gd name="T14" fmla="*/ 0 w 3"/>
                      <a:gd name="T15" fmla="*/ 1 h 3"/>
                      <a:gd name="T16" fmla="*/ 0 w 3"/>
                      <a:gd name="T17" fmla="*/ 2 h 3"/>
                      <a:gd name="T18" fmla="*/ 0 w 3"/>
                      <a:gd name="T19" fmla="*/ 2 h 3"/>
                      <a:gd name="T20" fmla="*/ 0 w 3"/>
                      <a:gd name="T21" fmla="*/ 2 h 3"/>
                      <a:gd name="T22" fmla="*/ 1 w 3"/>
                      <a:gd name="T23" fmla="*/ 2 h 3"/>
                      <a:gd name="T24" fmla="*/ 1 w 3"/>
                      <a:gd name="T25" fmla="*/ 2 h 3"/>
                      <a:gd name="T26" fmla="*/ 1 w 3"/>
                      <a:gd name="T27" fmla="*/ 2 h 3"/>
                      <a:gd name="T28" fmla="*/ 2 w 3"/>
                      <a:gd name="T29" fmla="*/ 2 h 3"/>
                      <a:gd name="T30" fmla="*/ 2 w 3"/>
                      <a:gd name="T31" fmla="*/ 2 h 3"/>
                      <a:gd name="T32" fmla="*/ 2 w 3"/>
                      <a:gd name="T33" fmla="*/ 2 h 3"/>
                      <a:gd name="T34" fmla="*/ 2 w 3"/>
                      <a:gd name="T35" fmla="*/ 1 h 3"/>
                      <a:gd name="T36" fmla="*/ 2 w 3"/>
                      <a:gd name="T37" fmla="*/ 1 h 3"/>
                      <a:gd name="T38" fmla="*/ 2 w 3"/>
                      <a:gd name="T39" fmla="*/ 1 h 3"/>
                      <a:gd name="T40" fmla="*/ 2 w 3"/>
                      <a:gd name="T41" fmla="*/ 1 h 3"/>
                      <a:gd name="T42" fmla="*/ 2 w 3"/>
                      <a:gd name="T43" fmla="*/ 1 h 3"/>
                      <a:gd name="T44" fmla="*/ 2 w 3"/>
                      <a:gd name="T45" fmla="*/ 1 h 3"/>
                      <a:gd name="T46" fmla="*/ 2 w 3"/>
                      <a:gd name="T47" fmla="*/ 0 h 3"/>
                      <a:gd name="T48" fmla="*/ 2 w 3"/>
                      <a:gd name="T49" fmla="*/ 0 h 3"/>
                      <a:gd name="T50" fmla="*/ 2 w 3"/>
                      <a:gd name="T51" fmla="*/ 0 h 3"/>
                      <a:gd name="T52" fmla="*/ 2 w 3"/>
                      <a:gd name="T53" fmla="*/ 0 h 3"/>
                      <a:gd name="T54" fmla="*/ 1 w 3"/>
                      <a:gd name="T55" fmla="*/ 0 h 3"/>
                      <a:gd name="T56" fmla="*/ 1 w 3"/>
                      <a:gd name="T57" fmla="*/ 0 h 3"/>
                      <a:gd name="T58" fmla="*/ 1 w 3"/>
                      <a:gd name="T5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" h="3">
                        <a:moveTo>
                          <a:pt x="1" y="0"/>
                        </a:move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" y="2"/>
                        </a:ln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4" name="Freeform 1058"/>
                  <p:cNvSpPr>
                    <a:spLocks/>
                  </p:cNvSpPr>
                  <p:nvPr/>
                </p:nvSpPr>
                <p:spPr bwMode="auto">
                  <a:xfrm>
                    <a:off x="4598" y="1591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5" name="Freeform 1059"/>
                  <p:cNvSpPr>
                    <a:spLocks/>
                  </p:cNvSpPr>
                  <p:nvPr/>
                </p:nvSpPr>
                <p:spPr bwMode="auto">
                  <a:xfrm>
                    <a:off x="4587" y="1595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6" name="Freeform 1060"/>
                  <p:cNvSpPr>
                    <a:spLocks/>
                  </p:cNvSpPr>
                  <p:nvPr/>
                </p:nvSpPr>
                <p:spPr bwMode="auto">
                  <a:xfrm>
                    <a:off x="4576" y="1601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7" name="Freeform 1061"/>
                  <p:cNvSpPr>
                    <a:spLocks/>
                  </p:cNvSpPr>
                  <p:nvPr/>
                </p:nvSpPr>
                <p:spPr bwMode="auto">
                  <a:xfrm>
                    <a:off x="4566" y="1606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  <a:gd name="T64" fmla="*/ 1 w 2"/>
                      <a:gd name="T6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8" name="Freeform 1062"/>
                  <p:cNvSpPr>
                    <a:spLocks/>
                  </p:cNvSpPr>
                  <p:nvPr/>
                </p:nvSpPr>
                <p:spPr bwMode="auto">
                  <a:xfrm>
                    <a:off x="4555" y="1611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19" name="Freeform 1063"/>
                  <p:cNvSpPr>
                    <a:spLocks/>
                  </p:cNvSpPr>
                  <p:nvPr/>
                </p:nvSpPr>
                <p:spPr bwMode="auto">
                  <a:xfrm>
                    <a:off x="4544" y="1617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  <a:gd name="T60" fmla="*/ 1 w 2"/>
                      <a:gd name="T61" fmla="*/ 0 h 2"/>
                      <a:gd name="T62" fmla="*/ 1 w 2"/>
                      <a:gd name="T6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920" name="Group 1064"/>
              <p:cNvGrpSpPr>
                <a:grpSpLocks/>
              </p:cNvGrpSpPr>
              <p:nvPr/>
            </p:nvGrpSpPr>
            <p:grpSpPr bwMode="auto">
              <a:xfrm>
                <a:off x="4409" y="1486"/>
                <a:ext cx="88" cy="34"/>
                <a:chOff x="4409" y="1486"/>
                <a:chExt cx="88" cy="34"/>
              </a:xfrm>
            </p:grpSpPr>
            <p:sp>
              <p:nvSpPr>
                <p:cNvPr id="122921" name="Freeform 1065"/>
                <p:cNvSpPr>
                  <a:spLocks/>
                </p:cNvSpPr>
                <p:nvPr/>
              </p:nvSpPr>
              <p:spPr bwMode="auto">
                <a:xfrm>
                  <a:off x="4409" y="1486"/>
                  <a:ext cx="88" cy="34"/>
                </a:xfrm>
                <a:custGeom>
                  <a:avLst/>
                  <a:gdLst>
                    <a:gd name="T0" fmla="*/ 78 w 88"/>
                    <a:gd name="T1" fmla="*/ 0 h 34"/>
                    <a:gd name="T2" fmla="*/ 0 w 88"/>
                    <a:gd name="T3" fmla="*/ 33 h 34"/>
                    <a:gd name="T4" fmla="*/ 87 w 88"/>
                    <a:gd name="T5" fmla="*/ 33 h 34"/>
                    <a:gd name="T6" fmla="*/ 78 w 88"/>
                    <a:gd name="T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34">
                      <a:moveTo>
                        <a:pt x="78" y="0"/>
                      </a:moveTo>
                      <a:lnTo>
                        <a:pt x="0" y="33"/>
                      </a:lnTo>
                      <a:lnTo>
                        <a:pt x="87" y="33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9F9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922" name="Group 1066"/>
                <p:cNvGrpSpPr>
                  <a:grpSpLocks/>
                </p:cNvGrpSpPr>
                <p:nvPr/>
              </p:nvGrpSpPr>
              <p:grpSpPr bwMode="auto">
                <a:xfrm>
                  <a:off x="4421" y="1490"/>
                  <a:ext cx="64" cy="27"/>
                  <a:chOff x="4421" y="1490"/>
                  <a:chExt cx="64" cy="27"/>
                </a:xfrm>
              </p:grpSpPr>
              <p:sp>
                <p:nvSpPr>
                  <p:cNvPr id="122923" name="Freeform 1067"/>
                  <p:cNvSpPr>
                    <a:spLocks/>
                  </p:cNvSpPr>
                  <p:nvPr/>
                </p:nvSpPr>
                <p:spPr bwMode="auto">
                  <a:xfrm>
                    <a:off x="4483" y="1490"/>
                    <a:ext cx="2" cy="2"/>
                  </a:xfrm>
                  <a:custGeom>
                    <a:avLst/>
                    <a:gdLst>
                      <a:gd name="T0" fmla="*/ 0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1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1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0 h 2"/>
                      <a:gd name="T44" fmla="*/ 1 w 2"/>
                      <a:gd name="T45" fmla="*/ 0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0 w 2"/>
                      <a:gd name="T5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" h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4" name="Freeform 1068"/>
                  <p:cNvSpPr>
                    <a:spLocks/>
                  </p:cNvSpPr>
                  <p:nvPr/>
                </p:nvSpPr>
                <p:spPr bwMode="auto">
                  <a:xfrm>
                    <a:off x="4475" y="1494"/>
                    <a:ext cx="1" cy="2"/>
                  </a:xfrm>
                  <a:custGeom>
                    <a:avLst/>
                    <a:gdLst>
                      <a:gd name="T0" fmla="*/ 0 w 1"/>
                      <a:gd name="T1" fmla="*/ 0 h 2"/>
                      <a:gd name="T2" fmla="*/ 0 w 1"/>
                      <a:gd name="T3" fmla="*/ 0 h 2"/>
                      <a:gd name="T4" fmla="*/ 0 w 1"/>
                      <a:gd name="T5" fmla="*/ 0 h 2"/>
                      <a:gd name="T6" fmla="*/ 0 w 1"/>
                      <a:gd name="T7" fmla="*/ 0 h 2"/>
                      <a:gd name="T8" fmla="*/ 0 w 1"/>
                      <a:gd name="T9" fmla="*/ 0 h 2"/>
                      <a:gd name="T10" fmla="*/ 0 w 1"/>
                      <a:gd name="T11" fmla="*/ 0 h 2"/>
                      <a:gd name="T12" fmla="*/ 0 w 1"/>
                      <a:gd name="T13" fmla="*/ 0 h 2"/>
                      <a:gd name="T14" fmla="*/ 0 w 1"/>
                      <a:gd name="T15" fmla="*/ 1 h 2"/>
                      <a:gd name="T16" fmla="*/ 0 w 1"/>
                      <a:gd name="T17" fmla="*/ 1 h 2"/>
                      <a:gd name="T18" fmla="*/ 0 w 1"/>
                      <a:gd name="T19" fmla="*/ 1 h 2"/>
                      <a:gd name="T20" fmla="*/ 0 w 1"/>
                      <a:gd name="T21" fmla="*/ 1 h 2"/>
                      <a:gd name="T22" fmla="*/ 0 w 1"/>
                      <a:gd name="T23" fmla="*/ 1 h 2"/>
                      <a:gd name="T24" fmla="*/ 0 w 1"/>
                      <a:gd name="T25" fmla="*/ 1 h 2"/>
                      <a:gd name="T26" fmla="*/ 0 w 1"/>
                      <a:gd name="T27" fmla="*/ 1 h 2"/>
                      <a:gd name="T28" fmla="*/ 0 w 1"/>
                      <a:gd name="T29" fmla="*/ 1 h 2"/>
                      <a:gd name="T30" fmla="*/ 0 w 1"/>
                      <a:gd name="T31" fmla="*/ 1 h 2"/>
                      <a:gd name="T32" fmla="*/ 0 w 1"/>
                      <a:gd name="T33" fmla="*/ 1 h 2"/>
                      <a:gd name="T34" fmla="*/ 0 w 1"/>
                      <a:gd name="T35" fmla="*/ 1 h 2"/>
                      <a:gd name="T36" fmla="*/ 0 w 1"/>
                      <a:gd name="T37" fmla="*/ 0 h 2"/>
                      <a:gd name="T38" fmla="*/ 0 w 1"/>
                      <a:gd name="T39" fmla="*/ 0 h 2"/>
                      <a:gd name="T40" fmla="*/ 0 w 1"/>
                      <a:gd name="T41" fmla="*/ 0 h 2"/>
                      <a:gd name="T42" fmla="*/ 0 w 1"/>
                      <a:gd name="T43" fmla="*/ 0 h 2"/>
                      <a:gd name="T44" fmla="*/ 0 w 1"/>
                      <a:gd name="T45" fmla="*/ 0 h 2"/>
                      <a:gd name="T46" fmla="*/ 0 w 1"/>
                      <a:gd name="T47" fmla="*/ 0 h 2"/>
                      <a:gd name="T48" fmla="*/ 0 w 1"/>
                      <a:gd name="T4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" h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5" name="Freeform 1069"/>
                  <p:cNvSpPr>
                    <a:spLocks/>
                  </p:cNvSpPr>
                  <p:nvPr/>
                </p:nvSpPr>
                <p:spPr bwMode="auto">
                  <a:xfrm>
                    <a:off x="4465" y="1497"/>
                    <a:ext cx="2" cy="2"/>
                  </a:xfrm>
                  <a:custGeom>
                    <a:avLst/>
                    <a:gdLst>
                      <a:gd name="T0" fmla="*/ 1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0 h 2"/>
                      <a:gd name="T52" fmla="*/ 1 w 2"/>
                      <a:gd name="T53" fmla="*/ 0 h 2"/>
                      <a:gd name="T54" fmla="*/ 1 w 2"/>
                      <a:gd name="T55" fmla="*/ 0 h 2"/>
                      <a:gd name="T56" fmla="*/ 1 w 2"/>
                      <a:gd name="T57" fmla="*/ 0 h 2"/>
                      <a:gd name="T58" fmla="*/ 1 w 2"/>
                      <a:gd name="T5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6" name="Freeform 1070"/>
                  <p:cNvSpPr>
                    <a:spLocks/>
                  </p:cNvSpPr>
                  <p:nvPr/>
                </p:nvSpPr>
                <p:spPr bwMode="auto">
                  <a:xfrm>
                    <a:off x="4456" y="1501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  <a:gd name="T42" fmla="*/ 0 w 1"/>
                      <a:gd name="T43" fmla="*/ 0 h 1"/>
                      <a:gd name="T44" fmla="*/ 0 w 1"/>
                      <a:gd name="T45" fmla="*/ 0 h 1"/>
                      <a:gd name="T46" fmla="*/ 0 w 1"/>
                      <a:gd name="T47" fmla="*/ 0 h 1"/>
                      <a:gd name="T48" fmla="*/ 0 w 1"/>
                      <a:gd name="T49" fmla="*/ 0 h 1"/>
                      <a:gd name="T50" fmla="*/ 0 w 1"/>
                      <a:gd name="T51" fmla="*/ 0 h 1"/>
                      <a:gd name="T52" fmla="*/ 0 w 1"/>
                      <a:gd name="T5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7" name="Freeform 1071"/>
                  <p:cNvSpPr>
                    <a:spLocks/>
                  </p:cNvSpPr>
                  <p:nvPr/>
                </p:nvSpPr>
                <p:spPr bwMode="auto">
                  <a:xfrm>
                    <a:off x="4448" y="1504"/>
                    <a:ext cx="2" cy="2"/>
                  </a:xfrm>
                  <a:custGeom>
                    <a:avLst/>
                    <a:gdLst>
                      <a:gd name="T0" fmla="*/ 0 w 2"/>
                      <a:gd name="T1" fmla="*/ 0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1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1 w 2"/>
                      <a:gd name="T25" fmla="*/ 1 h 2"/>
                      <a:gd name="T26" fmla="*/ 1 w 2"/>
                      <a:gd name="T27" fmla="*/ 1 h 2"/>
                      <a:gd name="T28" fmla="*/ 1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0 h 2"/>
                      <a:gd name="T38" fmla="*/ 1 w 2"/>
                      <a:gd name="T39" fmla="*/ 0 h 2"/>
                      <a:gd name="T40" fmla="*/ 1 w 2"/>
                      <a:gd name="T41" fmla="*/ 0 h 2"/>
                      <a:gd name="T42" fmla="*/ 1 w 2"/>
                      <a:gd name="T43" fmla="*/ 0 h 2"/>
                      <a:gd name="T44" fmla="*/ 1 w 2"/>
                      <a:gd name="T45" fmla="*/ 0 h 2"/>
                      <a:gd name="T46" fmla="*/ 1 w 2"/>
                      <a:gd name="T47" fmla="*/ 0 h 2"/>
                      <a:gd name="T48" fmla="*/ 0 w 2"/>
                      <a:gd name="T4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" h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8" name="Freeform 1072"/>
                  <p:cNvSpPr>
                    <a:spLocks/>
                  </p:cNvSpPr>
                  <p:nvPr/>
                </p:nvSpPr>
                <p:spPr bwMode="auto">
                  <a:xfrm>
                    <a:off x="4439" y="1508"/>
                    <a:ext cx="2" cy="1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0 w 2"/>
                      <a:gd name="T3" fmla="*/ 0 h 1"/>
                      <a:gd name="T4" fmla="*/ 0 w 2"/>
                      <a:gd name="T5" fmla="*/ 0 h 1"/>
                      <a:gd name="T6" fmla="*/ 0 w 2"/>
                      <a:gd name="T7" fmla="*/ 0 h 1"/>
                      <a:gd name="T8" fmla="*/ 0 w 2"/>
                      <a:gd name="T9" fmla="*/ 0 h 1"/>
                      <a:gd name="T10" fmla="*/ 0 w 2"/>
                      <a:gd name="T11" fmla="*/ 0 h 1"/>
                      <a:gd name="T12" fmla="*/ 0 w 2"/>
                      <a:gd name="T13" fmla="*/ 0 h 1"/>
                      <a:gd name="T14" fmla="*/ 0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0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1 w 2"/>
                      <a:gd name="T33" fmla="*/ 0 h 1"/>
                      <a:gd name="T34" fmla="*/ 1 w 2"/>
                      <a:gd name="T35" fmla="*/ 0 h 1"/>
                      <a:gd name="T36" fmla="*/ 1 w 2"/>
                      <a:gd name="T37" fmla="*/ 0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0 h 1"/>
                      <a:gd name="T44" fmla="*/ 1 w 2"/>
                      <a:gd name="T45" fmla="*/ 0 h 1"/>
                      <a:gd name="T46" fmla="*/ 1 w 2"/>
                      <a:gd name="T47" fmla="*/ 0 h 1"/>
                      <a:gd name="T48" fmla="*/ 1 w 2"/>
                      <a:gd name="T49" fmla="*/ 0 h 1"/>
                      <a:gd name="T50" fmla="*/ 1 w 2"/>
                      <a:gd name="T51" fmla="*/ 0 h 1"/>
                      <a:gd name="T52" fmla="*/ 1 w 2"/>
                      <a:gd name="T53" fmla="*/ 0 h 1"/>
                      <a:gd name="T54" fmla="*/ 1 w 2"/>
                      <a:gd name="T5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29" name="Freeform 1073"/>
                  <p:cNvSpPr>
                    <a:spLocks/>
                  </p:cNvSpPr>
                  <p:nvPr/>
                </p:nvSpPr>
                <p:spPr bwMode="auto">
                  <a:xfrm>
                    <a:off x="4431" y="1512"/>
                    <a:ext cx="2" cy="1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0 h 1"/>
                      <a:gd name="T4" fmla="*/ 0 w 2"/>
                      <a:gd name="T5" fmla="*/ 0 h 1"/>
                      <a:gd name="T6" fmla="*/ 0 w 2"/>
                      <a:gd name="T7" fmla="*/ 0 h 1"/>
                      <a:gd name="T8" fmla="*/ 0 w 2"/>
                      <a:gd name="T9" fmla="*/ 0 h 1"/>
                      <a:gd name="T10" fmla="*/ 0 w 2"/>
                      <a:gd name="T11" fmla="*/ 0 h 1"/>
                      <a:gd name="T12" fmla="*/ 0 w 2"/>
                      <a:gd name="T13" fmla="*/ 0 h 1"/>
                      <a:gd name="T14" fmla="*/ 0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1 w 2"/>
                      <a:gd name="T33" fmla="*/ 0 h 1"/>
                      <a:gd name="T34" fmla="*/ 1 w 2"/>
                      <a:gd name="T35" fmla="*/ 0 h 1"/>
                      <a:gd name="T36" fmla="*/ 1 w 2"/>
                      <a:gd name="T37" fmla="*/ 0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0 h 1"/>
                      <a:gd name="T44" fmla="*/ 1 w 2"/>
                      <a:gd name="T45" fmla="*/ 0 h 1"/>
                      <a:gd name="T46" fmla="*/ 1 w 2"/>
                      <a:gd name="T47" fmla="*/ 0 h 1"/>
                      <a:gd name="T48" fmla="*/ 1 w 2"/>
                      <a:gd name="T49" fmla="*/ 0 h 1"/>
                      <a:gd name="T50" fmla="*/ 0 w 2"/>
                      <a:gd name="T5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30" name="Freeform 1074"/>
                  <p:cNvSpPr>
                    <a:spLocks/>
                  </p:cNvSpPr>
                  <p:nvPr/>
                </p:nvSpPr>
                <p:spPr bwMode="auto">
                  <a:xfrm>
                    <a:off x="4421" y="1516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  <a:gd name="T42" fmla="*/ 0 w 1"/>
                      <a:gd name="T43" fmla="*/ 0 h 1"/>
                      <a:gd name="T44" fmla="*/ 0 w 1"/>
                      <a:gd name="T45" fmla="*/ 0 h 1"/>
                      <a:gd name="T46" fmla="*/ 0 w 1"/>
                      <a:gd name="T47" fmla="*/ 0 h 1"/>
                      <a:gd name="T48" fmla="*/ 0 w 1"/>
                      <a:gd name="T49" fmla="*/ 0 h 1"/>
                      <a:gd name="T50" fmla="*/ 0 w 1"/>
                      <a:gd name="T51" fmla="*/ 0 h 1"/>
                      <a:gd name="T52" fmla="*/ 0 w 1"/>
                      <a:gd name="T5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931" name="Group 1075"/>
              <p:cNvGrpSpPr>
                <a:grpSpLocks/>
              </p:cNvGrpSpPr>
              <p:nvPr/>
            </p:nvGrpSpPr>
            <p:grpSpPr bwMode="auto">
              <a:xfrm>
                <a:off x="4629" y="1572"/>
                <a:ext cx="347" cy="192"/>
                <a:chOff x="4629" y="1572"/>
                <a:chExt cx="347" cy="192"/>
              </a:xfrm>
            </p:grpSpPr>
            <p:grpSp>
              <p:nvGrpSpPr>
                <p:cNvPr id="122932" name="Group 1076"/>
                <p:cNvGrpSpPr>
                  <a:grpSpLocks/>
                </p:cNvGrpSpPr>
                <p:nvPr/>
              </p:nvGrpSpPr>
              <p:grpSpPr bwMode="auto">
                <a:xfrm>
                  <a:off x="4629" y="1572"/>
                  <a:ext cx="347" cy="192"/>
                  <a:chOff x="4629" y="1572"/>
                  <a:chExt cx="347" cy="192"/>
                </a:xfrm>
              </p:grpSpPr>
              <p:sp>
                <p:nvSpPr>
                  <p:cNvPr id="122933" name="Freeform 1077"/>
                  <p:cNvSpPr>
                    <a:spLocks/>
                  </p:cNvSpPr>
                  <p:nvPr/>
                </p:nvSpPr>
                <p:spPr bwMode="auto">
                  <a:xfrm>
                    <a:off x="4629" y="1572"/>
                    <a:ext cx="347" cy="192"/>
                  </a:xfrm>
                  <a:custGeom>
                    <a:avLst/>
                    <a:gdLst>
                      <a:gd name="T0" fmla="*/ 55 w 347"/>
                      <a:gd name="T1" fmla="*/ 191 h 192"/>
                      <a:gd name="T2" fmla="*/ 346 w 347"/>
                      <a:gd name="T3" fmla="*/ 191 h 192"/>
                      <a:gd name="T4" fmla="*/ 260 w 347"/>
                      <a:gd name="T5" fmla="*/ 0 h 192"/>
                      <a:gd name="T6" fmla="*/ 0 w 347"/>
                      <a:gd name="T7" fmla="*/ 0 h 192"/>
                      <a:gd name="T8" fmla="*/ 55 w 347"/>
                      <a:gd name="T9" fmla="*/ 191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7" h="192">
                        <a:moveTo>
                          <a:pt x="55" y="191"/>
                        </a:moveTo>
                        <a:lnTo>
                          <a:pt x="346" y="191"/>
                        </a:lnTo>
                        <a:lnTo>
                          <a:pt x="260" y="0"/>
                        </a:lnTo>
                        <a:lnTo>
                          <a:pt x="0" y="0"/>
                        </a:lnTo>
                        <a:lnTo>
                          <a:pt x="55" y="191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934" name="Group 1078"/>
                  <p:cNvGrpSpPr>
                    <a:grpSpLocks/>
                  </p:cNvGrpSpPr>
                  <p:nvPr/>
                </p:nvGrpSpPr>
                <p:grpSpPr bwMode="auto">
                  <a:xfrm>
                    <a:off x="4636" y="1596"/>
                    <a:ext cx="327" cy="139"/>
                    <a:chOff x="4636" y="1596"/>
                    <a:chExt cx="327" cy="139"/>
                  </a:xfrm>
                </p:grpSpPr>
                <p:sp>
                  <p:nvSpPr>
                    <p:cNvPr id="122935" name="Freeform 1079"/>
                    <p:cNvSpPr>
                      <a:spLocks/>
                    </p:cNvSpPr>
                    <p:nvPr/>
                  </p:nvSpPr>
                  <p:spPr bwMode="auto">
                    <a:xfrm>
                      <a:off x="4636" y="1596"/>
                      <a:ext cx="278" cy="31"/>
                    </a:xfrm>
                    <a:custGeom>
                      <a:avLst/>
                      <a:gdLst>
                        <a:gd name="T0" fmla="*/ 0 w 278"/>
                        <a:gd name="T1" fmla="*/ 0 h 31"/>
                        <a:gd name="T2" fmla="*/ 264 w 278"/>
                        <a:gd name="T3" fmla="*/ 0 h 31"/>
                        <a:gd name="T4" fmla="*/ 277 w 278"/>
                        <a:gd name="T5" fmla="*/ 30 h 31"/>
                        <a:gd name="T6" fmla="*/ 8 w 278"/>
                        <a:gd name="T7" fmla="*/ 30 h 31"/>
                        <a:gd name="T8" fmla="*/ 0 w 278"/>
                        <a:gd name="T9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8" h="31">
                          <a:moveTo>
                            <a:pt x="0" y="0"/>
                          </a:moveTo>
                          <a:lnTo>
                            <a:pt x="264" y="0"/>
                          </a:lnTo>
                          <a:lnTo>
                            <a:pt x="277" y="30"/>
                          </a:lnTo>
                          <a:lnTo>
                            <a:pt x="8" y="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36" name="Freeform 1080"/>
                    <p:cNvSpPr>
                      <a:spLocks/>
                    </p:cNvSpPr>
                    <p:nvPr/>
                  </p:nvSpPr>
                  <p:spPr bwMode="auto">
                    <a:xfrm>
                      <a:off x="4651" y="1652"/>
                      <a:ext cx="287" cy="29"/>
                    </a:xfrm>
                    <a:custGeom>
                      <a:avLst/>
                      <a:gdLst>
                        <a:gd name="T0" fmla="*/ 0 w 287"/>
                        <a:gd name="T1" fmla="*/ 0 h 29"/>
                        <a:gd name="T2" fmla="*/ 273 w 287"/>
                        <a:gd name="T3" fmla="*/ 0 h 29"/>
                        <a:gd name="T4" fmla="*/ 286 w 287"/>
                        <a:gd name="T5" fmla="*/ 28 h 29"/>
                        <a:gd name="T6" fmla="*/ 8 w 287"/>
                        <a:gd name="T7" fmla="*/ 28 h 29"/>
                        <a:gd name="T8" fmla="*/ 0 w 287"/>
                        <a:gd name="T9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7" h="29">
                          <a:moveTo>
                            <a:pt x="0" y="0"/>
                          </a:moveTo>
                          <a:lnTo>
                            <a:pt x="273" y="0"/>
                          </a:lnTo>
                          <a:lnTo>
                            <a:pt x="286" y="28"/>
                          </a:lnTo>
                          <a:lnTo>
                            <a:pt x="8" y="2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37" name="Freeform 1081"/>
                    <p:cNvSpPr>
                      <a:spLocks/>
                    </p:cNvSpPr>
                    <p:nvPr/>
                  </p:nvSpPr>
                  <p:spPr bwMode="auto">
                    <a:xfrm>
                      <a:off x="4667" y="1705"/>
                      <a:ext cx="296" cy="30"/>
                    </a:xfrm>
                    <a:custGeom>
                      <a:avLst/>
                      <a:gdLst>
                        <a:gd name="T0" fmla="*/ 0 w 296"/>
                        <a:gd name="T1" fmla="*/ 0 h 30"/>
                        <a:gd name="T2" fmla="*/ 282 w 296"/>
                        <a:gd name="T3" fmla="*/ 0 h 30"/>
                        <a:gd name="T4" fmla="*/ 295 w 296"/>
                        <a:gd name="T5" fmla="*/ 29 h 30"/>
                        <a:gd name="T6" fmla="*/ 8 w 296"/>
                        <a:gd name="T7" fmla="*/ 29 h 30"/>
                        <a:gd name="T8" fmla="*/ 0 w 296"/>
                        <a:gd name="T9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96" h="30">
                          <a:moveTo>
                            <a:pt x="0" y="0"/>
                          </a:moveTo>
                          <a:lnTo>
                            <a:pt x="282" y="0"/>
                          </a:lnTo>
                          <a:lnTo>
                            <a:pt x="295" y="29"/>
                          </a:lnTo>
                          <a:lnTo>
                            <a:pt x="8" y="2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938" name="Group 1082"/>
                <p:cNvGrpSpPr>
                  <a:grpSpLocks/>
                </p:cNvGrpSpPr>
                <p:nvPr/>
              </p:nvGrpSpPr>
              <p:grpSpPr bwMode="auto">
                <a:xfrm>
                  <a:off x="4644" y="1588"/>
                  <a:ext cx="314" cy="157"/>
                  <a:chOff x="4644" y="1588"/>
                  <a:chExt cx="314" cy="157"/>
                </a:xfrm>
              </p:grpSpPr>
              <p:grpSp>
                <p:nvGrpSpPr>
                  <p:cNvPr id="122939" name="Group 1083"/>
                  <p:cNvGrpSpPr>
                    <a:grpSpLocks/>
                  </p:cNvGrpSpPr>
                  <p:nvPr/>
                </p:nvGrpSpPr>
                <p:grpSpPr bwMode="auto">
                  <a:xfrm>
                    <a:off x="4884" y="1588"/>
                    <a:ext cx="74" cy="156"/>
                    <a:chOff x="4884" y="1588"/>
                    <a:chExt cx="74" cy="156"/>
                  </a:xfrm>
                </p:grpSpPr>
                <p:sp>
                  <p:nvSpPr>
                    <p:cNvPr id="122940" name="Freeform 1084"/>
                    <p:cNvSpPr>
                      <a:spLocks/>
                    </p:cNvSpPr>
                    <p:nvPr/>
                  </p:nvSpPr>
                  <p:spPr bwMode="auto">
                    <a:xfrm>
                      <a:off x="4884" y="1588"/>
                      <a:ext cx="4" cy="4"/>
                    </a:xfrm>
                    <a:custGeom>
                      <a:avLst/>
                      <a:gdLst>
                        <a:gd name="T0" fmla="*/ 1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0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1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1" name="Freeform 1085"/>
                    <p:cNvSpPr>
                      <a:spLocks/>
                    </p:cNvSpPr>
                    <p:nvPr/>
                  </p:nvSpPr>
                  <p:spPr bwMode="auto">
                    <a:xfrm>
                      <a:off x="4893" y="1611"/>
                      <a:ext cx="4" cy="4"/>
                    </a:xfrm>
                    <a:custGeom>
                      <a:avLst/>
                      <a:gdLst>
                        <a:gd name="T0" fmla="*/ 1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1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2" name="Freeform 1086"/>
                    <p:cNvSpPr>
                      <a:spLocks/>
                    </p:cNvSpPr>
                    <p:nvPr/>
                  </p:nvSpPr>
                  <p:spPr bwMode="auto">
                    <a:xfrm>
                      <a:off x="4903" y="1631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1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3" name="Freeform 1087"/>
                    <p:cNvSpPr>
                      <a:spLocks/>
                    </p:cNvSpPr>
                    <p:nvPr/>
                  </p:nvSpPr>
                  <p:spPr bwMode="auto">
                    <a:xfrm>
                      <a:off x="4913" y="1653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1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1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3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4" name="Freeform 1088"/>
                    <p:cNvSpPr>
                      <a:spLocks/>
                    </p:cNvSpPr>
                    <p:nvPr/>
                  </p:nvSpPr>
                  <p:spPr bwMode="auto">
                    <a:xfrm>
                      <a:off x="4923" y="1675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5" name="Freeform 1089"/>
                    <p:cNvSpPr>
                      <a:spLocks/>
                    </p:cNvSpPr>
                    <p:nvPr/>
                  </p:nvSpPr>
                  <p:spPr bwMode="auto">
                    <a:xfrm>
                      <a:off x="4933" y="1696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1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6" name="Freeform 1090"/>
                    <p:cNvSpPr>
                      <a:spLocks/>
                    </p:cNvSpPr>
                    <p:nvPr/>
                  </p:nvSpPr>
                  <p:spPr bwMode="auto">
                    <a:xfrm>
                      <a:off x="4944" y="1718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47" name="Freeform 1091"/>
                    <p:cNvSpPr>
                      <a:spLocks/>
                    </p:cNvSpPr>
                    <p:nvPr/>
                  </p:nvSpPr>
                  <p:spPr bwMode="auto">
                    <a:xfrm>
                      <a:off x="4953" y="1741"/>
                      <a:ext cx="5" cy="3"/>
                    </a:xfrm>
                    <a:custGeom>
                      <a:avLst/>
                      <a:gdLst>
                        <a:gd name="T0" fmla="*/ 2 w 5"/>
                        <a:gd name="T1" fmla="*/ 0 h 3"/>
                        <a:gd name="T2" fmla="*/ 1 w 5"/>
                        <a:gd name="T3" fmla="*/ 0 h 3"/>
                        <a:gd name="T4" fmla="*/ 1 w 5"/>
                        <a:gd name="T5" fmla="*/ 0 h 3"/>
                        <a:gd name="T6" fmla="*/ 1 w 5"/>
                        <a:gd name="T7" fmla="*/ 0 h 3"/>
                        <a:gd name="T8" fmla="*/ 1 w 5"/>
                        <a:gd name="T9" fmla="*/ 0 h 3"/>
                        <a:gd name="T10" fmla="*/ 0 w 5"/>
                        <a:gd name="T11" fmla="*/ 0 h 3"/>
                        <a:gd name="T12" fmla="*/ 0 w 5"/>
                        <a:gd name="T13" fmla="*/ 1 h 3"/>
                        <a:gd name="T14" fmla="*/ 0 w 5"/>
                        <a:gd name="T15" fmla="*/ 1 h 3"/>
                        <a:gd name="T16" fmla="*/ 0 w 5"/>
                        <a:gd name="T17" fmla="*/ 1 h 3"/>
                        <a:gd name="T18" fmla="*/ 0 w 5"/>
                        <a:gd name="T19" fmla="*/ 1 h 3"/>
                        <a:gd name="T20" fmla="*/ 0 w 5"/>
                        <a:gd name="T21" fmla="*/ 1 h 3"/>
                        <a:gd name="T22" fmla="*/ 0 w 5"/>
                        <a:gd name="T23" fmla="*/ 1 h 3"/>
                        <a:gd name="T24" fmla="*/ 0 w 5"/>
                        <a:gd name="T25" fmla="*/ 2 h 3"/>
                        <a:gd name="T26" fmla="*/ 1 w 5"/>
                        <a:gd name="T27" fmla="*/ 2 h 3"/>
                        <a:gd name="T28" fmla="*/ 1 w 5"/>
                        <a:gd name="T29" fmla="*/ 2 h 3"/>
                        <a:gd name="T30" fmla="*/ 1 w 5"/>
                        <a:gd name="T31" fmla="*/ 2 h 3"/>
                        <a:gd name="T32" fmla="*/ 1 w 5"/>
                        <a:gd name="T33" fmla="*/ 2 h 3"/>
                        <a:gd name="T34" fmla="*/ 2 w 5"/>
                        <a:gd name="T35" fmla="*/ 2 h 3"/>
                        <a:gd name="T36" fmla="*/ 2 w 5"/>
                        <a:gd name="T37" fmla="*/ 2 h 3"/>
                        <a:gd name="T38" fmla="*/ 3 w 5"/>
                        <a:gd name="T39" fmla="*/ 2 h 3"/>
                        <a:gd name="T40" fmla="*/ 3 w 5"/>
                        <a:gd name="T41" fmla="*/ 2 h 3"/>
                        <a:gd name="T42" fmla="*/ 4 w 5"/>
                        <a:gd name="T43" fmla="*/ 2 h 3"/>
                        <a:gd name="T44" fmla="*/ 4 w 5"/>
                        <a:gd name="T45" fmla="*/ 2 h 3"/>
                        <a:gd name="T46" fmla="*/ 4 w 5"/>
                        <a:gd name="T47" fmla="*/ 1 h 3"/>
                        <a:gd name="T48" fmla="*/ 4 w 5"/>
                        <a:gd name="T49" fmla="*/ 1 h 3"/>
                        <a:gd name="T50" fmla="*/ 4 w 5"/>
                        <a:gd name="T51" fmla="*/ 1 h 3"/>
                        <a:gd name="T52" fmla="*/ 4 w 5"/>
                        <a:gd name="T53" fmla="*/ 1 h 3"/>
                        <a:gd name="T54" fmla="*/ 4 w 5"/>
                        <a:gd name="T55" fmla="*/ 1 h 3"/>
                        <a:gd name="T56" fmla="*/ 4 w 5"/>
                        <a:gd name="T57" fmla="*/ 1 h 3"/>
                        <a:gd name="T58" fmla="*/ 4 w 5"/>
                        <a:gd name="T59" fmla="*/ 0 h 3"/>
                        <a:gd name="T60" fmla="*/ 4 w 5"/>
                        <a:gd name="T61" fmla="*/ 0 h 3"/>
                        <a:gd name="T62" fmla="*/ 3 w 5"/>
                        <a:gd name="T63" fmla="*/ 0 h 3"/>
                        <a:gd name="T64" fmla="*/ 3 w 5"/>
                        <a:gd name="T65" fmla="*/ 0 h 3"/>
                        <a:gd name="T66" fmla="*/ 3 w 5"/>
                        <a:gd name="T67" fmla="*/ 0 h 3"/>
                        <a:gd name="T68" fmla="*/ 2 w 5"/>
                        <a:gd name="T69" fmla="*/ 0 h 3"/>
                        <a:gd name="T70" fmla="*/ 2 w 5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948" name="Group 1092"/>
                  <p:cNvGrpSpPr>
                    <a:grpSpLocks/>
                  </p:cNvGrpSpPr>
                  <p:nvPr/>
                </p:nvGrpSpPr>
                <p:grpSpPr bwMode="auto">
                  <a:xfrm>
                    <a:off x="4644" y="1591"/>
                    <a:ext cx="51" cy="154"/>
                    <a:chOff x="4644" y="1591"/>
                    <a:chExt cx="51" cy="154"/>
                  </a:xfrm>
                </p:grpSpPr>
                <p:sp>
                  <p:nvSpPr>
                    <p:cNvPr id="122949" name="Freeform 1093"/>
                    <p:cNvSpPr>
                      <a:spLocks/>
                    </p:cNvSpPr>
                    <p:nvPr/>
                  </p:nvSpPr>
                  <p:spPr bwMode="auto">
                    <a:xfrm>
                      <a:off x="4644" y="1591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1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0" name="Freeform 1094"/>
                    <p:cNvSpPr>
                      <a:spLocks/>
                    </p:cNvSpPr>
                    <p:nvPr/>
                  </p:nvSpPr>
                  <p:spPr bwMode="auto">
                    <a:xfrm>
                      <a:off x="4650" y="1613"/>
                      <a:ext cx="6" cy="4"/>
                    </a:xfrm>
                    <a:custGeom>
                      <a:avLst/>
                      <a:gdLst>
                        <a:gd name="T0" fmla="*/ 2 w 6"/>
                        <a:gd name="T1" fmla="*/ 0 h 4"/>
                        <a:gd name="T2" fmla="*/ 2 w 6"/>
                        <a:gd name="T3" fmla="*/ 0 h 4"/>
                        <a:gd name="T4" fmla="*/ 1 w 6"/>
                        <a:gd name="T5" fmla="*/ 0 h 4"/>
                        <a:gd name="T6" fmla="*/ 1 w 6"/>
                        <a:gd name="T7" fmla="*/ 0 h 4"/>
                        <a:gd name="T8" fmla="*/ 1 w 6"/>
                        <a:gd name="T9" fmla="*/ 0 h 4"/>
                        <a:gd name="T10" fmla="*/ 0 w 6"/>
                        <a:gd name="T11" fmla="*/ 1 h 4"/>
                        <a:gd name="T12" fmla="*/ 0 w 6"/>
                        <a:gd name="T13" fmla="*/ 1 h 4"/>
                        <a:gd name="T14" fmla="*/ 0 w 6"/>
                        <a:gd name="T15" fmla="*/ 1 h 4"/>
                        <a:gd name="T16" fmla="*/ 0 w 6"/>
                        <a:gd name="T17" fmla="*/ 2 h 4"/>
                        <a:gd name="T18" fmla="*/ 0 w 6"/>
                        <a:gd name="T19" fmla="*/ 2 h 4"/>
                        <a:gd name="T20" fmla="*/ 0 w 6"/>
                        <a:gd name="T21" fmla="*/ 2 h 4"/>
                        <a:gd name="T22" fmla="*/ 0 w 6"/>
                        <a:gd name="T23" fmla="*/ 2 h 4"/>
                        <a:gd name="T24" fmla="*/ 0 w 6"/>
                        <a:gd name="T25" fmla="*/ 3 h 4"/>
                        <a:gd name="T26" fmla="*/ 1 w 6"/>
                        <a:gd name="T27" fmla="*/ 3 h 4"/>
                        <a:gd name="T28" fmla="*/ 1 w 6"/>
                        <a:gd name="T29" fmla="*/ 3 h 4"/>
                        <a:gd name="T30" fmla="*/ 2 w 6"/>
                        <a:gd name="T31" fmla="*/ 3 h 4"/>
                        <a:gd name="T32" fmla="*/ 2 w 6"/>
                        <a:gd name="T33" fmla="*/ 3 h 4"/>
                        <a:gd name="T34" fmla="*/ 3 w 6"/>
                        <a:gd name="T35" fmla="*/ 3 h 4"/>
                        <a:gd name="T36" fmla="*/ 3 w 6"/>
                        <a:gd name="T37" fmla="*/ 3 h 4"/>
                        <a:gd name="T38" fmla="*/ 4 w 6"/>
                        <a:gd name="T39" fmla="*/ 3 h 4"/>
                        <a:gd name="T40" fmla="*/ 4 w 6"/>
                        <a:gd name="T41" fmla="*/ 3 h 4"/>
                        <a:gd name="T42" fmla="*/ 4 w 6"/>
                        <a:gd name="T43" fmla="*/ 3 h 4"/>
                        <a:gd name="T44" fmla="*/ 5 w 6"/>
                        <a:gd name="T45" fmla="*/ 3 h 4"/>
                        <a:gd name="T46" fmla="*/ 5 w 6"/>
                        <a:gd name="T47" fmla="*/ 2 h 4"/>
                        <a:gd name="T48" fmla="*/ 5 w 6"/>
                        <a:gd name="T49" fmla="*/ 2 h 4"/>
                        <a:gd name="T50" fmla="*/ 5 w 6"/>
                        <a:gd name="T51" fmla="*/ 2 h 4"/>
                        <a:gd name="T52" fmla="*/ 5 w 6"/>
                        <a:gd name="T53" fmla="*/ 1 h 4"/>
                        <a:gd name="T54" fmla="*/ 5 w 6"/>
                        <a:gd name="T55" fmla="*/ 1 h 4"/>
                        <a:gd name="T56" fmla="*/ 5 w 6"/>
                        <a:gd name="T57" fmla="*/ 1 h 4"/>
                        <a:gd name="T58" fmla="*/ 5 w 6"/>
                        <a:gd name="T59" fmla="*/ 1 h 4"/>
                        <a:gd name="T60" fmla="*/ 4 w 6"/>
                        <a:gd name="T61" fmla="*/ 0 h 4"/>
                        <a:gd name="T62" fmla="*/ 4 w 6"/>
                        <a:gd name="T63" fmla="*/ 0 h 4"/>
                        <a:gd name="T64" fmla="*/ 4 w 6"/>
                        <a:gd name="T65" fmla="*/ 0 h 4"/>
                        <a:gd name="T66" fmla="*/ 3 w 6"/>
                        <a:gd name="T67" fmla="*/ 0 h 4"/>
                        <a:gd name="T68" fmla="*/ 3 w 6"/>
                        <a:gd name="T69" fmla="*/ 0 h 4"/>
                        <a:gd name="T70" fmla="*/ 2 w 6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6" h="4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1" name="Freeform 1095"/>
                    <p:cNvSpPr>
                      <a:spLocks/>
                    </p:cNvSpPr>
                    <p:nvPr/>
                  </p:nvSpPr>
                  <p:spPr bwMode="auto">
                    <a:xfrm>
                      <a:off x="4658" y="1634"/>
                      <a:ext cx="5" cy="4"/>
                    </a:xfrm>
                    <a:custGeom>
                      <a:avLst/>
                      <a:gdLst>
                        <a:gd name="T0" fmla="*/ 2 w 5"/>
                        <a:gd name="T1" fmla="*/ 0 h 4"/>
                        <a:gd name="T2" fmla="*/ 2 w 5"/>
                        <a:gd name="T3" fmla="*/ 0 h 4"/>
                        <a:gd name="T4" fmla="*/ 1 w 5"/>
                        <a:gd name="T5" fmla="*/ 0 h 4"/>
                        <a:gd name="T6" fmla="*/ 1 w 5"/>
                        <a:gd name="T7" fmla="*/ 0 h 4"/>
                        <a:gd name="T8" fmla="*/ 1 w 5"/>
                        <a:gd name="T9" fmla="*/ 0 h 4"/>
                        <a:gd name="T10" fmla="*/ 0 w 5"/>
                        <a:gd name="T11" fmla="*/ 1 h 4"/>
                        <a:gd name="T12" fmla="*/ 0 w 5"/>
                        <a:gd name="T13" fmla="*/ 1 h 4"/>
                        <a:gd name="T14" fmla="*/ 0 w 5"/>
                        <a:gd name="T15" fmla="*/ 1 h 4"/>
                        <a:gd name="T16" fmla="*/ 0 w 5"/>
                        <a:gd name="T17" fmla="*/ 2 h 4"/>
                        <a:gd name="T18" fmla="*/ 0 w 5"/>
                        <a:gd name="T19" fmla="*/ 2 h 4"/>
                        <a:gd name="T20" fmla="*/ 0 w 5"/>
                        <a:gd name="T21" fmla="*/ 2 h 4"/>
                        <a:gd name="T22" fmla="*/ 0 w 5"/>
                        <a:gd name="T23" fmla="*/ 2 h 4"/>
                        <a:gd name="T24" fmla="*/ 0 w 5"/>
                        <a:gd name="T25" fmla="*/ 3 h 4"/>
                        <a:gd name="T26" fmla="*/ 1 w 5"/>
                        <a:gd name="T27" fmla="*/ 3 h 4"/>
                        <a:gd name="T28" fmla="*/ 1 w 5"/>
                        <a:gd name="T29" fmla="*/ 3 h 4"/>
                        <a:gd name="T30" fmla="*/ 1 w 5"/>
                        <a:gd name="T31" fmla="*/ 3 h 4"/>
                        <a:gd name="T32" fmla="*/ 2 w 5"/>
                        <a:gd name="T33" fmla="*/ 3 h 4"/>
                        <a:gd name="T34" fmla="*/ 2 w 5"/>
                        <a:gd name="T35" fmla="*/ 3 h 4"/>
                        <a:gd name="T36" fmla="*/ 2 w 5"/>
                        <a:gd name="T37" fmla="*/ 3 h 4"/>
                        <a:gd name="T38" fmla="*/ 3 w 5"/>
                        <a:gd name="T39" fmla="*/ 3 h 4"/>
                        <a:gd name="T40" fmla="*/ 3 w 5"/>
                        <a:gd name="T41" fmla="*/ 3 h 4"/>
                        <a:gd name="T42" fmla="*/ 3 w 5"/>
                        <a:gd name="T43" fmla="*/ 3 h 4"/>
                        <a:gd name="T44" fmla="*/ 4 w 5"/>
                        <a:gd name="T45" fmla="*/ 2 h 4"/>
                        <a:gd name="T46" fmla="*/ 4 w 5"/>
                        <a:gd name="T47" fmla="*/ 2 h 4"/>
                        <a:gd name="T48" fmla="*/ 4 w 5"/>
                        <a:gd name="T49" fmla="*/ 2 h 4"/>
                        <a:gd name="T50" fmla="*/ 4 w 5"/>
                        <a:gd name="T51" fmla="*/ 2 h 4"/>
                        <a:gd name="T52" fmla="*/ 4 w 5"/>
                        <a:gd name="T53" fmla="*/ 1 h 4"/>
                        <a:gd name="T54" fmla="*/ 4 w 5"/>
                        <a:gd name="T55" fmla="*/ 1 h 4"/>
                        <a:gd name="T56" fmla="*/ 4 w 5"/>
                        <a:gd name="T57" fmla="*/ 1 h 4"/>
                        <a:gd name="T58" fmla="*/ 4 w 5"/>
                        <a:gd name="T59" fmla="*/ 1 h 4"/>
                        <a:gd name="T60" fmla="*/ 3 w 5"/>
                        <a:gd name="T61" fmla="*/ 0 h 4"/>
                        <a:gd name="T62" fmla="*/ 3 w 5"/>
                        <a:gd name="T63" fmla="*/ 0 h 4"/>
                        <a:gd name="T64" fmla="*/ 3 w 5"/>
                        <a:gd name="T65" fmla="*/ 0 h 4"/>
                        <a:gd name="T66" fmla="*/ 3 w 5"/>
                        <a:gd name="T67" fmla="*/ 0 h 4"/>
                        <a:gd name="T68" fmla="*/ 2 w 5"/>
                        <a:gd name="T69" fmla="*/ 0 h 4"/>
                        <a:gd name="T70" fmla="*/ 2 w 5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2" name="Freeform 1096"/>
                    <p:cNvSpPr>
                      <a:spLocks/>
                    </p:cNvSpPr>
                    <p:nvPr/>
                  </p:nvSpPr>
                  <p:spPr bwMode="auto">
                    <a:xfrm>
                      <a:off x="4664" y="1654"/>
                      <a:ext cx="5" cy="5"/>
                    </a:xfrm>
                    <a:custGeom>
                      <a:avLst/>
                      <a:gdLst>
                        <a:gd name="T0" fmla="*/ 2 w 5"/>
                        <a:gd name="T1" fmla="*/ 0 h 5"/>
                        <a:gd name="T2" fmla="*/ 2 w 5"/>
                        <a:gd name="T3" fmla="*/ 0 h 5"/>
                        <a:gd name="T4" fmla="*/ 1 w 5"/>
                        <a:gd name="T5" fmla="*/ 0 h 5"/>
                        <a:gd name="T6" fmla="*/ 1 w 5"/>
                        <a:gd name="T7" fmla="*/ 0 h 5"/>
                        <a:gd name="T8" fmla="*/ 1 w 5"/>
                        <a:gd name="T9" fmla="*/ 1 h 5"/>
                        <a:gd name="T10" fmla="*/ 0 w 5"/>
                        <a:gd name="T11" fmla="*/ 1 h 5"/>
                        <a:gd name="T12" fmla="*/ 0 w 5"/>
                        <a:gd name="T13" fmla="*/ 1 h 5"/>
                        <a:gd name="T14" fmla="*/ 0 w 5"/>
                        <a:gd name="T15" fmla="*/ 2 h 5"/>
                        <a:gd name="T16" fmla="*/ 0 w 5"/>
                        <a:gd name="T17" fmla="*/ 2 h 5"/>
                        <a:gd name="T18" fmla="*/ 0 w 5"/>
                        <a:gd name="T19" fmla="*/ 2 h 5"/>
                        <a:gd name="T20" fmla="*/ 0 w 5"/>
                        <a:gd name="T21" fmla="*/ 3 h 5"/>
                        <a:gd name="T22" fmla="*/ 0 w 5"/>
                        <a:gd name="T23" fmla="*/ 3 h 5"/>
                        <a:gd name="T24" fmla="*/ 0 w 5"/>
                        <a:gd name="T25" fmla="*/ 3 h 5"/>
                        <a:gd name="T26" fmla="*/ 1 w 5"/>
                        <a:gd name="T27" fmla="*/ 4 h 5"/>
                        <a:gd name="T28" fmla="*/ 1 w 5"/>
                        <a:gd name="T29" fmla="*/ 4 h 5"/>
                        <a:gd name="T30" fmla="*/ 1 w 5"/>
                        <a:gd name="T31" fmla="*/ 4 h 5"/>
                        <a:gd name="T32" fmla="*/ 2 w 5"/>
                        <a:gd name="T33" fmla="*/ 4 h 5"/>
                        <a:gd name="T34" fmla="*/ 2 w 5"/>
                        <a:gd name="T35" fmla="*/ 4 h 5"/>
                        <a:gd name="T36" fmla="*/ 2 w 5"/>
                        <a:gd name="T37" fmla="*/ 4 h 5"/>
                        <a:gd name="T38" fmla="*/ 3 w 5"/>
                        <a:gd name="T39" fmla="*/ 4 h 5"/>
                        <a:gd name="T40" fmla="*/ 3 w 5"/>
                        <a:gd name="T41" fmla="*/ 4 h 5"/>
                        <a:gd name="T42" fmla="*/ 3 w 5"/>
                        <a:gd name="T43" fmla="*/ 4 h 5"/>
                        <a:gd name="T44" fmla="*/ 4 w 5"/>
                        <a:gd name="T45" fmla="*/ 3 h 5"/>
                        <a:gd name="T46" fmla="*/ 4 w 5"/>
                        <a:gd name="T47" fmla="*/ 3 h 5"/>
                        <a:gd name="T48" fmla="*/ 4 w 5"/>
                        <a:gd name="T49" fmla="*/ 3 h 5"/>
                        <a:gd name="T50" fmla="*/ 4 w 5"/>
                        <a:gd name="T51" fmla="*/ 2 h 5"/>
                        <a:gd name="T52" fmla="*/ 4 w 5"/>
                        <a:gd name="T53" fmla="*/ 2 h 5"/>
                        <a:gd name="T54" fmla="*/ 4 w 5"/>
                        <a:gd name="T55" fmla="*/ 1 h 5"/>
                        <a:gd name="T56" fmla="*/ 4 w 5"/>
                        <a:gd name="T57" fmla="*/ 1 h 5"/>
                        <a:gd name="T58" fmla="*/ 4 w 5"/>
                        <a:gd name="T59" fmla="*/ 1 h 5"/>
                        <a:gd name="T60" fmla="*/ 3 w 5"/>
                        <a:gd name="T61" fmla="*/ 1 h 5"/>
                        <a:gd name="T62" fmla="*/ 3 w 5"/>
                        <a:gd name="T63" fmla="*/ 0 h 5"/>
                        <a:gd name="T64" fmla="*/ 3 w 5"/>
                        <a:gd name="T65" fmla="*/ 0 h 5"/>
                        <a:gd name="T66" fmla="*/ 3 w 5"/>
                        <a:gd name="T67" fmla="*/ 0 h 5"/>
                        <a:gd name="T68" fmla="*/ 2 w 5"/>
                        <a:gd name="T69" fmla="*/ 0 h 5"/>
                        <a:gd name="T70" fmla="*/ 2 w 5"/>
                        <a:gd name="T71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5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3" y="4"/>
                          </a:lnTo>
                          <a:lnTo>
                            <a:pt x="3" y="4"/>
                          </a:lnTo>
                          <a:lnTo>
                            <a:pt x="3" y="4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3" name="Freeform 1097"/>
                    <p:cNvSpPr>
                      <a:spLocks/>
                    </p:cNvSpPr>
                    <p:nvPr/>
                  </p:nvSpPr>
                  <p:spPr bwMode="auto">
                    <a:xfrm>
                      <a:off x="4671" y="1675"/>
                      <a:ext cx="4" cy="5"/>
                    </a:xfrm>
                    <a:custGeom>
                      <a:avLst/>
                      <a:gdLst>
                        <a:gd name="T0" fmla="*/ 2 w 4"/>
                        <a:gd name="T1" fmla="*/ 0 h 5"/>
                        <a:gd name="T2" fmla="*/ 1 w 4"/>
                        <a:gd name="T3" fmla="*/ 0 h 5"/>
                        <a:gd name="T4" fmla="*/ 1 w 4"/>
                        <a:gd name="T5" fmla="*/ 0 h 5"/>
                        <a:gd name="T6" fmla="*/ 1 w 4"/>
                        <a:gd name="T7" fmla="*/ 0 h 5"/>
                        <a:gd name="T8" fmla="*/ 0 w 4"/>
                        <a:gd name="T9" fmla="*/ 0 h 5"/>
                        <a:gd name="T10" fmla="*/ 0 w 4"/>
                        <a:gd name="T11" fmla="*/ 1 h 5"/>
                        <a:gd name="T12" fmla="*/ 0 w 4"/>
                        <a:gd name="T13" fmla="*/ 1 h 5"/>
                        <a:gd name="T14" fmla="*/ 0 w 4"/>
                        <a:gd name="T15" fmla="*/ 1 h 5"/>
                        <a:gd name="T16" fmla="*/ 0 w 4"/>
                        <a:gd name="T17" fmla="*/ 2 h 5"/>
                        <a:gd name="T18" fmla="*/ 0 w 4"/>
                        <a:gd name="T19" fmla="*/ 2 h 5"/>
                        <a:gd name="T20" fmla="*/ 0 w 4"/>
                        <a:gd name="T21" fmla="*/ 3 h 5"/>
                        <a:gd name="T22" fmla="*/ 0 w 4"/>
                        <a:gd name="T23" fmla="*/ 3 h 5"/>
                        <a:gd name="T24" fmla="*/ 0 w 4"/>
                        <a:gd name="T25" fmla="*/ 3 h 5"/>
                        <a:gd name="T26" fmla="*/ 0 w 4"/>
                        <a:gd name="T27" fmla="*/ 3 h 5"/>
                        <a:gd name="T28" fmla="*/ 1 w 4"/>
                        <a:gd name="T29" fmla="*/ 4 h 5"/>
                        <a:gd name="T30" fmla="*/ 1 w 4"/>
                        <a:gd name="T31" fmla="*/ 4 h 5"/>
                        <a:gd name="T32" fmla="*/ 1 w 4"/>
                        <a:gd name="T33" fmla="*/ 4 h 5"/>
                        <a:gd name="T34" fmla="*/ 2 w 4"/>
                        <a:gd name="T35" fmla="*/ 4 h 5"/>
                        <a:gd name="T36" fmla="*/ 2 w 4"/>
                        <a:gd name="T37" fmla="*/ 4 h 5"/>
                        <a:gd name="T38" fmla="*/ 2 w 4"/>
                        <a:gd name="T39" fmla="*/ 4 h 5"/>
                        <a:gd name="T40" fmla="*/ 3 w 4"/>
                        <a:gd name="T41" fmla="*/ 4 h 5"/>
                        <a:gd name="T42" fmla="*/ 3 w 4"/>
                        <a:gd name="T43" fmla="*/ 3 h 5"/>
                        <a:gd name="T44" fmla="*/ 3 w 4"/>
                        <a:gd name="T45" fmla="*/ 3 h 5"/>
                        <a:gd name="T46" fmla="*/ 3 w 4"/>
                        <a:gd name="T47" fmla="*/ 3 h 5"/>
                        <a:gd name="T48" fmla="*/ 3 w 4"/>
                        <a:gd name="T49" fmla="*/ 3 h 5"/>
                        <a:gd name="T50" fmla="*/ 3 w 4"/>
                        <a:gd name="T51" fmla="*/ 2 h 5"/>
                        <a:gd name="T52" fmla="*/ 3 w 4"/>
                        <a:gd name="T53" fmla="*/ 2 h 5"/>
                        <a:gd name="T54" fmla="*/ 3 w 4"/>
                        <a:gd name="T55" fmla="*/ 1 h 5"/>
                        <a:gd name="T56" fmla="*/ 3 w 4"/>
                        <a:gd name="T57" fmla="*/ 1 h 5"/>
                        <a:gd name="T58" fmla="*/ 3 w 4"/>
                        <a:gd name="T59" fmla="*/ 1 h 5"/>
                        <a:gd name="T60" fmla="*/ 3 w 4"/>
                        <a:gd name="T61" fmla="*/ 1 h 5"/>
                        <a:gd name="T62" fmla="*/ 3 w 4"/>
                        <a:gd name="T63" fmla="*/ 0 h 5"/>
                        <a:gd name="T64" fmla="*/ 2 w 4"/>
                        <a:gd name="T65" fmla="*/ 0 h 5"/>
                        <a:gd name="T66" fmla="*/ 2 w 4"/>
                        <a:gd name="T67" fmla="*/ 0 h 5"/>
                        <a:gd name="T68" fmla="*/ 2 w 4"/>
                        <a:gd name="T69" fmla="*/ 0 h 5"/>
                        <a:gd name="T70" fmla="*/ 2 w 4"/>
                        <a:gd name="T71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5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3" y="4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4" name="Freeform 1098"/>
                    <p:cNvSpPr>
                      <a:spLocks/>
                    </p:cNvSpPr>
                    <p:nvPr/>
                  </p:nvSpPr>
                  <p:spPr bwMode="auto">
                    <a:xfrm>
                      <a:off x="4677" y="1698"/>
                      <a:ext cx="5" cy="4"/>
                    </a:xfrm>
                    <a:custGeom>
                      <a:avLst/>
                      <a:gdLst>
                        <a:gd name="T0" fmla="*/ 2 w 5"/>
                        <a:gd name="T1" fmla="*/ 0 h 4"/>
                        <a:gd name="T2" fmla="*/ 1 w 5"/>
                        <a:gd name="T3" fmla="*/ 0 h 4"/>
                        <a:gd name="T4" fmla="*/ 1 w 5"/>
                        <a:gd name="T5" fmla="*/ 0 h 4"/>
                        <a:gd name="T6" fmla="*/ 1 w 5"/>
                        <a:gd name="T7" fmla="*/ 0 h 4"/>
                        <a:gd name="T8" fmla="*/ 1 w 5"/>
                        <a:gd name="T9" fmla="*/ 0 h 4"/>
                        <a:gd name="T10" fmla="*/ 0 w 5"/>
                        <a:gd name="T11" fmla="*/ 1 h 4"/>
                        <a:gd name="T12" fmla="*/ 0 w 5"/>
                        <a:gd name="T13" fmla="*/ 1 h 4"/>
                        <a:gd name="T14" fmla="*/ 0 w 5"/>
                        <a:gd name="T15" fmla="*/ 1 h 4"/>
                        <a:gd name="T16" fmla="*/ 0 w 5"/>
                        <a:gd name="T17" fmla="*/ 2 h 4"/>
                        <a:gd name="T18" fmla="*/ 0 w 5"/>
                        <a:gd name="T19" fmla="*/ 2 h 4"/>
                        <a:gd name="T20" fmla="*/ 0 w 5"/>
                        <a:gd name="T21" fmla="*/ 2 h 4"/>
                        <a:gd name="T22" fmla="*/ 0 w 5"/>
                        <a:gd name="T23" fmla="*/ 2 h 4"/>
                        <a:gd name="T24" fmla="*/ 0 w 5"/>
                        <a:gd name="T25" fmla="*/ 3 h 4"/>
                        <a:gd name="T26" fmla="*/ 1 w 5"/>
                        <a:gd name="T27" fmla="*/ 3 h 4"/>
                        <a:gd name="T28" fmla="*/ 1 w 5"/>
                        <a:gd name="T29" fmla="*/ 3 h 4"/>
                        <a:gd name="T30" fmla="*/ 1 w 5"/>
                        <a:gd name="T31" fmla="*/ 3 h 4"/>
                        <a:gd name="T32" fmla="*/ 1 w 5"/>
                        <a:gd name="T33" fmla="*/ 3 h 4"/>
                        <a:gd name="T34" fmla="*/ 2 w 5"/>
                        <a:gd name="T35" fmla="*/ 3 h 4"/>
                        <a:gd name="T36" fmla="*/ 3 w 5"/>
                        <a:gd name="T37" fmla="*/ 3 h 4"/>
                        <a:gd name="T38" fmla="*/ 3 w 5"/>
                        <a:gd name="T39" fmla="*/ 3 h 4"/>
                        <a:gd name="T40" fmla="*/ 3 w 5"/>
                        <a:gd name="T41" fmla="*/ 3 h 4"/>
                        <a:gd name="T42" fmla="*/ 4 w 5"/>
                        <a:gd name="T43" fmla="*/ 3 h 4"/>
                        <a:gd name="T44" fmla="*/ 4 w 5"/>
                        <a:gd name="T45" fmla="*/ 2 h 4"/>
                        <a:gd name="T46" fmla="*/ 4 w 5"/>
                        <a:gd name="T47" fmla="*/ 2 h 4"/>
                        <a:gd name="T48" fmla="*/ 4 w 5"/>
                        <a:gd name="T49" fmla="*/ 2 h 4"/>
                        <a:gd name="T50" fmla="*/ 4 w 5"/>
                        <a:gd name="T51" fmla="*/ 2 h 4"/>
                        <a:gd name="T52" fmla="*/ 4 w 5"/>
                        <a:gd name="T53" fmla="*/ 1 h 4"/>
                        <a:gd name="T54" fmla="*/ 4 w 5"/>
                        <a:gd name="T55" fmla="*/ 1 h 4"/>
                        <a:gd name="T56" fmla="*/ 4 w 5"/>
                        <a:gd name="T57" fmla="*/ 1 h 4"/>
                        <a:gd name="T58" fmla="*/ 4 w 5"/>
                        <a:gd name="T59" fmla="*/ 1 h 4"/>
                        <a:gd name="T60" fmla="*/ 4 w 5"/>
                        <a:gd name="T61" fmla="*/ 0 h 4"/>
                        <a:gd name="T62" fmla="*/ 3 w 5"/>
                        <a:gd name="T63" fmla="*/ 0 h 4"/>
                        <a:gd name="T64" fmla="*/ 3 w 5"/>
                        <a:gd name="T65" fmla="*/ 0 h 4"/>
                        <a:gd name="T66" fmla="*/ 3 w 5"/>
                        <a:gd name="T67" fmla="*/ 0 h 4"/>
                        <a:gd name="T68" fmla="*/ 2 w 5"/>
                        <a:gd name="T69" fmla="*/ 0 h 4"/>
                        <a:gd name="T70" fmla="*/ 2 w 5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5" name="Freeform 1099"/>
                    <p:cNvSpPr>
                      <a:spLocks/>
                    </p:cNvSpPr>
                    <p:nvPr/>
                  </p:nvSpPr>
                  <p:spPr bwMode="auto">
                    <a:xfrm>
                      <a:off x="4682" y="1718"/>
                      <a:ext cx="6" cy="5"/>
                    </a:xfrm>
                    <a:custGeom>
                      <a:avLst/>
                      <a:gdLst>
                        <a:gd name="T0" fmla="*/ 3 w 6"/>
                        <a:gd name="T1" fmla="*/ 0 h 5"/>
                        <a:gd name="T2" fmla="*/ 2 w 6"/>
                        <a:gd name="T3" fmla="*/ 0 h 5"/>
                        <a:gd name="T4" fmla="*/ 2 w 6"/>
                        <a:gd name="T5" fmla="*/ 0 h 5"/>
                        <a:gd name="T6" fmla="*/ 1 w 6"/>
                        <a:gd name="T7" fmla="*/ 0 h 5"/>
                        <a:gd name="T8" fmla="*/ 1 w 6"/>
                        <a:gd name="T9" fmla="*/ 1 h 5"/>
                        <a:gd name="T10" fmla="*/ 0 w 6"/>
                        <a:gd name="T11" fmla="*/ 1 h 5"/>
                        <a:gd name="T12" fmla="*/ 0 w 6"/>
                        <a:gd name="T13" fmla="*/ 1 h 5"/>
                        <a:gd name="T14" fmla="*/ 0 w 6"/>
                        <a:gd name="T15" fmla="*/ 2 h 5"/>
                        <a:gd name="T16" fmla="*/ 0 w 6"/>
                        <a:gd name="T17" fmla="*/ 2 h 5"/>
                        <a:gd name="T18" fmla="*/ 0 w 6"/>
                        <a:gd name="T19" fmla="*/ 2 h 5"/>
                        <a:gd name="T20" fmla="*/ 0 w 6"/>
                        <a:gd name="T21" fmla="*/ 3 h 5"/>
                        <a:gd name="T22" fmla="*/ 0 w 6"/>
                        <a:gd name="T23" fmla="*/ 3 h 5"/>
                        <a:gd name="T24" fmla="*/ 1 w 6"/>
                        <a:gd name="T25" fmla="*/ 3 h 5"/>
                        <a:gd name="T26" fmla="*/ 1 w 6"/>
                        <a:gd name="T27" fmla="*/ 4 h 5"/>
                        <a:gd name="T28" fmla="*/ 1 w 6"/>
                        <a:gd name="T29" fmla="*/ 4 h 5"/>
                        <a:gd name="T30" fmla="*/ 2 w 6"/>
                        <a:gd name="T31" fmla="*/ 4 h 5"/>
                        <a:gd name="T32" fmla="*/ 2 w 6"/>
                        <a:gd name="T33" fmla="*/ 4 h 5"/>
                        <a:gd name="T34" fmla="*/ 3 w 6"/>
                        <a:gd name="T35" fmla="*/ 4 h 5"/>
                        <a:gd name="T36" fmla="*/ 3 w 6"/>
                        <a:gd name="T37" fmla="*/ 4 h 5"/>
                        <a:gd name="T38" fmla="*/ 4 w 6"/>
                        <a:gd name="T39" fmla="*/ 4 h 5"/>
                        <a:gd name="T40" fmla="*/ 4 w 6"/>
                        <a:gd name="T41" fmla="*/ 4 h 5"/>
                        <a:gd name="T42" fmla="*/ 4 w 6"/>
                        <a:gd name="T43" fmla="*/ 4 h 5"/>
                        <a:gd name="T44" fmla="*/ 5 w 6"/>
                        <a:gd name="T45" fmla="*/ 3 h 5"/>
                        <a:gd name="T46" fmla="*/ 5 w 6"/>
                        <a:gd name="T47" fmla="*/ 3 h 5"/>
                        <a:gd name="T48" fmla="*/ 5 w 6"/>
                        <a:gd name="T49" fmla="*/ 3 h 5"/>
                        <a:gd name="T50" fmla="*/ 5 w 6"/>
                        <a:gd name="T51" fmla="*/ 2 h 5"/>
                        <a:gd name="T52" fmla="*/ 5 w 6"/>
                        <a:gd name="T53" fmla="*/ 2 h 5"/>
                        <a:gd name="T54" fmla="*/ 5 w 6"/>
                        <a:gd name="T55" fmla="*/ 1 h 5"/>
                        <a:gd name="T56" fmla="*/ 5 w 6"/>
                        <a:gd name="T57" fmla="*/ 1 h 5"/>
                        <a:gd name="T58" fmla="*/ 5 w 6"/>
                        <a:gd name="T59" fmla="*/ 1 h 5"/>
                        <a:gd name="T60" fmla="*/ 4 w 6"/>
                        <a:gd name="T61" fmla="*/ 1 h 5"/>
                        <a:gd name="T62" fmla="*/ 4 w 6"/>
                        <a:gd name="T63" fmla="*/ 0 h 5"/>
                        <a:gd name="T64" fmla="*/ 4 w 6"/>
                        <a:gd name="T65" fmla="*/ 0 h 5"/>
                        <a:gd name="T66" fmla="*/ 3 w 6"/>
                        <a:gd name="T67" fmla="*/ 0 h 5"/>
                        <a:gd name="T68" fmla="*/ 3 w 6"/>
                        <a:gd name="T69" fmla="*/ 0 h 5"/>
                        <a:gd name="T70" fmla="*/ 3 w 6"/>
                        <a:gd name="T71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6" h="5">
                          <a:moveTo>
                            <a:pt x="3" y="0"/>
                          </a:move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3" y="4"/>
                          </a:lnTo>
                          <a:lnTo>
                            <a:pt x="3" y="4"/>
                          </a:lnTo>
                          <a:lnTo>
                            <a:pt x="4" y="4"/>
                          </a:lnTo>
                          <a:lnTo>
                            <a:pt x="4" y="4"/>
                          </a:lnTo>
                          <a:lnTo>
                            <a:pt x="4" y="4"/>
                          </a:lnTo>
                          <a:lnTo>
                            <a:pt x="5" y="3"/>
                          </a:lnTo>
                          <a:lnTo>
                            <a:pt x="5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56" name="Freeform 1100"/>
                    <p:cNvSpPr>
                      <a:spLocks/>
                    </p:cNvSpPr>
                    <p:nvPr/>
                  </p:nvSpPr>
                  <p:spPr bwMode="auto">
                    <a:xfrm>
                      <a:off x="4691" y="1742"/>
                      <a:ext cx="4" cy="3"/>
                    </a:xfrm>
                    <a:custGeom>
                      <a:avLst/>
                      <a:gdLst>
                        <a:gd name="T0" fmla="*/ 1 w 4"/>
                        <a:gd name="T1" fmla="*/ 0 h 3"/>
                        <a:gd name="T2" fmla="*/ 1 w 4"/>
                        <a:gd name="T3" fmla="*/ 0 h 3"/>
                        <a:gd name="T4" fmla="*/ 1 w 4"/>
                        <a:gd name="T5" fmla="*/ 0 h 3"/>
                        <a:gd name="T6" fmla="*/ 0 w 4"/>
                        <a:gd name="T7" fmla="*/ 0 h 3"/>
                        <a:gd name="T8" fmla="*/ 0 w 4"/>
                        <a:gd name="T9" fmla="*/ 0 h 3"/>
                        <a:gd name="T10" fmla="*/ 0 w 4"/>
                        <a:gd name="T11" fmla="*/ 0 h 3"/>
                        <a:gd name="T12" fmla="*/ 0 w 4"/>
                        <a:gd name="T13" fmla="*/ 1 h 3"/>
                        <a:gd name="T14" fmla="*/ 0 w 4"/>
                        <a:gd name="T15" fmla="*/ 1 h 3"/>
                        <a:gd name="T16" fmla="*/ 0 w 4"/>
                        <a:gd name="T17" fmla="*/ 1 h 3"/>
                        <a:gd name="T18" fmla="*/ 0 w 4"/>
                        <a:gd name="T19" fmla="*/ 1 h 3"/>
                        <a:gd name="T20" fmla="*/ 0 w 4"/>
                        <a:gd name="T21" fmla="*/ 1 h 3"/>
                        <a:gd name="T22" fmla="*/ 0 w 4"/>
                        <a:gd name="T23" fmla="*/ 1 h 3"/>
                        <a:gd name="T24" fmla="*/ 0 w 4"/>
                        <a:gd name="T25" fmla="*/ 2 h 3"/>
                        <a:gd name="T26" fmla="*/ 0 w 4"/>
                        <a:gd name="T27" fmla="*/ 2 h 3"/>
                        <a:gd name="T28" fmla="*/ 1 w 4"/>
                        <a:gd name="T29" fmla="*/ 2 h 3"/>
                        <a:gd name="T30" fmla="*/ 1 w 4"/>
                        <a:gd name="T31" fmla="*/ 2 h 3"/>
                        <a:gd name="T32" fmla="*/ 1 w 4"/>
                        <a:gd name="T33" fmla="*/ 2 h 3"/>
                        <a:gd name="T34" fmla="*/ 2 w 4"/>
                        <a:gd name="T35" fmla="*/ 2 h 3"/>
                        <a:gd name="T36" fmla="*/ 2 w 4"/>
                        <a:gd name="T37" fmla="*/ 2 h 3"/>
                        <a:gd name="T38" fmla="*/ 2 w 4"/>
                        <a:gd name="T39" fmla="*/ 2 h 3"/>
                        <a:gd name="T40" fmla="*/ 2 w 4"/>
                        <a:gd name="T41" fmla="*/ 2 h 3"/>
                        <a:gd name="T42" fmla="*/ 3 w 4"/>
                        <a:gd name="T43" fmla="*/ 2 h 3"/>
                        <a:gd name="T44" fmla="*/ 3 w 4"/>
                        <a:gd name="T45" fmla="*/ 2 h 3"/>
                        <a:gd name="T46" fmla="*/ 3 w 4"/>
                        <a:gd name="T47" fmla="*/ 1 h 3"/>
                        <a:gd name="T48" fmla="*/ 3 w 4"/>
                        <a:gd name="T49" fmla="*/ 1 h 3"/>
                        <a:gd name="T50" fmla="*/ 3 w 4"/>
                        <a:gd name="T51" fmla="*/ 1 h 3"/>
                        <a:gd name="T52" fmla="*/ 3 w 4"/>
                        <a:gd name="T53" fmla="*/ 1 h 3"/>
                        <a:gd name="T54" fmla="*/ 3 w 4"/>
                        <a:gd name="T55" fmla="*/ 1 h 3"/>
                        <a:gd name="T56" fmla="*/ 3 w 4"/>
                        <a:gd name="T57" fmla="*/ 1 h 3"/>
                        <a:gd name="T58" fmla="*/ 3 w 4"/>
                        <a:gd name="T59" fmla="*/ 0 h 3"/>
                        <a:gd name="T60" fmla="*/ 3 w 4"/>
                        <a:gd name="T61" fmla="*/ 0 h 3"/>
                        <a:gd name="T62" fmla="*/ 2 w 4"/>
                        <a:gd name="T63" fmla="*/ 0 h 3"/>
                        <a:gd name="T64" fmla="*/ 2 w 4"/>
                        <a:gd name="T65" fmla="*/ 0 h 3"/>
                        <a:gd name="T66" fmla="*/ 2 w 4"/>
                        <a:gd name="T67" fmla="*/ 0 h 3"/>
                        <a:gd name="T68" fmla="*/ 2 w 4"/>
                        <a:gd name="T69" fmla="*/ 0 h 3"/>
                        <a:gd name="T70" fmla="*/ 1 w 4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3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122957" name="Group 1101"/>
              <p:cNvGrpSpPr>
                <a:grpSpLocks/>
              </p:cNvGrpSpPr>
              <p:nvPr/>
            </p:nvGrpSpPr>
            <p:grpSpPr bwMode="auto">
              <a:xfrm>
                <a:off x="4223" y="1345"/>
                <a:ext cx="34" cy="15"/>
                <a:chOff x="4223" y="1345"/>
                <a:chExt cx="34" cy="15"/>
              </a:xfrm>
            </p:grpSpPr>
            <p:sp>
              <p:nvSpPr>
                <p:cNvPr id="122958" name="Freeform 1102"/>
                <p:cNvSpPr>
                  <a:spLocks/>
                </p:cNvSpPr>
                <p:nvPr/>
              </p:nvSpPr>
              <p:spPr bwMode="auto">
                <a:xfrm>
                  <a:off x="4223" y="1345"/>
                  <a:ext cx="34" cy="15"/>
                </a:xfrm>
                <a:custGeom>
                  <a:avLst/>
                  <a:gdLst>
                    <a:gd name="T0" fmla="*/ 29 w 34"/>
                    <a:gd name="T1" fmla="*/ 0 h 15"/>
                    <a:gd name="T2" fmla="*/ 0 w 34"/>
                    <a:gd name="T3" fmla="*/ 14 h 15"/>
                    <a:gd name="T4" fmla="*/ 33 w 34"/>
                    <a:gd name="T5" fmla="*/ 14 h 15"/>
                    <a:gd name="T6" fmla="*/ 29 w 34"/>
                    <a:gd name="T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5">
                      <a:moveTo>
                        <a:pt x="29" y="0"/>
                      </a:moveTo>
                      <a:lnTo>
                        <a:pt x="0" y="14"/>
                      </a:lnTo>
                      <a:lnTo>
                        <a:pt x="33" y="14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grpSp>
              <p:nvGrpSpPr>
                <p:cNvPr id="122959" name="Group 1103"/>
                <p:cNvGrpSpPr>
                  <a:grpSpLocks/>
                </p:cNvGrpSpPr>
                <p:nvPr/>
              </p:nvGrpSpPr>
              <p:grpSpPr bwMode="auto">
                <a:xfrm>
                  <a:off x="4228" y="1346"/>
                  <a:ext cx="24" cy="11"/>
                  <a:chOff x="4228" y="1346"/>
                  <a:chExt cx="24" cy="11"/>
                </a:xfrm>
              </p:grpSpPr>
              <p:sp>
                <p:nvSpPr>
                  <p:cNvPr id="122960" name="Freeform 1104"/>
                  <p:cNvSpPr>
                    <a:spLocks/>
                  </p:cNvSpPr>
                  <p:nvPr/>
                </p:nvSpPr>
                <p:spPr bwMode="auto">
                  <a:xfrm>
                    <a:off x="4250" y="1346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1 h 2"/>
                      <a:gd name="T12" fmla="*/ 0 w 2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1" name="Freeform 1105"/>
                  <p:cNvSpPr>
                    <a:spLocks/>
                  </p:cNvSpPr>
                  <p:nvPr/>
                </p:nvSpPr>
                <p:spPr bwMode="auto">
                  <a:xfrm>
                    <a:off x="4247" y="1347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0 h 2"/>
                      <a:gd name="T8" fmla="*/ 1 w 2"/>
                      <a:gd name="T9" fmla="*/ 0 h 2"/>
                      <a:gd name="T10" fmla="*/ 1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0 h 2"/>
                      <a:gd name="T18" fmla="*/ 0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2" name="Freeform 1106"/>
                  <p:cNvSpPr>
                    <a:spLocks/>
                  </p:cNvSpPr>
                  <p:nvPr/>
                </p:nvSpPr>
                <p:spPr bwMode="auto">
                  <a:xfrm>
                    <a:off x="4243" y="1348"/>
                    <a:ext cx="3" cy="2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2 w 3"/>
                      <a:gd name="T3" fmla="*/ 1 h 2"/>
                      <a:gd name="T4" fmla="*/ 2 w 3"/>
                      <a:gd name="T5" fmla="*/ 0 h 2"/>
                      <a:gd name="T6" fmla="*/ 2 w 3"/>
                      <a:gd name="T7" fmla="*/ 0 h 2"/>
                      <a:gd name="T8" fmla="*/ 1 w 3"/>
                      <a:gd name="T9" fmla="*/ 0 h 2"/>
                      <a:gd name="T10" fmla="*/ 0 w 3"/>
                      <a:gd name="T11" fmla="*/ 0 h 2"/>
                      <a:gd name="T12" fmla="*/ 0 w 3"/>
                      <a:gd name="T13" fmla="*/ 0 h 2"/>
                      <a:gd name="T14" fmla="*/ 0 w 3"/>
                      <a:gd name="T15" fmla="*/ 1 h 2"/>
                      <a:gd name="T16" fmla="*/ 1 w 3"/>
                      <a:gd name="T1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3" name="Freeform 1107"/>
                  <p:cNvSpPr>
                    <a:spLocks/>
                  </p:cNvSpPr>
                  <p:nvPr/>
                </p:nvSpPr>
                <p:spPr bwMode="auto">
                  <a:xfrm>
                    <a:off x="4240" y="1350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0 h 2"/>
                      <a:gd name="T8" fmla="*/ 1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1 h 2"/>
                      <a:gd name="T18" fmla="*/ 0 w 2"/>
                      <a:gd name="T19" fmla="*/ 1 h 2"/>
                      <a:gd name="T20" fmla="*/ 0 w 2"/>
                      <a:gd name="T2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4" name="Freeform 1108"/>
                  <p:cNvSpPr>
                    <a:spLocks/>
                  </p:cNvSpPr>
                  <p:nvPr/>
                </p:nvSpPr>
                <p:spPr bwMode="auto">
                  <a:xfrm>
                    <a:off x="4238" y="1351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0 h 2"/>
                      <a:gd name="T6" fmla="*/ 1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1 h 2"/>
                      <a:gd name="T16" fmla="*/ 0 w 2"/>
                      <a:gd name="T1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5" name="Freeform 1109"/>
                  <p:cNvSpPr>
                    <a:spLocks/>
                  </p:cNvSpPr>
                  <p:nvPr/>
                </p:nvSpPr>
                <p:spPr bwMode="auto">
                  <a:xfrm>
                    <a:off x="4235" y="1353"/>
                    <a:ext cx="2" cy="1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0 w 2"/>
                      <a:gd name="T11" fmla="*/ 0 h 1"/>
                      <a:gd name="T12" fmla="*/ 0 w 2"/>
                      <a:gd name="T13" fmla="*/ 0 h 1"/>
                      <a:gd name="T14" fmla="*/ 0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1 w 2"/>
                      <a:gd name="T2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6" name="Freeform 1110"/>
                  <p:cNvSpPr>
                    <a:spLocks/>
                  </p:cNvSpPr>
                  <p:nvPr/>
                </p:nvSpPr>
                <p:spPr bwMode="auto">
                  <a:xfrm>
                    <a:off x="4232" y="1354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1 h 2"/>
                      <a:gd name="T8" fmla="*/ 1 w 2"/>
                      <a:gd name="T9" fmla="*/ 0 h 2"/>
                      <a:gd name="T10" fmla="*/ 1 w 2"/>
                      <a:gd name="T11" fmla="*/ 0 h 2"/>
                      <a:gd name="T12" fmla="*/ 1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0 h 2"/>
                      <a:gd name="T18" fmla="*/ 0 w 2"/>
                      <a:gd name="T19" fmla="*/ 0 h 2"/>
                      <a:gd name="T20" fmla="*/ 0 w 2"/>
                      <a:gd name="T21" fmla="*/ 0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sp>
                <p:nvSpPr>
                  <p:cNvPr id="122967" name="Freeform 1111"/>
                  <p:cNvSpPr>
                    <a:spLocks/>
                  </p:cNvSpPr>
                  <p:nvPr/>
                </p:nvSpPr>
                <p:spPr bwMode="auto">
                  <a:xfrm>
                    <a:off x="4228" y="1355"/>
                    <a:ext cx="3" cy="2"/>
                  </a:xfrm>
                  <a:custGeom>
                    <a:avLst/>
                    <a:gdLst>
                      <a:gd name="T0" fmla="*/ 2 w 3"/>
                      <a:gd name="T1" fmla="*/ 1 h 2"/>
                      <a:gd name="T2" fmla="*/ 2 w 3"/>
                      <a:gd name="T3" fmla="*/ 0 h 2"/>
                      <a:gd name="T4" fmla="*/ 1 w 3"/>
                      <a:gd name="T5" fmla="*/ 0 h 2"/>
                      <a:gd name="T6" fmla="*/ 0 w 3"/>
                      <a:gd name="T7" fmla="*/ 0 h 2"/>
                      <a:gd name="T8" fmla="*/ 0 w 3"/>
                      <a:gd name="T9" fmla="*/ 1 h 2"/>
                      <a:gd name="T10" fmla="*/ 1 w 3"/>
                      <a:gd name="T11" fmla="*/ 1 h 2"/>
                      <a:gd name="T12" fmla="*/ 2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2" y="1"/>
                        </a:move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</p:grpSp>
          </p:grpSp>
          <p:grpSp>
            <p:nvGrpSpPr>
              <p:cNvPr id="122968" name="Group 1112"/>
              <p:cNvGrpSpPr>
                <a:grpSpLocks/>
              </p:cNvGrpSpPr>
              <p:nvPr/>
            </p:nvGrpSpPr>
            <p:grpSpPr bwMode="auto">
              <a:xfrm>
                <a:off x="4683" y="1763"/>
                <a:ext cx="466" cy="137"/>
                <a:chOff x="4683" y="1763"/>
                <a:chExt cx="466" cy="137"/>
              </a:xfrm>
            </p:grpSpPr>
            <p:grpSp>
              <p:nvGrpSpPr>
                <p:cNvPr id="122969" name="Group 1113"/>
                <p:cNvGrpSpPr>
                  <a:grpSpLocks/>
                </p:cNvGrpSpPr>
                <p:nvPr/>
              </p:nvGrpSpPr>
              <p:grpSpPr bwMode="auto">
                <a:xfrm>
                  <a:off x="4683" y="1763"/>
                  <a:ext cx="466" cy="137"/>
                  <a:chOff x="4683" y="1763"/>
                  <a:chExt cx="466" cy="137"/>
                </a:xfrm>
              </p:grpSpPr>
              <p:sp>
                <p:nvSpPr>
                  <p:cNvPr id="122970" name="Freeform 1114"/>
                  <p:cNvSpPr>
                    <a:spLocks/>
                  </p:cNvSpPr>
                  <p:nvPr/>
                </p:nvSpPr>
                <p:spPr bwMode="auto">
                  <a:xfrm>
                    <a:off x="4683" y="1763"/>
                    <a:ext cx="466" cy="137"/>
                  </a:xfrm>
                  <a:custGeom>
                    <a:avLst/>
                    <a:gdLst>
                      <a:gd name="T0" fmla="*/ 0 w 466"/>
                      <a:gd name="T1" fmla="*/ 0 h 137"/>
                      <a:gd name="T2" fmla="*/ 292 w 466"/>
                      <a:gd name="T3" fmla="*/ 0 h 137"/>
                      <a:gd name="T4" fmla="*/ 465 w 466"/>
                      <a:gd name="T5" fmla="*/ 136 h 137"/>
                      <a:gd name="T6" fmla="*/ 96 w 466"/>
                      <a:gd name="T7" fmla="*/ 136 h 137"/>
                      <a:gd name="T8" fmla="*/ 0 w 466"/>
                      <a:gd name="T9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6" h="137">
                        <a:moveTo>
                          <a:pt x="0" y="0"/>
                        </a:moveTo>
                        <a:lnTo>
                          <a:pt x="292" y="0"/>
                        </a:lnTo>
                        <a:lnTo>
                          <a:pt x="465" y="136"/>
                        </a:lnTo>
                        <a:lnTo>
                          <a:pt x="96" y="13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MY"/>
                  </a:p>
                </p:txBody>
              </p:sp>
              <p:grpSp>
                <p:nvGrpSpPr>
                  <p:cNvPr id="122971" name="Group 1115"/>
                  <p:cNvGrpSpPr>
                    <a:grpSpLocks/>
                  </p:cNvGrpSpPr>
                  <p:nvPr/>
                </p:nvGrpSpPr>
                <p:grpSpPr bwMode="auto">
                  <a:xfrm>
                    <a:off x="4695" y="1779"/>
                    <a:ext cx="427" cy="101"/>
                    <a:chOff x="4695" y="1779"/>
                    <a:chExt cx="427" cy="101"/>
                  </a:xfrm>
                </p:grpSpPr>
                <p:sp>
                  <p:nvSpPr>
                    <p:cNvPr id="122972" name="Freeform 1116"/>
                    <p:cNvSpPr>
                      <a:spLocks/>
                    </p:cNvSpPr>
                    <p:nvPr/>
                  </p:nvSpPr>
                  <p:spPr bwMode="auto">
                    <a:xfrm>
                      <a:off x="4695" y="1779"/>
                      <a:ext cx="323" cy="17"/>
                    </a:xfrm>
                    <a:custGeom>
                      <a:avLst/>
                      <a:gdLst>
                        <a:gd name="T0" fmla="*/ 0 w 323"/>
                        <a:gd name="T1" fmla="*/ 0 h 17"/>
                        <a:gd name="T2" fmla="*/ 301 w 323"/>
                        <a:gd name="T3" fmla="*/ 0 h 17"/>
                        <a:gd name="T4" fmla="*/ 322 w 323"/>
                        <a:gd name="T5" fmla="*/ 16 h 17"/>
                        <a:gd name="T6" fmla="*/ 12 w 323"/>
                        <a:gd name="T7" fmla="*/ 16 h 17"/>
                        <a:gd name="T8" fmla="*/ 0 w 323"/>
                        <a:gd name="T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23" h="17">
                          <a:moveTo>
                            <a:pt x="0" y="0"/>
                          </a:moveTo>
                          <a:lnTo>
                            <a:pt x="301" y="0"/>
                          </a:lnTo>
                          <a:lnTo>
                            <a:pt x="322" y="16"/>
                          </a:lnTo>
                          <a:lnTo>
                            <a:pt x="12" y="1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73" name="Freeform 1117"/>
                    <p:cNvSpPr>
                      <a:spLocks/>
                    </p:cNvSpPr>
                    <p:nvPr/>
                  </p:nvSpPr>
                  <p:spPr bwMode="auto">
                    <a:xfrm>
                      <a:off x="4750" y="1858"/>
                      <a:ext cx="372" cy="22"/>
                    </a:xfrm>
                    <a:custGeom>
                      <a:avLst/>
                      <a:gdLst>
                        <a:gd name="T0" fmla="*/ 0 w 372"/>
                        <a:gd name="T1" fmla="*/ 0 h 22"/>
                        <a:gd name="T2" fmla="*/ 346 w 372"/>
                        <a:gd name="T3" fmla="*/ 0 h 22"/>
                        <a:gd name="T4" fmla="*/ 371 w 372"/>
                        <a:gd name="T5" fmla="*/ 21 h 22"/>
                        <a:gd name="T6" fmla="*/ 14 w 372"/>
                        <a:gd name="T7" fmla="*/ 21 h 22"/>
                        <a:gd name="T8" fmla="*/ 0 w 372"/>
                        <a:gd name="T9" fmla="*/ 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72" h="22">
                          <a:moveTo>
                            <a:pt x="0" y="0"/>
                          </a:moveTo>
                          <a:lnTo>
                            <a:pt x="346" y="0"/>
                          </a:lnTo>
                          <a:lnTo>
                            <a:pt x="371" y="21"/>
                          </a:lnTo>
                          <a:lnTo>
                            <a:pt x="14" y="2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74" name="Freeform 1118"/>
                    <p:cNvSpPr>
                      <a:spLocks/>
                    </p:cNvSpPr>
                    <p:nvPr/>
                  </p:nvSpPr>
                  <p:spPr bwMode="auto">
                    <a:xfrm>
                      <a:off x="4722" y="1816"/>
                      <a:ext cx="348" cy="22"/>
                    </a:xfrm>
                    <a:custGeom>
                      <a:avLst/>
                      <a:gdLst>
                        <a:gd name="T0" fmla="*/ 0 w 348"/>
                        <a:gd name="T1" fmla="*/ 0 h 22"/>
                        <a:gd name="T2" fmla="*/ 321 w 348"/>
                        <a:gd name="T3" fmla="*/ 0 h 22"/>
                        <a:gd name="T4" fmla="*/ 347 w 348"/>
                        <a:gd name="T5" fmla="*/ 21 h 22"/>
                        <a:gd name="T6" fmla="*/ 15 w 348"/>
                        <a:gd name="T7" fmla="*/ 21 h 22"/>
                        <a:gd name="T8" fmla="*/ 0 w 348"/>
                        <a:gd name="T9" fmla="*/ 0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8" h="22">
                          <a:moveTo>
                            <a:pt x="0" y="0"/>
                          </a:moveTo>
                          <a:lnTo>
                            <a:pt x="321" y="0"/>
                          </a:lnTo>
                          <a:lnTo>
                            <a:pt x="347" y="21"/>
                          </a:lnTo>
                          <a:lnTo>
                            <a:pt x="15" y="2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122975" name="Group 1119"/>
                <p:cNvGrpSpPr>
                  <a:grpSpLocks/>
                </p:cNvGrpSpPr>
                <p:nvPr/>
              </p:nvGrpSpPr>
              <p:grpSpPr bwMode="auto">
                <a:xfrm>
                  <a:off x="4699" y="1768"/>
                  <a:ext cx="426" cy="123"/>
                  <a:chOff x="4699" y="1768"/>
                  <a:chExt cx="426" cy="123"/>
                </a:xfrm>
              </p:grpSpPr>
              <p:grpSp>
                <p:nvGrpSpPr>
                  <p:cNvPr id="122976" name="Group 1120"/>
                  <p:cNvGrpSpPr>
                    <a:grpSpLocks/>
                  </p:cNvGrpSpPr>
                  <p:nvPr/>
                </p:nvGrpSpPr>
                <p:grpSpPr bwMode="auto">
                  <a:xfrm>
                    <a:off x="4699" y="1770"/>
                    <a:ext cx="85" cy="121"/>
                    <a:chOff x="4699" y="1770"/>
                    <a:chExt cx="85" cy="121"/>
                  </a:xfrm>
                </p:grpSpPr>
                <p:sp>
                  <p:nvSpPr>
                    <p:cNvPr id="122977" name="Freeform 1121"/>
                    <p:cNvSpPr>
                      <a:spLocks/>
                    </p:cNvSpPr>
                    <p:nvPr/>
                  </p:nvSpPr>
                  <p:spPr bwMode="auto">
                    <a:xfrm>
                      <a:off x="4699" y="1770"/>
                      <a:ext cx="5" cy="4"/>
                    </a:xfrm>
                    <a:custGeom>
                      <a:avLst/>
                      <a:gdLst>
                        <a:gd name="T0" fmla="*/ 2 w 5"/>
                        <a:gd name="T1" fmla="*/ 0 h 4"/>
                        <a:gd name="T2" fmla="*/ 1 w 5"/>
                        <a:gd name="T3" fmla="*/ 0 h 4"/>
                        <a:gd name="T4" fmla="*/ 1 w 5"/>
                        <a:gd name="T5" fmla="*/ 0 h 4"/>
                        <a:gd name="T6" fmla="*/ 1 w 5"/>
                        <a:gd name="T7" fmla="*/ 0 h 4"/>
                        <a:gd name="T8" fmla="*/ 1 w 5"/>
                        <a:gd name="T9" fmla="*/ 0 h 4"/>
                        <a:gd name="T10" fmla="*/ 0 w 5"/>
                        <a:gd name="T11" fmla="*/ 1 h 4"/>
                        <a:gd name="T12" fmla="*/ 0 w 5"/>
                        <a:gd name="T13" fmla="*/ 1 h 4"/>
                        <a:gd name="T14" fmla="*/ 0 w 5"/>
                        <a:gd name="T15" fmla="*/ 1 h 4"/>
                        <a:gd name="T16" fmla="*/ 0 w 5"/>
                        <a:gd name="T17" fmla="*/ 2 h 4"/>
                        <a:gd name="T18" fmla="*/ 0 w 5"/>
                        <a:gd name="T19" fmla="*/ 2 h 4"/>
                        <a:gd name="T20" fmla="*/ 0 w 5"/>
                        <a:gd name="T21" fmla="*/ 2 h 4"/>
                        <a:gd name="T22" fmla="*/ 0 w 5"/>
                        <a:gd name="T23" fmla="*/ 2 h 4"/>
                        <a:gd name="T24" fmla="*/ 0 w 5"/>
                        <a:gd name="T25" fmla="*/ 3 h 4"/>
                        <a:gd name="T26" fmla="*/ 1 w 5"/>
                        <a:gd name="T27" fmla="*/ 3 h 4"/>
                        <a:gd name="T28" fmla="*/ 1 w 5"/>
                        <a:gd name="T29" fmla="*/ 3 h 4"/>
                        <a:gd name="T30" fmla="*/ 1 w 5"/>
                        <a:gd name="T31" fmla="*/ 3 h 4"/>
                        <a:gd name="T32" fmla="*/ 1 w 5"/>
                        <a:gd name="T33" fmla="*/ 3 h 4"/>
                        <a:gd name="T34" fmla="*/ 2 w 5"/>
                        <a:gd name="T35" fmla="*/ 3 h 4"/>
                        <a:gd name="T36" fmla="*/ 3 w 5"/>
                        <a:gd name="T37" fmla="*/ 3 h 4"/>
                        <a:gd name="T38" fmla="*/ 3 w 5"/>
                        <a:gd name="T39" fmla="*/ 3 h 4"/>
                        <a:gd name="T40" fmla="*/ 3 w 5"/>
                        <a:gd name="T41" fmla="*/ 3 h 4"/>
                        <a:gd name="T42" fmla="*/ 4 w 5"/>
                        <a:gd name="T43" fmla="*/ 3 h 4"/>
                        <a:gd name="T44" fmla="*/ 4 w 5"/>
                        <a:gd name="T45" fmla="*/ 2 h 4"/>
                        <a:gd name="T46" fmla="*/ 4 w 5"/>
                        <a:gd name="T47" fmla="*/ 2 h 4"/>
                        <a:gd name="T48" fmla="*/ 4 w 5"/>
                        <a:gd name="T49" fmla="*/ 2 h 4"/>
                        <a:gd name="T50" fmla="*/ 4 w 5"/>
                        <a:gd name="T51" fmla="*/ 2 h 4"/>
                        <a:gd name="T52" fmla="*/ 4 w 5"/>
                        <a:gd name="T53" fmla="*/ 1 h 4"/>
                        <a:gd name="T54" fmla="*/ 4 w 5"/>
                        <a:gd name="T55" fmla="*/ 1 h 4"/>
                        <a:gd name="T56" fmla="*/ 4 w 5"/>
                        <a:gd name="T57" fmla="*/ 1 h 4"/>
                        <a:gd name="T58" fmla="*/ 4 w 5"/>
                        <a:gd name="T59" fmla="*/ 1 h 4"/>
                        <a:gd name="T60" fmla="*/ 4 w 5"/>
                        <a:gd name="T61" fmla="*/ 0 h 4"/>
                        <a:gd name="T62" fmla="*/ 3 w 5"/>
                        <a:gd name="T63" fmla="*/ 0 h 4"/>
                        <a:gd name="T64" fmla="*/ 3 w 5"/>
                        <a:gd name="T65" fmla="*/ 0 h 4"/>
                        <a:gd name="T66" fmla="*/ 3 w 5"/>
                        <a:gd name="T67" fmla="*/ 0 h 4"/>
                        <a:gd name="T68" fmla="*/ 2 w 5"/>
                        <a:gd name="T69" fmla="*/ 0 h 4"/>
                        <a:gd name="T70" fmla="*/ 2 w 5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78" name="Freeform 1122"/>
                    <p:cNvSpPr>
                      <a:spLocks/>
                    </p:cNvSpPr>
                    <p:nvPr/>
                  </p:nvSpPr>
                  <p:spPr bwMode="auto">
                    <a:xfrm>
                      <a:off x="4712" y="1790"/>
                      <a:ext cx="5" cy="3"/>
                    </a:xfrm>
                    <a:custGeom>
                      <a:avLst/>
                      <a:gdLst>
                        <a:gd name="T0" fmla="*/ 2 w 5"/>
                        <a:gd name="T1" fmla="*/ 0 h 3"/>
                        <a:gd name="T2" fmla="*/ 1 w 5"/>
                        <a:gd name="T3" fmla="*/ 0 h 3"/>
                        <a:gd name="T4" fmla="*/ 1 w 5"/>
                        <a:gd name="T5" fmla="*/ 0 h 3"/>
                        <a:gd name="T6" fmla="*/ 1 w 5"/>
                        <a:gd name="T7" fmla="*/ 0 h 3"/>
                        <a:gd name="T8" fmla="*/ 1 w 5"/>
                        <a:gd name="T9" fmla="*/ 0 h 3"/>
                        <a:gd name="T10" fmla="*/ 0 w 5"/>
                        <a:gd name="T11" fmla="*/ 0 h 3"/>
                        <a:gd name="T12" fmla="*/ 0 w 5"/>
                        <a:gd name="T13" fmla="*/ 1 h 3"/>
                        <a:gd name="T14" fmla="*/ 0 w 5"/>
                        <a:gd name="T15" fmla="*/ 1 h 3"/>
                        <a:gd name="T16" fmla="*/ 0 w 5"/>
                        <a:gd name="T17" fmla="*/ 1 h 3"/>
                        <a:gd name="T18" fmla="*/ 0 w 5"/>
                        <a:gd name="T19" fmla="*/ 1 h 3"/>
                        <a:gd name="T20" fmla="*/ 0 w 5"/>
                        <a:gd name="T21" fmla="*/ 1 h 3"/>
                        <a:gd name="T22" fmla="*/ 0 w 5"/>
                        <a:gd name="T23" fmla="*/ 1 h 3"/>
                        <a:gd name="T24" fmla="*/ 0 w 5"/>
                        <a:gd name="T25" fmla="*/ 2 h 3"/>
                        <a:gd name="T26" fmla="*/ 1 w 5"/>
                        <a:gd name="T27" fmla="*/ 2 h 3"/>
                        <a:gd name="T28" fmla="*/ 1 w 5"/>
                        <a:gd name="T29" fmla="*/ 2 h 3"/>
                        <a:gd name="T30" fmla="*/ 1 w 5"/>
                        <a:gd name="T31" fmla="*/ 2 h 3"/>
                        <a:gd name="T32" fmla="*/ 1 w 5"/>
                        <a:gd name="T33" fmla="*/ 2 h 3"/>
                        <a:gd name="T34" fmla="*/ 2 w 5"/>
                        <a:gd name="T35" fmla="*/ 2 h 3"/>
                        <a:gd name="T36" fmla="*/ 2 w 5"/>
                        <a:gd name="T37" fmla="*/ 2 h 3"/>
                        <a:gd name="T38" fmla="*/ 3 w 5"/>
                        <a:gd name="T39" fmla="*/ 2 h 3"/>
                        <a:gd name="T40" fmla="*/ 3 w 5"/>
                        <a:gd name="T41" fmla="*/ 2 h 3"/>
                        <a:gd name="T42" fmla="*/ 3 w 5"/>
                        <a:gd name="T43" fmla="*/ 2 h 3"/>
                        <a:gd name="T44" fmla="*/ 4 w 5"/>
                        <a:gd name="T45" fmla="*/ 2 h 3"/>
                        <a:gd name="T46" fmla="*/ 4 w 5"/>
                        <a:gd name="T47" fmla="*/ 1 h 3"/>
                        <a:gd name="T48" fmla="*/ 4 w 5"/>
                        <a:gd name="T49" fmla="*/ 1 h 3"/>
                        <a:gd name="T50" fmla="*/ 4 w 5"/>
                        <a:gd name="T51" fmla="*/ 1 h 3"/>
                        <a:gd name="T52" fmla="*/ 4 w 5"/>
                        <a:gd name="T53" fmla="*/ 1 h 3"/>
                        <a:gd name="T54" fmla="*/ 4 w 5"/>
                        <a:gd name="T55" fmla="*/ 1 h 3"/>
                        <a:gd name="T56" fmla="*/ 4 w 5"/>
                        <a:gd name="T57" fmla="*/ 1 h 3"/>
                        <a:gd name="T58" fmla="*/ 4 w 5"/>
                        <a:gd name="T59" fmla="*/ 0 h 3"/>
                        <a:gd name="T60" fmla="*/ 3 w 5"/>
                        <a:gd name="T61" fmla="*/ 0 h 3"/>
                        <a:gd name="T62" fmla="*/ 3 w 5"/>
                        <a:gd name="T63" fmla="*/ 0 h 3"/>
                        <a:gd name="T64" fmla="*/ 3 w 5"/>
                        <a:gd name="T65" fmla="*/ 0 h 3"/>
                        <a:gd name="T66" fmla="*/ 3 w 5"/>
                        <a:gd name="T67" fmla="*/ 0 h 3"/>
                        <a:gd name="T68" fmla="*/ 2 w 5"/>
                        <a:gd name="T69" fmla="*/ 0 h 3"/>
                        <a:gd name="T70" fmla="*/ 2 w 5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79" name="Freeform 1123"/>
                    <p:cNvSpPr>
                      <a:spLocks/>
                    </p:cNvSpPr>
                    <p:nvPr/>
                  </p:nvSpPr>
                  <p:spPr bwMode="auto">
                    <a:xfrm>
                      <a:off x="4725" y="1808"/>
                      <a:ext cx="4" cy="5"/>
                    </a:xfrm>
                    <a:custGeom>
                      <a:avLst/>
                      <a:gdLst>
                        <a:gd name="T0" fmla="*/ 1 w 4"/>
                        <a:gd name="T1" fmla="*/ 0 h 5"/>
                        <a:gd name="T2" fmla="*/ 1 w 4"/>
                        <a:gd name="T3" fmla="*/ 0 h 5"/>
                        <a:gd name="T4" fmla="*/ 1 w 4"/>
                        <a:gd name="T5" fmla="*/ 0 h 5"/>
                        <a:gd name="T6" fmla="*/ 1 w 4"/>
                        <a:gd name="T7" fmla="*/ 0 h 5"/>
                        <a:gd name="T8" fmla="*/ 0 w 4"/>
                        <a:gd name="T9" fmla="*/ 1 h 5"/>
                        <a:gd name="T10" fmla="*/ 0 w 4"/>
                        <a:gd name="T11" fmla="*/ 1 h 5"/>
                        <a:gd name="T12" fmla="*/ 0 w 4"/>
                        <a:gd name="T13" fmla="*/ 1 h 5"/>
                        <a:gd name="T14" fmla="*/ 0 w 4"/>
                        <a:gd name="T15" fmla="*/ 2 h 5"/>
                        <a:gd name="T16" fmla="*/ 0 w 4"/>
                        <a:gd name="T17" fmla="*/ 2 h 5"/>
                        <a:gd name="T18" fmla="*/ 0 w 4"/>
                        <a:gd name="T19" fmla="*/ 2 h 5"/>
                        <a:gd name="T20" fmla="*/ 0 w 4"/>
                        <a:gd name="T21" fmla="*/ 3 h 5"/>
                        <a:gd name="T22" fmla="*/ 0 w 4"/>
                        <a:gd name="T23" fmla="*/ 3 h 5"/>
                        <a:gd name="T24" fmla="*/ 0 w 4"/>
                        <a:gd name="T25" fmla="*/ 3 h 5"/>
                        <a:gd name="T26" fmla="*/ 0 w 4"/>
                        <a:gd name="T27" fmla="*/ 4 h 5"/>
                        <a:gd name="T28" fmla="*/ 1 w 4"/>
                        <a:gd name="T29" fmla="*/ 4 h 5"/>
                        <a:gd name="T30" fmla="*/ 1 w 4"/>
                        <a:gd name="T31" fmla="*/ 4 h 5"/>
                        <a:gd name="T32" fmla="*/ 1 w 4"/>
                        <a:gd name="T33" fmla="*/ 4 h 5"/>
                        <a:gd name="T34" fmla="*/ 2 w 4"/>
                        <a:gd name="T35" fmla="*/ 4 h 5"/>
                        <a:gd name="T36" fmla="*/ 2 w 4"/>
                        <a:gd name="T37" fmla="*/ 4 h 5"/>
                        <a:gd name="T38" fmla="*/ 2 w 4"/>
                        <a:gd name="T39" fmla="*/ 4 h 5"/>
                        <a:gd name="T40" fmla="*/ 2 w 4"/>
                        <a:gd name="T41" fmla="*/ 4 h 5"/>
                        <a:gd name="T42" fmla="*/ 3 w 4"/>
                        <a:gd name="T43" fmla="*/ 4 h 5"/>
                        <a:gd name="T44" fmla="*/ 3 w 4"/>
                        <a:gd name="T45" fmla="*/ 3 h 5"/>
                        <a:gd name="T46" fmla="*/ 3 w 4"/>
                        <a:gd name="T47" fmla="*/ 3 h 5"/>
                        <a:gd name="T48" fmla="*/ 3 w 4"/>
                        <a:gd name="T49" fmla="*/ 3 h 5"/>
                        <a:gd name="T50" fmla="*/ 3 w 4"/>
                        <a:gd name="T51" fmla="*/ 2 h 5"/>
                        <a:gd name="T52" fmla="*/ 3 w 4"/>
                        <a:gd name="T53" fmla="*/ 2 h 5"/>
                        <a:gd name="T54" fmla="*/ 3 w 4"/>
                        <a:gd name="T55" fmla="*/ 1 h 5"/>
                        <a:gd name="T56" fmla="*/ 3 w 4"/>
                        <a:gd name="T57" fmla="*/ 1 h 5"/>
                        <a:gd name="T58" fmla="*/ 3 w 4"/>
                        <a:gd name="T59" fmla="*/ 1 h 5"/>
                        <a:gd name="T60" fmla="*/ 3 w 4"/>
                        <a:gd name="T61" fmla="*/ 1 h 5"/>
                        <a:gd name="T62" fmla="*/ 2 w 4"/>
                        <a:gd name="T63" fmla="*/ 0 h 5"/>
                        <a:gd name="T64" fmla="*/ 2 w 4"/>
                        <a:gd name="T65" fmla="*/ 0 h 5"/>
                        <a:gd name="T66" fmla="*/ 2 w 4"/>
                        <a:gd name="T67" fmla="*/ 0 h 5"/>
                        <a:gd name="T68" fmla="*/ 2 w 4"/>
                        <a:gd name="T69" fmla="*/ 0 h 5"/>
                        <a:gd name="T70" fmla="*/ 1 w 4"/>
                        <a:gd name="T71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5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2" y="4"/>
                          </a:lnTo>
                          <a:lnTo>
                            <a:pt x="3" y="4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0" name="Freeform 1124"/>
                    <p:cNvSpPr>
                      <a:spLocks/>
                    </p:cNvSpPr>
                    <p:nvPr/>
                  </p:nvSpPr>
                  <p:spPr bwMode="auto">
                    <a:xfrm>
                      <a:off x="4739" y="1828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1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3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1" name="Freeform 1125"/>
                    <p:cNvSpPr>
                      <a:spLocks/>
                    </p:cNvSpPr>
                    <p:nvPr/>
                  </p:nvSpPr>
                  <p:spPr bwMode="auto">
                    <a:xfrm>
                      <a:off x="4753" y="1848"/>
                      <a:ext cx="4" cy="4"/>
                    </a:xfrm>
                    <a:custGeom>
                      <a:avLst/>
                      <a:gdLst>
                        <a:gd name="T0" fmla="*/ 1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1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2" name="Freeform 1126"/>
                    <p:cNvSpPr>
                      <a:spLocks/>
                    </p:cNvSpPr>
                    <p:nvPr/>
                  </p:nvSpPr>
                  <p:spPr bwMode="auto">
                    <a:xfrm>
                      <a:off x="4765" y="1867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0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1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2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0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3" name="Freeform 1127"/>
                    <p:cNvSpPr>
                      <a:spLocks/>
                    </p:cNvSpPr>
                    <p:nvPr/>
                  </p:nvSpPr>
                  <p:spPr bwMode="auto">
                    <a:xfrm>
                      <a:off x="4780" y="1887"/>
                      <a:ext cx="4" cy="4"/>
                    </a:xfrm>
                    <a:custGeom>
                      <a:avLst/>
                      <a:gdLst>
                        <a:gd name="T0" fmla="*/ 1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0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2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1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1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  <p:grpSp>
                <p:nvGrpSpPr>
                  <p:cNvPr id="122984" name="Group 1128"/>
                  <p:cNvGrpSpPr>
                    <a:grpSpLocks/>
                  </p:cNvGrpSpPr>
                  <p:nvPr/>
                </p:nvGrpSpPr>
                <p:grpSpPr bwMode="auto">
                  <a:xfrm>
                    <a:off x="4972" y="1768"/>
                    <a:ext cx="153" cy="123"/>
                    <a:chOff x="4972" y="1768"/>
                    <a:chExt cx="153" cy="123"/>
                  </a:xfrm>
                </p:grpSpPr>
                <p:sp>
                  <p:nvSpPr>
                    <p:cNvPr id="122985" name="Freeform 1129"/>
                    <p:cNvSpPr>
                      <a:spLocks/>
                    </p:cNvSpPr>
                    <p:nvPr/>
                  </p:nvSpPr>
                  <p:spPr bwMode="auto">
                    <a:xfrm>
                      <a:off x="4972" y="1768"/>
                      <a:ext cx="6" cy="4"/>
                    </a:xfrm>
                    <a:custGeom>
                      <a:avLst/>
                      <a:gdLst>
                        <a:gd name="T0" fmla="*/ 3 w 6"/>
                        <a:gd name="T1" fmla="*/ 0 h 4"/>
                        <a:gd name="T2" fmla="*/ 2 w 6"/>
                        <a:gd name="T3" fmla="*/ 0 h 4"/>
                        <a:gd name="T4" fmla="*/ 2 w 6"/>
                        <a:gd name="T5" fmla="*/ 0 h 4"/>
                        <a:gd name="T6" fmla="*/ 1 w 6"/>
                        <a:gd name="T7" fmla="*/ 0 h 4"/>
                        <a:gd name="T8" fmla="*/ 1 w 6"/>
                        <a:gd name="T9" fmla="*/ 0 h 4"/>
                        <a:gd name="T10" fmla="*/ 1 w 6"/>
                        <a:gd name="T11" fmla="*/ 1 h 4"/>
                        <a:gd name="T12" fmla="*/ 0 w 6"/>
                        <a:gd name="T13" fmla="*/ 1 h 4"/>
                        <a:gd name="T14" fmla="*/ 0 w 6"/>
                        <a:gd name="T15" fmla="*/ 1 h 4"/>
                        <a:gd name="T16" fmla="*/ 0 w 6"/>
                        <a:gd name="T17" fmla="*/ 1 h 4"/>
                        <a:gd name="T18" fmla="*/ 0 w 6"/>
                        <a:gd name="T19" fmla="*/ 2 h 4"/>
                        <a:gd name="T20" fmla="*/ 0 w 6"/>
                        <a:gd name="T21" fmla="*/ 2 h 4"/>
                        <a:gd name="T22" fmla="*/ 0 w 6"/>
                        <a:gd name="T23" fmla="*/ 2 h 4"/>
                        <a:gd name="T24" fmla="*/ 1 w 6"/>
                        <a:gd name="T25" fmla="*/ 2 h 4"/>
                        <a:gd name="T26" fmla="*/ 1 w 6"/>
                        <a:gd name="T27" fmla="*/ 3 h 4"/>
                        <a:gd name="T28" fmla="*/ 1 w 6"/>
                        <a:gd name="T29" fmla="*/ 3 h 4"/>
                        <a:gd name="T30" fmla="*/ 2 w 6"/>
                        <a:gd name="T31" fmla="*/ 3 h 4"/>
                        <a:gd name="T32" fmla="*/ 2 w 6"/>
                        <a:gd name="T33" fmla="*/ 3 h 4"/>
                        <a:gd name="T34" fmla="*/ 3 w 6"/>
                        <a:gd name="T35" fmla="*/ 3 h 4"/>
                        <a:gd name="T36" fmla="*/ 3 w 6"/>
                        <a:gd name="T37" fmla="*/ 3 h 4"/>
                        <a:gd name="T38" fmla="*/ 4 w 6"/>
                        <a:gd name="T39" fmla="*/ 3 h 4"/>
                        <a:gd name="T40" fmla="*/ 4 w 6"/>
                        <a:gd name="T41" fmla="*/ 3 h 4"/>
                        <a:gd name="T42" fmla="*/ 4 w 6"/>
                        <a:gd name="T43" fmla="*/ 3 h 4"/>
                        <a:gd name="T44" fmla="*/ 5 w 6"/>
                        <a:gd name="T45" fmla="*/ 2 h 4"/>
                        <a:gd name="T46" fmla="*/ 5 w 6"/>
                        <a:gd name="T47" fmla="*/ 2 h 4"/>
                        <a:gd name="T48" fmla="*/ 5 w 6"/>
                        <a:gd name="T49" fmla="*/ 2 h 4"/>
                        <a:gd name="T50" fmla="*/ 5 w 6"/>
                        <a:gd name="T51" fmla="*/ 2 h 4"/>
                        <a:gd name="T52" fmla="*/ 5 w 6"/>
                        <a:gd name="T53" fmla="*/ 1 h 4"/>
                        <a:gd name="T54" fmla="*/ 5 w 6"/>
                        <a:gd name="T55" fmla="*/ 1 h 4"/>
                        <a:gd name="T56" fmla="*/ 5 w 6"/>
                        <a:gd name="T57" fmla="*/ 1 h 4"/>
                        <a:gd name="T58" fmla="*/ 5 w 6"/>
                        <a:gd name="T59" fmla="*/ 1 h 4"/>
                        <a:gd name="T60" fmla="*/ 4 w 6"/>
                        <a:gd name="T61" fmla="*/ 0 h 4"/>
                        <a:gd name="T62" fmla="*/ 4 w 6"/>
                        <a:gd name="T63" fmla="*/ 0 h 4"/>
                        <a:gd name="T64" fmla="*/ 4 w 6"/>
                        <a:gd name="T65" fmla="*/ 0 h 4"/>
                        <a:gd name="T66" fmla="*/ 3 w 6"/>
                        <a:gd name="T67" fmla="*/ 0 h 4"/>
                        <a:gd name="T68" fmla="*/ 3 w 6"/>
                        <a:gd name="T69" fmla="*/ 0 h 4"/>
                        <a:gd name="T70" fmla="*/ 3 w 6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6" h="4">
                          <a:moveTo>
                            <a:pt x="3" y="0"/>
                          </a:move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6" name="Freeform 1130"/>
                    <p:cNvSpPr>
                      <a:spLocks/>
                    </p:cNvSpPr>
                    <p:nvPr/>
                  </p:nvSpPr>
                  <p:spPr bwMode="auto">
                    <a:xfrm>
                      <a:off x="4996" y="1786"/>
                      <a:ext cx="5" cy="5"/>
                    </a:xfrm>
                    <a:custGeom>
                      <a:avLst/>
                      <a:gdLst>
                        <a:gd name="T0" fmla="*/ 2 w 5"/>
                        <a:gd name="T1" fmla="*/ 0 h 5"/>
                        <a:gd name="T2" fmla="*/ 1 w 5"/>
                        <a:gd name="T3" fmla="*/ 0 h 5"/>
                        <a:gd name="T4" fmla="*/ 1 w 5"/>
                        <a:gd name="T5" fmla="*/ 0 h 5"/>
                        <a:gd name="T6" fmla="*/ 1 w 5"/>
                        <a:gd name="T7" fmla="*/ 0 h 5"/>
                        <a:gd name="T8" fmla="*/ 1 w 5"/>
                        <a:gd name="T9" fmla="*/ 1 h 5"/>
                        <a:gd name="T10" fmla="*/ 0 w 5"/>
                        <a:gd name="T11" fmla="*/ 1 h 5"/>
                        <a:gd name="T12" fmla="*/ 0 w 5"/>
                        <a:gd name="T13" fmla="*/ 1 h 5"/>
                        <a:gd name="T14" fmla="*/ 0 w 5"/>
                        <a:gd name="T15" fmla="*/ 2 h 5"/>
                        <a:gd name="T16" fmla="*/ 0 w 5"/>
                        <a:gd name="T17" fmla="*/ 2 h 5"/>
                        <a:gd name="T18" fmla="*/ 0 w 5"/>
                        <a:gd name="T19" fmla="*/ 3 h 5"/>
                        <a:gd name="T20" fmla="*/ 0 w 5"/>
                        <a:gd name="T21" fmla="*/ 3 h 5"/>
                        <a:gd name="T22" fmla="*/ 0 w 5"/>
                        <a:gd name="T23" fmla="*/ 3 h 5"/>
                        <a:gd name="T24" fmla="*/ 0 w 5"/>
                        <a:gd name="T25" fmla="*/ 3 h 5"/>
                        <a:gd name="T26" fmla="*/ 1 w 5"/>
                        <a:gd name="T27" fmla="*/ 4 h 5"/>
                        <a:gd name="T28" fmla="*/ 1 w 5"/>
                        <a:gd name="T29" fmla="*/ 4 h 5"/>
                        <a:gd name="T30" fmla="*/ 1 w 5"/>
                        <a:gd name="T31" fmla="*/ 4 h 5"/>
                        <a:gd name="T32" fmla="*/ 1 w 5"/>
                        <a:gd name="T33" fmla="*/ 4 h 5"/>
                        <a:gd name="T34" fmla="*/ 2 w 5"/>
                        <a:gd name="T35" fmla="*/ 4 h 5"/>
                        <a:gd name="T36" fmla="*/ 3 w 5"/>
                        <a:gd name="T37" fmla="*/ 4 h 5"/>
                        <a:gd name="T38" fmla="*/ 3 w 5"/>
                        <a:gd name="T39" fmla="*/ 4 h 5"/>
                        <a:gd name="T40" fmla="*/ 3 w 5"/>
                        <a:gd name="T41" fmla="*/ 4 h 5"/>
                        <a:gd name="T42" fmla="*/ 4 w 5"/>
                        <a:gd name="T43" fmla="*/ 4 h 5"/>
                        <a:gd name="T44" fmla="*/ 4 w 5"/>
                        <a:gd name="T45" fmla="*/ 3 h 5"/>
                        <a:gd name="T46" fmla="*/ 4 w 5"/>
                        <a:gd name="T47" fmla="*/ 3 h 5"/>
                        <a:gd name="T48" fmla="*/ 4 w 5"/>
                        <a:gd name="T49" fmla="*/ 3 h 5"/>
                        <a:gd name="T50" fmla="*/ 4 w 5"/>
                        <a:gd name="T51" fmla="*/ 2 h 5"/>
                        <a:gd name="T52" fmla="*/ 4 w 5"/>
                        <a:gd name="T53" fmla="*/ 2 h 5"/>
                        <a:gd name="T54" fmla="*/ 4 w 5"/>
                        <a:gd name="T55" fmla="*/ 1 h 5"/>
                        <a:gd name="T56" fmla="*/ 4 w 5"/>
                        <a:gd name="T57" fmla="*/ 1 h 5"/>
                        <a:gd name="T58" fmla="*/ 4 w 5"/>
                        <a:gd name="T59" fmla="*/ 1 h 5"/>
                        <a:gd name="T60" fmla="*/ 4 w 5"/>
                        <a:gd name="T61" fmla="*/ 1 h 5"/>
                        <a:gd name="T62" fmla="*/ 3 w 5"/>
                        <a:gd name="T63" fmla="*/ 0 h 5"/>
                        <a:gd name="T64" fmla="*/ 3 w 5"/>
                        <a:gd name="T65" fmla="*/ 0 h 5"/>
                        <a:gd name="T66" fmla="*/ 3 w 5"/>
                        <a:gd name="T67" fmla="*/ 0 h 5"/>
                        <a:gd name="T68" fmla="*/ 2 w 5"/>
                        <a:gd name="T69" fmla="*/ 0 h 5"/>
                        <a:gd name="T70" fmla="*/ 2 w 5"/>
                        <a:gd name="T71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5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2" y="4"/>
                          </a:lnTo>
                          <a:lnTo>
                            <a:pt x="3" y="4"/>
                          </a:lnTo>
                          <a:lnTo>
                            <a:pt x="3" y="4"/>
                          </a:lnTo>
                          <a:lnTo>
                            <a:pt x="3" y="4"/>
                          </a:lnTo>
                          <a:lnTo>
                            <a:pt x="4" y="4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7" name="Freeform 1131"/>
                    <p:cNvSpPr>
                      <a:spLocks/>
                    </p:cNvSpPr>
                    <p:nvPr/>
                  </p:nvSpPr>
                  <p:spPr bwMode="auto">
                    <a:xfrm>
                      <a:off x="5020" y="1805"/>
                      <a:ext cx="4" cy="4"/>
                    </a:xfrm>
                    <a:custGeom>
                      <a:avLst/>
                      <a:gdLst>
                        <a:gd name="T0" fmla="*/ 2 w 4"/>
                        <a:gd name="T1" fmla="*/ 0 h 4"/>
                        <a:gd name="T2" fmla="*/ 1 w 4"/>
                        <a:gd name="T3" fmla="*/ 0 h 4"/>
                        <a:gd name="T4" fmla="*/ 1 w 4"/>
                        <a:gd name="T5" fmla="*/ 0 h 4"/>
                        <a:gd name="T6" fmla="*/ 1 w 4"/>
                        <a:gd name="T7" fmla="*/ 0 h 4"/>
                        <a:gd name="T8" fmla="*/ 0 w 4"/>
                        <a:gd name="T9" fmla="*/ 0 h 4"/>
                        <a:gd name="T10" fmla="*/ 0 w 4"/>
                        <a:gd name="T11" fmla="*/ 1 h 4"/>
                        <a:gd name="T12" fmla="*/ 0 w 4"/>
                        <a:gd name="T13" fmla="*/ 1 h 4"/>
                        <a:gd name="T14" fmla="*/ 0 w 4"/>
                        <a:gd name="T15" fmla="*/ 1 h 4"/>
                        <a:gd name="T16" fmla="*/ 0 w 4"/>
                        <a:gd name="T17" fmla="*/ 2 h 4"/>
                        <a:gd name="T18" fmla="*/ 0 w 4"/>
                        <a:gd name="T19" fmla="*/ 2 h 4"/>
                        <a:gd name="T20" fmla="*/ 0 w 4"/>
                        <a:gd name="T21" fmla="*/ 2 h 4"/>
                        <a:gd name="T22" fmla="*/ 0 w 4"/>
                        <a:gd name="T23" fmla="*/ 2 h 4"/>
                        <a:gd name="T24" fmla="*/ 0 w 4"/>
                        <a:gd name="T25" fmla="*/ 3 h 4"/>
                        <a:gd name="T26" fmla="*/ 0 w 4"/>
                        <a:gd name="T27" fmla="*/ 3 h 4"/>
                        <a:gd name="T28" fmla="*/ 1 w 4"/>
                        <a:gd name="T29" fmla="*/ 3 h 4"/>
                        <a:gd name="T30" fmla="*/ 1 w 4"/>
                        <a:gd name="T31" fmla="*/ 3 h 4"/>
                        <a:gd name="T32" fmla="*/ 1 w 4"/>
                        <a:gd name="T33" fmla="*/ 3 h 4"/>
                        <a:gd name="T34" fmla="*/ 2 w 4"/>
                        <a:gd name="T35" fmla="*/ 3 h 4"/>
                        <a:gd name="T36" fmla="*/ 2 w 4"/>
                        <a:gd name="T37" fmla="*/ 3 h 4"/>
                        <a:gd name="T38" fmla="*/ 2 w 4"/>
                        <a:gd name="T39" fmla="*/ 3 h 4"/>
                        <a:gd name="T40" fmla="*/ 2 w 4"/>
                        <a:gd name="T41" fmla="*/ 3 h 4"/>
                        <a:gd name="T42" fmla="*/ 3 w 4"/>
                        <a:gd name="T43" fmla="*/ 3 h 4"/>
                        <a:gd name="T44" fmla="*/ 3 w 4"/>
                        <a:gd name="T45" fmla="*/ 2 h 4"/>
                        <a:gd name="T46" fmla="*/ 3 w 4"/>
                        <a:gd name="T47" fmla="*/ 2 h 4"/>
                        <a:gd name="T48" fmla="*/ 3 w 4"/>
                        <a:gd name="T49" fmla="*/ 2 h 4"/>
                        <a:gd name="T50" fmla="*/ 3 w 4"/>
                        <a:gd name="T51" fmla="*/ 2 h 4"/>
                        <a:gd name="T52" fmla="*/ 3 w 4"/>
                        <a:gd name="T53" fmla="*/ 1 h 4"/>
                        <a:gd name="T54" fmla="*/ 3 w 4"/>
                        <a:gd name="T55" fmla="*/ 1 h 4"/>
                        <a:gd name="T56" fmla="*/ 3 w 4"/>
                        <a:gd name="T57" fmla="*/ 1 h 4"/>
                        <a:gd name="T58" fmla="*/ 3 w 4"/>
                        <a:gd name="T59" fmla="*/ 1 h 4"/>
                        <a:gd name="T60" fmla="*/ 3 w 4"/>
                        <a:gd name="T61" fmla="*/ 0 h 4"/>
                        <a:gd name="T62" fmla="*/ 3 w 4"/>
                        <a:gd name="T63" fmla="*/ 0 h 4"/>
                        <a:gd name="T64" fmla="*/ 2 w 4"/>
                        <a:gd name="T65" fmla="*/ 0 h 4"/>
                        <a:gd name="T66" fmla="*/ 2 w 4"/>
                        <a:gd name="T67" fmla="*/ 0 h 4"/>
                        <a:gd name="T68" fmla="*/ 2 w 4"/>
                        <a:gd name="T69" fmla="*/ 0 h 4"/>
                        <a:gd name="T70" fmla="*/ 2 w 4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8" name="Freeform 1132"/>
                    <p:cNvSpPr>
                      <a:spLocks/>
                    </p:cNvSpPr>
                    <p:nvPr/>
                  </p:nvSpPr>
                  <p:spPr bwMode="auto">
                    <a:xfrm>
                      <a:off x="5047" y="1826"/>
                      <a:ext cx="6" cy="4"/>
                    </a:xfrm>
                    <a:custGeom>
                      <a:avLst/>
                      <a:gdLst>
                        <a:gd name="T0" fmla="*/ 3 w 6"/>
                        <a:gd name="T1" fmla="*/ 0 h 4"/>
                        <a:gd name="T2" fmla="*/ 2 w 6"/>
                        <a:gd name="T3" fmla="*/ 0 h 4"/>
                        <a:gd name="T4" fmla="*/ 2 w 6"/>
                        <a:gd name="T5" fmla="*/ 0 h 4"/>
                        <a:gd name="T6" fmla="*/ 1 w 6"/>
                        <a:gd name="T7" fmla="*/ 0 h 4"/>
                        <a:gd name="T8" fmla="*/ 1 w 6"/>
                        <a:gd name="T9" fmla="*/ 0 h 4"/>
                        <a:gd name="T10" fmla="*/ 1 w 6"/>
                        <a:gd name="T11" fmla="*/ 1 h 4"/>
                        <a:gd name="T12" fmla="*/ 0 w 6"/>
                        <a:gd name="T13" fmla="*/ 1 h 4"/>
                        <a:gd name="T14" fmla="*/ 0 w 6"/>
                        <a:gd name="T15" fmla="*/ 1 h 4"/>
                        <a:gd name="T16" fmla="*/ 0 w 6"/>
                        <a:gd name="T17" fmla="*/ 2 h 4"/>
                        <a:gd name="T18" fmla="*/ 0 w 6"/>
                        <a:gd name="T19" fmla="*/ 2 h 4"/>
                        <a:gd name="T20" fmla="*/ 0 w 6"/>
                        <a:gd name="T21" fmla="*/ 2 h 4"/>
                        <a:gd name="T22" fmla="*/ 1 w 6"/>
                        <a:gd name="T23" fmla="*/ 2 h 4"/>
                        <a:gd name="T24" fmla="*/ 1 w 6"/>
                        <a:gd name="T25" fmla="*/ 2 h 4"/>
                        <a:gd name="T26" fmla="*/ 1 w 6"/>
                        <a:gd name="T27" fmla="*/ 3 h 4"/>
                        <a:gd name="T28" fmla="*/ 1 w 6"/>
                        <a:gd name="T29" fmla="*/ 3 h 4"/>
                        <a:gd name="T30" fmla="*/ 2 w 6"/>
                        <a:gd name="T31" fmla="*/ 3 h 4"/>
                        <a:gd name="T32" fmla="*/ 2 w 6"/>
                        <a:gd name="T33" fmla="*/ 3 h 4"/>
                        <a:gd name="T34" fmla="*/ 3 w 6"/>
                        <a:gd name="T35" fmla="*/ 3 h 4"/>
                        <a:gd name="T36" fmla="*/ 3 w 6"/>
                        <a:gd name="T37" fmla="*/ 3 h 4"/>
                        <a:gd name="T38" fmla="*/ 4 w 6"/>
                        <a:gd name="T39" fmla="*/ 3 h 4"/>
                        <a:gd name="T40" fmla="*/ 4 w 6"/>
                        <a:gd name="T41" fmla="*/ 3 h 4"/>
                        <a:gd name="T42" fmla="*/ 4 w 6"/>
                        <a:gd name="T43" fmla="*/ 3 h 4"/>
                        <a:gd name="T44" fmla="*/ 5 w 6"/>
                        <a:gd name="T45" fmla="*/ 2 h 4"/>
                        <a:gd name="T46" fmla="*/ 5 w 6"/>
                        <a:gd name="T47" fmla="*/ 2 h 4"/>
                        <a:gd name="T48" fmla="*/ 5 w 6"/>
                        <a:gd name="T49" fmla="*/ 2 h 4"/>
                        <a:gd name="T50" fmla="*/ 5 w 6"/>
                        <a:gd name="T51" fmla="*/ 2 h 4"/>
                        <a:gd name="T52" fmla="*/ 5 w 6"/>
                        <a:gd name="T53" fmla="*/ 1 h 4"/>
                        <a:gd name="T54" fmla="*/ 5 w 6"/>
                        <a:gd name="T55" fmla="*/ 1 h 4"/>
                        <a:gd name="T56" fmla="*/ 5 w 6"/>
                        <a:gd name="T57" fmla="*/ 1 h 4"/>
                        <a:gd name="T58" fmla="*/ 5 w 6"/>
                        <a:gd name="T59" fmla="*/ 1 h 4"/>
                        <a:gd name="T60" fmla="*/ 4 w 6"/>
                        <a:gd name="T61" fmla="*/ 0 h 4"/>
                        <a:gd name="T62" fmla="*/ 4 w 6"/>
                        <a:gd name="T63" fmla="*/ 0 h 4"/>
                        <a:gd name="T64" fmla="*/ 4 w 6"/>
                        <a:gd name="T65" fmla="*/ 0 h 4"/>
                        <a:gd name="T66" fmla="*/ 3 w 6"/>
                        <a:gd name="T67" fmla="*/ 0 h 4"/>
                        <a:gd name="T68" fmla="*/ 3 w 6"/>
                        <a:gd name="T69" fmla="*/ 0 h 4"/>
                        <a:gd name="T70" fmla="*/ 3 w 6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6" h="4">
                          <a:moveTo>
                            <a:pt x="3" y="0"/>
                          </a:move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89" name="Freeform 1133"/>
                    <p:cNvSpPr>
                      <a:spLocks/>
                    </p:cNvSpPr>
                    <p:nvPr/>
                  </p:nvSpPr>
                  <p:spPr bwMode="auto">
                    <a:xfrm>
                      <a:off x="5071" y="1847"/>
                      <a:ext cx="5" cy="4"/>
                    </a:xfrm>
                    <a:custGeom>
                      <a:avLst/>
                      <a:gdLst>
                        <a:gd name="T0" fmla="*/ 2 w 5"/>
                        <a:gd name="T1" fmla="*/ 0 h 4"/>
                        <a:gd name="T2" fmla="*/ 1 w 5"/>
                        <a:gd name="T3" fmla="*/ 0 h 4"/>
                        <a:gd name="T4" fmla="*/ 1 w 5"/>
                        <a:gd name="T5" fmla="*/ 0 h 4"/>
                        <a:gd name="T6" fmla="*/ 1 w 5"/>
                        <a:gd name="T7" fmla="*/ 0 h 4"/>
                        <a:gd name="T8" fmla="*/ 1 w 5"/>
                        <a:gd name="T9" fmla="*/ 0 h 4"/>
                        <a:gd name="T10" fmla="*/ 0 w 5"/>
                        <a:gd name="T11" fmla="*/ 1 h 4"/>
                        <a:gd name="T12" fmla="*/ 0 w 5"/>
                        <a:gd name="T13" fmla="*/ 1 h 4"/>
                        <a:gd name="T14" fmla="*/ 0 w 5"/>
                        <a:gd name="T15" fmla="*/ 1 h 4"/>
                        <a:gd name="T16" fmla="*/ 0 w 5"/>
                        <a:gd name="T17" fmla="*/ 1 h 4"/>
                        <a:gd name="T18" fmla="*/ 0 w 5"/>
                        <a:gd name="T19" fmla="*/ 2 h 4"/>
                        <a:gd name="T20" fmla="*/ 0 w 5"/>
                        <a:gd name="T21" fmla="*/ 2 h 4"/>
                        <a:gd name="T22" fmla="*/ 0 w 5"/>
                        <a:gd name="T23" fmla="*/ 2 h 4"/>
                        <a:gd name="T24" fmla="*/ 0 w 5"/>
                        <a:gd name="T25" fmla="*/ 2 h 4"/>
                        <a:gd name="T26" fmla="*/ 1 w 5"/>
                        <a:gd name="T27" fmla="*/ 3 h 4"/>
                        <a:gd name="T28" fmla="*/ 1 w 5"/>
                        <a:gd name="T29" fmla="*/ 3 h 4"/>
                        <a:gd name="T30" fmla="*/ 1 w 5"/>
                        <a:gd name="T31" fmla="*/ 3 h 4"/>
                        <a:gd name="T32" fmla="*/ 1 w 5"/>
                        <a:gd name="T33" fmla="*/ 3 h 4"/>
                        <a:gd name="T34" fmla="*/ 2 w 5"/>
                        <a:gd name="T35" fmla="*/ 3 h 4"/>
                        <a:gd name="T36" fmla="*/ 3 w 5"/>
                        <a:gd name="T37" fmla="*/ 3 h 4"/>
                        <a:gd name="T38" fmla="*/ 3 w 5"/>
                        <a:gd name="T39" fmla="*/ 3 h 4"/>
                        <a:gd name="T40" fmla="*/ 3 w 5"/>
                        <a:gd name="T41" fmla="*/ 3 h 4"/>
                        <a:gd name="T42" fmla="*/ 4 w 5"/>
                        <a:gd name="T43" fmla="*/ 3 h 4"/>
                        <a:gd name="T44" fmla="*/ 4 w 5"/>
                        <a:gd name="T45" fmla="*/ 2 h 4"/>
                        <a:gd name="T46" fmla="*/ 4 w 5"/>
                        <a:gd name="T47" fmla="*/ 2 h 4"/>
                        <a:gd name="T48" fmla="*/ 4 w 5"/>
                        <a:gd name="T49" fmla="*/ 2 h 4"/>
                        <a:gd name="T50" fmla="*/ 4 w 5"/>
                        <a:gd name="T51" fmla="*/ 2 h 4"/>
                        <a:gd name="T52" fmla="*/ 4 w 5"/>
                        <a:gd name="T53" fmla="*/ 1 h 4"/>
                        <a:gd name="T54" fmla="*/ 4 w 5"/>
                        <a:gd name="T55" fmla="*/ 1 h 4"/>
                        <a:gd name="T56" fmla="*/ 4 w 5"/>
                        <a:gd name="T57" fmla="*/ 1 h 4"/>
                        <a:gd name="T58" fmla="*/ 4 w 5"/>
                        <a:gd name="T59" fmla="*/ 1 h 4"/>
                        <a:gd name="T60" fmla="*/ 4 w 5"/>
                        <a:gd name="T61" fmla="*/ 0 h 4"/>
                        <a:gd name="T62" fmla="*/ 3 w 5"/>
                        <a:gd name="T63" fmla="*/ 0 h 4"/>
                        <a:gd name="T64" fmla="*/ 3 w 5"/>
                        <a:gd name="T65" fmla="*/ 0 h 4"/>
                        <a:gd name="T66" fmla="*/ 3 w 5"/>
                        <a:gd name="T67" fmla="*/ 0 h 4"/>
                        <a:gd name="T68" fmla="*/ 2 w 5"/>
                        <a:gd name="T69" fmla="*/ 0 h 4"/>
                        <a:gd name="T70" fmla="*/ 2 w 5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0"/>
                          </a:move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90" name="Freeform 1134"/>
                    <p:cNvSpPr>
                      <a:spLocks/>
                    </p:cNvSpPr>
                    <p:nvPr/>
                  </p:nvSpPr>
                  <p:spPr bwMode="auto">
                    <a:xfrm>
                      <a:off x="5096" y="1867"/>
                      <a:ext cx="5" cy="3"/>
                    </a:xfrm>
                    <a:custGeom>
                      <a:avLst/>
                      <a:gdLst>
                        <a:gd name="T0" fmla="*/ 2 w 5"/>
                        <a:gd name="T1" fmla="*/ 0 h 3"/>
                        <a:gd name="T2" fmla="*/ 2 w 5"/>
                        <a:gd name="T3" fmla="*/ 0 h 3"/>
                        <a:gd name="T4" fmla="*/ 1 w 5"/>
                        <a:gd name="T5" fmla="*/ 0 h 3"/>
                        <a:gd name="T6" fmla="*/ 1 w 5"/>
                        <a:gd name="T7" fmla="*/ 0 h 3"/>
                        <a:gd name="T8" fmla="*/ 1 w 5"/>
                        <a:gd name="T9" fmla="*/ 0 h 3"/>
                        <a:gd name="T10" fmla="*/ 0 w 5"/>
                        <a:gd name="T11" fmla="*/ 0 h 3"/>
                        <a:gd name="T12" fmla="*/ 0 w 5"/>
                        <a:gd name="T13" fmla="*/ 1 h 3"/>
                        <a:gd name="T14" fmla="*/ 0 w 5"/>
                        <a:gd name="T15" fmla="*/ 1 h 3"/>
                        <a:gd name="T16" fmla="*/ 0 w 5"/>
                        <a:gd name="T17" fmla="*/ 1 h 3"/>
                        <a:gd name="T18" fmla="*/ 0 w 5"/>
                        <a:gd name="T19" fmla="*/ 1 h 3"/>
                        <a:gd name="T20" fmla="*/ 0 w 5"/>
                        <a:gd name="T21" fmla="*/ 1 h 3"/>
                        <a:gd name="T22" fmla="*/ 0 w 5"/>
                        <a:gd name="T23" fmla="*/ 1 h 3"/>
                        <a:gd name="T24" fmla="*/ 0 w 5"/>
                        <a:gd name="T25" fmla="*/ 2 h 3"/>
                        <a:gd name="T26" fmla="*/ 1 w 5"/>
                        <a:gd name="T27" fmla="*/ 2 h 3"/>
                        <a:gd name="T28" fmla="*/ 1 w 5"/>
                        <a:gd name="T29" fmla="*/ 2 h 3"/>
                        <a:gd name="T30" fmla="*/ 1 w 5"/>
                        <a:gd name="T31" fmla="*/ 2 h 3"/>
                        <a:gd name="T32" fmla="*/ 2 w 5"/>
                        <a:gd name="T33" fmla="*/ 2 h 3"/>
                        <a:gd name="T34" fmla="*/ 2 w 5"/>
                        <a:gd name="T35" fmla="*/ 2 h 3"/>
                        <a:gd name="T36" fmla="*/ 3 w 5"/>
                        <a:gd name="T37" fmla="*/ 2 h 3"/>
                        <a:gd name="T38" fmla="*/ 3 w 5"/>
                        <a:gd name="T39" fmla="*/ 2 h 3"/>
                        <a:gd name="T40" fmla="*/ 3 w 5"/>
                        <a:gd name="T41" fmla="*/ 2 h 3"/>
                        <a:gd name="T42" fmla="*/ 4 w 5"/>
                        <a:gd name="T43" fmla="*/ 2 h 3"/>
                        <a:gd name="T44" fmla="*/ 4 w 5"/>
                        <a:gd name="T45" fmla="*/ 2 h 3"/>
                        <a:gd name="T46" fmla="*/ 4 w 5"/>
                        <a:gd name="T47" fmla="*/ 1 h 3"/>
                        <a:gd name="T48" fmla="*/ 4 w 5"/>
                        <a:gd name="T49" fmla="*/ 1 h 3"/>
                        <a:gd name="T50" fmla="*/ 4 w 5"/>
                        <a:gd name="T51" fmla="*/ 1 h 3"/>
                        <a:gd name="T52" fmla="*/ 4 w 5"/>
                        <a:gd name="T53" fmla="*/ 1 h 3"/>
                        <a:gd name="T54" fmla="*/ 4 w 5"/>
                        <a:gd name="T55" fmla="*/ 1 h 3"/>
                        <a:gd name="T56" fmla="*/ 4 w 5"/>
                        <a:gd name="T57" fmla="*/ 1 h 3"/>
                        <a:gd name="T58" fmla="*/ 4 w 5"/>
                        <a:gd name="T59" fmla="*/ 0 h 3"/>
                        <a:gd name="T60" fmla="*/ 4 w 5"/>
                        <a:gd name="T61" fmla="*/ 0 h 3"/>
                        <a:gd name="T62" fmla="*/ 3 w 5"/>
                        <a:gd name="T63" fmla="*/ 0 h 3"/>
                        <a:gd name="T64" fmla="*/ 3 w 5"/>
                        <a:gd name="T65" fmla="*/ 0 h 3"/>
                        <a:gd name="T66" fmla="*/ 3 w 5"/>
                        <a:gd name="T67" fmla="*/ 0 h 3"/>
                        <a:gd name="T68" fmla="*/ 2 w 5"/>
                        <a:gd name="T69" fmla="*/ 0 h 3"/>
                        <a:gd name="T70" fmla="*/ 2 w 5"/>
                        <a:gd name="T71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1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3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  <p:sp>
                  <p:nvSpPr>
                    <p:cNvPr id="122991" name="Freeform 1135"/>
                    <p:cNvSpPr>
                      <a:spLocks/>
                    </p:cNvSpPr>
                    <p:nvPr/>
                  </p:nvSpPr>
                  <p:spPr bwMode="auto">
                    <a:xfrm>
                      <a:off x="5120" y="1887"/>
                      <a:ext cx="5" cy="4"/>
                    </a:xfrm>
                    <a:custGeom>
                      <a:avLst/>
                      <a:gdLst>
                        <a:gd name="T0" fmla="*/ 2 w 5"/>
                        <a:gd name="T1" fmla="*/ 0 h 4"/>
                        <a:gd name="T2" fmla="*/ 2 w 5"/>
                        <a:gd name="T3" fmla="*/ 0 h 4"/>
                        <a:gd name="T4" fmla="*/ 1 w 5"/>
                        <a:gd name="T5" fmla="*/ 0 h 4"/>
                        <a:gd name="T6" fmla="*/ 1 w 5"/>
                        <a:gd name="T7" fmla="*/ 0 h 4"/>
                        <a:gd name="T8" fmla="*/ 1 w 5"/>
                        <a:gd name="T9" fmla="*/ 0 h 4"/>
                        <a:gd name="T10" fmla="*/ 0 w 5"/>
                        <a:gd name="T11" fmla="*/ 1 h 4"/>
                        <a:gd name="T12" fmla="*/ 0 w 5"/>
                        <a:gd name="T13" fmla="*/ 1 h 4"/>
                        <a:gd name="T14" fmla="*/ 0 w 5"/>
                        <a:gd name="T15" fmla="*/ 1 h 4"/>
                        <a:gd name="T16" fmla="*/ 0 w 5"/>
                        <a:gd name="T17" fmla="*/ 2 h 4"/>
                        <a:gd name="T18" fmla="*/ 0 w 5"/>
                        <a:gd name="T19" fmla="*/ 2 h 4"/>
                        <a:gd name="T20" fmla="*/ 0 w 5"/>
                        <a:gd name="T21" fmla="*/ 2 h 4"/>
                        <a:gd name="T22" fmla="*/ 0 w 5"/>
                        <a:gd name="T23" fmla="*/ 2 h 4"/>
                        <a:gd name="T24" fmla="*/ 0 w 5"/>
                        <a:gd name="T25" fmla="*/ 3 h 4"/>
                        <a:gd name="T26" fmla="*/ 1 w 5"/>
                        <a:gd name="T27" fmla="*/ 3 h 4"/>
                        <a:gd name="T28" fmla="*/ 1 w 5"/>
                        <a:gd name="T29" fmla="*/ 3 h 4"/>
                        <a:gd name="T30" fmla="*/ 1 w 5"/>
                        <a:gd name="T31" fmla="*/ 3 h 4"/>
                        <a:gd name="T32" fmla="*/ 2 w 5"/>
                        <a:gd name="T33" fmla="*/ 3 h 4"/>
                        <a:gd name="T34" fmla="*/ 2 w 5"/>
                        <a:gd name="T35" fmla="*/ 3 h 4"/>
                        <a:gd name="T36" fmla="*/ 2 w 5"/>
                        <a:gd name="T37" fmla="*/ 3 h 4"/>
                        <a:gd name="T38" fmla="*/ 3 w 5"/>
                        <a:gd name="T39" fmla="*/ 3 h 4"/>
                        <a:gd name="T40" fmla="*/ 3 w 5"/>
                        <a:gd name="T41" fmla="*/ 3 h 4"/>
                        <a:gd name="T42" fmla="*/ 3 w 5"/>
                        <a:gd name="T43" fmla="*/ 3 h 4"/>
                        <a:gd name="T44" fmla="*/ 4 w 5"/>
                        <a:gd name="T45" fmla="*/ 2 h 4"/>
                        <a:gd name="T46" fmla="*/ 4 w 5"/>
                        <a:gd name="T47" fmla="*/ 2 h 4"/>
                        <a:gd name="T48" fmla="*/ 4 w 5"/>
                        <a:gd name="T49" fmla="*/ 2 h 4"/>
                        <a:gd name="T50" fmla="*/ 4 w 5"/>
                        <a:gd name="T51" fmla="*/ 2 h 4"/>
                        <a:gd name="T52" fmla="*/ 4 w 5"/>
                        <a:gd name="T53" fmla="*/ 1 h 4"/>
                        <a:gd name="T54" fmla="*/ 4 w 5"/>
                        <a:gd name="T55" fmla="*/ 1 h 4"/>
                        <a:gd name="T56" fmla="*/ 4 w 5"/>
                        <a:gd name="T57" fmla="*/ 1 h 4"/>
                        <a:gd name="T58" fmla="*/ 4 w 5"/>
                        <a:gd name="T59" fmla="*/ 1 h 4"/>
                        <a:gd name="T60" fmla="*/ 3 w 5"/>
                        <a:gd name="T61" fmla="*/ 0 h 4"/>
                        <a:gd name="T62" fmla="*/ 3 w 5"/>
                        <a:gd name="T63" fmla="*/ 0 h 4"/>
                        <a:gd name="T64" fmla="*/ 3 w 5"/>
                        <a:gd name="T65" fmla="*/ 0 h 4"/>
                        <a:gd name="T66" fmla="*/ 3 w 5"/>
                        <a:gd name="T67" fmla="*/ 0 h 4"/>
                        <a:gd name="T68" fmla="*/ 2 w 5"/>
                        <a:gd name="T69" fmla="*/ 0 h 4"/>
                        <a:gd name="T70" fmla="*/ 2 w 5"/>
                        <a:gd name="T71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MY"/>
                    </a:p>
                  </p:txBody>
                </p:sp>
              </p:grpSp>
            </p:grpSp>
          </p:grpSp>
        </p:grpSp>
      </p:grpSp>
      <p:pic>
        <p:nvPicPr>
          <p:cNvPr id="122992" name="Picture 11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93" name="Rectangle 1137"/>
          <p:cNvSpPr>
            <a:spLocks noChangeArrowheads="1"/>
          </p:cNvSpPr>
          <p:nvPr/>
        </p:nvSpPr>
        <p:spPr bwMode="auto">
          <a:xfrm>
            <a:off x="1593850" y="3522663"/>
            <a:ext cx="147796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5027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Why Distributed Systems?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8738"/>
            <a:ext cx="8229600" cy="2362200"/>
          </a:xfrm>
        </p:spPr>
        <p:txBody>
          <a:bodyPr/>
          <a:lstStyle/>
          <a:p>
            <a:r>
              <a:rPr lang="en-US" altLang="en-US" sz="2400" dirty="0"/>
              <a:t>Application Integration  and Distributed Processing  are the same thing</a:t>
            </a:r>
          </a:p>
          <a:p>
            <a:pPr lvl="1"/>
            <a:r>
              <a:rPr lang="en-US" altLang="en-US" sz="2400" dirty="0"/>
              <a:t>Constructing information-sharing distributed systems from diverse sources:</a:t>
            </a:r>
          </a:p>
          <a:p>
            <a:pPr lvl="2"/>
            <a:r>
              <a:rPr lang="en-US" altLang="en-US" dirty="0"/>
              <a:t>heterogeneous</a:t>
            </a:r>
          </a:p>
          <a:p>
            <a:pPr lvl="2"/>
            <a:r>
              <a:rPr lang="en-US" altLang="en-US" dirty="0"/>
              <a:t>networked</a:t>
            </a:r>
          </a:p>
          <a:p>
            <a:pPr lvl="2"/>
            <a:r>
              <a:rPr lang="en-US" altLang="en-US" dirty="0"/>
              <a:t>physically disparate</a:t>
            </a:r>
          </a:p>
          <a:p>
            <a:pPr lvl="2"/>
            <a:r>
              <a:rPr lang="en-US" altLang="en-US" dirty="0"/>
              <a:t>multi-vendor</a:t>
            </a:r>
          </a:p>
          <a:p>
            <a:endParaRPr lang="en-US" altLang="en-US" dirty="0"/>
          </a:p>
        </p:txBody>
      </p:sp>
      <p:pic>
        <p:nvPicPr>
          <p:cNvPr id="13312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1" t="26115" r="28775" b="30527"/>
          <a:stretch>
            <a:fillRect/>
          </a:stretch>
        </p:blipFill>
        <p:spPr bwMode="auto">
          <a:xfrm>
            <a:off x="6699250" y="2968213"/>
            <a:ext cx="1527175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5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4320" r="26971" b="27496"/>
          <a:stretch>
            <a:fillRect/>
          </a:stretch>
        </p:blipFill>
        <p:spPr bwMode="auto">
          <a:xfrm>
            <a:off x="4572000" y="2968213"/>
            <a:ext cx="1363663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6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59" y="4035331"/>
            <a:ext cx="2008188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7" name="Picture 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9" t="23563" r="22481" b="26859"/>
          <a:stretch>
            <a:fillRect/>
          </a:stretch>
        </p:blipFill>
        <p:spPr bwMode="auto">
          <a:xfrm>
            <a:off x="3799681" y="4761706"/>
            <a:ext cx="145415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8" name="Picture 8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6" t="21576" r="28664" b="29965"/>
          <a:stretch>
            <a:fillRect/>
          </a:stretch>
        </p:blipFill>
        <p:spPr bwMode="auto">
          <a:xfrm>
            <a:off x="6585633" y="4620419"/>
            <a:ext cx="16002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8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9"/>
          <p:cNvSpPr>
            <a:spLocks noGrp="1" noChangeArrowheads="1"/>
          </p:cNvSpPr>
          <p:nvPr>
            <p:ph type="title"/>
          </p:nvPr>
        </p:nvSpPr>
        <p:spPr/>
        <p:txBody>
          <a:bodyPr wrap="square"/>
          <a:lstStyle/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Aims of the module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Remote </a:t>
            </a:r>
            <a:r>
              <a:rPr lang="en-US" dirty="0"/>
              <a:t>Method Invocation (RMI), Common Object Request Broker Architecture (CORBA), and Component Object Model (COM). Students will learn how distributed systems functioning in three tier </a:t>
            </a:r>
            <a:r>
              <a:rPr lang="en-US" dirty="0" smtClean="0"/>
              <a:t>network.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70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Why Distributed System?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17638"/>
            <a:ext cx="8229600" cy="4805362"/>
          </a:xfrm>
        </p:spPr>
        <p:txBody>
          <a:bodyPr/>
          <a:lstStyle/>
          <a:p>
            <a:r>
              <a:rPr lang="en-US" altLang="en-US" sz="2400" dirty="0"/>
              <a:t>Application Requirements</a:t>
            </a:r>
          </a:p>
          <a:p>
            <a:pPr lvl="1"/>
            <a:r>
              <a:rPr lang="en-US" altLang="en-US" sz="2400" dirty="0"/>
              <a:t>Functional</a:t>
            </a:r>
          </a:p>
          <a:p>
            <a:pPr lvl="1"/>
            <a:r>
              <a:rPr lang="en-US" altLang="en-US" sz="2400" dirty="0"/>
              <a:t>Non-Functional</a:t>
            </a:r>
          </a:p>
          <a:p>
            <a:r>
              <a:rPr lang="en-US" altLang="en-US" sz="2400" dirty="0"/>
              <a:t>Non-functional requirements drive distribution of a system</a:t>
            </a:r>
          </a:p>
          <a:p>
            <a:pPr lvl="1"/>
            <a:r>
              <a:rPr lang="en-US" altLang="en-US" sz="2400" dirty="0"/>
              <a:t>Scalability</a:t>
            </a:r>
          </a:p>
          <a:p>
            <a:pPr lvl="1"/>
            <a:r>
              <a:rPr lang="en-US" altLang="en-US" sz="2400" dirty="0"/>
              <a:t>Concurrency</a:t>
            </a:r>
          </a:p>
          <a:p>
            <a:pPr lvl="1"/>
            <a:r>
              <a:rPr lang="en-US" altLang="en-US" sz="2400" dirty="0"/>
              <a:t>Openness</a:t>
            </a:r>
          </a:p>
          <a:p>
            <a:pPr lvl="1"/>
            <a:r>
              <a:rPr lang="en-US" altLang="en-US" sz="2400" dirty="0"/>
              <a:t>Heterogeneity</a:t>
            </a:r>
          </a:p>
          <a:p>
            <a:pPr lvl="1"/>
            <a:r>
              <a:rPr lang="en-US" altLang="en-US" sz="2400" dirty="0"/>
              <a:t>Resource sharing</a:t>
            </a:r>
          </a:p>
          <a:p>
            <a:pPr lvl="1"/>
            <a:r>
              <a:rPr lang="en-US" altLang="en-US" sz="2400" dirty="0" smtClean="0"/>
              <a:t>Fault-tolerance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13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Centralized vs Distributed Systems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01" y="1156126"/>
            <a:ext cx="8229600" cy="5128764"/>
          </a:xfrm>
        </p:spPr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Centralized Systems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Centralized systems have non-autonomous components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Centralized systems are often build using homogeneous technology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Multiple users share the resources of a centralized system at all times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Centralized systems have a single point of control and of failure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systems have autonomous components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systems may be built using heterogeneous technology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 components may be used exclusively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systems are executed in concurrent processes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systems have multiple points of failure</a:t>
            </a:r>
          </a:p>
        </p:txBody>
      </p:sp>
    </p:spTree>
    <p:extLst>
      <p:ext uri="{BB962C8B-B14F-4D97-AF65-F5344CB8AC3E}">
        <p14:creationId xmlns:p14="http://schemas.microsoft.com/office/powerpoint/2010/main" val="8882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Advantages and Disadvantages of Distributed Systems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417638"/>
            <a:ext cx="8229600" cy="4918768"/>
          </a:xfrm>
        </p:spPr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Shareability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Expandability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Local autonomy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Improved performance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Improved reliability and availability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Potential cost reductions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reliance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Complexities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Multiple point of failure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84461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Middleware</a:t>
            </a:r>
            <a:endParaRPr lang="en-MY" sz="3200" b="1" dirty="0">
              <a:solidFill>
                <a:schemeClr val="accent6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75" y="1567361"/>
            <a:ext cx="82700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2000" dirty="0"/>
              <a:t>S</a:t>
            </a:r>
            <a:r>
              <a:rPr lang="en-MY" sz="2000" dirty="0" smtClean="0"/>
              <a:t>oftware </a:t>
            </a:r>
            <a:r>
              <a:rPr lang="en-MY" sz="2000" dirty="0"/>
              <a:t>that acts as a bridge between an operating system or database and applications, especially on a network.</a:t>
            </a:r>
          </a:p>
          <a:p>
            <a:pPr algn="just"/>
            <a:endParaRPr lang="en-US" sz="2000" dirty="0"/>
          </a:p>
          <a:p>
            <a:pPr algn="just"/>
            <a:r>
              <a:rPr lang="en-MY" sz="2000" dirty="0"/>
              <a:t>Middleware often sits between the operating system and applications on different servers and simplifies the development of applications that leverage services from other applications. </a:t>
            </a:r>
          </a:p>
          <a:p>
            <a:pPr algn="just"/>
            <a:endParaRPr lang="en-MY" sz="2000" dirty="0"/>
          </a:p>
          <a:p>
            <a:pPr algn="just"/>
            <a:r>
              <a:rPr lang="en-MY" sz="2000" dirty="0"/>
              <a:t> </a:t>
            </a:r>
            <a:r>
              <a:rPr lang="en-MY" sz="2000" dirty="0">
                <a:hlinkClick r:id="rId2"/>
              </a:rPr>
              <a:t>Software</a:t>
            </a:r>
            <a:r>
              <a:rPr lang="en-MY" sz="2000" dirty="0"/>
              <a:t> that connects two otherwise separate </a:t>
            </a:r>
            <a:r>
              <a:rPr lang="en-MY" sz="2000" dirty="0">
                <a:hlinkClick r:id="rId3"/>
              </a:rPr>
              <a:t>applications</a:t>
            </a:r>
            <a:r>
              <a:rPr lang="en-MY" sz="2000" dirty="0"/>
              <a:t>. For example, there are a number of middleware products that link a </a:t>
            </a:r>
            <a:r>
              <a:rPr lang="en-MY" sz="2000" dirty="0">
                <a:hlinkClick r:id="rId4"/>
              </a:rPr>
              <a:t>database system</a:t>
            </a:r>
            <a:r>
              <a:rPr lang="en-MY" sz="2000" dirty="0"/>
              <a:t> to a </a:t>
            </a:r>
            <a:r>
              <a:rPr lang="en-MY" sz="2000" dirty="0">
                <a:hlinkClick r:id="rId5"/>
              </a:rPr>
              <a:t>Web server</a:t>
            </a:r>
            <a:r>
              <a:rPr lang="en-MY" sz="2000" dirty="0"/>
              <a:t>. This allows </a:t>
            </a:r>
            <a:r>
              <a:rPr lang="en-MY" sz="2000" dirty="0">
                <a:hlinkClick r:id="rId6"/>
              </a:rPr>
              <a:t>users</a:t>
            </a:r>
            <a:r>
              <a:rPr lang="en-MY" sz="2000" dirty="0"/>
              <a:t> to request data from the </a:t>
            </a:r>
            <a:r>
              <a:rPr lang="en-MY" sz="2000" dirty="0">
                <a:hlinkClick r:id="rId7"/>
              </a:rPr>
              <a:t>database</a:t>
            </a:r>
            <a:r>
              <a:rPr lang="en-MY" sz="2000" dirty="0"/>
              <a:t> using </a:t>
            </a:r>
            <a:r>
              <a:rPr lang="en-MY" sz="2000" dirty="0">
                <a:hlinkClick r:id="rId8"/>
              </a:rPr>
              <a:t>forms</a:t>
            </a:r>
            <a:r>
              <a:rPr lang="en-MY" sz="2000" dirty="0"/>
              <a:t> displayed on a </a:t>
            </a:r>
            <a:r>
              <a:rPr lang="en-MY" sz="2000" dirty="0">
                <a:hlinkClick r:id="rId9"/>
              </a:rPr>
              <a:t>Web browser</a:t>
            </a:r>
            <a:r>
              <a:rPr lang="en-MY" sz="2000" dirty="0"/>
              <a:t>, and it enables the Web server to return </a:t>
            </a:r>
            <a:r>
              <a:rPr lang="en-MY" sz="2000" dirty="0" smtClean="0">
                <a:hlinkClick r:id="rId10"/>
              </a:rPr>
              <a:t>dynamic</a:t>
            </a:r>
            <a:r>
              <a:rPr lang="en-MY" sz="2000" dirty="0" smtClean="0"/>
              <a:t> </a:t>
            </a:r>
            <a:r>
              <a:rPr lang="en-MY" sz="2000" dirty="0" smtClean="0">
                <a:hlinkClick r:id="rId11"/>
              </a:rPr>
              <a:t>Web </a:t>
            </a:r>
            <a:r>
              <a:rPr lang="en-MY" sz="2000" dirty="0">
                <a:hlinkClick r:id="rId11"/>
              </a:rPr>
              <a:t>pages </a:t>
            </a:r>
            <a:r>
              <a:rPr lang="en-MY" sz="2000" dirty="0"/>
              <a:t>based on the user's requests and profile.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History Review of Distributed Systems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8229600" cy="4046939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 70’s and early 80’s: synchronous with distributed processing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Mid 80’s: no point of central control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 80’s: peer structure and inter-connection configuration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Later: more fine-grained distribution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is decomposed into components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Components can resides on different computers and be implemented with different languages</a:t>
            </a:r>
          </a:p>
          <a:p>
            <a:pPr lvl="1"/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Examples of Distributed Systems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Video-on-Demand</a:t>
            </a:r>
          </a:p>
          <a:p>
            <a:pPr lvl="1"/>
            <a:r>
              <a:rPr lang="en-US" altLang="en-US" sz="2400" dirty="0"/>
              <a:t>Client components are used to display videos</a:t>
            </a:r>
          </a:p>
          <a:p>
            <a:pPr lvl="1"/>
            <a:r>
              <a:rPr lang="en-US" altLang="en-US" sz="2400" dirty="0"/>
              <a:t>Clients are hosted in the homes of the customers of the service</a:t>
            </a:r>
          </a:p>
          <a:p>
            <a:pPr lvl="1"/>
            <a:r>
              <a:rPr lang="en-US" altLang="en-US" sz="2400" dirty="0"/>
              <a:t>Server components load and transmit videos </a:t>
            </a:r>
          </a:p>
          <a:p>
            <a:pPr lvl="1"/>
            <a:r>
              <a:rPr lang="en-US" altLang="en-US" sz="2400" dirty="0"/>
              <a:t>Multiple servers are needed in order to scale</a:t>
            </a:r>
          </a:p>
        </p:txBody>
      </p:sp>
    </p:spTree>
    <p:extLst>
      <p:ext uri="{BB962C8B-B14F-4D97-AF65-F5344CB8AC3E}">
        <p14:creationId xmlns:p14="http://schemas.microsoft.com/office/powerpoint/2010/main" val="16169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Examples of Distributed Systems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01262"/>
            <a:ext cx="8229600" cy="5251938"/>
          </a:xfrm>
        </p:spPr>
        <p:txBody>
          <a:bodyPr/>
          <a:lstStyle/>
          <a:p>
            <a:r>
              <a:rPr lang="en-US" altLang="en-US" sz="1600" dirty="0"/>
              <a:t>IT Service Architecture of a Swiss Bank</a:t>
            </a:r>
          </a:p>
          <a:p>
            <a:pPr lvl="1"/>
            <a:r>
              <a:rPr lang="en-US" altLang="en-US" sz="1600" dirty="0"/>
              <a:t>Service architecture consists of heterogeneous new and legacy components</a:t>
            </a:r>
          </a:p>
          <a:p>
            <a:pPr lvl="1"/>
            <a:r>
              <a:rPr lang="en-US" altLang="en-US" sz="1600" dirty="0"/>
              <a:t>Hardware platforms range from mainframes to NTs</a:t>
            </a:r>
          </a:p>
          <a:p>
            <a:pPr lvl="1"/>
            <a:r>
              <a:rPr lang="en-US" altLang="en-US" sz="1600" dirty="0"/>
              <a:t>Programming languages including Assembler, Cobol, C, C++, Java, …</a:t>
            </a:r>
          </a:p>
          <a:p>
            <a:pPr lvl="1"/>
            <a:r>
              <a:rPr lang="en-US" altLang="en-US" sz="1600" dirty="0"/>
              <a:t>Different types of middleware can be used to resolve distribution and </a:t>
            </a:r>
            <a:r>
              <a:rPr lang="en-US" altLang="en-US" sz="1600" dirty="0" smtClean="0"/>
              <a:t>heterogeneity</a:t>
            </a:r>
          </a:p>
          <a:p>
            <a:pPr lvl="1"/>
            <a:endParaRPr lang="en-US" altLang="en-US" sz="1800" dirty="0"/>
          </a:p>
          <a:p>
            <a:pPr marL="457200" lvl="1" indent="0">
              <a:buNone/>
            </a:pPr>
            <a:endParaRPr lang="en-US" altLang="en-US" sz="1800" dirty="0"/>
          </a:p>
        </p:txBody>
      </p:sp>
      <p:pic>
        <p:nvPicPr>
          <p:cNvPr id="125956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1" t="26115" r="28775" b="30527"/>
          <a:stretch>
            <a:fillRect/>
          </a:stretch>
        </p:blipFill>
        <p:spPr bwMode="auto">
          <a:xfrm>
            <a:off x="5791200" y="2971800"/>
            <a:ext cx="1527175" cy="12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957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4320" r="26971" b="27496"/>
          <a:stretch>
            <a:fillRect/>
          </a:stretch>
        </p:blipFill>
        <p:spPr bwMode="auto">
          <a:xfrm>
            <a:off x="2971800" y="3048000"/>
            <a:ext cx="1363663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959" name="Picture 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9" t="23563" r="22481" b="26859"/>
          <a:stretch>
            <a:fillRect/>
          </a:stretch>
        </p:blipFill>
        <p:spPr bwMode="auto">
          <a:xfrm>
            <a:off x="2438400" y="5105400"/>
            <a:ext cx="145415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960" name="Picture 8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6" t="21576" r="28664" b="29965"/>
          <a:stretch>
            <a:fillRect/>
          </a:stretch>
        </p:blipFill>
        <p:spPr bwMode="auto">
          <a:xfrm>
            <a:off x="5486400" y="4953000"/>
            <a:ext cx="16002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981200" y="3429000"/>
            <a:ext cx="4572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981200" y="3962400"/>
            <a:ext cx="4572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1981200" y="35052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2438400" y="35052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7391400" y="3124200"/>
            <a:ext cx="4572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5969" name="Oval 17"/>
          <p:cNvSpPr>
            <a:spLocks noChangeArrowheads="1"/>
          </p:cNvSpPr>
          <p:nvPr/>
        </p:nvSpPr>
        <p:spPr bwMode="auto">
          <a:xfrm>
            <a:off x="7391400" y="3657600"/>
            <a:ext cx="4572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7391400" y="3200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>
            <a:off x="7848600" y="3200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2" name="Oval 20"/>
          <p:cNvSpPr>
            <a:spLocks noChangeArrowheads="1"/>
          </p:cNvSpPr>
          <p:nvPr/>
        </p:nvSpPr>
        <p:spPr bwMode="auto">
          <a:xfrm>
            <a:off x="44958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5973" name="Line 21"/>
          <p:cNvSpPr>
            <a:spLocks noChangeShapeType="1"/>
          </p:cNvSpPr>
          <p:nvPr/>
        </p:nvSpPr>
        <p:spPr bwMode="auto">
          <a:xfrm>
            <a:off x="3657600" y="37338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4" name="Line 22"/>
          <p:cNvSpPr>
            <a:spLocks noChangeShapeType="1"/>
          </p:cNvSpPr>
          <p:nvPr/>
        </p:nvSpPr>
        <p:spPr bwMode="auto">
          <a:xfrm flipV="1">
            <a:off x="5105400" y="38862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5" name="Line 23"/>
          <p:cNvSpPr>
            <a:spLocks noChangeShapeType="1"/>
          </p:cNvSpPr>
          <p:nvPr/>
        </p:nvSpPr>
        <p:spPr bwMode="auto">
          <a:xfrm flipH="1">
            <a:off x="24384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6" name="Line 24"/>
          <p:cNvSpPr>
            <a:spLocks noChangeShapeType="1"/>
          </p:cNvSpPr>
          <p:nvPr/>
        </p:nvSpPr>
        <p:spPr bwMode="auto">
          <a:xfrm>
            <a:off x="5181600" y="4876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77" name="Line 25"/>
          <p:cNvSpPr>
            <a:spLocks noChangeShapeType="1"/>
          </p:cNvSpPr>
          <p:nvPr/>
        </p:nvSpPr>
        <p:spPr bwMode="auto">
          <a:xfrm flipH="1">
            <a:off x="3810000" y="4953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80" name="Line 28"/>
          <p:cNvSpPr>
            <a:spLocks noChangeShapeType="1"/>
          </p:cNvSpPr>
          <p:nvPr/>
        </p:nvSpPr>
        <p:spPr bwMode="auto">
          <a:xfrm>
            <a:off x="6629400" y="3429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1752600" y="4191000"/>
            <a:ext cx="106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Customer Information Services</a:t>
            </a:r>
          </a:p>
        </p:txBody>
      </p:sp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2346325" y="460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7467600" y="3962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Authorization  Services</a:t>
            </a:r>
          </a:p>
        </p:txBody>
      </p:sp>
      <p:sp>
        <p:nvSpPr>
          <p:cNvPr id="125986" name="Text Box 34"/>
          <p:cNvSpPr txBox="1">
            <a:spLocks noChangeArrowheads="1"/>
          </p:cNvSpPr>
          <p:nvPr/>
        </p:nvSpPr>
        <p:spPr bwMode="auto">
          <a:xfrm>
            <a:off x="1676400" y="5791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ATM Services</a:t>
            </a:r>
          </a:p>
        </p:txBody>
      </p:sp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7162800" y="5410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Trading Services</a:t>
            </a:r>
          </a:p>
        </p:txBody>
      </p:sp>
    </p:spTree>
    <p:extLst>
      <p:ext uri="{BB962C8B-B14F-4D97-AF65-F5344CB8AC3E}">
        <p14:creationId xmlns:p14="http://schemas.microsoft.com/office/powerpoint/2010/main" val="22408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Transparency in Distributed Systems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Distributed System Definition: A distributed system is a collection of autonomous hosts that are connected through a computer network and coordinate with each other in such a way that users </a:t>
            </a:r>
            <a:r>
              <a:rPr lang="en-US" altLang="en-US" sz="2000" dirty="0">
                <a:solidFill>
                  <a:srgbClr val="FF0000"/>
                </a:solidFill>
              </a:rPr>
              <a:t>perceive</a:t>
            </a:r>
            <a:r>
              <a:rPr lang="en-US" altLang="en-US" sz="2000" dirty="0"/>
              <a:t> the system as a </a:t>
            </a:r>
            <a:r>
              <a:rPr lang="en-US" altLang="en-US" sz="2000" dirty="0">
                <a:solidFill>
                  <a:srgbClr val="FF0000"/>
                </a:solidFill>
              </a:rPr>
              <a:t>single </a:t>
            </a:r>
            <a:r>
              <a:rPr lang="en-US" altLang="en-US" sz="2000" dirty="0"/>
              <a:t>and</a:t>
            </a:r>
            <a:r>
              <a:rPr lang="en-US" altLang="en-US" sz="2000" dirty="0">
                <a:solidFill>
                  <a:srgbClr val="FF0000"/>
                </a:solidFill>
              </a:rPr>
              <a:t> integrated</a:t>
            </a:r>
            <a:r>
              <a:rPr lang="en-US" altLang="en-US" sz="2000" dirty="0"/>
              <a:t> computing facility.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Dimensions of transparency in 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Access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Location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Migration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Replication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Concurrency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Scalability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Performance 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Failure Transparency</a:t>
            </a:r>
          </a:p>
        </p:txBody>
      </p:sp>
    </p:spTree>
    <p:extLst>
      <p:ext uri="{BB962C8B-B14F-4D97-AF65-F5344CB8AC3E}">
        <p14:creationId xmlns:p14="http://schemas.microsoft.com/office/powerpoint/2010/main" val="25799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7042150" cy="89535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Location Transparency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arlett" pitchFamily="2" charset="2"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876800" y="2209800"/>
            <a:ext cx="1295400" cy="2438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5105400" y="4038600"/>
            <a:ext cx="860425" cy="4397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2438400" y="2209800"/>
            <a:ext cx="1295400" cy="2438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1219200" y="3124200"/>
            <a:ext cx="11525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0" dirty="0">
                <a:latin typeface="Times New Roman" pitchFamily="18" charset="0"/>
              </a:rPr>
              <a:t>Machine 1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6248400" y="3124200"/>
            <a:ext cx="11525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0" dirty="0">
                <a:latin typeface="Times New Roman" pitchFamily="18" charset="0"/>
              </a:rPr>
              <a:t>Machine 2</a:t>
            </a:r>
          </a:p>
        </p:txBody>
      </p:sp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2667000" y="2667000"/>
            <a:ext cx="860425" cy="4397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46" name="Oval 10"/>
          <p:cNvSpPr>
            <a:spLocks noChangeArrowheads="1"/>
          </p:cNvSpPr>
          <p:nvPr/>
        </p:nvSpPr>
        <p:spPr bwMode="auto">
          <a:xfrm>
            <a:off x="2667000" y="4038600"/>
            <a:ext cx="860425" cy="4397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2768600" y="2719388"/>
            <a:ext cx="723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>
                <a:latin typeface="Times New Roman" pitchFamily="18" charset="0"/>
              </a:rPr>
              <a:t>Caller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2768600" y="4065588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>
                <a:latin typeface="Times New Roman" pitchFamily="18" charset="0"/>
              </a:rPr>
              <a:t>Proxy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4900613" y="3706813"/>
            <a:ext cx="1323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>
                <a:latin typeface="Times New Roman" pitchFamily="18" charset="0"/>
              </a:rPr>
              <a:t>Implementor</a:t>
            </a:r>
          </a:p>
        </p:txBody>
      </p:sp>
      <p:sp>
        <p:nvSpPr>
          <p:cNvPr id="142350" name="Line 14"/>
          <p:cNvSpPr>
            <a:spLocks noChangeShapeType="1"/>
          </p:cNvSpPr>
          <p:nvPr/>
        </p:nvSpPr>
        <p:spPr bwMode="auto">
          <a:xfrm>
            <a:off x="3076575" y="3200400"/>
            <a:ext cx="1588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3071813" y="3276600"/>
            <a:ext cx="5889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Times New Roman" pitchFamily="18" charset="0"/>
              </a:rPr>
              <a:t>local</a:t>
            </a:r>
          </a:p>
          <a:p>
            <a:pPr algn="ctr" eaLnBrk="0" hangingPunct="0"/>
            <a:r>
              <a:rPr lang="en-US" altLang="en-US" sz="1600">
                <a:latin typeface="Times New Roman" pitchFamily="18" charset="0"/>
              </a:rPr>
              <a:t>call</a:t>
            </a:r>
          </a:p>
        </p:txBody>
      </p:sp>
      <p:sp>
        <p:nvSpPr>
          <p:cNvPr id="142352" name="Line 16"/>
          <p:cNvSpPr>
            <a:spLocks noChangeShapeType="1"/>
          </p:cNvSpPr>
          <p:nvPr/>
        </p:nvSpPr>
        <p:spPr bwMode="auto">
          <a:xfrm flipV="1">
            <a:off x="3810000" y="4264025"/>
            <a:ext cx="979488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3922713" y="3627438"/>
            <a:ext cx="7921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Times New Roman" pitchFamily="18" charset="0"/>
              </a:rPr>
              <a:t>remote</a:t>
            </a:r>
          </a:p>
          <a:p>
            <a:pPr algn="ctr" eaLnBrk="0" hangingPunct="0"/>
            <a:r>
              <a:rPr lang="en-US" altLang="en-US" sz="1600">
                <a:latin typeface="Times New Roman" pitchFamily="18" charset="0"/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3857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10218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Remote Procedure Call (RPC)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17637"/>
            <a:ext cx="8229600" cy="4905889"/>
          </a:xfrm>
        </p:spPr>
        <p:txBody>
          <a:bodyPr/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most common framework for newer protocols and for middleware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both by operating systems and by applications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NFS is implemented as a set of RPCs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DCOM, CORBA, Java RMI, etc., are just RPC systems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Fundamental idea: – 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Server process exports an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procedures or functions that can be called by client programs</a:t>
            </a:r>
          </a:p>
          <a:p>
            <a:pPr lvl="2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similar to library API, class definitions, etc.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Clients make local procedure/function calls </a:t>
            </a:r>
          </a:p>
          <a:p>
            <a:pPr lvl="1"/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As if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directly linked with the server process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 the covers, procedure/function call is converted into a message exchange with remote server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0985" y="1594338"/>
            <a:ext cx="7913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sz="2400" dirty="0"/>
              <a:t>Introduction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sz="2400" dirty="0" smtClean="0"/>
              <a:t>Remote </a:t>
            </a:r>
            <a:r>
              <a:rPr lang="en-US" sz="2400" dirty="0"/>
              <a:t>Procedure Call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sz="2400" dirty="0" smtClean="0"/>
              <a:t>Remote </a:t>
            </a:r>
            <a:r>
              <a:rPr lang="en-US" sz="2400" dirty="0"/>
              <a:t>Method Invocation (RMI)</a:t>
            </a:r>
          </a:p>
          <a:p>
            <a:endParaRPr lang="en-MY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57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Ordinary procedure/function call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count = read(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nbytes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10" descr="02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2338" y="2746375"/>
            <a:ext cx="4757737" cy="3421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7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Would like to do the same if called procedure or function is on a remote server</a:t>
            </a:r>
          </a:p>
          <a:p>
            <a:endParaRPr lang="en-US" sz="2400" dirty="0"/>
          </a:p>
        </p:txBody>
      </p:sp>
      <p:pic>
        <p:nvPicPr>
          <p:cNvPr id="5" name="Picture 6" descr="02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9563" y="2519363"/>
            <a:ext cx="5983287" cy="33083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0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Solution – a pair of stubs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Client-side stub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Looks like local server function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 interface as local function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Bundles arguments into message, sends to server-side stub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Waits for reply, un-bundles results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3773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Server-side stub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Looks like local client function to server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Listens on a socket for message from client stub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Un-bundles arguments to local variables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Makes a local function call to server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Bundles result into reply message to client stub</a:t>
            </a:r>
          </a:p>
        </p:txBody>
      </p:sp>
    </p:spTree>
    <p:extLst>
      <p:ext uri="{BB962C8B-B14F-4D97-AF65-F5344CB8AC3E}">
        <p14:creationId xmlns:p14="http://schemas.microsoft.com/office/powerpoint/2010/main" val="34936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9"/>
            <a:ext cx="7042150" cy="704156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Result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hard work of building messages, formatting, uniform representation, etc., is buried in the stubs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Where it can be automated!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Client and server designers can concentrate on the semantics of application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Programs behave in familiar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20066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RPC Model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server defines the service interface using an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interface definition language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(IDL)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IDL specifies the names, parameters, and types for all client-callable server procedures</a:t>
            </a:r>
          </a:p>
          <a:p>
            <a:pPr lvl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stub compiler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reads the IDL declarations and produces two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stub functions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each server function</a:t>
            </a:r>
          </a:p>
          <a:p>
            <a:pPr lvl="1"/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Server-side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client-side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7158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RPC Model (continued)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Linking:–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 programmer implements the service’s functions and links with the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server-side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stubs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 programmer implements the client program and links it with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client-side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stubs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Operation:–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Stubs manage all of the details of remote communication between client and server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13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84461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RPC Stubs</a:t>
            </a:r>
            <a:endParaRPr lang="en-US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client-side stub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function that looks to the client as if it were a callable server function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I.e., same API as the server’s implementation of the function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server-side stub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looks like a caller to the server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I.e., like a hunk of code invoking the server function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client program thinks it’s invoking the server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it’s calling into the client-side stub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server program thinks it’s called by the client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it’s really called by the server-side stub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stubs send messages to each other to make the RPC happen transparently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(almost!)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794308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Marshalling Arguments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Marshalling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the packing of function parameters into a message packet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RPC stubs call type-specific functions to marshal or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unmarshal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parameters of an RPC</a:t>
            </a:r>
          </a:p>
          <a:p>
            <a:pPr lvl="2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 stub marshals the arguments into a message</a:t>
            </a:r>
          </a:p>
          <a:p>
            <a:pPr lvl="2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Server stub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unmarshals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arguments and uses them to invoke the service function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return:</a:t>
            </a:r>
          </a:p>
          <a:p>
            <a:pPr lvl="2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server stub marshals return values</a:t>
            </a:r>
          </a:p>
          <a:p>
            <a:pPr lvl="2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client stub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unmarshals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return values, and returns to the client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676" y="547778"/>
            <a:ext cx="7772400" cy="45398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Java Remote Object Invocation (RMI)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RMI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 RMI allowed programmer to execute remote function class using the same semantics as local functions calls</a:t>
            </a:r>
            <a:r>
              <a:rPr lang="en-US" altLang="en-US" sz="2400" dirty="0" smtClean="0"/>
              <a:t>.</a:t>
            </a:r>
          </a:p>
        </p:txBody>
      </p:sp>
      <p:grpSp>
        <p:nvGrpSpPr>
          <p:cNvPr id="2052" name="Group 12"/>
          <p:cNvGrpSpPr>
            <a:grpSpLocks/>
          </p:cNvGrpSpPr>
          <p:nvPr/>
        </p:nvGrpSpPr>
        <p:grpSpPr bwMode="auto">
          <a:xfrm>
            <a:off x="1219200" y="2975020"/>
            <a:ext cx="6705600" cy="2903538"/>
            <a:chOff x="912" y="2064"/>
            <a:chExt cx="4224" cy="1829"/>
          </a:xfrm>
        </p:grpSpPr>
        <p:sp>
          <p:nvSpPr>
            <p:cNvPr id="2053" name="Text Box 6"/>
            <p:cNvSpPr txBox="1">
              <a:spLocks noChangeArrowheads="1"/>
            </p:cNvSpPr>
            <p:nvPr/>
          </p:nvSpPr>
          <p:spPr bwMode="auto">
            <a:xfrm>
              <a:off x="912" y="2064"/>
              <a:ext cx="1728" cy="18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b="1" u="sng" dirty="0"/>
                <a:t>Local Machine (Client)</a:t>
              </a:r>
            </a:p>
            <a:p>
              <a:endParaRPr lang="en-US" altLang="en-US" sz="1400" b="1" u="sng" dirty="0"/>
            </a:p>
            <a:p>
              <a:r>
                <a:rPr lang="en-US" altLang="en-US" sz="1200" dirty="0" err="1">
                  <a:latin typeface="Courier New" pitchFamily="49" charset="0"/>
                </a:rPr>
                <a:t>SampleServer</a:t>
              </a:r>
              <a:r>
                <a:rPr lang="en-US" altLang="en-US" sz="1200" dirty="0">
                  <a:latin typeface="Courier New" pitchFamily="49" charset="0"/>
                </a:rPr>
                <a:t> </a:t>
              </a:r>
              <a:r>
                <a:rPr lang="en-US" altLang="en-US" sz="1200" dirty="0" err="1">
                  <a:latin typeface="Courier New" pitchFamily="49" charset="0"/>
                </a:rPr>
                <a:t>remoteObject</a:t>
              </a:r>
              <a:r>
                <a:rPr lang="en-US" altLang="en-US" sz="1200" dirty="0">
                  <a:latin typeface="Courier New" pitchFamily="49" charset="0"/>
                </a:rPr>
                <a:t>;</a:t>
              </a:r>
            </a:p>
            <a:p>
              <a:r>
                <a:rPr lang="en-US" altLang="en-US" sz="1200" dirty="0" err="1">
                  <a:latin typeface="Courier New" pitchFamily="49" charset="0"/>
                </a:rPr>
                <a:t>int</a:t>
              </a:r>
              <a:r>
                <a:rPr lang="en-US" altLang="en-US" sz="1200" dirty="0">
                  <a:latin typeface="Courier New" pitchFamily="49" charset="0"/>
                </a:rPr>
                <a:t> s;</a:t>
              </a:r>
            </a:p>
            <a:p>
              <a:r>
                <a:rPr lang="en-US" altLang="en-US" sz="1200" dirty="0">
                  <a:latin typeface="Courier New" pitchFamily="49" charset="0"/>
                </a:rPr>
                <a:t>…</a:t>
              </a: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r>
                <a:rPr lang="en-US" altLang="en-US" sz="1200" dirty="0">
                  <a:latin typeface="Courier New" pitchFamily="49" charset="0"/>
                </a:rPr>
                <a:t>s = </a:t>
              </a:r>
              <a:r>
                <a:rPr lang="en-US" altLang="en-US" sz="1200" dirty="0" err="1">
                  <a:latin typeface="Courier New" pitchFamily="49" charset="0"/>
                </a:rPr>
                <a:t>remoteObject.sum</a:t>
              </a:r>
              <a:r>
                <a:rPr lang="en-US" altLang="en-US" sz="1200" dirty="0">
                  <a:latin typeface="Courier New" pitchFamily="49" charset="0"/>
                </a:rPr>
                <a:t>(1,2);</a:t>
              </a: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endParaRPr lang="en-US" altLang="en-US" sz="1200" dirty="0">
                <a:latin typeface="Courier New" pitchFamily="49" charset="0"/>
              </a:endParaRPr>
            </a:p>
            <a:p>
              <a:r>
                <a:rPr lang="en-US" altLang="en-US" sz="1200" dirty="0" err="1">
                  <a:latin typeface="Courier New" pitchFamily="49" charset="0"/>
                </a:rPr>
                <a:t>System.out.println</a:t>
              </a:r>
              <a:r>
                <a:rPr lang="en-US" altLang="en-US" sz="1200" dirty="0">
                  <a:latin typeface="Courier New" pitchFamily="49" charset="0"/>
                </a:rPr>
                <a:t>(s);</a:t>
              </a:r>
            </a:p>
            <a:p>
              <a:endParaRPr lang="en-US" altLang="en-US" sz="1200" dirty="0"/>
            </a:p>
          </p:txBody>
        </p:sp>
        <p:sp>
          <p:nvSpPr>
            <p:cNvPr id="2054" name="Text Box 7"/>
            <p:cNvSpPr txBox="1">
              <a:spLocks noChangeArrowheads="1"/>
            </p:cNvSpPr>
            <p:nvPr/>
          </p:nvSpPr>
          <p:spPr bwMode="auto">
            <a:xfrm>
              <a:off x="3408" y="2064"/>
              <a:ext cx="1728" cy="18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b="1" u="sng"/>
                <a:t>Remote Machine (Server)</a:t>
              </a:r>
            </a:p>
            <a:p>
              <a:endParaRPr lang="en-US" altLang="en-US" sz="1400" b="1" u="sng"/>
            </a:p>
            <a:p>
              <a:endParaRPr lang="en-US" altLang="en-US" sz="1200">
                <a:latin typeface="Courier New" pitchFamily="49" charset="0"/>
              </a:endParaRPr>
            </a:p>
            <a:p>
              <a:endParaRPr lang="en-US" altLang="en-US" sz="1200">
                <a:latin typeface="Courier New" pitchFamily="49" charset="0"/>
              </a:endParaRPr>
            </a:p>
            <a:p>
              <a:endParaRPr lang="en-US" altLang="en-US" sz="1200">
                <a:latin typeface="Courier New" pitchFamily="49" charset="0"/>
              </a:endParaRPr>
            </a:p>
            <a:p>
              <a:endParaRPr lang="en-US" altLang="en-US" sz="1200">
                <a:latin typeface="Courier New" pitchFamily="49" charset="0"/>
              </a:endParaRPr>
            </a:p>
            <a:p>
              <a:endParaRPr lang="en-US" altLang="en-US" sz="1200">
                <a:latin typeface="Courier New" pitchFamily="49" charset="0"/>
              </a:endParaRPr>
            </a:p>
            <a:p>
              <a:endParaRPr lang="en-US" altLang="en-US" sz="1200">
                <a:latin typeface="Courier New" pitchFamily="49" charset="0"/>
              </a:endParaRPr>
            </a:p>
            <a:p>
              <a:r>
                <a:rPr lang="en-US" altLang="en-US" sz="1200">
                  <a:latin typeface="Courier New" pitchFamily="49" charset="0"/>
                </a:rPr>
                <a:t>public int sum(int a,int b) {</a:t>
              </a:r>
            </a:p>
            <a:p>
              <a:r>
                <a:rPr lang="en-US" altLang="en-US" sz="1200">
                  <a:latin typeface="Courier New" pitchFamily="49" charset="0"/>
                </a:rPr>
                <a:t>     return a + b;</a:t>
              </a:r>
            </a:p>
            <a:p>
              <a:r>
                <a:rPr lang="en-US" altLang="en-US" sz="1200">
                  <a:latin typeface="Courier New" pitchFamily="49" charset="0"/>
                </a:rPr>
                <a:t>}</a:t>
              </a:r>
            </a:p>
            <a:p>
              <a:endParaRPr lang="en-US" altLang="en-US" sz="1200"/>
            </a:p>
            <a:p>
              <a:endParaRPr lang="en-US" altLang="en-US" sz="1200"/>
            </a:p>
            <a:p>
              <a:endParaRPr lang="en-US" altLang="en-US" sz="1200"/>
            </a:p>
          </p:txBody>
        </p:sp>
        <p:sp>
          <p:nvSpPr>
            <p:cNvPr id="2055" name="Line 8"/>
            <p:cNvSpPr>
              <a:spLocks noChangeShapeType="1"/>
            </p:cNvSpPr>
            <p:nvPr/>
          </p:nvSpPr>
          <p:spPr bwMode="auto">
            <a:xfrm>
              <a:off x="2640" y="2880"/>
              <a:ext cx="76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6" name="Line 9"/>
            <p:cNvSpPr>
              <a:spLocks noChangeShapeType="1"/>
            </p:cNvSpPr>
            <p:nvPr/>
          </p:nvSpPr>
          <p:spPr bwMode="auto">
            <a:xfrm flipH="1">
              <a:off x="2640" y="3456"/>
              <a:ext cx="76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7" name="Text Box 10"/>
            <p:cNvSpPr txBox="1">
              <a:spLocks noChangeArrowheads="1"/>
            </p:cNvSpPr>
            <p:nvPr/>
          </p:nvSpPr>
          <p:spPr bwMode="auto">
            <a:xfrm>
              <a:off x="2832" y="2640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1,2</a:t>
              </a:r>
            </a:p>
          </p:txBody>
        </p:sp>
        <p:sp>
          <p:nvSpPr>
            <p:cNvPr id="2058" name="Text Box 11"/>
            <p:cNvSpPr txBox="1">
              <a:spLocks noChangeArrowheads="1"/>
            </p:cNvSpPr>
            <p:nvPr/>
          </p:nvSpPr>
          <p:spPr bwMode="auto">
            <a:xfrm>
              <a:off x="2928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4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540283"/>
            <a:ext cx="8229600" cy="49650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/>
              <a:t>Evaluate various distributed technologies to improve the quality of distributed enterprise applications based on the given case study (C5, PLO1)	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Identify </a:t>
            </a:r>
            <a:r>
              <a:rPr lang="en-US" sz="2400" dirty="0"/>
              <a:t>the future developments in distributed systems technology and standards with </a:t>
            </a:r>
            <a:r>
              <a:rPr lang="en-US" sz="2400" dirty="0" err="1"/>
              <a:t>organizaton</a:t>
            </a:r>
            <a:r>
              <a:rPr lang="en-US" sz="2400" dirty="0"/>
              <a:t> needs based on research. (A4, PLO6)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Propose an appropriate programming language and system facilities to develop distributed and fault-tolerant applications (A5, PLO5)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The General RMI Architecture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038600" cy="4876800"/>
          </a:xfrm>
        </p:spPr>
        <p:txBody>
          <a:bodyPr/>
          <a:lstStyle/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server must first bind its name to the registry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client lookup the server name in the registry to establish remote references.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Stub serializing the parameters to skeleton, the skeleton invoking the remote method and serializing the result back to the stub.</a:t>
            </a:r>
          </a:p>
        </p:txBody>
      </p:sp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4835525" y="1143000"/>
          <a:ext cx="400367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r:id="rId3" imgW="2706624" imgH="3191256" progId="">
                  <p:embed/>
                </p:oleObj>
              </mc:Choice>
              <mc:Fallback>
                <p:oleObj r:id="rId3" imgW="2706624" imgH="319125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1143000"/>
                        <a:ext cx="4003675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4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7730"/>
            <a:ext cx="7772400" cy="64287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The Stub and Skeleton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696200" cy="3962400"/>
          </a:xfrm>
        </p:spPr>
        <p:txBody>
          <a:bodyPr/>
          <a:lstStyle/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client invokes a remote method, the call is first forwarded to stub.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stub is responsible for sending the remote call over to the server-side skeleton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stub opening a socket to the remote server, marshaling the object parameters and forwarding the data stream to the skeleton.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skeleton contains a method that receives the remote calls,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unmarshals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the parameters, and invokes the actual remote object implementation.</a:t>
            </a:r>
          </a:p>
        </p:txBody>
      </p:sp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1524000" y="11430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r:id="rId3" imgW="4373880" imgH="941832" progId="">
                  <p:embed/>
                </p:oleObj>
              </mc:Choice>
              <mc:Fallback>
                <p:oleObj r:id="rId3" imgW="4373880" imgH="9418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30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781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Remote Method Invocation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Remote method invocation(RMI) allow a java object to invoke method on an object running on another machine. RMI provide remote communication between java program. RMI is used for building distributed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899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717035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Concept of RMI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RMI application can be divided into two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part, Client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 and Server program. A Server program creates some remote object, make their references available for the client to invoke method on it. A Client program make request for remote objects on server and invoke method on them. Stub and Skeleton are two important object used for communication with remote object.</a:t>
            </a:r>
          </a:p>
        </p:txBody>
      </p:sp>
    </p:spTree>
    <p:extLst>
      <p:ext uri="{BB962C8B-B14F-4D97-AF65-F5344CB8AC3E}">
        <p14:creationId xmlns:p14="http://schemas.microsoft.com/office/powerpoint/2010/main" val="12537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Stub and Skeleton</a:t>
            </a:r>
            <a:endParaRPr lang="en-US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Stub act as a gateway for Client program. It resides on Client side and communicate with Skeleton object. It establish the connection between remote object and transmit request to 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Skeleton object resides on server program. It is responsible for passing request from Stub to remote object.</a:t>
            </a:r>
          </a:p>
        </p:txBody>
      </p:sp>
    </p:spTree>
    <p:extLst>
      <p:ext uri="{BB962C8B-B14F-4D97-AF65-F5344CB8AC3E}">
        <p14:creationId xmlns:p14="http://schemas.microsoft.com/office/powerpoint/2010/main" val="5448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48855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Stub and Skeleton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1" y="2531268"/>
            <a:ext cx="6697014" cy="3186951"/>
          </a:xfrm>
        </p:spPr>
      </p:pic>
    </p:spTree>
    <p:extLst>
      <p:ext uri="{BB962C8B-B14F-4D97-AF65-F5344CB8AC3E}">
        <p14:creationId xmlns:p14="http://schemas.microsoft.com/office/powerpoint/2010/main" val="22695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Creating a simple RMI application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a remote interface.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Implementing remote interface.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and start remote application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and start client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45824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Define a remote interface</a:t>
            </a:r>
            <a:endParaRPr lang="en-US" sz="32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remote interface specifies the methods that can be invoked remotely by a client. Clients program communicate to remote interfaces, not to classes implementing it. To be a remote interface, a interface must extend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interface of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33930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614004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Remote Interface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interface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sum(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a,int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939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Implementation of remote interface</a:t>
            </a:r>
            <a:endParaRPr lang="en-US" sz="32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implementation of remote interface, a class must either extend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UnicastRemoteObject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use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exportObject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method of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UnicastRemoteObject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31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Mapping of CLOs with MOEs Domain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214939" y="5244367"/>
            <a:ext cx="5553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PLO1 – Knowledge</a:t>
            </a:r>
          </a:p>
          <a:p>
            <a:r>
              <a:rPr lang="en-US" dirty="0" smtClean="0"/>
              <a:t>PLO5 – Social Skills, Teamwork </a:t>
            </a:r>
            <a:r>
              <a:rPr lang="en-US" smtClean="0"/>
              <a:t>and Responsibilities</a:t>
            </a:r>
            <a:endParaRPr lang="en-US" dirty="0" smtClean="0"/>
          </a:p>
          <a:p>
            <a:r>
              <a:rPr lang="en-US" dirty="0" smtClean="0"/>
              <a:t>PLO6 </a:t>
            </a:r>
            <a:r>
              <a:rPr lang="en-US" dirty="0"/>
              <a:t>– </a:t>
            </a:r>
            <a:r>
              <a:rPr lang="en-US" dirty="0" smtClean="0"/>
              <a:t>Values, Attitudes and Professionalism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9" y="1867990"/>
            <a:ext cx="7237842" cy="29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218941"/>
            <a:ext cx="8229600" cy="61818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java.rmi.server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Adder extends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UnicastRemoteObject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implements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Adder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()throws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{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super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public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sum(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a,int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return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71582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Create </a:t>
            </a:r>
            <a:r>
              <a:rPr lang="en-US" sz="3200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AddServer</a:t>
            </a:r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 and host </a:t>
            </a:r>
            <a:r>
              <a:rPr lang="en-US" sz="3200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rmi</a:t>
            </a:r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 service</a:t>
            </a:r>
            <a:endParaRPr lang="en-US" sz="32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85774" y="2621192"/>
            <a:ext cx="807512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need to create a server application and host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it.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done using rebind() method of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java.rmi.Naming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rebind() method take two arguments, first represent the name of the object reference and second argument is reference to instance of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438668" cy="6623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.*;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java.rmi.registry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AddServer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public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{ try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{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=new Adder();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Naming.rebind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 //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hosted with name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catch(Exception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(e);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20066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Create Client Application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70456" y="2252070"/>
            <a:ext cx="82167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 application contains a java program that invokes the lookup() method of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method accepts one argument, the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URL and returns a reference to an object of type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All remote method invocation is done on this object. </a:t>
            </a:r>
          </a:p>
        </p:txBody>
      </p:sp>
    </p:spTree>
    <p:extLst>
      <p:ext uri="{BB962C8B-B14F-4D97-AF65-F5344CB8AC3E}">
        <p14:creationId xmlns:p14="http://schemas.microsoft.com/office/powerpoint/2010/main" val="31382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34" y="357634"/>
            <a:ext cx="8229600" cy="62654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try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AddServerInterface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Naming.lookup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://"+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[0]+"/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AddService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");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st.sum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(25,8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));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catch(Exception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(e);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45824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Execution</a:t>
            </a:r>
            <a:endParaRPr lang="en-US" sz="32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 all the files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registry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Run server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Run client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is : 33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422400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Write a RMI application to reverse the given string .Write all interfaces and required </a:t>
            </a:r>
            <a:r>
              <a:rPr 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classes</a:t>
            </a:r>
            <a:endParaRPr lang="en-US" sz="32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2137892"/>
            <a:ext cx="8229600" cy="408510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extends Remote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public String reverse(String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throws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		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16" y="782637"/>
            <a:ext cx="8229600" cy="5746951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java.rmi.server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StrRev_Impli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UnicastRemoteObject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implements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StrRev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public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StrRev_Impli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throws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{}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public String reverse(String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throws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{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    String str1="";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    for(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str.length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()-1;i&gt;=0;i--)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str1=str1+str.charAt(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    return (str1);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017431"/>
            <a:ext cx="8229600" cy="5318975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java.net.*;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StrRev_Server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public static void main(String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try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StrRev_Impli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StrRev_Impli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Naming.rebind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RmiReverse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catch(Exception ex){}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3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528033"/>
            <a:ext cx="8411938" cy="5950039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java.net.*;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StrRev_Client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public static void main(String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try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://127.0.0.1/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RmiReverse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StrRev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StrRev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Naming.lookup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InputStreamReader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(System.in));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("Enter String to reverse : ");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br.readLine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("Reverse of entered string is "+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strf.reverse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    catch(Exception ex){}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4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85775" y="2405878"/>
            <a:ext cx="8229600" cy="320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87387"/>
            <a:ext cx="7696200" cy="1409700"/>
          </a:xfrm>
        </p:spPr>
        <p:txBody>
          <a:bodyPr/>
          <a:lstStyle/>
          <a:p>
            <a:r>
              <a:rPr lang="en-US" b="1" u="sng" dirty="0" smtClean="0"/>
              <a:t>MQF and MOE Domains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16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154546"/>
            <a:ext cx="7042150" cy="2060620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Write a RMI application to check whether the given number is Prime or not . Write all interfaces and required classes. </a:t>
            </a:r>
            <a:endParaRPr lang="en-US" sz="32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498500"/>
            <a:ext cx="8229600" cy="352881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interface Prime extends Remote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public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check_prime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no) throws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017431"/>
            <a:ext cx="8229600" cy="5205569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java.net.*;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Prime_server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public static void main(String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try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{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Prime_Impli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Prime_Impli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Naming.rebind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RmiPrime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primpli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    catch(Exception ex){}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7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515155"/>
            <a:ext cx="8229600" cy="596291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 java.net.*;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Prime_client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public static void main(String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{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try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{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String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://127.0.0.1/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RmiPrime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Prime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=(Prime)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Naming.lookup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InputStreamReader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(System.in));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("Enter No : ");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no=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Integer.parseInt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br.readLine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x=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intf.check_prime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if(x==0)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(no+" is prime number");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else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(no+" is not prime number");   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    catch(Exception ex){}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9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887" y="463639"/>
            <a:ext cx="7772400" cy="52696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Steps for Developing an RMI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3962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Define the remote interface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Develop the remote object by implementing the remote interface.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Develop the client program.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Compile the Java source files.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Generate the client stubs and server skeletons.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Start the RMI registry.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Start the remote server objects.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Run the client </a:t>
            </a:r>
          </a:p>
        </p:txBody>
      </p:sp>
    </p:spTree>
    <p:extLst>
      <p:ext uri="{BB962C8B-B14F-4D97-AF65-F5344CB8AC3E}">
        <p14:creationId xmlns:p14="http://schemas.microsoft.com/office/powerpoint/2010/main" val="35066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45" y="609600"/>
            <a:ext cx="7772400" cy="53662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1:  Defining the Remote Interface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2978"/>
            <a:ext cx="7696200" cy="4693276"/>
          </a:xfrm>
        </p:spPr>
        <p:txBody>
          <a:bodyPr/>
          <a:lstStyle/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an RMI application, the first step is the defining of a remote interface between the client and server objects.</a:t>
            </a:r>
          </a:p>
          <a:p>
            <a:pPr>
              <a:buFontTx/>
              <a:buNone/>
            </a:pP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/* SampleServer.java */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>
              <a:buFontTx/>
              <a:buNone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interface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SampleServer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extends Remote</a:t>
            </a: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public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sum(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a,int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b) throws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98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6061"/>
            <a:ext cx="7772400" cy="90152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2: Develop the remote object and its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5257800"/>
          </a:xfrm>
        </p:spPr>
        <p:txBody>
          <a:bodyPr/>
          <a:lstStyle/>
          <a:p>
            <a:r>
              <a:rPr lang="en-US" altLang="en-US" sz="2000" dirty="0" smtClean="0"/>
              <a:t>The server is a simple unicast remote server. </a:t>
            </a:r>
          </a:p>
          <a:p>
            <a:r>
              <a:rPr lang="en-US" altLang="en-US" sz="2000" dirty="0" smtClean="0"/>
              <a:t>Create server by extending </a:t>
            </a:r>
            <a:r>
              <a:rPr lang="en-US" altLang="en-US" sz="1600" dirty="0" err="1" smtClean="0">
                <a:latin typeface="Courier New" pitchFamily="49" charset="0"/>
              </a:rPr>
              <a:t>java.rmi.server.UnicastRemoteObject</a:t>
            </a:r>
            <a:r>
              <a:rPr lang="en-US" altLang="en-US" sz="2000" dirty="0" smtClean="0"/>
              <a:t>. </a:t>
            </a:r>
          </a:p>
          <a:p>
            <a:r>
              <a:rPr lang="en-US" altLang="en-US" sz="2000" dirty="0" smtClean="0"/>
              <a:t>The server uses the </a:t>
            </a:r>
            <a:r>
              <a:rPr lang="en-US" altLang="en-US" sz="2000" dirty="0" err="1" smtClean="0"/>
              <a:t>RMISecurityManager</a:t>
            </a:r>
            <a:r>
              <a:rPr lang="en-US" altLang="en-US" sz="2000" dirty="0" smtClean="0"/>
              <a:t> to protect its resources while engaging in remote communication.</a:t>
            </a:r>
          </a:p>
          <a:p>
            <a:pPr>
              <a:buFontTx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/* SampleServerImpl.java */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import </a:t>
            </a:r>
            <a:r>
              <a:rPr lang="en-US" altLang="en-US" sz="1600" dirty="0" err="1" smtClean="0">
                <a:latin typeface="Courier New" pitchFamily="49" charset="0"/>
              </a:rPr>
              <a:t>java.rmi</a:t>
            </a:r>
            <a:r>
              <a:rPr lang="en-US" altLang="en-US" sz="16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import </a:t>
            </a:r>
            <a:r>
              <a:rPr lang="en-US" altLang="en-US" sz="1600" dirty="0" err="1" smtClean="0">
                <a:latin typeface="Courier New" pitchFamily="49" charset="0"/>
              </a:rPr>
              <a:t>java.rmi.server</a:t>
            </a:r>
            <a:r>
              <a:rPr lang="en-US" altLang="en-US" sz="16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import </a:t>
            </a:r>
            <a:r>
              <a:rPr lang="en-US" altLang="en-US" sz="1600" dirty="0" err="1" smtClean="0">
                <a:latin typeface="Courier New" pitchFamily="49" charset="0"/>
              </a:rPr>
              <a:t>java.rmi.registry</a:t>
            </a:r>
            <a:r>
              <a:rPr lang="en-US" altLang="en-US" sz="16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</a:t>
            </a:r>
            <a:r>
              <a:rPr lang="en-US" altLang="en-US" sz="1600" dirty="0" err="1" smtClean="0">
                <a:latin typeface="Courier New" pitchFamily="49" charset="0"/>
              </a:rPr>
              <a:t>SampleServerImpl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extends </a:t>
            </a:r>
            <a:r>
              <a:rPr lang="en-US" altLang="en-US" sz="1600" b="1" dirty="0" err="1" smtClean="0">
                <a:latin typeface="Courier New" pitchFamily="49" charset="0"/>
              </a:rPr>
              <a:t>UnicastRemoteObject</a:t>
            </a:r>
            <a:endParaRPr lang="en-US" alt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                     implements </a:t>
            </a:r>
            <a:r>
              <a:rPr lang="en-US" altLang="en-US" sz="1600" dirty="0" err="1" smtClean="0">
                <a:latin typeface="Courier New" pitchFamily="49" charset="0"/>
              </a:rPr>
              <a:t>SampleServer</a:t>
            </a:r>
            <a:endParaRPr lang="en-US" alt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</a:t>
            </a:r>
            <a:r>
              <a:rPr lang="en-US" altLang="en-US" sz="1600" dirty="0" err="1" smtClean="0">
                <a:latin typeface="Courier New" pitchFamily="49" charset="0"/>
              </a:rPr>
              <a:t>SampleServerImpl</a:t>
            </a:r>
            <a:r>
              <a:rPr lang="en-US" altLang="en-US" sz="1600" dirty="0" smtClean="0">
                <a:latin typeface="Courier New" pitchFamily="49" charset="0"/>
              </a:rPr>
              <a:t>() throws </a:t>
            </a:r>
            <a:r>
              <a:rPr lang="en-US" altLang="en-US" sz="1600" dirty="0" err="1" smtClean="0">
                <a:latin typeface="Courier New" pitchFamily="49" charset="0"/>
              </a:rPr>
              <a:t>RemoteException</a:t>
            </a:r>
            <a:endParaRPr lang="en-US" alt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 super();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}</a:t>
            </a:r>
            <a:endParaRPr lang="en-US" alt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909"/>
            <a:ext cx="7772400" cy="101743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2: Develop the remote object and its interface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5257800"/>
          </a:xfrm>
        </p:spPr>
        <p:txBody>
          <a:bodyPr/>
          <a:lstStyle/>
          <a:p>
            <a:r>
              <a:rPr lang="en-US" altLang="en-US" sz="2400" dirty="0" smtClean="0"/>
              <a:t>Implement the remote methods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/* SampleServerImpl.java */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public 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sum(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a,int</a:t>
            </a:r>
            <a:r>
              <a:rPr lang="en-US" altLang="en-US" sz="1800" dirty="0" smtClean="0">
                <a:latin typeface="Courier New" pitchFamily="49" charset="0"/>
              </a:rPr>
              <a:t> b) throws </a:t>
            </a:r>
            <a:r>
              <a:rPr lang="en-US" altLang="en-US" sz="1800" dirty="0" err="1" smtClean="0">
                <a:latin typeface="Courier New" pitchFamily="49" charset="0"/>
              </a:rPr>
              <a:t>RemoteException</a:t>
            </a:r>
            <a:endParaRPr lang="en-US" alt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return a + b;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server must bind its name to the registry, the client will look up the server name.</a:t>
            </a: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java.rmi.Naming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to bind the server name to registry. In this example the name call “SAMPLE-SERVER”.</a:t>
            </a: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main method of your server object, the RMI security manager is created and installed.</a:t>
            </a:r>
          </a:p>
        </p:txBody>
      </p:sp>
    </p:spTree>
    <p:extLst>
      <p:ext uri="{BB962C8B-B14F-4D97-AF65-F5344CB8AC3E}">
        <p14:creationId xmlns:p14="http://schemas.microsoft.com/office/powerpoint/2010/main" val="1353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1820"/>
            <a:ext cx="7772400" cy="993730"/>
          </a:xfrm>
        </p:spPr>
        <p:txBody>
          <a:bodyPr/>
          <a:lstStyle/>
          <a:p>
            <a:r>
              <a:rPr lang="en-US" altLang="en-US" sz="3200" b="1" dirty="0" smtClean="0">
                <a:latin typeface="Century Gothic" panose="020B0502020202020204" pitchFamily="34" charset="0"/>
              </a:rPr>
              <a:t>Step 2: </a:t>
            </a:r>
            <a:r>
              <a:rPr lang="en-US" altLang="en-US" sz="3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Develop the remote object and its interface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/* SampleServerImpl.java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public static void main(String </a:t>
            </a:r>
            <a:r>
              <a:rPr lang="en-US" altLang="en-US" sz="1400" dirty="0" err="1" smtClean="0">
                <a:latin typeface="Courier New" pitchFamily="49" charset="0"/>
              </a:rPr>
              <a:t>args</a:t>
            </a:r>
            <a:r>
              <a:rPr lang="en-US" altLang="en-US" sz="1400" dirty="0" smtClean="0">
                <a:latin typeface="Courier New" pitchFamily="49" charset="0"/>
              </a:rPr>
              <a:t>[])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</a:t>
            </a:r>
            <a:r>
              <a:rPr lang="en-US" altLang="en-US" sz="1400" dirty="0" err="1" smtClean="0">
                <a:latin typeface="Courier New" pitchFamily="49" charset="0"/>
              </a:rPr>
              <a:t>System.setSecurityManager</a:t>
            </a:r>
            <a:r>
              <a:rPr lang="en-US" altLang="en-US" sz="1400" dirty="0" smtClean="0">
                <a:latin typeface="Courier New" pitchFamily="49" charset="0"/>
              </a:rPr>
              <a:t>(new </a:t>
            </a:r>
            <a:r>
              <a:rPr lang="en-US" altLang="en-US" sz="1400" dirty="0" err="1" smtClean="0">
                <a:latin typeface="Courier New" pitchFamily="49" charset="0"/>
              </a:rPr>
              <a:t>RMISecurityManager</a:t>
            </a:r>
            <a:r>
              <a:rPr lang="en-US" altLang="en-US" sz="1400" dirty="0" smtClean="0">
                <a:latin typeface="Courier New" pitchFamily="49" charset="0"/>
              </a:rPr>
              <a:t>());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//set the security manager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//create a local instance of the object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</a:t>
            </a:r>
            <a:r>
              <a:rPr lang="en-US" altLang="en-US" sz="1400" dirty="0" err="1" smtClean="0">
                <a:latin typeface="Courier New" pitchFamily="49" charset="0"/>
              </a:rPr>
              <a:t>SampleServerImpl</a:t>
            </a:r>
            <a:r>
              <a:rPr lang="en-US" altLang="en-US" sz="1400" dirty="0" smtClean="0">
                <a:latin typeface="Courier New" pitchFamily="49" charset="0"/>
              </a:rPr>
              <a:t> Server = new </a:t>
            </a:r>
            <a:r>
              <a:rPr lang="en-US" altLang="en-US" sz="1400" dirty="0" err="1" smtClean="0">
                <a:latin typeface="Courier New" pitchFamily="49" charset="0"/>
              </a:rPr>
              <a:t>SampleServerImpl</a:t>
            </a:r>
            <a:r>
              <a:rPr lang="en-US" altLang="en-US" sz="1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//put the local instance in the registry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</a:t>
            </a:r>
            <a:r>
              <a:rPr lang="en-US" altLang="en-US" sz="1400" b="1" dirty="0" err="1" smtClean="0">
                <a:latin typeface="Courier New" pitchFamily="49" charset="0"/>
              </a:rPr>
              <a:t>Naming.rebind</a:t>
            </a:r>
            <a:r>
              <a:rPr lang="en-US" altLang="en-US" sz="1400" b="1" dirty="0" smtClean="0">
                <a:latin typeface="Courier New" pitchFamily="49" charset="0"/>
              </a:rPr>
              <a:t>("SAMPLE-SERVER" , Server);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</a:t>
            </a:r>
            <a:r>
              <a:rPr lang="en-US" altLang="en-US" sz="1400" dirty="0" err="1" smtClean="0">
                <a:latin typeface="Courier New" pitchFamily="49" charset="0"/>
              </a:rPr>
              <a:t>System.out.println</a:t>
            </a:r>
            <a:r>
              <a:rPr lang="en-US" altLang="en-US" sz="1400" dirty="0" smtClean="0">
                <a:latin typeface="Courier New" pitchFamily="49" charset="0"/>
              </a:rPr>
              <a:t>("Server waiting.....");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catch (</a:t>
            </a:r>
            <a:r>
              <a:rPr lang="en-US" altLang="en-US" sz="1400" dirty="0" err="1" smtClean="0">
                <a:latin typeface="Courier New" pitchFamily="49" charset="0"/>
              </a:rPr>
              <a:t>java.net.MalformedURLException</a:t>
            </a:r>
            <a:r>
              <a:rPr lang="en-US" altLang="en-US" sz="1400" dirty="0" smtClean="0">
                <a:latin typeface="Courier New" pitchFamily="49" charset="0"/>
              </a:rPr>
              <a:t> me) 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</a:t>
            </a:r>
            <a:r>
              <a:rPr lang="en-US" altLang="en-US" sz="1400" dirty="0" err="1" smtClean="0">
                <a:latin typeface="Courier New" pitchFamily="49" charset="0"/>
              </a:rPr>
              <a:t>System.out.println</a:t>
            </a:r>
            <a:r>
              <a:rPr lang="en-US" altLang="en-US" sz="1400" dirty="0" smtClean="0">
                <a:latin typeface="Courier New" pitchFamily="49" charset="0"/>
              </a:rPr>
              <a:t>("Malformed URL: " + </a:t>
            </a:r>
            <a:r>
              <a:rPr lang="en-US" altLang="en-US" sz="1400" dirty="0" err="1" smtClean="0">
                <a:latin typeface="Courier New" pitchFamily="49" charset="0"/>
              </a:rPr>
              <a:t>me.toString</a:t>
            </a:r>
            <a:r>
              <a:rPr lang="en-US" altLang="en-US" sz="1400" dirty="0" smtClean="0">
                <a:latin typeface="Courier New" pitchFamily="49" charset="0"/>
              </a:rPr>
              <a:t>());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catch (</a:t>
            </a:r>
            <a:r>
              <a:rPr lang="en-US" altLang="en-US" sz="1400" dirty="0" err="1" smtClean="0">
                <a:latin typeface="Courier New" pitchFamily="49" charset="0"/>
              </a:rPr>
              <a:t>RemoteException</a:t>
            </a:r>
            <a:r>
              <a:rPr lang="en-US" altLang="en-US" sz="1400" dirty="0" smtClean="0">
                <a:latin typeface="Courier New" pitchFamily="49" charset="0"/>
              </a:rPr>
              <a:t> re)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       </a:t>
            </a:r>
            <a:r>
              <a:rPr lang="en-US" altLang="en-US" sz="1400" dirty="0" err="1" smtClean="0">
                <a:latin typeface="Courier New" pitchFamily="49" charset="0"/>
              </a:rPr>
              <a:t>System.out.println</a:t>
            </a:r>
            <a:r>
              <a:rPr lang="en-US" altLang="en-US" sz="1400" dirty="0" smtClean="0">
                <a:latin typeface="Courier New" pitchFamily="49" charset="0"/>
              </a:rPr>
              <a:t>("Remote exception: " + </a:t>
            </a:r>
            <a:r>
              <a:rPr lang="en-US" altLang="en-US" sz="1400" dirty="0" err="1" smtClean="0">
                <a:latin typeface="Courier New" pitchFamily="49" charset="0"/>
              </a:rPr>
              <a:t>re.toString</a:t>
            </a:r>
            <a:r>
              <a:rPr lang="en-US" altLang="en-US" sz="1400" dirty="0" smtClean="0">
                <a:latin typeface="Courier New" pitchFamily="49" charset="0"/>
              </a:rPr>
              <a:t>());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 smtClean="0"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189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191" y="519448"/>
            <a:ext cx="7772400" cy="61595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3: Develop the client program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191" y="1390918"/>
            <a:ext cx="8303654" cy="5162282"/>
          </a:xfrm>
        </p:spPr>
        <p:txBody>
          <a:bodyPr/>
          <a:lstStyle/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for the client object to invoke methods on the server, it must first look up the name of server in the registry. You use the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java.rmi.Naming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to lookup the server name.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server name is specified as URL in the from                ( rmi://host:port/name )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 RMI port is 1099.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name specified in the URL must exactly match the name that the server has bound to the registry. In this example, the name is “SAMPLE-SERVER”</a:t>
            </a:r>
          </a:p>
          <a:p>
            <a:pPr algn="just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remote method invocation is programmed using the remote interface name (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remoteObject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as prefix and the remote method name (sum) as suffix.</a:t>
            </a:r>
          </a:p>
        </p:txBody>
      </p:sp>
    </p:spTree>
    <p:extLst>
      <p:ext uri="{BB962C8B-B14F-4D97-AF65-F5344CB8AC3E}">
        <p14:creationId xmlns:p14="http://schemas.microsoft.com/office/powerpoint/2010/main" val="38406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040" y="321972"/>
            <a:ext cx="7772400" cy="56667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3: Develop the client program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import </a:t>
            </a:r>
            <a:r>
              <a:rPr lang="en-US" altLang="en-US" sz="1200" dirty="0" err="1" smtClean="0">
                <a:latin typeface="Courier New" pitchFamily="49" charset="0"/>
              </a:rPr>
              <a:t>java.rmi</a:t>
            </a:r>
            <a:r>
              <a:rPr lang="en-US" altLang="en-US" sz="12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import </a:t>
            </a:r>
            <a:r>
              <a:rPr lang="en-US" altLang="en-US" sz="1200" dirty="0" err="1" smtClean="0">
                <a:latin typeface="Courier New" pitchFamily="49" charset="0"/>
              </a:rPr>
              <a:t>java.rmi.server</a:t>
            </a:r>
            <a:r>
              <a:rPr lang="en-US" altLang="en-US" sz="12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public class </a:t>
            </a:r>
            <a:r>
              <a:rPr lang="en-US" altLang="en-US" sz="1200" dirty="0" err="1" smtClean="0">
                <a:latin typeface="Courier New" pitchFamily="49" charset="0"/>
              </a:rPr>
              <a:t>SampleClient</a:t>
            </a:r>
            <a:r>
              <a:rPr lang="en-US" altLang="en-US" sz="1200" dirty="0" smtClean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public static void main(String[]  </a:t>
            </a:r>
            <a:r>
              <a:rPr lang="en-US" altLang="en-US" sz="1200" dirty="0" err="1" smtClean="0">
                <a:latin typeface="Courier New" pitchFamily="49" charset="0"/>
              </a:rPr>
              <a:t>args</a:t>
            </a:r>
            <a:r>
              <a:rPr lang="en-US" altLang="en-US" sz="1200" dirty="0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// set the security manager for the client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</a:t>
            </a:r>
            <a:r>
              <a:rPr lang="en-US" altLang="en-US" sz="1200" dirty="0" err="1" smtClean="0">
                <a:latin typeface="Courier New" pitchFamily="49" charset="0"/>
              </a:rPr>
              <a:t>System.setSecurityManager</a:t>
            </a:r>
            <a:r>
              <a:rPr lang="en-US" altLang="en-US" sz="1200" dirty="0" smtClean="0">
                <a:latin typeface="Courier New" pitchFamily="49" charset="0"/>
              </a:rPr>
              <a:t>(new </a:t>
            </a:r>
            <a:r>
              <a:rPr lang="en-US" altLang="en-US" sz="1200" dirty="0" err="1" smtClean="0">
                <a:latin typeface="Courier New" pitchFamily="49" charset="0"/>
              </a:rPr>
              <a:t>RMISecurityManager</a:t>
            </a:r>
            <a:r>
              <a:rPr lang="en-US" altLang="en-US" sz="1200" dirty="0" smtClean="0">
                <a:latin typeface="Courier New" pitchFamily="49" charset="0"/>
              </a:rPr>
              <a:t>());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//get the remote object from the registry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try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("Security Manager loaded");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String </a:t>
            </a:r>
            <a:r>
              <a:rPr lang="en-US" altLang="en-US" sz="1200" dirty="0" err="1" smtClean="0">
                <a:latin typeface="Courier New" pitchFamily="49" charset="0"/>
              </a:rPr>
              <a:t>url</a:t>
            </a:r>
            <a:r>
              <a:rPr lang="en-US" altLang="en-US" sz="1200" dirty="0" smtClean="0">
                <a:latin typeface="Courier New" pitchFamily="49" charset="0"/>
              </a:rPr>
              <a:t> = "//</a:t>
            </a:r>
            <a:r>
              <a:rPr lang="en-US" altLang="en-US" sz="1200" dirty="0" err="1" smtClean="0">
                <a:latin typeface="Courier New" pitchFamily="49" charset="0"/>
              </a:rPr>
              <a:t>localhost</a:t>
            </a:r>
            <a:r>
              <a:rPr lang="en-US" altLang="en-US" sz="1200" dirty="0" smtClean="0">
                <a:latin typeface="Courier New" pitchFamily="49" charset="0"/>
              </a:rPr>
              <a:t>/SAMPLE-SERVER";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SampleServer</a:t>
            </a: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</a:rPr>
              <a:t>remoteObject</a:t>
            </a:r>
            <a:r>
              <a:rPr lang="en-US" altLang="en-US" sz="1200" dirty="0" smtClean="0">
                <a:latin typeface="Courier New" pitchFamily="49" charset="0"/>
              </a:rPr>
              <a:t> = </a:t>
            </a:r>
            <a:r>
              <a:rPr lang="en-US" altLang="en-US" sz="1200" b="1" dirty="0" smtClean="0">
                <a:latin typeface="Courier New" pitchFamily="49" charset="0"/>
              </a:rPr>
              <a:t>(</a:t>
            </a:r>
            <a:r>
              <a:rPr lang="en-US" altLang="en-US" sz="1200" b="1" dirty="0" err="1" smtClean="0">
                <a:latin typeface="Courier New" pitchFamily="49" charset="0"/>
              </a:rPr>
              <a:t>SampleServer</a:t>
            </a:r>
            <a:r>
              <a:rPr lang="en-US" altLang="en-US" sz="1200" b="1" dirty="0" smtClean="0">
                <a:latin typeface="Courier New" pitchFamily="49" charset="0"/>
              </a:rPr>
              <a:t>)</a:t>
            </a:r>
            <a:r>
              <a:rPr lang="en-US" altLang="en-US" sz="1200" b="1" dirty="0" err="1" smtClean="0">
                <a:latin typeface="Courier New" pitchFamily="49" charset="0"/>
              </a:rPr>
              <a:t>Naming.lookup</a:t>
            </a:r>
            <a:r>
              <a:rPr lang="en-US" altLang="en-US" sz="1200" b="1" dirty="0" smtClean="0">
                <a:latin typeface="Courier New" pitchFamily="49" charset="0"/>
              </a:rPr>
              <a:t>(</a:t>
            </a:r>
            <a:r>
              <a:rPr lang="en-US" altLang="en-US" sz="1200" b="1" dirty="0" err="1" smtClean="0">
                <a:latin typeface="Courier New" pitchFamily="49" charset="0"/>
              </a:rPr>
              <a:t>url</a:t>
            </a:r>
            <a:r>
              <a:rPr lang="en-US" altLang="en-US" sz="1200" b="1" dirty="0" smtClean="0">
                <a:latin typeface="Courier New" pitchFamily="49" charset="0"/>
              </a:rPr>
              <a:t>)</a:t>
            </a:r>
            <a:r>
              <a:rPr lang="en-US" altLang="en-US" sz="1200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("Got remote object");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 1 + 2 = " + </a:t>
            </a:r>
            <a:r>
              <a:rPr lang="en-US" altLang="en-US" sz="1200" b="1" dirty="0" err="1" smtClean="0">
                <a:latin typeface="Courier New" pitchFamily="49" charset="0"/>
              </a:rPr>
              <a:t>remoteObject.sum</a:t>
            </a:r>
            <a:r>
              <a:rPr lang="en-US" altLang="en-US" sz="1200" b="1" dirty="0" smtClean="0">
                <a:latin typeface="Courier New" pitchFamily="49" charset="0"/>
              </a:rPr>
              <a:t>(1,2)</a:t>
            </a:r>
            <a:r>
              <a:rPr lang="en-US" altLang="en-US" sz="1200" dirty="0" smtClean="0">
                <a:latin typeface="Courier New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}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catch (</a:t>
            </a:r>
            <a:r>
              <a:rPr lang="en-US" altLang="en-US" sz="1200" dirty="0" err="1" smtClean="0">
                <a:latin typeface="Courier New" pitchFamily="49" charset="0"/>
              </a:rPr>
              <a:t>RemoteException</a:t>
            </a: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</a:rPr>
              <a:t>exc</a:t>
            </a:r>
            <a:r>
              <a:rPr lang="en-US" altLang="en-US" sz="1200" dirty="0" smtClean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("Error in lookup: " + </a:t>
            </a:r>
            <a:r>
              <a:rPr lang="en-US" altLang="en-US" sz="1200" dirty="0" err="1" smtClean="0">
                <a:latin typeface="Courier New" pitchFamily="49" charset="0"/>
              </a:rPr>
              <a:t>exc.toString</a:t>
            </a:r>
            <a:r>
              <a:rPr lang="en-US" altLang="en-US" sz="1200" dirty="0" smtClean="0">
                <a:latin typeface="Courier New" pitchFamily="49" charset="0"/>
              </a:rPr>
              <a:t>()); }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catch (</a:t>
            </a:r>
            <a:r>
              <a:rPr lang="en-US" altLang="en-US" sz="1200" dirty="0" err="1" smtClean="0">
                <a:latin typeface="Courier New" pitchFamily="49" charset="0"/>
              </a:rPr>
              <a:t>java.net.MalformedURLException</a:t>
            </a: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</a:rPr>
              <a:t>exc</a:t>
            </a:r>
            <a:r>
              <a:rPr lang="en-US" altLang="en-US" sz="1200" dirty="0" smtClean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("Malformed URL: " + </a:t>
            </a:r>
            <a:r>
              <a:rPr lang="en-US" altLang="en-US" sz="1200" dirty="0" err="1" smtClean="0">
                <a:latin typeface="Courier New" pitchFamily="49" charset="0"/>
              </a:rPr>
              <a:t>exc.toString</a:t>
            </a:r>
            <a:r>
              <a:rPr lang="en-US" altLang="en-US" sz="1200" dirty="0" smtClean="0">
                <a:latin typeface="Courier New" pitchFamily="49" charset="0"/>
              </a:rPr>
              <a:t>());   }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catch (</a:t>
            </a:r>
            <a:r>
              <a:rPr lang="en-US" altLang="en-US" sz="1200" dirty="0" err="1" smtClean="0">
                <a:latin typeface="Courier New" pitchFamily="49" charset="0"/>
              </a:rPr>
              <a:t>java.rmi.NotBoundException</a:t>
            </a: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</a:rPr>
              <a:t>exc</a:t>
            </a:r>
            <a:r>
              <a:rPr lang="en-US" altLang="en-US" sz="1200" dirty="0" smtClean="0">
                <a:latin typeface="Courier New" pitchFamily="49" charset="0"/>
              </a:rPr>
              <a:t>)  {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  </a:t>
            </a:r>
            <a:r>
              <a:rPr lang="en-US" altLang="en-US" sz="1200" dirty="0" err="1" smtClean="0">
                <a:latin typeface="Courier New" pitchFamily="49" charset="0"/>
              </a:rPr>
              <a:t>System.out.println</a:t>
            </a:r>
            <a:r>
              <a:rPr lang="en-US" altLang="en-US" sz="1200" dirty="0" smtClean="0">
                <a:latin typeface="Courier New" pitchFamily="49" charset="0"/>
              </a:rPr>
              <a:t>("</a:t>
            </a:r>
            <a:r>
              <a:rPr lang="en-US" altLang="en-US" sz="1200" dirty="0" err="1" smtClean="0">
                <a:latin typeface="Courier New" pitchFamily="49" charset="0"/>
              </a:rPr>
              <a:t>NotBound</a:t>
            </a:r>
            <a:r>
              <a:rPr lang="en-US" altLang="en-US" sz="1200" dirty="0" smtClean="0">
                <a:latin typeface="Courier New" pitchFamily="49" charset="0"/>
              </a:rPr>
              <a:t>: " + </a:t>
            </a:r>
            <a:r>
              <a:rPr lang="en-US" altLang="en-US" sz="1200" dirty="0" err="1" smtClean="0">
                <a:latin typeface="Courier New" pitchFamily="49" charset="0"/>
              </a:rPr>
              <a:t>exc.toString</a:t>
            </a:r>
            <a:r>
              <a:rPr lang="en-US" altLang="en-US" sz="1200" dirty="0" smtClean="0">
                <a:latin typeface="Courier New" pitchFamily="49" charset="0"/>
              </a:rPr>
              <a:t>());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     }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2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/>
              <a:t>Lecture</a:t>
            </a:r>
          </a:p>
          <a:p>
            <a:r>
              <a:rPr lang="en-US" kern="1200" dirty="0"/>
              <a:t>Tutorial</a:t>
            </a:r>
          </a:p>
          <a:p>
            <a:r>
              <a:rPr lang="en-US" kern="1200" dirty="0"/>
              <a:t>Case Study (Individual and Group)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8789"/>
            <a:ext cx="7772400" cy="1107583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chemeClr val="accent6"/>
                </a:solidFill>
                <a:latin typeface="Century" panose="02040604050505020304" pitchFamily="18" charset="0"/>
              </a:rPr>
              <a:t>Step 4 &amp; 5: Compile the Java source files &amp; Generate the client stubs and server skeletons</a:t>
            </a:r>
            <a:endParaRPr lang="en-US" altLang="en-US" b="1" dirty="0" smtClean="0">
              <a:solidFill>
                <a:schemeClr val="accent6"/>
              </a:solidFill>
              <a:latin typeface="Century" panose="020406040505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r>
              <a:rPr lang="en-US" altLang="en-US" sz="2400" dirty="0" smtClean="0"/>
              <a:t>Assume the program compile and executing at </a:t>
            </a:r>
            <a:r>
              <a:rPr lang="en-US" altLang="en-US" sz="2400" dirty="0" err="1" smtClean="0"/>
              <a:t>elpis</a:t>
            </a:r>
            <a:r>
              <a:rPr lang="en-US" altLang="en-US" sz="2400" dirty="0" smtClean="0"/>
              <a:t> on ~/</a:t>
            </a:r>
            <a:r>
              <a:rPr lang="en-US" altLang="en-US" sz="2400" dirty="0" err="1" smtClean="0"/>
              <a:t>rmi</a:t>
            </a:r>
            <a:endParaRPr lang="en-US" altLang="en-US" sz="2400" dirty="0" smtClean="0"/>
          </a:p>
          <a:p>
            <a:r>
              <a:rPr lang="en-US" altLang="en-US" sz="2400" dirty="0" smtClean="0"/>
              <a:t>Once the interface is completed, you need to generate stubs and skeleton code. The RMI system provides an RMI compiler (</a:t>
            </a:r>
            <a:r>
              <a:rPr lang="en-US" altLang="en-US" sz="2400" dirty="0" err="1" smtClean="0">
                <a:latin typeface="Courier New" pitchFamily="49" charset="0"/>
              </a:rPr>
              <a:t>rmic</a:t>
            </a:r>
            <a:r>
              <a:rPr lang="en-US" altLang="en-US" sz="2400" dirty="0" smtClean="0"/>
              <a:t>) that takes your generated interface class and procedures stub code on its self.</a:t>
            </a:r>
          </a:p>
          <a:p>
            <a:pPr lvl="2">
              <a:buFontTx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set CLASSPATH=”~/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”</a:t>
            </a:r>
          </a:p>
          <a:p>
            <a:pPr lvl="2"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</a:t>
            </a:r>
            <a:r>
              <a:rPr lang="en-US" altLang="en-US" sz="1800" dirty="0" err="1" smtClean="0">
                <a:latin typeface="Courier New" pitchFamily="49" charset="0"/>
              </a:rPr>
              <a:t>javac</a:t>
            </a:r>
            <a:r>
              <a:rPr lang="en-US" altLang="en-US" sz="1800" dirty="0" smtClean="0">
                <a:latin typeface="Courier New" pitchFamily="49" charset="0"/>
              </a:rPr>
              <a:t> SampleServer.java</a:t>
            </a:r>
          </a:p>
          <a:p>
            <a:pPr lvl="2"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</a:t>
            </a:r>
            <a:r>
              <a:rPr lang="en-US" altLang="en-US" sz="1800" dirty="0" err="1" smtClean="0">
                <a:latin typeface="Courier New" pitchFamily="49" charset="0"/>
              </a:rPr>
              <a:t>javac</a:t>
            </a:r>
            <a:r>
              <a:rPr lang="en-US" altLang="en-US" sz="1800" dirty="0" smtClean="0">
                <a:latin typeface="Courier New" pitchFamily="49" charset="0"/>
              </a:rPr>
              <a:t> SampleServerImpl.java</a:t>
            </a:r>
          </a:p>
          <a:p>
            <a:pPr lvl="2"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</a:t>
            </a:r>
            <a:r>
              <a:rPr lang="en-US" altLang="en-US" sz="1800" dirty="0" err="1" smtClean="0">
                <a:latin typeface="Courier New" pitchFamily="49" charset="0"/>
              </a:rPr>
              <a:t>rmic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SampleServerImpl</a:t>
            </a:r>
            <a:endParaRPr lang="en-US" alt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1800" dirty="0" smtClean="0"/>
          </a:p>
          <a:p>
            <a:pPr lvl="2"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</a:t>
            </a:r>
            <a:r>
              <a:rPr lang="en-US" altLang="en-US" sz="1800" dirty="0" err="1" smtClean="0">
                <a:latin typeface="Courier New" pitchFamily="49" charset="0"/>
              </a:rPr>
              <a:t>javac</a:t>
            </a:r>
            <a:r>
              <a:rPr lang="en-US" altLang="en-US" sz="1800" dirty="0" smtClean="0">
                <a:latin typeface="Courier New" pitchFamily="49" charset="0"/>
              </a:rPr>
              <a:t> SampleClient.java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136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599"/>
            <a:ext cx="7772400" cy="497983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Step 6: Start the RMI registry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r>
              <a:rPr lang="en-US" altLang="en-US" sz="2400" dirty="0" smtClean="0"/>
              <a:t>The RMI applications need install to Registry. And the Registry must start manual by call </a:t>
            </a:r>
            <a:r>
              <a:rPr lang="en-US" altLang="en-US" sz="2400" dirty="0" err="1" smtClean="0">
                <a:latin typeface="Courier New" pitchFamily="49" charset="0"/>
              </a:rPr>
              <a:t>rmiregisty</a:t>
            </a:r>
            <a:r>
              <a:rPr lang="en-US" altLang="en-US" sz="2400" dirty="0" smtClean="0"/>
              <a:t>. 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dirty="0" err="1" smtClean="0">
                <a:latin typeface="Courier New" pitchFamily="49" charset="0"/>
              </a:rPr>
              <a:t>rmiregistry</a:t>
            </a:r>
            <a:r>
              <a:rPr lang="en-US" altLang="en-US" sz="2400" dirty="0" smtClean="0"/>
              <a:t> us uses port 1099 by default. You can also bind </a:t>
            </a:r>
            <a:r>
              <a:rPr lang="en-US" altLang="en-US" sz="2400" dirty="0" err="1" smtClean="0"/>
              <a:t>rmiregistry</a:t>
            </a:r>
            <a:r>
              <a:rPr lang="en-US" altLang="en-US" sz="2400" dirty="0" smtClean="0"/>
              <a:t> to a different port by indicating the new port number as : </a:t>
            </a:r>
            <a:r>
              <a:rPr lang="en-US" altLang="en-US" sz="2400" dirty="0" err="1" smtClean="0">
                <a:latin typeface="Courier New" pitchFamily="49" charset="0"/>
              </a:rPr>
              <a:t>rmiregistry</a:t>
            </a:r>
            <a:r>
              <a:rPr lang="en-US" altLang="en-US" sz="2400" dirty="0" smtClean="0">
                <a:latin typeface="Courier New" pitchFamily="49" charset="0"/>
              </a:rPr>
              <a:t> &lt;new port&gt;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	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	</a:t>
            </a:r>
            <a:r>
              <a:rPr lang="en-US" altLang="en-US" sz="2000" dirty="0" err="1" smtClean="0">
                <a:latin typeface="Courier New" pitchFamily="49" charset="0"/>
              </a:rPr>
              <a:t>elpis</a:t>
            </a:r>
            <a:r>
              <a:rPr lang="en-US" altLang="en-US" sz="2000" dirty="0" smtClean="0">
                <a:latin typeface="Courier New" pitchFamily="49" charset="0"/>
              </a:rPr>
              <a:t>:~/</a:t>
            </a:r>
            <a:r>
              <a:rPr lang="en-US" altLang="en-US" sz="2000" dirty="0" err="1" smtClean="0">
                <a:latin typeface="Courier New" pitchFamily="49" charset="0"/>
              </a:rPr>
              <a:t>rmi</a:t>
            </a:r>
            <a:r>
              <a:rPr lang="en-US" altLang="en-US" sz="2000" dirty="0" smtClean="0">
                <a:latin typeface="Courier New" pitchFamily="49" charset="0"/>
              </a:rPr>
              <a:t>&gt; </a:t>
            </a:r>
            <a:r>
              <a:rPr lang="en-US" altLang="en-US" sz="2000" dirty="0" err="1" smtClean="0">
                <a:latin typeface="Courier New" pitchFamily="49" charset="0"/>
              </a:rPr>
              <a:t>rmiregistry</a:t>
            </a:r>
            <a:endParaRPr lang="en-US" altLang="en-US" sz="20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r>
              <a:rPr lang="en-US" altLang="en-US" sz="2400" i="1" dirty="0" smtClean="0"/>
              <a:t>Remark: On Windows, you have to type in from the command line:</a:t>
            </a:r>
          </a:p>
          <a:p>
            <a:pPr>
              <a:buFontTx/>
              <a:buNone/>
            </a:pPr>
            <a:r>
              <a:rPr lang="en-US" altLang="en-US" sz="2000" i="1" dirty="0" smtClean="0">
                <a:latin typeface="Courier New" pitchFamily="49" charset="0"/>
              </a:rPr>
              <a:t>	&gt; start </a:t>
            </a:r>
            <a:r>
              <a:rPr lang="en-US" altLang="en-US" sz="2000" i="1" dirty="0" err="1" smtClean="0">
                <a:latin typeface="Courier New" pitchFamily="49" charset="0"/>
              </a:rPr>
              <a:t>rmiregistry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529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766" y="321972"/>
            <a:ext cx="7772400" cy="903578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chemeClr val="accent6"/>
                </a:solidFill>
                <a:latin typeface="Century" panose="02040604050505020304" pitchFamily="18" charset="0"/>
              </a:rPr>
              <a:t>Steps 7 &amp; 8: Start the remote server objects &amp; Run the client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r>
              <a:rPr lang="en-US" altLang="en-US" sz="2400" dirty="0" smtClean="0"/>
              <a:t>Once the Registry is started, the server can be started and will be able to store itself in the Registry. </a:t>
            </a:r>
          </a:p>
          <a:p>
            <a:r>
              <a:rPr lang="en-US" altLang="en-US" sz="2400" dirty="0" smtClean="0"/>
              <a:t>Because of the grained security model in Java 2.0, you must setup a security policy for RMI by set </a:t>
            </a:r>
            <a:r>
              <a:rPr lang="en-US" altLang="en-US" sz="2400" dirty="0" err="1" smtClean="0">
                <a:latin typeface="Courier New" pitchFamily="49" charset="0"/>
              </a:rPr>
              <a:t>java.security.policy</a:t>
            </a:r>
            <a:r>
              <a:rPr lang="en-US" altLang="en-US" sz="2400" dirty="0" smtClean="0"/>
              <a:t> to the file </a:t>
            </a:r>
            <a:r>
              <a:rPr lang="en-US" altLang="en-US" sz="2400" dirty="0" err="1" smtClean="0">
                <a:latin typeface="Courier New" pitchFamily="49" charset="0"/>
              </a:rPr>
              <a:t>policy.all</a:t>
            </a: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java –</a:t>
            </a:r>
            <a:r>
              <a:rPr lang="en-US" altLang="en-US" sz="1800" dirty="0" err="1" smtClean="0">
                <a:latin typeface="Courier New" pitchFamily="49" charset="0"/>
              </a:rPr>
              <a:t>Djava.security.policy</a:t>
            </a:r>
            <a:r>
              <a:rPr lang="en-US" altLang="en-US" sz="1800" dirty="0" smtClean="0">
                <a:latin typeface="Courier New" pitchFamily="49" charset="0"/>
              </a:rPr>
              <a:t>=</a:t>
            </a:r>
            <a:r>
              <a:rPr lang="en-US" altLang="en-US" sz="1800" dirty="0" err="1" smtClean="0">
                <a:latin typeface="Courier New" pitchFamily="49" charset="0"/>
              </a:rPr>
              <a:t>policy.all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SampleServerImpl</a:t>
            </a:r>
            <a:endParaRPr lang="en-US" alt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elpis</a:t>
            </a:r>
            <a:r>
              <a:rPr lang="en-US" altLang="en-US" sz="1800" dirty="0" smtClean="0">
                <a:latin typeface="Courier New" pitchFamily="49" charset="0"/>
              </a:rPr>
              <a:t>:~/</a:t>
            </a:r>
            <a:r>
              <a:rPr lang="en-US" altLang="en-US" sz="1800" dirty="0" err="1" smtClean="0">
                <a:latin typeface="Courier New" pitchFamily="49" charset="0"/>
              </a:rPr>
              <a:t>rmi</a:t>
            </a:r>
            <a:r>
              <a:rPr lang="en-US" altLang="en-US" sz="1800" dirty="0" smtClean="0">
                <a:latin typeface="Courier New" pitchFamily="49" charset="0"/>
              </a:rPr>
              <a:t>&gt; java –</a:t>
            </a:r>
            <a:r>
              <a:rPr lang="en-US" altLang="en-US" sz="1800" dirty="0" err="1" smtClean="0">
                <a:latin typeface="Courier New" pitchFamily="49" charset="0"/>
              </a:rPr>
              <a:t>Djava.security.policy</a:t>
            </a:r>
            <a:r>
              <a:rPr lang="en-US" altLang="en-US" sz="1800" dirty="0" smtClean="0">
                <a:latin typeface="Courier New" pitchFamily="49" charset="0"/>
              </a:rPr>
              <a:t>=</a:t>
            </a:r>
            <a:r>
              <a:rPr lang="en-US" altLang="en-US" sz="1800" dirty="0" err="1" smtClean="0">
                <a:latin typeface="Courier New" pitchFamily="49" charset="0"/>
              </a:rPr>
              <a:t>policy.all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SampleClient</a:t>
            </a:r>
            <a:endParaRPr lang="en-US" alt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7042150" cy="832945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Distributed systems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Centralized systems vs distributed systems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need for distributed systems --- application’s non-functional requirements 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Transparencies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Dependencies among different dimensions of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transparencies</a:t>
            </a:r>
          </a:p>
          <a:p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RPC Model</a:t>
            </a:r>
          </a:p>
          <a:p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RPC Stubs</a:t>
            </a:r>
          </a:p>
          <a:p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Marshalling Arguments</a:t>
            </a:r>
          </a:p>
          <a:p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RMI</a:t>
            </a: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36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01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7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(7)</Template>
  <TotalTime>437</TotalTime>
  <Pages>11</Pages>
  <Words>4209</Words>
  <Application>Microsoft Office PowerPoint</Application>
  <PresentationFormat>On-screen Show (4:3)</PresentationFormat>
  <Paragraphs>694</Paragraphs>
  <Slides>95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95</vt:i4>
      </vt:variant>
    </vt:vector>
  </HeadingPairs>
  <TitlesOfParts>
    <vt:vector size="106" baseType="lpstr">
      <vt:lpstr>ＭＳ Ｐゴシック</vt:lpstr>
      <vt:lpstr>Arial</vt:lpstr>
      <vt:lpstr>Calibri</vt:lpstr>
      <vt:lpstr>Century</vt:lpstr>
      <vt:lpstr>Century Gothic</vt:lpstr>
      <vt:lpstr>Courier New</vt:lpstr>
      <vt:lpstr>Marlett</vt:lpstr>
      <vt:lpstr>新細明體</vt:lpstr>
      <vt:lpstr>Times New Roman</vt:lpstr>
      <vt:lpstr>Wingdings</vt:lpstr>
      <vt:lpstr>APUtemplate-Level_3 (7)</vt:lpstr>
      <vt:lpstr>PowerPoint Presentation</vt:lpstr>
      <vt:lpstr>Lecturer Introduction</vt:lpstr>
      <vt:lpstr>Prerequisites for this module</vt:lpstr>
      <vt:lpstr>Aims of the module</vt:lpstr>
      <vt:lpstr>Topic &amp; Structure of The Lesson</vt:lpstr>
      <vt:lpstr>Course Learning Outcomes</vt:lpstr>
      <vt:lpstr>Mapping of CLOs with MOEs Domain</vt:lpstr>
      <vt:lpstr>MQF and MOE Domains</vt:lpstr>
      <vt:lpstr>Teaching Strategies</vt:lpstr>
      <vt:lpstr>Assessment Methods</vt:lpstr>
      <vt:lpstr>Methods of Delivery </vt:lpstr>
      <vt:lpstr>Outcomes Based Education (OBE)</vt:lpstr>
      <vt:lpstr>So…What is OBE?</vt:lpstr>
      <vt:lpstr>Student Learning Time (SLT)</vt:lpstr>
      <vt:lpstr>PowerPoint Presentation</vt:lpstr>
      <vt:lpstr>Key Terms You Must Be Able To Use</vt:lpstr>
      <vt:lpstr>INTRODUCTION TO COMPUTER NETWORKS </vt:lpstr>
      <vt:lpstr>Networking</vt:lpstr>
      <vt:lpstr>PowerPoint Presentation</vt:lpstr>
      <vt:lpstr>Applications of Networks</vt:lpstr>
      <vt:lpstr>Internetworks &amp; Intranetworks</vt:lpstr>
      <vt:lpstr>Network Topology</vt:lpstr>
      <vt:lpstr>WAN</vt:lpstr>
      <vt:lpstr>Networking Terminology</vt:lpstr>
      <vt:lpstr>Computers: Clients and Servers</vt:lpstr>
      <vt:lpstr>Medium for data communication</vt:lpstr>
      <vt:lpstr>PowerPoint Presentation</vt:lpstr>
      <vt:lpstr>Network Components</vt:lpstr>
      <vt:lpstr>Networking Devices</vt:lpstr>
      <vt:lpstr>Protocols</vt:lpstr>
      <vt:lpstr>PowerPoint Presentation</vt:lpstr>
      <vt:lpstr>Applications</vt:lpstr>
      <vt:lpstr>Distributed Systems</vt:lpstr>
      <vt:lpstr>Distributed Systems</vt:lpstr>
      <vt:lpstr>What Is a Distributed Ingredients of a Distributed System  System?</vt:lpstr>
      <vt:lpstr>What Is a Distributed System?</vt:lpstr>
      <vt:lpstr>What is a Distributed System</vt:lpstr>
      <vt:lpstr>Why Distributed Systems?</vt:lpstr>
      <vt:lpstr>Why Distributed Systems?</vt:lpstr>
      <vt:lpstr>Why Distributed System?</vt:lpstr>
      <vt:lpstr>Centralized vs Distributed Systems</vt:lpstr>
      <vt:lpstr>Advantages and Disadvantages of Distributed Systems</vt:lpstr>
      <vt:lpstr>Middleware</vt:lpstr>
      <vt:lpstr>History Review of Distributed Systems</vt:lpstr>
      <vt:lpstr>Examples of Distributed Systems</vt:lpstr>
      <vt:lpstr>Examples of Distributed Systems</vt:lpstr>
      <vt:lpstr>Transparency in Distributed Systems</vt:lpstr>
      <vt:lpstr>Location Transparency</vt:lpstr>
      <vt:lpstr>Remote Procedure Call (RPC)</vt:lpstr>
      <vt:lpstr>Ordinary procedure/function call</vt:lpstr>
      <vt:lpstr>PowerPoint Presentation</vt:lpstr>
      <vt:lpstr>Solution – a pair of stubs</vt:lpstr>
      <vt:lpstr>PowerPoint Presentation</vt:lpstr>
      <vt:lpstr>Result</vt:lpstr>
      <vt:lpstr>RPC Model</vt:lpstr>
      <vt:lpstr>RPC Model (continued)</vt:lpstr>
      <vt:lpstr>RPC Stubs</vt:lpstr>
      <vt:lpstr>Marshalling Arguments</vt:lpstr>
      <vt:lpstr>Java Remote Object Invocation (RMI)</vt:lpstr>
      <vt:lpstr>The General RMI Architecture</vt:lpstr>
      <vt:lpstr>The Stub and Skeleton</vt:lpstr>
      <vt:lpstr>Remote Method Invocation</vt:lpstr>
      <vt:lpstr>Concept of RMI</vt:lpstr>
      <vt:lpstr>Stub and Skeleton</vt:lpstr>
      <vt:lpstr>Stub and Skeleton</vt:lpstr>
      <vt:lpstr>Creating a simple RMI application</vt:lpstr>
      <vt:lpstr>Define a remote interface</vt:lpstr>
      <vt:lpstr>Remote Interface</vt:lpstr>
      <vt:lpstr>Implementation of remote interface</vt:lpstr>
      <vt:lpstr>PowerPoint Presentation</vt:lpstr>
      <vt:lpstr>Create AddServer and host rmi service</vt:lpstr>
      <vt:lpstr>PowerPoint Presentation</vt:lpstr>
      <vt:lpstr>Create Client Application</vt:lpstr>
      <vt:lpstr>PowerPoint Presentation</vt:lpstr>
      <vt:lpstr>Execution</vt:lpstr>
      <vt:lpstr>Write a RMI application to reverse the given string .Write all interfaces and required classes</vt:lpstr>
      <vt:lpstr>PowerPoint Presentation</vt:lpstr>
      <vt:lpstr>PowerPoint Presentation</vt:lpstr>
      <vt:lpstr>PowerPoint Presentation</vt:lpstr>
      <vt:lpstr>Write a RMI application to check whether the given number is Prime or not . Write all interfaces and required classes. </vt:lpstr>
      <vt:lpstr>PowerPoint Presentation</vt:lpstr>
      <vt:lpstr>PowerPoint Presentation</vt:lpstr>
      <vt:lpstr>Steps for Developing an RMI System</vt:lpstr>
      <vt:lpstr>Step 1:  Defining the Remote Interface</vt:lpstr>
      <vt:lpstr>Step 2: Develop the remote object and its interface</vt:lpstr>
      <vt:lpstr>Step 2: Develop the remote object and its interface</vt:lpstr>
      <vt:lpstr>Step 2: Develop the remote object and its interface</vt:lpstr>
      <vt:lpstr>Step 3: Develop the client program</vt:lpstr>
      <vt:lpstr>Step 3: Develop the client program</vt:lpstr>
      <vt:lpstr>Step 4 &amp; 5: Compile the Java source files &amp; Generate the client stubs and server skeletons</vt:lpstr>
      <vt:lpstr>Step 6: Start the RMI registry</vt:lpstr>
      <vt:lpstr>Steps 7 &amp; 8: Start the remote server objects &amp; Run the client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Socket</dc:title>
  <dc:subject>MSc</dc:subject>
  <dc:creator>Umapathy Eaganathan</dc:creator>
  <cp:lastModifiedBy>Umapathy Eaganathan</cp:lastModifiedBy>
  <cp:revision>64</cp:revision>
  <cp:lastPrinted>2019-06-24T05:46:56Z</cp:lastPrinted>
  <dcterms:created xsi:type="dcterms:W3CDTF">2015-10-01T04:21:44Z</dcterms:created>
  <dcterms:modified xsi:type="dcterms:W3CDTF">2019-06-24T08:59:15Z</dcterms:modified>
</cp:coreProperties>
</file>