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6" r:id="rId3"/>
    <p:sldId id="277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EF383E00-7003-41AE-99E8-D9BA58127CC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6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53B62184-2B72-456D-874D-443AB8CF3137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9287025"/>
            <a:ext cx="2971185" cy="488871"/>
          </a:xfrm>
          <a:prstGeom prst="rect">
            <a:avLst/>
          </a:prstGeom>
          <a:noFill/>
        </p:spPr>
        <p:txBody>
          <a:bodyPr lIns="87874" tIns="43937" rIns="87874" bIns="43937"/>
          <a:lstStyle>
            <a:lvl1pPr defTabSz="9092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3975" indent="-274606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8423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7792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7161" indent="-219685" defTabSz="9092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16531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55900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95269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4638" indent="-219685" defTabSz="90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861F2A-5C9C-4F6A-AA4A-37501FC8BB0B}" type="slidenum">
              <a:rPr lang="da-DK" altLang="en-US">
                <a:latin typeface="Times New Roman" pitchFamily="18" charset="0"/>
              </a:rPr>
              <a:pPr/>
              <a:t>1</a:t>
            </a:fld>
            <a:endParaRPr lang="da-DK" alt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29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747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028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09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94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365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970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5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15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653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Services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199290" y="6669088"/>
            <a:ext cx="1687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204DF8-6A86-4B08-8640-56D0EC3D7E0A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24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417609"/>
            <a:ext cx="6400800" cy="600601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Eurostile ExtendedTwo" pitchFamily="34" charset="0"/>
              </a:rPr>
              <a:t>Name Services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</a:t>
            </a:r>
            <a:r>
              <a:rPr lang="en-US" sz="1400" kern="0" smtClean="0"/>
              <a:t>Version </a:t>
            </a:r>
            <a:r>
              <a:rPr lang="en-US" sz="1400" kern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273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0223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Space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059873"/>
            <a:ext cx="8229600" cy="38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4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6173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The Domain Name System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16734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000" dirty="0"/>
              <a:t>A distributed naming database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Name structure reflects administrative structure of the Internet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Rapidly resolves domain names to IP addresses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exploits caching heavily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typical query time ~100 milliseconds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Scales to millions of computers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partitioned database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caching</a:t>
            </a:r>
          </a:p>
          <a:p>
            <a:pPr>
              <a:lnSpc>
                <a:spcPct val="120000"/>
              </a:lnSpc>
            </a:pPr>
            <a:r>
              <a:rPr lang="en-GB" altLang="en-US" sz="2000" dirty="0"/>
              <a:t>Resilient to failure of a server</a:t>
            </a:r>
          </a:p>
          <a:p>
            <a:pPr lvl="1">
              <a:lnSpc>
                <a:spcPct val="120000"/>
              </a:lnSpc>
            </a:pPr>
            <a:r>
              <a:rPr lang="en-GB" altLang="en-US" sz="2400" dirty="0"/>
              <a:t>replication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Parts of a domain name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Usually consists of two or more parts (technically </a:t>
            </a:r>
            <a:r>
              <a:rPr lang="en-US" altLang="en-US" sz="2400" i="1" dirty="0"/>
              <a:t>labels</a:t>
            </a:r>
            <a:r>
              <a:rPr lang="en-US" altLang="en-US" sz="2400" dirty="0"/>
              <a:t>), separated by dots. .</a:t>
            </a:r>
          </a:p>
          <a:p>
            <a:r>
              <a:rPr lang="en-US" altLang="en-US" sz="2400" dirty="0"/>
              <a:t>The rightmost label conveys the top-level domain.</a:t>
            </a:r>
          </a:p>
          <a:p>
            <a:r>
              <a:rPr lang="en-US" altLang="en-US" sz="2400" dirty="0"/>
              <a:t>Each label to the left specifies a subdivision, or subdomain of the domain above it. 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74" y="3960019"/>
            <a:ext cx="49609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2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DNS name servers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Domain Name System consists of a hierarchical set of DNS servers</a:t>
            </a:r>
          </a:p>
          <a:p>
            <a:r>
              <a:rPr lang="en-US" altLang="en-US" sz="2400" dirty="0"/>
              <a:t>Each domain or subdomain has one or more authoritative DNS servers that publish information about that domain and the name servers of any domains "beneath" it</a:t>
            </a:r>
          </a:p>
          <a:p>
            <a:r>
              <a:rPr lang="en-US" altLang="en-US" sz="2400" dirty="0"/>
              <a:t>The hierarchy of authoritative DNS servers matches the hierarchy of domains.</a:t>
            </a:r>
          </a:p>
          <a:p>
            <a:r>
              <a:rPr lang="en-US" altLang="en-US" sz="2400" dirty="0"/>
              <a:t>At the top of the hierarchy stand the root </a:t>
            </a:r>
            <a:r>
              <a:rPr lang="en-US" altLang="en-US" sz="2400" dirty="0" err="1"/>
              <a:t>nameservers</a:t>
            </a:r>
            <a:r>
              <a:rPr lang="en-US" altLang="en-US" sz="2400" dirty="0"/>
              <a:t>: the servers to query when looking up (</a:t>
            </a:r>
            <a:r>
              <a:rPr lang="en-US" altLang="en-US" sz="2400" i="1" dirty="0"/>
              <a:t>resolving</a:t>
            </a:r>
            <a:r>
              <a:rPr lang="en-US" altLang="en-US" sz="2400" dirty="0"/>
              <a:t>) a top-level domain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Directory and Discovery Services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Directory services</a:t>
            </a:r>
          </a:p>
          <a:p>
            <a:pPr lvl="1"/>
            <a:r>
              <a:rPr lang="en-US" altLang="en-US" dirty="0"/>
              <a:t>Attribute-based name services</a:t>
            </a:r>
          </a:p>
          <a:p>
            <a:pPr lvl="1"/>
            <a:r>
              <a:rPr lang="en-US" altLang="en-US" dirty="0"/>
              <a:t>Attributes are used as values to be looked up</a:t>
            </a:r>
          </a:p>
          <a:p>
            <a:pPr lvl="1"/>
            <a:r>
              <a:rPr lang="en-US" altLang="en-US" dirty="0"/>
              <a:t>Textual  name can be considered to be just another attribute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Directory and Discovery Services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06886"/>
            <a:ext cx="8229600" cy="4896945"/>
          </a:xfrm>
        </p:spPr>
        <p:txBody>
          <a:bodyPr/>
          <a:lstStyle/>
          <a:p>
            <a:r>
              <a:rPr lang="en-US" altLang="en-US" sz="2800" dirty="0"/>
              <a:t>Discovery services</a:t>
            </a:r>
          </a:p>
          <a:p>
            <a:pPr lvl="1"/>
            <a:r>
              <a:rPr lang="en-US" altLang="en-US" sz="2400" dirty="0"/>
              <a:t>Directory service that registers services provided in a spontaneous networking environment </a:t>
            </a:r>
          </a:p>
          <a:p>
            <a:pPr lvl="1"/>
            <a:r>
              <a:rPr lang="en-US" altLang="en-US" sz="2400" dirty="0"/>
              <a:t>Provide an interface for automatically registering and             de-registering services, as well as an interface for clients to look up the services they require</a:t>
            </a:r>
          </a:p>
          <a:p>
            <a:pPr lvl="1"/>
            <a:r>
              <a:rPr lang="en-US" altLang="en-US" sz="2400" dirty="0"/>
              <a:t>Ex : a printer (or the service that manages it) may register its attributes with the discovery service as follows :</a:t>
            </a:r>
          </a:p>
          <a:p>
            <a:pPr lvl="2"/>
            <a:r>
              <a:rPr lang="en-US" altLang="en-US" sz="2000" dirty="0"/>
              <a:t>‘</a:t>
            </a:r>
            <a:r>
              <a:rPr lang="en-US" altLang="en-US" sz="2000" dirty="0" err="1"/>
              <a:t>resourceClass</a:t>
            </a:r>
            <a:r>
              <a:rPr lang="en-US" altLang="en-US" sz="2000" dirty="0"/>
              <a:t> = printer, type=laser, color=yes, resolution=600dpi, location=room101,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=http://www.hotelNW.com/services/printer98’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Jini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Discovery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Designed to be used for spontaneous networking</a:t>
            </a:r>
          </a:p>
          <a:p>
            <a:r>
              <a:rPr lang="en-US" altLang="en-US" sz="2400" dirty="0"/>
              <a:t>Entirely java-based </a:t>
            </a:r>
          </a:p>
          <a:p>
            <a:r>
              <a:rPr lang="en-US" altLang="en-US" sz="2400" dirty="0"/>
              <a:t>Computers communicate by means of RMI, and can download code if necessary</a:t>
            </a:r>
          </a:p>
          <a:p>
            <a:r>
              <a:rPr lang="en-US" altLang="en-US" sz="2400" dirty="0"/>
              <a:t>Discovery-related components in a </a:t>
            </a:r>
            <a:r>
              <a:rPr lang="en-US" altLang="en-US" sz="2400" dirty="0" err="1"/>
              <a:t>Jini</a:t>
            </a:r>
            <a:r>
              <a:rPr lang="en-US" altLang="en-US" sz="2400" dirty="0"/>
              <a:t> system are look up services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 err="1"/>
              <a:t>Jini</a:t>
            </a:r>
            <a:r>
              <a:rPr lang="en-US" altLang="en-US" sz="2400" dirty="0"/>
              <a:t> service (such as printing service) may be registered with many look up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Jini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Discovery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ym typeface="Wingdings" panose="05000000000000000000" pitchFamily="2" charset="2"/>
              </a:rPr>
              <a:t>How to locate the look up service ?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Using a well-known multicast IP address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Multicast the request using a “time to live” value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Look up services announce their existence to the same multicast address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Service instance is configured with one or more group names such as ‘finance’, ‘sales’, ‘admin’, which act as scoping labels.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Limited period of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Global Name Service (GNS)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Designed and implemented by Lampson and colleagues at the DEC Systems Research Center (1986)</a:t>
            </a:r>
          </a:p>
          <a:p>
            <a:r>
              <a:rPr lang="en-US" altLang="en-US" sz="2400" dirty="0"/>
              <a:t>Provide facilities for resource location, email addressing and authentication </a:t>
            </a:r>
          </a:p>
          <a:p>
            <a:r>
              <a:rPr lang="en-US" altLang="en-US" sz="2400" dirty="0"/>
              <a:t>When the naming database grows from small to large scale, the structure of name space may change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en-US" sz="2000" dirty="0"/>
              <a:t>the service should accommodate it</a:t>
            </a:r>
          </a:p>
          <a:p>
            <a:r>
              <a:rPr lang="en-US" altLang="en-US" sz="2400" dirty="0"/>
              <a:t>Cache consistency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</a:rPr>
              <a:t>GNS Structure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Tree of directories holding names and values</a:t>
            </a:r>
          </a:p>
          <a:p>
            <a:r>
              <a:rPr lang="en-US" altLang="en-US" sz="2800" dirty="0" err="1"/>
              <a:t>Muti</a:t>
            </a:r>
            <a:r>
              <a:rPr lang="en-US" altLang="en-US" sz="2800" dirty="0"/>
              <a:t>-part pathnames refer to the root or relative working directory (like Unix file system)</a:t>
            </a:r>
          </a:p>
          <a:p>
            <a:r>
              <a:rPr lang="en-US" altLang="en-US" sz="2800" dirty="0"/>
              <a:t>Unique Directory Identifier (DI)</a:t>
            </a:r>
          </a:p>
          <a:p>
            <a:r>
              <a:rPr lang="en-US" altLang="en-US" sz="2800" dirty="0"/>
              <a:t>A directory contains list of names and references </a:t>
            </a:r>
          </a:p>
          <a:p>
            <a:r>
              <a:rPr lang="en-US" altLang="en-US" sz="2800" dirty="0"/>
              <a:t>Leaves of tree contain value trees (structured values)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concepts</a:t>
            </a:r>
          </a:p>
          <a:p>
            <a:r>
              <a:rPr lang="en-US" altLang="en-US" sz="2800" dirty="0"/>
              <a:t>Domain Name System (DNS)</a:t>
            </a:r>
          </a:p>
          <a:p>
            <a:r>
              <a:rPr lang="en-US" altLang="en-US" sz="2800" dirty="0"/>
              <a:t>Directory and Discovery Services </a:t>
            </a:r>
          </a:p>
          <a:p>
            <a:pPr lvl="1"/>
            <a:r>
              <a:rPr lang="en-US" altLang="en-US" sz="2400" dirty="0"/>
              <a:t>Introduction</a:t>
            </a:r>
          </a:p>
          <a:p>
            <a:pPr lvl="1"/>
            <a:r>
              <a:rPr lang="en-US" altLang="en-US" sz="2400" dirty="0" err="1"/>
              <a:t>Jini</a:t>
            </a:r>
            <a:endParaRPr lang="en-US" altLang="en-US" sz="2400" dirty="0"/>
          </a:p>
          <a:p>
            <a:pPr lvl="1"/>
            <a:r>
              <a:rPr lang="en-US" altLang="en-US" sz="2400" dirty="0"/>
              <a:t>Global Name Service (GNS)</a:t>
            </a:r>
          </a:p>
          <a:p>
            <a:pPr lvl="1"/>
            <a:r>
              <a:rPr lang="en-US" altLang="en-US" sz="2400" dirty="0"/>
              <a:t>X500 Directory Service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4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X500 Directory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Standard of ITU and ISO organizations</a:t>
            </a:r>
          </a:p>
          <a:p>
            <a:r>
              <a:rPr lang="en-US" altLang="en-US" sz="2800" dirty="0"/>
              <a:t>Organized in a tree structure with name nodes as in the case of other name servers </a:t>
            </a:r>
          </a:p>
          <a:p>
            <a:r>
              <a:rPr lang="en-US" altLang="en-US" sz="2800" dirty="0"/>
              <a:t>A wide range of attributes are stored in each node</a:t>
            </a:r>
          </a:p>
          <a:p>
            <a:r>
              <a:rPr lang="en-US" altLang="en-US" sz="2800" dirty="0"/>
              <a:t>Directory Information Tree (DIT)</a:t>
            </a:r>
          </a:p>
          <a:p>
            <a:r>
              <a:rPr lang="en-US" altLang="en-US" sz="2800" dirty="0"/>
              <a:t>Directory Information Base (DIB)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X.500 service architecture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83281" y="1846274"/>
            <a:ext cx="6324600" cy="3429000"/>
            <a:chOff x="1622425" y="1411288"/>
            <a:chExt cx="6948488" cy="43846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75013" y="1411288"/>
              <a:ext cx="5262562" cy="435133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75013" y="1411288"/>
              <a:ext cx="5295900" cy="4384675"/>
            </a:xfrm>
            <a:prstGeom prst="rect">
              <a:avLst/>
            </a:prstGeom>
            <a:noFill/>
            <a:ln w="492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11550" y="2592388"/>
              <a:ext cx="1079500" cy="1077912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65750" y="1647825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365750" y="3535363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22425" y="2794000"/>
              <a:ext cx="944563" cy="776288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600325" y="3063875"/>
              <a:ext cx="168275" cy="101600"/>
            </a:xfrm>
            <a:custGeom>
              <a:avLst/>
              <a:gdLst>
                <a:gd name="T0" fmla="*/ 168275 w 106"/>
                <a:gd name="T1" fmla="*/ 33337 h 64"/>
                <a:gd name="T2" fmla="*/ 168275 w 106"/>
                <a:gd name="T3" fmla="*/ 101600 h 64"/>
                <a:gd name="T4" fmla="*/ 0 w 106"/>
                <a:gd name="T5" fmla="*/ 33337 h 64"/>
                <a:gd name="T6" fmla="*/ 168275 w 106"/>
                <a:gd name="T7" fmla="*/ 0 h 64"/>
                <a:gd name="T8" fmla="*/ 168275 w 106"/>
                <a:gd name="T9" fmla="*/ 3333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106" y="21"/>
                  </a:moveTo>
                  <a:lnTo>
                    <a:pt x="106" y="64"/>
                  </a:lnTo>
                  <a:lnTo>
                    <a:pt x="0" y="21"/>
                  </a:lnTo>
                  <a:lnTo>
                    <a:pt x="106" y="0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08350" y="3063875"/>
              <a:ext cx="169863" cy="101600"/>
            </a:xfrm>
            <a:custGeom>
              <a:avLst/>
              <a:gdLst>
                <a:gd name="T0" fmla="*/ 0 w 107"/>
                <a:gd name="T1" fmla="*/ 33337 h 64"/>
                <a:gd name="T2" fmla="*/ 0 w 107"/>
                <a:gd name="T3" fmla="*/ 0 h 64"/>
                <a:gd name="T4" fmla="*/ 169863 w 107"/>
                <a:gd name="T5" fmla="*/ 33337 h 64"/>
                <a:gd name="T6" fmla="*/ 0 w 107"/>
                <a:gd name="T7" fmla="*/ 101600 h 64"/>
                <a:gd name="T8" fmla="*/ 0 w 107"/>
                <a:gd name="T9" fmla="*/ 3333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64"/>
                <a:gd name="T17" fmla="*/ 107 w 107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64">
                  <a:moveTo>
                    <a:pt x="0" y="21"/>
                  </a:moveTo>
                  <a:lnTo>
                    <a:pt x="0" y="0"/>
                  </a:lnTo>
                  <a:lnTo>
                    <a:pt x="107" y="21"/>
                  </a:lnTo>
                  <a:lnTo>
                    <a:pt x="0" y="6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68600" y="3097213"/>
              <a:ext cx="539750" cy="1587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556125" y="3435350"/>
              <a:ext cx="168275" cy="101600"/>
            </a:xfrm>
            <a:custGeom>
              <a:avLst/>
              <a:gdLst>
                <a:gd name="T0" fmla="*/ 134938 w 106"/>
                <a:gd name="T1" fmla="*/ 68262 h 64"/>
                <a:gd name="T2" fmla="*/ 100012 w 106"/>
                <a:gd name="T3" fmla="*/ 101600 h 64"/>
                <a:gd name="T4" fmla="*/ 0 w 106"/>
                <a:gd name="T5" fmla="*/ 0 h 64"/>
                <a:gd name="T6" fmla="*/ 168275 w 106"/>
                <a:gd name="T7" fmla="*/ 34925 h 64"/>
                <a:gd name="T8" fmla="*/ 134938 w 106"/>
                <a:gd name="T9" fmla="*/ 68262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85" y="43"/>
                  </a:moveTo>
                  <a:lnTo>
                    <a:pt x="63" y="64"/>
                  </a:lnTo>
                  <a:lnTo>
                    <a:pt x="0" y="0"/>
                  </a:lnTo>
                  <a:lnTo>
                    <a:pt x="106" y="22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197475" y="3738563"/>
              <a:ext cx="168275" cy="134937"/>
            </a:xfrm>
            <a:custGeom>
              <a:avLst/>
              <a:gdLst>
                <a:gd name="T0" fmla="*/ 33338 w 106"/>
                <a:gd name="T1" fmla="*/ 33337 h 85"/>
                <a:gd name="T2" fmla="*/ 33338 w 106"/>
                <a:gd name="T3" fmla="*/ 0 h 85"/>
                <a:gd name="T4" fmla="*/ 168275 w 106"/>
                <a:gd name="T5" fmla="*/ 134937 h 85"/>
                <a:gd name="T6" fmla="*/ 0 w 106"/>
                <a:gd name="T7" fmla="*/ 66675 h 85"/>
                <a:gd name="T8" fmla="*/ 33338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21"/>
                  </a:moveTo>
                  <a:lnTo>
                    <a:pt x="21" y="0"/>
                  </a:lnTo>
                  <a:lnTo>
                    <a:pt x="106" y="85"/>
                  </a:lnTo>
                  <a:lnTo>
                    <a:pt x="0" y="42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725988" y="3502025"/>
              <a:ext cx="471487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591050" y="2760663"/>
              <a:ext cx="168275" cy="134937"/>
            </a:xfrm>
            <a:custGeom>
              <a:avLst/>
              <a:gdLst>
                <a:gd name="T0" fmla="*/ 168275 w 106"/>
                <a:gd name="T1" fmla="*/ 33337 h 85"/>
                <a:gd name="T2" fmla="*/ 168275 w 106"/>
                <a:gd name="T3" fmla="*/ 101600 h 85"/>
                <a:gd name="T4" fmla="*/ 0 w 106"/>
                <a:gd name="T5" fmla="*/ 134937 h 85"/>
                <a:gd name="T6" fmla="*/ 134938 w 106"/>
                <a:gd name="T7" fmla="*/ 0 h 85"/>
                <a:gd name="T8" fmla="*/ 168275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106" y="21"/>
                  </a:moveTo>
                  <a:lnTo>
                    <a:pt x="106" y="64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164138" y="2422525"/>
              <a:ext cx="168275" cy="134938"/>
            </a:xfrm>
            <a:custGeom>
              <a:avLst/>
              <a:gdLst>
                <a:gd name="T0" fmla="*/ 33338 w 106"/>
                <a:gd name="T1" fmla="*/ 101600 h 85"/>
                <a:gd name="T2" fmla="*/ 0 w 106"/>
                <a:gd name="T3" fmla="*/ 68263 h 85"/>
                <a:gd name="T4" fmla="*/ 168275 w 106"/>
                <a:gd name="T5" fmla="*/ 0 h 85"/>
                <a:gd name="T6" fmla="*/ 66675 w 106"/>
                <a:gd name="T7" fmla="*/ 134938 h 85"/>
                <a:gd name="T8" fmla="*/ 333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64"/>
                  </a:moveTo>
                  <a:lnTo>
                    <a:pt x="0" y="43"/>
                  </a:lnTo>
                  <a:lnTo>
                    <a:pt x="106" y="0"/>
                  </a:lnTo>
                  <a:lnTo>
                    <a:pt x="42" y="85"/>
                  </a:lnTo>
                  <a:lnTo>
                    <a:pt x="21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759325" y="2524125"/>
              <a:ext cx="438150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22425" y="1714500"/>
              <a:ext cx="944563" cy="776288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22425" y="3873500"/>
              <a:ext cx="944563" cy="774700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66988" y="4110038"/>
              <a:ext cx="168275" cy="168275"/>
            </a:xfrm>
            <a:custGeom>
              <a:avLst/>
              <a:gdLst>
                <a:gd name="T0" fmla="*/ 134938 w 106"/>
                <a:gd name="T1" fmla="*/ 66675 h 106"/>
                <a:gd name="T2" fmla="*/ 168275 w 106"/>
                <a:gd name="T3" fmla="*/ 100012 h 106"/>
                <a:gd name="T4" fmla="*/ 0 w 106"/>
                <a:gd name="T5" fmla="*/ 168275 h 106"/>
                <a:gd name="T6" fmla="*/ 101600 w 106"/>
                <a:gd name="T7" fmla="*/ 0 h 106"/>
                <a:gd name="T8" fmla="*/ 134938 w 106"/>
                <a:gd name="T9" fmla="*/ 66675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06"/>
                <a:gd name="T17" fmla="*/ 106 w 10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06">
                  <a:moveTo>
                    <a:pt x="85" y="42"/>
                  </a:moveTo>
                  <a:lnTo>
                    <a:pt x="106" y="63"/>
                  </a:lnTo>
                  <a:lnTo>
                    <a:pt x="0" y="106"/>
                  </a:lnTo>
                  <a:lnTo>
                    <a:pt x="64" y="0"/>
                  </a:lnTo>
                  <a:lnTo>
                    <a:pt x="85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09950" y="3502025"/>
              <a:ext cx="168275" cy="134938"/>
            </a:xfrm>
            <a:custGeom>
              <a:avLst/>
              <a:gdLst>
                <a:gd name="T0" fmla="*/ 33338 w 106"/>
                <a:gd name="T1" fmla="*/ 101600 h 85"/>
                <a:gd name="T2" fmla="*/ 0 w 106"/>
                <a:gd name="T3" fmla="*/ 68263 h 85"/>
                <a:gd name="T4" fmla="*/ 168275 w 106"/>
                <a:gd name="T5" fmla="*/ 0 h 85"/>
                <a:gd name="T6" fmla="*/ 68263 w 106"/>
                <a:gd name="T7" fmla="*/ 134938 h 85"/>
                <a:gd name="T8" fmla="*/ 333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64"/>
                  </a:moveTo>
                  <a:lnTo>
                    <a:pt x="0" y="43"/>
                  </a:lnTo>
                  <a:lnTo>
                    <a:pt x="106" y="0"/>
                  </a:lnTo>
                  <a:lnTo>
                    <a:pt x="43" y="85"/>
                  </a:lnTo>
                  <a:lnTo>
                    <a:pt x="21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735263" y="3603625"/>
              <a:ext cx="674687" cy="539750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66988" y="2085975"/>
              <a:ext cx="168275" cy="134938"/>
            </a:xfrm>
            <a:custGeom>
              <a:avLst/>
              <a:gdLst>
                <a:gd name="T0" fmla="*/ 134938 w 106"/>
                <a:gd name="T1" fmla="*/ 101600 h 85"/>
                <a:gd name="T2" fmla="*/ 134938 w 106"/>
                <a:gd name="T3" fmla="*/ 134938 h 85"/>
                <a:gd name="T4" fmla="*/ 0 w 106"/>
                <a:gd name="T5" fmla="*/ 0 h 85"/>
                <a:gd name="T6" fmla="*/ 168275 w 106"/>
                <a:gd name="T7" fmla="*/ 66675 h 85"/>
                <a:gd name="T8" fmla="*/ 134938 w 106"/>
                <a:gd name="T9" fmla="*/ 10160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85" y="64"/>
                  </a:moveTo>
                  <a:lnTo>
                    <a:pt x="85" y="85"/>
                  </a:lnTo>
                  <a:lnTo>
                    <a:pt x="0" y="0"/>
                  </a:lnTo>
                  <a:lnTo>
                    <a:pt x="106" y="42"/>
                  </a:ln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09950" y="2659063"/>
              <a:ext cx="168275" cy="134937"/>
            </a:xfrm>
            <a:custGeom>
              <a:avLst/>
              <a:gdLst>
                <a:gd name="T0" fmla="*/ 33338 w 106"/>
                <a:gd name="T1" fmla="*/ 33337 h 85"/>
                <a:gd name="T2" fmla="*/ 68263 w 106"/>
                <a:gd name="T3" fmla="*/ 0 h 85"/>
                <a:gd name="T4" fmla="*/ 168275 w 106"/>
                <a:gd name="T5" fmla="*/ 134937 h 85"/>
                <a:gd name="T6" fmla="*/ 0 w 106"/>
                <a:gd name="T7" fmla="*/ 68262 h 85"/>
                <a:gd name="T8" fmla="*/ 33338 w 106"/>
                <a:gd name="T9" fmla="*/ 3333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5"/>
                <a:gd name="T17" fmla="*/ 106 w 10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5">
                  <a:moveTo>
                    <a:pt x="21" y="21"/>
                  </a:moveTo>
                  <a:lnTo>
                    <a:pt x="43" y="0"/>
                  </a:lnTo>
                  <a:lnTo>
                    <a:pt x="106" y="85"/>
                  </a:lnTo>
                  <a:lnTo>
                    <a:pt x="0" y="43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735263" y="2187575"/>
              <a:ext cx="708025" cy="50482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188200" y="1681163"/>
              <a:ext cx="1079500" cy="1079500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153275" y="2641600"/>
              <a:ext cx="185738" cy="185738"/>
            </a:xfrm>
            <a:custGeom>
              <a:avLst/>
              <a:gdLst>
                <a:gd name="T0" fmla="*/ 48073 w 85"/>
                <a:gd name="T1" fmla="*/ 139850 h 85"/>
                <a:gd name="T2" fmla="*/ 0 w 85"/>
                <a:gd name="T3" fmla="*/ 93962 h 85"/>
                <a:gd name="T4" fmla="*/ 185738 w 85"/>
                <a:gd name="T5" fmla="*/ 0 h 85"/>
                <a:gd name="T6" fmla="*/ 93962 w 85"/>
                <a:gd name="T7" fmla="*/ 185738 h 85"/>
                <a:gd name="T8" fmla="*/ 48073 w 85"/>
                <a:gd name="T9" fmla="*/ 13985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85"/>
                <a:gd name="T17" fmla="*/ 85 w 8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85">
                  <a:moveTo>
                    <a:pt x="22" y="64"/>
                  </a:moveTo>
                  <a:lnTo>
                    <a:pt x="0" y="43"/>
                  </a:lnTo>
                  <a:lnTo>
                    <a:pt x="85" y="0"/>
                  </a:lnTo>
                  <a:lnTo>
                    <a:pt x="43" y="85"/>
                  </a:lnTo>
                  <a:lnTo>
                    <a:pt x="22" y="64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310313" y="3502025"/>
              <a:ext cx="134937" cy="168275"/>
            </a:xfrm>
            <a:custGeom>
              <a:avLst/>
              <a:gdLst>
                <a:gd name="T0" fmla="*/ 101600 w 85"/>
                <a:gd name="T1" fmla="*/ 33338 h 106"/>
                <a:gd name="T2" fmla="*/ 134937 w 85"/>
                <a:gd name="T3" fmla="*/ 68263 h 106"/>
                <a:gd name="T4" fmla="*/ 0 w 85"/>
                <a:gd name="T5" fmla="*/ 168275 h 106"/>
                <a:gd name="T6" fmla="*/ 68262 w 85"/>
                <a:gd name="T7" fmla="*/ 0 h 106"/>
                <a:gd name="T8" fmla="*/ 101600 w 85"/>
                <a:gd name="T9" fmla="*/ 33338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06"/>
                <a:gd name="T17" fmla="*/ 85 w 85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06">
                  <a:moveTo>
                    <a:pt x="64" y="21"/>
                  </a:moveTo>
                  <a:lnTo>
                    <a:pt x="85" y="43"/>
                  </a:lnTo>
                  <a:lnTo>
                    <a:pt x="0" y="106"/>
                  </a:lnTo>
                  <a:lnTo>
                    <a:pt x="43" y="0"/>
                  </a:lnTo>
                  <a:lnTo>
                    <a:pt x="64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6445250" y="2794000"/>
              <a:ext cx="742950" cy="741363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88200" y="3097213"/>
              <a:ext cx="1079500" cy="1112837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188200" y="4479925"/>
              <a:ext cx="1079500" cy="1112838"/>
            </a:xfrm>
            <a:prstGeom prst="ellipse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478588" y="3840163"/>
              <a:ext cx="169862" cy="100012"/>
            </a:xfrm>
            <a:custGeom>
              <a:avLst/>
              <a:gdLst>
                <a:gd name="T0" fmla="*/ 169862 w 107"/>
                <a:gd name="T1" fmla="*/ 66675 h 63"/>
                <a:gd name="T2" fmla="*/ 169862 w 107"/>
                <a:gd name="T3" fmla="*/ 100012 h 63"/>
                <a:gd name="T4" fmla="*/ 0 w 107"/>
                <a:gd name="T5" fmla="*/ 100012 h 63"/>
                <a:gd name="T6" fmla="*/ 169862 w 107"/>
                <a:gd name="T7" fmla="*/ 0 h 63"/>
                <a:gd name="T8" fmla="*/ 169862 w 107"/>
                <a:gd name="T9" fmla="*/ 6667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63"/>
                <a:gd name="T17" fmla="*/ 107 w 10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63">
                  <a:moveTo>
                    <a:pt x="107" y="42"/>
                  </a:moveTo>
                  <a:lnTo>
                    <a:pt x="107" y="63"/>
                  </a:lnTo>
                  <a:lnTo>
                    <a:pt x="0" y="63"/>
                  </a:lnTo>
                  <a:lnTo>
                    <a:pt x="107" y="0"/>
                  </a:lnTo>
                  <a:lnTo>
                    <a:pt x="107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951663" y="3754438"/>
              <a:ext cx="219075" cy="119062"/>
            </a:xfrm>
            <a:custGeom>
              <a:avLst/>
              <a:gdLst>
                <a:gd name="T0" fmla="*/ 0 w 106"/>
                <a:gd name="T1" fmla="*/ 39067 h 64"/>
                <a:gd name="T2" fmla="*/ 0 w 106"/>
                <a:gd name="T3" fmla="*/ 0 h 64"/>
                <a:gd name="T4" fmla="*/ 219075 w 106"/>
                <a:gd name="T5" fmla="*/ 0 h 64"/>
                <a:gd name="T6" fmla="*/ 43402 w 106"/>
                <a:gd name="T7" fmla="*/ 119062 h 64"/>
                <a:gd name="T8" fmla="*/ 0 w 106"/>
                <a:gd name="T9" fmla="*/ 3906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4"/>
                <a:gd name="T17" fmla="*/ 106 w 10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4">
                  <a:moveTo>
                    <a:pt x="0" y="21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21" y="6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6648450" y="3805238"/>
              <a:ext cx="303213" cy="101600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445250" y="4344988"/>
              <a:ext cx="134938" cy="134937"/>
            </a:xfrm>
            <a:custGeom>
              <a:avLst/>
              <a:gdLst>
                <a:gd name="T0" fmla="*/ 134938 w 85"/>
                <a:gd name="T1" fmla="*/ 68262 h 85"/>
                <a:gd name="T2" fmla="*/ 101600 w 85"/>
                <a:gd name="T3" fmla="*/ 134937 h 85"/>
                <a:gd name="T4" fmla="*/ 0 w 85"/>
                <a:gd name="T5" fmla="*/ 0 h 85"/>
                <a:gd name="T6" fmla="*/ 134938 w 85"/>
                <a:gd name="T7" fmla="*/ 33337 h 85"/>
                <a:gd name="T8" fmla="*/ 134938 w 85"/>
                <a:gd name="T9" fmla="*/ 68262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85"/>
                <a:gd name="T17" fmla="*/ 85 w 8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85">
                  <a:moveTo>
                    <a:pt x="85" y="43"/>
                  </a:moveTo>
                  <a:lnTo>
                    <a:pt x="64" y="85"/>
                  </a:lnTo>
                  <a:lnTo>
                    <a:pt x="0" y="0"/>
                  </a:lnTo>
                  <a:lnTo>
                    <a:pt x="85" y="21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018338" y="4683125"/>
              <a:ext cx="169862" cy="134938"/>
            </a:xfrm>
            <a:custGeom>
              <a:avLst/>
              <a:gdLst>
                <a:gd name="T0" fmla="*/ 34925 w 107"/>
                <a:gd name="T1" fmla="*/ 33338 h 85"/>
                <a:gd name="T2" fmla="*/ 34925 w 107"/>
                <a:gd name="T3" fmla="*/ 0 h 85"/>
                <a:gd name="T4" fmla="*/ 169862 w 107"/>
                <a:gd name="T5" fmla="*/ 134938 h 85"/>
                <a:gd name="T6" fmla="*/ 0 w 107"/>
                <a:gd name="T7" fmla="*/ 100013 h 85"/>
                <a:gd name="T8" fmla="*/ 34925 w 107"/>
                <a:gd name="T9" fmla="*/ 33338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85"/>
                <a:gd name="T17" fmla="*/ 107 w 1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85">
                  <a:moveTo>
                    <a:pt x="22" y="21"/>
                  </a:moveTo>
                  <a:lnTo>
                    <a:pt x="22" y="0"/>
                  </a:lnTo>
                  <a:lnTo>
                    <a:pt x="107" y="85"/>
                  </a:lnTo>
                  <a:lnTo>
                    <a:pt x="0" y="63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6580188" y="4446588"/>
              <a:ext cx="438150" cy="26987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771900" y="2978150"/>
              <a:ext cx="57308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640388" y="3919538"/>
              <a:ext cx="573087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448550" y="4862513"/>
              <a:ext cx="57308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448550" y="3497263"/>
              <a:ext cx="57308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448550" y="1997075"/>
              <a:ext cx="57308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640388" y="2014538"/>
              <a:ext cx="573087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DSA</a:t>
              </a:r>
              <a:endParaRPr lang="en-GB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773238" y="1931988"/>
              <a:ext cx="58896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773238" y="3008313"/>
              <a:ext cx="58896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773238" y="4105275"/>
              <a:ext cx="5889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GB" altLang="en-US" sz="2200">
                  <a:solidFill>
                    <a:srgbClr val="000000"/>
                  </a:solidFill>
                </a:rPr>
                <a:t>DUA</a:t>
              </a:r>
              <a:endParaRPr lang="en-GB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17431" y="5525037"/>
            <a:ext cx="716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Directory Server Agent (DSA)</a:t>
            </a:r>
          </a:p>
          <a:p>
            <a:r>
              <a:rPr lang="en-US" altLang="en-US" dirty="0"/>
              <a:t>Directory User Agent (DUA)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 a distributed system names are used to refer to a wide variety of resources such as computers, services, remote objects, and files as well as users.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facilitate communication and resource sharing.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are used for identification as well as for describing attributes.</a:t>
            </a:r>
          </a:p>
          <a:p>
            <a:pPr marL="0" indent="0">
              <a:buNone/>
            </a:pPr>
            <a:endParaRPr lang="en-IE" alt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Communication Foundation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3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r>
              <a:rPr lang="en-US" altLang="en-US" sz="2800" dirty="0" smtClean="0"/>
              <a:t>Understand the concepts of naming services</a:t>
            </a:r>
            <a:endParaRPr lang="en-US" altLang="en-US" sz="2800" dirty="0"/>
          </a:p>
          <a:p>
            <a:r>
              <a:rPr lang="en-US" altLang="en-US" sz="2800" dirty="0" smtClean="0"/>
              <a:t>Explain about the Domain </a:t>
            </a:r>
            <a:r>
              <a:rPr lang="en-US" altLang="en-US" sz="2800" dirty="0"/>
              <a:t>Name System (DNS)</a:t>
            </a:r>
          </a:p>
          <a:p>
            <a:r>
              <a:rPr lang="en-US" altLang="en-US" sz="2800" dirty="0" smtClean="0"/>
              <a:t>Various Directory </a:t>
            </a:r>
            <a:r>
              <a:rPr lang="en-US" altLang="en-US" sz="2800" dirty="0"/>
              <a:t>and Discovery Services </a:t>
            </a:r>
          </a:p>
          <a:p>
            <a:pPr lvl="1"/>
            <a:r>
              <a:rPr lang="en-US" altLang="en-US" sz="2400" dirty="0"/>
              <a:t>Introduction</a:t>
            </a:r>
          </a:p>
          <a:p>
            <a:pPr lvl="1"/>
            <a:r>
              <a:rPr lang="en-US" altLang="en-US" sz="2400" dirty="0" err="1"/>
              <a:t>Jini</a:t>
            </a:r>
            <a:endParaRPr lang="en-US" altLang="en-US" sz="2400" dirty="0"/>
          </a:p>
          <a:p>
            <a:pPr lvl="1"/>
            <a:r>
              <a:rPr lang="en-US" altLang="en-US" sz="2400" dirty="0"/>
              <a:t>Global Name Service (GNS)</a:t>
            </a:r>
          </a:p>
          <a:p>
            <a:pPr lvl="1"/>
            <a:r>
              <a:rPr lang="en-US" altLang="en-US" sz="2400" dirty="0"/>
              <a:t>X500 Directory Service</a:t>
            </a:r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Naming services</a:t>
            </a:r>
          </a:p>
          <a:p>
            <a:pPr>
              <a:buFontTx/>
              <a:buChar char="-"/>
            </a:pPr>
            <a:r>
              <a:rPr lang="en-US" dirty="0" smtClean="0"/>
              <a:t>Domain services</a:t>
            </a:r>
          </a:p>
          <a:p>
            <a:pPr>
              <a:buFontTx/>
              <a:buChar char="-"/>
            </a:pPr>
            <a:r>
              <a:rPr lang="en-US" dirty="0" smtClean="0"/>
              <a:t>Directory services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9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Introduction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a distributed system names are used to refer to a wide variety of resources such as computers, services, remote objects, and files as well as users.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facilitate communication and resource sharing.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Names are used for identification as well as for describing attributes.</a:t>
            </a:r>
          </a:p>
          <a:p>
            <a:r>
              <a:rPr lang="en-GB" altLang="en-US" sz="2400" dirty="0"/>
              <a:t>For many purposes, names are preferable to identifiers </a:t>
            </a:r>
          </a:p>
          <a:p>
            <a:pPr lvl="1"/>
            <a:r>
              <a:rPr lang="en-GB" altLang="en-US" sz="2000" dirty="0"/>
              <a:t>because the binding of the named resource to a physical location is deferred and can be changed</a:t>
            </a:r>
          </a:p>
          <a:p>
            <a:pPr lvl="1"/>
            <a:r>
              <a:rPr lang="en-GB" altLang="en-US" sz="2000" dirty="0"/>
              <a:t>because they are more meaningful to 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Name, Addresses and other Attributes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Any process that requires access to a specific resource must possess a name or identifier for it. Ex: URL http:://www.cdk3.net/</a:t>
            </a:r>
          </a:p>
          <a:p>
            <a:r>
              <a:rPr lang="en-US" altLang="en-US" sz="2400" dirty="0"/>
              <a:t>A name has to be looked up before it can be used.</a:t>
            </a:r>
          </a:p>
          <a:p>
            <a:r>
              <a:rPr lang="en-US" altLang="en-US" sz="2400" dirty="0"/>
              <a:t>A name is said to be resolved when it is translated into data about the resource or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Names and Binding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Names are bound to the attributes of named objects (and not to any specific implementations.)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association between a name and an object is called binding.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Services are written to map between names and the attributes of objects they refer to.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domain name</a:t>
            </a:r>
            <a:r>
              <a:rPr lang="en-US" altLang="en-US" sz="2400" dirty="0">
                <a:sym typeface="Wingdings" panose="05000000000000000000" pitchFamily="2" charset="2"/>
              </a:rPr>
              <a:t> Domain name Service (DNS) maps  attributes of the host computer</a:t>
            </a: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Name Service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A name service stores a collection of one or more naming contexts – sets of bindings between textual names and attributes for objects.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Provides a general naming scheme for entities (such as users and services) that are beyond the scope of a single service.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Major operation: resolve a name - to look up attributes from a given name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Other operations required: creating new binding, deleting bindings, listing bound names and adding and deleting contexts.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Spaces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name space is a collection of all valid names recognized by a particular service</a:t>
            </a:r>
          </a:p>
          <a:p>
            <a:r>
              <a:rPr lang="en-GB" altLang="en-US" sz="2400" dirty="0"/>
              <a:t>Allow simple but meaningful names to be used</a:t>
            </a:r>
          </a:p>
          <a:p>
            <a:r>
              <a:rPr lang="en-GB" altLang="en-US" sz="2400" dirty="0"/>
              <a:t>Potentially infinite number of names</a:t>
            </a:r>
          </a:p>
          <a:p>
            <a:r>
              <a:rPr lang="en-GB" altLang="en-US" sz="2400" dirty="0"/>
              <a:t>Structured </a:t>
            </a:r>
          </a:p>
          <a:p>
            <a:pPr lvl="1"/>
            <a:r>
              <a:rPr lang="en-GB" altLang="en-US" sz="2000" dirty="0"/>
              <a:t>to allow similar </a:t>
            </a:r>
            <a:r>
              <a:rPr lang="en-GB" altLang="en-US" sz="2000" dirty="0" err="1"/>
              <a:t>subnames</a:t>
            </a:r>
            <a:r>
              <a:rPr lang="en-GB" altLang="en-US" sz="2000" dirty="0"/>
              <a:t> without clashes</a:t>
            </a:r>
          </a:p>
          <a:p>
            <a:pPr lvl="1"/>
            <a:r>
              <a:rPr lang="en-GB" altLang="en-US" sz="2000" dirty="0"/>
              <a:t>to group related names</a:t>
            </a:r>
          </a:p>
          <a:p>
            <a:r>
              <a:rPr lang="en-GB" altLang="en-US" sz="2400" dirty="0"/>
              <a:t>Allow re-structuring of name trees</a:t>
            </a:r>
          </a:p>
          <a:p>
            <a:pPr lvl="1"/>
            <a:r>
              <a:rPr lang="en-GB" altLang="en-US" sz="2000" dirty="0"/>
              <a:t>for some types of change, old programs should continue to work</a:t>
            </a:r>
          </a:p>
          <a:p>
            <a:r>
              <a:rPr lang="en-GB" altLang="en-US" sz="2400" dirty="0"/>
              <a:t>Management of trust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11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(11)</Template>
  <TotalTime>35</TotalTime>
  <Pages>11</Pages>
  <Words>1130</Words>
  <Application>Microsoft Office PowerPoint</Application>
  <PresentationFormat>On-screen Show (4:3)</PresentationFormat>
  <Paragraphs>151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SimSun</vt:lpstr>
      <vt:lpstr>Arial</vt:lpstr>
      <vt:lpstr>Calibri</vt:lpstr>
      <vt:lpstr>Century Gothic</vt:lpstr>
      <vt:lpstr>Eurostile ExtendedTwo</vt:lpstr>
      <vt:lpstr>新細明體</vt:lpstr>
      <vt:lpstr>Times New Roman</vt:lpstr>
      <vt:lpstr>Wingdings</vt:lpstr>
      <vt:lpstr>APUtemplate-Level_3 (11)</vt:lpstr>
      <vt:lpstr>PowerPoint Presentation</vt:lpstr>
      <vt:lpstr>Topic &amp; Structure of The Lesson</vt:lpstr>
      <vt:lpstr>PowerPoint Presentation</vt:lpstr>
      <vt:lpstr>Key Terms You Must Be Able To Use</vt:lpstr>
      <vt:lpstr>Introduction </vt:lpstr>
      <vt:lpstr>Name, Addresses and other Attributes</vt:lpstr>
      <vt:lpstr>Names and Binding</vt:lpstr>
      <vt:lpstr>Name Service</vt:lpstr>
      <vt:lpstr>Name Spaces</vt:lpstr>
      <vt:lpstr>Name Space</vt:lpstr>
      <vt:lpstr>The Domain Name System</vt:lpstr>
      <vt:lpstr>Parts of a domain name</vt:lpstr>
      <vt:lpstr>DNS name servers</vt:lpstr>
      <vt:lpstr>Directory and Discovery Services </vt:lpstr>
      <vt:lpstr>Directory and Discovery Services </vt:lpstr>
      <vt:lpstr>Jini Discovery Service</vt:lpstr>
      <vt:lpstr>Jini Discovery Service</vt:lpstr>
      <vt:lpstr>Global Name Service (GNS)</vt:lpstr>
      <vt:lpstr>GNS Structure</vt:lpstr>
      <vt:lpstr>X500 Directory Service</vt:lpstr>
      <vt:lpstr>X.500 service architecture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Umapathy Eaganathan</dc:creator>
  <cp:lastModifiedBy>Umapathy Eaganathan</cp:lastModifiedBy>
  <cp:revision>32</cp:revision>
  <cp:lastPrinted>1995-11-02T09:23:42Z</cp:lastPrinted>
  <dcterms:created xsi:type="dcterms:W3CDTF">2015-10-15T04:09:36Z</dcterms:created>
  <dcterms:modified xsi:type="dcterms:W3CDTF">2019-06-24T09:23:06Z</dcterms:modified>
</cp:coreProperties>
</file>