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19"/>
  </p:notesMasterIdLst>
  <p:handoutMasterIdLst>
    <p:handoutMasterId r:id="rId20"/>
  </p:handoutMasterIdLst>
  <p:sldIdLst>
    <p:sldId id="257" r:id="rId2"/>
    <p:sldId id="268" r:id="rId3"/>
    <p:sldId id="269" r:id="rId4"/>
    <p:sldId id="270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1" r:id="rId16"/>
    <p:sldId id="272" r:id="rId17"/>
    <p:sldId id="273" r:id="rId18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MY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B6B53"/>
    <a:srgbClr val="EE6E60"/>
    <a:srgbClr val="E83320"/>
    <a:srgbClr val="EF1928"/>
    <a:srgbClr val="D83048"/>
    <a:srgbClr val="CC0000"/>
    <a:srgbClr val="FF2929"/>
    <a:srgbClr val="A2C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5" autoAdjust="0"/>
    <p:restoredTop sz="94702" autoAdjust="0"/>
  </p:normalViewPr>
  <p:slideViewPr>
    <p:cSldViewPr snapToGrid="0">
      <p:cViewPr varScale="1">
        <p:scale>
          <a:sx n="73" d="100"/>
          <a:sy n="73" d="100"/>
        </p:scale>
        <p:origin x="174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44482F29-C8D8-4713-9C44-B0A04D388DE7}" type="slidenum">
              <a:rPr lang="en-GB" sz="1400">
                <a:latin typeface="Calibri" pitchFamily="34" charset="0"/>
                <a:cs typeface="Calibri" pitchFamily="34" charset="0"/>
              </a:rPr>
              <a:pPr algn="r" eaLnBrk="0" hangingPunct="0">
                <a:defRPr/>
              </a:pPr>
              <a:t>‹#›</a:t>
            </a:fld>
            <a:endParaRPr lang="en-GB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1099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edit Master notes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6CC6A6FF-9715-482F-A327-8EF96C10F0F3}" type="slidenum">
              <a:rPr lang="en-GB" sz="1400">
                <a:latin typeface="Calibri" pitchFamily="34" charset="0"/>
                <a:cs typeface="Calibri" pitchFamily="34" charset="0"/>
              </a:rPr>
              <a:pPr algn="r" eaLnBrk="0" hangingPunct="0">
                <a:defRPr/>
              </a:pPr>
              <a:t>‹#›</a:t>
            </a:fld>
            <a:endParaRPr lang="en-GB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3080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61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854075"/>
            <a:ext cx="4568825" cy="3425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</p:spPr>
        <p:txBody>
          <a:bodyPr/>
          <a:lstStyle/>
          <a:p>
            <a:fld id="{4857FF85-6A2F-4619-9CBF-52AC7AC9A2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32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854075"/>
            <a:ext cx="4568825" cy="3425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</p:spPr>
        <p:txBody>
          <a:bodyPr/>
          <a:lstStyle/>
          <a:p>
            <a:fld id="{4857FF85-6A2F-4619-9CBF-52AC7AC9A2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72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076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FB6B5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015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247193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675389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891021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870804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217644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63745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996336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158573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814219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62243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FB6B5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  <a:endParaRPr lang="en-MY" altLang="en-US" dirty="0" smtClean="0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MY" altLang="en-US" smtClean="0"/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CT024-3-3 DCOMS-Distributed</a:t>
            </a:r>
            <a:r>
              <a:rPr lang="en-GB" sz="800" baseline="0" dirty="0" smtClean="0">
                <a:latin typeface="Calibri" pitchFamily="34" charset="0"/>
                <a:cs typeface="Calibri" pitchFamily="34" charset="0"/>
              </a:rPr>
              <a:t> Computer Systems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Windows Communication Foundation 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6967470" y="6597650"/>
            <a:ext cx="17494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7C6A083-067C-4A50-94B4-641F7934BA02}" type="slidenum">
              <a:rPr lang="en-US" sz="800" smtClean="0">
                <a:latin typeface="Calibri" panose="020F0502020204030204" pitchFamily="34" charset="0"/>
                <a:cs typeface="Calibri" panose="020F0502020204030204" pitchFamily="34" charset="0"/>
              </a:rPr>
              <a:t>‹#›</a:t>
            </a:fld>
            <a:r>
              <a:rPr lang="en-US" sz="800" dirty="0" smtClean="0">
                <a:latin typeface="Calibri" panose="020F0502020204030204" pitchFamily="34" charset="0"/>
                <a:cs typeface="Calibri" panose="020F0502020204030204" pitchFamily="34" charset="0"/>
              </a:rPr>
              <a:t> of 17</a:t>
            </a:r>
            <a:endParaRPr lang="en-US" sz="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9188" y="3420816"/>
            <a:ext cx="6754812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Windows Communication Foundation (WCF)	</a:t>
            </a:r>
            <a:endParaRPr lang="en-US" dirty="0"/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2389188" y="2315597"/>
            <a:ext cx="675481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800" kern="0" dirty="0" smtClean="0"/>
              <a:t>Distributed Computer Systems</a:t>
            </a:r>
          </a:p>
          <a:p>
            <a:r>
              <a:rPr lang="en-US" sz="1400" kern="0" dirty="0" smtClean="0"/>
              <a:t>CT024-3-3-DCOMS and </a:t>
            </a:r>
            <a:r>
              <a:rPr lang="en-US" sz="1400" kern="0" smtClean="0"/>
              <a:t>Version </a:t>
            </a:r>
            <a:r>
              <a:rPr lang="en-US" sz="1400" kern="0" smtClean="0"/>
              <a:t>VC1</a:t>
            </a:r>
            <a:endParaRPr lang="en-US" sz="1400" kern="0" dirty="0"/>
          </a:p>
        </p:txBody>
      </p:sp>
    </p:spTree>
    <p:extLst>
      <p:ext uri="{BB962C8B-B14F-4D97-AF65-F5344CB8AC3E}">
        <p14:creationId xmlns:p14="http://schemas.microsoft.com/office/powerpoint/2010/main" val="3821250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Channels</a:t>
            </a:r>
            <a:endParaRPr lang="en-US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Channels are the vehicles that transport messages.  They provide:</a:t>
            </a:r>
          </a:p>
          <a:p>
            <a:pPr lvl="1"/>
            <a:r>
              <a:rPr lang="en-US" altLang="en-US" dirty="0"/>
              <a:t>Transport protocols via bindings</a:t>
            </a:r>
          </a:p>
          <a:p>
            <a:pPr lvl="2"/>
            <a:r>
              <a:rPr lang="en-US" altLang="en-US" dirty="0"/>
              <a:t>Http, </a:t>
            </a:r>
            <a:r>
              <a:rPr lang="en-US" altLang="en-US" dirty="0" err="1"/>
              <a:t>wsHttp</a:t>
            </a:r>
            <a:r>
              <a:rPr lang="en-US" altLang="en-US" dirty="0"/>
              <a:t>, </a:t>
            </a:r>
            <a:r>
              <a:rPr lang="en-US" altLang="en-US" dirty="0" err="1"/>
              <a:t>Tcp</a:t>
            </a:r>
            <a:r>
              <a:rPr lang="en-US" altLang="en-US" dirty="0"/>
              <a:t>, MSMQ, named pipes</a:t>
            </a:r>
          </a:p>
          <a:p>
            <a:pPr lvl="1"/>
            <a:r>
              <a:rPr lang="en-US" altLang="en-US" dirty="0"/>
              <a:t>Encoding and Encryption</a:t>
            </a:r>
          </a:p>
          <a:p>
            <a:pPr lvl="1"/>
            <a:r>
              <a:rPr lang="en-US" altLang="en-US" dirty="0"/>
              <a:t>Reliable sessions</a:t>
            </a:r>
          </a:p>
          <a:p>
            <a:pPr lvl="1"/>
            <a:r>
              <a:rPr lang="en-US" altLang="en-US" dirty="0"/>
              <a:t>Communication modes</a:t>
            </a:r>
          </a:p>
          <a:p>
            <a:pPr lvl="2"/>
            <a:r>
              <a:rPr lang="en-US" altLang="en-US" dirty="0"/>
              <a:t>Simplex, duplex, send and wait</a:t>
            </a:r>
          </a:p>
          <a:p>
            <a:pPr lvl="1"/>
            <a:r>
              <a:rPr lang="en-US" altLang="en-US" dirty="0"/>
              <a:t>Security modes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348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Message Passing Communication</a:t>
            </a:r>
            <a:endParaRPr lang="en-US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75" y="1568250"/>
            <a:ext cx="8229600" cy="45259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dirty="0"/>
              <a:t>Messages are collection of data objects and their structures</a:t>
            </a:r>
            <a:r>
              <a:rPr lang="en-US" altLang="en-US" sz="4000" dirty="0"/>
              <a:t> 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Messages have a header containing system dependent control information and a message body that can be fixed or variable size.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When a process interacts with another, two requirements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      have to be satisfied.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      Synchronization and Communication.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u="sng" dirty="0" smtClean="0"/>
              <a:t>Fixed </a:t>
            </a:r>
            <a:r>
              <a:rPr lang="en-US" altLang="en-US" sz="2000" u="sng" dirty="0"/>
              <a:t>Length</a:t>
            </a:r>
          </a:p>
          <a:p>
            <a:pPr>
              <a:lnSpc>
                <a:spcPct val="80000"/>
              </a:lnSpc>
            </a:pPr>
            <a:r>
              <a:rPr lang="en-US" altLang="en-US" sz="1800" dirty="0" smtClean="0"/>
              <a:t>Easy </a:t>
            </a:r>
            <a:r>
              <a:rPr lang="en-US" altLang="en-US" sz="1800" dirty="0"/>
              <a:t>to implement</a:t>
            </a:r>
          </a:p>
          <a:p>
            <a:pPr>
              <a:lnSpc>
                <a:spcPct val="80000"/>
              </a:lnSpc>
            </a:pPr>
            <a:r>
              <a:rPr lang="en-US" altLang="en-US" sz="1800" dirty="0"/>
              <a:t>Minimizes processing and storage overhead.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u="sng" dirty="0" smtClean="0"/>
              <a:t>Variable </a:t>
            </a:r>
            <a:r>
              <a:rPr lang="en-US" altLang="en-US" sz="2000" u="sng" dirty="0"/>
              <a:t>Length</a:t>
            </a:r>
          </a:p>
          <a:p>
            <a:pPr>
              <a:lnSpc>
                <a:spcPct val="80000"/>
              </a:lnSpc>
            </a:pPr>
            <a:r>
              <a:rPr lang="en-US" altLang="en-US" sz="1800" dirty="0" smtClean="0"/>
              <a:t>Requires </a:t>
            </a:r>
            <a:r>
              <a:rPr lang="en-US" altLang="en-US" sz="1800" dirty="0"/>
              <a:t>dynamic memory allocation, so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      fragmentation could occur.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651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Peer to Peer Communication	</a:t>
            </a:r>
            <a:endParaRPr lang="en-US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 peer-to-peer network is a distributed network architecture composed of participants that make a portion of their resources, such as processing power, disk storage or network bandwidth directly to network participants without the need for central coordination instances.</a:t>
            </a:r>
          </a:p>
          <a:p>
            <a:r>
              <a:rPr lang="en-US" sz="2000" dirty="0"/>
              <a:t>Used largely for sharing of content files such as audio, video, data or anything in a digital format.</a:t>
            </a:r>
          </a:p>
          <a:p>
            <a:r>
              <a:rPr lang="en-US" sz="2000" dirty="0"/>
              <a:t>There are many p2p protocols such as Ares, </a:t>
            </a:r>
            <a:r>
              <a:rPr lang="en-US" sz="2000" dirty="0" err="1"/>
              <a:t>Bittorrent</a:t>
            </a:r>
            <a:r>
              <a:rPr lang="en-US" sz="2000" dirty="0"/>
              <a:t>, or </a:t>
            </a:r>
            <a:r>
              <a:rPr lang="en-US" sz="2000" dirty="0" err="1"/>
              <a:t>eDonkey</a:t>
            </a:r>
            <a:r>
              <a:rPr lang="en-US" sz="2000" dirty="0"/>
              <a:t>.</a:t>
            </a:r>
          </a:p>
          <a:p>
            <a:r>
              <a:rPr lang="en-US" sz="2000" dirty="0"/>
              <a:t>Can be very large</a:t>
            </a:r>
          </a:p>
          <a:p>
            <a:r>
              <a:rPr lang="en-US" sz="2000" dirty="0"/>
              <a:t>Can also be used for business solutions for relatively small companies that may not have resources available to implement a server solution.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312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Century Gothic" panose="020B0502020202020204" pitchFamily="34" charset="0"/>
              </a:rPr>
              <a:t>A Peer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Peers are both suppliers and consumers while in the traditional client-server model, the server supplies while the client only consumes.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07" y="3251200"/>
            <a:ext cx="30480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3298780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85394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Peer-To-Peer VS Client-Server</a:t>
            </a:r>
          </a:p>
        </p:txBody>
      </p:sp>
      <p:pic>
        <p:nvPicPr>
          <p:cNvPr id="5" name="Content Placeholder 4" descr="http://www.gigatribe.com/images/p2p-networks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68463" y="2507456"/>
            <a:ext cx="5867400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2871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Summary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 sz="1800" dirty="0" smtClean="0"/>
          </a:p>
          <a:p>
            <a:r>
              <a:rPr lang="en-US" altLang="en-US" sz="2400" dirty="0"/>
              <a:t>Provides software services on machines, networks, and across the internet</a:t>
            </a:r>
          </a:p>
          <a:p>
            <a:r>
              <a:rPr lang="en-US" altLang="en-US" sz="2400" dirty="0"/>
              <a:t>Unified programming model for all of </a:t>
            </a:r>
            <a:r>
              <a:rPr lang="en-US" altLang="en-US" sz="2400" dirty="0" smtClean="0"/>
              <a:t>these</a:t>
            </a:r>
          </a:p>
          <a:p>
            <a:r>
              <a:rPr lang="en-US" altLang="en-US" sz="2400" dirty="0" smtClean="0"/>
              <a:t>Service model namespaces are </a:t>
            </a:r>
            <a:r>
              <a:rPr lang="en-US" altLang="en-US" sz="2400" dirty="0"/>
              <a:t>Bindings, Channels, Endpoints, Messages, </a:t>
            </a:r>
            <a:r>
              <a:rPr lang="en-US" altLang="en-US" sz="2400" dirty="0" smtClean="0"/>
              <a:t>Serialization</a:t>
            </a:r>
          </a:p>
          <a:p>
            <a:r>
              <a:rPr lang="en-US" altLang="en-US" sz="2400" dirty="0"/>
              <a:t>Channels are the vehicles that transport messages.</a:t>
            </a:r>
          </a:p>
          <a:p>
            <a:endParaRPr lang="en-US" altLang="en-US" sz="2400" dirty="0"/>
          </a:p>
          <a:p>
            <a:pPr marL="0" indent="0">
              <a:buNone/>
            </a:pPr>
            <a:endParaRPr lang="en-IE" altLang="en-US" sz="2400" dirty="0"/>
          </a:p>
          <a:p>
            <a:pPr marL="0" indent="0">
              <a:buNone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IE" altLang="en-US" sz="2400" dirty="0" smtClean="0"/>
          </a:p>
          <a:p>
            <a:pPr>
              <a:buFont typeface="Arial" panose="020B0604020202020204" pitchFamily="34" charset="0"/>
              <a:buChar char="•"/>
            </a:pPr>
            <a:endParaRPr lang="en-IE" altLang="en-US" sz="2400" dirty="0"/>
          </a:p>
          <a:p>
            <a:pPr marL="457200" lvl="1" indent="0">
              <a:buNone/>
            </a:pPr>
            <a:endParaRPr lang="en-US" altLang="en-US" sz="2400" dirty="0"/>
          </a:p>
          <a:p>
            <a:pPr marL="0" indent="0">
              <a:buNone/>
            </a:pPr>
            <a:endParaRPr lang="en-US" altLang="zh-CN" sz="1800" dirty="0">
              <a:ea typeface="SimSun" panose="02010600030101010101" pitchFamily="2" charset="-122"/>
            </a:endParaRPr>
          </a:p>
          <a:p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54694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590800" y="2286000"/>
            <a:ext cx="496887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9600"/>
              <a:t>Q &amp; A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719263" y="411163"/>
            <a:ext cx="596509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 u="sng" dirty="0">
                <a:solidFill>
                  <a:srgbClr val="003366"/>
                </a:solidFill>
                <a:latin typeface="Century Gothic" panose="020B0502020202020204" pitchFamily="34" charset="0"/>
              </a:rPr>
              <a:t>Question and </a:t>
            </a:r>
            <a:r>
              <a:rPr lang="en-US" altLang="en-US" sz="3200" b="1" u="sng" dirty="0" smtClean="0">
                <a:solidFill>
                  <a:srgbClr val="003366"/>
                </a:solidFill>
                <a:latin typeface="Century Gothic" panose="020B0502020202020204" pitchFamily="34" charset="0"/>
              </a:rPr>
              <a:t>answer </a:t>
            </a:r>
            <a:r>
              <a:rPr lang="en-US" altLang="en-US" sz="3200" b="1" u="sng" dirty="0">
                <a:solidFill>
                  <a:srgbClr val="003366"/>
                </a:solidFill>
                <a:latin typeface="Century Gothic" panose="020B0502020202020204" pitchFamily="34" charset="0"/>
              </a:rPr>
              <a:t>s</a:t>
            </a:r>
            <a:r>
              <a:rPr lang="en-US" altLang="en-US" sz="3200" b="1" u="sng" dirty="0" smtClean="0">
                <a:solidFill>
                  <a:srgbClr val="003366"/>
                </a:solidFill>
                <a:latin typeface="Century Gothic" panose="020B0502020202020204" pitchFamily="34" charset="0"/>
              </a:rPr>
              <a:t>ession</a:t>
            </a:r>
            <a:endParaRPr lang="en-US" altLang="en-US" sz="3200" u="sng" dirty="0">
              <a:solidFill>
                <a:srgbClr val="003366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29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ICE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What we will cover next</a:t>
            </a:r>
            <a:r>
              <a:rPr lang="en-US" altLang="en-US" sz="3200" dirty="0">
                <a:solidFill>
                  <a:srgbClr val="003366"/>
                </a:solidFill>
              </a:rPr>
              <a:t/>
            </a:r>
            <a:br>
              <a:rPr lang="en-US" altLang="en-US" sz="3200" dirty="0">
                <a:solidFill>
                  <a:srgbClr val="003366"/>
                </a:solidFill>
              </a:rPr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7627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 smtClean="0"/>
              <a:t>WCF</a:t>
            </a:r>
          </a:p>
          <a:p>
            <a:r>
              <a:rPr lang="en-US" altLang="en-US" sz="2800" dirty="0" smtClean="0"/>
              <a:t>WCF design</a:t>
            </a:r>
          </a:p>
          <a:p>
            <a:r>
              <a:rPr lang="en-US" altLang="en-US" sz="2800" dirty="0" smtClean="0"/>
              <a:t>WCF architecture</a:t>
            </a:r>
          </a:p>
          <a:p>
            <a:r>
              <a:rPr lang="en-US" altLang="en-US" sz="2800" dirty="0" smtClean="0"/>
              <a:t>Service model namespace</a:t>
            </a:r>
          </a:p>
          <a:p>
            <a:r>
              <a:rPr lang="en-US" altLang="en-US" sz="2800" dirty="0" smtClean="0"/>
              <a:t>Channels</a:t>
            </a:r>
            <a:endParaRPr lang="en-US" altLang="en-US" sz="2400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Topic &amp; Structure of </a:t>
            </a:r>
            <a:r>
              <a:rPr lang="en-US" altLang="zh-TW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The </a:t>
            </a:r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L</a:t>
            </a:r>
            <a:r>
              <a:rPr lang="en-US" altLang="zh-TW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esson</a:t>
            </a:r>
            <a:endParaRPr lang="en-US" altLang="zh-TW" u="sng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3563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687536" y="304031"/>
            <a:ext cx="456086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742950" indent="-28575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kern="0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Learning Outcomes</a:t>
            </a:r>
            <a:endParaRPr lang="en-US" altLang="zh-TW" b="1" u="sng" kern="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87363" y="1697037"/>
            <a:ext cx="8229600" cy="4758353"/>
          </a:xfrm>
        </p:spPr>
        <p:txBody>
          <a:bodyPr/>
          <a:lstStyle/>
          <a:p>
            <a:r>
              <a:rPr lang="en-US" altLang="zh-TW" b="1" dirty="0">
                <a:latin typeface="Century Gothic" panose="020B0502020202020204" pitchFamily="34" charset="0"/>
                <a:ea typeface="新細明體" pitchFamily="18" charset="-120"/>
              </a:rPr>
              <a:t>At the end of this topic, You should be able </a:t>
            </a:r>
            <a:r>
              <a:rPr lang="en-US" altLang="zh-TW" b="1" dirty="0" smtClean="0">
                <a:latin typeface="Century Gothic" panose="020B0502020202020204" pitchFamily="34" charset="0"/>
                <a:ea typeface="新細明體" pitchFamily="18" charset="-120"/>
              </a:rPr>
              <a:t>to</a:t>
            </a:r>
          </a:p>
          <a:p>
            <a:r>
              <a:rPr lang="en-US" altLang="en-US" sz="2800" dirty="0" smtClean="0"/>
              <a:t>Describe about the WCF</a:t>
            </a:r>
            <a:endParaRPr lang="en-US" altLang="en-US" sz="2800" dirty="0"/>
          </a:p>
          <a:p>
            <a:r>
              <a:rPr lang="en-US" altLang="en-US" sz="2800" dirty="0" smtClean="0"/>
              <a:t>Understand the WCF design principles </a:t>
            </a:r>
          </a:p>
          <a:p>
            <a:r>
              <a:rPr lang="en-US" altLang="en-US" sz="2800" dirty="0" smtClean="0"/>
              <a:t>Important pieces of WCF</a:t>
            </a:r>
          </a:p>
          <a:p>
            <a:r>
              <a:rPr lang="en-US" altLang="en-US" sz="2800" dirty="0" smtClean="0"/>
              <a:t>Draw the architecture of WCF</a:t>
            </a:r>
          </a:p>
          <a:p>
            <a:endParaRPr lang="en-US" altLang="en-US" sz="2800" dirty="0"/>
          </a:p>
          <a:p>
            <a:endParaRPr lang="en-US" altLang="en-US" sz="2400" dirty="0"/>
          </a:p>
          <a:p>
            <a:pPr marL="609600" indent="-609600">
              <a:lnSpc>
                <a:spcPct val="150000"/>
              </a:lnSpc>
            </a:pPr>
            <a:endParaRPr lang="en-US" sz="2000" dirty="0" smtClean="0"/>
          </a:p>
          <a:p>
            <a:pPr marL="609600" indent="-609600">
              <a:lnSpc>
                <a:spcPct val="150000"/>
              </a:lnSpc>
            </a:pP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endParaRPr lang="en-US" sz="2000" dirty="0" smtClean="0"/>
          </a:p>
          <a:p>
            <a:pPr marL="609600" indent="-609600">
              <a:lnSpc>
                <a:spcPct val="150000"/>
              </a:lnSpc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65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5775" y="274638"/>
            <a:ext cx="7042150" cy="1143000"/>
          </a:xfrm>
        </p:spPr>
        <p:txBody>
          <a:bodyPr/>
          <a:lstStyle/>
          <a:p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Key Terms 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You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ust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ble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se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87363" y="1697038"/>
            <a:ext cx="8229600" cy="4525962"/>
          </a:xfrm>
        </p:spPr>
        <p:txBody>
          <a:bodyPr/>
          <a:lstStyle/>
          <a:p>
            <a:r>
              <a:rPr lang="en-US" altLang="en-US" sz="2000" b="1" dirty="0">
                <a:latin typeface="Century Gothic" panose="020B0502020202020204" pitchFamily="34" charset="0"/>
              </a:rPr>
              <a:t>If you have mastered this topic, </a:t>
            </a:r>
            <a:r>
              <a:rPr lang="en-US" altLang="en-US" sz="2000" b="1" dirty="0">
                <a:solidFill>
                  <a:srgbClr val="990000"/>
                </a:solidFill>
                <a:latin typeface="Century Gothic" panose="020B0502020202020204" pitchFamily="34" charset="0"/>
              </a:rPr>
              <a:t>you should be able to use the following terms correctly in your assignments and exams</a:t>
            </a:r>
            <a:r>
              <a:rPr lang="en-US" altLang="en-US" sz="2000" b="1" dirty="0">
                <a:latin typeface="Century Gothic" panose="020B0502020202020204" pitchFamily="34" charset="0"/>
              </a:rPr>
              <a:t>:</a:t>
            </a:r>
          </a:p>
          <a:p>
            <a:pPr>
              <a:buFontTx/>
              <a:buChar char="-"/>
            </a:pPr>
            <a:r>
              <a:rPr lang="en-US" dirty="0" smtClean="0"/>
              <a:t>WCF</a:t>
            </a:r>
          </a:p>
          <a:p>
            <a:pPr>
              <a:buFontTx/>
              <a:buChar char="-"/>
            </a:pPr>
            <a:r>
              <a:rPr lang="en-US" dirty="0" smtClean="0"/>
              <a:t>Design principles</a:t>
            </a:r>
          </a:p>
          <a:p>
            <a:pPr>
              <a:buFontTx/>
              <a:buChar char="-"/>
            </a:pPr>
            <a:r>
              <a:rPr lang="en-US" dirty="0" smtClean="0"/>
              <a:t>Service model</a:t>
            </a:r>
          </a:p>
          <a:p>
            <a:pPr>
              <a:buFontTx/>
              <a:buChar char="-"/>
            </a:pPr>
            <a:r>
              <a:rPr lang="en-US" dirty="0" smtClean="0"/>
              <a:t>Architecture</a:t>
            </a:r>
          </a:p>
          <a:p>
            <a:pPr>
              <a:buFontTx/>
              <a:buChar char="-"/>
            </a:pPr>
            <a:r>
              <a:rPr lang="en-US" dirty="0" smtClean="0"/>
              <a:t>Peer to peer</a:t>
            </a:r>
          </a:p>
          <a:p>
            <a:pPr>
              <a:buFontTx/>
              <a:buChar char="-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846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544" y="1851382"/>
            <a:ext cx="7827481" cy="4351338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Provides software services on machines, networks, and across the internet</a:t>
            </a:r>
          </a:p>
          <a:p>
            <a:r>
              <a:rPr lang="en-US" altLang="en-US" sz="2400" dirty="0"/>
              <a:t>Unified programming model for all of these</a:t>
            </a:r>
          </a:p>
          <a:p>
            <a:r>
              <a:rPr lang="en-US" altLang="en-US" sz="2400" dirty="0"/>
              <a:t>Supported natively on Windows Vista</a:t>
            </a:r>
          </a:p>
          <a:p>
            <a:pPr lvl="1"/>
            <a:r>
              <a:rPr lang="en-US" altLang="en-US" sz="2000" dirty="0"/>
              <a:t>Requires installation on XP</a:t>
            </a:r>
          </a:p>
          <a:p>
            <a:r>
              <a:rPr lang="en-US" altLang="en-US" sz="2400" dirty="0"/>
              <a:t>Not available on other platforms</a:t>
            </a:r>
          </a:p>
          <a:p>
            <a:pPr lvl="1"/>
            <a:r>
              <a:rPr lang="en-US" altLang="en-US" sz="1800" dirty="0"/>
              <a:t>Mono?</a:t>
            </a:r>
          </a:p>
          <a:p>
            <a:pPr lvl="1"/>
            <a:r>
              <a:rPr lang="en-US" altLang="en-US" sz="1800" dirty="0" err="1"/>
              <a:t>DotGnu</a:t>
            </a:r>
            <a:r>
              <a:rPr lang="en-US" altLang="en-US" sz="1800" dirty="0"/>
              <a:t>?</a:t>
            </a:r>
          </a:p>
          <a:p>
            <a:pPr lvl="1"/>
            <a:r>
              <a:rPr lang="en-US" altLang="en-US" sz="1800" dirty="0"/>
              <a:t>Mac OSX ?</a:t>
            </a:r>
          </a:p>
          <a:p>
            <a:pPr marL="0" indent="0" hangingPunct="0">
              <a:buNone/>
            </a:pP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940157" y="463639"/>
            <a:ext cx="59242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What is WCF?</a:t>
            </a:r>
            <a:endParaRPr lang="en-US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080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800" dirty="0"/>
              <a:t>Boundaries are explicit</a:t>
            </a:r>
          </a:p>
          <a:p>
            <a:pPr lvl="1"/>
            <a:r>
              <a:rPr lang="en-US" altLang="en-US" sz="2400" dirty="0"/>
              <a:t>No attempt to hide communication</a:t>
            </a:r>
            <a:endParaRPr lang="en-US" altLang="en-US" sz="2000" dirty="0"/>
          </a:p>
          <a:p>
            <a:r>
              <a:rPr lang="en-US" altLang="en-US" sz="2800" dirty="0"/>
              <a:t>Services are autonomous</a:t>
            </a:r>
          </a:p>
          <a:p>
            <a:pPr lvl="1"/>
            <a:r>
              <a:rPr lang="en-US" altLang="en-US" sz="2400" dirty="0"/>
              <a:t>Deployed, managed, and versioned independently</a:t>
            </a:r>
          </a:p>
          <a:p>
            <a:r>
              <a:rPr lang="en-US" altLang="en-US" sz="2800" dirty="0"/>
              <a:t>Services share contracts and schemas, not types</a:t>
            </a:r>
          </a:p>
          <a:p>
            <a:pPr lvl="1"/>
            <a:r>
              <a:rPr lang="en-US" altLang="en-US" sz="2400" dirty="0"/>
              <a:t>Contracts define behavior, schemas define data</a:t>
            </a:r>
          </a:p>
          <a:p>
            <a:r>
              <a:rPr lang="en-US" altLang="en-US" sz="2800" dirty="0"/>
              <a:t>Compatibility is policy-based</a:t>
            </a:r>
          </a:p>
          <a:p>
            <a:pPr lvl="1"/>
            <a:r>
              <a:rPr lang="en-US" altLang="en-US" sz="2400" dirty="0"/>
              <a:t>Policy supports separation of behavior from access constraints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87363" y="579549"/>
            <a:ext cx="6724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WCF Design Principles</a:t>
            </a:r>
            <a:endParaRPr lang="en-US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02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090" y="1349309"/>
            <a:ext cx="8229600" cy="4525962"/>
          </a:xfrm>
        </p:spPr>
        <p:txBody>
          <a:bodyPr/>
          <a:lstStyle/>
          <a:p>
            <a:r>
              <a:rPr lang="en-US" altLang="en-US" sz="2400" dirty="0"/>
              <a:t>Contracts for </a:t>
            </a:r>
            <a:r>
              <a:rPr lang="en-US" altLang="en-US" sz="2400" b="1" dirty="0"/>
              <a:t>services</a:t>
            </a:r>
            <a:r>
              <a:rPr lang="en-US" altLang="en-US" sz="2400" dirty="0"/>
              <a:t>, </a:t>
            </a:r>
            <a:r>
              <a:rPr lang="en-US" altLang="en-US" sz="2400" b="1" dirty="0"/>
              <a:t>data</a:t>
            </a:r>
            <a:r>
              <a:rPr lang="en-US" altLang="en-US" sz="2400" dirty="0"/>
              <a:t>, and </a:t>
            </a:r>
            <a:r>
              <a:rPr lang="en-US" altLang="en-US" sz="2400" b="1" dirty="0"/>
              <a:t>messages</a:t>
            </a:r>
          </a:p>
          <a:p>
            <a:pPr lvl="1"/>
            <a:r>
              <a:rPr lang="en-US" altLang="en-US" sz="2000" dirty="0"/>
              <a:t>A contract is simply an interface declaration</a:t>
            </a:r>
          </a:p>
          <a:p>
            <a:r>
              <a:rPr lang="en-US" altLang="en-US" sz="2400" dirty="0"/>
              <a:t>Service, Data, and Message definitions</a:t>
            </a:r>
          </a:p>
          <a:p>
            <a:pPr lvl="1"/>
            <a:r>
              <a:rPr lang="en-US" altLang="en-US" sz="2000" dirty="0"/>
              <a:t>Class implementations</a:t>
            </a:r>
          </a:p>
          <a:p>
            <a:r>
              <a:rPr lang="en-US" altLang="en-US" sz="2400" dirty="0"/>
              <a:t>Configurations defined programmatically or declaratively</a:t>
            </a:r>
          </a:p>
          <a:p>
            <a:pPr lvl="1"/>
            <a:r>
              <a:rPr lang="en-US" altLang="en-US" sz="2000" dirty="0" err="1"/>
              <a:t>config</a:t>
            </a:r>
            <a:r>
              <a:rPr lang="en-US" altLang="en-US" sz="2000" dirty="0"/>
              <a:t> files.</a:t>
            </a:r>
          </a:p>
          <a:p>
            <a:r>
              <a:rPr lang="en-US" altLang="en-US" sz="2400" dirty="0"/>
              <a:t>A host process (can be self hosted)</a:t>
            </a:r>
          </a:p>
          <a:p>
            <a:pPr lvl="1"/>
            <a:r>
              <a:rPr lang="en-US" altLang="en-US" sz="2000" dirty="0"/>
              <a:t>IIS, Windows Executable, Windows Service, or WAS</a:t>
            </a:r>
          </a:p>
          <a:p>
            <a:r>
              <a:rPr lang="en-US" altLang="en-US" sz="2400" dirty="0" err="1"/>
              <a:t>.Net</a:t>
            </a:r>
            <a:r>
              <a:rPr lang="en-US" altLang="en-US" sz="2400" dirty="0"/>
              <a:t> Framework (3.5) Classes provide support for all of the above.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46975" y="540913"/>
            <a:ext cx="62204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2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Essential Pieces of WCF</a:t>
            </a:r>
            <a:endParaRPr lang="en-US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42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he WCF Architectur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517" y="1760615"/>
            <a:ext cx="3067050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08338" y="540913"/>
            <a:ext cx="6503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200" b="1" dirty="0">
                <a:latin typeface="Century Gothic" panose="020B0502020202020204" pitchFamily="34" charset="0"/>
              </a:rPr>
              <a:t>WCF Architecture</a:t>
            </a:r>
            <a:endParaRPr lang="en-US" sz="32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496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Service Model </a:t>
            </a:r>
            <a:r>
              <a:rPr lang="en-US" altLang="en-US" sz="32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Namespace</a:t>
            </a:r>
            <a:endParaRPr lang="en-US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Bindings, Channels, Endpoints, Messages, Serialization</a:t>
            </a:r>
          </a:p>
          <a:p>
            <a:r>
              <a:rPr lang="en-US" altLang="en-US" dirty="0"/>
              <a:t>Activation, Concurrency, Hosting, Security, Sessions</a:t>
            </a:r>
          </a:p>
          <a:p>
            <a:r>
              <a:rPr lang="en-US" altLang="en-US" dirty="0"/>
              <a:t>Queuing, Transactions</a:t>
            </a:r>
          </a:p>
          <a:p>
            <a:r>
              <a:rPr lang="en-US" altLang="en-US" dirty="0"/>
              <a:t>Exceptions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‹#›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0314865"/>
      </p:ext>
    </p:extLst>
  </p:cSld>
  <p:clrMapOvr>
    <a:masterClrMapping/>
  </p:clrMapOvr>
</p:sld>
</file>

<file path=ppt/theme/theme1.xml><?xml version="1.0" encoding="utf-8"?>
<a:theme xmlns:a="http://schemas.openxmlformats.org/drawingml/2006/main" name="APUtemplate-Level_3 (4)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APUtemplate-Level_3 (4)</Template>
  <TotalTime>121</TotalTime>
  <Pages>11</Pages>
  <Words>598</Words>
  <Application>Microsoft Office PowerPoint</Application>
  <PresentationFormat>On-screen Show (4:3)</PresentationFormat>
  <Paragraphs>111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ＭＳ Ｐゴシック</vt:lpstr>
      <vt:lpstr>SimSun</vt:lpstr>
      <vt:lpstr>Arial</vt:lpstr>
      <vt:lpstr>Calibri</vt:lpstr>
      <vt:lpstr>Century Gothic</vt:lpstr>
      <vt:lpstr>新細明體</vt:lpstr>
      <vt:lpstr>Wingdings</vt:lpstr>
      <vt:lpstr>APUtemplate-Level_3 (4)</vt:lpstr>
      <vt:lpstr>Windows Communication Foundation (WCF) </vt:lpstr>
      <vt:lpstr>Topic &amp; Structure of The Lesson</vt:lpstr>
      <vt:lpstr>PowerPoint Presentation</vt:lpstr>
      <vt:lpstr>Key Terms You Must Be Able To Use</vt:lpstr>
      <vt:lpstr>PowerPoint Presentation</vt:lpstr>
      <vt:lpstr>PowerPoint Presentation</vt:lpstr>
      <vt:lpstr>PowerPoint Presentation</vt:lpstr>
      <vt:lpstr>PowerPoint Presentation</vt:lpstr>
      <vt:lpstr>Service Model Namespace</vt:lpstr>
      <vt:lpstr>Channels</vt:lpstr>
      <vt:lpstr>Message Passing Communication</vt:lpstr>
      <vt:lpstr>Peer to Peer Communication </vt:lpstr>
      <vt:lpstr>A Peer</vt:lpstr>
      <vt:lpstr>Peer-To-Peer VS Client-Server</vt:lpstr>
      <vt:lpstr>Summary</vt:lpstr>
      <vt:lpstr>PowerPoint Presentation</vt:lpstr>
      <vt:lpstr>What we will cover next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Serialization Part 2</dc:title>
  <dc:subject>MSc</dc:subject>
  <dc:creator>Umapathy Eaganathan</dc:creator>
  <cp:lastModifiedBy>Umapathy Eaganathan</cp:lastModifiedBy>
  <cp:revision>31</cp:revision>
  <cp:lastPrinted>1995-11-02T09:23:42Z</cp:lastPrinted>
  <dcterms:created xsi:type="dcterms:W3CDTF">2015-09-21T03:50:24Z</dcterms:created>
  <dcterms:modified xsi:type="dcterms:W3CDTF">2019-06-24T09:23:30Z</dcterms:modified>
</cp:coreProperties>
</file>