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1"/>
  </p:notesMasterIdLst>
  <p:handoutMasterIdLst>
    <p:handoutMasterId r:id="rId22"/>
  </p:handoutMasterIdLst>
  <p:sldIdLst>
    <p:sldId id="257" r:id="rId2"/>
    <p:sldId id="273" r:id="rId3"/>
    <p:sldId id="274" r:id="rId4"/>
    <p:sldId id="275" r:id="rId5"/>
    <p:sldId id="259" r:id="rId6"/>
    <p:sldId id="260" r:id="rId7"/>
    <p:sldId id="261" r:id="rId8"/>
    <p:sldId id="262" r:id="rId9"/>
    <p:sldId id="263" r:id="rId10"/>
    <p:sldId id="264" r:id="rId11"/>
    <p:sldId id="265" r:id="rId12"/>
    <p:sldId id="267" r:id="rId13"/>
    <p:sldId id="269" r:id="rId14"/>
    <p:sldId id="270" r:id="rId15"/>
    <p:sldId id="271" r:id="rId16"/>
    <p:sldId id="272" r:id="rId17"/>
    <p:sldId id="276" r:id="rId18"/>
    <p:sldId id="277" r:id="rId19"/>
    <p:sldId id="278" r:id="rId2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M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6" autoAdjust="0"/>
    <p:restoredTop sz="94702" autoAdjust="0"/>
  </p:normalViewPr>
  <p:slideViewPr>
    <p:cSldViewPr snapToGrid="0">
      <p:cViewPr varScale="1">
        <p:scale>
          <a:sx n="73" d="100"/>
          <a:sy n="73" d="100"/>
        </p:scale>
        <p:origin x="1680" y="7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EF383E00-7003-41AE-99E8-D9BA58127CC5}"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30556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53B62184-2B72-456D-874D-443AB8CF3137}"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735441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DD861F2A-5C9C-4F6A-AA4A-37501FC8BB0B}" type="slidenum">
              <a:rPr lang="da-DK" altLang="en-US">
                <a:latin typeface="Times New Roman" pitchFamily="18" charset="0"/>
              </a:rPr>
              <a:pPr/>
              <a:t>1</a:t>
            </a:fld>
            <a:endParaRPr lang="da-DK" altLang="en-US">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4929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B09F05B3-A178-4192-9673-538B9DD86EC0}" type="slidenum">
              <a:rPr lang="da-DK" altLang="en-US">
                <a:latin typeface="Times New Roman" pitchFamily="18" charset="0"/>
              </a:rPr>
              <a:pPr/>
              <a:t>16</a:t>
            </a:fld>
            <a:endParaRPr lang="da-DK" altLang="en-US">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5002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648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329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5BF1FE3B-E2C5-4EC0-B094-75EC66C3F8F5}" type="slidenum">
              <a:rPr lang="da-DK" altLang="en-US">
                <a:latin typeface="Times New Roman" pitchFamily="18" charset="0"/>
              </a:rPr>
              <a:pPr/>
              <a:t>5</a:t>
            </a:fld>
            <a:endParaRPr lang="da-DK" altLang="en-US">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9239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56D2B1F5-D903-4435-9208-3565C59739D8}" type="slidenum">
              <a:rPr lang="da-DK" altLang="en-US">
                <a:latin typeface="Times New Roman" pitchFamily="18" charset="0"/>
              </a:rPr>
              <a:pPr/>
              <a:t>6</a:t>
            </a:fld>
            <a:endParaRPr lang="da-DK" altLang="en-US">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4218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1C84404A-3D89-4822-9C98-39FD7ED025F6}" type="slidenum">
              <a:rPr lang="da-DK" altLang="en-US">
                <a:latin typeface="Times New Roman" pitchFamily="18" charset="0"/>
              </a:rPr>
              <a:pPr/>
              <a:t>7</a:t>
            </a:fld>
            <a:endParaRPr lang="da-DK" alt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8982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3E4BA450-2C9A-43CF-A82F-82ADC86A094F}" type="slidenum">
              <a:rPr lang="da-DK" altLang="en-US">
                <a:latin typeface="Times New Roman" pitchFamily="18" charset="0"/>
              </a:rPr>
              <a:pPr/>
              <a:t>9</a:t>
            </a:fld>
            <a:endParaRPr lang="da-DK" altLang="en-U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89259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A5E4C8CB-7F1E-4DE5-8754-D1605DA92361}" type="slidenum">
              <a:rPr lang="da-DK" altLang="en-US">
                <a:latin typeface="Times New Roman" pitchFamily="18" charset="0"/>
              </a:rPr>
              <a:pPr/>
              <a:t>12</a:t>
            </a:fld>
            <a:endParaRPr lang="da-DK" altLang="en-US">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7369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E41C9A2E-EEB3-449C-AB41-F53C79679FE2}" type="slidenum">
              <a:rPr lang="da-DK" altLang="en-US">
                <a:latin typeface="Times New Roman" pitchFamily="18" charset="0"/>
              </a:rPr>
              <a:pPr/>
              <a:t>14</a:t>
            </a:fld>
            <a:endParaRPr lang="da-DK" altLang="en-U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1578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D1E24CDD-CE5C-4D2A-88B9-55A3A52306E0}" type="slidenum">
              <a:rPr lang="da-DK" altLang="en-US">
                <a:latin typeface="Times New Roman" pitchFamily="18" charset="0"/>
              </a:rPr>
              <a:pPr/>
              <a:t>15</a:t>
            </a:fld>
            <a:endParaRPr lang="da-DK" altLang="en-US">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45729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41456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77477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50288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72095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22943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13650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69708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2356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7528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26154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46535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MY"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MY" altLang="en-US" smtClean="0"/>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CT024-3-3-Distributed</a:t>
            </a:r>
            <a:r>
              <a:rPr lang="en-GB" sz="800" baseline="0" dirty="0" smtClean="0">
                <a:latin typeface="Calibri" pitchFamily="34" charset="0"/>
                <a:cs typeface="Calibri" pitchFamily="34" charset="0"/>
              </a:rPr>
              <a:t> Computer Systems</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Internet</a:t>
            </a:r>
            <a:r>
              <a:rPr lang="en-GB" sz="800" baseline="0" dirty="0" smtClean="0">
                <a:latin typeface="Calibri" pitchFamily="34" charset="0"/>
                <a:cs typeface="Calibri" pitchFamily="34" charset="0"/>
              </a:rPr>
              <a:t> Communication Engine (ICE)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7057623" y="6621463"/>
            <a:ext cx="1867436" cy="215444"/>
          </a:xfrm>
          <a:prstGeom prst="rect">
            <a:avLst/>
          </a:prstGeom>
          <a:noFill/>
        </p:spPr>
        <p:txBody>
          <a:bodyPr wrap="square" rtlCol="0">
            <a:spAutoFit/>
          </a:bodyPr>
          <a:lstStyle/>
          <a:p>
            <a:fld id="{4C16E9A6-2080-4D30-A780-0467BE5FC2EA}" type="slidenum">
              <a:rPr lang="en-US" sz="800" smtClean="0">
                <a:latin typeface="Calibri" panose="020F0502020204030204" pitchFamily="34" charset="0"/>
                <a:cs typeface="Calibri" panose="020F0502020204030204" pitchFamily="34" charset="0"/>
              </a:rPr>
              <a:t>‹#›</a:t>
            </a:fld>
            <a:r>
              <a:rPr lang="en-US" sz="800" dirty="0" smtClean="0">
                <a:latin typeface="Calibri" panose="020F0502020204030204" pitchFamily="34" charset="0"/>
                <a:cs typeface="Calibri" panose="020F0502020204030204" pitchFamily="34" charset="0"/>
              </a:rPr>
              <a:t> of</a:t>
            </a:r>
            <a:r>
              <a:rPr lang="en-US" sz="800" baseline="0" dirty="0" smtClean="0">
                <a:latin typeface="Calibri" panose="020F0502020204030204" pitchFamily="34" charset="0"/>
                <a:cs typeface="Calibri" panose="020F0502020204030204" pitchFamily="34" charset="0"/>
              </a:rPr>
              <a:t> 19</a:t>
            </a:r>
            <a:endParaRPr lang="en-US" sz="800" dirty="0">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389188" y="2315597"/>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3800" kern="0" dirty="0" smtClean="0"/>
              <a:t>Distributed Computer Systems</a:t>
            </a:r>
          </a:p>
          <a:p>
            <a:r>
              <a:rPr lang="en-US" sz="1400" kern="0" dirty="0" smtClean="0"/>
              <a:t>CT024-3-3-DCOMS and </a:t>
            </a:r>
            <a:r>
              <a:rPr lang="en-US" sz="1400" kern="0" smtClean="0"/>
              <a:t>Version </a:t>
            </a:r>
            <a:r>
              <a:rPr lang="en-US" sz="1400" kern="0" smtClean="0"/>
              <a:t>VC1</a:t>
            </a:r>
            <a:endParaRPr lang="en-US" sz="1400" kern="0" dirty="0"/>
          </a:p>
        </p:txBody>
      </p:sp>
      <p:sp>
        <p:nvSpPr>
          <p:cNvPr id="4" name="Title 1"/>
          <p:cNvSpPr>
            <a:spLocks noGrp="1"/>
          </p:cNvSpPr>
          <p:nvPr>
            <p:ph type="ctrTitle"/>
          </p:nvPr>
        </p:nvSpPr>
        <p:spPr>
          <a:xfrm>
            <a:off x="2140579" y="3423290"/>
            <a:ext cx="6754812" cy="1470025"/>
          </a:xfrm>
        </p:spPr>
        <p:txBody>
          <a:bodyPr>
            <a:normAutofit/>
          </a:bodyPr>
          <a:lstStyle/>
          <a:p>
            <a:r>
              <a:rPr lang="en-US" dirty="0" smtClean="0"/>
              <a:t>ICE	</a:t>
            </a:r>
            <a:endParaRPr lang="en-US" dirty="0"/>
          </a:p>
        </p:txBody>
      </p:sp>
    </p:spTree>
    <p:extLst>
      <p:ext uri="{BB962C8B-B14F-4D97-AF65-F5344CB8AC3E}">
        <p14:creationId xmlns:p14="http://schemas.microsoft.com/office/powerpoint/2010/main" val="3827369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da-DK" altLang="en-US" dirty="0" smtClean="0"/>
              <a:t>Slices</a:t>
            </a:r>
          </a:p>
        </p:txBody>
      </p:sp>
      <p:sp>
        <p:nvSpPr>
          <p:cNvPr id="9219" name="Rectangle 3"/>
          <p:cNvSpPr>
            <a:spLocks noGrp="1" noChangeArrowheads="1"/>
          </p:cNvSpPr>
          <p:nvPr>
            <p:ph type="body" idx="1"/>
          </p:nvPr>
        </p:nvSpPr>
        <p:spPr/>
        <p:txBody>
          <a:bodyPr/>
          <a:lstStyle/>
          <a:p>
            <a:pPr marL="0" indent="0" algn="just">
              <a:lnSpc>
                <a:spcPct val="150000"/>
              </a:lnSpc>
              <a:buNone/>
            </a:pPr>
            <a:r>
              <a:rPr lang="en-US" altLang="en-US" sz="2000" dirty="0"/>
              <a:t>Ice uses a slice to describe objects and methods. When compiled, a slice generates descriptions for the objects and methods into the supported languages.</a:t>
            </a:r>
          </a:p>
          <a:p>
            <a:pPr marL="0" indent="0" algn="just">
              <a:lnSpc>
                <a:spcPct val="150000"/>
              </a:lnSpc>
              <a:buNone/>
            </a:pPr>
            <a:endParaRPr lang="en-US" altLang="en-US" sz="2000" dirty="0"/>
          </a:p>
          <a:p>
            <a:pPr marL="0" indent="0" algn="just">
              <a:lnSpc>
                <a:spcPct val="150000"/>
              </a:lnSpc>
              <a:buNone/>
            </a:pPr>
            <a:r>
              <a:rPr lang="en-US" altLang="en-US" sz="2000" dirty="0"/>
              <a:t>This allows for consistency when writing code in diﬀerent languages, since the code is all generated from the same slice. The slice compiler will translate the slice deﬁnition into whatever implementation is correct for a given language.</a:t>
            </a:r>
          </a:p>
        </p:txBody>
      </p:sp>
    </p:spTree>
    <p:extLst>
      <p:ext uri="{BB962C8B-B14F-4D97-AF65-F5344CB8AC3E}">
        <p14:creationId xmlns:p14="http://schemas.microsoft.com/office/powerpoint/2010/main" val="410729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da-DK" altLang="en-US" dirty="0" smtClean="0"/>
              <a:t>Writing a Slice</a:t>
            </a:r>
          </a:p>
        </p:txBody>
      </p:sp>
      <p:sp>
        <p:nvSpPr>
          <p:cNvPr id="10243" name="Rectangle 3"/>
          <p:cNvSpPr>
            <a:spLocks noGrp="1" noChangeArrowheads="1"/>
          </p:cNvSpPr>
          <p:nvPr>
            <p:ph type="body" idx="1"/>
          </p:nvPr>
        </p:nvSpPr>
        <p:spPr/>
        <p:txBody>
          <a:bodyPr/>
          <a:lstStyle/>
          <a:p>
            <a:pPr marL="0" indent="0" algn="just">
              <a:buNone/>
            </a:pPr>
            <a:r>
              <a:rPr lang="en-US" altLang="en-US" dirty="0"/>
              <a:t>A slice describes objects and methods in a language that’s best described as an amalgam of C++ and Java. A slice is required to have the case-sensitive .ice ﬁle extension. Below, we will discuss the slice syntax and provide an example of a basic slice.</a:t>
            </a:r>
          </a:p>
          <a:p>
            <a:pPr eaLnBrk="1" hangingPunct="1"/>
            <a:endParaRPr lang="en-AU" altLang="en-US" dirty="0" smtClean="0"/>
          </a:p>
          <a:p>
            <a:pPr eaLnBrk="1" hangingPunct="1"/>
            <a:endParaRPr lang="en-AU" altLang="en-US" dirty="0" smtClean="0"/>
          </a:p>
        </p:txBody>
      </p:sp>
    </p:spTree>
    <p:extLst>
      <p:ext uri="{BB962C8B-B14F-4D97-AF65-F5344CB8AC3E}">
        <p14:creationId xmlns:p14="http://schemas.microsoft.com/office/powerpoint/2010/main" val="2617988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Modules</a:t>
            </a:r>
          </a:p>
        </p:txBody>
      </p:sp>
      <p:sp>
        <p:nvSpPr>
          <p:cNvPr id="12291" name="Rectangle 3"/>
          <p:cNvSpPr>
            <a:spLocks noGrp="1" noChangeArrowheads="1"/>
          </p:cNvSpPr>
          <p:nvPr>
            <p:ph type="body" idx="1"/>
          </p:nvPr>
        </p:nvSpPr>
        <p:spPr>
          <a:xfrm>
            <a:off x="685800" y="1282700"/>
            <a:ext cx="7772400" cy="4877468"/>
          </a:xfrm>
        </p:spPr>
        <p:txBody>
          <a:bodyPr/>
          <a:lstStyle/>
          <a:p>
            <a:pPr marL="0" indent="0" algn="just">
              <a:lnSpc>
                <a:spcPct val="150000"/>
              </a:lnSpc>
              <a:buNone/>
            </a:pPr>
            <a:r>
              <a:rPr lang="en-US" altLang="en-US" sz="2000" dirty="0"/>
              <a:t>A slice ﬁle must contain at least one module. A module can contain any legal slice constructs. </a:t>
            </a:r>
            <a:endParaRPr lang="en-US" altLang="en-US" sz="2000" dirty="0" smtClean="0"/>
          </a:p>
          <a:p>
            <a:pPr marL="0" indent="0" algn="just">
              <a:lnSpc>
                <a:spcPct val="150000"/>
              </a:lnSpc>
              <a:buNone/>
            </a:pPr>
            <a:r>
              <a:rPr lang="en-US" altLang="en-US" sz="2000" dirty="0"/>
              <a:t>An example of module deﬁnitions can be seen below.</a:t>
            </a:r>
          </a:p>
          <a:p>
            <a:pPr marL="0" indent="0" algn="just">
              <a:lnSpc>
                <a:spcPct val="150000"/>
              </a:lnSpc>
              <a:buNone/>
            </a:pPr>
            <a:r>
              <a:rPr lang="en-US" altLang="en-US" sz="2000" dirty="0"/>
              <a:t>//a module definition module Foo{ //a nested module definition module Bar{ ... }; module </a:t>
            </a:r>
            <a:r>
              <a:rPr lang="en-US" altLang="en-US" sz="2000" dirty="0" err="1"/>
              <a:t>Baz</a:t>
            </a:r>
            <a:r>
              <a:rPr lang="en-US" altLang="en-US" sz="2000" dirty="0"/>
              <a:t>{ ... }; }; //a module can be reopened later, //in the same file, or another file. module Bar{ ... };</a:t>
            </a:r>
          </a:p>
          <a:p>
            <a:pPr marL="0" indent="0" algn="just">
              <a:lnSpc>
                <a:spcPct val="150000"/>
              </a:lnSpc>
              <a:buNone/>
            </a:pPr>
            <a:endParaRPr lang="en-US" altLang="en-US" sz="2000" dirty="0" smtClean="0"/>
          </a:p>
        </p:txBody>
      </p:sp>
    </p:spTree>
    <p:extLst>
      <p:ext uri="{BB962C8B-B14F-4D97-AF65-F5344CB8AC3E}">
        <p14:creationId xmlns:p14="http://schemas.microsoft.com/office/powerpoint/2010/main" val="2958983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da-DK" altLang="en-US" dirty="0" smtClean="0"/>
              <a:t>ICE </a:t>
            </a:r>
            <a:r>
              <a:rPr lang="en-GB" altLang="en-US" dirty="0" smtClean="0"/>
              <a:t>Architecture </a:t>
            </a:r>
            <a:endParaRPr lang="da-DK" altLang="en-US" dirty="0" smtClean="0"/>
          </a:p>
        </p:txBody>
      </p:sp>
      <p:sp>
        <p:nvSpPr>
          <p:cNvPr id="14339" name="Rectangle 3"/>
          <p:cNvSpPr>
            <a:spLocks noGrp="1" noChangeArrowheads="1"/>
          </p:cNvSpPr>
          <p:nvPr>
            <p:ph type="body" idx="1"/>
          </p:nvPr>
        </p:nvSpPr>
        <p:spPr/>
        <p:txBody>
          <a:bodyPr/>
          <a:lstStyle/>
          <a:p>
            <a:pPr eaLnBrk="1" hangingPunct="1"/>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39138"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6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53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2" name="Title 1"/>
          <p:cNvSpPr>
            <a:spLocks noGrp="1"/>
          </p:cNvSpPr>
          <p:nvPr>
            <p:ph type="title"/>
          </p:nvPr>
        </p:nvSpPr>
        <p:spPr/>
        <p:txBody>
          <a:bodyPr/>
          <a:lstStyle/>
          <a:p>
            <a:r>
              <a:rPr lang="en-US" dirty="0" smtClean="0"/>
              <a:t>Basic types, enumerations, sequences and dictionaries</a:t>
            </a:r>
            <a:endParaRPr lang="en-US" dirty="0"/>
          </a:p>
        </p:txBody>
      </p:sp>
      <p:sp>
        <p:nvSpPr>
          <p:cNvPr id="3" name="TextBox 2"/>
          <p:cNvSpPr txBox="1"/>
          <p:nvPr/>
        </p:nvSpPr>
        <p:spPr>
          <a:xfrm>
            <a:off x="485775" y="1748589"/>
            <a:ext cx="8305299" cy="2031325"/>
          </a:xfrm>
          <a:prstGeom prst="rect">
            <a:avLst/>
          </a:prstGeom>
          <a:noFill/>
        </p:spPr>
        <p:txBody>
          <a:bodyPr wrap="square" rtlCol="0">
            <a:spAutoFit/>
          </a:bodyPr>
          <a:lstStyle/>
          <a:p>
            <a:pPr algn="just">
              <a:lnSpc>
                <a:spcPct val="150000"/>
              </a:lnSpc>
            </a:pPr>
            <a:r>
              <a:rPr lang="en-US" dirty="0"/>
              <a:t>The Slice syntax supports several basic types, which you should already be familiar with. These types are </a:t>
            </a:r>
            <a:r>
              <a:rPr lang="en-US" dirty="0" err="1"/>
              <a:t>bool</a:t>
            </a:r>
            <a:r>
              <a:rPr lang="en-US" dirty="0"/>
              <a:t>, byte, short, </a:t>
            </a:r>
            <a:r>
              <a:rPr lang="en-US" dirty="0" err="1"/>
              <a:t>int</a:t>
            </a:r>
            <a:r>
              <a:rPr lang="en-US" dirty="0"/>
              <a:t>, long, ﬂoat, double, and string. It is important to note that the string type does not provide support for the null string concept.</a:t>
            </a:r>
          </a:p>
          <a:p>
            <a:endParaRPr lang="en-US" dirty="0"/>
          </a:p>
        </p:txBody>
      </p:sp>
    </p:spTree>
    <p:extLst>
      <p:ext uri="{BB962C8B-B14F-4D97-AF65-F5344CB8AC3E}">
        <p14:creationId xmlns:p14="http://schemas.microsoft.com/office/powerpoint/2010/main" val="233122199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638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6388" name="Rectangle 4"/>
          <p:cNvSpPr>
            <a:spLocks noGrp="1" noChangeArrowheads="1"/>
          </p:cNvSpPr>
          <p:nvPr>
            <p:ph type="title"/>
          </p:nvPr>
        </p:nvSpPr>
        <p:spPr/>
        <p:txBody>
          <a:bodyPr/>
          <a:lstStyle/>
          <a:p>
            <a:pPr eaLnBrk="1" hangingPunct="1"/>
            <a:r>
              <a:rPr lang="en-GB" altLang="en-US" dirty="0" smtClean="0"/>
              <a:t>Compiling a Slice</a:t>
            </a:r>
          </a:p>
        </p:txBody>
      </p:sp>
      <p:sp>
        <p:nvSpPr>
          <p:cNvPr id="16389" name="Rectangle 5"/>
          <p:cNvSpPr>
            <a:spLocks noGrp="1" noChangeArrowheads="1"/>
          </p:cNvSpPr>
          <p:nvPr>
            <p:ph type="body" idx="1"/>
          </p:nvPr>
        </p:nvSpPr>
        <p:spPr>
          <a:xfrm>
            <a:off x="836613" y="1441450"/>
            <a:ext cx="7850187" cy="4622800"/>
          </a:xfrm>
        </p:spPr>
        <p:txBody>
          <a:bodyPr/>
          <a:lstStyle/>
          <a:p>
            <a:pPr marL="0" indent="0">
              <a:lnSpc>
                <a:spcPct val="150000"/>
              </a:lnSpc>
              <a:buNone/>
            </a:pPr>
            <a:r>
              <a:rPr lang="en-US" altLang="en-US" sz="2000" dirty="0"/>
              <a:t>To compile a slice for Java, simply open up the Windows command prompt and </a:t>
            </a:r>
            <a:r>
              <a:rPr lang="en-US" altLang="en-US" sz="2000" dirty="0" smtClean="0"/>
              <a:t>enter</a:t>
            </a:r>
          </a:p>
          <a:p>
            <a:pPr marL="0" indent="0">
              <a:lnSpc>
                <a:spcPct val="150000"/>
              </a:lnSpc>
              <a:buNone/>
            </a:pPr>
            <a:endParaRPr lang="en-US" altLang="en-US" sz="2000" dirty="0"/>
          </a:p>
          <a:p>
            <a:pPr marL="0" indent="0">
              <a:lnSpc>
                <a:spcPct val="150000"/>
              </a:lnSpc>
              <a:buNone/>
            </a:pPr>
            <a:r>
              <a:rPr lang="en-US" altLang="en-US" sz="2000" dirty="0" smtClean="0"/>
              <a:t>slice2java </a:t>
            </a:r>
            <a:r>
              <a:rPr lang="en-US" altLang="en-US" sz="2000" dirty="0" err="1"/>
              <a:t>file.ice</a:t>
            </a:r>
            <a:endParaRPr lang="en-US" altLang="en-US" sz="2000" dirty="0"/>
          </a:p>
          <a:p>
            <a:pPr eaLnBrk="1" hangingPunct="1">
              <a:lnSpc>
                <a:spcPct val="80000"/>
              </a:lnSpc>
            </a:pPr>
            <a:endParaRPr lang="en-GB" altLang="en-US" sz="2000" dirty="0" smtClean="0"/>
          </a:p>
        </p:txBody>
      </p:sp>
    </p:spTree>
    <p:extLst>
      <p:ext uri="{BB962C8B-B14F-4D97-AF65-F5344CB8AC3E}">
        <p14:creationId xmlns:p14="http://schemas.microsoft.com/office/powerpoint/2010/main" val="224536814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741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7412" name="Rectangle 4"/>
          <p:cNvSpPr>
            <a:spLocks noGrp="1" noChangeArrowheads="1"/>
          </p:cNvSpPr>
          <p:nvPr>
            <p:ph type="title"/>
          </p:nvPr>
        </p:nvSpPr>
        <p:spPr/>
        <p:txBody>
          <a:bodyPr/>
          <a:lstStyle/>
          <a:p>
            <a:pPr eaLnBrk="1" hangingPunct="1"/>
            <a:r>
              <a:rPr lang="en-GB" altLang="en-US" dirty="0" smtClean="0"/>
              <a:t>Starting with Java</a:t>
            </a:r>
          </a:p>
        </p:txBody>
      </p:sp>
      <p:sp>
        <p:nvSpPr>
          <p:cNvPr id="17413" name="Rectangle 5"/>
          <p:cNvSpPr>
            <a:spLocks noGrp="1" noChangeArrowheads="1"/>
          </p:cNvSpPr>
          <p:nvPr>
            <p:ph type="body" idx="1"/>
          </p:nvPr>
        </p:nvSpPr>
        <p:spPr>
          <a:xfrm>
            <a:off x="485775" y="1570038"/>
            <a:ext cx="8229600" cy="4525962"/>
          </a:xfrm>
        </p:spPr>
        <p:txBody>
          <a:bodyPr/>
          <a:lstStyle/>
          <a:p>
            <a:pPr marL="0" indent="0" algn="just">
              <a:lnSpc>
                <a:spcPct val="150000"/>
              </a:lnSpc>
              <a:buNone/>
            </a:pPr>
            <a:r>
              <a:rPr lang="en-US" altLang="en-US" dirty="0"/>
              <a:t>Create a new project in Eclipse called </a:t>
            </a:r>
            <a:r>
              <a:rPr lang="en-US" altLang="en-US" dirty="0" err="1"/>
              <a:t>SorterExample</a:t>
            </a:r>
            <a:r>
              <a:rPr lang="en-US" altLang="en-US" dirty="0"/>
              <a:t>. Add the ﬁle Ice.jar to your build path. This ﬁle can be found in the lib folder in the Ice directory in Program Files. Also, include all of the ﬁles generated from the slice in a package called </a:t>
            </a:r>
            <a:r>
              <a:rPr lang="en-US" altLang="en-US" dirty="0" err="1"/>
              <a:t>SorterExample</a:t>
            </a:r>
            <a:endParaRPr lang="en-GB" altLang="en-US" dirty="0" smtClean="0"/>
          </a:p>
        </p:txBody>
      </p:sp>
    </p:spTree>
    <p:extLst>
      <p:ext uri="{BB962C8B-B14F-4D97-AF65-F5344CB8AC3E}">
        <p14:creationId xmlns:p14="http://schemas.microsoft.com/office/powerpoint/2010/main" val="387154992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sz="3200" b="1" dirty="0">
                <a:solidFill>
                  <a:srgbClr val="002060"/>
                </a:solidFill>
                <a:latin typeface="Century Gothic" panose="020B0502020202020204" pitchFamily="34" charset="0"/>
              </a:rPr>
              <a:t>Summary</a:t>
            </a:r>
          </a:p>
        </p:txBody>
      </p:sp>
      <p:sp>
        <p:nvSpPr>
          <p:cNvPr id="141315" name="Rectangle 3"/>
          <p:cNvSpPr>
            <a:spLocks noGrp="1" noChangeArrowheads="1"/>
          </p:cNvSpPr>
          <p:nvPr>
            <p:ph type="body" idx="1"/>
          </p:nvPr>
        </p:nvSpPr>
        <p:spPr/>
        <p:txBody>
          <a:bodyPr/>
          <a:lstStyle/>
          <a:p>
            <a:pPr marL="0" indent="0">
              <a:buNone/>
            </a:pPr>
            <a:endParaRPr lang="en-US" altLang="en-US" sz="1800" dirty="0" smtClean="0"/>
          </a:p>
          <a:p>
            <a:r>
              <a:rPr lang="en-US" altLang="en-US" sz="2400" dirty="0" smtClean="0"/>
              <a:t>ICE is one of the communication engine which helps the three tier architecture enhance the easy communication between the clients in distributed environment. </a:t>
            </a:r>
          </a:p>
          <a:p>
            <a:pPr marL="0" indent="0">
              <a:buNone/>
            </a:pPr>
            <a:endParaRPr lang="en-US" altLang="en-US" sz="2400" dirty="0"/>
          </a:p>
          <a:p>
            <a:pPr marL="0" indent="0">
              <a:buNone/>
            </a:pPr>
            <a:endParaRPr lang="en-IE" altLang="en-US" sz="2400" dirty="0"/>
          </a:p>
          <a:p>
            <a:pPr marL="0" indent="0">
              <a:buNone/>
            </a:pPr>
            <a:endParaRPr lang="en-US" sz="2400" dirty="0"/>
          </a:p>
          <a:p>
            <a:pPr>
              <a:buFont typeface="Arial" panose="020B0604020202020204" pitchFamily="34" charset="0"/>
              <a:buChar char="•"/>
            </a:pPr>
            <a:endParaRPr lang="en-IE" altLang="en-US" sz="2400" dirty="0" smtClean="0"/>
          </a:p>
          <a:p>
            <a:pPr>
              <a:buFont typeface="Arial" panose="020B0604020202020204" pitchFamily="34" charset="0"/>
              <a:buChar char="•"/>
            </a:pPr>
            <a:endParaRPr lang="en-IE" altLang="en-US" sz="2400" dirty="0"/>
          </a:p>
          <a:p>
            <a:pPr marL="457200" lvl="1" indent="0">
              <a:buNone/>
            </a:pPr>
            <a:endParaRPr lang="en-US" altLang="en-US" sz="2400" dirty="0"/>
          </a:p>
          <a:p>
            <a:pPr marL="0" indent="0">
              <a:buNone/>
            </a:pPr>
            <a:endParaRPr lang="en-US" altLang="zh-CN" sz="1800" dirty="0">
              <a:ea typeface="SimSun" panose="02010600030101010101" pitchFamily="2" charset="-122"/>
            </a:endParaRPr>
          </a:p>
          <a:p>
            <a:endParaRPr lang="en-US" altLang="en-US" sz="1800" dirty="0"/>
          </a:p>
        </p:txBody>
      </p:sp>
    </p:spTree>
    <p:extLst>
      <p:ext uri="{BB962C8B-B14F-4D97-AF65-F5344CB8AC3E}">
        <p14:creationId xmlns:p14="http://schemas.microsoft.com/office/powerpoint/2010/main" val="3303510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t>
            </a:r>
            <a:r>
              <a:rPr lang="en-US" altLang="en-US" sz="3200" b="1" u="sng" dirty="0" smtClean="0">
                <a:solidFill>
                  <a:srgbClr val="003366"/>
                </a:solidFill>
                <a:latin typeface="Century Gothic" panose="020B0502020202020204" pitchFamily="34" charset="0"/>
              </a:rPr>
              <a:t>answer </a:t>
            </a:r>
            <a:r>
              <a:rPr lang="en-US" altLang="en-US" sz="3200" b="1" u="sng" dirty="0">
                <a:solidFill>
                  <a:srgbClr val="003366"/>
                </a:solidFill>
                <a:latin typeface="Century Gothic" panose="020B0502020202020204" pitchFamily="34" charset="0"/>
              </a:rPr>
              <a:t>s</a:t>
            </a:r>
            <a:r>
              <a:rPr lang="en-US" altLang="en-US" sz="3200" b="1" u="sng" dirty="0" smtClean="0">
                <a:solidFill>
                  <a:srgbClr val="003366"/>
                </a:solidFill>
                <a:latin typeface="Century Gothic" panose="020B0502020202020204" pitchFamily="34" charset="0"/>
              </a:rPr>
              <a:t>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2501739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Grid, Virtualization and Cloud Computing </a:t>
            </a:r>
            <a:endParaRPr lang="en-US" dirty="0"/>
          </a:p>
        </p:txBody>
      </p:sp>
      <p:sp>
        <p:nvSpPr>
          <p:cNvPr id="5" name="Title 1"/>
          <p:cNvSpPr>
            <a:spLocks noGrp="1"/>
          </p:cNvSpPr>
          <p:nvPr>
            <p:ph type="title"/>
          </p:nvPr>
        </p:nvSpPr>
        <p:spPr/>
        <p:txBody>
          <a:bodyPr/>
          <a:lstStyle/>
          <a:p>
            <a:r>
              <a:rPr lang="en-US" altLang="en-US" sz="3200" b="1" u="sng" dirty="0">
                <a:solidFill>
                  <a:schemeClr val="accent6">
                    <a:lumMod val="75000"/>
                  </a:schemeClr>
                </a:solidFill>
                <a:latin typeface="Century Gothic" panose="020B0502020202020204" pitchFamily="34" charset="0"/>
              </a:rPr>
              <a:t>What we will cover next</a:t>
            </a:r>
            <a:r>
              <a:rPr lang="en-US" altLang="en-US" sz="3200" dirty="0">
                <a:solidFill>
                  <a:srgbClr val="003366"/>
                </a:solidFill>
              </a:rPr>
              <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2067391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400" dirty="0" smtClean="0"/>
              <a:t>ICE</a:t>
            </a:r>
          </a:p>
          <a:p>
            <a:r>
              <a:rPr lang="en-US" altLang="en-US" sz="2400" dirty="0" smtClean="0"/>
              <a:t>Slices</a:t>
            </a:r>
          </a:p>
          <a:p>
            <a:r>
              <a:rPr lang="en-US" altLang="en-US" sz="2400" dirty="0" smtClean="0"/>
              <a:t>Modules</a:t>
            </a:r>
          </a:p>
          <a:p>
            <a:r>
              <a:rPr lang="en-US" altLang="en-US" sz="2400" dirty="0" smtClean="0"/>
              <a:t>ICE Architecture</a:t>
            </a:r>
            <a:endParaRPr lang="en-US" altLang="en-US" sz="2400" dirty="0"/>
          </a:p>
          <a:p>
            <a:pPr marL="0" indent="0">
              <a:buNone/>
            </a:pPr>
            <a:endParaRPr lang="en-US" altLang="en-US" dirty="0"/>
          </a:p>
          <a:p>
            <a:pPr marL="0" indent="0">
              <a:buNone/>
            </a:pPr>
            <a:endParaRPr lang="en-US" dirty="0"/>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18021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zh-TW" b="1" u="sng" kern="0" dirty="0" smtClean="0">
                <a:solidFill>
                  <a:schemeClr val="accent6">
                    <a:lumMod val="75000"/>
                  </a:schemeClr>
                </a:solidFill>
                <a:latin typeface="Century Gothic" panose="020B0502020202020204" pitchFamily="34" charset="0"/>
                <a:ea typeface="新細明體" pitchFamily="18" charset="-120"/>
              </a:rPr>
              <a:t>Learning Outcomes</a:t>
            </a:r>
            <a:endParaRPr lang="en-US" altLang="zh-TW" b="1" u="sng" kern="0" dirty="0">
              <a:solidFill>
                <a:schemeClr val="accent6">
                  <a:lumMod val="75000"/>
                </a:schemeClr>
              </a:solidFill>
              <a:latin typeface="Century Gothic" panose="020B0502020202020204" pitchFamily="34" charset="0"/>
              <a:ea typeface="新細明體" pitchFamily="18" charset="-120"/>
            </a:endParaRPr>
          </a:p>
        </p:txBody>
      </p:sp>
      <p:sp>
        <p:nvSpPr>
          <p:cNvPr id="6" name="Content Placeholder 2"/>
          <p:cNvSpPr>
            <a:spLocks noGrp="1"/>
          </p:cNvSpPr>
          <p:nvPr>
            <p:ph idx="1"/>
          </p:nvPr>
        </p:nvSpPr>
        <p:spPr>
          <a:xfrm>
            <a:off x="487363" y="1697037"/>
            <a:ext cx="8229600" cy="4758353"/>
          </a:xfrm>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r>
              <a:rPr lang="en-US" altLang="en-US" sz="2800" dirty="0" smtClean="0"/>
              <a:t>Describe about ICE</a:t>
            </a:r>
            <a:endParaRPr lang="en-US" altLang="en-US" sz="2800" dirty="0"/>
          </a:p>
          <a:p>
            <a:r>
              <a:rPr lang="en-US" altLang="en-US" sz="2800" dirty="0" smtClean="0"/>
              <a:t>Understand the modules in ICE</a:t>
            </a:r>
          </a:p>
          <a:p>
            <a:r>
              <a:rPr lang="en-US" altLang="en-US" sz="2800" dirty="0" smtClean="0"/>
              <a:t>Important of Slices</a:t>
            </a:r>
          </a:p>
          <a:p>
            <a:r>
              <a:rPr lang="en-US" altLang="en-US" sz="2800" dirty="0" smtClean="0"/>
              <a:t>Draw the architecture of ICE</a:t>
            </a:r>
          </a:p>
          <a:p>
            <a:endParaRPr lang="en-US" altLang="en-US" sz="2800" dirty="0"/>
          </a:p>
          <a:p>
            <a:endParaRPr lang="en-US" altLang="en-US" sz="2400" dirty="0"/>
          </a:p>
          <a:p>
            <a:pPr marL="609600" indent="-609600">
              <a:lnSpc>
                <a:spcPct val="150000"/>
              </a:lnSpc>
            </a:pPr>
            <a:endParaRPr lang="en-US" sz="2000" dirty="0" smtClean="0"/>
          </a:p>
          <a:p>
            <a:pPr marL="609600" indent="-609600">
              <a:lnSpc>
                <a:spcPct val="150000"/>
              </a:lnSpc>
            </a:pPr>
            <a:endParaRPr lang="en-US" sz="2000" dirty="0"/>
          </a:p>
          <a:p>
            <a:pPr marL="0" indent="0">
              <a:lnSpc>
                <a:spcPct val="150000"/>
              </a:lnSpc>
              <a:buNone/>
            </a:pPr>
            <a:endParaRPr lang="en-US" sz="2000" dirty="0" smtClean="0"/>
          </a:p>
          <a:p>
            <a:pPr marL="609600" indent="-609600">
              <a:lnSpc>
                <a:spcPct val="150000"/>
              </a:lnSpc>
            </a:pPr>
            <a:endParaRPr lang="en-US" sz="2000" dirty="0"/>
          </a:p>
          <a:p>
            <a:pPr marL="0" indent="0">
              <a:buNone/>
            </a:pPr>
            <a:endParaRPr lang="en-US" dirty="0"/>
          </a:p>
        </p:txBody>
      </p:sp>
    </p:spTree>
    <p:extLst>
      <p:ext uri="{BB962C8B-B14F-4D97-AF65-F5344CB8AC3E}">
        <p14:creationId xmlns:p14="http://schemas.microsoft.com/office/powerpoint/2010/main" val="930890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85775" y="274638"/>
            <a:ext cx="7042150" cy="114300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Content Placeholder 2"/>
          <p:cNvSpPr>
            <a:spLocks noGrp="1"/>
          </p:cNvSpPr>
          <p:nvPr>
            <p:ph idx="1"/>
          </p:nvPr>
        </p:nvSpPr>
        <p:spPr>
          <a:xfrm>
            <a:off x="487363" y="1697038"/>
            <a:ext cx="8229600" cy="4525962"/>
          </a:xfrm>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a:buFontTx/>
              <a:buChar char="-"/>
            </a:pPr>
            <a:r>
              <a:rPr lang="en-US" dirty="0" smtClean="0"/>
              <a:t>ICE</a:t>
            </a:r>
          </a:p>
          <a:p>
            <a:pPr>
              <a:buFontTx/>
              <a:buChar char="-"/>
            </a:pPr>
            <a:r>
              <a:rPr lang="en-US" dirty="0" smtClean="0"/>
              <a:t>Slices</a:t>
            </a:r>
          </a:p>
          <a:p>
            <a:pPr>
              <a:buFontTx/>
              <a:buChar char="-"/>
            </a:pPr>
            <a:r>
              <a:rPr lang="en-US" dirty="0" smtClean="0"/>
              <a:t>Module</a:t>
            </a:r>
          </a:p>
          <a:p>
            <a:pPr>
              <a:buFontTx/>
              <a:buChar char="-"/>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977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Outline</a:t>
            </a:r>
          </a:p>
        </p:txBody>
      </p:sp>
      <p:sp>
        <p:nvSpPr>
          <p:cNvPr id="4099" name="Rectangle 3"/>
          <p:cNvSpPr>
            <a:spLocks noGrp="1" noChangeArrowheads="1"/>
          </p:cNvSpPr>
          <p:nvPr>
            <p:ph type="body" idx="1"/>
          </p:nvPr>
        </p:nvSpPr>
        <p:spPr>
          <a:xfrm>
            <a:off x="685800" y="1282700"/>
            <a:ext cx="8089900" cy="4648200"/>
          </a:xfrm>
        </p:spPr>
        <p:txBody>
          <a:bodyPr/>
          <a:lstStyle/>
          <a:p>
            <a:pPr eaLnBrk="1" hangingPunct="1"/>
            <a:r>
              <a:rPr lang="en-GB" altLang="en-US" b="1" dirty="0" smtClean="0"/>
              <a:t>ICE</a:t>
            </a:r>
          </a:p>
          <a:p>
            <a:pPr lvl="1" eaLnBrk="1" hangingPunct="1"/>
            <a:r>
              <a:rPr lang="en-GB" altLang="en-US" dirty="0" smtClean="0"/>
              <a:t>Introduction</a:t>
            </a:r>
          </a:p>
          <a:p>
            <a:pPr lvl="1" eaLnBrk="1" hangingPunct="1"/>
            <a:r>
              <a:rPr lang="en-GB" altLang="en-US" dirty="0" smtClean="0"/>
              <a:t>About ICE</a:t>
            </a:r>
          </a:p>
          <a:p>
            <a:pPr lvl="1" eaLnBrk="1" hangingPunct="1"/>
            <a:r>
              <a:rPr lang="en-GB" altLang="en-US" dirty="0" smtClean="0"/>
              <a:t>Setting up ICE</a:t>
            </a:r>
          </a:p>
          <a:p>
            <a:pPr lvl="1" eaLnBrk="1" hangingPunct="1"/>
            <a:r>
              <a:rPr lang="en-GB" altLang="en-US" dirty="0" smtClean="0"/>
              <a:t>Slices</a:t>
            </a:r>
          </a:p>
          <a:p>
            <a:pPr lvl="1" eaLnBrk="1" hangingPunct="1"/>
            <a:r>
              <a:rPr lang="en-GB" altLang="en-US" dirty="0" smtClean="0"/>
              <a:t>Starting with Java</a:t>
            </a:r>
          </a:p>
        </p:txBody>
      </p:sp>
    </p:spTree>
    <p:extLst>
      <p:ext uri="{BB962C8B-B14F-4D97-AF65-F5344CB8AC3E}">
        <p14:creationId xmlns:p14="http://schemas.microsoft.com/office/powerpoint/2010/main" val="16353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51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5124" name="Rectangle 4"/>
          <p:cNvSpPr>
            <a:spLocks noGrp="1" noChangeArrowheads="1"/>
          </p:cNvSpPr>
          <p:nvPr>
            <p:ph type="title"/>
          </p:nvPr>
        </p:nvSpPr>
        <p:spPr/>
        <p:txBody>
          <a:bodyPr/>
          <a:lstStyle/>
          <a:p>
            <a:pPr eaLnBrk="1" hangingPunct="1"/>
            <a:r>
              <a:rPr lang="en-US" altLang="en-US" dirty="0" smtClean="0"/>
              <a:t>Introduction </a:t>
            </a:r>
          </a:p>
        </p:txBody>
      </p:sp>
      <p:sp>
        <p:nvSpPr>
          <p:cNvPr id="5125" name="Rectangle 5"/>
          <p:cNvSpPr>
            <a:spLocks noGrp="1" noChangeArrowheads="1"/>
          </p:cNvSpPr>
          <p:nvPr>
            <p:ph type="body" idx="1"/>
          </p:nvPr>
        </p:nvSpPr>
        <p:spPr>
          <a:xfrm>
            <a:off x="685800" y="1828800"/>
            <a:ext cx="7772400" cy="4219074"/>
          </a:xfrm>
        </p:spPr>
        <p:txBody>
          <a:bodyPr/>
          <a:lstStyle/>
          <a:p>
            <a:pPr marL="0" indent="0">
              <a:lnSpc>
                <a:spcPct val="150000"/>
              </a:lnSpc>
              <a:buNone/>
            </a:pPr>
            <a:r>
              <a:rPr lang="en-US" altLang="en-US" sz="2000" dirty="0"/>
              <a:t>The Internet Communications Engine, often simply referred to as ICE, is a platform enabling distributed computing. It’s both free and open source, and simple to get started with. Distributed computing is useful to delegate a large task to several machines, or even to a single machine better equipped to handle a task</a:t>
            </a:r>
            <a:r>
              <a:rPr lang="en-US" altLang="en-US" sz="2000" dirty="0" smtClean="0"/>
              <a:t>.</a:t>
            </a:r>
          </a:p>
          <a:p>
            <a:pPr marL="0" indent="0">
              <a:lnSpc>
                <a:spcPct val="150000"/>
              </a:lnSpc>
              <a:buNone/>
            </a:pPr>
            <a:r>
              <a:rPr lang="en-US" altLang="en-US" sz="2000" dirty="0"/>
              <a:t>The ICE platform supports C++, Java, .NET, Python, Objective-C, and </a:t>
            </a:r>
            <a:r>
              <a:rPr lang="en-US" altLang="en-US" sz="2000" dirty="0" err="1"/>
              <a:t>Javascript</a:t>
            </a:r>
            <a:r>
              <a:rPr lang="en-US" altLang="en-US" sz="2000" dirty="0"/>
              <a:t>, and has partial support for Ruby and PHP. In this tutorial, you will learn how to begin using ICE. </a:t>
            </a:r>
            <a:endParaRPr lang="en-US" altLang="en-US" sz="2000" dirty="0" smtClean="0"/>
          </a:p>
        </p:txBody>
      </p:sp>
    </p:spTree>
    <p:extLst>
      <p:ext uri="{BB962C8B-B14F-4D97-AF65-F5344CB8AC3E}">
        <p14:creationId xmlns:p14="http://schemas.microsoft.com/office/powerpoint/2010/main" val="1668281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dirty="0" smtClean="0"/>
              <a:t>About ICE</a:t>
            </a:r>
          </a:p>
        </p:txBody>
      </p:sp>
      <p:sp>
        <p:nvSpPr>
          <p:cNvPr id="6147" name="Rectangle 3"/>
          <p:cNvSpPr>
            <a:spLocks noGrp="1" noChangeArrowheads="1"/>
          </p:cNvSpPr>
          <p:nvPr>
            <p:ph type="body" idx="1"/>
          </p:nvPr>
        </p:nvSpPr>
        <p:spPr>
          <a:xfrm>
            <a:off x="637674" y="1667711"/>
            <a:ext cx="8102600" cy="4648200"/>
          </a:xfrm>
        </p:spPr>
        <p:txBody>
          <a:bodyPr/>
          <a:lstStyle/>
          <a:p>
            <a:pPr marL="0" indent="0" algn="just">
              <a:lnSpc>
                <a:spcPct val="150000"/>
              </a:lnSpc>
              <a:buNone/>
            </a:pPr>
            <a:r>
              <a:rPr lang="en-US" altLang="en-US" sz="2000" dirty="0"/>
              <a:t>ICE claims to use a client-server model, but that is somewhat ill-deﬁned. A single machine need not exclusively be a server or a client in ICE. A machine A can connect as a client to a server machine B, and machine B can connect as a client to another server machine C. In fact, any machine can be connected as either a client or a server in a one-to-one, one-to-many, or many-to-many relationship.</a:t>
            </a:r>
          </a:p>
          <a:p>
            <a:pPr eaLnBrk="1" hangingPunct="1">
              <a:lnSpc>
                <a:spcPct val="90000"/>
              </a:lnSpc>
            </a:pPr>
            <a:endParaRPr lang="en-GB" altLang="en-US" sz="2000" dirty="0" smtClean="0"/>
          </a:p>
        </p:txBody>
      </p:sp>
    </p:spTree>
    <p:extLst>
      <p:ext uri="{BB962C8B-B14F-4D97-AF65-F5344CB8AC3E}">
        <p14:creationId xmlns:p14="http://schemas.microsoft.com/office/powerpoint/2010/main" val="3577383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altLang="en-US" dirty="0" smtClean="0"/>
              <a:t>Proxies</a:t>
            </a:r>
          </a:p>
        </p:txBody>
      </p:sp>
      <p:sp>
        <p:nvSpPr>
          <p:cNvPr id="7171" name="Rectangle 3"/>
          <p:cNvSpPr>
            <a:spLocks noGrp="1" noChangeArrowheads="1"/>
          </p:cNvSpPr>
          <p:nvPr>
            <p:ph type="body" idx="1"/>
          </p:nvPr>
        </p:nvSpPr>
        <p:spPr/>
        <p:txBody>
          <a:bodyPr/>
          <a:lstStyle/>
          <a:p>
            <a:pPr marL="0" indent="0" algn="just">
              <a:lnSpc>
                <a:spcPct val="150000"/>
              </a:lnSpc>
              <a:buNone/>
            </a:pPr>
            <a:r>
              <a:rPr lang="en-US" altLang="en-US" sz="2800" dirty="0"/>
              <a:t>A client must have a proxy to connect with an ICE object. A proxy represents the ICE object to the client; when the client invokes a method on a proxy, it contacts the ICE object on the server application and invokes the method there.</a:t>
            </a:r>
          </a:p>
          <a:p>
            <a:pPr eaLnBrk="1" hangingPunct="1"/>
            <a:endParaRPr lang="da-DK" altLang="en-US" dirty="0" smtClean="0"/>
          </a:p>
        </p:txBody>
      </p:sp>
    </p:spTree>
    <p:extLst>
      <p:ext uri="{BB962C8B-B14F-4D97-AF65-F5344CB8AC3E}">
        <p14:creationId xmlns:p14="http://schemas.microsoft.com/office/powerpoint/2010/main" val="425399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Setting up ICE</a:t>
            </a:r>
          </a:p>
        </p:txBody>
      </p:sp>
      <p:sp>
        <p:nvSpPr>
          <p:cNvPr id="8195" name="Rectangle 3"/>
          <p:cNvSpPr>
            <a:spLocks noGrp="1" noChangeArrowheads="1"/>
          </p:cNvSpPr>
          <p:nvPr>
            <p:ph type="body" idx="1"/>
          </p:nvPr>
        </p:nvSpPr>
        <p:spPr>
          <a:xfrm>
            <a:off x="836613" y="1471613"/>
            <a:ext cx="7850187" cy="4622800"/>
          </a:xfrm>
        </p:spPr>
        <p:txBody>
          <a:bodyPr/>
          <a:lstStyle/>
          <a:p>
            <a:pPr marL="0" indent="0" algn="just">
              <a:lnSpc>
                <a:spcPct val="150000"/>
              </a:lnSpc>
              <a:buNone/>
            </a:pPr>
            <a:r>
              <a:rPr lang="en-US" altLang="en-US" sz="2000" dirty="0"/>
              <a:t>A</a:t>
            </a:r>
            <a:r>
              <a:rPr lang="en-US" altLang="en-US" sz="2000" dirty="0" smtClean="0"/>
              <a:t>ssume </a:t>
            </a:r>
            <a:r>
              <a:rPr lang="en-US" altLang="en-US" sz="2000" dirty="0"/>
              <a:t>that your system runs Windows, and is conﬁgured with an up-to-date version of Java, as well as Oracle’s Eclipse IDE. To install ICE, download the Windows installer from </a:t>
            </a:r>
            <a:r>
              <a:rPr lang="en-US" altLang="en-US" sz="2000" dirty="0" smtClean="0"/>
              <a:t>www.zeroc.com/download.html </a:t>
            </a:r>
            <a:r>
              <a:rPr lang="en-US" altLang="en-US" sz="2000" dirty="0"/>
              <a:t>and run it. Once completed, be sure to add the ICE compilers to your Windows PATH. At the time of writing, this path </a:t>
            </a:r>
            <a:r>
              <a:rPr lang="en-US" altLang="en-US" sz="2000" dirty="0" smtClean="0"/>
              <a:t>is</a:t>
            </a:r>
          </a:p>
          <a:p>
            <a:pPr marL="0" indent="0" algn="just">
              <a:lnSpc>
                <a:spcPct val="150000"/>
              </a:lnSpc>
              <a:buNone/>
            </a:pPr>
            <a:endParaRPr lang="en-US" altLang="en-US" sz="2000" dirty="0"/>
          </a:p>
          <a:p>
            <a:pPr algn="just">
              <a:lnSpc>
                <a:spcPct val="150000"/>
              </a:lnSpc>
            </a:pPr>
            <a:r>
              <a:rPr lang="en-US" altLang="en-US" sz="2000" dirty="0"/>
              <a:t>C:\Program Files\</a:t>
            </a:r>
            <a:r>
              <a:rPr lang="en-US" altLang="en-US" sz="2000" dirty="0" err="1"/>
              <a:t>ZeroC</a:t>
            </a:r>
            <a:r>
              <a:rPr lang="en-US" altLang="en-US" sz="2000" dirty="0"/>
              <a:t>\Ice-3.5.1\bin</a:t>
            </a:r>
          </a:p>
        </p:txBody>
      </p:sp>
    </p:spTree>
    <p:extLst>
      <p:ext uri="{BB962C8B-B14F-4D97-AF65-F5344CB8AC3E}">
        <p14:creationId xmlns:p14="http://schemas.microsoft.com/office/powerpoint/2010/main" val="335053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PUtemplate-Level_3 (1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APUtemplate-Level_3 (11)</Template>
  <TotalTime>43</TotalTime>
  <Pages>11</Pages>
  <Words>787</Words>
  <Application>Microsoft Office PowerPoint</Application>
  <PresentationFormat>On-screen Show (4:3)</PresentationFormat>
  <Paragraphs>84</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SimSun</vt:lpstr>
      <vt:lpstr>Arial</vt:lpstr>
      <vt:lpstr>Calibri</vt:lpstr>
      <vt:lpstr>Century Gothic</vt:lpstr>
      <vt:lpstr>新細明體</vt:lpstr>
      <vt:lpstr>Times New Roman</vt:lpstr>
      <vt:lpstr>APUtemplate-Level_3 (11)</vt:lpstr>
      <vt:lpstr>ICE </vt:lpstr>
      <vt:lpstr>Topic &amp; Structure of The Lesson</vt:lpstr>
      <vt:lpstr>PowerPoint Presentation</vt:lpstr>
      <vt:lpstr>Key Terms You Must Be Able To Use</vt:lpstr>
      <vt:lpstr>Outline</vt:lpstr>
      <vt:lpstr>Introduction </vt:lpstr>
      <vt:lpstr>About ICE</vt:lpstr>
      <vt:lpstr>Proxies</vt:lpstr>
      <vt:lpstr>Setting up ICE</vt:lpstr>
      <vt:lpstr>Slices</vt:lpstr>
      <vt:lpstr>Writing a Slice</vt:lpstr>
      <vt:lpstr>Modules</vt:lpstr>
      <vt:lpstr>ICE Architecture </vt:lpstr>
      <vt:lpstr>Basic types, enumerations, sequences and dictionaries</vt:lpstr>
      <vt:lpstr>Compiling a Slice</vt:lpstr>
      <vt:lpstr>Starting with Java</vt:lpstr>
      <vt:lpstr>Summary</vt:lpstr>
      <vt:lpstr>PowerPoint Presentation</vt:lpstr>
      <vt:lpstr>What we will cover next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Umapathy Eaganathan</dc:creator>
  <cp:lastModifiedBy>Umapathy Eaganathan</cp:lastModifiedBy>
  <cp:revision>14</cp:revision>
  <cp:lastPrinted>1995-11-02T09:23:42Z</cp:lastPrinted>
  <dcterms:created xsi:type="dcterms:W3CDTF">2015-10-15T04:09:36Z</dcterms:created>
  <dcterms:modified xsi:type="dcterms:W3CDTF">2019-06-24T09:23:50Z</dcterms:modified>
</cp:coreProperties>
</file>