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57"/>
  </p:notesMasterIdLst>
  <p:handoutMasterIdLst>
    <p:handoutMasterId r:id="rId58"/>
  </p:handoutMasterIdLst>
  <p:sldIdLst>
    <p:sldId id="256" r:id="rId2"/>
    <p:sldId id="305" r:id="rId3"/>
    <p:sldId id="306" r:id="rId4"/>
    <p:sldId id="307" r:id="rId5"/>
    <p:sldId id="274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8" r:id="rId54"/>
    <p:sldId id="309" r:id="rId55"/>
    <p:sldId id="310" r:id="rId56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MY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6B53"/>
    <a:srgbClr val="EE6E60"/>
    <a:srgbClr val="E83320"/>
    <a:srgbClr val="EF1928"/>
    <a:srgbClr val="D83048"/>
    <a:srgbClr val="CC0000"/>
    <a:srgbClr val="FF2929"/>
    <a:srgbClr val="A2C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5" autoAdjust="0"/>
    <p:restoredTop sz="94702" autoAdjust="0"/>
  </p:normalViewPr>
  <p:slideViewPr>
    <p:cSldViewPr snapToGrid="0">
      <p:cViewPr varScale="1">
        <p:scale>
          <a:sx n="73" d="100"/>
          <a:sy n="73" d="100"/>
        </p:scale>
        <p:origin x="169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030" y="109738"/>
            <a:ext cx="6744170" cy="3098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353387" y="9519752"/>
            <a:ext cx="390784" cy="3098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DD440238-6CB1-4D8A-99A5-3228BD9A9630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926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627" y="4725179"/>
            <a:ext cx="4991947" cy="41829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82675" y="868363"/>
            <a:ext cx="4641850" cy="3482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030" y="109738"/>
            <a:ext cx="6744170" cy="3098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353387" y="9519752"/>
            <a:ext cx="390784" cy="3098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BE882F89-DB52-4177-BDA4-42413FFC0256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3818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6495" y="9440305"/>
            <a:ext cx="2949084" cy="497444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E8A5E462-248C-4198-921B-783555DE5D33}" type="slidenum">
              <a:rPr lang="ko-KR" altLang="en-US" sz="1200"/>
              <a:pPr eaLnBrk="1" hangingPunct="1"/>
              <a:t>24</a:t>
            </a:fld>
            <a:endParaRPr lang="en-US" altLang="ko-KR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 smtClean="0"/>
              <a:t>TLI ( Transport Layer Interface )</a:t>
            </a:r>
          </a:p>
        </p:txBody>
      </p:sp>
    </p:spTree>
    <p:extLst>
      <p:ext uri="{BB962C8B-B14F-4D97-AF65-F5344CB8AC3E}">
        <p14:creationId xmlns:p14="http://schemas.microsoft.com/office/powerpoint/2010/main" val="237389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FB6B5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91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023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082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742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54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002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57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822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140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41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6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FB6B5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  <a:endParaRPr lang="en-MY" altLang="en-US" dirty="0" smtClean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MY" altLang="en-US" smtClean="0"/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CT024-3-3 Distributed Computer Systems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 Socket Programming 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7109138" y="6645276"/>
            <a:ext cx="18674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69FC954-9D5C-4873-B3BB-1281DAD4725E}" type="slidenum">
              <a:rPr lang="en-US" sz="800" smtClean="0">
                <a:latin typeface="Calibri" panose="020F0502020204030204" pitchFamily="34" charset="0"/>
                <a:cs typeface="Calibri" panose="020F0502020204030204" pitchFamily="34" charset="0"/>
              </a:rPr>
              <a:t>‹#›</a:t>
            </a:fld>
            <a:r>
              <a:rPr lang="en-US" sz="800" dirty="0" smtClean="0">
                <a:latin typeface="Calibri" panose="020F0502020204030204" pitchFamily="34" charset="0"/>
                <a:cs typeface="Calibri" panose="020F0502020204030204" pitchFamily="34" charset="0"/>
              </a:rPr>
              <a:t> of 55 </a:t>
            </a:r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9188" y="3441791"/>
            <a:ext cx="6754812" cy="1470025"/>
          </a:xfrm>
        </p:spPr>
        <p:txBody>
          <a:bodyPr/>
          <a:lstStyle/>
          <a:p>
            <a:r>
              <a:rPr lang="en-US" dirty="0" smtClean="0"/>
              <a:t>Socket Programming</a:t>
            </a:r>
            <a:endParaRPr lang="en-MY" dirty="0"/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2389188" y="2315597"/>
            <a:ext cx="675481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800" kern="0" dirty="0" smtClean="0"/>
              <a:t>Distributed Computer Systems</a:t>
            </a:r>
          </a:p>
          <a:p>
            <a:r>
              <a:rPr lang="en-US" sz="1400" kern="0" dirty="0" smtClean="0"/>
              <a:t>CT024-3-3-DCOMS and Version </a:t>
            </a:r>
            <a:r>
              <a:rPr lang="en-US" sz="1400" kern="0" dirty="0" smtClean="0"/>
              <a:t>VC1</a:t>
            </a:r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3204297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/>
              <a:t>Client/server socket interaction: TCP</a:t>
            </a:r>
            <a:endParaRPr lang="en-US" altLang="en-US" smtClean="0"/>
          </a:p>
        </p:txBody>
      </p:sp>
      <p:grpSp>
        <p:nvGrpSpPr>
          <p:cNvPr id="85034" name="Group 42"/>
          <p:cNvGrpSpPr>
            <a:grpSpLocks/>
          </p:cNvGrpSpPr>
          <p:nvPr/>
        </p:nvGrpSpPr>
        <p:grpSpPr bwMode="auto">
          <a:xfrm>
            <a:off x="1312863" y="3217863"/>
            <a:ext cx="2117725" cy="927100"/>
            <a:chOff x="827" y="2027"/>
            <a:chExt cx="1334" cy="584"/>
          </a:xfrm>
        </p:grpSpPr>
        <p:sp>
          <p:nvSpPr>
            <p:cNvPr id="6183" name="Text Box 5"/>
            <p:cNvSpPr txBox="1">
              <a:spLocks noChangeArrowheads="1"/>
            </p:cNvSpPr>
            <p:nvPr/>
          </p:nvSpPr>
          <p:spPr bwMode="auto">
            <a:xfrm>
              <a:off x="827" y="2027"/>
              <a:ext cx="1059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/>
              <a:r>
                <a:rPr lang="en-US" altLang="en-US" sz="1400">
                  <a:latin typeface="Arial" charset="0"/>
                </a:rPr>
                <a:t>wait for incoming</a:t>
              </a:r>
            </a:p>
            <a:p>
              <a:pPr algn="l"/>
              <a:r>
                <a:rPr lang="en-US" altLang="en-US" sz="1400">
                  <a:latin typeface="Arial" charset="0"/>
                </a:rPr>
                <a:t>connection request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84" name="Text Box 6"/>
            <p:cNvSpPr txBox="1">
              <a:spLocks noChangeArrowheads="1"/>
            </p:cNvSpPr>
            <p:nvPr/>
          </p:nvSpPr>
          <p:spPr bwMode="auto">
            <a:xfrm>
              <a:off x="828" y="2285"/>
              <a:ext cx="133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/>
              <a:r>
                <a:rPr lang="en-US" altLang="en-US" sz="1400">
                  <a:solidFill>
                    <a:srgbClr val="FF0000"/>
                  </a:solidFill>
                  <a:latin typeface="Arial" charset="0"/>
                </a:rPr>
                <a:t>connectionSocket =</a:t>
              </a:r>
            </a:p>
            <a:p>
              <a:pPr algn="l"/>
              <a:r>
                <a:rPr lang="en-US" altLang="en-US" sz="1400">
                  <a:solidFill>
                    <a:srgbClr val="FF0000"/>
                  </a:solidFill>
                  <a:latin typeface="Arial" charset="0"/>
                </a:rPr>
                <a:t>welcomeSocket.accept()</a:t>
              </a:r>
              <a:endParaRPr lang="en-US" altLang="en-US" sz="2400">
                <a:latin typeface="Times New Roman" pitchFamily="18" charset="0"/>
              </a:endParaRPr>
            </a:p>
          </p:txBody>
        </p:sp>
      </p:grpSp>
      <p:grpSp>
        <p:nvGrpSpPr>
          <p:cNvPr id="85033" name="Group 41"/>
          <p:cNvGrpSpPr>
            <a:grpSpLocks/>
          </p:cNvGrpSpPr>
          <p:nvPr/>
        </p:nvGrpSpPr>
        <p:grpSpPr bwMode="auto">
          <a:xfrm>
            <a:off x="1303338" y="1881188"/>
            <a:ext cx="1635125" cy="1414462"/>
            <a:chOff x="821" y="1185"/>
            <a:chExt cx="1030" cy="891"/>
          </a:xfrm>
        </p:grpSpPr>
        <p:grpSp>
          <p:nvGrpSpPr>
            <p:cNvPr id="6179" name="Group 8"/>
            <p:cNvGrpSpPr>
              <a:grpSpLocks/>
            </p:cNvGrpSpPr>
            <p:nvPr/>
          </p:nvGrpSpPr>
          <p:grpSpPr bwMode="auto">
            <a:xfrm>
              <a:off x="821" y="1185"/>
              <a:ext cx="1030" cy="712"/>
              <a:chOff x="329" y="1209"/>
              <a:chExt cx="1030" cy="712"/>
            </a:xfrm>
          </p:grpSpPr>
          <p:sp>
            <p:nvSpPr>
              <p:cNvPr id="6181" name="Text Box 3"/>
              <p:cNvSpPr txBox="1">
                <a:spLocks noChangeArrowheads="1"/>
              </p:cNvSpPr>
              <p:nvPr/>
            </p:nvSpPr>
            <p:spPr bwMode="auto">
              <a:xfrm>
                <a:off x="329" y="1209"/>
                <a:ext cx="997" cy="4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l"/>
                <a:r>
                  <a:rPr lang="en-US" altLang="en-US" sz="1400">
                    <a:latin typeface="Arial" charset="0"/>
                  </a:rPr>
                  <a:t>create socket,</a:t>
                </a:r>
              </a:p>
              <a:p>
                <a:pPr algn="l"/>
                <a:r>
                  <a:rPr lang="en-US" altLang="en-US" sz="1400">
                    <a:latin typeface="Arial" charset="0"/>
                  </a:rPr>
                  <a:t>port=</a:t>
                </a:r>
                <a:r>
                  <a:rPr lang="en-US" altLang="en-US" sz="1400" b="1">
                    <a:latin typeface="Courier New" pitchFamily="49" charset="0"/>
                  </a:rPr>
                  <a:t>x</a:t>
                </a:r>
                <a:r>
                  <a:rPr lang="en-US" altLang="en-US" sz="1400">
                    <a:latin typeface="Arial" charset="0"/>
                  </a:rPr>
                  <a:t>, for</a:t>
                </a:r>
              </a:p>
              <a:p>
                <a:pPr algn="l"/>
                <a:r>
                  <a:rPr lang="en-US" altLang="en-US" sz="1400">
                    <a:latin typeface="Arial" charset="0"/>
                  </a:rPr>
                  <a:t>incoming request: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6182" name="Text Box 4"/>
              <p:cNvSpPr txBox="1">
                <a:spLocks noChangeArrowheads="1"/>
              </p:cNvSpPr>
              <p:nvPr/>
            </p:nvSpPr>
            <p:spPr bwMode="auto">
              <a:xfrm>
                <a:off x="333" y="1595"/>
                <a:ext cx="1026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r"/>
                <a:r>
                  <a:rPr lang="en-US" altLang="en-US" sz="1400">
                    <a:solidFill>
                      <a:srgbClr val="FF0000"/>
                    </a:solidFill>
                    <a:latin typeface="Arial" charset="0"/>
                  </a:rPr>
                  <a:t>welcomeSocket = </a:t>
                </a:r>
              </a:p>
              <a:p>
                <a:pPr algn="r"/>
                <a:r>
                  <a:rPr lang="en-US" altLang="en-US" sz="1400">
                    <a:solidFill>
                      <a:srgbClr val="FF0000"/>
                    </a:solidFill>
                    <a:latin typeface="Arial" charset="0"/>
                  </a:rPr>
                  <a:t>ServerSocket()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</p:grpSp>
        <p:sp>
          <p:nvSpPr>
            <p:cNvPr id="6180" name="Line 12"/>
            <p:cNvSpPr>
              <a:spLocks noChangeShapeType="1"/>
            </p:cNvSpPr>
            <p:nvPr/>
          </p:nvSpPr>
          <p:spPr bwMode="auto">
            <a:xfrm>
              <a:off x="1284" y="1872"/>
              <a:ext cx="0" cy="20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MY"/>
            </a:p>
          </p:txBody>
        </p:sp>
      </p:grpSp>
      <p:grpSp>
        <p:nvGrpSpPr>
          <p:cNvPr id="85027" name="Group 35"/>
          <p:cNvGrpSpPr>
            <a:grpSpLocks/>
          </p:cNvGrpSpPr>
          <p:nvPr/>
        </p:nvGrpSpPr>
        <p:grpSpPr bwMode="auto">
          <a:xfrm>
            <a:off x="5091113" y="3149600"/>
            <a:ext cx="2305050" cy="909638"/>
            <a:chOff x="3333" y="1156"/>
            <a:chExt cx="1452" cy="573"/>
          </a:xfrm>
        </p:grpSpPr>
        <p:sp>
          <p:nvSpPr>
            <p:cNvPr id="6177" name="Text Box 21"/>
            <p:cNvSpPr txBox="1">
              <a:spLocks noChangeArrowheads="1"/>
            </p:cNvSpPr>
            <p:nvPr/>
          </p:nvSpPr>
          <p:spPr bwMode="auto">
            <a:xfrm>
              <a:off x="3335" y="1156"/>
              <a:ext cx="145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/>
              <a:r>
                <a:rPr lang="en-US" altLang="en-US" sz="1400">
                  <a:latin typeface="Arial" charset="0"/>
                </a:rPr>
                <a:t>create socket,</a:t>
              </a:r>
            </a:p>
            <a:p>
              <a:pPr algn="l"/>
              <a:r>
                <a:rPr lang="en-US" altLang="en-US" sz="1400">
                  <a:latin typeface="Arial" charset="0"/>
                </a:rPr>
                <a:t>connect to </a:t>
              </a:r>
              <a:r>
                <a:rPr lang="en-US" altLang="en-US" sz="1400" b="1">
                  <a:latin typeface="Courier New" pitchFamily="49" charset="0"/>
                </a:rPr>
                <a:t>hostid</a:t>
              </a:r>
              <a:r>
                <a:rPr lang="en-US" altLang="en-US" sz="1400">
                  <a:latin typeface="Arial" charset="0"/>
                </a:rPr>
                <a:t>, port=</a:t>
              </a:r>
              <a:r>
                <a:rPr lang="en-US" altLang="en-US" sz="1400" b="1">
                  <a:latin typeface="Courier New" pitchFamily="49" charset="0"/>
                </a:rPr>
                <a:t>x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78" name="Text Box 22"/>
            <p:cNvSpPr txBox="1">
              <a:spLocks noChangeArrowheads="1"/>
            </p:cNvSpPr>
            <p:nvPr/>
          </p:nvSpPr>
          <p:spPr bwMode="auto">
            <a:xfrm>
              <a:off x="3333" y="1403"/>
              <a:ext cx="84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r"/>
              <a:r>
                <a:rPr lang="en-US" altLang="en-US" sz="1400">
                  <a:solidFill>
                    <a:srgbClr val="FF0000"/>
                  </a:solidFill>
                  <a:latin typeface="Arial" charset="0"/>
                </a:rPr>
                <a:t>clientSocket = </a:t>
              </a:r>
            </a:p>
            <a:p>
              <a:pPr algn="r"/>
              <a:r>
                <a:rPr lang="en-US" altLang="en-US" sz="1400">
                  <a:solidFill>
                    <a:srgbClr val="FF0000"/>
                  </a:solidFill>
                  <a:latin typeface="Arial" charset="0"/>
                </a:rPr>
                <a:t>Socket()</a:t>
              </a:r>
              <a:endParaRPr lang="en-US" altLang="en-US" sz="2400">
                <a:latin typeface="Times New Roman" pitchFamily="18" charset="0"/>
              </a:endParaRPr>
            </a:p>
          </p:txBody>
        </p:sp>
      </p:grpSp>
      <p:grpSp>
        <p:nvGrpSpPr>
          <p:cNvPr id="85039" name="Group 47"/>
          <p:cNvGrpSpPr>
            <a:grpSpLocks/>
          </p:cNvGrpSpPr>
          <p:nvPr/>
        </p:nvGrpSpPr>
        <p:grpSpPr bwMode="auto">
          <a:xfrm>
            <a:off x="1276350" y="3124200"/>
            <a:ext cx="5649913" cy="3352800"/>
            <a:chOff x="804" y="1968"/>
            <a:chExt cx="3559" cy="2112"/>
          </a:xfrm>
        </p:grpSpPr>
        <p:sp>
          <p:nvSpPr>
            <p:cNvPr id="6170" name="Text Box 10"/>
            <p:cNvSpPr txBox="1">
              <a:spLocks noChangeArrowheads="1"/>
            </p:cNvSpPr>
            <p:nvPr/>
          </p:nvSpPr>
          <p:spPr bwMode="auto">
            <a:xfrm>
              <a:off x="839" y="3641"/>
              <a:ext cx="99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/>
              <a:r>
                <a:rPr lang="en-US" altLang="en-US" sz="1400">
                  <a:latin typeface="Arial" charset="0"/>
                </a:rPr>
                <a:t>close</a:t>
              </a:r>
            </a:p>
            <a:p>
              <a:pPr algn="l"/>
              <a:r>
                <a:rPr lang="en-US" altLang="en-US" sz="1400">
                  <a:solidFill>
                    <a:srgbClr val="FF0000"/>
                  </a:solidFill>
                  <a:latin typeface="Arial" charset="0"/>
                </a:rPr>
                <a:t>connectionSocket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71" name="Line 16"/>
            <p:cNvSpPr>
              <a:spLocks noChangeShapeType="1"/>
            </p:cNvSpPr>
            <p:nvPr/>
          </p:nvSpPr>
          <p:spPr bwMode="auto">
            <a:xfrm>
              <a:off x="1290" y="3564"/>
              <a:ext cx="0" cy="20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MY"/>
            </a:p>
          </p:txBody>
        </p:sp>
        <p:sp>
          <p:nvSpPr>
            <p:cNvPr id="6172" name="Freeform 17"/>
            <p:cNvSpPr>
              <a:spLocks/>
            </p:cNvSpPr>
            <p:nvPr/>
          </p:nvSpPr>
          <p:spPr bwMode="auto">
            <a:xfrm>
              <a:off x="804" y="1968"/>
              <a:ext cx="492" cy="2112"/>
            </a:xfrm>
            <a:custGeom>
              <a:avLst/>
              <a:gdLst>
                <a:gd name="T0" fmla="*/ 492 w 492"/>
                <a:gd name="T1" fmla="*/ 1968 h 2112"/>
                <a:gd name="T2" fmla="*/ 492 w 492"/>
                <a:gd name="T3" fmla="*/ 2112 h 2112"/>
                <a:gd name="T4" fmla="*/ 0 w 492"/>
                <a:gd name="T5" fmla="*/ 2112 h 2112"/>
                <a:gd name="T6" fmla="*/ 0 w 492"/>
                <a:gd name="T7" fmla="*/ 0 h 2112"/>
                <a:gd name="T8" fmla="*/ 402 w 492"/>
                <a:gd name="T9" fmla="*/ 0 h 2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2" h="2112">
                  <a:moveTo>
                    <a:pt x="492" y="1968"/>
                  </a:moveTo>
                  <a:lnTo>
                    <a:pt x="492" y="2112"/>
                  </a:lnTo>
                  <a:lnTo>
                    <a:pt x="0" y="2112"/>
                  </a:lnTo>
                  <a:lnTo>
                    <a:pt x="0" y="0"/>
                  </a:lnTo>
                  <a:lnTo>
                    <a:pt x="4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MY"/>
            </a:p>
          </p:txBody>
        </p:sp>
        <p:grpSp>
          <p:nvGrpSpPr>
            <p:cNvPr id="6173" name="Group 46"/>
            <p:cNvGrpSpPr>
              <a:grpSpLocks/>
            </p:cNvGrpSpPr>
            <p:nvPr/>
          </p:nvGrpSpPr>
          <p:grpSpPr bwMode="auto">
            <a:xfrm>
              <a:off x="3365" y="3377"/>
              <a:ext cx="998" cy="692"/>
              <a:chOff x="3365" y="3377"/>
              <a:chExt cx="998" cy="692"/>
            </a:xfrm>
          </p:grpSpPr>
          <p:sp>
            <p:nvSpPr>
              <p:cNvPr id="6174" name="Text Box 26"/>
              <p:cNvSpPr txBox="1">
                <a:spLocks noChangeArrowheads="1"/>
              </p:cNvSpPr>
              <p:nvPr/>
            </p:nvSpPr>
            <p:spPr bwMode="auto">
              <a:xfrm>
                <a:off x="3365" y="3377"/>
                <a:ext cx="998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l"/>
                <a:r>
                  <a:rPr lang="en-US" altLang="en-US" sz="1400">
                    <a:latin typeface="Arial" charset="0"/>
                  </a:rPr>
                  <a:t>read reply from</a:t>
                </a:r>
              </a:p>
              <a:p>
                <a:pPr algn="l"/>
                <a:r>
                  <a:rPr lang="en-US" altLang="en-US" sz="1400">
                    <a:solidFill>
                      <a:srgbClr val="FF0000"/>
                    </a:solidFill>
                    <a:latin typeface="Arial" charset="0"/>
                  </a:rPr>
                  <a:t>connectionSocket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6175" name="Text Box 27"/>
              <p:cNvSpPr txBox="1">
                <a:spLocks noChangeArrowheads="1"/>
              </p:cNvSpPr>
              <p:nvPr/>
            </p:nvSpPr>
            <p:spPr bwMode="auto">
              <a:xfrm>
                <a:off x="3389" y="3743"/>
                <a:ext cx="719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l"/>
                <a:r>
                  <a:rPr lang="en-US" altLang="en-US" sz="1400">
                    <a:latin typeface="Arial" charset="0"/>
                  </a:rPr>
                  <a:t>close</a:t>
                </a:r>
              </a:p>
              <a:p>
                <a:pPr algn="l"/>
                <a:r>
                  <a:rPr lang="en-US" altLang="en-US" sz="1400">
                    <a:solidFill>
                      <a:srgbClr val="FF0000"/>
                    </a:solidFill>
                    <a:latin typeface="Arial" charset="0"/>
                  </a:rPr>
                  <a:t>clientSocket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6176" name="Line 31"/>
              <p:cNvSpPr>
                <a:spLocks noChangeShapeType="1"/>
              </p:cNvSpPr>
              <p:nvPr/>
            </p:nvSpPr>
            <p:spPr bwMode="auto">
              <a:xfrm>
                <a:off x="3816" y="3690"/>
                <a:ext cx="0" cy="20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MY"/>
              </a:p>
            </p:txBody>
          </p:sp>
        </p:grpSp>
      </p:grpSp>
      <p:sp>
        <p:nvSpPr>
          <p:cNvPr id="6153" name="Text Box 33"/>
          <p:cNvSpPr txBox="1">
            <a:spLocks noChangeArrowheads="1"/>
          </p:cNvSpPr>
          <p:nvPr/>
        </p:nvSpPr>
        <p:spPr bwMode="auto">
          <a:xfrm>
            <a:off x="585788" y="1314450"/>
            <a:ext cx="3392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/>
              <a:t>Server </a:t>
            </a:r>
            <a:r>
              <a:rPr lang="en-US" altLang="en-US"/>
              <a:t>(running on </a:t>
            </a:r>
            <a:r>
              <a:rPr lang="en-US" altLang="en-US" b="1">
                <a:latin typeface="Courier New" pitchFamily="49" charset="0"/>
              </a:rPr>
              <a:t>hostid</a:t>
            </a:r>
            <a:r>
              <a:rPr lang="en-US" altLang="en-US"/>
              <a:t>)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6154" name="Text Box 34"/>
          <p:cNvSpPr txBox="1">
            <a:spLocks noChangeArrowheads="1"/>
          </p:cNvSpPr>
          <p:nvPr/>
        </p:nvSpPr>
        <p:spPr bwMode="auto">
          <a:xfrm>
            <a:off x="5256213" y="1333500"/>
            <a:ext cx="1008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/>
              <a:t>Client</a:t>
            </a:r>
            <a:endParaRPr lang="en-US" altLang="en-US" sz="2400">
              <a:latin typeface="Times New Roman" pitchFamily="18" charset="0"/>
            </a:endParaRPr>
          </a:p>
        </p:txBody>
      </p:sp>
      <p:grpSp>
        <p:nvGrpSpPr>
          <p:cNvPr id="85040" name="Group 48"/>
          <p:cNvGrpSpPr>
            <a:grpSpLocks/>
          </p:cNvGrpSpPr>
          <p:nvPr/>
        </p:nvGrpSpPr>
        <p:grpSpPr bwMode="auto">
          <a:xfrm>
            <a:off x="2933700" y="4010025"/>
            <a:ext cx="4041775" cy="1371600"/>
            <a:chOff x="1848" y="2526"/>
            <a:chExt cx="2546" cy="864"/>
          </a:xfrm>
        </p:grpSpPr>
        <p:sp>
          <p:nvSpPr>
            <p:cNvPr id="6165" name="Line 30"/>
            <p:cNvSpPr>
              <a:spLocks noChangeShapeType="1"/>
            </p:cNvSpPr>
            <p:nvPr/>
          </p:nvSpPr>
          <p:spPr bwMode="auto">
            <a:xfrm flipH="1">
              <a:off x="3792" y="2964"/>
              <a:ext cx="6" cy="42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MY"/>
            </a:p>
          </p:txBody>
        </p:sp>
        <p:grpSp>
          <p:nvGrpSpPr>
            <p:cNvPr id="6166" name="Group 44"/>
            <p:cNvGrpSpPr>
              <a:grpSpLocks/>
            </p:cNvGrpSpPr>
            <p:nvPr/>
          </p:nvGrpSpPr>
          <p:grpSpPr bwMode="auto">
            <a:xfrm>
              <a:off x="1848" y="2526"/>
              <a:ext cx="2546" cy="516"/>
              <a:chOff x="1848" y="2526"/>
              <a:chExt cx="2546" cy="516"/>
            </a:xfrm>
          </p:grpSpPr>
          <p:sp>
            <p:nvSpPr>
              <p:cNvPr id="6167" name="Text Box 25"/>
              <p:cNvSpPr txBox="1">
                <a:spLocks noChangeArrowheads="1"/>
              </p:cNvSpPr>
              <p:nvPr/>
            </p:nvSpPr>
            <p:spPr bwMode="auto">
              <a:xfrm>
                <a:off x="3335" y="2675"/>
                <a:ext cx="1059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l"/>
                <a:r>
                  <a:rPr lang="en-US" altLang="en-US" sz="1400">
                    <a:latin typeface="Arial" charset="0"/>
                  </a:rPr>
                  <a:t>send request using</a:t>
                </a:r>
              </a:p>
              <a:p>
                <a:pPr algn="l"/>
                <a:r>
                  <a:rPr lang="en-US" altLang="en-US" sz="1400">
                    <a:solidFill>
                      <a:srgbClr val="FF0000"/>
                    </a:solidFill>
                    <a:latin typeface="Arial" charset="0"/>
                  </a:rPr>
                  <a:t>clientSocket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6168" name="Line 29"/>
              <p:cNvSpPr>
                <a:spLocks noChangeShapeType="1"/>
              </p:cNvSpPr>
              <p:nvPr/>
            </p:nvSpPr>
            <p:spPr bwMode="auto">
              <a:xfrm>
                <a:off x="3792" y="2526"/>
                <a:ext cx="0" cy="20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MY"/>
              </a:p>
            </p:txBody>
          </p:sp>
          <p:sp>
            <p:nvSpPr>
              <p:cNvPr id="6169" name="Line 38"/>
              <p:cNvSpPr>
                <a:spLocks noChangeShapeType="1"/>
              </p:cNvSpPr>
              <p:nvPr/>
            </p:nvSpPr>
            <p:spPr bwMode="auto">
              <a:xfrm flipH="1">
                <a:off x="1848" y="2790"/>
                <a:ext cx="1518" cy="25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MY"/>
              </a:p>
            </p:txBody>
          </p:sp>
        </p:grpSp>
      </p:grpSp>
      <p:grpSp>
        <p:nvGrpSpPr>
          <p:cNvPr id="85037" name="Group 45"/>
          <p:cNvGrpSpPr>
            <a:grpSpLocks/>
          </p:cNvGrpSpPr>
          <p:nvPr/>
        </p:nvGrpSpPr>
        <p:grpSpPr bwMode="auto">
          <a:xfrm>
            <a:off x="1303338" y="4105275"/>
            <a:ext cx="4097337" cy="1487488"/>
            <a:chOff x="821" y="2586"/>
            <a:chExt cx="2581" cy="937"/>
          </a:xfrm>
        </p:grpSpPr>
        <p:sp>
          <p:nvSpPr>
            <p:cNvPr id="6160" name="Text Box 7"/>
            <p:cNvSpPr txBox="1">
              <a:spLocks noChangeArrowheads="1"/>
            </p:cNvSpPr>
            <p:nvPr/>
          </p:nvSpPr>
          <p:spPr bwMode="auto">
            <a:xfrm>
              <a:off x="821" y="2789"/>
              <a:ext cx="99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/>
              <a:r>
                <a:rPr lang="en-US" altLang="en-US" sz="1400">
                  <a:latin typeface="Arial" charset="0"/>
                </a:rPr>
                <a:t>read request from</a:t>
              </a:r>
            </a:p>
            <a:p>
              <a:pPr algn="l"/>
              <a:r>
                <a:rPr lang="en-US" altLang="en-US" sz="1400">
                  <a:solidFill>
                    <a:srgbClr val="FF0000"/>
                  </a:solidFill>
                  <a:latin typeface="Arial" charset="0"/>
                </a:rPr>
                <a:t>connectionSocket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61" name="Text Box 9"/>
            <p:cNvSpPr txBox="1">
              <a:spLocks noChangeArrowheads="1"/>
            </p:cNvSpPr>
            <p:nvPr/>
          </p:nvSpPr>
          <p:spPr bwMode="auto">
            <a:xfrm>
              <a:off x="851" y="3197"/>
              <a:ext cx="99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/>
              <a:r>
                <a:rPr lang="en-US" altLang="en-US" sz="1400">
                  <a:latin typeface="Arial" charset="0"/>
                </a:rPr>
                <a:t>write reply to</a:t>
              </a:r>
            </a:p>
            <a:p>
              <a:pPr algn="l"/>
              <a:r>
                <a:rPr lang="en-US" altLang="en-US" sz="1400">
                  <a:solidFill>
                    <a:srgbClr val="FF0000"/>
                  </a:solidFill>
                  <a:latin typeface="Arial" charset="0"/>
                </a:rPr>
                <a:t>connectionSocket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62" name="Line 13"/>
            <p:cNvSpPr>
              <a:spLocks noChangeShapeType="1"/>
            </p:cNvSpPr>
            <p:nvPr/>
          </p:nvSpPr>
          <p:spPr bwMode="auto">
            <a:xfrm>
              <a:off x="1278" y="2586"/>
              <a:ext cx="0" cy="24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MY"/>
            </a:p>
          </p:txBody>
        </p:sp>
        <p:sp>
          <p:nvSpPr>
            <p:cNvPr id="6163" name="Line 15"/>
            <p:cNvSpPr>
              <a:spLocks noChangeShapeType="1"/>
            </p:cNvSpPr>
            <p:nvPr/>
          </p:nvSpPr>
          <p:spPr bwMode="auto">
            <a:xfrm flipH="1">
              <a:off x="1284" y="3090"/>
              <a:ext cx="6" cy="15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MY"/>
            </a:p>
          </p:txBody>
        </p:sp>
        <p:sp>
          <p:nvSpPr>
            <p:cNvPr id="6164" name="Line 39"/>
            <p:cNvSpPr>
              <a:spLocks noChangeShapeType="1"/>
            </p:cNvSpPr>
            <p:nvPr/>
          </p:nvSpPr>
          <p:spPr bwMode="auto">
            <a:xfrm>
              <a:off x="1866" y="3306"/>
              <a:ext cx="1536" cy="1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MY"/>
            </a:p>
          </p:txBody>
        </p:sp>
      </p:grpSp>
      <p:grpSp>
        <p:nvGrpSpPr>
          <p:cNvPr id="85035" name="Group 43"/>
          <p:cNvGrpSpPr>
            <a:grpSpLocks/>
          </p:cNvGrpSpPr>
          <p:nvPr/>
        </p:nvGrpSpPr>
        <p:grpSpPr bwMode="auto">
          <a:xfrm>
            <a:off x="2924175" y="3041650"/>
            <a:ext cx="2200275" cy="641350"/>
            <a:chOff x="1842" y="1916"/>
            <a:chExt cx="1386" cy="404"/>
          </a:xfrm>
        </p:grpSpPr>
        <p:sp>
          <p:nvSpPr>
            <p:cNvPr id="6158" name="Line 36"/>
            <p:cNvSpPr>
              <a:spLocks noChangeShapeType="1"/>
            </p:cNvSpPr>
            <p:nvPr/>
          </p:nvSpPr>
          <p:spPr bwMode="auto">
            <a:xfrm>
              <a:off x="1842" y="2130"/>
              <a:ext cx="138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MY"/>
            </a:p>
          </p:txBody>
        </p:sp>
        <p:sp>
          <p:nvSpPr>
            <p:cNvPr id="6159" name="Text Box 40"/>
            <p:cNvSpPr txBox="1">
              <a:spLocks noChangeArrowheads="1"/>
            </p:cNvSpPr>
            <p:nvPr/>
          </p:nvSpPr>
          <p:spPr bwMode="auto">
            <a:xfrm>
              <a:off x="1887" y="1916"/>
              <a:ext cx="124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altLang="en-US">
                  <a:solidFill>
                    <a:srgbClr val="FF0000"/>
                  </a:solidFill>
                </a:rPr>
                <a:t>TCP </a:t>
              </a:r>
            </a:p>
            <a:p>
              <a:r>
                <a:rPr lang="en-US" altLang="en-US">
                  <a:solidFill>
                    <a:srgbClr val="FF0000"/>
                  </a:solidFill>
                </a:rPr>
                <a:t>connection setup</a:t>
              </a:r>
              <a:endParaRPr lang="en-US" altLang="en-US" sz="240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955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5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5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5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5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5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5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5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Example: Java client (TCP)</a:t>
            </a:r>
            <a:endParaRPr lang="en-US" altLang="en-US" smtClean="0"/>
          </a:p>
        </p:txBody>
      </p:sp>
      <p:sp>
        <p:nvSpPr>
          <p:cNvPr id="7173" name="Rectangle 3"/>
          <p:cNvSpPr>
            <a:spLocks noChangeArrowheads="1"/>
          </p:cNvSpPr>
          <p:nvPr/>
        </p:nvSpPr>
        <p:spPr bwMode="auto">
          <a:xfrm>
            <a:off x="2185988" y="1508125"/>
            <a:ext cx="6826250" cy="500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altLang="en-US">
                <a:latin typeface="Arial" charset="0"/>
              </a:rPr>
              <a:t>import java.io.*; </a:t>
            </a:r>
          </a:p>
          <a:p>
            <a:pPr algn="l"/>
            <a:r>
              <a:rPr lang="en-US" altLang="en-US">
                <a:latin typeface="Arial" charset="0"/>
              </a:rPr>
              <a:t>import java.net.*; </a:t>
            </a:r>
          </a:p>
          <a:p>
            <a:pPr algn="l"/>
            <a:r>
              <a:rPr lang="en-US" altLang="en-US">
                <a:latin typeface="Arial" charset="0"/>
              </a:rPr>
              <a:t>class TCPClient { </a:t>
            </a:r>
          </a:p>
          <a:p>
            <a:pPr algn="l"/>
            <a:endParaRPr lang="en-US" altLang="en-US">
              <a:latin typeface="Arial" charset="0"/>
            </a:endParaRPr>
          </a:p>
          <a:p>
            <a:pPr algn="l"/>
            <a:r>
              <a:rPr lang="en-US" altLang="en-US">
                <a:latin typeface="Arial" charset="0"/>
              </a:rPr>
              <a:t>    public static void main(String argv[]) throws Exception </a:t>
            </a:r>
          </a:p>
          <a:p>
            <a:pPr algn="l"/>
            <a:r>
              <a:rPr lang="en-US" altLang="en-US">
                <a:latin typeface="Arial" charset="0"/>
              </a:rPr>
              <a:t>    { </a:t>
            </a:r>
          </a:p>
          <a:p>
            <a:pPr algn="l"/>
            <a:r>
              <a:rPr lang="en-US" altLang="en-US">
                <a:latin typeface="Arial" charset="0"/>
              </a:rPr>
              <a:t>        String sentence; </a:t>
            </a:r>
          </a:p>
          <a:p>
            <a:pPr algn="l"/>
            <a:r>
              <a:rPr lang="en-US" altLang="en-US">
                <a:latin typeface="Arial" charset="0"/>
              </a:rPr>
              <a:t>        String modifiedSentence; </a:t>
            </a:r>
          </a:p>
          <a:p>
            <a:pPr algn="l"/>
            <a:endParaRPr lang="en-US" altLang="en-US">
              <a:latin typeface="Arial" charset="0"/>
            </a:endParaRPr>
          </a:p>
          <a:p>
            <a:pPr algn="l"/>
            <a:r>
              <a:rPr lang="en-US" altLang="en-US">
                <a:latin typeface="Arial" charset="0"/>
              </a:rPr>
              <a:t>        BufferedReader inFromUser = </a:t>
            </a:r>
          </a:p>
          <a:p>
            <a:pPr algn="l"/>
            <a:r>
              <a:rPr lang="en-US" altLang="en-US">
                <a:latin typeface="Arial" charset="0"/>
              </a:rPr>
              <a:t>          new BufferedReader(new InputStreamReader(System.in)); </a:t>
            </a:r>
          </a:p>
          <a:p>
            <a:pPr algn="l"/>
            <a:endParaRPr lang="en-US" altLang="en-US">
              <a:latin typeface="Arial" charset="0"/>
            </a:endParaRPr>
          </a:p>
          <a:p>
            <a:pPr algn="l"/>
            <a:r>
              <a:rPr lang="en-US" altLang="en-US">
                <a:latin typeface="Arial" charset="0"/>
              </a:rPr>
              <a:t>        Socket clientSocket = new Socket("hostname", 6789); </a:t>
            </a:r>
          </a:p>
          <a:p>
            <a:pPr algn="l"/>
            <a:endParaRPr lang="en-US" altLang="en-US">
              <a:latin typeface="Arial" charset="0"/>
            </a:endParaRPr>
          </a:p>
          <a:p>
            <a:pPr algn="l"/>
            <a:r>
              <a:rPr lang="en-US" altLang="en-US">
                <a:latin typeface="Arial" charset="0"/>
              </a:rPr>
              <a:t>        DataOutputStream outToServer = </a:t>
            </a:r>
          </a:p>
          <a:p>
            <a:pPr algn="l"/>
            <a:r>
              <a:rPr lang="en-US" altLang="en-US">
                <a:latin typeface="Arial" charset="0"/>
              </a:rPr>
              <a:t>          new DataOutputStream(clientSocket.getOutputStream());</a:t>
            </a:r>
            <a:r>
              <a:rPr lang="en-US" altLang="en-US">
                <a:latin typeface="Times New Roman" pitchFamily="18" charset="0"/>
              </a:rPr>
              <a:t> </a:t>
            </a:r>
          </a:p>
          <a:p>
            <a:pPr algn="l"/>
            <a:endParaRPr lang="en-US" altLang="en-US">
              <a:latin typeface="Times New Roman" pitchFamily="18" charset="0"/>
            </a:endParaRPr>
          </a:p>
          <a:p>
            <a:pPr algn="l"/>
            <a:r>
              <a:rPr lang="en-US" altLang="en-US" sz="1600">
                <a:latin typeface="Times New Roman" pitchFamily="18" charset="0"/>
              </a:rPr>
              <a:t>        </a:t>
            </a:r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700088" y="3810000"/>
            <a:ext cx="15335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/>
            <a:r>
              <a:rPr lang="en-US" altLang="en-US">
                <a:solidFill>
                  <a:schemeClr val="accent2"/>
                </a:solidFill>
              </a:rPr>
              <a:t>Create</a:t>
            </a:r>
          </a:p>
          <a:p>
            <a:pPr algn="r"/>
            <a:r>
              <a:rPr lang="en-US" altLang="en-US">
                <a:solidFill>
                  <a:schemeClr val="accent2"/>
                </a:solidFill>
              </a:rPr>
              <a:t>input stream</a:t>
            </a:r>
            <a:endParaRPr lang="en-US" altLang="en-US"/>
          </a:p>
        </p:txBody>
      </p:sp>
      <p:sp>
        <p:nvSpPr>
          <p:cNvPr id="7175" name="Text Box 5"/>
          <p:cNvSpPr txBox="1">
            <a:spLocks noChangeArrowheads="1"/>
          </p:cNvSpPr>
          <p:nvPr/>
        </p:nvSpPr>
        <p:spPr bwMode="auto">
          <a:xfrm>
            <a:off x="166688" y="4505325"/>
            <a:ext cx="2068512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/>
            <a:r>
              <a:rPr lang="en-US" altLang="en-US">
                <a:solidFill>
                  <a:schemeClr val="accent2"/>
                </a:solidFill>
              </a:rPr>
              <a:t>Create </a:t>
            </a:r>
          </a:p>
          <a:p>
            <a:pPr algn="r"/>
            <a:r>
              <a:rPr lang="en-US" altLang="en-US">
                <a:solidFill>
                  <a:schemeClr val="accent2"/>
                </a:solidFill>
              </a:rPr>
              <a:t>client socket, </a:t>
            </a:r>
          </a:p>
          <a:p>
            <a:pPr algn="r"/>
            <a:r>
              <a:rPr lang="en-US" altLang="en-US">
                <a:solidFill>
                  <a:schemeClr val="accent2"/>
                </a:solidFill>
              </a:rPr>
              <a:t>connect to server</a:t>
            </a:r>
            <a:endParaRPr lang="en-US" altLang="en-US"/>
          </a:p>
        </p:txBody>
      </p:sp>
      <p:sp>
        <p:nvSpPr>
          <p:cNvPr id="7176" name="Text Box 6"/>
          <p:cNvSpPr txBox="1">
            <a:spLocks noChangeArrowheads="1"/>
          </p:cNvSpPr>
          <p:nvPr/>
        </p:nvSpPr>
        <p:spPr bwMode="auto">
          <a:xfrm>
            <a:off x="0" y="5421313"/>
            <a:ext cx="22161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/>
            <a:r>
              <a:rPr lang="en-US" altLang="en-US">
                <a:solidFill>
                  <a:schemeClr val="accent2"/>
                </a:solidFill>
              </a:rPr>
              <a:t>Create</a:t>
            </a:r>
          </a:p>
          <a:p>
            <a:pPr algn="r"/>
            <a:r>
              <a:rPr lang="en-US" altLang="en-US">
                <a:solidFill>
                  <a:schemeClr val="accent2"/>
                </a:solidFill>
              </a:rPr>
              <a:t>output stream</a:t>
            </a:r>
          </a:p>
          <a:p>
            <a:pPr algn="r"/>
            <a:r>
              <a:rPr lang="en-US" altLang="en-US">
                <a:solidFill>
                  <a:schemeClr val="accent2"/>
                </a:solidFill>
              </a:rPr>
              <a:t>attached to socket</a:t>
            </a:r>
            <a:endParaRPr lang="en-US" altLang="en-US"/>
          </a:p>
        </p:txBody>
      </p:sp>
      <p:sp>
        <p:nvSpPr>
          <p:cNvPr id="7177" name="Freeform 7"/>
          <p:cNvSpPr>
            <a:spLocks/>
          </p:cNvSpPr>
          <p:nvPr/>
        </p:nvSpPr>
        <p:spPr bwMode="auto">
          <a:xfrm>
            <a:off x="2081213" y="3890963"/>
            <a:ext cx="123825" cy="542925"/>
          </a:xfrm>
          <a:custGeom>
            <a:avLst/>
            <a:gdLst>
              <a:gd name="T0" fmla="*/ 0 w 78"/>
              <a:gd name="T1" fmla="*/ 0 h 342"/>
              <a:gd name="T2" fmla="*/ 123825 w 78"/>
              <a:gd name="T3" fmla="*/ 0 h 342"/>
              <a:gd name="T4" fmla="*/ 123825 w 78"/>
              <a:gd name="T5" fmla="*/ 542925 h 342"/>
              <a:gd name="T6" fmla="*/ 9525 w 78"/>
              <a:gd name="T7" fmla="*/ 542925 h 34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MY"/>
          </a:p>
        </p:txBody>
      </p:sp>
      <p:sp>
        <p:nvSpPr>
          <p:cNvPr id="7178" name="Line 8"/>
          <p:cNvSpPr>
            <a:spLocks noChangeShapeType="1"/>
          </p:cNvSpPr>
          <p:nvPr/>
        </p:nvSpPr>
        <p:spPr bwMode="auto">
          <a:xfrm flipV="1">
            <a:off x="2214563" y="4152900"/>
            <a:ext cx="361950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7179" name="Freeform 9"/>
          <p:cNvSpPr>
            <a:spLocks/>
          </p:cNvSpPr>
          <p:nvPr/>
        </p:nvSpPr>
        <p:spPr bwMode="auto">
          <a:xfrm>
            <a:off x="2081213" y="4605338"/>
            <a:ext cx="123825" cy="766762"/>
          </a:xfrm>
          <a:custGeom>
            <a:avLst/>
            <a:gdLst>
              <a:gd name="T0" fmla="*/ 0 w 78"/>
              <a:gd name="T1" fmla="*/ 0 h 342"/>
              <a:gd name="T2" fmla="*/ 123825 w 78"/>
              <a:gd name="T3" fmla="*/ 0 h 342"/>
              <a:gd name="T4" fmla="*/ 123825 w 78"/>
              <a:gd name="T5" fmla="*/ 766762 h 342"/>
              <a:gd name="T6" fmla="*/ 9525 w 78"/>
              <a:gd name="T7" fmla="*/ 766762 h 34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7180" name="Line 10"/>
          <p:cNvSpPr>
            <a:spLocks noChangeShapeType="1"/>
          </p:cNvSpPr>
          <p:nvPr/>
        </p:nvSpPr>
        <p:spPr bwMode="auto">
          <a:xfrm>
            <a:off x="2209800" y="4987925"/>
            <a:ext cx="423863" cy="31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7181" name="Freeform 11"/>
          <p:cNvSpPr>
            <a:spLocks/>
          </p:cNvSpPr>
          <p:nvPr/>
        </p:nvSpPr>
        <p:spPr bwMode="auto">
          <a:xfrm>
            <a:off x="2109788" y="5519738"/>
            <a:ext cx="123825" cy="804862"/>
          </a:xfrm>
          <a:custGeom>
            <a:avLst/>
            <a:gdLst>
              <a:gd name="T0" fmla="*/ 0 w 78"/>
              <a:gd name="T1" fmla="*/ 0 h 342"/>
              <a:gd name="T2" fmla="*/ 123825 w 78"/>
              <a:gd name="T3" fmla="*/ 0 h 342"/>
              <a:gd name="T4" fmla="*/ 123825 w 78"/>
              <a:gd name="T5" fmla="*/ 804862 h 342"/>
              <a:gd name="T6" fmla="*/ 9525 w 78"/>
              <a:gd name="T7" fmla="*/ 804862 h 34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7182" name="Line 12"/>
          <p:cNvSpPr>
            <a:spLocks noChangeShapeType="1"/>
          </p:cNvSpPr>
          <p:nvPr/>
        </p:nvSpPr>
        <p:spPr bwMode="auto">
          <a:xfrm flipV="1">
            <a:off x="2238375" y="5619750"/>
            <a:ext cx="361950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60865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Example: Java client (TCP), cont.</a:t>
            </a:r>
          </a:p>
        </p:txBody>
      </p:sp>
      <p:sp>
        <p:nvSpPr>
          <p:cNvPr id="8197" name="Rectangle 3"/>
          <p:cNvSpPr>
            <a:spLocks noChangeArrowheads="1"/>
          </p:cNvSpPr>
          <p:nvPr/>
        </p:nvSpPr>
        <p:spPr bwMode="auto">
          <a:xfrm>
            <a:off x="2490788" y="1865313"/>
            <a:ext cx="6394450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altLang="en-US">
                <a:latin typeface="Times New Roman" pitchFamily="18" charset="0"/>
              </a:rPr>
              <a:t>        </a:t>
            </a:r>
            <a:r>
              <a:rPr lang="en-US" altLang="en-US">
                <a:latin typeface="Arial" charset="0"/>
              </a:rPr>
              <a:t>BufferedReader inFromServer = </a:t>
            </a:r>
          </a:p>
          <a:p>
            <a:pPr algn="l"/>
            <a:r>
              <a:rPr lang="en-US" altLang="en-US">
                <a:latin typeface="Arial" charset="0"/>
              </a:rPr>
              <a:t>          new BufferedReader(new</a:t>
            </a:r>
          </a:p>
          <a:p>
            <a:pPr algn="l"/>
            <a:r>
              <a:rPr lang="en-US" altLang="en-US">
                <a:latin typeface="Arial" charset="0"/>
              </a:rPr>
              <a:t>          InputStreamReader(clientSocket.getInputStream())); </a:t>
            </a:r>
          </a:p>
          <a:p>
            <a:pPr algn="l"/>
            <a:endParaRPr lang="en-US" altLang="en-US">
              <a:latin typeface="Arial" charset="0"/>
            </a:endParaRPr>
          </a:p>
          <a:p>
            <a:pPr algn="l"/>
            <a:r>
              <a:rPr lang="en-US" altLang="en-US">
                <a:latin typeface="Arial" charset="0"/>
              </a:rPr>
              <a:t>        sentence = inFromUser.readLine(); </a:t>
            </a:r>
          </a:p>
          <a:p>
            <a:pPr algn="l"/>
            <a:endParaRPr lang="en-US" altLang="en-US">
              <a:latin typeface="Arial" charset="0"/>
            </a:endParaRPr>
          </a:p>
          <a:p>
            <a:pPr algn="l"/>
            <a:r>
              <a:rPr lang="en-US" altLang="en-US">
                <a:latin typeface="Arial" charset="0"/>
              </a:rPr>
              <a:t>        outToServer.writeBytes(sentence + '\n'); </a:t>
            </a:r>
          </a:p>
          <a:p>
            <a:pPr algn="l"/>
            <a:endParaRPr lang="en-US" altLang="en-US">
              <a:latin typeface="Arial" charset="0"/>
            </a:endParaRPr>
          </a:p>
          <a:p>
            <a:pPr algn="l"/>
            <a:r>
              <a:rPr lang="en-US" altLang="en-US">
                <a:latin typeface="Arial" charset="0"/>
              </a:rPr>
              <a:t>        modifiedSentence = inFromServer.readLine(); </a:t>
            </a:r>
          </a:p>
          <a:p>
            <a:pPr algn="l"/>
            <a:endParaRPr lang="en-US" altLang="en-US">
              <a:latin typeface="Arial" charset="0"/>
            </a:endParaRPr>
          </a:p>
          <a:p>
            <a:pPr algn="l"/>
            <a:r>
              <a:rPr lang="en-US" altLang="en-US">
                <a:latin typeface="Arial" charset="0"/>
              </a:rPr>
              <a:t>        System.out.println</a:t>
            </a:r>
            <a:r>
              <a:rPr lang="en-US" altLang="en-US" sz="1600">
                <a:latin typeface="Arial" charset="0"/>
              </a:rPr>
              <a:t>("FROM SERVER: " + modifiedSentence</a:t>
            </a:r>
            <a:r>
              <a:rPr lang="en-US" altLang="en-US">
                <a:latin typeface="Arial" charset="0"/>
              </a:rPr>
              <a:t>); </a:t>
            </a:r>
          </a:p>
          <a:p>
            <a:pPr algn="l"/>
            <a:endParaRPr lang="en-US" altLang="en-US">
              <a:latin typeface="Arial" charset="0"/>
            </a:endParaRPr>
          </a:p>
          <a:p>
            <a:pPr algn="l"/>
            <a:r>
              <a:rPr lang="en-US" altLang="en-US">
                <a:latin typeface="Arial" charset="0"/>
              </a:rPr>
              <a:t>        clientSocket.close(); </a:t>
            </a:r>
          </a:p>
          <a:p>
            <a:pPr algn="l"/>
            <a:r>
              <a:rPr lang="en-US" altLang="en-US">
                <a:latin typeface="Arial" charset="0"/>
              </a:rPr>
              <a:t>                   </a:t>
            </a:r>
          </a:p>
          <a:p>
            <a:pPr algn="l"/>
            <a:r>
              <a:rPr lang="en-US" altLang="en-US">
                <a:latin typeface="Arial" charset="0"/>
              </a:rPr>
              <a:t>    } </a:t>
            </a:r>
          </a:p>
          <a:p>
            <a:pPr algn="l"/>
            <a:r>
              <a:rPr lang="en-US" altLang="en-US">
                <a:latin typeface="Arial" charset="0"/>
              </a:rPr>
              <a:t>}</a:t>
            </a:r>
            <a:r>
              <a:rPr lang="en-US" altLang="en-US" sz="1600">
                <a:latin typeface="Arial" charset="0"/>
              </a:rPr>
              <a:t> </a:t>
            </a:r>
          </a:p>
        </p:txBody>
      </p:sp>
      <p:sp>
        <p:nvSpPr>
          <p:cNvPr id="8198" name="Text Box 4"/>
          <p:cNvSpPr txBox="1">
            <a:spLocks noChangeArrowheads="1"/>
          </p:cNvSpPr>
          <p:nvPr/>
        </p:nvSpPr>
        <p:spPr bwMode="auto">
          <a:xfrm>
            <a:off x="114300" y="1849438"/>
            <a:ext cx="2392363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/>
            <a:r>
              <a:rPr lang="en-US" altLang="en-US">
                <a:solidFill>
                  <a:schemeClr val="accent2"/>
                </a:solidFill>
              </a:rPr>
              <a:t>Create</a:t>
            </a:r>
          </a:p>
          <a:p>
            <a:pPr algn="r"/>
            <a:r>
              <a:rPr lang="en-US" altLang="en-US">
                <a:solidFill>
                  <a:schemeClr val="accent2"/>
                </a:solidFill>
              </a:rPr>
              <a:t>input stream</a:t>
            </a:r>
          </a:p>
          <a:p>
            <a:pPr algn="r"/>
            <a:r>
              <a:rPr lang="en-US" altLang="en-US">
                <a:solidFill>
                  <a:schemeClr val="accent2"/>
                </a:solidFill>
              </a:rPr>
              <a:t>attached to socket</a:t>
            </a:r>
            <a:endParaRPr lang="en-US" altLang="en-US"/>
          </a:p>
        </p:txBody>
      </p:sp>
      <p:sp>
        <p:nvSpPr>
          <p:cNvPr id="8199" name="Text Box 5"/>
          <p:cNvSpPr txBox="1">
            <a:spLocks noChangeArrowheads="1"/>
          </p:cNvSpPr>
          <p:nvPr/>
        </p:nvSpPr>
        <p:spPr bwMode="auto">
          <a:xfrm>
            <a:off x="1487488" y="3321050"/>
            <a:ext cx="11731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/>
            <a:r>
              <a:rPr lang="en-US" altLang="en-US">
                <a:solidFill>
                  <a:schemeClr val="accent2"/>
                </a:solidFill>
              </a:rPr>
              <a:t>Send line</a:t>
            </a:r>
          </a:p>
          <a:p>
            <a:pPr algn="r"/>
            <a:r>
              <a:rPr lang="en-US" altLang="en-US">
                <a:solidFill>
                  <a:schemeClr val="accent2"/>
                </a:solidFill>
              </a:rPr>
              <a:t>to server</a:t>
            </a:r>
            <a:endParaRPr lang="en-US" altLang="en-US"/>
          </a:p>
        </p:txBody>
      </p:sp>
      <p:sp>
        <p:nvSpPr>
          <p:cNvPr id="8200" name="Text Box 6"/>
          <p:cNvSpPr txBox="1">
            <a:spLocks noChangeArrowheads="1"/>
          </p:cNvSpPr>
          <p:nvPr/>
        </p:nvSpPr>
        <p:spPr bwMode="auto">
          <a:xfrm>
            <a:off x="1181100" y="4110038"/>
            <a:ext cx="14684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/>
            <a:r>
              <a:rPr lang="en-US" altLang="en-US">
                <a:solidFill>
                  <a:schemeClr val="accent2"/>
                </a:solidFill>
              </a:rPr>
              <a:t>Read line</a:t>
            </a:r>
          </a:p>
          <a:p>
            <a:pPr algn="r"/>
            <a:r>
              <a:rPr lang="en-US" altLang="en-US">
                <a:solidFill>
                  <a:schemeClr val="accent2"/>
                </a:solidFill>
              </a:rPr>
              <a:t>from server</a:t>
            </a:r>
            <a:endParaRPr lang="en-US" altLang="en-US"/>
          </a:p>
        </p:txBody>
      </p:sp>
      <p:sp>
        <p:nvSpPr>
          <p:cNvPr id="8201" name="Freeform 7"/>
          <p:cNvSpPr>
            <a:spLocks/>
          </p:cNvSpPr>
          <p:nvPr/>
        </p:nvSpPr>
        <p:spPr bwMode="auto">
          <a:xfrm>
            <a:off x="2466975" y="1919288"/>
            <a:ext cx="114300" cy="790575"/>
          </a:xfrm>
          <a:custGeom>
            <a:avLst/>
            <a:gdLst>
              <a:gd name="T0" fmla="*/ 0 w 78"/>
              <a:gd name="T1" fmla="*/ 0 h 342"/>
              <a:gd name="T2" fmla="*/ 114300 w 78"/>
              <a:gd name="T3" fmla="*/ 0 h 342"/>
              <a:gd name="T4" fmla="*/ 114300 w 78"/>
              <a:gd name="T5" fmla="*/ 790575 h 342"/>
              <a:gd name="T6" fmla="*/ 8792 w 78"/>
              <a:gd name="T7" fmla="*/ 790575 h 34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8202" name="Line 8"/>
          <p:cNvSpPr>
            <a:spLocks noChangeShapeType="1"/>
          </p:cNvSpPr>
          <p:nvPr/>
        </p:nvSpPr>
        <p:spPr bwMode="auto">
          <a:xfrm flipV="1">
            <a:off x="2581275" y="2324100"/>
            <a:ext cx="342900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8203" name="Freeform 9"/>
          <p:cNvSpPr>
            <a:spLocks/>
          </p:cNvSpPr>
          <p:nvPr/>
        </p:nvSpPr>
        <p:spPr bwMode="auto">
          <a:xfrm>
            <a:off x="2505075" y="3357563"/>
            <a:ext cx="123825" cy="585787"/>
          </a:xfrm>
          <a:custGeom>
            <a:avLst/>
            <a:gdLst>
              <a:gd name="T0" fmla="*/ 0 w 78"/>
              <a:gd name="T1" fmla="*/ 0 h 342"/>
              <a:gd name="T2" fmla="*/ 123825 w 78"/>
              <a:gd name="T3" fmla="*/ 0 h 342"/>
              <a:gd name="T4" fmla="*/ 123825 w 78"/>
              <a:gd name="T5" fmla="*/ 585787 h 342"/>
              <a:gd name="T6" fmla="*/ 9525 w 78"/>
              <a:gd name="T7" fmla="*/ 585787 h 34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8204" name="Line 10"/>
          <p:cNvSpPr>
            <a:spLocks noChangeShapeType="1"/>
          </p:cNvSpPr>
          <p:nvPr/>
        </p:nvSpPr>
        <p:spPr bwMode="auto">
          <a:xfrm flipV="1">
            <a:off x="2633663" y="3667125"/>
            <a:ext cx="309562" cy="158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8205" name="Freeform 11"/>
          <p:cNvSpPr>
            <a:spLocks/>
          </p:cNvSpPr>
          <p:nvPr/>
        </p:nvSpPr>
        <p:spPr bwMode="auto">
          <a:xfrm>
            <a:off x="2524125" y="4186238"/>
            <a:ext cx="123825" cy="509587"/>
          </a:xfrm>
          <a:custGeom>
            <a:avLst/>
            <a:gdLst>
              <a:gd name="T0" fmla="*/ 0 w 78"/>
              <a:gd name="T1" fmla="*/ 0 h 342"/>
              <a:gd name="T2" fmla="*/ 123825 w 78"/>
              <a:gd name="T3" fmla="*/ 0 h 342"/>
              <a:gd name="T4" fmla="*/ 123825 w 78"/>
              <a:gd name="T5" fmla="*/ 509587 h 342"/>
              <a:gd name="T6" fmla="*/ 9525 w 78"/>
              <a:gd name="T7" fmla="*/ 509587 h 34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8206" name="Line 12"/>
          <p:cNvSpPr>
            <a:spLocks noChangeShapeType="1"/>
          </p:cNvSpPr>
          <p:nvPr/>
        </p:nvSpPr>
        <p:spPr bwMode="auto">
          <a:xfrm flipV="1">
            <a:off x="2662238" y="4295775"/>
            <a:ext cx="295275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21842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Example: Java server (TCP)</a:t>
            </a:r>
          </a:p>
        </p:txBody>
      </p:sp>
      <p:sp>
        <p:nvSpPr>
          <p:cNvPr id="9221" name="Rectangle 3"/>
          <p:cNvSpPr>
            <a:spLocks noChangeArrowheads="1"/>
          </p:cNvSpPr>
          <p:nvPr/>
        </p:nvSpPr>
        <p:spPr bwMode="auto">
          <a:xfrm>
            <a:off x="2565400" y="1235075"/>
            <a:ext cx="6262688" cy="522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altLang="en-US" sz="1600">
                <a:latin typeface="Arial" charset="0"/>
              </a:rPr>
              <a:t>import java.io.*; </a:t>
            </a:r>
          </a:p>
          <a:p>
            <a:pPr algn="l"/>
            <a:r>
              <a:rPr lang="en-US" altLang="en-US" sz="1600">
                <a:latin typeface="Arial" charset="0"/>
              </a:rPr>
              <a:t>import java.net.*; </a:t>
            </a:r>
          </a:p>
          <a:p>
            <a:pPr algn="l"/>
            <a:endParaRPr lang="en-US" altLang="en-US" sz="1600">
              <a:latin typeface="Arial" charset="0"/>
            </a:endParaRPr>
          </a:p>
          <a:p>
            <a:pPr algn="l"/>
            <a:r>
              <a:rPr lang="en-US" altLang="en-US" sz="1600">
                <a:latin typeface="Arial" charset="0"/>
              </a:rPr>
              <a:t>class TCPServer { </a:t>
            </a:r>
          </a:p>
          <a:p>
            <a:pPr algn="l"/>
            <a:endParaRPr lang="en-US" altLang="en-US" sz="1600">
              <a:latin typeface="Arial" charset="0"/>
            </a:endParaRPr>
          </a:p>
          <a:p>
            <a:pPr algn="l"/>
            <a:r>
              <a:rPr lang="en-US" altLang="en-US" sz="1600">
                <a:latin typeface="Arial" charset="0"/>
              </a:rPr>
              <a:t>  public static void main(String argv[]) throws Exception </a:t>
            </a:r>
          </a:p>
          <a:p>
            <a:pPr algn="l"/>
            <a:r>
              <a:rPr lang="en-US" altLang="en-US" sz="1600">
                <a:latin typeface="Arial" charset="0"/>
              </a:rPr>
              <a:t>    { </a:t>
            </a:r>
          </a:p>
          <a:p>
            <a:pPr algn="l"/>
            <a:r>
              <a:rPr lang="en-US" altLang="en-US" sz="1600">
                <a:latin typeface="Arial" charset="0"/>
              </a:rPr>
              <a:t>      String clientSentence; </a:t>
            </a:r>
          </a:p>
          <a:p>
            <a:pPr algn="l"/>
            <a:r>
              <a:rPr lang="en-US" altLang="en-US" sz="1600">
                <a:latin typeface="Arial" charset="0"/>
              </a:rPr>
              <a:t>      String capitalizedSentence; </a:t>
            </a:r>
          </a:p>
          <a:p>
            <a:pPr algn="l"/>
            <a:endParaRPr lang="en-US" altLang="en-US" sz="1600">
              <a:latin typeface="Arial" charset="0"/>
            </a:endParaRPr>
          </a:p>
          <a:p>
            <a:pPr algn="l"/>
            <a:r>
              <a:rPr lang="en-US" altLang="en-US" sz="1600">
                <a:latin typeface="Arial" charset="0"/>
              </a:rPr>
              <a:t>      ServerSocket welcomeSocket = new ServerSocket(6789); </a:t>
            </a:r>
          </a:p>
          <a:p>
            <a:pPr algn="l"/>
            <a:r>
              <a:rPr lang="en-US" altLang="en-US" sz="1600">
                <a:latin typeface="Arial" charset="0"/>
              </a:rPr>
              <a:t>  </a:t>
            </a:r>
          </a:p>
          <a:p>
            <a:pPr algn="l"/>
            <a:r>
              <a:rPr lang="en-US" altLang="en-US" sz="1600">
                <a:latin typeface="Arial" charset="0"/>
              </a:rPr>
              <a:t>      while(true) { </a:t>
            </a:r>
          </a:p>
          <a:p>
            <a:pPr algn="l"/>
            <a:r>
              <a:rPr lang="en-US" altLang="en-US" sz="1600">
                <a:latin typeface="Arial" charset="0"/>
              </a:rPr>
              <a:t>  </a:t>
            </a:r>
          </a:p>
          <a:p>
            <a:pPr algn="l"/>
            <a:r>
              <a:rPr lang="en-US" altLang="en-US" sz="1600">
                <a:latin typeface="Arial" charset="0"/>
              </a:rPr>
              <a:t>            Socket connectionSocket = welcomeSocket.accept(); </a:t>
            </a:r>
          </a:p>
          <a:p>
            <a:pPr algn="l"/>
            <a:endParaRPr lang="en-US" altLang="en-US" sz="1600">
              <a:latin typeface="Arial" charset="0"/>
            </a:endParaRPr>
          </a:p>
          <a:p>
            <a:pPr algn="l"/>
            <a:r>
              <a:rPr lang="en-US" altLang="en-US" sz="1600">
                <a:latin typeface="Arial" charset="0"/>
              </a:rPr>
              <a:t>           BufferedReader inFromClient = </a:t>
            </a:r>
          </a:p>
          <a:p>
            <a:pPr algn="l"/>
            <a:r>
              <a:rPr lang="en-US" altLang="en-US" sz="1600">
                <a:latin typeface="Arial" charset="0"/>
              </a:rPr>
              <a:t>              new BufferedReader(new</a:t>
            </a:r>
          </a:p>
          <a:p>
            <a:pPr algn="l"/>
            <a:r>
              <a:rPr lang="en-US" altLang="en-US" sz="1600">
                <a:latin typeface="Arial" charset="0"/>
              </a:rPr>
              <a:t>              InputStreamReader(connectionSocket.getInputStream())); </a:t>
            </a:r>
          </a:p>
          <a:p>
            <a:pPr algn="l"/>
            <a:endParaRPr lang="en-US" altLang="en-US" sz="1600">
              <a:latin typeface="Arial" charset="0"/>
            </a:endParaRPr>
          </a:p>
          <a:p>
            <a:pPr algn="l"/>
            <a:r>
              <a:rPr lang="en-US" altLang="en-US" sz="1600">
                <a:latin typeface="Arial" charset="0"/>
              </a:rPr>
              <a:t>           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9222" name="Text Box 4"/>
          <p:cNvSpPr txBox="1">
            <a:spLocks noChangeArrowheads="1"/>
          </p:cNvSpPr>
          <p:nvPr/>
        </p:nvSpPr>
        <p:spPr bwMode="auto">
          <a:xfrm>
            <a:off x="350838" y="3249613"/>
            <a:ext cx="20224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/>
            <a:r>
              <a:rPr lang="en-US" altLang="en-US">
                <a:solidFill>
                  <a:schemeClr val="accent2"/>
                </a:solidFill>
              </a:rPr>
              <a:t>Create</a:t>
            </a:r>
          </a:p>
          <a:p>
            <a:pPr algn="r"/>
            <a:r>
              <a:rPr lang="en-US" altLang="en-US">
                <a:solidFill>
                  <a:schemeClr val="accent2"/>
                </a:solidFill>
              </a:rPr>
              <a:t>welcoming socket</a:t>
            </a:r>
          </a:p>
          <a:p>
            <a:pPr algn="r"/>
            <a:r>
              <a:rPr lang="en-US" altLang="en-US">
                <a:solidFill>
                  <a:schemeClr val="accent2"/>
                </a:solidFill>
              </a:rPr>
              <a:t>at port 6789</a:t>
            </a:r>
            <a:endParaRPr lang="en-US" altLang="en-US"/>
          </a:p>
        </p:txBody>
      </p:sp>
      <p:sp>
        <p:nvSpPr>
          <p:cNvPr id="9223" name="Text Box 5"/>
          <p:cNvSpPr txBox="1">
            <a:spLocks noChangeArrowheads="1"/>
          </p:cNvSpPr>
          <p:nvPr/>
        </p:nvSpPr>
        <p:spPr bwMode="auto">
          <a:xfrm>
            <a:off x="207963" y="4260850"/>
            <a:ext cx="2214562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/>
            <a:r>
              <a:rPr lang="en-US" altLang="en-US">
                <a:solidFill>
                  <a:schemeClr val="accent2"/>
                </a:solidFill>
              </a:rPr>
              <a:t>Wait, on welcoming</a:t>
            </a:r>
          </a:p>
          <a:p>
            <a:pPr algn="r"/>
            <a:r>
              <a:rPr lang="en-US" altLang="en-US">
                <a:solidFill>
                  <a:schemeClr val="accent2"/>
                </a:solidFill>
              </a:rPr>
              <a:t>socket for contact</a:t>
            </a:r>
          </a:p>
          <a:p>
            <a:pPr algn="r"/>
            <a:r>
              <a:rPr lang="en-US" altLang="en-US">
                <a:solidFill>
                  <a:schemeClr val="accent2"/>
                </a:solidFill>
              </a:rPr>
              <a:t>by client</a:t>
            </a:r>
            <a:endParaRPr lang="en-US" altLang="en-US"/>
          </a:p>
        </p:txBody>
      </p:sp>
      <p:sp>
        <p:nvSpPr>
          <p:cNvPr id="9224" name="Text Box 6"/>
          <p:cNvSpPr txBox="1">
            <a:spLocks noChangeArrowheads="1"/>
          </p:cNvSpPr>
          <p:nvPr/>
        </p:nvSpPr>
        <p:spPr bwMode="auto">
          <a:xfrm>
            <a:off x="307975" y="5278438"/>
            <a:ext cx="2093913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/>
            <a:r>
              <a:rPr lang="en-US" altLang="en-US">
                <a:solidFill>
                  <a:schemeClr val="accent2"/>
                </a:solidFill>
              </a:rPr>
              <a:t>Create input</a:t>
            </a:r>
          </a:p>
          <a:p>
            <a:pPr algn="r"/>
            <a:r>
              <a:rPr lang="en-US" altLang="en-US">
                <a:solidFill>
                  <a:schemeClr val="accent2"/>
                </a:solidFill>
              </a:rPr>
              <a:t>stream, attached </a:t>
            </a:r>
          </a:p>
          <a:p>
            <a:pPr algn="r"/>
            <a:r>
              <a:rPr lang="en-US" altLang="en-US">
                <a:solidFill>
                  <a:schemeClr val="accent2"/>
                </a:solidFill>
              </a:rPr>
              <a:t>to socket</a:t>
            </a:r>
            <a:endParaRPr lang="en-US" altLang="en-US"/>
          </a:p>
        </p:txBody>
      </p:sp>
      <p:sp>
        <p:nvSpPr>
          <p:cNvPr id="9225" name="Freeform 7"/>
          <p:cNvSpPr>
            <a:spLocks/>
          </p:cNvSpPr>
          <p:nvPr/>
        </p:nvSpPr>
        <p:spPr bwMode="auto">
          <a:xfrm>
            <a:off x="2247900" y="3309938"/>
            <a:ext cx="152400" cy="800100"/>
          </a:xfrm>
          <a:custGeom>
            <a:avLst/>
            <a:gdLst>
              <a:gd name="T0" fmla="*/ 0 w 78"/>
              <a:gd name="T1" fmla="*/ 0 h 342"/>
              <a:gd name="T2" fmla="*/ 152400 w 78"/>
              <a:gd name="T3" fmla="*/ 0 h 342"/>
              <a:gd name="T4" fmla="*/ 152400 w 78"/>
              <a:gd name="T5" fmla="*/ 800100 h 342"/>
              <a:gd name="T6" fmla="*/ 11723 w 78"/>
              <a:gd name="T7" fmla="*/ 800100 h 34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9226" name="Line 8"/>
          <p:cNvSpPr>
            <a:spLocks noChangeShapeType="1"/>
          </p:cNvSpPr>
          <p:nvPr/>
        </p:nvSpPr>
        <p:spPr bwMode="auto">
          <a:xfrm>
            <a:off x="2419350" y="3843338"/>
            <a:ext cx="419100" cy="47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9227" name="Freeform 9"/>
          <p:cNvSpPr>
            <a:spLocks/>
          </p:cNvSpPr>
          <p:nvPr/>
        </p:nvSpPr>
        <p:spPr bwMode="auto">
          <a:xfrm>
            <a:off x="2314575" y="4348163"/>
            <a:ext cx="123825" cy="766762"/>
          </a:xfrm>
          <a:custGeom>
            <a:avLst/>
            <a:gdLst>
              <a:gd name="T0" fmla="*/ 0 w 78"/>
              <a:gd name="T1" fmla="*/ 0 h 342"/>
              <a:gd name="T2" fmla="*/ 123825 w 78"/>
              <a:gd name="T3" fmla="*/ 0 h 342"/>
              <a:gd name="T4" fmla="*/ 123825 w 78"/>
              <a:gd name="T5" fmla="*/ 766762 h 342"/>
              <a:gd name="T6" fmla="*/ 9525 w 78"/>
              <a:gd name="T7" fmla="*/ 766762 h 34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9228" name="Line 10"/>
          <p:cNvSpPr>
            <a:spLocks noChangeShapeType="1"/>
          </p:cNvSpPr>
          <p:nvPr/>
        </p:nvSpPr>
        <p:spPr bwMode="auto">
          <a:xfrm>
            <a:off x="2452688" y="4787900"/>
            <a:ext cx="604837" cy="127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9229" name="Freeform 11"/>
          <p:cNvSpPr>
            <a:spLocks/>
          </p:cNvSpPr>
          <p:nvPr/>
        </p:nvSpPr>
        <p:spPr bwMode="auto">
          <a:xfrm>
            <a:off x="2286000" y="5386388"/>
            <a:ext cx="152400" cy="738187"/>
          </a:xfrm>
          <a:custGeom>
            <a:avLst/>
            <a:gdLst>
              <a:gd name="T0" fmla="*/ 0 w 78"/>
              <a:gd name="T1" fmla="*/ 0 h 342"/>
              <a:gd name="T2" fmla="*/ 152400 w 78"/>
              <a:gd name="T3" fmla="*/ 0 h 342"/>
              <a:gd name="T4" fmla="*/ 152400 w 78"/>
              <a:gd name="T5" fmla="*/ 738187 h 342"/>
              <a:gd name="T6" fmla="*/ 11723 w 78"/>
              <a:gd name="T7" fmla="*/ 738187 h 34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9230" name="Line 12"/>
          <p:cNvSpPr>
            <a:spLocks noChangeShapeType="1"/>
          </p:cNvSpPr>
          <p:nvPr/>
        </p:nvSpPr>
        <p:spPr bwMode="auto">
          <a:xfrm flipV="1">
            <a:off x="2443163" y="5581650"/>
            <a:ext cx="647700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88954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Example: Java server (TCP), cont</a:t>
            </a:r>
          </a:p>
        </p:txBody>
      </p:sp>
      <p:sp>
        <p:nvSpPr>
          <p:cNvPr id="10245" name="Rectangle 3"/>
          <p:cNvSpPr>
            <a:spLocks noChangeArrowheads="1"/>
          </p:cNvSpPr>
          <p:nvPr/>
        </p:nvSpPr>
        <p:spPr bwMode="auto">
          <a:xfrm>
            <a:off x="1851025" y="1617663"/>
            <a:ext cx="6999288" cy="3967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endParaRPr lang="en-US" altLang="en-US" sz="1600">
              <a:latin typeface="Arial" charset="0"/>
            </a:endParaRPr>
          </a:p>
          <a:p>
            <a:pPr algn="l"/>
            <a:endParaRPr lang="en-US" altLang="en-US" sz="1600">
              <a:latin typeface="Arial" charset="0"/>
            </a:endParaRPr>
          </a:p>
          <a:p>
            <a:pPr algn="l"/>
            <a:r>
              <a:rPr lang="en-US" altLang="en-US">
                <a:latin typeface="Arial" charset="0"/>
              </a:rPr>
              <a:t>           DataOutputStream  outToClient = </a:t>
            </a:r>
          </a:p>
          <a:p>
            <a:pPr algn="l"/>
            <a:r>
              <a:rPr lang="en-US" altLang="en-US">
                <a:latin typeface="Arial" charset="0"/>
              </a:rPr>
              <a:t>             new DataOutputStream</a:t>
            </a:r>
            <a:r>
              <a:rPr lang="en-US" altLang="en-US" sz="1600">
                <a:latin typeface="Arial" charset="0"/>
              </a:rPr>
              <a:t>(connectionSocket.getOutputStream());</a:t>
            </a:r>
            <a:r>
              <a:rPr lang="en-US" altLang="en-US">
                <a:latin typeface="Arial" charset="0"/>
              </a:rPr>
              <a:t> </a:t>
            </a:r>
          </a:p>
          <a:p>
            <a:pPr algn="l"/>
            <a:endParaRPr lang="en-US" altLang="en-US">
              <a:latin typeface="Arial" charset="0"/>
            </a:endParaRPr>
          </a:p>
          <a:p>
            <a:pPr algn="l"/>
            <a:r>
              <a:rPr lang="en-US" altLang="en-US">
                <a:latin typeface="Arial" charset="0"/>
              </a:rPr>
              <a:t>           clientSentence = inFromClient.readLine(); </a:t>
            </a:r>
          </a:p>
          <a:p>
            <a:pPr algn="l"/>
            <a:endParaRPr lang="en-US" altLang="en-US">
              <a:latin typeface="Arial" charset="0"/>
            </a:endParaRPr>
          </a:p>
          <a:p>
            <a:pPr algn="l"/>
            <a:r>
              <a:rPr lang="en-US" altLang="en-US">
                <a:latin typeface="Arial" charset="0"/>
              </a:rPr>
              <a:t>           capitalizedSentence = clientSentence.toUpperCase() + '\n'; </a:t>
            </a:r>
          </a:p>
          <a:p>
            <a:pPr algn="l"/>
            <a:endParaRPr lang="en-US" altLang="en-US">
              <a:latin typeface="Arial" charset="0"/>
            </a:endParaRPr>
          </a:p>
          <a:p>
            <a:pPr algn="l"/>
            <a:r>
              <a:rPr lang="en-US" altLang="en-US">
                <a:latin typeface="Arial" charset="0"/>
              </a:rPr>
              <a:t>           outToClient.writeBytes(capitalizedSentence); </a:t>
            </a:r>
          </a:p>
          <a:p>
            <a:pPr algn="l"/>
            <a:r>
              <a:rPr lang="en-US" altLang="en-US">
                <a:latin typeface="Arial" charset="0"/>
              </a:rPr>
              <a:t>        } </a:t>
            </a:r>
          </a:p>
          <a:p>
            <a:pPr algn="l"/>
            <a:r>
              <a:rPr lang="en-US" altLang="en-US">
                <a:latin typeface="Arial" charset="0"/>
              </a:rPr>
              <a:t>    } </a:t>
            </a:r>
          </a:p>
          <a:p>
            <a:pPr algn="l"/>
            <a:r>
              <a:rPr lang="en-US" altLang="en-US">
                <a:latin typeface="Arial" charset="0"/>
              </a:rPr>
              <a:t>}</a:t>
            </a:r>
            <a:r>
              <a:rPr lang="en-US" altLang="en-US">
                <a:latin typeface="Times New Roman" pitchFamily="18" charset="0"/>
              </a:rPr>
              <a:t> </a:t>
            </a:r>
          </a:p>
          <a:p>
            <a:pPr algn="l"/>
            <a:r>
              <a:rPr lang="en-US" altLang="en-US" sz="2400">
                <a:latin typeface="Times New Roman" pitchFamily="18" charset="0"/>
              </a:rPr>
              <a:t> </a:t>
            </a:r>
          </a:p>
        </p:txBody>
      </p:sp>
      <p:sp>
        <p:nvSpPr>
          <p:cNvPr id="10246" name="Text Box 4"/>
          <p:cNvSpPr txBox="1">
            <a:spLocks noChangeArrowheads="1"/>
          </p:cNvSpPr>
          <p:nvPr/>
        </p:nvSpPr>
        <p:spPr bwMode="auto">
          <a:xfrm>
            <a:off x="738188" y="2759075"/>
            <a:ext cx="14827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/>
            <a:r>
              <a:rPr lang="en-US" altLang="en-US">
                <a:solidFill>
                  <a:schemeClr val="accent2"/>
                </a:solidFill>
              </a:rPr>
              <a:t>Read in  line</a:t>
            </a:r>
          </a:p>
          <a:p>
            <a:pPr algn="r"/>
            <a:r>
              <a:rPr lang="en-US" altLang="en-US">
                <a:solidFill>
                  <a:schemeClr val="accent2"/>
                </a:solidFill>
              </a:rPr>
              <a:t>from socket</a:t>
            </a:r>
            <a:endParaRPr lang="en-US" altLang="en-US"/>
          </a:p>
        </p:txBody>
      </p:sp>
      <p:sp>
        <p:nvSpPr>
          <p:cNvPr id="10247" name="Text Box 6"/>
          <p:cNvSpPr txBox="1">
            <a:spLocks noChangeArrowheads="1"/>
          </p:cNvSpPr>
          <p:nvPr/>
        </p:nvSpPr>
        <p:spPr bwMode="auto">
          <a:xfrm>
            <a:off x="127000" y="1735138"/>
            <a:ext cx="2093913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/>
            <a:r>
              <a:rPr lang="en-US" altLang="en-US">
                <a:solidFill>
                  <a:schemeClr val="accent2"/>
                </a:solidFill>
              </a:rPr>
              <a:t>Create output</a:t>
            </a:r>
          </a:p>
          <a:p>
            <a:pPr algn="r"/>
            <a:r>
              <a:rPr lang="en-US" altLang="en-US">
                <a:solidFill>
                  <a:schemeClr val="accent2"/>
                </a:solidFill>
              </a:rPr>
              <a:t>stream, attached </a:t>
            </a:r>
          </a:p>
          <a:p>
            <a:pPr algn="r"/>
            <a:r>
              <a:rPr lang="en-US" altLang="en-US">
                <a:solidFill>
                  <a:schemeClr val="accent2"/>
                </a:solidFill>
              </a:rPr>
              <a:t>to socket</a:t>
            </a:r>
            <a:endParaRPr lang="en-US" altLang="en-US"/>
          </a:p>
        </p:txBody>
      </p:sp>
      <p:sp>
        <p:nvSpPr>
          <p:cNvPr id="10248" name="Freeform 7"/>
          <p:cNvSpPr>
            <a:spLocks/>
          </p:cNvSpPr>
          <p:nvPr/>
        </p:nvSpPr>
        <p:spPr bwMode="auto">
          <a:xfrm>
            <a:off x="2028825" y="2814638"/>
            <a:ext cx="161925" cy="533400"/>
          </a:xfrm>
          <a:custGeom>
            <a:avLst/>
            <a:gdLst>
              <a:gd name="T0" fmla="*/ 0 w 78"/>
              <a:gd name="T1" fmla="*/ 0 h 342"/>
              <a:gd name="T2" fmla="*/ 161925 w 78"/>
              <a:gd name="T3" fmla="*/ 0 h 342"/>
              <a:gd name="T4" fmla="*/ 161925 w 78"/>
              <a:gd name="T5" fmla="*/ 533400 h 342"/>
              <a:gd name="T6" fmla="*/ 12456 w 78"/>
              <a:gd name="T7" fmla="*/ 533400 h 34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0249" name="Line 8"/>
          <p:cNvSpPr>
            <a:spLocks noChangeShapeType="1"/>
          </p:cNvSpPr>
          <p:nvPr/>
        </p:nvSpPr>
        <p:spPr bwMode="auto">
          <a:xfrm flipV="1">
            <a:off x="2209800" y="3114675"/>
            <a:ext cx="333375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0250" name="Freeform 11"/>
          <p:cNvSpPr>
            <a:spLocks/>
          </p:cNvSpPr>
          <p:nvPr/>
        </p:nvSpPr>
        <p:spPr bwMode="auto">
          <a:xfrm>
            <a:off x="2057400" y="1795463"/>
            <a:ext cx="133350" cy="814387"/>
          </a:xfrm>
          <a:custGeom>
            <a:avLst/>
            <a:gdLst>
              <a:gd name="T0" fmla="*/ 0 w 78"/>
              <a:gd name="T1" fmla="*/ 0 h 342"/>
              <a:gd name="T2" fmla="*/ 133350 w 78"/>
              <a:gd name="T3" fmla="*/ 0 h 342"/>
              <a:gd name="T4" fmla="*/ 133350 w 78"/>
              <a:gd name="T5" fmla="*/ 814387 h 342"/>
              <a:gd name="T6" fmla="*/ 10258 w 78"/>
              <a:gd name="T7" fmla="*/ 814387 h 34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0251" name="Line 12"/>
          <p:cNvSpPr>
            <a:spLocks noChangeShapeType="1"/>
          </p:cNvSpPr>
          <p:nvPr/>
        </p:nvSpPr>
        <p:spPr bwMode="auto">
          <a:xfrm flipV="1">
            <a:off x="2214563" y="2486025"/>
            <a:ext cx="285750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0252" name="Text Box 13"/>
          <p:cNvSpPr txBox="1">
            <a:spLocks noChangeArrowheads="1"/>
          </p:cNvSpPr>
          <p:nvPr/>
        </p:nvSpPr>
        <p:spPr bwMode="auto">
          <a:xfrm>
            <a:off x="490538" y="3902075"/>
            <a:ext cx="168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/>
            <a:r>
              <a:rPr lang="en-US" altLang="en-US">
                <a:solidFill>
                  <a:schemeClr val="accent2"/>
                </a:solidFill>
              </a:rPr>
              <a:t>Write out line</a:t>
            </a:r>
          </a:p>
          <a:p>
            <a:pPr algn="r"/>
            <a:r>
              <a:rPr lang="en-US" altLang="en-US">
                <a:solidFill>
                  <a:schemeClr val="accent2"/>
                </a:solidFill>
              </a:rPr>
              <a:t>to socket</a:t>
            </a:r>
            <a:endParaRPr lang="en-US" altLang="en-US"/>
          </a:p>
        </p:txBody>
      </p:sp>
      <p:sp>
        <p:nvSpPr>
          <p:cNvPr id="10253" name="Freeform 14"/>
          <p:cNvSpPr>
            <a:spLocks/>
          </p:cNvSpPr>
          <p:nvPr/>
        </p:nvSpPr>
        <p:spPr bwMode="auto">
          <a:xfrm>
            <a:off x="2009775" y="3957638"/>
            <a:ext cx="161925" cy="571500"/>
          </a:xfrm>
          <a:custGeom>
            <a:avLst/>
            <a:gdLst>
              <a:gd name="T0" fmla="*/ 0 w 78"/>
              <a:gd name="T1" fmla="*/ 0 h 342"/>
              <a:gd name="T2" fmla="*/ 161925 w 78"/>
              <a:gd name="T3" fmla="*/ 0 h 342"/>
              <a:gd name="T4" fmla="*/ 161925 w 78"/>
              <a:gd name="T5" fmla="*/ 571500 h 342"/>
              <a:gd name="T6" fmla="*/ 12456 w 78"/>
              <a:gd name="T7" fmla="*/ 571500 h 34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0254" name="Line 15"/>
          <p:cNvSpPr>
            <a:spLocks noChangeShapeType="1"/>
          </p:cNvSpPr>
          <p:nvPr/>
        </p:nvSpPr>
        <p:spPr bwMode="auto">
          <a:xfrm flipV="1">
            <a:off x="2190750" y="4219575"/>
            <a:ext cx="333375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0255" name="Text Box 16"/>
          <p:cNvSpPr txBox="1">
            <a:spLocks noChangeArrowheads="1"/>
          </p:cNvSpPr>
          <p:nvPr/>
        </p:nvSpPr>
        <p:spPr bwMode="auto">
          <a:xfrm>
            <a:off x="3209925" y="4889500"/>
            <a:ext cx="287813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altLang="en-US">
                <a:solidFill>
                  <a:schemeClr val="accent2"/>
                </a:solidFill>
              </a:rPr>
              <a:t>End of while loop,</a:t>
            </a:r>
          </a:p>
          <a:p>
            <a:pPr algn="l"/>
            <a:r>
              <a:rPr lang="en-US" altLang="en-US">
                <a:solidFill>
                  <a:schemeClr val="accent2"/>
                </a:solidFill>
              </a:rPr>
              <a:t>loop back and wait for</a:t>
            </a:r>
          </a:p>
          <a:p>
            <a:pPr algn="l"/>
            <a:r>
              <a:rPr lang="en-US" altLang="en-US">
                <a:solidFill>
                  <a:schemeClr val="accent2"/>
                </a:solidFill>
              </a:rPr>
              <a:t>another client connection</a:t>
            </a:r>
            <a:endParaRPr lang="en-US" altLang="en-US"/>
          </a:p>
        </p:txBody>
      </p:sp>
      <p:sp>
        <p:nvSpPr>
          <p:cNvPr id="10256" name="Freeform 17"/>
          <p:cNvSpPr>
            <a:spLocks/>
          </p:cNvSpPr>
          <p:nvPr/>
        </p:nvSpPr>
        <p:spPr bwMode="auto">
          <a:xfrm rot="10784139">
            <a:off x="3190875" y="4879975"/>
            <a:ext cx="160338" cy="912813"/>
          </a:xfrm>
          <a:custGeom>
            <a:avLst/>
            <a:gdLst>
              <a:gd name="T0" fmla="*/ 0 w 78"/>
              <a:gd name="T1" fmla="*/ 0 h 342"/>
              <a:gd name="T2" fmla="*/ 160338 w 78"/>
              <a:gd name="T3" fmla="*/ 0 h 342"/>
              <a:gd name="T4" fmla="*/ 160338 w 78"/>
              <a:gd name="T5" fmla="*/ 912813 h 342"/>
              <a:gd name="T6" fmla="*/ 12334 w 78"/>
              <a:gd name="T7" fmla="*/ 912813 h 34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0257" name="Line 18"/>
          <p:cNvSpPr>
            <a:spLocks noChangeShapeType="1"/>
          </p:cNvSpPr>
          <p:nvPr/>
        </p:nvSpPr>
        <p:spPr bwMode="auto">
          <a:xfrm flipH="1" flipV="1">
            <a:off x="2543175" y="4552950"/>
            <a:ext cx="647700" cy="60483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45263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Socket programming with UDP</a:t>
            </a:r>
            <a:endParaRPr lang="en-US" altLang="en-US" smtClean="0"/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sz="2000" smtClean="0">
                <a:solidFill>
                  <a:srgbClr val="FF0000"/>
                </a:solidFill>
              </a:rPr>
              <a:t>UDP: no “connection” between client and server</a:t>
            </a:r>
            <a:endParaRPr lang="en-US" altLang="en-US" sz="2000" smtClean="0"/>
          </a:p>
          <a:p>
            <a:r>
              <a:rPr lang="en-US" altLang="en-US" sz="2000" smtClean="0"/>
              <a:t>no handshaking</a:t>
            </a:r>
          </a:p>
          <a:p>
            <a:r>
              <a:rPr lang="en-US" altLang="en-US" sz="2000" smtClean="0"/>
              <a:t>sender explicitly attaches IP address and port of destination</a:t>
            </a:r>
          </a:p>
          <a:p>
            <a:r>
              <a:rPr lang="en-US" altLang="en-US" sz="2000" smtClean="0"/>
              <a:t>server must extract IP address, port of sender from received datagram</a:t>
            </a:r>
          </a:p>
          <a:p>
            <a:pPr>
              <a:spcBef>
                <a:spcPct val="50000"/>
              </a:spcBef>
              <a:buFont typeface="ZapfDingbats" pitchFamily="82" charset="2"/>
              <a:buNone/>
            </a:pPr>
            <a:r>
              <a:rPr lang="en-US" altLang="en-US" sz="2000" smtClean="0">
                <a:solidFill>
                  <a:srgbClr val="FF0000"/>
                </a:solidFill>
              </a:rPr>
              <a:t>UDP: transmitted data may be received out of order, or lost</a:t>
            </a:r>
            <a:endParaRPr lang="en-US" altLang="en-US" sz="2000" smtClean="0"/>
          </a:p>
        </p:txBody>
      </p:sp>
      <p:grpSp>
        <p:nvGrpSpPr>
          <p:cNvPr id="11270" name="Group 14"/>
          <p:cNvGrpSpPr>
            <a:grpSpLocks/>
          </p:cNvGrpSpPr>
          <p:nvPr/>
        </p:nvGrpSpPr>
        <p:grpSpPr bwMode="auto">
          <a:xfrm>
            <a:off x="4616450" y="2679700"/>
            <a:ext cx="4175125" cy="1743075"/>
            <a:chOff x="2914" y="2888"/>
            <a:chExt cx="2630" cy="1098"/>
          </a:xfrm>
        </p:grpSpPr>
        <p:sp>
          <p:nvSpPr>
            <p:cNvPr id="11271" name="Rectangle 8"/>
            <p:cNvSpPr>
              <a:spLocks noChangeArrowheads="1"/>
            </p:cNvSpPr>
            <p:nvPr/>
          </p:nvSpPr>
          <p:spPr bwMode="auto">
            <a:xfrm>
              <a:off x="2940" y="3024"/>
              <a:ext cx="2604" cy="894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en-MY" altLang="en-US"/>
            </a:p>
          </p:txBody>
        </p:sp>
        <p:grpSp>
          <p:nvGrpSpPr>
            <p:cNvPr id="11272" name="Group 9"/>
            <p:cNvGrpSpPr>
              <a:grpSpLocks/>
            </p:cNvGrpSpPr>
            <p:nvPr/>
          </p:nvGrpSpPr>
          <p:grpSpPr bwMode="auto">
            <a:xfrm>
              <a:off x="2976" y="2888"/>
              <a:ext cx="1653" cy="250"/>
              <a:chOff x="66" y="3842"/>
              <a:chExt cx="1653" cy="250"/>
            </a:xfrm>
          </p:grpSpPr>
          <p:sp>
            <p:nvSpPr>
              <p:cNvPr id="11274" name="Rectangle 10"/>
              <p:cNvSpPr>
                <a:spLocks noChangeArrowheads="1"/>
              </p:cNvSpPr>
              <p:nvPr/>
            </p:nvSpPr>
            <p:spPr bwMode="auto">
              <a:xfrm>
                <a:off x="96" y="3888"/>
                <a:ext cx="1584" cy="1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MY" altLang="en-US"/>
              </a:p>
            </p:txBody>
          </p:sp>
          <p:sp>
            <p:nvSpPr>
              <p:cNvPr id="11275" name="Text Box 11"/>
              <p:cNvSpPr txBox="1">
                <a:spLocks noChangeArrowheads="1"/>
              </p:cNvSpPr>
              <p:nvPr/>
            </p:nvSpPr>
            <p:spPr bwMode="auto">
              <a:xfrm>
                <a:off x="66" y="3842"/>
                <a:ext cx="165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r>
                  <a:rPr lang="en-US" altLang="en-US" sz="2000">
                    <a:solidFill>
                      <a:srgbClr val="FF0000"/>
                    </a:solidFill>
                  </a:rPr>
                  <a:t>application viewpoint</a:t>
                </a:r>
                <a:endParaRPr lang="en-US" altLang="en-US"/>
              </a:p>
            </p:txBody>
          </p:sp>
        </p:grpSp>
        <p:sp>
          <p:nvSpPr>
            <p:cNvPr id="11273" name="Text Box 12"/>
            <p:cNvSpPr txBox="1">
              <a:spLocks noChangeArrowheads="1"/>
            </p:cNvSpPr>
            <p:nvPr/>
          </p:nvSpPr>
          <p:spPr bwMode="auto">
            <a:xfrm>
              <a:off x="2914" y="3179"/>
              <a:ext cx="2621" cy="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altLang="en-US" sz="2000" i="1">
                  <a:solidFill>
                    <a:schemeClr val="accent2"/>
                  </a:solidFill>
                </a:rPr>
                <a:t>UDP provides </a:t>
              </a:r>
              <a:r>
                <a:rPr lang="en-US" altLang="en-US" sz="2000" i="1" u="sng">
                  <a:solidFill>
                    <a:schemeClr val="accent2"/>
                  </a:solidFill>
                </a:rPr>
                <a:t>unreliable</a:t>
              </a:r>
              <a:r>
                <a:rPr lang="en-US" altLang="en-US" sz="2000" i="1">
                  <a:solidFill>
                    <a:schemeClr val="accent2"/>
                  </a:solidFill>
                </a:rPr>
                <a:t> transfer</a:t>
              </a:r>
            </a:p>
            <a:p>
              <a:r>
                <a:rPr lang="en-US" altLang="en-US" sz="2000" i="1">
                  <a:solidFill>
                    <a:schemeClr val="accent2"/>
                  </a:solidFill>
                </a:rPr>
                <a:t> of groups of bytes (“datagrams”)</a:t>
              </a:r>
            </a:p>
            <a:p>
              <a:r>
                <a:rPr lang="en-US" altLang="en-US" sz="2000" i="1">
                  <a:solidFill>
                    <a:schemeClr val="accent2"/>
                  </a:solidFill>
                </a:rPr>
                <a:t> between client and server</a:t>
              </a:r>
              <a:endParaRPr lang="en-US" altLang="en-US" sz="2000" i="1">
                <a:solidFill>
                  <a:schemeClr val="accent2"/>
                </a:solidFill>
                <a:latin typeface="Times New Roman" pitchFamily="18" charset="0"/>
              </a:endParaRPr>
            </a:p>
            <a:p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19485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/>
              <a:t>Client/server socket interaction: UDP</a:t>
            </a:r>
            <a:endParaRPr lang="en-US" altLang="en-US" smtClean="0"/>
          </a:p>
        </p:txBody>
      </p:sp>
      <p:grpSp>
        <p:nvGrpSpPr>
          <p:cNvPr id="91179" name="Group 43"/>
          <p:cNvGrpSpPr>
            <a:grpSpLocks/>
          </p:cNvGrpSpPr>
          <p:nvPr/>
        </p:nvGrpSpPr>
        <p:grpSpPr bwMode="auto">
          <a:xfrm>
            <a:off x="1276350" y="3324225"/>
            <a:ext cx="5435600" cy="2544763"/>
            <a:chOff x="804" y="2094"/>
            <a:chExt cx="3424" cy="1603"/>
          </a:xfrm>
        </p:grpSpPr>
        <p:sp>
          <p:nvSpPr>
            <p:cNvPr id="12316" name="Freeform 17"/>
            <p:cNvSpPr>
              <a:spLocks/>
            </p:cNvSpPr>
            <p:nvPr/>
          </p:nvSpPr>
          <p:spPr bwMode="auto">
            <a:xfrm>
              <a:off x="804" y="2094"/>
              <a:ext cx="552" cy="1602"/>
            </a:xfrm>
            <a:custGeom>
              <a:avLst/>
              <a:gdLst>
                <a:gd name="T0" fmla="*/ 552 w 492"/>
                <a:gd name="T1" fmla="*/ 1493 h 2112"/>
                <a:gd name="T2" fmla="*/ 552 w 492"/>
                <a:gd name="T3" fmla="*/ 1602 h 2112"/>
                <a:gd name="T4" fmla="*/ 0 w 492"/>
                <a:gd name="T5" fmla="*/ 1602 h 2112"/>
                <a:gd name="T6" fmla="*/ 0 w 492"/>
                <a:gd name="T7" fmla="*/ 0 h 2112"/>
                <a:gd name="T8" fmla="*/ 451 w 492"/>
                <a:gd name="T9" fmla="*/ 0 h 2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2" h="2112">
                  <a:moveTo>
                    <a:pt x="492" y="1968"/>
                  </a:moveTo>
                  <a:lnTo>
                    <a:pt x="492" y="2112"/>
                  </a:lnTo>
                  <a:lnTo>
                    <a:pt x="0" y="2112"/>
                  </a:lnTo>
                  <a:lnTo>
                    <a:pt x="0" y="0"/>
                  </a:lnTo>
                  <a:lnTo>
                    <a:pt x="4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MY"/>
            </a:p>
          </p:txBody>
        </p:sp>
        <p:sp>
          <p:nvSpPr>
            <p:cNvPr id="12317" name="Text Box 20"/>
            <p:cNvSpPr txBox="1">
              <a:spLocks noChangeArrowheads="1"/>
            </p:cNvSpPr>
            <p:nvPr/>
          </p:nvSpPr>
          <p:spPr bwMode="auto">
            <a:xfrm>
              <a:off x="3509" y="3371"/>
              <a:ext cx="719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/>
              <a:r>
                <a:rPr lang="en-US" altLang="en-US" sz="1400">
                  <a:latin typeface="Arial" charset="0"/>
                </a:rPr>
                <a:t>close</a:t>
              </a:r>
            </a:p>
            <a:p>
              <a:pPr algn="l"/>
              <a:r>
                <a:rPr lang="en-US" altLang="en-US" sz="1400">
                  <a:solidFill>
                    <a:srgbClr val="FF0000"/>
                  </a:solidFill>
                  <a:latin typeface="Arial" charset="0"/>
                </a:rPr>
                <a:t>clientSocket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2318" name="Line 21"/>
            <p:cNvSpPr>
              <a:spLocks noChangeShapeType="1"/>
            </p:cNvSpPr>
            <p:nvPr/>
          </p:nvSpPr>
          <p:spPr bwMode="auto">
            <a:xfrm>
              <a:off x="3936" y="3318"/>
              <a:ext cx="0" cy="20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MY"/>
            </a:p>
          </p:txBody>
        </p:sp>
      </p:grpSp>
      <p:sp>
        <p:nvSpPr>
          <p:cNvPr id="12294" name="Text Box 22"/>
          <p:cNvSpPr txBox="1">
            <a:spLocks noChangeArrowheads="1"/>
          </p:cNvSpPr>
          <p:nvPr/>
        </p:nvSpPr>
        <p:spPr bwMode="auto">
          <a:xfrm>
            <a:off x="585788" y="1314450"/>
            <a:ext cx="3392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/>
              <a:t>Server </a:t>
            </a:r>
            <a:r>
              <a:rPr lang="en-US" altLang="en-US"/>
              <a:t>(running on </a:t>
            </a:r>
            <a:r>
              <a:rPr lang="en-US" altLang="en-US" b="1">
                <a:latin typeface="Courier New" pitchFamily="49" charset="0"/>
              </a:rPr>
              <a:t>hostid</a:t>
            </a:r>
            <a:r>
              <a:rPr lang="en-US" altLang="en-US"/>
              <a:t>)</a:t>
            </a:r>
            <a:endParaRPr lang="en-US" altLang="en-US" sz="2400">
              <a:latin typeface="Times New Roman" pitchFamily="18" charset="0"/>
            </a:endParaRPr>
          </a:p>
        </p:txBody>
      </p:sp>
      <p:grpSp>
        <p:nvGrpSpPr>
          <p:cNvPr id="91180" name="Group 44"/>
          <p:cNvGrpSpPr>
            <a:grpSpLocks/>
          </p:cNvGrpSpPr>
          <p:nvPr/>
        </p:nvGrpSpPr>
        <p:grpSpPr bwMode="auto">
          <a:xfrm>
            <a:off x="5532438" y="3933825"/>
            <a:ext cx="1374775" cy="1354138"/>
            <a:chOff x="3485" y="2478"/>
            <a:chExt cx="866" cy="853"/>
          </a:xfrm>
        </p:grpSpPr>
        <p:sp>
          <p:nvSpPr>
            <p:cNvPr id="12314" name="Text Box 19"/>
            <p:cNvSpPr txBox="1">
              <a:spLocks noChangeArrowheads="1"/>
            </p:cNvSpPr>
            <p:nvPr/>
          </p:nvSpPr>
          <p:spPr bwMode="auto">
            <a:xfrm>
              <a:off x="3485" y="3005"/>
              <a:ext cx="86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/>
              <a:r>
                <a:rPr lang="en-US" altLang="en-US" sz="1400">
                  <a:latin typeface="Arial" charset="0"/>
                </a:rPr>
                <a:t>read reply from</a:t>
              </a:r>
            </a:p>
            <a:p>
              <a:pPr algn="l"/>
              <a:r>
                <a:rPr lang="en-US" altLang="en-US" sz="1400">
                  <a:solidFill>
                    <a:srgbClr val="FF0000"/>
                  </a:solidFill>
                  <a:latin typeface="Arial" charset="0"/>
                </a:rPr>
                <a:t>clientSocket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2315" name="Line 25"/>
            <p:cNvSpPr>
              <a:spLocks noChangeShapeType="1"/>
            </p:cNvSpPr>
            <p:nvPr/>
          </p:nvSpPr>
          <p:spPr bwMode="auto">
            <a:xfrm>
              <a:off x="3864" y="2478"/>
              <a:ext cx="0" cy="5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MY"/>
            </a:p>
          </p:txBody>
        </p:sp>
      </p:grpSp>
      <p:grpSp>
        <p:nvGrpSpPr>
          <p:cNvPr id="91177" name="Group 41"/>
          <p:cNvGrpSpPr>
            <a:grpSpLocks/>
          </p:cNvGrpSpPr>
          <p:nvPr/>
        </p:nvGrpSpPr>
        <p:grpSpPr bwMode="auto">
          <a:xfrm>
            <a:off x="3000375" y="1333500"/>
            <a:ext cx="5634038" cy="2593975"/>
            <a:chOff x="1890" y="840"/>
            <a:chExt cx="3549" cy="1634"/>
          </a:xfrm>
        </p:grpSpPr>
        <p:grpSp>
          <p:nvGrpSpPr>
            <p:cNvPr id="12307" name="Group 39"/>
            <p:cNvGrpSpPr>
              <a:grpSpLocks/>
            </p:cNvGrpSpPr>
            <p:nvPr/>
          </p:nvGrpSpPr>
          <p:grpSpPr bwMode="auto">
            <a:xfrm>
              <a:off x="3389" y="1342"/>
              <a:ext cx="1030" cy="465"/>
              <a:chOff x="3233" y="1852"/>
              <a:chExt cx="1030" cy="465"/>
            </a:xfrm>
          </p:grpSpPr>
          <p:sp>
            <p:nvSpPr>
              <p:cNvPr id="12312" name="Text Box 12"/>
              <p:cNvSpPr txBox="1">
                <a:spLocks noChangeArrowheads="1"/>
              </p:cNvSpPr>
              <p:nvPr/>
            </p:nvSpPr>
            <p:spPr bwMode="auto">
              <a:xfrm>
                <a:off x="3233" y="1852"/>
                <a:ext cx="811" cy="4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l"/>
                <a:r>
                  <a:rPr lang="en-US" altLang="en-US" sz="1400">
                    <a:latin typeface="Arial" charset="0"/>
                  </a:rPr>
                  <a:t>create socket,</a:t>
                </a:r>
              </a:p>
              <a:p>
                <a:pPr algn="l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2313" name="Text Box 13"/>
              <p:cNvSpPr txBox="1">
                <a:spLocks noChangeArrowheads="1"/>
              </p:cNvSpPr>
              <p:nvPr/>
            </p:nvSpPr>
            <p:spPr bwMode="auto">
              <a:xfrm>
                <a:off x="3241" y="1991"/>
                <a:ext cx="1022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l"/>
                <a:r>
                  <a:rPr lang="en-US" altLang="en-US" sz="1400">
                    <a:solidFill>
                      <a:srgbClr val="FF0000"/>
                    </a:solidFill>
                    <a:latin typeface="Arial" charset="0"/>
                  </a:rPr>
                  <a:t>clientSocket = </a:t>
                </a:r>
              </a:p>
              <a:p>
                <a:pPr algn="l"/>
                <a:r>
                  <a:rPr lang="en-US" altLang="en-US" sz="1400">
                    <a:solidFill>
                      <a:srgbClr val="FF0000"/>
                    </a:solidFill>
                    <a:latin typeface="Arial" charset="0"/>
                  </a:rPr>
                  <a:t>DatagramSocket()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</p:grpSp>
        <p:sp>
          <p:nvSpPr>
            <p:cNvPr id="12308" name="Text Box 23"/>
            <p:cNvSpPr txBox="1">
              <a:spLocks noChangeArrowheads="1"/>
            </p:cNvSpPr>
            <p:nvPr/>
          </p:nvSpPr>
          <p:spPr bwMode="auto">
            <a:xfrm>
              <a:off x="3311" y="840"/>
              <a:ext cx="6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/>
                <a:t>Client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2309" name="Text Box 27"/>
            <p:cNvSpPr txBox="1">
              <a:spLocks noChangeArrowheads="1"/>
            </p:cNvSpPr>
            <p:nvPr/>
          </p:nvSpPr>
          <p:spPr bwMode="auto">
            <a:xfrm>
              <a:off x="3389" y="2014"/>
              <a:ext cx="2050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/>
              <a:r>
                <a:rPr lang="en-US" altLang="en-US" sz="1400">
                  <a:latin typeface="Arial" charset="0"/>
                </a:rPr>
                <a:t>Create, address (</a:t>
              </a:r>
              <a:r>
                <a:rPr lang="en-US" altLang="en-US" sz="1400" b="1">
                  <a:latin typeface="Courier New" pitchFamily="49" charset="0"/>
                </a:rPr>
                <a:t>hostid, port=x),</a:t>
              </a:r>
              <a:endParaRPr lang="en-US" altLang="en-US" sz="1400">
                <a:latin typeface="Arial" charset="0"/>
              </a:endParaRPr>
            </a:p>
            <a:p>
              <a:pPr algn="l"/>
              <a:r>
                <a:rPr lang="en-US" altLang="en-US" sz="1400">
                  <a:latin typeface="Arial" charset="0"/>
                </a:rPr>
                <a:t>send datagram request </a:t>
              </a:r>
            </a:p>
            <a:p>
              <a:pPr algn="l"/>
              <a:r>
                <a:rPr lang="en-US" altLang="en-US" sz="1400">
                  <a:latin typeface="Arial" charset="0"/>
                </a:rPr>
                <a:t>using </a:t>
              </a:r>
              <a:r>
                <a:rPr lang="en-US" altLang="en-US" sz="1400">
                  <a:solidFill>
                    <a:srgbClr val="FF0000"/>
                  </a:solidFill>
                  <a:latin typeface="Arial" charset="0"/>
                </a:rPr>
                <a:t>clientSocket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2310" name="Line 28"/>
            <p:cNvSpPr>
              <a:spLocks noChangeShapeType="1"/>
            </p:cNvSpPr>
            <p:nvPr/>
          </p:nvSpPr>
          <p:spPr bwMode="auto">
            <a:xfrm>
              <a:off x="3828" y="1830"/>
              <a:ext cx="0" cy="20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MY"/>
            </a:p>
          </p:txBody>
        </p:sp>
        <p:sp>
          <p:nvSpPr>
            <p:cNvPr id="12311" name="Line 29"/>
            <p:cNvSpPr>
              <a:spLocks noChangeShapeType="1"/>
            </p:cNvSpPr>
            <p:nvPr/>
          </p:nvSpPr>
          <p:spPr bwMode="auto">
            <a:xfrm flipH="1">
              <a:off x="1890" y="2208"/>
              <a:ext cx="1518" cy="25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MY"/>
            </a:p>
          </p:txBody>
        </p:sp>
      </p:grpSp>
      <p:grpSp>
        <p:nvGrpSpPr>
          <p:cNvPr id="91176" name="Group 40"/>
          <p:cNvGrpSpPr>
            <a:grpSpLocks/>
          </p:cNvGrpSpPr>
          <p:nvPr/>
        </p:nvGrpSpPr>
        <p:grpSpPr bwMode="auto">
          <a:xfrm>
            <a:off x="1303338" y="2081213"/>
            <a:ext cx="1695450" cy="2149475"/>
            <a:chOff x="821" y="1311"/>
            <a:chExt cx="1068" cy="1354"/>
          </a:xfrm>
        </p:grpSpPr>
        <p:grpSp>
          <p:nvGrpSpPr>
            <p:cNvPr id="12302" name="Group 7"/>
            <p:cNvGrpSpPr>
              <a:grpSpLocks/>
            </p:cNvGrpSpPr>
            <p:nvPr/>
          </p:nvGrpSpPr>
          <p:grpSpPr bwMode="auto">
            <a:xfrm>
              <a:off x="821" y="1311"/>
              <a:ext cx="1030" cy="712"/>
              <a:chOff x="329" y="1209"/>
              <a:chExt cx="1030" cy="712"/>
            </a:xfrm>
          </p:grpSpPr>
          <p:sp>
            <p:nvSpPr>
              <p:cNvPr id="12305" name="Text Box 8"/>
              <p:cNvSpPr txBox="1">
                <a:spLocks noChangeArrowheads="1"/>
              </p:cNvSpPr>
              <p:nvPr/>
            </p:nvSpPr>
            <p:spPr bwMode="auto">
              <a:xfrm>
                <a:off x="329" y="1209"/>
                <a:ext cx="997" cy="4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l"/>
                <a:r>
                  <a:rPr lang="en-US" altLang="en-US" sz="1400">
                    <a:latin typeface="Arial" charset="0"/>
                  </a:rPr>
                  <a:t>create socket,</a:t>
                </a:r>
              </a:p>
              <a:p>
                <a:pPr algn="l"/>
                <a:r>
                  <a:rPr lang="en-US" altLang="en-US" sz="1400">
                    <a:latin typeface="Arial" charset="0"/>
                  </a:rPr>
                  <a:t>port=</a:t>
                </a:r>
                <a:r>
                  <a:rPr lang="en-US" altLang="en-US" sz="1400" b="1">
                    <a:latin typeface="Courier New" pitchFamily="49" charset="0"/>
                  </a:rPr>
                  <a:t>x</a:t>
                </a:r>
                <a:r>
                  <a:rPr lang="en-US" altLang="en-US" sz="1400">
                    <a:latin typeface="Arial" charset="0"/>
                  </a:rPr>
                  <a:t>, for</a:t>
                </a:r>
              </a:p>
              <a:p>
                <a:pPr algn="l"/>
                <a:r>
                  <a:rPr lang="en-US" altLang="en-US" sz="1400">
                    <a:latin typeface="Arial" charset="0"/>
                  </a:rPr>
                  <a:t>incoming request: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2306" name="Text Box 9"/>
              <p:cNvSpPr txBox="1">
                <a:spLocks noChangeArrowheads="1"/>
              </p:cNvSpPr>
              <p:nvPr/>
            </p:nvSpPr>
            <p:spPr bwMode="auto">
              <a:xfrm>
                <a:off x="337" y="1595"/>
                <a:ext cx="1022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l"/>
                <a:r>
                  <a:rPr lang="en-US" altLang="en-US" sz="1400">
                    <a:solidFill>
                      <a:srgbClr val="FF0000"/>
                    </a:solidFill>
                    <a:latin typeface="Arial" charset="0"/>
                  </a:rPr>
                  <a:t>serverSocket = </a:t>
                </a:r>
              </a:p>
              <a:p>
                <a:pPr algn="l"/>
                <a:r>
                  <a:rPr lang="en-US" altLang="en-US" sz="1400">
                    <a:solidFill>
                      <a:srgbClr val="FF0000"/>
                    </a:solidFill>
                    <a:latin typeface="Arial" charset="0"/>
                  </a:rPr>
                  <a:t>DatagramSocket()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</p:grpSp>
        <p:sp>
          <p:nvSpPr>
            <p:cNvPr id="12303" name="Line 10"/>
            <p:cNvSpPr>
              <a:spLocks noChangeShapeType="1"/>
            </p:cNvSpPr>
            <p:nvPr/>
          </p:nvSpPr>
          <p:spPr bwMode="auto">
            <a:xfrm>
              <a:off x="1284" y="1998"/>
              <a:ext cx="0" cy="36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MY"/>
            </a:p>
          </p:txBody>
        </p:sp>
        <p:sp>
          <p:nvSpPr>
            <p:cNvPr id="12304" name="Text Box 31"/>
            <p:cNvSpPr txBox="1">
              <a:spLocks noChangeArrowheads="1"/>
            </p:cNvSpPr>
            <p:nvPr/>
          </p:nvSpPr>
          <p:spPr bwMode="auto">
            <a:xfrm>
              <a:off x="893" y="2339"/>
              <a:ext cx="99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/>
              <a:r>
                <a:rPr lang="en-US" altLang="en-US" sz="1400">
                  <a:latin typeface="Arial" charset="0"/>
                </a:rPr>
                <a:t>read request from</a:t>
              </a:r>
            </a:p>
            <a:p>
              <a:pPr algn="l"/>
              <a:r>
                <a:rPr lang="en-US" altLang="en-US" sz="1400">
                  <a:solidFill>
                    <a:srgbClr val="FF0000"/>
                  </a:solidFill>
                  <a:latin typeface="Arial" charset="0"/>
                </a:rPr>
                <a:t>serverSocket</a:t>
              </a:r>
              <a:endParaRPr lang="en-US" altLang="en-US" sz="2400">
                <a:latin typeface="Times New Roman" pitchFamily="18" charset="0"/>
              </a:endParaRPr>
            </a:p>
          </p:txBody>
        </p:sp>
      </p:grpSp>
      <p:grpSp>
        <p:nvGrpSpPr>
          <p:cNvPr id="91178" name="Group 42"/>
          <p:cNvGrpSpPr>
            <a:grpSpLocks/>
          </p:cNvGrpSpPr>
          <p:nvPr/>
        </p:nvGrpSpPr>
        <p:grpSpPr bwMode="auto">
          <a:xfrm>
            <a:off x="1427163" y="4229100"/>
            <a:ext cx="3973512" cy="1358900"/>
            <a:chOff x="899" y="2664"/>
            <a:chExt cx="2503" cy="856"/>
          </a:xfrm>
        </p:grpSpPr>
        <p:sp>
          <p:nvSpPr>
            <p:cNvPr id="12299" name="Text Box 32"/>
            <p:cNvSpPr txBox="1">
              <a:spLocks noChangeArrowheads="1"/>
            </p:cNvSpPr>
            <p:nvPr/>
          </p:nvSpPr>
          <p:spPr bwMode="auto">
            <a:xfrm>
              <a:off x="899" y="2792"/>
              <a:ext cx="905" cy="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/>
              <a:r>
                <a:rPr lang="en-US" altLang="en-US" sz="1400">
                  <a:latin typeface="Arial" charset="0"/>
                </a:rPr>
                <a:t>write reply to</a:t>
              </a:r>
            </a:p>
            <a:p>
              <a:pPr algn="l"/>
              <a:r>
                <a:rPr lang="en-US" altLang="en-US" sz="1400">
                  <a:solidFill>
                    <a:srgbClr val="FF0000"/>
                  </a:solidFill>
                  <a:latin typeface="Arial" charset="0"/>
                </a:rPr>
                <a:t>serverSocket</a:t>
              </a:r>
            </a:p>
            <a:p>
              <a:pPr algn="l"/>
              <a:r>
                <a:rPr lang="en-US" altLang="en-US" sz="1400">
                  <a:latin typeface="Arial" charset="0"/>
                </a:rPr>
                <a:t>specifying client</a:t>
              </a:r>
            </a:p>
            <a:p>
              <a:pPr algn="l"/>
              <a:r>
                <a:rPr lang="en-US" altLang="en-US" sz="1400">
                  <a:latin typeface="Arial" charset="0"/>
                </a:rPr>
                <a:t>host address,</a:t>
              </a:r>
            </a:p>
            <a:p>
              <a:pPr algn="l"/>
              <a:r>
                <a:rPr lang="en-US" altLang="en-US" sz="1400">
                  <a:latin typeface="Arial" charset="0"/>
                </a:rPr>
                <a:t>port number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2300" name="Line 34"/>
            <p:cNvSpPr>
              <a:spLocks noChangeShapeType="1"/>
            </p:cNvSpPr>
            <p:nvPr/>
          </p:nvSpPr>
          <p:spPr bwMode="auto">
            <a:xfrm>
              <a:off x="1302" y="2664"/>
              <a:ext cx="0" cy="19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MY"/>
            </a:p>
          </p:txBody>
        </p:sp>
        <p:sp>
          <p:nvSpPr>
            <p:cNvPr id="12301" name="Line 35"/>
            <p:cNvSpPr>
              <a:spLocks noChangeShapeType="1"/>
            </p:cNvSpPr>
            <p:nvPr/>
          </p:nvSpPr>
          <p:spPr bwMode="auto">
            <a:xfrm>
              <a:off x="1866" y="2970"/>
              <a:ext cx="1536" cy="1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MY"/>
            </a:p>
          </p:txBody>
        </p:sp>
      </p:grpSp>
    </p:spTree>
    <p:extLst>
      <p:ext uri="{BB962C8B-B14F-4D97-AF65-F5344CB8AC3E}">
        <p14:creationId xmlns:p14="http://schemas.microsoft.com/office/powerpoint/2010/main" val="321139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1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1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1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1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Example: Java client (UDP)</a:t>
            </a:r>
            <a:endParaRPr lang="en-US" altLang="en-US" smtClean="0"/>
          </a:p>
        </p:txBody>
      </p:sp>
      <p:sp>
        <p:nvSpPr>
          <p:cNvPr id="13317" name="Rectangle 3"/>
          <p:cNvSpPr>
            <a:spLocks noChangeArrowheads="1"/>
          </p:cNvSpPr>
          <p:nvPr/>
        </p:nvSpPr>
        <p:spPr bwMode="auto">
          <a:xfrm>
            <a:off x="2185988" y="1581150"/>
            <a:ext cx="6326187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altLang="en-US" sz="1600">
                <a:latin typeface="Arial" charset="0"/>
              </a:rPr>
              <a:t>import java.io.*; </a:t>
            </a:r>
          </a:p>
          <a:p>
            <a:pPr algn="l"/>
            <a:r>
              <a:rPr lang="en-US" altLang="en-US" sz="1600">
                <a:latin typeface="Arial" charset="0"/>
              </a:rPr>
              <a:t>import java.net.*; </a:t>
            </a:r>
          </a:p>
          <a:p>
            <a:pPr algn="l"/>
            <a:r>
              <a:rPr lang="en-US" altLang="en-US" sz="1600">
                <a:latin typeface="Arial" charset="0"/>
              </a:rPr>
              <a:t>  </a:t>
            </a:r>
          </a:p>
          <a:p>
            <a:pPr algn="l"/>
            <a:r>
              <a:rPr lang="en-US" altLang="en-US" sz="1600">
                <a:latin typeface="Arial" charset="0"/>
              </a:rPr>
              <a:t>class UDPClient { </a:t>
            </a:r>
          </a:p>
          <a:p>
            <a:pPr algn="l"/>
            <a:r>
              <a:rPr lang="en-US" altLang="en-US" sz="1600">
                <a:latin typeface="Arial" charset="0"/>
              </a:rPr>
              <a:t>    public static void main(String args[]) throws Exception </a:t>
            </a:r>
          </a:p>
          <a:p>
            <a:pPr algn="l"/>
            <a:r>
              <a:rPr lang="en-US" altLang="en-US" sz="1600">
                <a:latin typeface="Arial" charset="0"/>
              </a:rPr>
              <a:t>    { </a:t>
            </a:r>
          </a:p>
          <a:p>
            <a:pPr algn="l"/>
            <a:r>
              <a:rPr lang="en-US" altLang="en-US" sz="1600">
                <a:latin typeface="Arial" charset="0"/>
              </a:rPr>
              <a:t>  </a:t>
            </a:r>
          </a:p>
          <a:p>
            <a:pPr algn="l"/>
            <a:r>
              <a:rPr lang="en-US" altLang="en-US" sz="1600">
                <a:latin typeface="Arial" charset="0"/>
              </a:rPr>
              <a:t>      BufferedReader inFromUser = </a:t>
            </a:r>
          </a:p>
          <a:p>
            <a:pPr algn="l"/>
            <a:r>
              <a:rPr lang="en-US" altLang="en-US" sz="1600">
                <a:latin typeface="Arial" charset="0"/>
              </a:rPr>
              <a:t>        new BufferedReader(new InputStreamReader(System.in)); </a:t>
            </a:r>
          </a:p>
          <a:p>
            <a:pPr algn="l"/>
            <a:r>
              <a:rPr lang="en-US" altLang="en-US" sz="1600">
                <a:latin typeface="Arial" charset="0"/>
              </a:rPr>
              <a:t>  </a:t>
            </a:r>
          </a:p>
          <a:p>
            <a:pPr algn="l"/>
            <a:r>
              <a:rPr lang="en-US" altLang="en-US" sz="1600">
                <a:latin typeface="Arial" charset="0"/>
              </a:rPr>
              <a:t>      DatagramSocket clientSocket = new DatagramSocket(); </a:t>
            </a:r>
          </a:p>
          <a:p>
            <a:pPr algn="l"/>
            <a:r>
              <a:rPr lang="en-US" altLang="en-US" sz="1600">
                <a:latin typeface="Arial" charset="0"/>
              </a:rPr>
              <a:t>  </a:t>
            </a:r>
          </a:p>
          <a:p>
            <a:pPr algn="l"/>
            <a:r>
              <a:rPr lang="en-US" altLang="en-US" sz="1600">
                <a:latin typeface="Arial" charset="0"/>
              </a:rPr>
              <a:t>      InetAddress IPAddress = InetAddress.getByName("hostname"); </a:t>
            </a:r>
          </a:p>
          <a:p>
            <a:pPr algn="l"/>
            <a:r>
              <a:rPr lang="en-US" altLang="en-US" sz="1600">
                <a:latin typeface="Arial" charset="0"/>
              </a:rPr>
              <a:t>  </a:t>
            </a:r>
          </a:p>
          <a:p>
            <a:pPr algn="l"/>
            <a:r>
              <a:rPr lang="en-US" altLang="en-US" sz="1600">
                <a:latin typeface="Arial" charset="0"/>
              </a:rPr>
              <a:t>      byte[] sendData = new byte[1024]; </a:t>
            </a:r>
          </a:p>
          <a:p>
            <a:pPr algn="l"/>
            <a:r>
              <a:rPr lang="en-US" altLang="en-US" sz="1600">
                <a:latin typeface="Arial" charset="0"/>
              </a:rPr>
              <a:t>      byte[] receiveData = new byte[1024]; </a:t>
            </a:r>
          </a:p>
          <a:p>
            <a:pPr algn="l"/>
            <a:r>
              <a:rPr lang="en-US" altLang="en-US" sz="1600">
                <a:latin typeface="Arial" charset="0"/>
              </a:rPr>
              <a:t>  </a:t>
            </a:r>
          </a:p>
          <a:p>
            <a:pPr algn="l"/>
            <a:r>
              <a:rPr lang="en-US" altLang="en-US" sz="1600">
                <a:latin typeface="Arial" charset="0"/>
              </a:rPr>
              <a:t>      String sentence = inFromUser.readLine(); </a:t>
            </a:r>
          </a:p>
          <a:p>
            <a:pPr algn="l"/>
            <a:r>
              <a:rPr lang="en-US" altLang="en-US" sz="1600">
                <a:latin typeface="Arial" charset="0"/>
              </a:rPr>
              <a:t>      sendData = sentence.getBytes();</a:t>
            </a:r>
            <a:r>
              <a:rPr lang="en-US" altLang="en-US" sz="2400">
                <a:latin typeface="Times New Roman" pitchFamily="18" charset="0"/>
              </a:rPr>
              <a:t> </a:t>
            </a:r>
            <a:r>
              <a:rPr lang="en-US" altLang="en-US" sz="1600">
                <a:latin typeface="Times New Roman" pitchFamily="18" charset="0"/>
              </a:rPr>
              <a:t>        </a:t>
            </a:r>
          </a:p>
        </p:txBody>
      </p:sp>
      <p:sp>
        <p:nvSpPr>
          <p:cNvPr id="13318" name="Text Box 4"/>
          <p:cNvSpPr txBox="1">
            <a:spLocks noChangeArrowheads="1"/>
          </p:cNvSpPr>
          <p:nvPr/>
        </p:nvSpPr>
        <p:spPr bwMode="auto">
          <a:xfrm>
            <a:off x="681038" y="2933700"/>
            <a:ext cx="15335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/>
            <a:r>
              <a:rPr lang="en-US" altLang="en-US">
                <a:solidFill>
                  <a:schemeClr val="accent2"/>
                </a:solidFill>
              </a:rPr>
              <a:t>Create</a:t>
            </a:r>
          </a:p>
          <a:p>
            <a:pPr algn="r"/>
            <a:r>
              <a:rPr lang="en-US" altLang="en-US">
                <a:solidFill>
                  <a:schemeClr val="accent2"/>
                </a:solidFill>
              </a:rPr>
              <a:t>input stream</a:t>
            </a:r>
            <a:endParaRPr lang="en-US" altLang="en-US"/>
          </a:p>
        </p:txBody>
      </p:sp>
      <p:sp>
        <p:nvSpPr>
          <p:cNvPr id="13319" name="Text Box 5"/>
          <p:cNvSpPr txBox="1">
            <a:spLocks noChangeArrowheads="1"/>
          </p:cNvSpPr>
          <p:nvPr/>
        </p:nvSpPr>
        <p:spPr bwMode="auto">
          <a:xfrm>
            <a:off x="709613" y="3632200"/>
            <a:ext cx="15541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/>
            <a:r>
              <a:rPr lang="en-US" altLang="en-US">
                <a:solidFill>
                  <a:schemeClr val="accent2"/>
                </a:solidFill>
              </a:rPr>
              <a:t>Create </a:t>
            </a:r>
          </a:p>
          <a:p>
            <a:pPr algn="r"/>
            <a:r>
              <a:rPr lang="en-US" altLang="en-US">
                <a:solidFill>
                  <a:schemeClr val="accent2"/>
                </a:solidFill>
              </a:rPr>
              <a:t>client socket</a:t>
            </a:r>
            <a:endParaRPr lang="en-US" altLang="en-US"/>
          </a:p>
        </p:txBody>
      </p:sp>
      <p:sp>
        <p:nvSpPr>
          <p:cNvPr id="13320" name="Text Box 6"/>
          <p:cNvSpPr txBox="1">
            <a:spLocks noChangeArrowheads="1"/>
          </p:cNvSpPr>
          <p:nvPr/>
        </p:nvSpPr>
        <p:spPr bwMode="auto">
          <a:xfrm>
            <a:off x="0" y="4327525"/>
            <a:ext cx="220503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/>
            <a:r>
              <a:rPr lang="en-US" altLang="en-US">
                <a:solidFill>
                  <a:schemeClr val="accent2"/>
                </a:solidFill>
              </a:rPr>
              <a:t>Translate</a:t>
            </a:r>
          </a:p>
          <a:p>
            <a:pPr algn="r"/>
            <a:r>
              <a:rPr lang="en-US" altLang="en-US">
                <a:solidFill>
                  <a:schemeClr val="accent2"/>
                </a:solidFill>
              </a:rPr>
              <a:t> hostname to IP </a:t>
            </a:r>
          </a:p>
          <a:p>
            <a:pPr algn="r"/>
            <a:r>
              <a:rPr lang="en-US" altLang="en-US">
                <a:solidFill>
                  <a:schemeClr val="accent2"/>
                </a:solidFill>
              </a:rPr>
              <a:t>address </a:t>
            </a:r>
            <a:r>
              <a:rPr lang="en-US" altLang="en-US">
                <a:solidFill>
                  <a:srgbClr val="FF0000"/>
                </a:solidFill>
              </a:rPr>
              <a:t>using DNS</a:t>
            </a:r>
            <a:endParaRPr lang="en-US" altLang="en-US"/>
          </a:p>
        </p:txBody>
      </p:sp>
      <p:sp>
        <p:nvSpPr>
          <p:cNvPr id="13321" name="Freeform 7"/>
          <p:cNvSpPr>
            <a:spLocks/>
          </p:cNvSpPr>
          <p:nvPr/>
        </p:nvSpPr>
        <p:spPr bwMode="auto">
          <a:xfrm>
            <a:off x="2071688" y="2986088"/>
            <a:ext cx="123825" cy="542925"/>
          </a:xfrm>
          <a:custGeom>
            <a:avLst/>
            <a:gdLst>
              <a:gd name="T0" fmla="*/ 0 w 78"/>
              <a:gd name="T1" fmla="*/ 0 h 342"/>
              <a:gd name="T2" fmla="*/ 123825 w 78"/>
              <a:gd name="T3" fmla="*/ 0 h 342"/>
              <a:gd name="T4" fmla="*/ 123825 w 78"/>
              <a:gd name="T5" fmla="*/ 542925 h 342"/>
              <a:gd name="T6" fmla="*/ 9525 w 78"/>
              <a:gd name="T7" fmla="*/ 542925 h 34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MY"/>
          </a:p>
        </p:txBody>
      </p:sp>
      <p:sp>
        <p:nvSpPr>
          <p:cNvPr id="13322" name="Line 8"/>
          <p:cNvSpPr>
            <a:spLocks noChangeShapeType="1"/>
          </p:cNvSpPr>
          <p:nvPr/>
        </p:nvSpPr>
        <p:spPr bwMode="auto">
          <a:xfrm flipV="1">
            <a:off x="2205038" y="3419475"/>
            <a:ext cx="323850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3323" name="Freeform 9"/>
          <p:cNvSpPr>
            <a:spLocks/>
          </p:cNvSpPr>
          <p:nvPr/>
        </p:nvSpPr>
        <p:spPr bwMode="auto">
          <a:xfrm>
            <a:off x="2081213" y="3709988"/>
            <a:ext cx="123825" cy="509587"/>
          </a:xfrm>
          <a:custGeom>
            <a:avLst/>
            <a:gdLst>
              <a:gd name="T0" fmla="*/ 0 w 78"/>
              <a:gd name="T1" fmla="*/ 0 h 342"/>
              <a:gd name="T2" fmla="*/ 123825 w 78"/>
              <a:gd name="T3" fmla="*/ 0 h 342"/>
              <a:gd name="T4" fmla="*/ 123825 w 78"/>
              <a:gd name="T5" fmla="*/ 509587 h 342"/>
              <a:gd name="T6" fmla="*/ 9525 w 78"/>
              <a:gd name="T7" fmla="*/ 509587 h 34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3324" name="Line 10"/>
          <p:cNvSpPr>
            <a:spLocks noChangeShapeType="1"/>
          </p:cNvSpPr>
          <p:nvPr/>
        </p:nvSpPr>
        <p:spPr bwMode="auto">
          <a:xfrm flipV="1">
            <a:off x="2200275" y="4067175"/>
            <a:ext cx="328613" cy="63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3325" name="Freeform 11"/>
          <p:cNvSpPr>
            <a:spLocks/>
          </p:cNvSpPr>
          <p:nvPr/>
        </p:nvSpPr>
        <p:spPr bwMode="auto">
          <a:xfrm>
            <a:off x="2081213" y="4424363"/>
            <a:ext cx="123825" cy="804862"/>
          </a:xfrm>
          <a:custGeom>
            <a:avLst/>
            <a:gdLst>
              <a:gd name="T0" fmla="*/ 0 w 78"/>
              <a:gd name="T1" fmla="*/ 0 h 342"/>
              <a:gd name="T2" fmla="*/ 123825 w 78"/>
              <a:gd name="T3" fmla="*/ 0 h 342"/>
              <a:gd name="T4" fmla="*/ 123825 w 78"/>
              <a:gd name="T5" fmla="*/ 804862 h 342"/>
              <a:gd name="T6" fmla="*/ 9525 w 78"/>
              <a:gd name="T7" fmla="*/ 804862 h 34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3326" name="Line 12"/>
          <p:cNvSpPr>
            <a:spLocks noChangeShapeType="1"/>
          </p:cNvSpPr>
          <p:nvPr/>
        </p:nvSpPr>
        <p:spPr bwMode="auto">
          <a:xfrm flipV="1">
            <a:off x="2209800" y="4572000"/>
            <a:ext cx="361950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84605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Example: Java client (UDP), cont.</a:t>
            </a:r>
          </a:p>
        </p:txBody>
      </p:sp>
      <p:sp>
        <p:nvSpPr>
          <p:cNvPr id="14341" name="Rectangle 3"/>
          <p:cNvSpPr>
            <a:spLocks noChangeArrowheads="1"/>
          </p:cNvSpPr>
          <p:nvPr/>
        </p:nvSpPr>
        <p:spPr bwMode="auto">
          <a:xfrm>
            <a:off x="2176463" y="1752600"/>
            <a:ext cx="6967537" cy="436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altLang="en-US" sz="1600">
                <a:latin typeface="Arial" charset="0"/>
              </a:rPr>
              <a:t>      DatagramPacket sendPacket = </a:t>
            </a:r>
          </a:p>
          <a:p>
            <a:pPr algn="l"/>
            <a:r>
              <a:rPr lang="en-US" altLang="en-US" sz="1600">
                <a:latin typeface="Arial" charset="0"/>
              </a:rPr>
              <a:t>         new DatagramPacket(sendData, sendData.length, IPAddress, 9876); </a:t>
            </a:r>
          </a:p>
          <a:p>
            <a:pPr algn="l"/>
            <a:r>
              <a:rPr lang="en-US" altLang="en-US" sz="1600">
                <a:latin typeface="Arial" charset="0"/>
              </a:rPr>
              <a:t>  </a:t>
            </a:r>
          </a:p>
          <a:p>
            <a:pPr algn="l"/>
            <a:r>
              <a:rPr lang="en-US" altLang="en-US" sz="1600">
                <a:latin typeface="Arial" charset="0"/>
              </a:rPr>
              <a:t>      clientSocket.send(sendPacket); </a:t>
            </a:r>
          </a:p>
          <a:p>
            <a:pPr algn="l"/>
            <a:r>
              <a:rPr lang="en-US" altLang="en-US" sz="1600">
                <a:latin typeface="Arial" charset="0"/>
              </a:rPr>
              <a:t>  </a:t>
            </a:r>
          </a:p>
          <a:p>
            <a:pPr algn="l"/>
            <a:r>
              <a:rPr lang="en-US" altLang="en-US" sz="1600">
                <a:latin typeface="Arial" charset="0"/>
              </a:rPr>
              <a:t>      DatagramPacket receivePacket = </a:t>
            </a:r>
          </a:p>
          <a:p>
            <a:pPr algn="l"/>
            <a:r>
              <a:rPr lang="en-US" altLang="en-US" sz="1600">
                <a:latin typeface="Arial" charset="0"/>
              </a:rPr>
              <a:t>         new DatagramPacket(receiveData, receiveData.length); </a:t>
            </a:r>
          </a:p>
          <a:p>
            <a:pPr algn="l"/>
            <a:r>
              <a:rPr lang="en-US" altLang="en-US" sz="1600">
                <a:latin typeface="Arial" charset="0"/>
              </a:rPr>
              <a:t>  </a:t>
            </a:r>
          </a:p>
          <a:p>
            <a:pPr algn="l"/>
            <a:r>
              <a:rPr lang="en-US" altLang="en-US" sz="1600">
                <a:latin typeface="Arial" charset="0"/>
              </a:rPr>
              <a:t>      clientSocket.receive(receivePacket); </a:t>
            </a:r>
          </a:p>
          <a:p>
            <a:pPr algn="l"/>
            <a:r>
              <a:rPr lang="en-US" altLang="en-US" sz="1600">
                <a:latin typeface="Arial" charset="0"/>
              </a:rPr>
              <a:t>  </a:t>
            </a:r>
          </a:p>
          <a:p>
            <a:pPr algn="l"/>
            <a:r>
              <a:rPr lang="en-US" altLang="en-US" sz="1600">
                <a:latin typeface="Arial" charset="0"/>
              </a:rPr>
              <a:t>      String modifiedSentence = </a:t>
            </a:r>
          </a:p>
          <a:p>
            <a:pPr algn="l"/>
            <a:r>
              <a:rPr lang="en-US" altLang="en-US" sz="1600">
                <a:latin typeface="Arial" charset="0"/>
              </a:rPr>
              <a:t>          new String(receivePacket.getData()); </a:t>
            </a:r>
          </a:p>
          <a:p>
            <a:pPr algn="l"/>
            <a:r>
              <a:rPr lang="en-US" altLang="en-US" sz="1600">
                <a:latin typeface="Arial" charset="0"/>
              </a:rPr>
              <a:t>  </a:t>
            </a:r>
          </a:p>
          <a:p>
            <a:pPr algn="l"/>
            <a:r>
              <a:rPr lang="en-US" altLang="en-US" sz="1600">
                <a:latin typeface="Arial" charset="0"/>
              </a:rPr>
              <a:t>      System.out.println("FROM SERVER:" + modifiedSentence); </a:t>
            </a:r>
          </a:p>
          <a:p>
            <a:pPr algn="l"/>
            <a:r>
              <a:rPr lang="en-US" altLang="en-US" sz="1600">
                <a:latin typeface="Arial" charset="0"/>
              </a:rPr>
              <a:t>      clientSocket.close(); </a:t>
            </a:r>
          </a:p>
          <a:p>
            <a:pPr algn="l"/>
            <a:r>
              <a:rPr lang="en-US" altLang="en-US" sz="1600">
                <a:latin typeface="Arial" charset="0"/>
              </a:rPr>
              <a:t>      } </a:t>
            </a:r>
          </a:p>
          <a:p>
            <a:pPr algn="l"/>
            <a:r>
              <a:rPr lang="en-US" altLang="en-US" sz="1600">
                <a:latin typeface="Arial" charset="0"/>
              </a:rPr>
              <a:t>}</a:t>
            </a:r>
            <a:r>
              <a:rPr lang="en-US" altLang="en-US" sz="2400">
                <a:latin typeface="Times New Roman" pitchFamily="18" charset="0"/>
              </a:rPr>
              <a:t> </a:t>
            </a:r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0" y="1446213"/>
            <a:ext cx="2392363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/>
            <a:r>
              <a:rPr lang="en-US" altLang="en-US">
                <a:solidFill>
                  <a:schemeClr val="accent2"/>
                </a:solidFill>
              </a:rPr>
              <a:t>Create datagram with data-to-send,</a:t>
            </a:r>
          </a:p>
          <a:p>
            <a:pPr algn="r"/>
            <a:r>
              <a:rPr lang="en-US" altLang="en-US">
                <a:solidFill>
                  <a:schemeClr val="accent2"/>
                </a:solidFill>
              </a:rPr>
              <a:t>length, IP addr, port</a:t>
            </a:r>
          </a:p>
          <a:p>
            <a:pPr algn="r"/>
            <a:endParaRPr lang="en-US" altLang="en-US"/>
          </a:p>
        </p:txBody>
      </p:sp>
      <p:sp>
        <p:nvSpPr>
          <p:cNvPr id="14343" name="Text Box 5"/>
          <p:cNvSpPr txBox="1">
            <a:spLocks noChangeArrowheads="1"/>
          </p:cNvSpPr>
          <p:nvPr/>
        </p:nvSpPr>
        <p:spPr bwMode="auto">
          <a:xfrm>
            <a:off x="466725" y="2473325"/>
            <a:ext cx="1793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/>
            <a:r>
              <a:rPr lang="en-US" altLang="en-US">
                <a:solidFill>
                  <a:schemeClr val="accent2"/>
                </a:solidFill>
              </a:rPr>
              <a:t>Send datagram</a:t>
            </a:r>
          </a:p>
          <a:p>
            <a:pPr algn="r"/>
            <a:r>
              <a:rPr lang="en-US" altLang="en-US">
                <a:solidFill>
                  <a:schemeClr val="accent2"/>
                </a:solidFill>
              </a:rPr>
              <a:t>to server</a:t>
            </a:r>
            <a:endParaRPr lang="en-US" altLang="en-US"/>
          </a:p>
        </p:txBody>
      </p:sp>
      <p:sp>
        <p:nvSpPr>
          <p:cNvPr id="14344" name="Text Box 6"/>
          <p:cNvSpPr txBox="1">
            <a:spLocks noChangeArrowheads="1"/>
          </p:cNvSpPr>
          <p:nvPr/>
        </p:nvSpPr>
        <p:spPr bwMode="auto">
          <a:xfrm>
            <a:off x="482600" y="3538538"/>
            <a:ext cx="17764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/>
            <a:r>
              <a:rPr lang="en-US" altLang="en-US">
                <a:solidFill>
                  <a:schemeClr val="accent2"/>
                </a:solidFill>
              </a:rPr>
              <a:t>Read datagram</a:t>
            </a:r>
          </a:p>
          <a:p>
            <a:pPr algn="r"/>
            <a:r>
              <a:rPr lang="en-US" altLang="en-US">
                <a:solidFill>
                  <a:schemeClr val="accent2"/>
                </a:solidFill>
              </a:rPr>
              <a:t>from server</a:t>
            </a:r>
            <a:endParaRPr lang="en-US" altLang="en-US"/>
          </a:p>
        </p:txBody>
      </p:sp>
      <p:sp>
        <p:nvSpPr>
          <p:cNvPr id="14345" name="Freeform 7"/>
          <p:cNvSpPr>
            <a:spLocks/>
          </p:cNvSpPr>
          <p:nvPr/>
        </p:nvSpPr>
        <p:spPr bwMode="auto">
          <a:xfrm>
            <a:off x="2228850" y="1528763"/>
            <a:ext cx="114300" cy="790575"/>
          </a:xfrm>
          <a:custGeom>
            <a:avLst/>
            <a:gdLst>
              <a:gd name="T0" fmla="*/ 0 w 78"/>
              <a:gd name="T1" fmla="*/ 0 h 342"/>
              <a:gd name="T2" fmla="*/ 114300 w 78"/>
              <a:gd name="T3" fmla="*/ 0 h 342"/>
              <a:gd name="T4" fmla="*/ 114300 w 78"/>
              <a:gd name="T5" fmla="*/ 790575 h 342"/>
              <a:gd name="T6" fmla="*/ 8792 w 78"/>
              <a:gd name="T7" fmla="*/ 790575 h 34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4346" name="Line 8"/>
          <p:cNvSpPr>
            <a:spLocks noChangeShapeType="1"/>
          </p:cNvSpPr>
          <p:nvPr/>
        </p:nvSpPr>
        <p:spPr bwMode="auto">
          <a:xfrm flipV="1">
            <a:off x="2343150" y="2181225"/>
            <a:ext cx="342900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4347" name="Freeform 9"/>
          <p:cNvSpPr>
            <a:spLocks/>
          </p:cNvSpPr>
          <p:nvPr/>
        </p:nvSpPr>
        <p:spPr bwMode="auto">
          <a:xfrm>
            <a:off x="2076450" y="2509838"/>
            <a:ext cx="123825" cy="585787"/>
          </a:xfrm>
          <a:custGeom>
            <a:avLst/>
            <a:gdLst>
              <a:gd name="T0" fmla="*/ 0 w 78"/>
              <a:gd name="T1" fmla="*/ 0 h 342"/>
              <a:gd name="T2" fmla="*/ 123825 w 78"/>
              <a:gd name="T3" fmla="*/ 0 h 342"/>
              <a:gd name="T4" fmla="*/ 123825 w 78"/>
              <a:gd name="T5" fmla="*/ 585787 h 342"/>
              <a:gd name="T6" fmla="*/ 9525 w 78"/>
              <a:gd name="T7" fmla="*/ 585787 h 34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4348" name="Line 10"/>
          <p:cNvSpPr>
            <a:spLocks noChangeShapeType="1"/>
          </p:cNvSpPr>
          <p:nvPr/>
        </p:nvSpPr>
        <p:spPr bwMode="auto">
          <a:xfrm flipV="1">
            <a:off x="2214563" y="2647950"/>
            <a:ext cx="309562" cy="158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4349" name="Freeform 11"/>
          <p:cNvSpPr>
            <a:spLocks/>
          </p:cNvSpPr>
          <p:nvPr/>
        </p:nvSpPr>
        <p:spPr bwMode="auto">
          <a:xfrm>
            <a:off x="2095500" y="3605213"/>
            <a:ext cx="123825" cy="509587"/>
          </a:xfrm>
          <a:custGeom>
            <a:avLst/>
            <a:gdLst>
              <a:gd name="T0" fmla="*/ 0 w 78"/>
              <a:gd name="T1" fmla="*/ 0 h 342"/>
              <a:gd name="T2" fmla="*/ 123825 w 78"/>
              <a:gd name="T3" fmla="*/ 0 h 342"/>
              <a:gd name="T4" fmla="*/ 123825 w 78"/>
              <a:gd name="T5" fmla="*/ 509587 h 342"/>
              <a:gd name="T6" fmla="*/ 9525 w 78"/>
              <a:gd name="T7" fmla="*/ 509587 h 34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4350" name="Line 12"/>
          <p:cNvSpPr>
            <a:spLocks noChangeShapeType="1"/>
          </p:cNvSpPr>
          <p:nvPr/>
        </p:nvSpPr>
        <p:spPr bwMode="auto">
          <a:xfrm flipV="1">
            <a:off x="2233613" y="3924300"/>
            <a:ext cx="295275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47293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Example: Java server (UDP)</a:t>
            </a:r>
          </a:p>
        </p:txBody>
      </p:sp>
      <p:sp>
        <p:nvSpPr>
          <p:cNvPr id="15365" name="Rectangle 3"/>
          <p:cNvSpPr>
            <a:spLocks noChangeArrowheads="1"/>
          </p:cNvSpPr>
          <p:nvPr/>
        </p:nvSpPr>
        <p:spPr bwMode="auto">
          <a:xfrm>
            <a:off x="2565400" y="1541463"/>
            <a:ext cx="6159500" cy="461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altLang="en-US" sz="1600">
                <a:latin typeface="Arial" charset="0"/>
              </a:rPr>
              <a:t>import java.io.*; </a:t>
            </a:r>
          </a:p>
          <a:p>
            <a:pPr algn="l"/>
            <a:r>
              <a:rPr lang="en-US" altLang="en-US" sz="1600">
                <a:latin typeface="Arial" charset="0"/>
              </a:rPr>
              <a:t>import java.net.*; </a:t>
            </a:r>
          </a:p>
          <a:p>
            <a:pPr algn="l"/>
            <a:r>
              <a:rPr lang="en-US" altLang="en-US" sz="1600">
                <a:latin typeface="Arial" charset="0"/>
              </a:rPr>
              <a:t>  </a:t>
            </a:r>
          </a:p>
          <a:p>
            <a:pPr algn="l"/>
            <a:r>
              <a:rPr lang="en-US" altLang="en-US" sz="1600">
                <a:latin typeface="Arial" charset="0"/>
              </a:rPr>
              <a:t>class UDPServer { </a:t>
            </a:r>
          </a:p>
          <a:p>
            <a:pPr algn="l"/>
            <a:r>
              <a:rPr lang="en-US" altLang="en-US" sz="1600">
                <a:latin typeface="Arial" charset="0"/>
              </a:rPr>
              <a:t>  public static void main(String args[]) throws Exception </a:t>
            </a:r>
          </a:p>
          <a:p>
            <a:pPr algn="l"/>
            <a:r>
              <a:rPr lang="en-US" altLang="en-US" sz="1600">
                <a:latin typeface="Arial" charset="0"/>
              </a:rPr>
              <a:t>    { </a:t>
            </a:r>
          </a:p>
          <a:p>
            <a:pPr algn="l"/>
            <a:r>
              <a:rPr lang="en-US" altLang="en-US" sz="1600">
                <a:latin typeface="Arial" charset="0"/>
              </a:rPr>
              <a:t>  </a:t>
            </a:r>
          </a:p>
          <a:p>
            <a:pPr algn="l"/>
            <a:r>
              <a:rPr lang="en-US" altLang="en-US" sz="1600">
                <a:latin typeface="Arial" charset="0"/>
              </a:rPr>
              <a:t>      DatagramSocket serverSocket = new DatagramSocket(9876); </a:t>
            </a:r>
          </a:p>
          <a:p>
            <a:pPr algn="l"/>
            <a:r>
              <a:rPr lang="en-US" altLang="en-US" sz="1600">
                <a:latin typeface="Arial" charset="0"/>
              </a:rPr>
              <a:t>  </a:t>
            </a:r>
          </a:p>
          <a:p>
            <a:pPr algn="l"/>
            <a:r>
              <a:rPr lang="en-US" altLang="en-US" sz="1600">
                <a:latin typeface="Arial" charset="0"/>
              </a:rPr>
              <a:t>      byte[] receiveData = new byte[1024]; </a:t>
            </a:r>
          </a:p>
          <a:p>
            <a:pPr algn="l"/>
            <a:r>
              <a:rPr lang="en-US" altLang="en-US" sz="1600">
                <a:latin typeface="Arial" charset="0"/>
              </a:rPr>
              <a:t>      byte[] sendData  = new byte[1024]; </a:t>
            </a:r>
          </a:p>
          <a:p>
            <a:pPr algn="l"/>
            <a:r>
              <a:rPr lang="en-US" altLang="en-US" sz="1600">
                <a:latin typeface="Arial" charset="0"/>
              </a:rPr>
              <a:t>  </a:t>
            </a:r>
          </a:p>
          <a:p>
            <a:pPr algn="l"/>
            <a:r>
              <a:rPr lang="en-US" altLang="en-US" sz="1600">
                <a:latin typeface="Arial" charset="0"/>
              </a:rPr>
              <a:t>      while(true) </a:t>
            </a:r>
          </a:p>
          <a:p>
            <a:pPr algn="l"/>
            <a:r>
              <a:rPr lang="en-US" altLang="en-US" sz="1600">
                <a:latin typeface="Arial" charset="0"/>
              </a:rPr>
              <a:t>        { </a:t>
            </a:r>
          </a:p>
          <a:p>
            <a:pPr algn="l"/>
            <a:r>
              <a:rPr lang="en-US" altLang="en-US" sz="1600">
                <a:latin typeface="Arial" charset="0"/>
              </a:rPr>
              <a:t>  </a:t>
            </a:r>
          </a:p>
          <a:p>
            <a:pPr algn="l"/>
            <a:r>
              <a:rPr lang="en-US" altLang="en-US" sz="1600">
                <a:latin typeface="Arial" charset="0"/>
              </a:rPr>
              <a:t>          DatagramPacket receivePacket = </a:t>
            </a:r>
          </a:p>
          <a:p>
            <a:pPr algn="l"/>
            <a:r>
              <a:rPr lang="en-US" altLang="en-US" sz="1600">
                <a:latin typeface="Arial" charset="0"/>
              </a:rPr>
              <a:t>             new DatagramPacket(receiveData, receiveData.length); </a:t>
            </a:r>
          </a:p>
          <a:p>
            <a:pPr algn="l"/>
            <a:r>
              <a:rPr lang="en-US" altLang="en-US" sz="1600">
                <a:latin typeface="Arial" charset="0"/>
              </a:rPr>
              <a:t>           serverSocket.receive(receivePacket);</a:t>
            </a:r>
            <a:r>
              <a:rPr lang="en-US" altLang="en-US" sz="2400">
                <a:latin typeface="Times New Roman" pitchFamily="18" charset="0"/>
              </a:rPr>
              <a:t> </a:t>
            </a:r>
          </a:p>
        </p:txBody>
      </p:sp>
      <p:sp>
        <p:nvSpPr>
          <p:cNvPr id="15366" name="Text Box 4"/>
          <p:cNvSpPr txBox="1">
            <a:spLocks noChangeArrowheads="1"/>
          </p:cNvSpPr>
          <p:nvPr/>
        </p:nvSpPr>
        <p:spPr bwMode="auto">
          <a:xfrm>
            <a:off x="449263" y="2811463"/>
            <a:ext cx="19621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/>
            <a:r>
              <a:rPr lang="en-US" altLang="en-US">
                <a:solidFill>
                  <a:schemeClr val="accent2"/>
                </a:solidFill>
              </a:rPr>
              <a:t>Create</a:t>
            </a:r>
          </a:p>
          <a:p>
            <a:pPr algn="r"/>
            <a:r>
              <a:rPr lang="en-US" altLang="en-US">
                <a:solidFill>
                  <a:schemeClr val="accent2"/>
                </a:solidFill>
              </a:rPr>
              <a:t>datagram socket</a:t>
            </a:r>
          </a:p>
          <a:p>
            <a:pPr algn="r"/>
            <a:r>
              <a:rPr lang="en-US" altLang="en-US">
                <a:solidFill>
                  <a:schemeClr val="accent2"/>
                </a:solidFill>
              </a:rPr>
              <a:t>at port 9876</a:t>
            </a:r>
            <a:endParaRPr lang="en-US" altLang="en-US"/>
          </a:p>
        </p:txBody>
      </p:sp>
      <p:sp>
        <p:nvSpPr>
          <p:cNvPr id="15367" name="Text Box 5"/>
          <p:cNvSpPr txBox="1">
            <a:spLocks noChangeArrowheads="1"/>
          </p:cNvSpPr>
          <p:nvPr/>
        </p:nvSpPr>
        <p:spPr bwMode="auto">
          <a:xfrm>
            <a:off x="311150" y="5018088"/>
            <a:ext cx="21685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/>
            <a:r>
              <a:rPr lang="en-US" altLang="en-US">
                <a:solidFill>
                  <a:schemeClr val="accent2"/>
                </a:solidFill>
              </a:rPr>
              <a:t>Create space for</a:t>
            </a:r>
          </a:p>
          <a:p>
            <a:pPr algn="r"/>
            <a:r>
              <a:rPr lang="en-US" altLang="en-US">
                <a:solidFill>
                  <a:schemeClr val="accent2"/>
                </a:solidFill>
              </a:rPr>
              <a:t>received datagram</a:t>
            </a:r>
            <a:endParaRPr lang="en-US" altLang="en-US"/>
          </a:p>
        </p:txBody>
      </p:sp>
      <p:sp>
        <p:nvSpPr>
          <p:cNvPr id="15368" name="Text Box 6"/>
          <p:cNvSpPr txBox="1">
            <a:spLocks noChangeArrowheads="1"/>
          </p:cNvSpPr>
          <p:nvPr/>
        </p:nvSpPr>
        <p:spPr bwMode="auto">
          <a:xfrm>
            <a:off x="1328738" y="5788025"/>
            <a:ext cx="1225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/>
            <a:r>
              <a:rPr lang="en-US" altLang="en-US">
                <a:solidFill>
                  <a:schemeClr val="accent2"/>
                </a:solidFill>
              </a:rPr>
              <a:t>Receive</a:t>
            </a:r>
          </a:p>
          <a:p>
            <a:pPr algn="r"/>
            <a:r>
              <a:rPr lang="en-US" altLang="en-US">
                <a:solidFill>
                  <a:schemeClr val="accent2"/>
                </a:solidFill>
              </a:rPr>
              <a:t>datagram</a:t>
            </a:r>
            <a:endParaRPr lang="en-US" altLang="en-US"/>
          </a:p>
        </p:txBody>
      </p:sp>
      <p:sp>
        <p:nvSpPr>
          <p:cNvPr id="15369" name="Freeform 7"/>
          <p:cNvSpPr>
            <a:spLocks/>
          </p:cNvSpPr>
          <p:nvPr/>
        </p:nvSpPr>
        <p:spPr bwMode="auto">
          <a:xfrm>
            <a:off x="2286000" y="2871788"/>
            <a:ext cx="152400" cy="800100"/>
          </a:xfrm>
          <a:custGeom>
            <a:avLst/>
            <a:gdLst>
              <a:gd name="T0" fmla="*/ 0 w 78"/>
              <a:gd name="T1" fmla="*/ 0 h 342"/>
              <a:gd name="T2" fmla="*/ 152400 w 78"/>
              <a:gd name="T3" fmla="*/ 0 h 342"/>
              <a:gd name="T4" fmla="*/ 152400 w 78"/>
              <a:gd name="T5" fmla="*/ 800100 h 342"/>
              <a:gd name="T6" fmla="*/ 11723 w 78"/>
              <a:gd name="T7" fmla="*/ 800100 h 34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5370" name="Line 8"/>
          <p:cNvSpPr>
            <a:spLocks noChangeShapeType="1"/>
          </p:cNvSpPr>
          <p:nvPr/>
        </p:nvSpPr>
        <p:spPr bwMode="auto">
          <a:xfrm>
            <a:off x="2457450" y="3405188"/>
            <a:ext cx="419100" cy="47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5371" name="Freeform 9"/>
          <p:cNvSpPr>
            <a:spLocks/>
          </p:cNvSpPr>
          <p:nvPr/>
        </p:nvSpPr>
        <p:spPr bwMode="auto">
          <a:xfrm>
            <a:off x="2362200" y="5072063"/>
            <a:ext cx="85725" cy="547687"/>
          </a:xfrm>
          <a:custGeom>
            <a:avLst/>
            <a:gdLst>
              <a:gd name="T0" fmla="*/ 0 w 78"/>
              <a:gd name="T1" fmla="*/ 0 h 342"/>
              <a:gd name="T2" fmla="*/ 85725 w 78"/>
              <a:gd name="T3" fmla="*/ 0 h 342"/>
              <a:gd name="T4" fmla="*/ 85725 w 78"/>
              <a:gd name="T5" fmla="*/ 547687 h 342"/>
              <a:gd name="T6" fmla="*/ 6594 w 78"/>
              <a:gd name="T7" fmla="*/ 547687 h 34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5372" name="Line 10"/>
          <p:cNvSpPr>
            <a:spLocks noChangeShapeType="1"/>
          </p:cNvSpPr>
          <p:nvPr/>
        </p:nvSpPr>
        <p:spPr bwMode="auto">
          <a:xfrm>
            <a:off x="2471738" y="5407025"/>
            <a:ext cx="604837" cy="127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5373" name="Freeform 11"/>
          <p:cNvSpPr>
            <a:spLocks/>
          </p:cNvSpPr>
          <p:nvPr/>
        </p:nvSpPr>
        <p:spPr bwMode="auto">
          <a:xfrm>
            <a:off x="2352675" y="5805488"/>
            <a:ext cx="138113" cy="585787"/>
          </a:xfrm>
          <a:custGeom>
            <a:avLst/>
            <a:gdLst>
              <a:gd name="T0" fmla="*/ 0 w 78"/>
              <a:gd name="T1" fmla="*/ 0 h 342"/>
              <a:gd name="T2" fmla="*/ 138113 w 78"/>
              <a:gd name="T3" fmla="*/ 0 h 342"/>
              <a:gd name="T4" fmla="*/ 138113 w 78"/>
              <a:gd name="T5" fmla="*/ 585787 h 342"/>
              <a:gd name="T6" fmla="*/ 10624 w 78"/>
              <a:gd name="T7" fmla="*/ 585787 h 34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5374" name="Line 12"/>
          <p:cNvSpPr>
            <a:spLocks noChangeShapeType="1"/>
          </p:cNvSpPr>
          <p:nvPr/>
        </p:nvSpPr>
        <p:spPr bwMode="auto">
          <a:xfrm flipV="1">
            <a:off x="2490788" y="5972175"/>
            <a:ext cx="592137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12873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Real world socket</a:t>
            </a:r>
          </a:p>
          <a:p>
            <a:r>
              <a:rPr lang="en-US" altLang="en-US" dirty="0" smtClean="0"/>
              <a:t>Socket with UDP</a:t>
            </a:r>
          </a:p>
          <a:p>
            <a:r>
              <a:rPr lang="en-US" altLang="en-US" dirty="0" smtClean="0"/>
              <a:t>Socket with TCP</a:t>
            </a:r>
          </a:p>
          <a:p>
            <a:r>
              <a:rPr lang="en-US" altLang="en-US" dirty="0" smtClean="0"/>
              <a:t>Socket reference</a:t>
            </a:r>
          </a:p>
          <a:p>
            <a:endParaRPr lang="en-US" altLang="en-US" dirty="0" smtClean="0"/>
          </a:p>
          <a:p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Topic &amp; Structure of </a:t>
            </a:r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The </a:t>
            </a:r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</a:t>
            </a:r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esson</a:t>
            </a:r>
            <a:endParaRPr lang="en-US" altLang="zh-TW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99641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Example: Java server (UDP), cont</a:t>
            </a:r>
          </a:p>
        </p:txBody>
      </p:sp>
      <p:sp>
        <p:nvSpPr>
          <p:cNvPr id="16389" name="Rectangle 3"/>
          <p:cNvSpPr>
            <a:spLocks noChangeArrowheads="1"/>
          </p:cNvSpPr>
          <p:nvPr/>
        </p:nvSpPr>
        <p:spPr bwMode="auto">
          <a:xfrm>
            <a:off x="1851025" y="1173163"/>
            <a:ext cx="6562725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endParaRPr lang="en-US" altLang="en-US" sz="1600">
              <a:latin typeface="Arial" charset="0"/>
            </a:endParaRPr>
          </a:p>
          <a:p>
            <a:pPr algn="l"/>
            <a:r>
              <a:rPr lang="en-US" altLang="en-US" sz="1600">
                <a:latin typeface="Arial" charset="0"/>
              </a:rPr>
              <a:t>          String sentence = new String(receivePacket.getData()); </a:t>
            </a:r>
          </a:p>
          <a:p>
            <a:pPr algn="l"/>
            <a:r>
              <a:rPr lang="en-US" altLang="en-US" sz="1600">
                <a:latin typeface="Arial" charset="0"/>
              </a:rPr>
              <a:t>  </a:t>
            </a:r>
          </a:p>
          <a:p>
            <a:pPr algn="l"/>
            <a:r>
              <a:rPr lang="en-US" altLang="en-US" sz="1600">
                <a:latin typeface="Arial" charset="0"/>
              </a:rPr>
              <a:t>          InetAddress IPAddress = receivePacket.getAddress(); </a:t>
            </a:r>
          </a:p>
          <a:p>
            <a:pPr algn="l"/>
            <a:r>
              <a:rPr lang="en-US" altLang="en-US" sz="1600">
                <a:latin typeface="Arial" charset="0"/>
              </a:rPr>
              <a:t>  </a:t>
            </a:r>
          </a:p>
          <a:p>
            <a:pPr algn="l"/>
            <a:r>
              <a:rPr lang="en-US" altLang="en-US" sz="1600">
                <a:latin typeface="Arial" charset="0"/>
              </a:rPr>
              <a:t>          int port = receivePacket.getPort(); </a:t>
            </a:r>
          </a:p>
          <a:p>
            <a:pPr algn="l"/>
            <a:r>
              <a:rPr lang="en-US" altLang="en-US" sz="1600">
                <a:latin typeface="Arial" charset="0"/>
              </a:rPr>
              <a:t>  </a:t>
            </a:r>
          </a:p>
          <a:p>
            <a:pPr algn="l"/>
            <a:r>
              <a:rPr lang="en-US" altLang="en-US" sz="1600">
                <a:latin typeface="Arial" charset="0"/>
              </a:rPr>
              <a:t>                      String capitalizedSentence = sentence.toUpperCase(); </a:t>
            </a:r>
          </a:p>
          <a:p>
            <a:pPr algn="l"/>
            <a:endParaRPr lang="en-US" altLang="en-US" sz="1600">
              <a:latin typeface="Arial" charset="0"/>
            </a:endParaRPr>
          </a:p>
          <a:p>
            <a:pPr algn="l"/>
            <a:r>
              <a:rPr lang="en-US" altLang="en-US" sz="1600">
                <a:latin typeface="Arial" charset="0"/>
              </a:rPr>
              <a:t>          sendData = capitalizedSentence.getBytes(); </a:t>
            </a:r>
          </a:p>
          <a:p>
            <a:pPr algn="l"/>
            <a:r>
              <a:rPr lang="en-US" altLang="en-US" sz="1600">
                <a:latin typeface="Arial" charset="0"/>
              </a:rPr>
              <a:t>  </a:t>
            </a:r>
          </a:p>
          <a:p>
            <a:pPr algn="l"/>
            <a:r>
              <a:rPr lang="en-US" altLang="en-US" sz="1600">
                <a:latin typeface="Arial" charset="0"/>
              </a:rPr>
              <a:t>          DatagramPacket sendPacket = </a:t>
            </a:r>
          </a:p>
          <a:p>
            <a:pPr algn="l"/>
            <a:r>
              <a:rPr lang="en-US" altLang="en-US" sz="1600">
                <a:latin typeface="Arial" charset="0"/>
              </a:rPr>
              <a:t>             new DatagramPacket(sendData, sendData.length, IPAddress, </a:t>
            </a:r>
          </a:p>
          <a:p>
            <a:pPr algn="l"/>
            <a:r>
              <a:rPr lang="en-US" altLang="en-US" sz="1600">
                <a:latin typeface="Arial" charset="0"/>
              </a:rPr>
              <a:t>                               port); </a:t>
            </a:r>
          </a:p>
          <a:p>
            <a:pPr algn="l"/>
            <a:r>
              <a:rPr lang="en-US" altLang="en-US" sz="1600">
                <a:latin typeface="Arial" charset="0"/>
              </a:rPr>
              <a:t>  </a:t>
            </a:r>
          </a:p>
          <a:p>
            <a:pPr algn="l"/>
            <a:r>
              <a:rPr lang="en-US" altLang="en-US" sz="1600">
                <a:latin typeface="Arial" charset="0"/>
              </a:rPr>
              <a:t>          serverSocket.send(sendPacket); </a:t>
            </a:r>
          </a:p>
          <a:p>
            <a:pPr algn="l"/>
            <a:r>
              <a:rPr lang="en-US" altLang="en-US" sz="1600">
                <a:latin typeface="Arial" charset="0"/>
              </a:rPr>
              <a:t>        } </a:t>
            </a:r>
          </a:p>
          <a:p>
            <a:pPr algn="l"/>
            <a:r>
              <a:rPr lang="en-US" altLang="en-US" sz="1600">
                <a:latin typeface="Arial" charset="0"/>
              </a:rPr>
              <a:t>    } </a:t>
            </a:r>
          </a:p>
          <a:p>
            <a:pPr algn="l"/>
            <a:r>
              <a:rPr lang="en-US" altLang="en-US" sz="1600">
                <a:latin typeface="Arial" charset="0"/>
              </a:rPr>
              <a:t>}</a:t>
            </a:r>
            <a:r>
              <a:rPr lang="en-US" altLang="en-US" sz="2400">
                <a:latin typeface="Times New Roman" pitchFamily="18" charset="0"/>
              </a:rPr>
              <a:t>  </a:t>
            </a:r>
          </a:p>
        </p:txBody>
      </p:sp>
      <p:sp>
        <p:nvSpPr>
          <p:cNvPr id="16390" name="Text Box 5"/>
          <p:cNvSpPr txBox="1">
            <a:spLocks noChangeArrowheads="1"/>
          </p:cNvSpPr>
          <p:nvPr/>
        </p:nvSpPr>
        <p:spPr bwMode="auto">
          <a:xfrm>
            <a:off x="127000" y="1736725"/>
            <a:ext cx="2093913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/>
            <a:r>
              <a:rPr lang="en-US" altLang="en-US">
                <a:solidFill>
                  <a:schemeClr val="accent2"/>
                </a:solidFill>
              </a:rPr>
              <a:t>Get IP addr</a:t>
            </a:r>
          </a:p>
          <a:p>
            <a:pPr algn="r"/>
            <a:r>
              <a:rPr lang="en-US" altLang="en-US">
                <a:solidFill>
                  <a:schemeClr val="accent2"/>
                </a:solidFill>
              </a:rPr>
              <a:t>port #, of</a:t>
            </a:r>
          </a:p>
          <a:p>
            <a:pPr algn="r"/>
            <a:r>
              <a:rPr lang="en-US" altLang="en-US">
                <a:solidFill>
                  <a:schemeClr val="accent2"/>
                </a:solidFill>
              </a:rPr>
              <a:t>sender</a:t>
            </a:r>
            <a:endParaRPr lang="en-US" altLang="en-US"/>
          </a:p>
        </p:txBody>
      </p:sp>
      <p:sp>
        <p:nvSpPr>
          <p:cNvPr id="16391" name="Freeform 8"/>
          <p:cNvSpPr>
            <a:spLocks/>
          </p:cNvSpPr>
          <p:nvPr/>
        </p:nvSpPr>
        <p:spPr bwMode="auto">
          <a:xfrm>
            <a:off x="2057400" y="1795463"/>
            <a:ext cx="133350" cy="814387"/>
          </a:xfrm>
          <a:custGeom>
            <a:avLst/>
            <a:gdLst>
              <a:gd name="T0" fmla="*/ 0 w 78"/>
              <a:gd name="T1" fmla="*/ 0 h 342"/>
              <a:gd name="T2" fmla="*/ 133350 w 78"/>
              <a:gd name="T3" fmla="*/ 0 h 342"/>
              <a:gd name="T4" fmla="*/ 133350 w 78"/>
              <a:gd name="T5" fmla="*/ 814387 h 342"/>
              <a:gd name="T6" fmla="*/ 10258 w 78"/>
              <a:gd name="T7" fmla="*/ 814387 h 34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6392" name="Line 9"/>
          <p:cNvSpPr>
            <a:spLocks noChangeShapeType="1"/>
          </p:cNvSpPr>
          <p:nvPr/>
        </p:nvSpPr>
        <p:spPr bwMode="auto">
          <a:xfrm flipV="1">
            <a:off x="2214563" y="2533650"/>
            <a:ext cx="285750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6393" name="Text Box 10"/>
          <p:cNvSpPr txBox="1">
            <a:spLocks noChangeArrowheads="1"/>
          </p:cNvSpPr>
          <p:nvPr/>
        </p:nvSpPr>
        <p:spPr bwMode="auto">
          <a:xfrm>
            <a:off x="765175" y="4508500"/>
            <a:ext cx="1312863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/>
            <a:r>
              <a:rPr lang="en-US" altLang="en-US">
                <a:solidFill>
                  <a:schemeClr val="accent2"/>
                </a:solidFill>
              </a:rPr>
              <a:t>Write out </a:t>
            </a:r>
          </a:p>
          <a:p>
            <a:pPr algn="r"/>
            <a:r>
              <a:rPr lang="en-US" altLang="en-US">
                <a:solidFill>
                  <a:schemeClr val="accent2"/>
                </a:solidFill>
              </a:rPr>
              <a:t>datagram</a:t>
            </a:r>
          </a:p>
          <a:p>
            <a:pPr algn="r"/>
            <a:r>
              <a:rPr lang="en-US" altLang="en-US">
                <a:solidFill>
                  <a:schemeClr val="accent2"/>
                </a:solidFill>
              </a:rPr>
              <a:t>to socket</a:t>
            </a:r>
            <a:endParaRPr lang="en-US" altLang="en-US"/>
          </a:p>
        </p:txBody>
      </p:sp>
      <p:sp>
        <p:nvSpPr>
          <p:cNvPr id="16394" name="Freeform 11"/>
          <p:cNvSpPr>
            <a:spLocks/>
          </p:cNvSpPr>
          <p:nvPr/>
        </p:nvSpPr>
        <p:spPr bwMode="auto">
          <a:xfrm>
            <a:off x="1895475" y="4595813"/>
            <a:ext cx="161925" cy="819150"/>
          </a:xfrm>
          <a:custGeom>
            <a:avLst/>
            <a:gdLst>
              <a:gd name="T0" fmla="*/ 0 w 78"/>
              <a:gd name="T1" fmla="*/ 0 h 342"/>
              <a:gd name="T2" fmla="*/ 161925 w 78"/>
              <a:gd name="T3" fmla="*/ 0 h 342"/>
              <a:gd name="T4" fmla="*/ 161925 w 78"/>
              <a:gd name="T5" fmla="*/ 819150 h 342"/>
              <a:gd name="T6" fmla="*/ 12456 w 78"/>
              <a:gd name="T7" fmla="*/ 819150 h 34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6395" name="Line 12"/>
          <p:cNvSpPr>
            <a:spLocks noChangeShapeType="1"/>
          </p:cNvSpPr>
          <p:nvPr/>
        </p:nvSpPr>
        <p:spPr bwMode="auto">
          <a:xfrm flipV="1">
            <a:off x="2076450" y="4991100"/>
            <a:ext cx="333375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6396" name="Text Box 13"/>
          <p:cNvSpPr txBox="1">
            <a:spLocks noChangeArrowheads="1"/>
          </p:cNvSpPr>
          <p:nvPr/>
        </p:nvSpPr>
        <p:spPr bwMode="auto">
          <a:xfrm>
            <a:off x="3228975" y="5632450"/>
            <a:ext cx="287813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altLang="en-US">
                <a:solidFill>
                  <a:schemeClr val="accent2"/>
                </a:solidFill>
              </a:rPr>
              <a:t>End of while loop,</a:t>
            </a:r>
          </a:p>
          <a:p>
            <a:pPr algn="l"/>
            <a:r>
              <a:rPr lang="en-US" altLang="en-US">
                <a:solidFill>
                  <a:schemeClr val="accent2"/>
                </a:solidFill>
              </a:rPr>
              <a:t>loop back and wait for</a:t>
            </a:r>
          </a:p>
          <a:p>
            <a:pPr algn="l"/>
            <a:r>
              <a:rPr lang="en-US" altLang="en-US">
                <a:solidFill>
                  <a:schemeClr val="accent2"/>
                </a:solidFill>
              </a:rPr>
              <a:t>another client connection</a:t>
            </a:r>
            <a:endParaRPr lang="en-US" altLang="en-US"/>
          </a:p>
        </p:txBody>
      </p:sp>
      <p:sp>
        <p:nvSpPr>
          <p:cNvPr id="16397" name="Freeform 14"/>
          <p:cNvSpPr>
            <a:spLocks/>
          </p:cNvSpPr>
          <p:nvPr/>
        </p:nvSpPr>
        <p:spPr bwMode="auto">
          <a:xfrm rot="10784139">
            <a:off x="3209925" y="5622925"/>
            <a:ext cx="160338" cy="912813"/>
          </a:xfrm>
          <a:custGeom>
            <a:avLst/>
            <a:gdLst>
              <a:gd name="T0" fmla="*/ 0 w 78"/>
              <a:gd name="T1" fmla="*/ 0 h 342"/>
              <a:gd name="T2" fmla="*/ 160338 w 78"/>
              <a:gd name="T3" fmla="*/ 0 h 342"/>
              <a:gd name="T4" fmla="*/ 160338 w 78"/>
              <a:gd name="T5" fmla="*/ 912813 h 342"/>
              <a:gd name="T6" fmla="*/ 12334 w 78"/>
              <a:gd name="T7" fmla="*/ 912813 h 34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6398" name="Line 15"/>
          <p:cNvSpPr>
            <a:spLocks noChangeShapeType="1"/>
          </p:cNvSpPr>
          <p:nvPr/>
        </p:nvSpPr>
        <p:spPr bwMode="auto">
          <a:xfrm flipH="1" flipV="1">
            <a:off x="2562225" y="5295900"/>
            <a:ext cx="647700" cy="60483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6399" name="Line 16"/>
          <p:cNvSpPr>
            <a:spLocks noChangeShapeType="1"/>
          </p:cNvSpPr>
          <p:nvPr/>
        </p:nvSpPr>
        <p:spPr bwMode="auto">
          <a:xfrm flipV="1">
            <a:off x="2205038" y="2095500"/>
            <a:ext cx="285750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6400" name="Text Box 17"/>
          <p:cNvSpPr txBox="1">
            <a:spLocks noChangeArrowheads="1"/>
          </p:cNvSpPr>
          <p:nvPr/>
        </p:nvSpPr>
        <p:spPr bwMode="auto">
          <a:xfrm>
            <a:off x="117475" y="3702050"/>
            <a:ext cx="19796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/>
            <a:r>
              <a:rPr lang="en-US" altLang="en-US">
                <a:solidFill>
                  <a:schemeClr val="accent2"/>
                </a:solidFill>
              </a:rPr>
              <a:t>Create datagram</a:t>
            </a:r>
          </a:p>
          <a:p>
            <a:pPr algn="r"/>
            <a:r>
              <a:rPr lang="en-US" altLang="en-US">
                <a:solidFill>
                  <a:schemeClr val="accent2"/>
                </a:solidFill>
              </a:rPr>
              <a:t>to send to client</a:t>
            </a:r>
            <a:endParaRPr lang="en-US" altLang="en-US"/>
          </a:p>
        </p:txBody>
      </p:sp>
      <p:sp>
        <p:nvSpPr>
          <p:cNvPr id="16401" name="Freeform 18"/>
          <p:cNvSpPr>
            <a:spLocks/>
          </p:cNvSpPr>
          <p:nvPr/>
        </p:nvSpPr>
        <p:spPr bwMode="auto">
          <a:xfrm>
            <a:off x="1933575" y="3757613"/>
            <a:ext cx="161925" cy="571500"/>
          </a:xfrm>
          <a:custGeom>
            <a:avLst/>
            <a:gdLst>
              <a:gd name="T0" fmla="*/ 0 w 78"/>
              <a:gd name="T1" fmla="*/ 0 h 342"/>
              <a:gd name="T2" fmla="*/ 161925 w 78"/>
              <a:gd name="T3" fmla="*/ 0 h 342"/>
              <a:gd name="T4" fmla="*/ 161925 w 78"/>
              <a:gd name="T5" fmla="*/ 571500 h 342"/>
              <a:gd name="T6" fmla="*/ 12456 w 78"/>
              <a:gd name="T7" fmla="*/ 571500 h 34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6402" name="Line 19"/>
          <p:cNvSpPr>
            <a:spLocks noChangeShapeType="1"/>
          </p:cNvSpPr>
          <p:nvPr/>
        </p:nvSpPr>
        <p:spPr bwMode="auto">
          <a:xfrm flipV="1">
            <a:off x="2114550" y="4019550"/>
            <a:ext cx="333375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33299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Summary on Application Layer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47700" y="2028825"/>
            <a:ext cx="3810000" cy="3676650"/>
          </a:xfrm>
        </p:spPr>
        <p:txBody>
          <a:bodyPr/>
          <a:lstStyle/>
          <a:p>
            <a:r>
              <a:rPr lang="en-US" altLang="en-US" sz="2400" smtClean="0"/>
              <a:t>application service requirements:</a:t>
            </a:r>
          </a:p>
          <a:p>
            <a:pPr lvl="1"/>
            <a:r>
              <a:rPr lang="en-US" altLang="en-US" sz="2000" smtClean="0"/>
              <a:t> reliability, bandwidth, delay</a:t>
            </a:r>
          </a:p>
          <a:p>
            <a:r>
              <a:rPr lang="en-US" altLang="en-US" sz="2400" smtClean="0"/>
              <a:t>client-server paradigm</a:t>
            </a:r>
          </a:p>
          <a:p>
            <a:r>
              <a:rPr lang="en-US" altLang="en-US" sz="2400" smtClean="0"/>
              <a:t>Internet transport service model</a:t>
            </a:r>
          </a:p>
          <a:p>
            <a:pPr lvl="1"/>
            <a:r>
              <a:rPr lang="en-US" altLang="en-US" sz="2000" smtClean="0"/>
              <a:t>connection-oriented, reliable: TCP</a:t>
            </a:r>
          </a:p>
          <a:p>
            <a:pPr lvl="1"/>
            <a:r>
              <a:rPr lang="en-US" altLang="en-US" sz="2000" smtClean="0"/>
              <a:t>unreliable, datagrams: UDP</a:t>
            </a:r>
          </a:p>
          <a:p>
            <a:endParaRPr lang="en-US" altLang="en-US" sz="2400" smtClean="0"/>
          </a:p>
        </p:txBody>
      </p:sp>
      <p:sp>
        <p:nvSpPr>
          <p:cNvPr id="1741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52450" y="1390650"/>
            <a:ext cx="7581900" cy="676275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smtClean="0">
                <a:solidFill>
                  <a:srgbClr val="FF0000"/>
                </a:solidFill>
              </a:rPr>
              <a:t>Our study of network apps now complete!</a:t>
            </a:r>
            <a:endParaRPr lang="en-US" altLang="en-US" smtClean="0"/>
          </a:p>
        </p:txBody>
      </p:sp>
      <p:sp>
        <p:nvSpPr>
          <p:cNvPr id="17415" name="Rectangle 5"/>
          <p:cNvSpPr>
            <a:spLocks noChangeArrowheads="1"/>
          </p:cNvSpPr>
          <p:nvPr/>
        </p:nvSpPr>
        <p:spPr bwMode="auto">
          <a:xfrm>
            <a:off x="4772025" y="2124075"/>
            <a:ext cx="3962400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/>
              <a:t>specific protocols:</a:t>
            </a:r>
          </a:p>
          <a:p>
            <a:pPr lvl="1"/>
            <a:r>
              <a:rPr lang="en-US" altLang="en-US" sz="2000"/>
              <a:t>http</a:t>
            </a:r>
          </a:p>
          <a:p>
            <a:pPr lvl="1"/>
            <a:r>
              <a:rPr lang="en-US" altLang="en-US" sz="2000"/>
              <a:t>ftp</a:t>
            </a:r>
          </a:p>
          <a:p>
            <a:pPr lvl="1"/>
            <a:r>
              <a:rPr lang="en-US" altLang="en-US" sz="2000"/>
              <a:t>smtp, pop3</a:t>
            </a:r>
          </a:p>
          <a:p>
            <a:pPr lvl="1"/>
            <a:r>
              <a:rPr lang="en-US" altLang="en-US" sz="2000"/>
              <a:t>dns</a:t>
            </a:r>
          </a:p>
          <a:p>
            <a:r>
              <a:rPr lang="en-US" altLang="en-US" sz="2400"/>
              <a:t>socket programming</a:t>
            </a:r>
          </a:p>
          <a:p>
            <a:pPr lvl="1"/>
            <a:r>
              <a:rPr lang="en-US" altLang="en-US" sz="2000"/>
              <a:t>client/server implementation</a:t>
            </a:r>
          </a:p>
          <a:p>
            <a:pPr lvl="1"/>
            <a:r>
              <a:rPr lang="en-US" altLang="en-US" sz="2000"/>
              <a:t>using tcp, udp sockets</a:t>
            </a:r>
          </a:p>
        </p:txBody>
      </p:sp>
    </p:spTree>
    <p:extLst>
      <p:ext uri="{BB962C8B-B14F-4D97-AF65-F5344CB8AC3E}">
        <p14:creationId xmlns:p14="http://schemas.microsoft.com/office/powerpoint/2010/main" val="1539804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Summary on Application Layer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2162175"/>
            <a:ext cx="3810000" cy="3676650"/>
          </a:xfrm>
        </p:spPr>
        <p:txBody>
          <a:bodyPr/>
          <a:lstStyle/>
          <a:p>
            <a:r>
              <a:rPr lang="en-US" altLang="en-US" sz="2400" smtClean="0"/>
              <a:t>typical request/reply message exchange:</a:t>
            </a:r>
          </a:p>
          <a:p>
            <a:pPr lvl="1"/>
            <a:r>
              <a:rPr lang="en-US" altLang="en-US" sz="2000" smtClean="0"/>
              <a:t>client requests info or service</a:t>
            </a:r>
          </a:p>
          <a:p>
            <a:pPr lvl="1"/>
            <a:r>
              <a:rPr lang="en-US" altLang="en-US" sz="2000" smtClean="0"/>
              <a:t>server responds with data, status code</a:t>
            </a:r>
          </a:p>
          <a:p>
            <a:r>
              <a:rPr lang="en-US" altLang="en-US" sz="2400" smtClean="0"/>
              <a:t>message formats:</a:t>
            </a:r>
          </a:p>
          <a:p>
            <a:pPr lvl="1"/>
            <a:r>
              <a:rPr lang="en-US" altLang="en-US" sz="2000" smtClean="0"/>
              <a:t>headers: fields giving info about data</a:t>
            </a:r>
          </a:p>
          <a:p>
            <a:pPr lvl="1"/>
            <a:r>
              <a:rPr lang="en-US" altLang="en-US" sz="2000" smtClean="0"/>
              <a:t>data: info being communicated</a:t>
            </a:r>
          </a:p>
        </p:txBody>
      </p:sp>
      <p:sp>
        <p:nvSpPr>
          <p:cNvPr id="1843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52450" y="1390650"/>
            <a:ext cx="7581900" cy="676275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u="sng" smtClean="0">
                <a:solidFill>
                  <a:srgbClr val="FF0000"/>
                </a:solidFill>
              </a:rPr>
              <a:t>Most importantly:</a:t>
            </a:r>
            <a:r>
              <a:rPr lang="en-US" altLang="en-US" smtClean="0">
                <a:solidFill>
                  <a:srgbClr val="FF0000"/>
                </a:solidFill>
              </a:rPr>
              <a:t> learned about </a:t>
            </a:r>
            <a:r>
              <a:rPr lang="en-US" altLang="en-US" i="1" smtClean="0">
                <a:solidFill>
                  <a:srgbClr val="FF0000"/>
                </a:solidFill>
              </a:rPr>
              <a:t>protocols</a:t>
            </a:r>
            <a:endParaRPr lang="en-US" altLang="en-US" smtClean="0"/>
          </a:p>
        </p:txBody>
      </p:sp>
      <p:sp>
        <p:nvSpPr>
          <p:cNvPr id="18439" name="Rectangle 5"/>
          <p:cNvSpPr>
            <a:spLocks noChangeArrowheads="1"/>
          </p:cNvSpPr>
          <p:nvPr/>
        </p:nvSpPr>
        <p:spPr bwMode="auto">
          <a:xfrm>
            <a:off x="4667250" y="2400300"/>
            <a:ext cx="3962400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/>
              <a:t>control vs. data msgs</a:t>
            </a:r>
          </a:p>
          <a:p>
            <a:pPr lvl="1"/>
            <a:r>
              <a:rPr lang="en-US" altLang="en-US" sz="2000"/>
              <a:t>in-based, out-of-band</a:t>
            </a:r>
          </a:p>
          <a:p>
            <a:r>
              <a:rPr lang="en-US" altLang="en-US" sz="2000"/>
              <a:t>centralized vs. decentralized </a:t>
            </a:r>
          </a:p>
          <a:p>
            <a:r>
              <a:rPr lang="en-US" altLang="en-US" sz="2000"/>
              <a:t>stateless vs. stateful</a:t>
            </a:r>
          </a:p>
          <a:p>
            <a:r>
              <a:rPr lang="en-US" altLang="en-US" sz="2000"/>
              <a:t>reliable vs. unreliable msg transfer </a:t>
            </a:r>
          </a:p>
          <a:p>
            <a:r>
              <a:rPr lang="en-US" altLang="en-US" sz="2000"/>
              <a:t>“complexity at network edge”</a:t>
            </a:r>
          </a:p>
          <a:p>
            <a:r>
              <a:rPr lang="en-US" altLang="en-US" sz="2000"/>
              <a:t>security: authentication</a:t>
            </a:r>
          </a:p>
          <a:p>
            <a:pPr lvl="1"/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30379305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Socket Continuation 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232628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latin typeface="Tahoma" pitchFamily="34" charset="0"/>
              </a:rPr>
              <a:t>What is a socket?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ko-KR" sz="2000" dirty="0" smtClean="0">
                <a:latin typeface="Tahoma" pitchFamily="34" charset="0"/>
              </a:rPr>
              <a:t>Socket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dirty="0" smtClean="0">
                <a:latin typeface="Tahoma" pitchFamily="34" charset="0"/>
              </a:rPr>
              <a:t>The combination of an IP address and a port number. (RFC 793 ,original TCP specification)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dirty="0" smtClean="0">
                <a:latin typeface="Tahoma" pitchFamily="34" charset="0"/>
              </a:rPr>
              <a:t>The name of the Berkeley-derived </a:t>
            </a:r>
            <a:r>
              <a:rPr lang="en-US" altLang="ko-KR" sz="1800" i="1" dirty="0" smtClean="0">
                <a:latin typeface="Tahoma" pitchFamily="34" charset="0"/>
              </a:rPr>
              <a:t>application programming interfaces</a:t>
            </a:r>
            <a:r>
              <a:rPr lang="en-US" altLang="ko-KR" sz="1800" dirty="0" smtClean="0">
                <a:latin typeface="Tahoma" pitchFamily="34" charset="0"/>
              </a:rPr>
              <a:t> (APIs) for applications using TCP/IP protocols.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dirty="0" smtClean="0">
                <a:latin typeface="Tahoma" pitchFamily="34" charset="0"/>
              </a:rPr>
              <a:t>Two types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ko-KR" sz="1600" dirty="0" smtClean="0">
                <a:latin typeface="Tahoma" pitchFamily="34" charset="0"/>
              </a:rPr>
              <a:t>Stream socket : reliable two-way connected communication streams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ko-KR" sz="1600" dirty="0" smtClean="0">
                <a:latin typeface="Tahoma" pitchFamily="34" charset="0"/>
              </a:rPr>
              <a:t>Datagram socket</a:t>
            </a:r>
          </a:p>
          <a:p>
            <a:pPr lvl="1" eaLnBrk="1" hangingPunct="1">
              <a:lnSpc>
                <a:spcPct val="80000"/>
              </a:lnSpc>
            </a:pPr>
            <a:endParaRPr lang="en-US" altLang="ko-KR" sz="1800" dirty="0" smtClean="0">
              <a:latin typeface="Tahoma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ko-KR" sz="2000" dirty="0" smtClean="0">
                <a:latin typeface="Tahoma" pitchFamily="34" charset="0"/>
              </a:rPr>
              <a:t>Socket pair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dirty="0" smtClean="0">
                <a:latin typeface="Tahoma" pitchFamily="34" charset="0"/>
              </a:rPr>
              <a:t>Specified the two end points that uniquely identifies each TCP connection in an internet.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dirty="0" smtClean="0">
                <a:latin typeface="Tahoma" pitchFamily="34" charset="0"/>
              </a:rPr>
              <a:t>4-tuple: (client IP address, client port number, server IP address, server port number)</a:t>
            </a:r>
          </a:p>
          <a:p>
            <a:pPr lvl="1" eaLnBrk="1" hangingPunct="1">
              <a:lnSpc>
                <a:spcPct val="80000"/>
              </a:lnSpc>
            </a:pPr>
            <a:endParaRPr lang="en-US" altLang="ko-KR" sz="1800" dirty="0" smtClean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02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latin typeface="Tahoma" pitchFamily="34" charset="0"/>
              </a:rPr>
              <a:t>Client-server applications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ko-KR" sz="2000" smtClean="0">
                <a:latin typeface="Tahoma" pitchFamily="34" charset="0"/>
              </a:rPr>
              <a:t>Implementation of a protocol standard defined in an RFC. (FTP, HTTP, SMTP…)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smtClean="0">
                <a:latin typeface="Tahoma" pitchFamily="34" charset="0"/>
              </a:rPr>
              <a:t>Conform to the rules dictated by the RFC.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smtClean="0">
                <a:latin typeface="Tahoma" pitchFamily="34" charset="0"/>
              </a:rPr>
              <a:t>Should use the port number associated with the protocol.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ko-KR" sz="1800" smtClean="0">
                <a:latin typeface="Tahoma" pitchFamily="34" charset="0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000" smtClean="0">
                <a:latin typeface="Tahoma" pitchFamily="34" charset="0"/>
              </a:rPr>
              <a:t>Proprietary client-server application.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smtClean="0">
                <a:latin typeface="Tahoma" pitchFamily="34" charset="0"/>
              </a:rPr>
              <a:t>A single developer( or team) creates both client and server program.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smtClean="0">
                <a:latin typeface="Tahoma" pitchFamily="34" charset="0"/>
              </a:rPr>
              <a:t>The developer has complete control.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smtClean="0">
                <a:latin typeface="Tahoma" pitchFamily="34" charset="0"/>
              </a:rPr>
              <a:t>Must be careful not to use one of the well-known port number defined in the RFCs.</a:t>
            </a:r>
            <a:br>
              <a:rPr lang="en-US" altLang="ko-KR" sz="1800" smtClean="0">
                <a:latin typeface="Tahoma" pitchFamily="34" charset="0"/>
              </a:rPr>
            </a:br>
            <a:endParaRPr lang="en-US" altLang="ko-KR" sz="1800" smtClean="0">
              <a:latin typeface="Tahoma" pitchFamily="34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ko-KR" sz="1800" smtClean="0">
                <a:latin typeface="Tahoma" pitchFamily="34" charset="0"/>
              </a:rPr>
              <a:t>* well-known port number : managed by the Internet Assigned Numbers Authority(IANA)</a:t>
            </a:r>
          </a:p>
        </p:txBody>
      </p:sp>
    </p:spTree>
    <p:extLst>
      <p:ext uri="{BB962C8B-B14F-4D97-AF65-F5344CB8AC3E}">
        <p14:creationId xmlns:p14="http://schemas.microsoft.com/office/powerpoint/2010/main" val="1197038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987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 sz="4000" smtClean="0">
                <a:latin typeface="Tahoma" pitchFamily="34" charset="0"/>
              </a:rPr>
              <a:t>Socket Programming with TCP</a:t>
            </a:r>
          </a:p>
        </p:txBody>
      </p:sp>
      <p:pic>
        <p:nvPicPr>
          <p:cNvPr id="5123" name="Picture 5" descr="bigPic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7088" y="1844675"/>
            <a:ext cx="7488237" cy="3032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187450" y="5084763"/>
            <a:ext cx="6913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800" b="1"/>
              <a:t>Figure 2.6-1: Processes communicating through TCP sockets</a:t>
            </a:r>
          </a:p>
        </p:txBody>
      </p:sp>
      <p:sp>
        <p:nvSpPr>
          <p:cNvPr id="5125" name="Text Box 9"/>
          <p:cNvSpPr txBox="1">
            <a:spLocks noChangeArrowheads="1"/>
          </p:cNvSpPr>
          <p:nvPr/>
        </p:nvSpPr>
        <p:spPr bwMode="auto">
          <a:xfrm>
            <a:off x="900113" y="5805488"/>
            <a:ext cx="79216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000">
                <a:latin typeface="Tahoma" pitchFamily="34" charset="0"/>
              </a:rPr>
              <a:t>The application developer has the ability to fix a few TCP parameters, such as maximum buffer and maximum segment sizes.</a:t>
            </a:r>
          </a:p>
        </p:txBody>
      </p:sp>
    </p:spTree>
    <p:extLst>
      <p:ext uri="{BB962C8B-B14F-4D97-AF65-F5344CB8AC3E}">
        <p14:creationId xmlns:p14="http://schemas.microsoft.com/office/powerpoint/2010/main" val="257009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latin typeface="Tahoma" pitchFamily="34" charset="0"/>
              </a:rPr>
              <a:t>Sockets for server and client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ko-KR" sz="2400" smtClean="0">
                <a:latin typeface="Tahoma" pitchFamily="34" charset="0"/>
              </a:rPr>
              <a:t>Server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000" smtClean="0">
                <a:latin typeface="Tahoma" pitchFamily="34" charset="0"/>
              </a:rPr>
              <a:t>Welcoming socket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ko-KR" sz="1800" smtClean="0">
                <a:latin typeface="Tahoma" pitchFamily="34" charset="0"/>
              </a:rPr>
              <a:t>Welcomes some initial contact from a client.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000" smtClean="0">
                <a:latin typeface="Tahoma" pitchFamily="34" charset="0"/>
              </a:rPr>
              <a:t>Connection socket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ko-KR" sz="1800" smtClean="0">
                <a:latin typeface="Tahoma" pitchFamily="34" charset="0"/>
              </a:rPr>
              <a:t>Is created at initial contact of client.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ko-KR" sz="1800" smtClean="0">
                <a:latin typeface="Tahoma" pitchFamily="34" charset="0"/>
              </a:rPr>
              <a:t>New socket that is dedicated to the particular client.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altLang="ko-KR" sz="1800" smtClean="0">
              <a:latin typeface="Tahoma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ko-KR" sz="2400" smtClean="0">
                <a:latin typeface="Tahoma" pitchFamily="34" charset="0"/>
              </a:rPr>
              <a:t>Client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000" smtClean="0">
                <a:latin typeface="Tahoma" pitchFamily="34" charset="0"/>
              </a:rPr>
              <a:t>Client socket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ko-KR" sz="1800" smtClean="0">
                <a:latin typeface="Tahoma" pitchFamily="34" charset="0"/>
              </a:rPr>
              <a:t>Initiate a TCP connection to the server by creating a socket object. (Three-way handshake)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ko-KR" sz="1800" smtClean="0">
                <a:latin typeface="Tahoma" pitchFamily="34" charset="0"/>
              </a:rPr>
              <a:t>Specify the address of the server process, namely, the IP address of the server and the port number of the process.</a:t>
            </a:r>
          </a:p>
          <a:p>
            <a:pPr eaLnBrk="1" hangingPunct="1">
              <a:lnSpc>
                <a:spcPct val="80000"/>
              </a:lnSpc>
            </a:pPr>
            <a:endParaRPr lang="en-US" altLang="ko-KR" sz="2400" smtClean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18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 smtClean="0">
                <a:latin typeface="Tahoma" pitchFamily="34" charset="0"/>
              </a:rPr>
              <a:t>Socket functional calls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989138"/>
            <a:ext cx="7580312" cy="3951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000" smtClean="0">
                <a:latin typeface="Tahoma" pitchFamily="34" charset="0"/>
              </a:rPr>
              <a:t>socket (): Create a socket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 smtClean="0">
                <a:latin typeface="Tahoma" pitchFamily="34" charset="0"/>
              </a:rPr>
              <a:t>bind(): bind a socket to a local IP address and port #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 smtClean="0">
                <a:solidFill>
                  <a:srgbClr val="0000FF"/>
                </a:solidFill>
                <a:latin typeface="Tahoma" pitchFamily="34" charset="0"/>
              </a:rPr>
              <a:t>listen(): passively waiting for connections</a:t>
            </a:r>
            <a:endParaRPr lang="en-US" altLang="ko-KR" sz="2000" smtClean="0">
              <a:latin typeface="Tahoma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000" smtClean="0">
                <a:solidFill>
                  <a:srgbClr val="0000FF"/>
                </a:solidFill>
                <a:latin typeface="Tahoma" pitchFamily="34" charset="0"/>
              </a:rPr>
              <a:t>connect(): initiating connection to another socket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 smtClean="0">
                <a:solidFill>
                  <a:srgbClr val="0000FF"/>
                </a:solidFill>
                <a:latin typeface="Tahoma" pitchFamily="34" charset="0"/>
              </a:rPr>
              <a:t>accept(): accept a new connection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 smtClean="0">
                <a:solidFill>
                  <a:srgbClr val="C00000"/>
                </a:solidFill>
                <a:latin typeface="Tahoma" pitchFamily="34" charset="0"/>
              </a:rPr>
              <a:t>Write(): write data to a socket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 smtClean="0">
                <a:solidFill>
                  <a:srgbClr val="C00000"/>
                </a:solidFill>
                <a:latin typeface="Tahoma" pitchFamily="34" charset="0"/>
              </a:rPr>
              <a:t>Read(): read data from a socket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 smtClean="0">
                <a:solidFill>
                  <a:srgbClr val="C00000"/>
                </a:solidFill>
                <a:latin typeface="Tahoma" pitchFamily="34" charset="0"/>
              </a:rPr>
              <a:t>sendto(): send a datagram to another UDP socket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 smtClean="0">
                <a:solidFill>
                  <a:srgbClr val="C00000"/>
                </a:solidFill>
                <a:latin typeface="Tahoma" pitchFamily="34" charset="0"/>
              </a:rPr>
              <a:t>recvfrom(): read a datagram from a UDP socket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 smtClean="0">
                <a:solidFill>
                  <a:schemeClr val="accent1"/>
                </a:solidFill>
                <a:latin typeface="Tahoma" pitchFamily="34" charset="0"/>
              </a:rPr>
              <a:t>close(): close a socket (tear down the connection)</a:t>
            </a:r>
          </a:p>
        </p:txBody>
      </p:sp>
    </p:spTree>
    <p:extLst>
      <p:ext uri="{BB962C8B-B14F-4D97-AF65-F5344CB8AC3E}">
        <p14:creationId xmlns:p14="http://schemas.microsoft.com/office/powerpoint/2010/main" val="22026699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latin typeface="Tahoma" pitchFamily="34" charset="0"/>
              </a:rPr>
              <a:t>Sockets</a:t>
            </a:r>
          </a:p>
        </p:txBody>
      </p:sp>
      <p:pic>
        <p:nvPicPr>
          <p:cNvPr id="8195" name="Picture 5" descr="welcomeSocke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0363" y="1989138"/>
            <a:ext cx="8783637" cy="3062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196" name="Text Box 8"/>
          <p:cNvSpPr txBox="1">
            <a:spLocks noChangeArrowheads="1"/>
          </p:cNvSpPr>
          <p:nvPr/>
        </p:nvSpPr>
        <p:spPr bwMode="auto">
          <a:xfrm>
            <a:off x="1116013" y="5445125"/>
            <a:ext cx="7632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800" b="1"/>
              <a:t>Figure 2.6-2: Client socket, welcoming socket and connection socket</a:t>
            </a:r>
          </a:p>
        </p:txBody>
      </p:sp>
    </p:spTree>
    <p:extLst>
      <p:ext uri="{BB962C8B-B14F-4D97-AF65-F5344CB8AC3E}">
        <p14:creationId xmlns:p14="http://schemas.microsoft.com/office/powerpoint/2010/main" val="155695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687536" y="304031"/>
            <a:ext cx="45608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kern="0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Learning Outcomes</a:t>
            </a:r>
            <a:endParaRPr lang="en-US" altLang="zh-TW" b="1" u="sng" kern="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87363" y="1697037"/>
            <a:ext cx="8229600" cy="4758353"/>
          </a:xfrm>
        </p:spPr>
        <p:txBody>
          <a:bodyPr/>
          <a:lstStyle/>
          <a:p>
            <a:r>
              <a:rPr lang="en-US" altLang="zh-TW" b="1" dirty="0">
                <a:latin typeface="Century Gothic" panose="020B0502020202020204" pitchFamily="34" charset="0"/>
                <a:ea typeface="新細明體" pitchFamily="18" charset="-120"/>
              </a:rPr>
              <a:t>At the end of this topic, You should be able </a:t>
            </a:r>
            <a:r>
              <a:rPr lang="en-US" altLang="zh-TW" b="1" dirty="0" smtClean="0">
                <a:latin typeface="Century Gothic" panose="020B0502020202020204" pitchFamily="34" charset="0"/>
                <a:ea typeface="新細明體" pitchFamily="18" charset="-120"/>
              </a:rPr>
              <a:t>to</a:t>
            </a:r>
          </a:p>
          <a:p>
            <a:pPr marL="609600" indent="-609600">
              <a:lnSpc>
                <a:spcPct val="150000"/>
              </a:lnSpc>
            </a:pPr>
            <a:r>
              <a:rPr lang="en-US" sz="2000" dirty="0" smtClean="0"/>
              <a:t>Understand the concept of Socket</a:t>
            </a:r>
          </a:p>
          <a:p>
            <a:pPr marL="609600" indent="-609600">
              <a:lnSpc>
                <a:spcPct val="150000"/>
              </a:lnSpc>
            </a:pPr>
            <a:r>
              <a:rPr lang="en-US" sz="2000" dirty="0" smtClean="0"/>
              <a:t>Difference between TCP and UDP Socket</a:t>
            </a:r>
          </a:p>
          <a:p>
            <a:pPr marL="609600" indent="-609600">
              <a:lnSpc>
                <a:spcPct val="150000"/>
              </a:lnSpc>
            </a:pPr>
            <a:r>
              <a:rPr lang="en-US" sz="2000" dirty="0" smtClean="0"/>
              <a:t>Explaining about the Socket Reference 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32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Line 2"/>
          <p:cNvSpPr>
            <a:spLocks noChangeShapeType="1"/>
          </p:cNvSpPr>
          <p:nvPr/>
        </p:nvSpPr>
        <p:spPr bwMode="auto">
          <a:xfrm>
            <a:off x="6248400" y="3581400"/>
            <a:ext cx="0" cy="685800"/>
          </a:xfrm>
          <a:prstGeom prst="line">
            <a:avLst/>
          </a:prstGeom>
          <a:noFill/>
          <a:ln w="762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1203" name="Line 3"/>
          <p:cNvSpPr>
            <a:spLocks noChangeShapeType="1"/>
          </p:cNvSpPr>
          <p:nvPr/>
        </p:nvSpPr>
        <p:spPr bwMode="auto">
          <a:xfrm>
            <a:off x="2743200" y="3048000"/>
            <a:ext cx="0" cy="914400"/>
          </a:xfrm>
          <a:prstGeom prst="line">
            <a:avLst/>
          </a:prstGeom>
          <a:noFill/>
          <a:ln w="762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6400800" y="4572000"/>
            <a:ext cx="588963" cy="1044575"/>
            <a:chOff x="4180" y="783"/>
            <a:chExt cx="150" cy="307"/>
          </a:xfrm>
        </p:grpSpPr>
        <p:sp>
          <p:nvSpPr>
            <p:cNvPr id="9274" name="AutoShape 5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en-MY" altLang="en-US"/>
            </a:p>
          </p:txBody>
        </p:sp>
        <p:sp>
          <p:nvSpPr>
            <p:cNvPr id="9275" name="Rectangle 6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en-MY" altLang="en-US"/>
            </a:p>
          </p:txBody>
        </p:sp>
        <p:sp>
          <p:nvSpPr>
            <p:cNvPr id="9276" name="Rectangle 7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en-MY" altLang="en-US"/>
            </a:p>
          </p:txBody>
        </p:sp>
        <p:sp>
          <p:nvSpPr>
            <p:cNvPr id="9277" name="AutoShape 8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en-MY" altLang="en-US"/>
            </a:p>
          </p:txBody>
        </p:sp>
        <p:sp>
          <p:nvSpPr>
            <p:cNvPr id="9278" name="Line 9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9279" name="Line 10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9280" name="Rectangle 11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en-MY" altLang="en-US"/>
            </a:p>
          </p:txBody>
        </p:sp>
        <p:sp>
          <p:nvSpPr>
            <p:cNvPr id="9281" name="Rectangle 12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en-MY" altLang="en-US"/>
            </a:p>
          </p:txBody>
        </p:sp>
      </p:grpSp>
      <p:sp>
        <p:nvSpPr>
          <p:cNvPr id="9221" name="Rectangle 13"/>
          <p:cNvSpPr>
            <a:spLocks noGrp="1" noChangeArrowheads="1"/>
          </p:cNvSpPr>
          <p:nvPr>
            <p:ph type="title"/>
          </p:nvPr>
        </p:nvSpPr>
        <p:spPr>
          <a:xfrm>
            <a:off x="179388" y="-17463"/>
            <a:ext cx="8675687" cy="1143001"/>
          </a:xfrm>
        </p:spPr>
        <p:txBody>
          <a:bodyPr/>
          <a:lstStyle/>
          <a:p>
            <a:pPr eaLnBrk="1" hangingPunct="1"/>
            <a:r>
              <a:rPr lang="en-US" altLang="ko-KR" sz="4000" smtClean="0">
                <a:latin typeface="Tahoma" pitchFamily="34" charset="0"/>
              </a:rPr>
              <a:t>Socket-programming using TCP</a:t>
            </a:r>
            <a:endParaRPr lang="en-US" altLang="ko-KR" smtClean="0">
              <a:latin typeface="Tahoma" pitchFamily="34" charset="0"/>
            </a:endParaRPr>
          </a:p>
        </p:txBody>
      </p:sp>
      <p:sp>
        <p:nvSpPr>
          <p:cNvPr id="9222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709613" y="1052513"/>
            <a:ext cx="8686800" cy="60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800" u="sng" smtClean="0">
                <a:solidFill>
                  <a:srgbClr val="FF0000"/>
                </a:solidFill>
              </a:rPr>
              <a:t>TCP service:</a:t>
            </a:r>
            <a:r>
              <a:rPr lang="en-US" altLang="ko-KR" sz="2800" smtClean="0"/>
              <a:t> reliable byte stream transfer </a:t>
            </a:r>
            <a:endParaRPr lang="en-US" altLang="ko-KR" sz="3600" smtClean="0"/>
          </a:p>
        </p:txBody>
      </p:sp>
      <p:graphicFrame>
        <p:nvGraphicFramePr>
          <p:cNvPr id="9223" name="Object 15"/>
          <p:cNvGraphicFramePr>
            <a:graphicFrameLocks noChangeAspect="1"/>
          </p:cNvGraphicFramePr>
          <p:nvPr/>
        </p:nvGraphicFramePr>
        <p:xfrm>
          <a:off x="2362200" y="4467225"/>
          <a:ext cx="112395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5" name="Clip" r:id="rId3" imgW="1307263" imgH="1084139" progId="MS_ClipArt_Gallery.2">
                  <p:embed/>
                </p:oleObj>
              </mc:Choice>
              <mc:Fallback>
                <p:oleObj name="Clip" r:id="rId3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467225"/>
                        <a:ext cx="112395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24" name="Group 16"/>
          <p:cNvGrpSpPr>
            <a:grpSpLocks/>
          </p:cNvGrpSpPr>
          <p:nvPr/>
        </p:nvGrpSpPr>
        <p:grpSpPr bwMode="auto">
          <a:xfrm>
            <a:off x="2405063" y="4786313"/>
            <a:ext cx="1136650" cy="1665287"/>
            <a:chOff x="649" y="2246"/>
            <a:chExt cx="716" cy="1049"/>
          </a:xfrm>
        </p:grpSpPr>
        <p:sp>
          <p:nvSpPr>
            <p:cNvPr id="9266" name="Rectangle 17"/>
            <p:cNvSpPr>
              <a:spLocks noChangeArrowheads="1"/>
            </p:cNvSpPr>
            <p:nvPr/>
          </p:nvSpPr>
          <p:spPr bwMode="auto">
            <a:xfrm>
              <a:off x="678" y="2280"/>
              <a:ext cx="642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/>
              <a:endParaRPr kumimoji="0" lang="ko-KR" altLang="en-US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9267" name="Text Box 18"/>
            <p:cNvSpPr txBox="1">
              <a:spLocks noChangeArrowheads="1"/>
            </p:cNvSpPr>
            <p:nvPr/>
          </p:nvSpPr>
          <p:spPr bwMode="auto">
            <a:xfrm>
              <a:off x="694" y="2246"/>
              <a:ext cx="631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/>
              <a:r>
                <a:rPr kumimoji="0" lang="en-US" altLang="ko-KR" sz="1800">
                  <a:latin typeface="Comic Sans MS" pitchFamily="66" charset="0"/>
                </a:rPr>
                <a:t>process</a:t>
              </a:r>
              <a:endParaRPr kumimoji="0" lang="en-US" altLang="ko-KR" sz="1800">
                <a:latin typeface="Times New Roman" pitchFamily="18" charset="0"/>
              </a:endParaRPr>
            </a:p>
          </p:txBody>
        </p:sp>
        <p:grpSp>
          <p:nvGrpSpPr>
            <p:cNvPr id="9268" name="Group 19"/>
            <p:cNvGrpSpPr>
              <a:grpSpLocks/>
            </p:cNvGrpSpPr>
            <p:nvPr/>
          </p:nvGrpSpPr>
          <p:grpSpPr bwMode="auto">
            <a:xfrm>
              <a:off x="649" y="2628"/>
              <a:ext cx="716" cy="667"/>
              <a:chOff x="637" y="2610"/>
              <a:chExt cx="716" cy="667"/>
            </a:xfrm>
          </p:grpSpPr>
          <p:sp>
            <p:nvSpPr>
              <p:cNvPr id="9272" name="Text Box 20"/>
              <p:cNvSpPr txBox="1">
                <a:spLocks noChangeArrowheads="1"/>
              </p:cNvSpPr>
              <p:nvPr/>
            </p:nvSpPr>
            <p:spPr bwMode="auto">
              <a:xfrm>
                <a:off x="637" y="2616"/>
                <a:ext cx="716" cy="6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latinLnBrk="0"/>
                <a:r>
                  <a:rPr kumimoji="0" lang="en-US" altLang="ko-KR" sz="1800">
                    <a:latin typeface="Comic Sans MS" pitchFamily="66" charset="0"/>
                  </a:rPr>
                  <a:t>TCP with</a:t>
                </a:r>
              </a:p>
              <a:p>
                <a:pPr algn="ctr" latinLnBrk="0"/>
                <a:r>
                  <a:rPr kumimoji="0" lang="en-US" altLang="ko-KR" sz="1800">
                    <a:latin typeface="Comic Sans MS" pitchFamily="66" charset="0"/>
                  </a:rPr>
                  <a:t>buffers,</a:t>
                </a:r>
              </a:p>
              <a:p>
                <a:pPr algn="ctr" latinLnBrk="0"/>
                <a:r>
                  <a:rPr kumimoji="0" lang="en-US" altLang="ko-KR" sz="1800">
                    <a:latin typeface="Comic Sans MS" pitchFamily="66" charset="0"/>
                  </a:rPr>
                  <a:t>variables</a:t>
                </a:r>
                <a:endParaRPr kumimoji="0" lang="en-US" altLang="ko-KR" sz="1800">
                  <a:latin typeface="Times New Roman" pitchFamily="18" charset="0"/>
                </a:endParaRPr>
              </a:p>
            </p:txBody>
          </p:sp>
          <p:sp>
            <p:nvSpPr>
              <p:cNvPr id="9273" name="Rectangle 21"/>
              <p:cNvSpPr>
                <a:spLocks noChangeArrowheads="1"/>
              </p:cNvSpPr>
              <p:nvPr/>
            </p:nvSpPr>
            <p:spPr bwMode="auto">
              <a:xfrm>
                <a:off x="672" y="2610"/>
                <a:ext cx="642" cy="63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en-MY" altLang="en-US"/>
              </a:p>
            </p:txBody>
          </p:sp>
        </p:grpSp>
        <p:grpSp>
          <p:nvGrpSpPr>
            <p:cNvPr id="9269" name="Group 22"/>
            <p:cNvGrpSpPr>
              <a:grpSpLocks/>
            </p:cNvGrpSpPr>
            <p:nvPr/>
          </p:nvGrpSpPr>
          <p:grpSpPr bwMode="auto">
            <a:xfrm>
              <a:off x="741" y="2486"/>
              <a:ext cx="561" cy="259"/>
              <a:chOff x="897" y="3722"/>
              <a:chExt cx="561" cy="259"/>
            </a:xfrm>
          </p:grpSpPr>
          <p:sp>
            <p:nvSpPr>
              <p:cNvPr id="9270" name="Rectangle 23"/>
              <p:cNvSpPr>
                <a:spLocks noChangeArrowheads="1"/>
              </p:cNvSpPr>
              <p:nvPr/>
            </p:nvSpPr>
            <p:spPr bwMode="auto">
              <a:xfrm>
                <a:off x="924" y="3774"/>
                <a:ext cx="492" cy="15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en-MY" altLang="en-US"/>
              </a:p>
            </p:txBody>
          </p:sp>
          <p:sp>
            <p:nvSpPr>
              <p:cNvPr id="9271" name="Text Box 24"/>
              <p:cNvSpPr txBox="1">
                <a:spLocks noChangeArrowheads="1"/>
              </p:cNvSpPr>
              <p:nvPr/>
            </p:nvSpPr>
            <p:spPr bwMode="auto">
              <a:xfrm>
                <a:off x="897" y="3722"/>
                <a:ext cx="561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latinLnBrk="0"/>
                <a:r>
                  <a:rPr kumimoji="0" lang="en-US" altLang="ko-KR" sz="1800">
                    <a:solidFill>
                      <a:schemeClr val="bg1"/>
                    </a:solidFill>
                    <a:latin typeface="Comic Sans MS" pitchFamily="66" charset="0"/>
                  </a:rPr>
                  <a:t>socket</a:t>
                </a:r>
                <a:endParaRPr kumimoji="0" lang="en-US" altLang="ko-KR">
                  <a:latin typeface="Times New Roman" pitchFamily="18" charset="0"/>
                </a:endParaRPr>
              </a:p>
            </p:txBody>
          </p:sp>
        </p:grpSp>
      </p:grpSp>
      <p:sp>
        <p:nvSpPr>
          <p:cNvPr id="9225" name="Text Box 25"/>
          <p:cNvSpPr txBox="1">
            <a:spLocks noChangeArrowheads="1"/>
          </p:cNvSpPr>
          <p:nvPr/>
        </p:nvSpPr>
        <p:spPr bwMode="auto">
          <a:xfrm>
            <a:off x="806450" y="4578350"/>
            <a:ext cx="1430338" cy="93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latinLnBrk="0"/>
            <a:r>
              <a:rPr kumimoji="0" lang="en-US" altLang="ko-KR" sz="1600">
                <a:latin typeface="Comic Sans MS" pitchFamily="66" charset="0"/>
              </a:rPr>
              <a:t>controlled by</a:t>
            </a:r>
          </a:p>
          <a:p>
            <a:pPr algn="r" latinLnBrk="0"/>
            <a:r>
              <a:rPr kumimoji="0" lang="en-US" altLang="ko-KR" sz="1600">
                <a:latin typeface="Comic Sans MS" pitchFamily="66" charset="0"/>
              </a:rPr>
              <a:t>application</a:t>
            </a:r>
          </a:p>
          <a:p>
            <a:pPr algn="r" latinLnBrk="0"/>
            <a:r>
              <a:rPr kumimoji="0" lang="en-US" altLang="ko-KR" sz="1600">
                <a:latin typeface="Comic Sans MS" pitchFamily="66" charset="0"/>
              </a:rPr>
              <a:t>developer</a:t>
            </a:r>
            <a:endParaRPr kumimoji="0" lang="en-US" altLang="ko-KR">
              <a:latin typeface="Times New Roman" pitchFamily="18" charset="0"/>
            </a:endParaRPr>
          </a:p>
        </p:txBody>
      </p:sp>
      <p:sp>
        <p:nvSpPr>
          <p:cNvPr id="9226" name="Text Box 26"/>
          <p:cNvSpPr txBox="1">
            <a:spLocks noChangeArrowheads="1"/>
          </p:cNvSpPr>
          <p:nvPr/>
        </p:nvSpPr>
        <p:spPr bwMode="auto">
          <a:xfrm>
            <a:off x="777875" y="5445125"/>
            <a:ext cx="1430338" cy="93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latinLnBrk="0"/>
            <a:r>
              <a:rPr kumimoji="0" lang="en-US" altLang="ko-KR" sz="1600">
                <a:latin typeface="Comic Sans MS" pitchFamily="66" charset="0"/>
              </a:rPr>
              <a:t>controlled by</a:t>
            </a:r>
          </a:p>
          <a:p>
            <a:pPr algn="r" latinLnBrk="0"/>
            <a:r>
              <a:rPr kumimoji="0" lang="en-US" altLang="ko-KR" sz="1600">
                <a:latin typeface="Comic Sans MS" pitchFamily="66" charset="0"/>
              </a:rPr>
              <a:t>operating</a:t>
            </a:r>
          </a:p>
          <a:p>
            <a:pPr algn="r" latinLnBrk="0"/>
            <a:r>
              <a:rPr kumimoji="0" lang="en-US" altLang="ko-KR" sz="1600">
                <a:latin typeface="Comic Sans MS" pitchFamily="66" charset="0"/>
              </a:rPr>
              <a:t>system</a:t>
            </a:r>
            <a:endParaRPr kumimoji="0" lang="en-US" altLang="ko-KR">
              <a:latin typeface="Times New Roman" pitchFamily="18" charset="0"/>
            </a:endParaRPr>
          </a:p>
        </p:txBody>
      </p:sp>
      <p:sp>
        <p:nvSpPr>
          <p:cNvPr id="9227" name="Line 27"/>
          <p:cNvSpPr>
            <a:spLocks noChangeShapeType="1"/>
          </p:cNvSpPr>
          <p:nvPr/>
        </p:nvSpPr>
        <p:spPr bwMode="auto">
          <a:xfrm flipV="1">
            <a:off x="2232025" y="4849813"/>
            <a:ext cx="0" cy="485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9228" name="Line 28"/>
          <p:cNvSpPr>
            <a:spLocks noChangeShapeType="1"/>
          </p:cNvSpPr>
          <p:nvPr/>
        </p:nvSpPr>
        <p:spPr bwMode="auto">
          <a:xfrm flipH="1" flipV="1">
            <a:off x="2222500" y="5430838"/>
            <a:ext cx="0" cy="1000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grpSp>
        <p:nvGrpSpPr>
          <p:cNvPr id="9229" name="Group 29"/>
          <p:cNvGrpSpPr>
            <a:grpSpLocks/>
          </p:cNvGrpSpPr>
          <p:nvPr/>
        </p:nvGrpSpPr>
        <p:grpSpPr bwMode="auto">
          <a:xfrm>
            <a:off x="6105525" y="4932363"/>
            <a:ext cx="1136650" cy="1665287"/>
            <a:chOff x="649" y="2246"/>
            <a:chExt cx="716" cy="1049"/>
          </a:xfrm>
        </p:grpSpPr>
        <p:sp>
          <p:nvSpPr>
            <p:cNvPr id="9258" name="Rectangle 30"/>
            <p:cNvSpPr>
              <a:spLocks noChangeArrowheads="1"/>
            </p:cNvSpPr>
            <p:nvPr/>
          </p:nvSpPr>
          <p:spPr bwMode="auto">
            <a:xfrm>
              <a:off x="678" y="2280"/>
              <a:ext cx="642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/>
              <a:endParaRPr kumimoji="0" lang="ko-KR" altLang="en-US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9259" name="Text Box 31"/>
            <p:cNvSpPr txBox="1">
              <a:spLocks noChangeArrowheads="1"/>
            </p:cNvSpPr>
            <p:nvPr/>
          </p:nvSpPr>
          <p:spPr bwMode="auto">
            <a:xfrm>
              <a:off x="694" y="2246"/>
              <a:ext cx="631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/>
              <a:r>
                <a:rPr kumimoji="0" lang="en-US" altLang="ko-KR" sz="1800">
                  <a:latin typeface="Comic Sans MS" pitchFamily="66" charset="0"/>
                </a:rPr>
                <a:t>process</a:t>
              </a:r>
              <a:endParaRPr kumimoji="0" lang="en-US" altLang="ko-KR" sz="1800">
                <a:latin typeface="Times New Roman" pitchFamily="18" charset="0"/>
              </a:endParaRPr>
            </a:p>
          </p:txBody>
        </p:sp>
        <p:grpSp>
          <p:nvGrpSpPr>
            <p:cNvPr id="9260" name="Group 32"/>
            <p:cNvGrpSpPr>
              <a:grpSpLocks/>
            </p:cNvGrpSpPr>
            <p:nvPr/>
          </p:nvGrpSpPr>
          <p:grpSpPr bwMode="auto">
            <a:xfrm>
              <a:off x="649" y="2628"/>
              <a:ext cx="716" cy="667"/>
              <a:chOff x="637" y="2610"/>
              <a:chExt cx="716" cy="667"/>
            </a:xfrm>
          </p:grpSpPr>
          <p:sp>
            <p:nvSpPr>
              <p:cNvPr id="9264" name="Text Box 33"/>
              <p:cNvSpPr txBox="1">
                <a:spLocks noChangeArrowheads="1"/>
              </p:cNvSpPr>
              <p:nvPr/>
            </p:nvSpPr>
            <p:spPr bwMode="auto">
              <a:xfrm>
                <a:off x="637" y="2616"/>
                <a:ext cx="716" cy="6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latinLnBrk="0"/>
                <a:r>
                  <a:rPr kumimoji="0" lang="en-US" altLang="ko-KR" sz="1800">
                    <a:latin typeface="Comic Sans MS" pitchFamily="66" charset="0"/>
                  </a:rPr>
                  <a:t>TCP with</a:t>
                </a:r>
              </a:p>
              <a:p>
                <a:pPr algn="ctr" latinLnBrk="0"/>
                <a:r>
                  <a:rPr kumimoji="0" lang="en-US" altLang="ko-KR" sz="1800">
                    <a:latin typeface="Comic Sans MS" pitchFamily="66" charset="0"/>
                  </a:rPr>
                  <a:t>buffers,</a:t>
                </a:r>
              </a:p>
              <a:p>
                <a:pPr algn="ctr" latinLnBrk="0"/>
                <a:r>
                  <a:rPr kumimoji="0" lang="en-US" altLang="ko-KR" sz="1800">
                    <a:latin typeface="Comic Sans MS" pitchFamily="66" charset="0"/>
                  </a:rPr>
                  <a:t>variables</a:t>
                </a:r>
                <a:endParaRPr kumimoji="0" lang="en-US" altLang="ko-KR" sz="1800">
                  <a:latin typeface="Times New Roman" pitchFamily="18" charset="0"/>
                </a:endParaRPr>
              </a:p>
            </p:txBody>
          </p:sp>
          <p:sp>
            <p:nvSpPr>
              <p:cNvPr id="9265" name="Rectangle 34"/>
              <p:cNvSpPr>
                <a:spLocks noChangeArrowheads="1"/>
              </p:cNvSpPr>
              <p:nvPr/>
            </p:nvSpPr>
            <p:spPr bwMode="auto">
              <a:xfrm>
                <a:off x="672" y="2610"/>
                <a:ext cx="642" cy="63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en-MY" altLang="en-US"/>
              </a:p>
            </p:txBody>
          </p:sp>
        </p:grpSp>
        <p:grpSp>
          <p:nvGrpSpPr>
            <p:cNvPr id="9261" name="Group 35"/>
            <p:cNvGrpSpPr>
              <a:grpSpLocks/>
            </p:cNvGrpSpPr>
            <p:nvPr/>
          </p:nvGrpSpPr>
          <p:grpSpPr bwMode="auto">
            <a:xfrm>
              <a:off x="741" y="2486"/>
              <a:ext cx="561" cy="259"/>
              <a:chOff x="897" y="3722"/>
              <a:chExt cx="561" cy="259"/>
            </a:xfrm>
          </p:grpSpPr>
          <p:sp>
            <p:nvSpPr>
              <p:cNvPr id="9262" name="Rectangle 36"/>
              <p:cNvSpPr>
                <a:spLocks noChangeArrowheads="1"/>
              </p:cNvSpPr>
              <p:nvPr/>
            </p:nvSpPr>
            <p:spPr bwMode="auto">
              <a:xfrm>
                <a:off x="924" y="3774"/>
                <a:ext cx="492" cy="15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en-MY" altLang="en-US"/>
              </a:p>
            </p:txBody>
          </p:sp>
          <p:sp>
            <p:nvSpPr>
              <p:cNvPr id="9263" name="Text Box 37"/>
              <p:cNvSpPr txBox="1">
                <a:spLocks noChangeArrowheads="1"/>
              </p:cNvSpPr>
              <p:nvPr/>
            </p:nvSpPr>
            <p:spPr bwMode="auto">
              <a:xfrm>
                <a:off x="897" y="3722"/>
                <a:ext cx="561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latinLnBrk="0"/>
                <a:r>
                  <a:rPr kumimoji="0" lang="en-US" altLang="ko-KR" sz="1800">
                    <a:solidFill>
                      <a:schemeClr val="bg1"/>
                    </a:solidFill>
                    <a:latin typeface="Comic Sans MS" pitchFamily="66" charset="0"/>
                  </a:rPr>
                  <a:t>socket</a:t>
                </a:r>
                <a:endParaRPr kumimoji="0" lang="en-US" altLang="ko-KR">
                  <a:latin typeface="Times New Roman" pitchFamily="18" charset="0"/>
                </a:endParaRPr>
              </a:p>
            </p:txBody>
          </p:sp>
        </p:grpSp>
      </p:grpSp>
      <p:sp>
        <p:nvSpPr>
          <p:cNvPr id="9230" name="Freeform 38"/>
          <p:cNvSpPr>
            <a:spLocks/>
          </p:cNvSpPr>
          <p:nvPr/>
        </p:nvSpPr>
        <p:spPr bwMode="auto">
          <a:xfrm>
            <a:off x="3886200" y="5183188"/>
            <a:ext cx="1798638" cy="1674812"/>
          </a:xfrm>
          <a:custGeom>
            <a:avLst/>
            <a:gdLst>
              <a:gd name="T0" fmla="*/ 332720 w 1292"/>
              <a:gd name="T1" fmla="*/ 9342 h 1255"/>
              <a:gd name="T2" fmla="*/ 48725 w 1292"/>
              <a:gd name="T3" fmla="*/ 209518 h 1255"/>
              <a:gd name="T4" fmla="*/ 40372 w 1292"/>
              <a:gd name="T5" fmla="*/ 697950 h 1255"/>
              <a:gd name="T6" fmla="*/ 73783 w 1292"/>
              <a:gd name="T7" fmla="*/ 1106310 h 1255"/>
              <a:gd name="T8" fmla="*/ 341073 w 1292"/>
              <a:gd name="T9" fmla="*/ 1162360 h 1255"/>
              <a:gd name="T10" fmla="*/ 900711 w 1292"/>
              <a:gd name="T11" fmla="*/ 1506664 h 1255"/>
              <a:gd name="T12" fmla="*/ 1385174 w 1292"/>
              <a:gd name="T13" fmla="*/ 1650791 h 1255"/>
              <a:gd name="T14" fmla="*/ 1669169 w 1292"/>
              <a:gd name="T15" fmla="*/ 1362536 h 1255"/>
              <a:gd name="T16" fmla="*/ 1769403 w 1292"/>
              <a:gd name="T17" fmla="*/ 593858 h 1255"/>
              <a:gd name="T18" fmla="*/ 1677522 w 1292"/>
              <a:gd name="T19" fmla="*/ 281582 h 1255"/>
              <a:gd name="T20" fmla="*/ 1042709 w 1292"/>
              <a:gd name="T21" fmla="*/ 153469 h 1255"/>
              <a:gd name="T22" fmla="*/ 332720 w 1292"/>
              <a:gd name="T23" fmla="*/ 9342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9231" name="Text Box 39"/>
          <p:cNvSpPr txBox="1">
            <a:spLocks noChangeArrowheads="1"/>
          </p:cNvSpPr>
          <p:nvPr/>
        </p:nvSpPr>
        <p:spPr bwMode="auto">
          <a:xfrm>
            <a:off x="4224338" y="5768975"/>
            <a:ext cx="1162050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/>
            <a:r>
              <a:rPr kumimoji="0" lang="en-US" altLang="ko-KR" sz="2000">
                <a:latin typeface="Comic Sans MS" pitchFamily="66" charset="0"/>
              </a:rPr>
              <a:t>internet</a:t>
            </a:r>
            <a:endParaRPr kumimoji="0" lang="en-US" altLang="ko-KR">
              <a:latin typeface="Times New Roman" pitchFamily="18" charset="0"/>
            </a:endParaRPr>
          </a:p>
        </p:txBody>
      </p:sp>
      <p:sp>
        <p:nvSpPr>
          <p:cNvPr id="9232" name="Line 40"/>
          <p:cNvSpPr>
            <a:spLocks noChangeShapeType="1"/>
          </p:cNvSpPr>
          <p:nvPr/>
        </p:nvSpPr>
        <p:spPr bwMode="auto">
          <a:xfrm flipH="1">
            <a:off x="3517900" y="5688013"/>
            <a:ext cx="2533650" cy="95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9233" name="Text Box 41"/>
          <p:cNvSpPr txBox="1">
            <a:spLocks noChangeArrowheads="1"/>
          </p:cNvSpPr>
          <p:nvPr/>
        </p:nvSpPr>
        <p:spPr bwMode="auto">
          <a:xfrm>
            <a:off x="1066800" y="2030413"/>
            <a:ext cx="9810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/>
            <a:r>
              <a:rPr kumimoji="0" lang="en-US" altLang="ko-KR">
                <a:latin typeface="Comic Sans MS" pitchFamily="66" charset="0"/>
              </a:rPr>
              <a:t>client</a:t>
            </a:r>
          </a:p>
        </p:txBody>
      </p:sp>
      <p:sp>
        <p:nvSpPr>
          <p:cNvPr id="9234" name="Text Box 42"/>
          <p:cNvSpPr txBox="1">
            <a:spLocks noChangeArrowheads="1"/>
          </p:cNvSpPr>
          <p:nvPr/>
        </p:nvSpPr>
        <p:spPr bwMode="auto">
          <a:xfrm>
            <a:off x="7086600" y="1676400"/>
            <a:ext cx="11049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/>
            <a:r>
              <a:rPr kumimoji="0" lang="en-US" altLang="ko-KR">
                <a:latin typeface="Comic Sans MS" pitchFamily="66" charset="0"/>
              </a:rPr>
              <a:t>server</a:t>
            </a:r>
          </a:p>
        </p:txBody>
      </p:sp>
      <p:sp>
        <p:nvSpPr>
          <p:cNvPr id="51243" name="Text Box 43"/>
          <p:cNvSpPr txBox="1">
            <a:spLocks noChangeArrowheads="1"/>
          </p:cNvSpPr>
          <p:nvPr/>
        </p:nvSpPr>
        <p:spPr bwMode="auto">
          <a:xfrm>
            <a:off x="2286000" y="1954213"/>
            <a:ext cx="1063625" cy="76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lnSpc>
                <a:spcPct val="80000"/>
              </a:lnSpc>
            </a:pPr>
            <a:r>
              <a:rPr kumimoji="0" lang="en-US" altLang="ko-KR" sz="1800">
                <a:latin typeface="Comic Sans MS" pitchFamily="66" charset="0"/>
              </a:rPr>
              <a:t>socket( )</a:t>
            </a:r>
          </a:p>
          <a:p>
            <a:pPr latinLnBrk="0">
              <a:lnSpc>
                <a:spcPct val="80000"/>
              </a:lnSpc>
            </a:pPr>
            <a:r>
              <a:rPr kumimoji="0" lang="en-US" altLang="ko-KR" sz="1800">
                <a:latin typeface="Comic Sans MS" pitchFamily="66" charset="0"/>
              </a:rPr>
              <a:t>bind( )</a:t>
            </a:r>
          </a:p>
          <a:p>
            <a:pPr latinLnBrk="0">
              <a:lnSpc>
                <a:spcPct val="80000"/>
              </a:lnSpc>
            </a:pPr>
            <a:r>
              <a:rPr kumimoji="0" lang="en-US" altLang="ko-KR" sz="1800">
                <a:latin typeface="Comic Sans MS" pitchFamily="66" charset="0"/>
              </a:rPr>
              <a:t>connect( )</a:t>
            </a:r>
          </a:p>
        </p:txBody>
      </p:sp>
      <p:sp>
        <p:nvSpPr>
          <p:cNvPr id="51244" name="Text Box 44"/>
          <p:cNvSpPr txBox="1">
            <a:spLocks noChangeArrowheads="1"/>
          </p:cNvSpPr>
          <p:nvPr/>
        </p:nvSpPr>
        <p:spPr bwMode="auto">
          <a:xfrm>
            <a:off x="5715000" y="1524000"/>
            <a:ext cx="976313" cy="76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lnSpc>
                <a:spcPct val="80000"/>
              </a:lnSpc>
            </a:pPr>
            <a:r>
              <a:rPr kumimoji="0" lang="en-US" altLang="ko-KR" sz="1800">
                <a:latin typeface="Comic Sans MS" pitchFamily="66" charset="0"/>
              </a:rPr>
              <a:t>socket( )</a:t>
            </a:r>
          </a:p>
          <a:p>
            <a:pPr latinLnBrk="0">
              <a:lnSpc>
                <a:spcPct val="80000"/>
              </a:lnSpc>
            </a:pPr>
            <a:r>
              <a:rPr kumimoji="0" lang="en-US" altLang="ko-KR" sz="1800">
                <a:latin typeface="Comic Sans MS" pitchFamily="66" charset="0"/>
              </a:rPr>
              <a:t>bind( )</a:t>
            </a:r>
          </a:p>
          <a:p>
            <a:pPr latinLnBrk="0">
              <a:lnSpc>
                <a:spcPct val="80000"/>
              </a:lnSpc>
            </a:pPr>
            <a:r>
              <a:rPr kumimoji="0" lang="en-US" altLang="ko-KR" sz="1800">
                <a:latin typeface="Comic Sans MS" pitchFamily="66" charset="0"/>
              </a:rPr>
              <a:t>listen( )</a:t>
            </a:r>
            <a:endParaRPr kumimoji="0" lang="en-US" altLang="ko-KR" sz="1800" b="1">
              <a:latin typeface="Comic Sans MS" pitchFamily="66" charset="0"/>
            </a:endParaRPr>
          </a:p>
        </p:txBody>
      </p:sp>
      <p:sp>
        <p:nvSpPr>
          <p:cNvPr id="51245" name="Text Box 45"/>
          <p:cNvSpPr txBox="1">
            <a:spLocks noChangeArrowheads="1"/>
          </p:cNvSpPr>
          <p:nvPr/>
        </p:nvSpPr>
        <p:spPr bwMode="auto">
          <a:xfrm>
            <a:off x="5943600" y="2667000"/>
            <a:ext cx="976313" cy="31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/>
            <a:r>
              <a:rPr kumimoji="0" lang="en-US" altLang="ko-KR" sz="1800">
                <a:latin typeface="Comic Sans MS" pitchFamily="66" charset="0"/>
              </a:rPr>
              <a:t>accept( )</a:t>
            </a:r>
          </a:p>
        </p:txBody>
      </p:sp>
      <p:sp>
        <p:nvSpPr>
          <p:cNvPr id="51246" name="Text Box 46"/>
          <p:cNvSpPr txBox="1">
            <a:spLocks noChangeArrowheads="1"/>
          </p:cNvSpPr>
          <p:nvPr/>
        </p:nvSpPr>
        <p:spPr bwMode="auto">
          <a:xfrm>
            <a:off x="2438400" y="2895600"/>
            <a:ext cx="838200" cy="2873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lnSpc>
                <a:spcPct val="90000"/>
              </a:lnSpc>
            </a:pPr>
            <a:r>
              <a:rPr kumimoji="0" lang="en-US" altLang="ko-KR" sz="1800">
                <a:latin typeface="Comic Sans MS" pitchFamily="66" charset="0"/>
              </a:rPr>
              <a:t>send( )</a:t>
            </a:r>
          </a:p>
        </p:txBody>
      </p:sp>
      <p:sp>
        <p:nvSpPr>
          <p:cNvPr id="51247" name="Text Box 47"/>
          <p:cNvSpPr txBox="1">
            <a:spLocks noChangeArrowheads="1"/>
          </p:cNvSpPr>
          <p:nvPr/>
        </p:nvSpPr>
        <p:spPr bwMode="auto">
          <a:xfrm>
            <a:off x="5943600" y="3276600"/>
            <a:ext cx="976313" cy="2555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lnSpc>
                <a:spcPct val="80000"/>
              </a:lnSpc>
            </a:pPr>
            <a:r>
              <a:rPr kumimoji="0" lang="en-US" altLang="ko-KR" sz="1800">
                <a:latin typeface="Comic Sans MS" pitchFamily="66" charset="0"/>
              </a:rPr>
              <a:t>recv( )</a:t>
            </a:r>
          </a:p>
        </p:txBody>
      </p:sp>
      <p:sp>
        <p:nvSpPr>
          <p:cNvPr id="51248" name="Line 48"/>
          <p:cNvSpPr>
            <a:spLocks noChangeShapeType="1"/>
          </p:cNvSpPr>
          <p:nvPr/>
        </p:nvSpPr>
        <p:spPr bwMode="auto">
          <a:xfrm>
            <a:off x="3352800" y="3124200"/>
            <a:ext cx="2514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1249" name="Rectangle 49"/>
          <p:cNvSpPr>
            <a:spLocks noChangeArrowheads="1"/>
          </p:cNvSpPr>
          <p:nvPr/>
        </p:nvSpPr>
        <p:spPr bwMode="auto">
          <a:xfrm>
            <a:off x="2286000" y="4011613"/>
            <a:ext cx="954088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/>
            <a:r>
              <a:rPr kumimoji="0" lang="en-US" altLang="ko-KR" sz="1800">
                <a:latin typeface="Comic Sans MS" pitchFamily="66" charset="0"/>
              </a:rPr>
              <a:t>close( )</a:t>
            </a:r>
          </a:p>
        </p:txBody>
      </p:sp>
      <p:sp>
        <p:nvSpPr>
          <p:cNvPr id="51250" name="Line 50"/>
          <p:cNvSpPr>
            <a:spLocks noChangeShapeType="1"/>
          </p:cNvSpPr>
          <p:nvPr/>
        </p:nvSpPr>
        <p:spPr bwMode="auto">
          <a:xfrm>
            <a:off x="3200400" y="4191000"/>
            <a:ext cx="2438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grpSp>
        <p:nvGrpSpPr>
          <p:cNvPr id="51251" name="Group 51"/>
          <p:cNvGrpSpPr>
            <a:grpSpLocks/>
          </p:cNvGrpSpPr>
          <p:nvPr/>
        </p:nvGrpSpPr>
        <p:grpSpPr bwMode="auto">
          <a:xfrm>
            <a:off x="3200400" y="4114800"/>
            <a:ext cx="3581400" cy="407988"/>
            <a:chOff x="2016" y="2592"/>
            <a:chExt cx="2256" cy="257"/>
          </a:xfrm>
        </p:grpSpPr>
        <p:sp>
          <p:nvSpPr>
            <p:cNvPr id="9256" name="Rectangle 52"/>
            <p:cNvSpPr>
              <a:spLocks noChangeArrowheads="1"/>
            </p:cNvSpPr>
            <p:nvPr/>
          </p:nvSpPr>
          <p:spPr bwMode="auto">
            <a:xfrm>
              <a:off x="3671" y="2592"/>
              <a:ext cx="601" cy="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/>
              <a:r>
                <a:rPr kumimoji="0" lang="en-US" altLang="ko-KR" sz="1800">
                  <a:latin typeface="Comic Sans MS" pitchFamily="66" charset="0"/>
                </a:rPr>
                <a:t>close( )</a:t>
              </a:r>
            </a:p>
          </p:txBody>
        </p:sp>
        <p:sp>
          <p:nvSpPr>
            <p:cNvPr id="9257" name="Line 53"/>
            <p:cNvSpPr>
              <a:spLocks noChangeShapeType="1"/>
            </p:cNvSpPr>
            <p:nvPr/>
          </p:nvSpPr>
          <p:spPr bwMode="auto">
            <a:xfrm>
              <a:off x="2016" y="2736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</p:grpSp>
      <p:grpSp>
        <p:nvGrpSpPr>
          <p:cNvPr id="51254" name="Group 54"/>
          <p:cNvGrpSpPr>
            <a:grpSpLocks/>
          </p:cNvGrpSpPr>
          <p:nvPr/>
        </p:nvGrpSpPr>
        <p:grpSpPr bwMode="auto">
          <a:xfrm>
            <a:off x="1981200" y="3097213"/>
            <a:ext cx="1219200" cy="941387"/>
            <a:chOff x="1248" y="1951"/>
            <a:chExt cx="768" cy="593"/>
          </a:xfrm>
        </p:grpSpPr>
        <p:sp>
          <p:nvSpPr>
            <p:cNvPr id="9254" name="Freeform 55"/>
            <p:cNvSpPr>
              <a:spLocks/>
            </p:cNvSpPr>
            <p:nvPr/>
          </p:nvSpPr>
          <p:spPr bwMode="auto">
            <a:xfrm>
              <a:off x="1248" y="1951"/>
              <a:ext cx="240" cy="432"/>
            </a:xfrm>
            <a:custGeom>
              <a:avLst/>
              <a:gdLst>
                <a:gd name="T0" fmla="*/ 240 w 240"/>
                <a:gd name="T1" fmla="*/ 432 h 432"/>
                <a:gd name="T2" fmla="*/ 0 w 240"/>
                <a:gd name="T3" fmla="*/ 432 h 432"/>
                <a:gd name="T4" fmla="*/ 0 w 240"/>
                <a:gd name="T5" fmla="*/ 0 h 432"/>
                <a:gd name="T6" fmla="*/ 240 w 240"/>
                <a:gd name="T7" fmla="*/ 0 h 4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0" h="432">
                  <a:moveTo>
                    <a:pt x="240" y="432"/>
                  </a:moveTo>
                  <a:lnTo>
                    <a:pt x="0" y="432"/>
                  </a:lnTo>
                  <a:lnTo>
                    <a:pt x="0" y="0"/>
                  </a:lnTo>
                  <a:lnTo>
                    <a:pt x="24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9255" name="Text Box 56"/>
            <p:cNvSpPr txBox="1">
              <a:spLocks noChangeArrowheads="1"/>
            </p:cNvSpPr>
            <p:nvPr/>
          </p:nvSpPr>
          <p:spPr bwMode="auto">
            <a:xfrm>
              <a:off x="1488" y="2363"/>
              <a:ext cx="528" cy="1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lnSpc>
                  <a:spcPct val="90000"/>
                </a:lnSpc>
              </a:pPr>
              <a:r>
                <a:rPr kumimoji="0" lang="en-US" altLang="ko-KR" sz="1800">
                  <a:latin typeface="Comic Sans MS" pitchFamily="66" charset="0"/>
                </a:rPr>
                <a:t>recv( )</a:t>
              </a:r>
            </a:p>
          </p:txBody>
        </p:sp>
      </p:grpSp>
      <p:grpSp>
        <p:nvGrpSpPr>
          <p:cNvPr id="51257" name="Group 57"/>
          <p:cNvGrpSpPr>
            <a:grpSpLocks/>
          </p:cNvGrpSpPr>
          <p:nvPr/>
        </p:nvGrpSpPr>
        <p:grpSpPr bwMode="auto">
          <a:xfrm>
            <a:off x="5943600" y="3352800"/>
            <a:ext cx="1219200" cy="896938"/>
            <a:chOff x="3744" y="2112"/>
            <a:chExt cx="768" cy="565"/>
          </a:xfrm>
        </p:grpSpPr>
        <p:sp>
          <p:nvSpPr>
            <p:cNvPr id="9252" name="Freeform 58"/>
            <p:cNvSpPr>
              <a:spLocks/>
            </p:cNvSpPr>
            <p:nvPr/>
          </p:nvSpPr>
          <p:spPr bwMode="auto">
            <a:xfrm flipH="1">
              <a:off x="4272" y="2112"/>
              <a:ext cx="240" cy="432"/>
            </a:xfrm>
            <a:custGeom>
              <a:avLst/>
              <a:gdLst>
                <a:gd name="T0" fmla="*/ 240 w 240"/>
                <a:gd name="T1" fmla="*/ 432 h 432"/>
                <a:gd name="T2" fmla="*/ 0 w 240"/>
                <a:gd name="T3" fmla="*/ 432 h 432"/>
                <a:gd name="T4" fmla="*/ 0 w 240"/>
                <a:gd name="T5" fmla="*/ 0 h 432"/>
                <a:gd name="T6" fmla="*/ 240 w 240"/>
                <a:gd name="T7" fmla="*/ 0 h 4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0" h="432">
                  <a:moveTo>
                    <a:pt x="240" y="432"/>
                  </a:moveTo>
                  <a:lnTo>
                    <a:pt x="0" y="432"/>
                  </a:lnTo>
                  <a:lnTo>
                    <a:pt x="0" y="0"/>
                  </a:lnTo>
                  <a:lnTo>
                    <a:pt x="24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9253" name="Text Box 59"/>
            <p:cNvSpPr txBox="1">
              <a:spLocks noChangeArrowheads="1"/>
            </p:cNvSpPr>
            <p:nvPr/>
          </p:nvSpPr>
          <p:spPr bwMode="auto">
            <a:xfrm>
              <a:off x="3744" y="2496"/>
              <a:ext cx="528" cy="1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>
                <a:lnSpc>
                  <a:spcPct val="90000"/>
                </a:lnSpc>
              </a:pPr>
              <a:r>
                <a:rPr kumimoji="0" lang="en-US" altLang="ko-KR" sz="1800">
                  <a:latin typeface="Comic Sans MS" pitchFamily="66" charset="0"/>
                </a:rPr>
                <a:t>send( )</a:t>
              </a:r>
            </a:p>
          </p:txBody>
        </p:sp>
      </p:grpSp>
      <p:grpSp>
        <p:nvGrpSpPr>
          <p:cNvPr id="51260" name="Group 60"/>
          <p:cNvGrpSpPr>
            <a:grpSpLocks/>
          </p:cNvGrpSpPr>
          <p:nvPr/>
        </p:nvGrpSpPr>
        <p:grpSpPr bwMode="auto">
          <a:xfrm>
            <a:off x="3352800" y="2362200"/>
            <a:ext cx="2362200" cy="457200"/>
            <a:chOff x="2112" y="1488"/>
            <a:chExt cx="1488" cy="288"/>
          </a:xfrm>
        </p:grpSpPr>
        <p:sp>
          <p:nvSpPr>
            <p:cNvPr id="9250" name="Line 61"/>
            <p:cNvSpPr>
              <a:spLocks noChangeShapeType="1"/>
            </p:cNvSpPr>
            <p:nvPr/>
          </p:nvSpPr>
          <p:spPr bwMode="auto">
            <a:xfrm>
              <a:off x="2112" y="1632"/>
              <a:ext cx="14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9251" name="Text Box 62"/>
            <p:cNvSpPr txBox="1">
              <a:spLocks noChangeArrowheads="1"/>
            </p:cNvSpPr>
            <p:nvPr/>
          </p:nvSpPr>
          <p:spPr bwMode="auto">
            <a:xfrm>
              <a:off x="2304" y="1488"/>
              <a:ext cx="12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/>
              <a:r>
                <a:rPr kumimoji="0" lang="en-US" altLang="ko-KR" sz="1800">
                  <a:latin typeface="Times" charset="0"/>
                </a:rPr>
                <a:t>TCP</a:t>
              </a:r>
              <a:r>
                <a:rPr kumimoji="0" lang="en-US" altLang="ko-KR" sz="2000">
                  <a:latin typeface="Times" charset="0"/>
                </a:rPr>
                <a:t> conn. request</a:t>
              </a:r>
            </a:p>
          </p:txBody>
        </p:sp>
      </p:grpSp>
      <p:grpSp>
        <p:nvGrpSpPr>
          <p:cNvPr id="51263" name="Group 63"/>
          <p:cNvGrpSpPr>
            <a:grpSpLocks/>
          </p:cNvGrpSpPr>
          <p:nvPr/>
        </p:nvGrpSpPr>
        <p:grpSpPr bwMode="auto">
          <a:xfrm>
            <a:off x="3352800" y="2795588"/>
            <a:ext cx="2438400" cy="366712"/>
            <a:chOff x="2112" y="1761"/>
            <a:chExt cx="1536" cy="231"/>
          </a:xfrm>
        </p:grpSpPr>
        <p:sp>
          <p:nvSpPr>
            <p:cNvPr id="9248" name="Line 64"/>
            <p:cNvSpPr>
              <a:spLocks noChangeShapeType="1"/>
            </p:cNvSpPr>
            <p:nvPr/>
          </p:nvSpPr>
          <p:spPr bwMode="auto">
            <a:xfrm flipH="1">
              <a:off x="2112" y="1824"/>
              <a:ext cx="153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9249" name="Text Box 65"/>
            <p:cNvSpPr txBox="1">
              <a:spLocks noChangeArrowheads="1"/>
            </p:cNvSpPr>
            <p:nvPr/>
          </p:nvSpPr>
          <p:spPr bwMode="auto">
            <a:xfrm>
              <a:off x="2342" y="1761"/>
              <a:ext cx="7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/>
              <a:r>
                <a:rPr kumimoji="0" lang="en-US" altLang="ko-KR" sz="1800">
                  <a:latin typeface="Times" charset="0"/>
                </a:rPr>
                <a:t>TCP ACK</a:t>
              </a:r>
              <a:endParaRPr kumimoji="0" lang="en-US" altLang="ko-KR" sz="2000">
                <a:latin typeface="Time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729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5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5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animBg="1"/>
      <p:bldP spid="51203" grpId="0" animBg="1"/>
      <p:bldP spid="51243" grpId="0" autoUpdateAnimBg="0"/>
      <p:bldP spid="51244" grpId="0" autoUpdateAnimBg="0"/>
      <p:bldP spid="51245" grpId="0" autoUpdateAnimBg="0"/>
      <p:bldP spid="51246" grpId="0" animBg="1" autoUpdateAnimBg="0"/>
      <p:bldP spid="51247" grpId="0" animBg="1" autoUpdateAnimBg="0"/>
      <p:bldP spid="51248" grpId="0" animBg="1"/>
      <p:bldP spid="51249" grpId="0" autoUpdateAnimBg="0"/>
      <p:bldP spid="5125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445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 smtClean="0">
                <a:latin typeface="Tahoma" pitchFamily="34" charset="0"/>
              </a:rPr>
              <a:t>Socket programming with TCP</a:t>
            </a:r>
            <a:endParaRPr lang="en-US" altLang="ko-KR" sz="4800" smtClean="0">
              <a:latin typeface="Tahoma" pitchFamily="34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628775"/>
            <a:ext cx="4114800" cy="4648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ko-KR" sz="2400" smtClean="0">
                <a:solidFill>
                  <a:srgbClr val="FF0000"/>
                </a:solidFill>
                <a:latin typeface="Tahoma" pitchFamily="34" charset="0"/>
              </a:rPr>
              <a:t>Example client-server app:</a:t>
            </a:r>
            <a:endParaRPr lang="en-US" altLang="ko-KR" sz="2400" smtClean="0">
              <a:latin typeface="Tahoma" pitchFamily="34" charset="0"/>
            </a:endParaRPr>
          </a:p>
          <a:p>
            <a:pPr eaLnBrk="1" hangingPunct="1"/>
            <a:r>
              <a:rPr lang="en-US" altLang="ko-KR" sz="2000" smtClean="0">
                <a:latin typeface="Tahoma" pitchFamily="34" charset="0"/>
              </a:rPr>
              <a:t>client reads line from standard input (</a:t>
            </a:r>
            <a:r>
              <a:rPr lang="en-US" altLang="ko-KR" sz="2000" b="1" smtClean="0">
                <a:latin typeface="Tahoma" pitchFamily="34" charset="0"/>
              </a:rPr>
              <a:t>inFromUser</a:t>
            </a:r>
            <a:r>
              <a:rPr lang="en-US" altLang="ko-KR" sz="2000" smtClean="0">
                <a:latin typeface="Tahoma" pitchFamily="34" charset="0"/>
              </a:rPr>
              <a:t> stream) , sends to server via socket (</a:t>
            </a:r>
            <a:r>
              <a:rPr lang="en-US" altLang="ko-KR" sz="2000" b="1" smtClean="0">
                <a:latin typeface="Tahoma" pitchFamily="34" charset="0"/>
              </a:rPr>
              <a:t>outToServer</a:t>
            </a:r>
            <a:r>
              <a:rPr lang="en-US" altLang="ko-KR" sz="2000" smtClean="0">
                <a:latin typeface="Tahoma" pitchFamily="34" charset="0"/>
              </a:rPr>
              <a:t> stream)</a:t>
            </a:r>
          </a:p>
          <a:p>
            <a:pPr eaLnBrk="1" hangingPunct="1"/>
            <a:r>
              <a:rPr lang="en-US" altLang="ko-KR" sz="2000" smtClean="0">
                <a:latin typeface="Tahoma" pitchFamily="34" charset="0"/>
              </a:rPr>
              <a:t>server reads line from socket</a:t>
            </a:r>
          </a:p>
          <a:p>
            <a:pPr eaLnBrk="1" hangingPunct="1"/>
            <a:r>
              <a:rPr lang="en-US" altLang="ko-KR" sz="2000" smtClean="0">
                <a:latin typeface="Tahoma" pitchFamily="34" charset="0"/>
              </a:rPr>
              <a:t>server converts line to uppercase, sends back to client</a:t>
            </a:r>
          </a:p>
          <a:p>
            <a:pPr eaLnBrk="1" hangingPunct="1"/>
            <a:r>
              <a:rPr lang="en-US" altLang="ko-KR" sz="2000" smtClean="0">
                <a:latin typeface="Tahoma" pitchFamily="34" charset="0"/>
              </a:rPr>
              <a:t>client reads, prints  modified line from socket (</a:t>
            </a:r>
            <a:r>
              <a:rPr lang="en-US" altLang="ko-KR" sz="2000" b="1" smtClean="0">
                <a:latin typeface="Tahoma" pitchFamily="34" charset="0"/>
              </a:rPr>
              <a:t>inFromServer</a:t>
            </a:r>
            <a:r>
              <a:rPr lang="en-US" altLang="ko-KR" sz="2000" smtClean="0">
                <a:latin typeface="Tahoma" pitchFamily="34" charset="0"/>
              </a:rPr>
              <a:t> stream)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1395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en-MY" altLang="en-US"/>
          </a:p>
        </p:txBody>
      </p:sp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5059363" y="1397000"/>
          <a:ext cx="3670300" cy="479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9" r:id="rId3" imgW="4992624" imgH="5675376" progId="Visio.Drawing.5">
                  <p:embed/>
                </p:oleObj>
              </mc:Choice>
              <mc:Fallback>
                <p:oleObj r:id="rId3" imgW="4992624" imgH="5675376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9363" y="1397000"/>
                        <a:ext cx="3670300" cy="479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7132638" y="2806700"/>
            <a:ext cx="2011362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None/>
            </a:pPr>
            <a:r>
              <a:rPr kumimoji="0" lang="en-US" altLang="ko-KR" sz="1600">
                <a:solidFill>
                  <a:srgbClr val="FF0000"/>
                </a:solidFill>
                <a:latin typeface="Tahoma" pitchFamily="34" charset="0"/>
              </a:rPr>
              <a:t>Input stream: </a:t>
            </a:r>
          </a:p>
          <a:p>
            <a:pPr latinLnBrk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None/>
            </a:pPr>
            <a:r>
              <a:rPr kumimoji="0" lang="en-US" altLang="ko-KR" sz="1600">
                <a:latin typeface="Tahoma" pitchFamily="34" charset="0"/>
              </a:rPr>
              <a:t>sequence of bytes</a:t>
            </a:r>
          </a:p>
          <a:p>
            <a:pPr latinLnBrk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None/>
            </a:pPr>
            <a:r>
              <a:rPr kumimoji="0" lang="en-US" altLang="ko-KR" sz="1600">
                <a:latin typeface="Tahoma" pitchFamily="34" charset="0"/>
              </a:rPr>
              <a:t>into process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4603750" y="3419475"/>
            <a:ext cx="21844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None/>
            </a:pPr>
            <a:r>
              <a:rPr kumimoji="0" lang="en-US" altLang="ko-KR" sz="1600">
                <a:solidFill>
                  <a:srgbClr val="FF0000"/>
                </a:solidFill>
                <a:latin typeface="Tahoma" pitchFamily="34" charset="0"/>
              </a:rPr>
              <a:t>output stream: </a:t>
            </a:r>
          </a:p>
          <a:p>
            <a:pPr latinLnBrk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None/>
            </a:pPr>
            <a:r>
              <a:rPr kumimoji="0" lang="en-US" altLang="ko-KR" sz="1600">
                <a:latin typeface="Tahoma" pitchFamily="34" charset="0"/>
              </a:rPr>
              <a:t>sequence of bytes </a:t>
            </a:r>
          </a:p>
          <a:p>
            <a:pPr latinLnBrk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None/>
            </a:pPr>
            <a:r>
              <a:rPr kumimoji="0" lang="en-US" altLang="ko-KR" sz="1600">
                <a:latin typeface="Tahoma" pitchFamily="34" charset="0"/>
              </a:rPr>
              <a:t>out of process</a:t>
            </a:r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6162675" y="4108450"/>
            <a:ext cx="450850" cy="2508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MY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 flipH="1" flipV="1">
            <a:off x="6840538" y="3144838"/>
            <a:ext cx="301625" cy="2635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MY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7132638" y="3386138"/>
            <a:ext cx="173037" cy="6746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MY"/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5305425" y="2608263"/>
            <a:ext cx="12065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None/>
            </a:pPr>
            <a:r>
              <a:rPr kumimoji="0" lang="en-US" altLang="ko-KR" sz="2000">
                <a:solidFill>
                  <a:schemeClr val="accent2"/>
                </a:solidFill>
                <a:latin typeface="Tahoma" pitchFamily="34" charset="0"/>
              </a:rPr>
              <a:t>Client</a:t>
            </a:r>
          </a:p>
          <a:p>
            <a:pPr latinLnBrk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None/>
            </a:pPr>
            <a:r>
              <a:rPr kumimoji="0" lang="en-US" altLang="ko-KR" sz="2000">
                <a:solidFill>
                  <a:schemeClr val="accent2"/>
                </a:solidFill>
                <a:latin typeface="Tahoma" pitchFamily="34" charset="0"/>
              </a:rPr>
              <a:t>process</a:t>
            </a: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6418263" y="5132388"/>
            <a:ext cx="1450975" cy="54768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en-MY" altLang="en-US"/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6342063" y="5076825"/>
            <a:ext cx="15414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/>
            <a:r>
              <a:rPr kumimoji="0" lang="en-US" altLang="ko-KR" sz="1800">
                <a:solidFill>
                  <a:schemeClr val="bg1"/>
                </a:solidFill>
                <a:latin typeface="Tahoma" pitchFamily="34" charset="0"/>
              </a:rPr>
              <a:t>client TCP socket</a:t>
            </a:r>
            <a:endParaRPr kumimoji="0" lang="en-US" altLang="ko-KR" sz="1800">
              <a:latin typeface="Tahoma" pitchFamily="34" charset="0"/>
            </a:endParaRPr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 flipV="1">
            <a:off x="7427913" y="5624513"/>
            <a:ext cx="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589736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 sz="3600" smtClean="0">
                <a:latin typeface="Tahoma" pitchFamily="34" charset="0"/>
              </a:rPr>
              <a:t>Client/server socket interaction: TCP</a:t>
            </a:r>
            <a:endParaRPr lang="en-US" altLang="ko-KR" smtClean="0">
              <a:latin typeface="Tahoma" pitchFamily="34" charset="0"/>
            </a:endParaRPr>
          </a:p>
        </p:txBody>
      </p:sp>
      <p:grpSp>
        <p:nvGrpSpPr>
          <p:cNvPr id="47107" name="Group 3"/>
          <p:cNvGrpSpPr>
            <a:grpSpLocks/>
          </p:cNvGrpSpPr>
          <p:nvPr/>
        </p:nvGrpSpPr>
        <p:grpSpPr bwMode="auto">
          <a:xfrm>
            <a:off x="1312863" y="3217863"/>
            <a:ext cx="2093912" cy="927100"/>
            <a:chOff x="827" y="2027"/>
            <a:chExt cx="1319" cy="584"/>
          </a:xfrm>
        </p:grpSpPr>
        <p:sp>
          <p:nvSpPr>
            <p:cNvPr id="11301" name="Text Box 4"/>
            <p:cNvSpPr txBox="1">
              <a:spLocks noChangeArrowheads="1"/>
            </p:cNvSpPr>
            <p:nvPr/>
          </p:nvSpPr>
          <p:spPr bwMode="auto">
            <a:xfrm>
              <a:off x="827" y="2027"/>
              <a:ext cx="105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/>
              <a:r>
                <a:rPr kumimoji="0" lang="en-US" altLang="ko-KR" sz="1400">
                  <a:latin typeface="Tahoma" pitchFamily="34" charset="0"/>
                </a:rPr>
                <a:t>wait for incoming</a:t>
              </a:r>
            </a:p>
            <a:p>
              <a:pPr latinLnBrk="0"/>
              <a:r>
                <a:rPr kumimoji="0" lang="en-US" altLang="ko-KR" sz="1400">
                  <a:latin typeface="Tahoma" pitchFamily="34" charset="0"/>
                </a:rPr>
                <a:t>connection request</a:t>
              </a:r>
              <a:endParaRPr kumimoji="0" lang="en-US" altLang="ko-KR">
                <a:latin typeface="Tahoma" pitchFamily="34" charset="0"/>
              </a:endParaRPr>
            </a:p>
          </p:txBody>
        </p:sp>
        <p:sp>
          <p:nvSpPr>
            <p:cNvPr id="11302" name="Text Box 5"/>
            <p:cNvSpPr txBox="1">
              <a:spLocks noChangeArrowheads="1"/>
            </p:cNvSpPr>
            <p:nvPr/>
          </p:nvSpPr>
          <p:spPr bwMode="auto">
            <a:xfrm>
              <a:off x="828" y="2285"/>
              <a:ext cx="131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/>
              <a:r>
                <a:rPr kumimoji="0" lang="en-US" altLang="ko-KR" sz="1400">
                  <a:solidFill>
                    <a:srgbClr val="FF0000"/>
                  </a:solidFill>
                  <a:latin typeface="Tahoma" pitchFamily="34" charset="0"/>
                </a:rPr>
                <a:t>connectionSocket =</a:t>
              </a:r>
            </a:p>
            <a:p>
              <a:pPr latinLnBrk="0"/>
              <a:r>
                <a:rPr kumimoji="0" lang="en-US" altLang="ko-KR" sz="1400">
                  <a:solidFill>
                    <a:srgbClr val="FF0000"/>
                  </a:solidFill>
                  <a:latin typeface="Tahoma" pitchFamily="34" charset="0"/>
                </a:rPr>
                <a:t>welcomeSocket.accept()</a:t>
              </a:r>
              <a:endParaRPr kumimoji="0" lang="en-US" altLang="ko-KR">
                <a:latin typeface="Tahoma" pitchFamily="34" charset="0"/>
              </a:endParaRPr>
            </a:p>
          </p:txBody>
        </p:sp>
      </p:grpSp>
      <p:grpSp>
        <p:nvGrpSpPr>
          <p:cNvPr id="47110" name="Group 6"/>
          <p:cNvGrpSpPr>
            <a:grpSpLocks/>
          </p:cNvGrpSpPr>
          <p:nvPr/>
        </p:nvGrpSpPr>
        <p:grpSpPr bwMode="auto">
          <a:xfrm>
            <a:off x="1303338" y="1881188"/>
            <a:ext cx="1635125" cy="1414462"/>
            <a:chOff x="821" y="1185"/>
            <a:chExt cx="1030" cy="891"/>
          </a:xfrm>
        </p:grpSpPr>
        <p:grpSp>
          <p:nvGrpSpPr>
            <p:cNvPr id="11297" name="Group 7"/>
            <p:cNvGrpSpPr>
              <a:grpSpLocks/>
            </p:cNvGrpSpPr>
            <p:nvPr/>
          </p:nvGrpSpPr>
          <p:grpSpPr bwMode="auto">
            <a:xfrm>
              <a:off x="821" y="1185"/>
              <a:ext cx="1030" cy="712"/>
              <a:chOff x="329" y="1209"/>
              <a:chExt cx="1030" cy="712"/>
            </a:xfrm>
          </p:grpSpPr>
          <p:sp>
            <p:nvSpPr>
              <p:cNvPr id="11299" name="Text Box 8"/>
              <p:cNvSpPr txBox="1">
                <a:spLocks noChangeArrowheads="1"/>
              </p:cNvSpPr>
              <p:nvPr/>
            </p:nvSpPr>
            <p:spPr bwMode="auto">
              <a:xfrm>
                <a:off x="329" y="1209"/>
                <a:ext cx="1005" cy="4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/>
                <a:r>
                  <a:rPr kumimoji="0" lang="en-US" altLang="ko-KR" sz="1400">
                    <a:latin typeface="Tahoma" pitchFamily="34" charset="0"/>
                  </a:rPr>
                  <a:t>create socket,</a:t>
                </a:r>
              </a:p>
              <a:p>
                <a:pPr latinLnBrk="0"/>
                <a:r>
                  <a:rPr kumimoji="0" lang="en-US" altLang="ko-KR" sz="1400">
                    <a:latin typeface="Tahoma" pitchFamily="34" charset="0"/>
                  </a:rPr>
                  <a:t>port=</a:t>
                </a:r>
                <a:r>
                  <a:rPr kumimoji="0" lang="en-US" altLang="ko-KR" sz="1400" b="1">
                    <a:latin typeface="Tahoma" pitchFamily="34" charset="0"/>
                  </a:rPr>
                  <a:t>x</a:t>
                </a:r>
                <a:r>
                  <a:rPr kumimoji="0" lang="en-US" altLang="ko-KR" sz="1400">
                    <a:latin typeface="Tahoma" pitchFamily="34" charset="0"/>
                  </a:rPr>
                  <a:t>, for</a:t>
                </a:r>
              </a:p>
              <a:p>
                <a:pPr latinLnBrk="0"/>
                <a:r>
                  <a:rPr kumimoji="0" lang="en-US" altLang="ko-KR" sz="1400">
                    <a:latin typeface="Tahoma" pitchFamily="34" charset="0"/>
                  </a:rPr>
                  <a:t>incoming request:</a:t>
                </a:r>
                <a:endParaRPr kumimoji="0" lang="en-US" altLang="ko-KR">
                  <a:latin typeface="Tahoma" pitchFamily="34" charset="0"/>
                </a:endParaRPr>
              </a:p>
            </p:txBody>
          </p:sp>
          <p:sp>
            <p:nvSpPr>
              <p:cNvPr id="11300" name="Text Box 9"/>
              <p:cNvSpPr txBox="1">
                <a:spLocks noChangeArrowheads="1"/>
              </p:cNvSpPr>
              <p:nvPr/>
            </p:nvSpPr>
            <p:spPr bwMode="auto">
              <a:xfrm>
                <a:off x="331" y="1595"/>
                <a:ext cx="1028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r" latinLnBrk="0"/>
                <a:r>
                  <a:rPr kumimoji="0" lang="en-US" altLang="ko-KR" sz="1400">
                    <a:solidFill>
                      <a:srgbClr val="FF0000"/>
                    </a:solidFill>
                    <a:latin typeface="Tahoma" pitchFamily="34" charset="0"/>
                  </a:rPr>
                  <a:t>welcomeSocket = </a:t>
                </a:r>
              </a:p>
              <a:p>
                <a:pPr algn="r" latinLnBrk="0"/>
                <a:r>
                  <a:rPr kumimoji="0" lang="en-US" altLang="ko-KR" sz="1400">
                    <a:solidFill>
                      <a:srgbClr val="FF0000"/>
                    </a:solidFill>
                    <a:latin typeface="Tahoma" pitchFamily="34" charset="0"/>
                  </a:rPr>
                  <a:t>ServerSocket()</a:t>
                </a:r>
                <a:endParaRPr kumimoji="0" lang="en-US" altLang="ko-KR">
                  <a:latin typeface="Tahoma" pitchFamily="34" charset="0"/>
                </a:endParaRPr>
              </a:p>
            </p:txBody>
          </p:sp>
        </p:grpSp>
        <p:sp>
          <p:nvSpPr>
            <p:cNvPr id="11298" name="Line 10"/>
            <p:cNvSpPr>
              <a:spLocks noChangeShapeType="1"/>
            </p:cNvSpPr>
            <p:nvPr/>
          </p:nvSpPr>
          <p:spPr bwMode="auto">
            <a:xfrm>
              <a:off x="1284" y="1872"/>
              <a:ext cx="0" cy="20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MY"/>
            </a:p>
          </p:txBody>
        </p:sp>
      </p:grpSp>
      <p:grpSp>
        <p:nvGrpSpPr>
          <p:cNvPr id="47115" name="Group 11"/>
          <p:cNvGrpSpPr>
            <a:grpSpLocks/>
          </p:cNvGrpSpPr>
          <p:nvPr/>
        </p:nvGrpSpPr>
        <p:grpSpPr bwMode="auto">
          <a:xfrm>
            <a:off x="5075238" y="3149600"/>
            <a:ext cx="2300287" cy="909638"/>
            <a:chOff x="3323" y="1156"/>
            <a:chExt cx="1449" cy="573"/>
          </a:xfrm>
        </p:grpSpPr>
        <p:sp>
          <p:nvSpPr>
            <p:cNvPr id="11295" name="Text Box 12"/>
            <p:cNvSpPr txBox="1">
              <a:spLocks noChangeArrowheads="1"/>
            </p:cNvSpPr>
            <p:nvPr/>
          </p:nvSpPr>
          <p:spPr bwMode="auto">
            <a:xfrm>
              <a:off x="3335" y="1156"/>
              <a:ext cx="143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/>
              <a:r>
                <a:rPr kumimoji="0" lang="en-US" altLang="ko-KR" sz="1400">
                  <a:latin typeface="Tahoma" pitchFamily="34" charset="0"/>
                </a:rPr>
                <a:t>create socket,</a:t>
              </a:r>
            </a:p>
            <a:p>
              <a:pPr latinLnBrk="0"/>
              <a:r>
                <a:rPr kumimoji="0" lang="en-US" altLang="ko-KR" sz="1400">
                  <a:latin typeface="Tahoma" pitchFamily="34" charset="0"/>
                </a:rPr>
                <a:t>connect to </a:t>
              </a:r>
              <a:r>
                <a:rPr kumimoji="0" lang="en-US" altLang="ko-KR" sz="1400" b="1">
                  <a:latin typeface="Tahoma" pitchFamily="34" charset="0"/>
                </a:rPr>
                <a:t>hostid</a:t>
              </a:r>
              <a:r>
                <a:rPr kumimoji="0" lang="en-US" altLang="ko-KR" sz="1400">
                  <a:latin typeface="Tahoma" pitchFamily="34" charset="0"/>
                </a:rPr>
                <a:t>, port=</a:t>
              </a:r>
              <a:r>
                <a:rPr kumimoji="0" lang="en-US" altLang="ko-KR" sz="1400" b="1">
                  <a:latin typeface="Tahoma" pitchFamily="34" charset="0"/>
                </a:rPr>
                <a:t>x</a:t>
              </a:r>
              <a:endParaRPr kumimoji="0" lang="en-US" altLang="ko-KR">
                <a:latin typeface="Tahoma" pitchFamily="34" charset="0"/>
              </a:endParaRPr>
            </a:p>
          </p:txBody>
        </p:sp>
        <p:sp>
          <p:nvSpPr>
            <p:cNvPr id="11296" name="Text Box 13"/>
            <p:cNvSpPr txBox="1">
              <a:spLocks noChangeArrowheads="1"/>
            </p:cNvSpPr>
            <p:nvPr/>
          </p:nvSpPr>
          <p:spPr bwMode="auto">
            <a:xfrm>
              <a:off x="3323" y="1403"/>
              <a:ext cx="85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latinLnBrk="0"/>
              <a:r>
                <a:rPr kumimoji="0" lang="en-US" altLang="ko-KR" sz="1400">
                  <a:solidFill>
                    <a:srgbClr val="FF0000"/>
                  </a:solidFill>
                  <a:latin typeface="Tahoma" pitchFamily="34" charset="0"/>
                </a:rPr>
                <a:t>clientSocket = </a:t>
              </a:r>
            </a:p>
            <a:p>
              <a:pPr algn="r" latinLnBrk="0"/>
              <a:r>
                <a:rPr kumimoji="0" lang="en-US" altLang="ko-KR" sz="1400">
                  <a:solidFill>
                    <a:srgbClr val="FF0000"/>
                  </a:solidFill>
                  <a:latin typeface="Tahoma" pitchFamily="34" charset="0"/>
                </a:rPr>
                <a:t>Socket()</a:t>
              </a:r>
              <a:endParaRPr kumimoji="0" lang="en-US" altLang="ko-KR">
                <a:latin typeface="Tahoma" pitchFamily="34" charset="0"/>
              </a:endParaRPr>
            </a:p>
          </p:txBody>
        </p:sp>
      </p:grpSp>
      <p:grpSp>
        <p:nvGrpSpPr>
          <p:cNvPr id="47118" name="Group 14"/>
          <p:cNvGrpSpPr>
            <a:grpSpLocks/>
          </p:cNvGrpSpPr>
          <p:nvPr/>
        </p:nvGrpSpPr>
        <p:grpSpPr bwMode="auto">
          <a:xfrm>
            <a:off x="1276350" y="3124200"/>
            <a:ext cx="5462588" cy="3352800"/>
            <a:chOff x="804" y="1968"/>
            <a:chExt cx="3441" cy="2112"/>
          </a:xfrm>
        </p:grpSpPr>
        <p:sp>
          <p:nvSpPr>
            <p:cNvPr id="11288" name="Text Box 15"/>
            <p:cNvSpPr txBox="1">
              <a:spLocks noChangeArrowheads="1"/>
            </p:cNvSpPr>
            <p:nvPr/>
          </p:nvSpPr>
          <p:spPr bwMode="auto">
            <a:xfrm>
              <a:off x="839" y="3641"/>
              <a:ext cx="97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/>
              <a:r>
                <a:rPr kumimoji="0" lang="en-US" altLang="ko-KR" sz="1400">
                  <a:latin typeface="Tahoma" pitchFamily="34" charset="0"/>
                </a:rPr>
                <a:t>close</a:t>
              </a:r>
            </a:p>
            <a:p>
              <a:pPr latinLnBrk="0"/>
              <a:r>
                <a:rPr kumimoji="0" lang="en-US" altLang="ko-KR" sz="1400">
                  <a:solidFill>
                    <a:srgbClr val="FF0000"/>
                  </a:solidFill>
                  <a:latin typeface="Tahoma" pitchFamily="34" charset="0"/>
                </a:rPr>
                <a:t>connectionSocket</a:t>
              </a:r>
              <a:endParaRPr kumimoji="0" lang="en-US" altLang="ko-KR">
                <a:latin typeface="Tahoma" pitchFamily="34" charset="0"/>
              </a:endParaRPr>
            </a:p>
          </p:txBody>
        </p:sp>
        <p:sp>
          <p:nvSpPr>
            <p:cNvPr id="11289" name="Line 16"/>
            <p:cNvSpPr>
              <a:spLocks noChangeShapeType="1"/>
            </p:cNvSpPr>
            <p:nvPr/>
          </p:nvSpPr>
          <p:spPr bwMode="auto">
            <a:xfrm>
              <a:off x="1290" y="3564"/>
              <a:ext cx="0" cy="20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MY"/>
            </a:p>
          </p:txBody>
        </p:sp>
        <p:sp>
          <p:nvSpPr>
            <p:cNvPr id="11290" name="Freeform 17"/>
            <p:cNvSpPr>
              <a:spLocks/>
            </p:cNvSpPr>
            <p:nvPr/>
          </p:nvSpPr>
          <p:spPr bwMode="auto">
            <a:xfrm>
              <a:off x="804" y="1968"/>
              <a:ext cx="492" cy="2112"/>
            </a:xfrm>
            <a:custGeom>
              <a:avLst/>
              <a:gdLst>
                <a:gd name="T0" fmla="*/ 492 w 492"/>
                <a:gd name="T1" fmla="*/ 1968 h 2112"/>
                <a:gd name="T2" fmla="*/ 492 w 492"/>
                <a:gd name="T3" fmla="*/ 2112 h 2112"/>
                <a:gd name="T4" fmla="*/ 0 w 492"/>
                <a:gd name="T5" fmla="*/ 2112 h 2112"/>
                <a:gd name="T6" fmla="*/ 0 w 492"/>
                <a:gd name="T7" fmla="*/ 0 h 2112"/>
                <a:gd name="T8" fmla="*/ 402 w 492"/>
                <a:gd name="T9" fmla="*/ 0 h 2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2" h="2112">
                  <a:moveTo>
                    <a:pt x="492" y="1968"/>
                  </a:moveTo>
                  <a:lnTo>
                    <a:pt x="492" y="2112"/>
                  </a:lnTo>
                  <a:lnTo>
                    <a:pt x="0" y="2112"/>
                  </a:lnTo>
                  <a:lnTo>
                    <a:pt x="0" y="0"/>
                  </a:lnTo>
                  <a:lnTo>
                    <a:pt x="4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MY"/>
            </a:p>
          </p:txBody>
        </p:sp>
        <p:grpSp>
          <p:nvGrpSpPr>
            <p:cNvPr id="11291" name="Group 18"/>
            <p:cNvGrpSpPr>
              <a:grpSpLocks/>
            </p:cNvGrpSpPr>
            <p:nvPr/>
          </p:nvGrpSpPr>
          <p:grpSpPr bwMode="auto">
            <a:xfrm>
              <a:off x="3365" y="3377"/>
              <a:ext cx="880" cy="692"/>
              <a:chOff x="3365" y="3377"/>
              <a:chExt cx="880" cy="692"/>
            </a:xfrm>
          </p:grpSpPr>
          <p:sp>
            <p:nvSpPr>
              <p:cNvPr id="11292" name="Text Box 19"/>
              <p:cNvSpPr txBox="1">
                <a:spLocks noChangeArrowheads="1"/>
              </p:cNvSpPr>
              <p:nvPr/>
            </p:nvSpPr>
            <p:spPr bwMode="auto">
              <a:xfrm>
                <a:off x="3365" y="3377"/>
                <a:ext cx="880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/>
                <a:r>
                  <a:rPr kumimoji="0" lang="en-US" altLang="ko-KR" sz="1400">
                    <a:latin typeface="Tahoma" pitchFamily="34" charset="0"/>
                  </a:rPr>
                  <a:t>read reply from</a:t>
                </a:r>
              </a:p>
              <a:p>
                <a:pPr latinLnBrk="0"/>
                <a:r>
                  <a:rPr kumimoji="0" lang="en-US" altLang="ko-KR" sz="1400">
                    <a:solidFill>
                      <a:srgbClr val="FF0000"/>
                    </a:solidFill>
                    <a:latin typeface="Tahoma" pitchFamily="34" charset="0"/>
                  </a:rPr>
                  <a:t>clientSocket</a:t>
                </a:r>
                <a:endParaRPr kumimoji="0" lang="en-US" altLang="ko-KR">
                  <a:latin typeface="Tahoma" pitchFamily="34" charset="0"/>
                </a:endParaRPr>
              </a:p>
            </p:txBody>
          </p:sp>
          <p:sp>
            <p:nvSpPr>
              <p:cNvPr id="11293" name="Text Box 20"/>
              <p:cNvSpPr txBox="1">
                <a:spLocks noChangeArrowheads="1"/>
              </p:cNvSpPr>
              <p:nvPr/>
            </p:nvSpPr>
            <p:spPr bwMode="auto">
              <a:xfrm>
                <a:off x="3389" y="3743"/>
                <a:ext cx="705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/>
                <a:r>
                  <a:rPr kumimoji="0" lang="en-US" altLang="ko-KR" sz="1400">
                    <a:latin typeface="Tahoma" pitchFamily="34" charset="0"/>
                  </a:rPr>
                  <a:t>close</a:t>
                </a:r>
              </a:p>
              <a:p>
                <a:pPr latinLnBrk="0"/>
                <a:r>
                  <a:rPr kumimoji="0" lang="en-US" altLang="ko-KR" sz="1400">
                    <a:solidFill>
                      <a:srgbClr val="FF0000"/>
                    </a:solidFill>
                    <a:latin typeface="Tahoma" pitchFamily="34" charset="0"/>
                  </a:rPr>
                  <a:t>clientSocket</a:t>
                </a:r>
                <a:endParaRPr kumimoji="0" lang="en-US" altLang="ko-KR">
                  <a:latin typeface="Tahoma" pitchFamily="34" charset="0"/>
                </a:endParaRPr>
              </a:p>
            </p:txBody>
          </p:sp>
          <p:sp>
            <p:nvSpPr>
              <p:cNvPr id="11294" name="Line 21"/>
              <p:cNvSpPr>
                <a:spLocks noChangeShapeType="1"/>
              </p:cNvSpPr>
              <p:nvPr/>
            </p:nvSpPr>
            <p:spPr bwMode="auto">
              <a:xfrm>
                <a:off x="3816" y="3690"/>
                <a:ext cx="0" cy="20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MY"/>
              </a:p>
            </p:txBody>
          </p:sp>
        </p:grpSp>
      </p:grpSp>
      <p:sp>
        <p:nvSpPr>
          <p:cNvPr id="11271" name="Text Box 22"/>
          <p:cNvSpPr txBox="1">
            <a:spLocks noChangeArrowheads="1"/>
          </p:cNvSpPr>
          <p:nvPr/>
        </p:nvSpPr>
        <p:spPr bwMode="auto">
          <a:xfrm>
            <a:off x="685800" y="1314450"/>
            <a:ext cx="3192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>
              <a:spcBef>
                <a:spcPct val="50000"/>
              </a:spcBef>
            </a:pPr>
            <a:r>
              <a:rPr kumimoji="0" lang="en-US" altLang="ko-KR">
                <a:latin typeface="Tahoma" pitchFamily="34" charset="0"/>
              </a:rPr>
              <a:t>Server </a:t>
            </a:r>
            <a:r>
              <a:rPr kumimoji="0" lang="en-US" altLang="ko-KR" sz="1800">
                <a:latin typeface="Tahoma" pitchFamily="34" charset="0"/>
              </a:rPr>
              <a:t>(running on </a:t>
            </a:r>
            <a:r>
              <a:rPr kumimoji="0" lang="en-US" altLang="ko-KR" sz="1800" b="1">
                <a:latin typeface="Tahoma" pitchFamily="34" charset="0"/>
              </a:rPr>
              <a:t>hostid</a:t>
            </a:r>
            <a:r>
              <a:rPr kumimoji="0" lang="en-US" altLang="ko-KR" sz="1800">
                <a:latin typeface="Tahoma" pitchFamily="34" charset="0"/>
              </a:rPr>
              <a:t>)</a:t>
            </a:r>
            <a:endParaRPr kumimoji="0" lang="en-US" altLang="ko-KR">
              <a:latin typeface="Tahoma" pitchFamily="34" charset="0"/>
            </a:endParaRPr>
          </a:p>
        </p:txBody>
      </p:sp>
      <p:sp>
        <p:nvSpPr>
          <p:cNvPr id="11272" name="Text Box 23"/>
          <p:cNvSpPr txBox="1">
            <a:spLocks noChangeArrowheads="1"/>
          </p:cNvSpPr>
          <p:nvPr/>
        </p:nvSpPr>
        <p:spPr bwMode="auto">
          <a:xfrm>
            <a:off x="5291138" y="1333500"/>
            <a:ext cx="938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>
              <a:spcBef>
                <a:spcPct val="50000"/>
              </a:spcBef>
            </a:pPr>
            <a:r>
              <a:rPr kumimoji="0" lang="en-US" altLang="ko-KR">
                <a:latin typeface="Tahoma" pitchFamily="34" charset="0"/>
              </a:rPr>
              <a:t>Client</a:t>
            </a:r>
          </a:p>
        </p:txBody>
      </p:sp>
      <p:grpSp>
        <p:nvGrpSpPr>
          <p:cNvPr id="47128" name="Group 24"/>
          <p:cNvGrpSpPr>
            <a:grpSpLocks/>
          </p:cNvGrpSpPr>
          <p:nvPr/>
        </p:nvGrpSpPr>
        <p:grpSpPr bwMode="auto">
          <a:xfrm>
            <a:off x="2933700" y="4010025"/>
            <a:ext cx="4027488" cy="1371600"/>
            <a:chOff x="1848" y="2526"/>
            <a:chExt cx="2537" cy="864"/>
          </a:xfrm>
        </p:grpSpPr>
        <p:sp>
          <p:nvSpPr>
            <p:cNvPr id="11283" name="Line 25"/>
            <p:cNvSpPr>
              <a:spLocks noChangeShapeType="1"/>
            </p:cNvSpPr>
            <p:nvPr/>
          </p:nvSpPr>
          <p:spPr bwMode="auto">
            <a:xfrm flipH="1">
              <a:off x="3792" y="2964"/>
              <a:ext cx="6" cy="42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MY"/>
            </a:p>
          </p:txBody>
        </p:sp>
        <p:grpSp>
          <p:nvGrpSpPr>
            <p:cNvPr id="11284" name="Group 26"/>
            <p:cNvGrpSpPr>
              <a:grpSpLocks/>
            </p:cNvGrpSpPr>
            <p:nvPr/>
          </p:nvGrpSpPr>
          <p:grpSpPr bwMode="auto">
            <a:xfrm>
              <a:off x="1848" y="2526"/>
              <a:ext cx="2537" cy="516"/>
              <a:chOff x="1848" y="2526"/>
              <a:chExt cx="2537" cy="516"/>
            </a:xfrm>
          </p:grpSpPr>
          <p:sp>
            <p:nvSpPr>
              <p:cNvPr id="11285" name="Text Box 27"/>
              <p:cNvSpPr txBox="1">
                <a:spLocks noChangeArrowheads="1"/>
              </p:cNvSpPr>
              <p:nvPr/>
            </p:nvSpPr>
            <p:spPr bwMode="auto">
              <a:xfrm>
                <a:off x="3335" y="2675"/>
                <a:ext cx="1050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/>
                <a:r>
                  <a:rPr kumimoji="0" lang="en-US" altLang="ko-KR" sz="1400">
                    <a:latin typeface="Tahoma" pitchFamily="34" charset="0"/>
                  </a:rPr>
                  <a:t>send request using</a:t>
                </a:r>
              </a:p>
              <a:p>
                <a:pPr latinLnBrk="0"/>
                <a:r>
                  <a:rPr kumimoji="0" lang="en-US" altLang="ko-KR" sz="1400">
                    <a:solidFill>
                      <a:srgbClr val="FF0000"/>
                    </a:solidFill>
                    <a:latin typeface="Tahoma" pitchFamily="34" charset="0"/>
                  </a:rPr>
                  <a:t>clientSocket</a:t>
                </a:r>
                <a:endParaRPr kumimoji="0" lang="en-US" altLang="ko-KR">
                  <a:latin typeface="Tahoma" pitchFamily="34" charset="0"/>
                </a:endParaRPr>
              </a:p>
            </p:txBody>
          </p:sp>
          <p:sp>
            <p:nvSpPr>
              <p:cNvPr id="11286" name="Line 28"/>
              <p:cNvSpPr>
                <a:spLocks noChangeShapeType="1"/>
              </p:cNvSpPr>
              <p:nvPr/>
            </p:nvSpPr>
            <p:spPr bwMode="auto">
              <a:xfrm>
                <a:off x="3792" y="2526"/>
                <a:ext cx="0" cy="20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MY"/>
              </a:p>
            </p:txBody>
          </p:sp>
          <p:sp>
            <p:nvSpPr>
              <p:cNvPr id="11287" name="Line 29"/>
              <p:cNvSpPr>
                <a:spLocks noChangeShapeType="1"/>
              </p:cNvSpPr>
              <p:nvPr/>
            </p:nvSpPr>
            <p:spPr bwMode="auto">
              <a:xfrm flipH="1">
                <a:off x="1848" y="2790"/>
                <a:ext cx="1518" cy="25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MY"/>
              </a:p>
            </p:txBody>
          </p:sp>
        </p:grpSp>
      </p:grpSp>
      <p:grpSp>
        <p:nvGrpSpPr>
          <p:cNvPr id="47134" name="Group 30"/>
          <p:cNvGrpSpPr>
            <a:grpSpLocks/>
          </p:cNvGrpSpPr>
          <p:nvPr/>
        </p:nvGrpSpPr>
        <p:grpSpPr bwMode="auto">
          <a:xfrm>
            <a:off x="1303338" y="4105275"/>
            <a:ext cx="4097337" cy="1487488"/>
            <a:chOff x="821" y="2586"/>
            <a:chExt cx="2581" cy="937"/>
          </a:xfrm>
        </p:grpSpPr>
        <p:sp>
          <p:nvSpPr>
            <p:cNvPr id="11278" name="Text Box 31"/>
            <p:cNvSpPr txBox="1">
              <a:spLocks noChangeArrowheads="1"/>
            </p:cNvSpPr>
            <p:nvPr/>
          </p:nvSpPr>
          <p:spPr bwMode="auto">
            <a:xfrm>
              <a:off x="821" y="2789"/>
              <a:ext cx="100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/>
              <a:r>
                <a:rPr kumimoji="0" lang="en-US" altLang="ko-KR" sz="1400">
                  <a:latin typeface="Tahoma" pitchFamily="34" charset="0"/>
                </a:rPr>
                <a:t>read request from</a:t>
              </a:r>
            </a:p>
            <a:p>
              <a:pPr latinLnBrk="0"/>
              <a:r>
                <a:rPr kumimoji="0" lang="en-US" altLang="ko-KR" sz="1400">
                  <a:solidFill>
                    <a:srgbClr val="FF0000"/>
                  </a:solidFill>
                  <a:latin typeface="Tahoma" pitchFamily="34" charset="0"/>
                </a:rPr>
                <a:t>connectionSocket</a:t>
              </a:r>
              <a:endParaRPr kumimoji="0" lang="en-US" altLang="ko-KR">
                <a:latin typeface="Tahoma" pitchFamily="34" charset="0"/>
              </a:endParaRPr>
            </a:p>
          </p:txBody>
        </p:sp>
        <p:sp>
          <p:nvSpPr>
            <p:cNvPr id="11279" name="Text Box 32"/>
            <p:cNvSpPr txBox="1">
              <a:spLocks noChangeArrowheads="1"/>
            </p:cNvSpPr>
            <p:nvPr/>
          </p:nvSpPr>
          <p:spPr bwMode="auto">
            <a:xfrm>
              <a:off x="851" y="3197"/>
              <a:ext cx="97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/>
              <a:r>
                <a:rPr kumimoji="0" lang="en-US" altLang="ko-KR" sz="1400">
                  <a:latin typeface="Tahoma" pitchFamily="34" charset="0"/>
                </a:rPr>
                <a:t>write reply to</a:t>
              </a:r>
            </a:p>
            <a:p>
              <a:pPr latinLnBrk="0"/>
              <a:r>
                <a:rPr kumimoji="0" lang="en-US" altLang="ko-KR" sz="1400">
                  <a:solidFill>
                    <a:srgbClr val="FF0000"/>
                  </a:solidFill>
                  <a:latin typeface="Tahoma" pitchFamily="34" charset="0"/>
                </a:rPr>
                <a:t>connectionSocket</a:t>
              </a:r>
              <a:endParaRPr kumimoji="0" lang="en-US" altLang="ko-KR">
                <a:latin typeface="Tahoma" pitchFamily="34" charset="0"/>
              </a:endParaRPr>
            </a:p>
          </p:txBody>
        </p:sp>
        <p:sp>
          <p:nvSpPr>
            <p:cNvPr id="11280" name="Line 33"/>
            <p:cNvSpPr>
              <a:spLocks noChangeShapeType="1"/>
            </p:cNvSpPr>
            <p:nvPr/>
          </p:nvSpPr>
          <p:spPr bwMode="auto">
            <a:xfrm>
              <a:off x="1278" y="2586"/>
              <a:ext cx="0" cy="24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MY"/>
            </a:p>
          </p:txBody>
        </p:sp>
        <p:sp>
          <p:nvSpPr>
            <p:cNvPr id="11281" name="Line 34"/>
            <p:cNvSpPr>
              <a:spLocks noChangeShapeType="1"/>
            </p:cNvSpPr>
            <p:nvPr/>
          </p:nvSpPr>
          <p:spPr bwMode="auto">
            <a:xfrm flipH="1">
              <a:off x="1284" y="3090"/>
              <a:ext cx="6" cy="15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MY"/>
            </a:p>
          </p:txBody>
        </p:sp>
        <p:sp>
          <p:nvSpPr>
            <p:cNvPr id="11282" name="Line 35"/>
            <p:cNvSpPr>
              <a:spLocks noChangeShapeType="1"/>
            </p:cNvSpPr>
            <p:nvPr/>
          </p:nvSpPr>
          <p:spPr bwMode="auto">
            <a:xfrm>
              <a:off x="1866" y="3306"/>
              <a:ext cx="1536" cy="1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MY"/>
            </a:p>
          </p:txBody>
        </p:sp>
      </p:grpSp>
      <p:grpSp>
        <p:nvGrpSpPr>
          <p:cNvPr id="47140" name="Group 36"/>
          <p:cNvGrpSpPr>
            <a:grpSpLocks/>
          </p:cNvGrpSpPr>
          <p:nvPr/>
        </p:nvGrpSpPr>
        <p:grpSpPr bwMode="auto">
          <a:xfrm>
            <a:off x="2924175" y="3041650"/>
            <a:ext cx="2200275" cy="641350"/>
            <a:chOff x="1842" y="1916"/>
            <a:chExt cx="1386" cy="404"/>
          </a:xfrm>
        </p:grpSpPr>
        <p:sp>
          <p:nvSpPr>
            <p:cNvPr id="11276" name="Line 37"/>
            <p:cNvSpPr>
              <a:spLocks noChangeShapeType="1"/>
            </p:cNvSpPr>
            <p:nvPr/>
          </p:nvSpPr>
          <p:spPr bwMode="auto">
            <a:xfrm>
              <a:off x="1842" y="2130"/>
              <a:ext cx="138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MY"/>
            </a:p>
          </p:txBody>
        </p:sp>
        <p:sp>
          <p:nvSpPr>
            <p:cNvPr id="11277" name="Text Box 38"/>
            <p:cNvSpPr txBox="1">
              <a:spLocks noChangeArrowheads="1"/>
            </p:cNvSpPr>
            <p:nvPr/>
          </p:nvSpPr>
          <p:spPr bwMode="auto">
            <a:xfrm>
              <a:off x="1910" y="1916"/>
              <a:ext cx="119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/>
              <a:r>
                <a:rPr kumimoji="0" lang="en-US" altLang="ko-KR" sz="1800">
                  <a:solidFill>
                    <a:srgbClr val="FF0000"/>
                  </a:solidFill>
                  <a:latin typeface="Tahoma" pitchFamily="34" charset="0"/>
                </a:rPr>
                <a:t>TCP </a:t>
              </a:r>
            </a:p>
            <a:p>
              <a:pPr algn="ctr" latinLnBrk="0"/>
              <a:r>
                <a:rPr kumimoji="0" lang="en-US" altLang="ko-KR" sz="1800">
                  <a:solidFill>
                    <a:srgbClr val="FF0000"/>
                  </a:solidFill>
                  <a:latin typeface="Tahoma" pitchFamily="34" charset="0"/>
                </a:rPr>
                <a:t>connection setup</a:t>
              </a:r>
              <a:endParaRPr kumimoji="0" lang="en-US" altLang="ko-KR"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725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7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7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 smtClean="0">
                <a:latin typeface="Tahoma" pitchFamily="34" charset="0"/>
              </a:rPr>
              <a:t>JAVA TCP Sockets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700213"/>
            <a:ext cx="7772400" cy="4403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ko-KR" sz="2000" smtClean="0">
                <a:latin typeface="Tahoma" pitchFamily="34" charset="0"/>
              </a:rPr>
              <a:t>In Package java.net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smtClean="0">
                <a:latin typeface="Tahoma" pitchFamily="34" charset="0"/>
              </a:rPr>
              <a:t>java.net.Socket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ko-KR" sz="1600" smtClean="0">
                <a:latin typeface="Tahoma" pitchFamily="34" charset="0"/>
              </a:rPr>
              <a:t>Implements client sockets (also called just “sockets”).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ko-KR" sz="1600" smtClean="0">
                <a:latin typeface="Tahoma" pitchFamily="34" charset="0"/>
              </a:rPr>
              <a:t>An endpoint for communication between two machines.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ko-KR" sz="1600" smtClean="0">
                <a:latin typeface="Tahoma" pitchFamily="34" charset="0"/>
              </a:rPr>
              <a:t>Constructor and Methods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ko-KR" sz="1400" smtClean="0">
                <a:latin typeface="Tahoma" pitchFamily="34" charset="0"/>
              </a:rPr>
              <a:t>Socket(String host, int port): Creates a stream socket and connects it to the specified port number on the named host.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ko-KR" sz="1400" smtClean="0">
                <a:latin typeface="Tahoma" pitchFamily="34" charset="0"/>
              </a:rPr>
              <a:t>InputStream getInputStream()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ko-KR" sz="1400" smtClean="0">
                <a:latin typeface="Tahoma" pitchFamily="34" charset="0"/>
              </a:rPr>
              <a:t>OutputStream getOutputStream()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ko-KR" sz="1400" smtClean="0">
                <a:latin typeface="Tahoma" pitchFamily="34" charset="0"/>
              </a:rPr>
              <a:t>close()</a:t>
            </a:r>
            <a:br>
              <a:rPr lang="en-US" altLang="ko-KR" sz="1400" smtClean="0">
                <a:latin typeface="Tahoma" pitchFamily="34" charset="0"/>
              </a:rPr>
            </a:br>
            <a:endParaRPr lang="en-US" altLang="ko-KR" sz="1400" smtClean="0">
              <a:latin typeface="Tahoma" pitchFamily="34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smtClean="0">
                <a:latin typeface="Tahoma" pitchFamily="34" charset="0"/>
              </a:rPr>
              <a:t>java.net.ServerSocket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ko-KR" sz="1600" smtClean="0">
                <a:latin typeface="Tahoma" pitchFamily="34" charset="0"/>
              </a:rPr>
              <a:t>Implements server sockets.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ko-KR" sz="1600" smtClean="0">
                <a:latin typeface="Tahoma" pitchFamily="34" charset="0"/>
              </a:rPr>
              <a:t>Waits for requests to come in over the network.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ko-KR" sz="1600" smtClean="0">
                <a:latin typeface="Tahoma" pitchFamily="34" charset="0"/>
              </a:rPr>
              <a:t>Performs some operation based on the request.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ko-KR" sz="1600" smtClean="0">
                <a:latin typeface="Tahoma" pitchFamily="34" charset="0"/>
              </a:rPr>
              <a:t>Constructor and Methods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ko-KR" sz="1400" smtClean="0">
                <a:latin typeface="Tahoma" pitchFamily="34" charset="0"/>
              </a:rPr>
              <a:t>ServerSocket(int port)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ko-KR" sz="1400" smtClean="0">
                <a:latin typeface="Tahoma" pitchFamily="34" charset="0"/>
              </a:rPr>
              <a:t>Socket Accept(): Listens for a connection to be made to this socket and accepts it. This method blocks until a connection is made.</a:t>
            </a:r>
          </a:p>
          <a:p>
            <a:pPr lvl="2" eaLnBrk="1" hangingPunct="1">
              <a:lnSpc>
                <a:spcPct val="80000"/>
              </a:lnSpc>
            </a:pPr>
            <a:endParaRPr lang="en-US" altLang="ko-KR" sz="1600" smtClean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8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042988"/>
          </a:xfrm>
        </p:spPr>
        <p:txBody>
          <a:bodyPr/>
          <a:lstStyle/>
          <a:p>
            <a:pPr eaLnBrk="1" hangingPunct="1"/>
            <a:r>
              <a:rPr lang="en-US" altLang="ko-KR" smtClean="0">
                <a:latin typeface="Tahoma" pitchFamily="34" charset="0"/>
              </a:rPr>
              <a:t>TCPClient.java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81088"/>
            <a:ext cx="9144000" cy="53721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</a:rPr>
              <a:t>import java.io.*;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</a:rPr>
              <a:t>import java.net.*;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2000" smtClean="0">
              <a:latin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</a:rPr>
              <a:t>class TCPClient 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</a:rPr>
              <a:t>	public static void main(String argv[]) throws Exception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</a:rPr>
              <a:t>	{ </a:t>
            </a:r>
            <a:br>
              <a:rPr lang="en-US" altLang="ko-KR" sz="2000" smtClean="0">
                <a:latin typeface="Tahoma" pitchFamily="34" charset="0"/>
              </a:rPr>
            </a:br>
            <a:r>
              <a:rPr lang="en-US" altLang="ko-KR" sz="2000" smtClean="0">
                <a:latin typeface="Tahoma" pitchFamily="34" charset="0"/>
              </a:rPr>
              <a:t>        String sentence; </a:t>
            </a:r>
            <a:br>
              <a:rPr lang="en-US" altLang="ko-KR" sz="2000" smtClean="0">
                <a:latin typeface="Tahoma" pitchFamily="34" charset="0"/>
              </a:rPr>
            </a:br>
            <a:r>
              <a:rPr lang="en-US" altLang="ko-KR" sz="2000" smtClean="0">
                <a:latin typeface="Tahoma" pitchFamily="34" charset="0"/>
              </a:rPr>
              <a:t>        String modifiedSentence;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</a:rPr>
              <a:t>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</a:rPr>
              <a:t>		BufferedReader inFromUser =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</a:rPr>
              <a:t>		     new BufferedReader(new InputStreamReader(System.in));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</a:rPr>
              <a:t>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</a:rPr>
              <a:t>		</a:t>
            </a:r>
            <a:r>
              <a:rPr lang="en-US" altLang="ko-KR" sz="2000" b="1" smtClean="0">
                <a:solidFill>
                  <a:srgbClr val="FF0000"/>
                </a:solidFill>
                <a:latin typeface="Tahoma" pitchFamily="34" charset="0"/>
              </a:rPr>
              <a:t>Socket clientSocket = new Socket("hostname", 6789);</a:t>
            </a:r>
            <a:r>
              <a:rPr lang="en-US" altLang="ko-KR" sz="2000" smtClean="0">
                <a:latin typeface="Tahoma" pitchFamily="34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</a:rPr>
              <a:t>       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</a:rPr>
              <a:t>		DataOutputStream outToServer = </a:t>
            </a:r>
            <a:br>
              <a:rPr lang="en-US" altLang="ko-KR" sz="2000" smtClean="0">
                <a:latin typeface="Tahoma" pitchFamily="34" charset="0"/>
              </a:rPr>
            </a:br>
            <a:r>
              <a:rPr lang="en-US" altLang="ko-KR" sz="2000" smtClean="0">
                <a:latin typeface="Tahoma" pitchFamily="34" charset="0"/>
              </a:rPr>
              <a:t>        	    new DataOutputStream(clientSocket.getOutputStream());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59187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6988"/>
            <a:ext cx="7772400" cy="1143001"/>
          </a:xfrm>
        </p:spPr>
        <p:txBody>
          <a:bodyPr/>
          <a:lstStyle/>
          <a:p>
            <a:pPr eaLnBrk="1" hangingPunct="1"/>
            <a:r>
              <a:rPr lang="en-US" altLang="ko-KR" smtClean="0">
                <a:latin typeface="Tahoma" pitchFamily="34" charset="0"/>
              </a:rPr>
              <a:t>TCPClient.java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1288"/>
            <a:ext cx="7772400" cy="49704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</a:rPr>
              <a:t>		BufferedReader inFromServer = </a:t>
            </a:r>
            <a:br>
              <a:rPr lang="en-US" altLang="ko-KR" sz="2000" smtClean="0">
                <a:latin typeface="Tahoma" pitchFamily="34" charset="0"/>
              </a:rPr>
            </a:br>
            <a:r>
              <a:rPr lang="en-US" altLang="ko-KR" sz="2000" smtClean="0">
                <a:latin typeface="Tahoma" pitchFamily="34" charset="0"/>
              </a:rPr>
              <a:t>          new BufferedReader(new InputStreamReader(clientSocket.getInputStream())); </a:t>
            </a:r>
            <a:endParaRPr lang="ko-KR" altLang="en-US" sz="2000" smtClean="0">
              <a:latin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ko-KR" altLang="en-US" sz="2000" smtClean="0">
                <a:latin typeface="Tahoma" pitchFamily="34" charset="0"/>
              </a:rPr>
              <a:t>       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</a:rPr>
              <a:t>	sentence = inFromUser.readLine();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</a:rPr>
              <a:t>       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</a:rPr>
              <a:t>	</a:t>
            </a:r>
            <a:r>
              <a:rPr lang="en-US" altLang="ko-KR" sz="2000" b="1" smtClean="0">
                <a:solidFill>
                  <a:srgbClr val="FF0000"/>
                </a:solidFill>
                <a:latin typeface="Tahoma" pitchFamily="34" charset="0"/>
              </a:rPr>
              <a:t>outToServer.writeBytes(sentence + '\n');</a:t>
            </a:r>
            <a:r>
              <a:rPr lang="en-US" altLang="ko-KR" sz="2000" smtClean="0">
                <a:latin typeface="Tahoma" pitchFamily="34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</a:rPr>
              <a:t>       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</a:rPr>
              <a:t>	</a:t>
            </a:r>
            <a:r>
              <a:rPr lang="en-US" altLang="ko-KR" sz="2000" b="1" smtClean="0">
                <a:solidFill>
                  <a:srgbClr val="FF0000"/>
                </a:solidFill>
                <a:latin typeface="Tahoma" pitchFamily="34" charset="0"/>
              </a:rPr>
              <a:t>modifiedSentence = inFromServer.readLine();</a:t>
            </a:r>
            <a:r>
              <a:rPr lang="en-US" altLang="ko-KR" sz="2000" smtClean="0">
                <a:latin typeface="Tahoma" pitchFamily="34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</a:rPr>
              <a:t>       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</a:rPr>
              <a:t>	System.out.println("FROM SERVER: " + modifiedSentence);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</a:rPr>
              <a:t>      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</a:rPr>
              <a:t>	</a:t>
            </a:r>
            <a:r>
              <a:rPr lang="en-US" altLang="ko-KR" sz="2000" b="1" smtClean="0">
                <a:solidFill>
                  <a:srgbClr val="FF0000"/>
                </a:solidFill>
                <a:latin typeface="Tahoma" pitchFamily="34" charset="0"/>
              </a:rPr>
              <a:t>clientSocket.close();</a:t>
            </a:r>
            <a:r>
              <a:rPr lang="en-US" altLang="ko-KR" sz="2000" smtClean="0">
                <a:latin typeface="Tahoma" pitchFamily="34" charset="0"/>
              </a:rPr>
              <a:t> </a:t>
            </a:r>
            <a:br>
              <a:rPr lang="en-US" altLang="ko-KR" sz="2000" smtClean="0">
                <a:latin typeface="Tahoma" pitchFamily="34" charset="0"/>
              </a:rPr>
            </a:br>
            <a:r>
              <a:rPr lang="en-US" altLang="ko-KR" sz="2000" smtClean="0">
                <a:latin typeface="Tahoma" pitchFamily="34" charset="0"/>
              </a:rPr>
              <a:t>                   </a:t>
            </a:r>
            <a:br>
              <a:rPr lang="en-US" altLang="ko-KR" sz="2000" smtClean="0">
                <a:latin typeface="Tahoma" pitchFamily="34" charset="0"/>
              </a:rPr>
            </a:br>
            <a:r>
              <a:rPr lang="en-US" altLang="ko-KR" sz="2000" smtClean="0">
                <a:latin typeface="Tahoma" pitchFamily="34" charset="0"/>
              </a:rPr>
              <a:t>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</a:rPr>
              <a:t>} </a:t>
            </a:r>
            <a:endParaRPr lang="ko-KR" altLang="en-US" sz="2000" smtClean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63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00013"/>
            <a:ext cx="7772400" cy="1143001"/>
          </a:xfrm>
        </p:spPr>
        <p:txBody>
          <a:bodyPr/>
          <a:lstStyle/>
          <a:p>
            <a:pPr eaLnBrk="1" hangingPunct="1"/>
            <a:r>
              <a:rPr lang="en-US" altLang="ko-KR" smtClean="0">
                <a:latin typeface="Tahoma" pitchFamily="34" charset="0"/>
              </a:rPr>
              <a:t>TCPServer.java</a:t>
            </a:r>
            <a:endParaRPr lang="ko-KR" altLang="en-US" smtClean="0">
              <a:latin typeface="Tahoma" pitchFamily="34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975" y="1265238"/>
            <a:ext cx="8709025" cy="50434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</a:rPr>
              <a:t>import java.io.*;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</a:rPr>
              <a:t>import java.net.*;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</a:rPr>
              <a:t>class TCPServer 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</a:rPr>
              <a:t>    public static void main(String argv[]) throws Exception </a:t>
            </a:r>
            <a:br>
              <a:rPr lang="en-US" altLang="ko-KR" sz="2000" smtClean="0">
                <a:latin typeface="Tahoma" pitchFamily="34" charset="0"/>
              </a:rPr>
            </a:br>
            <a:r>
              <a:rPr lang="en-US" altLang="ko-KR" sz="2000" smtClean="0">
                <a:latin typeface="Tahoma" pitchFamily="34" charset="0"/>
              </a:rPr>
              <a:t>    { </a:t>
            </a:r>
            <a:br>
              <a:rPr lang="en-US" altLang="ko-KR" sz="2000" smtClean="0">
                <a:latin typeface="Tahoma" pitchFamily="34" charset="0"/>
              </a:rPr>
            </a:br>
            <a:r>
              <a:rPr lang="en-US" altLang="ko-KR" sz="2000" smtClean="0">
                <a:latin typeface="Tahoma" pitchFamily="34" charset="0"/>
              </a:rPr>
              <a:t>       String clientSentence; </a:t>
            </a:r>
            <a:br>
              <a:rPr lang="en-US" altLang="ko-KR" sz="2000" smtClean="0">
                <a:latin typeface="Tahoma" pitchFamily="34" charset="0"/>
              </a:rPr>
            </a:br>
            <a:r>
              <a:rPr lang="en-US" altLang="ko-KR" sz="2000" smtClean="0">
                <a:latin typeface="Tahoma" pitchFamily="34" charset="0"/>
              </a:rPr>
              <a:t>       String capitalizedSentence;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</a:rPr>
              <a:t> 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</a:rPr>
              <a:t>		</a:t>
            </a:r>
            <a:r>
              <a:rPr lang="en-US" altLang="ko-KR" sz="2000" b="1" smtClean="0">
                <a:solidFill>
                  <a:srgbClr val="FF0000"/>
                </a:solidFill>
                <a:latin typeface="Tahoma" pitchFamily="34" charset="0"/>
              </a:rPr>
              <a:t>ServerSocket welcomeSocket = new ServerSocket(6789);</a:t>
            </a:r>
            <a:r>
              <a:rPr lang="en-US" altLang="ko-KR" sz="2000" smtClean="0">
                <a:latin typeface="Tahoma" pitchFamily="34" charset="0"/>
              </a:rPr>
              <a:t> </a:t>
            </a:r>
            <a:br>
              <a:rPr lang="en-US" altLang="ko-KR" sz="2000" smtClean="0">
                <a:latin typeface="Tahoma" pitchFamily="34" charset="0"/>
              </a:rPr>
            </a:br>
            <a:r>
              <a:rPr lang="en-US" altLang="ko-KR" sz="2000" smtClean="0">
                <a:latin typeface="Tahoma" pitchFamily="34" charset="0"/>
              </a:rPr>
              <a:t> 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</a:rPr>
              <a:t>		while(true)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2000" smtClean="0">
              <a:latin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</a:rPr>
              <a:t>		   </a:t>
            </a:r>
            <a:r>
              <a:rPr lang="en-US" altLang="ko-KR" sz="2000" b="1" smtClean="0">
                <a:solidFill>
                  <a:srgbClr val="FF0000"/>
                </a:solidFill>
                <a:latin typeface="Tahoma" pitchFamily="34" charset="0"/>
              </a:rPr>
              <a:t>Socket connectionSocket = welcomeSocket.accept();</a:t>
            </a:r>
            <a:r>
              <a:rPr lang="en-US" altLang="ko-KR" sz="2000" smtClean="0">
                <a:latin typeface="Tahoma" pitchFamily="34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</a:rPr>
              <a:t>          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</a:rPr>
              <a:t>		  BufferedReader inFromClient = new BufferedReader(new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</a:rPr>
              <a:t>		         InputStreamReader(connectionSocket.getInputStream())); </a:t>
            </a:r>
            <a:endParaRPr lang="ko-KR" altLang="en-US" sz="2000" smtClean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62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588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 smtClean="0">
                <a:latin typeface="Tahoma" pitchFamily="34" charset="0"/>
              </a:rPr>
              <a:t>TCPServer.java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91440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ko-KR" altLang="en-US" sz="2000" smtClean="0">
                <a:latin typeface="Tahoma" pitchFamily="34" charset="0"/>
              </a:rPr>
              <a:t>            </a:t>
            </a:r>
            <a:r>
              <a:rPr lang="en-US" altLang="ko-KR" sz="2000" smtClean="0">
                <a:latin typeface="Tahoma" pitchFamily="34" charset="0"/>
              </a:rPr>
              <a:t>DataOutputStream  outToClient = </a:t>
            </a:r>
            <a:br>
              <a:rPr lang="en-US" altLang="ko-KR" sz="2000" smtClean="0">
                <a:latin typeface="Tahoma" pitchFamily="34" charset="0"/>
              </a:rPr>
            </a:br>
            <a:r>
              <a:rPr lang="en-US" altLang="ko-KR" sz="2000" smtClean="0">
                <a:latin typeface="Tahoma" pitchFamily="34" charset="0"/>
              </a:rPr>
              <a:t>             new DataOutputStream(connectionSocket.getOutputStream());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</a:rPr>
              <a:t>          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</a:rPr>
              <a:t>		</a:t>
            </a:r>
            <a:r>
              <a:rPr lang="en-US" altLang="ko-KR" sz="2000" b="1" smtClean="0">
                <a:solidFill>
                  <a:srgbClr val="FF0000"/>
                </a:solidFill>
                <a:latin typeface="Tahoma" pitchFamily="34" charset="0"/>
              </a:rPr>
              <a:t>clientSentence = inFromClient.readLine();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</a:rPr>
              <a:t>          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</a:rPr>
              <a:t>		capitalizedSentence = clientSentence.toUpperCase() + '\n';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2000" smtClean="0">
              <a:latin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</a:rPr>
              <a:t>		</a:t>
            </a:r>
            <a:r>
              <a:rPr lang="en-US" altLang="ko-KR" sz="2000" b="1" smtClean="0">
                <a:solidFill>
                  <a:srgbClr val="FF0000"/>
                </a:solidFill>
                <a:latin typeface="Tahoma" pitchFamily="34" charset="0"/>
              </a:rPr>
              <a:t>outToClient.writeBytes(capitalizedSentence); </a:t>
            </a:r>
            <a:br>
              <a:rPr lang="en-US" altLang="ko-KR" sz="2000" b="1" smtClean="0">
                <a:solidFill>
                  <a:srgbClr val="FF0000"/>
                </a:solidFill>
                <a:latin typeface="Tahoma" pitchFamily="34" charset="0"/>
              </a:rPr>
            </a:br>
            <a:r>
              <a:rPr lang="en-US" altLang="ko-KR" sz="2000" smtClean="0">
                <a:latin typeface="Tahoma" pitchFamily="34" charset="0"/>
              </a:rPr>
              <a:t>       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</a:rPr>
              <a:t>	   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</a:rPr>
              <a:t>	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</a:rPr>
              <a:t>} </a:t>
            </a:r>
            <a:endParaRPr lang="ko-KR" altLang="en-US" sz="2000" smtClean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77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latin typeface="Tahoma" pitchFamily="34" charset="0"/>
              </a:rPr>
              <a:t>Socket Programming with UDP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ko-KR" sz="2000" smtClean="0">
                <a:latin typeface="Tahoma" pitchFamily="34" charset="0"/>
              </a:rPr>
              <a:t>UDP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smtClean="0">
                <a:latin typeface="Tahoma" pitchFamily="34" charset="0"/>
              </a:rPr>
              <a:t>Connectionless and unreliable service.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smtClean="0">
                <a:latin typeface="Tahoma" pitchFamily="34" charset="0"/>
              </a:rPr>
              <a:t>There isn’t an initial handshaking phase.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smtClean="0">
                <a:latin typeface="Tahoma" pitchFamily="34" charset="0"/>
              </a:rPr>
              <a:t>Doesn’t have a pipe.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smtClean="0"/>
              <a:t>transmitted data may be received out of order, or lost</a:t>
            </a:r>
          </a:p>
          <a:p>
            <a:pPr lvl="1" eaLnBrk="1" hangingPunct="1">
              <a:lnSpc>
                <a:spcPct val="80000"/>
              </a:lnSpc>
            </a:pPr>
            <a:endParaRPr lang="en-US" altLang="ko-KR" sz="1800" smtClean="0">
              <a:latin typeface="Tahoma" pitchFamily="34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ko-KR" sz="1800" smtClean="0">
              <a:latin typeface="Tahoma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ko-KR" sz="2000" smtClean="0">
                <a:latin typeface="Tahoma" pitchFamily="34" charset="0"/>
              </a:rPr>
              <a:t>Socket Programming with UDP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smtClean="0">
                <a:latin typeface="Tahoma" pitchFamily="34" charset="0"/>
              </a:rPr>
              <a:t>No need for a welcoming socket.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smtClean="0">
                <a:latin typeface="Tahoma" pitchFamily="34" charset="0"/>
              </a:rPr>
              <a:t>No streams are attached to the sockets.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smtClean="0">
                <a:latin typeface="Tahoma" pitchFamily="34" charset="0"/>
              </a:rPr>
              <a:t>the sending hosts creates “packets” by attaching the IP destination address and port number to each batch of bytes.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smtClean="0">
                <a:latin typeface="Tahoma" pitchFamily="34" charset="0"/>
              </a:rPr>
              <a:t>The receiving process must unravel to received packet to obtain the packet’s information bytes.</a:t>
            </a:r>
          </a:p>
        </p:txBody>
      </p:sp>
    </p:spTree>
    <p:extLst>
      <p:ext uri="{BB962C8B-B14F-4D97-AF65-F5344CB8AC3E}">
        <p14:creationId xmlns:p14="http://schemas.microsoft.com/office/powerpoint/2010/main" val="380977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353425" cy="1143000"/>
          </a:xfrm>
        </p:spPr>
        <p:txBody>
          <a:bodyPr/>
          <a:lstStyle/>
          <a:p>
            <a:pPr eaLnBrk="1" hangingPunct="1"/>
            <a:r>
              <a:rPr lang="en-US" altLang="ko-KR" sz="3600" smtClean="0">
                <a:latin typeface="Tahoma" pitchFamily="34" charset="0"/>
              </a:rPr>
              <a:t>Client/server socket interaction: UDP</a:t>
            </a:r>
            <a:endParaRPr lang="en-US" altLang="ko-KR" smtClean="0">
              <a:latin typeface="Tahoma" pitchFamily="34" charset="0"/>
            </a:endParaRPr>
          </a:p>
        </p:txBody>
      </p:sp>
      <p:grpSp>
        <p:nvGrpSpPr>
          <p:cNvPr id="49155" name="Group 3"/>
          <p:cNvGrpSpPr>
            <a:grpSpLocks/>
          </p:cNvGrpSpPr>
          <p:nvPr/>
        </p:nvGrpSpPr>
        <p:grpSpPr bwMode="auto">
          <a:xfrm>
            <a:off x="1276350" y="3324225"/>
            <a:ext cx="5413375" cy="2544763"/>
            <a:chOff x="804" y="2094"/>
            <a:chExt cx="3410" cy="1603"/>
          </a:xfrm>
        </p:grpSpPr>
        <p:sp>
          <p:nvSpPr>
            <p:cNvPr id="18458" name="Freeform 4"/>
            <p:cNvSpPr>
              <a:spLocks/>
            </p:cNvSpPr>
            <p:nvPr/>
          </p:nvSpPr>
          <p:spPr bwMode="auto">
            <a:xfrm>
              <a:off x="804" y="2094"/>
              <a:ext cx="552" cy="1602"/>
            </a:xfrm>
            <a:custGeom>
              <a:avLst/>
              <a:gdLst>
                <a:gd name="T0" fmla="*/ 552 w 492"/>
                <a:gd name="T1" fmla="*/ 1493 h 2112"/>
                <a:gd name="T2" fmla="*/ 552 w 492"/>
                <a:gd name="T3" fmla="*/ 1602 h 2112"/>
                <a:gd name="T4" fmla="*/ 0 w 492"/>
                <a:gd name="T5" fmla="*/ 1602 h 2112"/>
                <a:gd name="T6" fmla="*/ 0 w 492"/>
                <a:gd name="T7" fmla="*/ 0 h 2112"/>
                <a:gd name="T8" fmla="*/ 451 w 492"/>
                <a:gd name="T9" fmla="*/ 0 h 2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2" h="2112">
                  <a:moveTo>
                    <a:pt x="492" y="1968"/>
                  </a:moveTo>
                  <a:lnTo>
                    <a:pt x="492" y="2112"/>
                  </a:lnTo>
                  <a:lnTo>
                    <a:pt x="0" y="2112"/>
                  </a:lnTo>
                  <a:lnTo>
                    <a:pt x="0" y="0"/>
                  </a:lnTo>
                  <a:lnTo>
                    <a:pt x="4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MY"/>
            </a:p>
          </p:txBody>
        </p:sp>
        <p:sp>
          <p:nvSpPr>
            <p:cNvPr id="18459" name="Text Box 5"/>
            <p:cNvSpPr txBox="1">
              <a:spLocks noChangeArrowheads="1"/>
            </p:cNvSpPr>
            <p:nvPr/>
          </p:nvSpPr>
          <p:spPr bwMode="auto">
            <a:xfrm>
              <a:off x="3509" y="3371"/>
              <a:ext cx="705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/>
              <a:r>
                <a:rPr kumimoji="0" lang="en-US" altLang="ko-KR" sz="1400">
                  <a:latin typeface="Tahoma" pitchFamily="34" charset="0"/>
                </a:rPr>
                <a:t>close</a:t>
              </a:r>
            </a:p>
            <a:p>
              <a:pPr latinLnBrk="0"/>
              <a:r>
                <a:rPr kumimoji="0" lang="en-US" altLang="ko-KR" sz="1400">
                  <a:solidFill>
                    <a:srgbClr val="FF0000"/>
                  </a:solidFill>
                  <a:latin typeface="Tahoma" pitchFamily="34" charset="0"/>
                </a:rPr>
                <a:t>clientSocket</a:t>
              </a:r>
              <a:endParaRPr kumimoji="0" lang="en-US" altLang="ko-KR">
                <a:latin typeface="Tahoma" pitchFamily="34" charset="0"/>
              </a:endParaRPr>
            </a:p>
          </p:txBody>
        </p:sp>
        <p:sp>
          <p:nvSpPr>
            <p:cNvPr id="18460" name="Line 6"/>
            <p:cNvSpPr>
              <a:spLocks noChangeShapeType="1"/>
            </p:cNvSpPr>
            <p:nvPr/>
          </p:nvSpPr>
          <p:spPr bwMode="auto">
            <a:xfrm>
              <a:off x="3936" y="3318"/>
              <a:ext cx="0" cy="20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MY"/>
            </a:p>
          </p:txBody>
        </p:sp>
      </p:grpSp>
      <p:sp>
        <p:nvSpPr>
          <p:cNvPr id="18436" name="Text Box 7"/>
          <p:cNvSpPr txBox="1">
            <a:spLocks noChangeArrowheads="1"/>
          </p:cNvSpPr>
          <p:nvPr/>
        </p:nvSpPr>
        <p:spPr bwMode="auto">
          <a:xfrm>
            <a:off x="685800" y="1314450"/>
            <a:ext cx="3192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>
              <a:spcBef>
                <a:spcPct val="50000"/>
              </a:spcBef>
            </a:pPr>
            <a:r>
              <a:rPr kumimoji="0" lang="en-US" altLang="ko-KR">
                <a:latin typeface="Tahoma" pitchFamily="34" charset="0"/>
              </a:rPr>
              <a:t>Server </a:t>
            </a:r>
            <a:r>
              <a:rPr kumimoji="0" lang="en-US" altLang="ko-KR" sz="1800">
                <a:latin typeface="Tahoma" pitchFamily="34" charset="0"/>
              </a:rPr>
              <a:t>(running on </a:t>
            </a:r>
            <a:r>
              <a:rPr kumimoji="0" lang="en-US" altLang="ko-KR" sz="1800" b="1">
                <a:latin typeface="Tahoma" pitchFamily="34" charset="0"/>
              </a:rPr>
              <a:t>hostid</a:t>
            </a:r>
            <a:r>
              <a:rPr kumimoji="0" lang="en-US" altLang="ko-KR" sz="1800">
                <a:latin typeface="Tahoma" pitchFamily="34" charset="0"/>
              </a:rPr>
              <a:t>)</a:t>
            </a:r>
            <a:endParaRPr kumimoji="0" lang="en-US" altLang="ko-KR">
              <a:latin typeface="Tahoma" pitchFamily="34" charset="0"/>
            </a:endParaRPr>
          </a:p>
        </p:txBody>
      </p:sp>
      <p:grpSp>
        <p:nvGrpSpPr>
          <p:cNvPr id="49160" name="Group 8"/>
          <p:cNvGrpSpPr>
            <a:grpSpLocks/>
          </p:cNvGrpSpPr>
          <p:nvPr/>
        </p:nvGrpSpPr>
        <p:grpSpPr bwMode="auto">
          <a:xfrm>
            <a:off x="5532438" y="3933825"/>
            <a:ext cx="1397000" cy="1354138"/>
            <a:chOff x="3485" y="2478"/>
            <a:chExt cx="880" cy="853"/>
          </a:xfrm>
        </p:grpSpPr>
        <p:sp>
          <p:nvSpPr>
            <p:cNvPr id="18456" name="Text Box 9"/>
            <p:cNvSpPr txBox="1">
              <a:spLocks noChangeArrowheads="1"/>
            </p:cNvSpPr>
            <p:nvPr/>
          </p:nvSpPr>
          <p:spPr bwMode="auto">
            <a:xfrm>
              <a:off x="3485" y="3005"/>
              <a:ext cx="88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/>
              <a:r>
                <a:rPr kumimoji="0" lang="en-US" altLang="ko-KR" sz="1400">
                  <a:latin typeface="Tahoma" pitchFamily="34" charset="0"/>
                </a:rPr>
                <a:t>read reply from</a:t>
              </a:r>
            </a:p>
            <a:p>
              <a:pPr latinLnBrk="0"/>
              <a:r>
                <a:rPr kumimoji="0" lang="en-US" altLang="ko-KR" sz="1400">
                  <a:solidFill>
                    <a:srgbClr val="FF0000"/>
                  </a:solidFill>
                  <a:latin typeface="Tahoma" pitchFamily="34" charset="0"/>
                </a:rPr>
                <a:t>clientSocket</a:t>
              </a:r>
              <a:endParaRPr kumimoji="0" lang="en-US" altLang="ko-KR">
                <a:latin typeface="Tahoma" pitchFamily="34" charset="0"/>
              </a:endParaRPr>
            </a:p>
          </p:txBody>
        </p:sp>
        <p:sp>
          <p:nvSpPr>
            <p:cNvPr id="18457" name="Line 10"/>
            <p:cNvSpPr>
              <a:spLocks noChangeShapeType="1"/>
            </p:cNvSpPr>
            <p:nvPr/>
          </p:nvSpPr>
          <p:spPr bwMode="auto">
            <a:xfrm>
              <a:off x="3864" y="2478"/>
              <a:ext cx="0" cy="5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MY"/>
            </a:p>
          </p:txBody>
        </p:sp>
      </p:grpSp>
      <p:grpSp>
        <p:nvGrpSpPr>
          <p:cNvPr id="49163" name="Group 11"/>
          <p:cNvGrpSpPr>
            <a:grpSpLocks/>
          </p:cNvGrpSpPr>
          <p:nvPr/>
        </p:nvGrpSpPr>
        <p:grpSpPr bwMode="auto">
          <a:xfrm>
            <a:off x="3000375" y="1333500"/>
            <a:ext cx="5259388" cy="2593975"/>
            <a:chOff x="1890" y="840"/>
            <a:chExt cx="3313" cy="1634"/>
          </a:xfrm>
        </p:grpSpPr>
        <p:grpSp>
          <p:nvGrpSpPr>
            <p:cNvPr id="18449" name="Group 12"/>
            <p:cNvGrpSpPr>
              <a:grpSpLocks/>
            </p:cNvGrpSpPr>
            <p:nvPr/>
          </p:nvGrpSpPr>
          <p:grpSpPr bwMode="auto">
            <a:xfrm>
              <a:off x="3389" y="1342"/>
              <a:ext cx="1023" cy="465"/>
              <a:chOff x="3233" y="1852"/>
              <a:chExt cx="1023" cy="465"/>
            </a:xfrm>
          </p:grpSpPr>
          <p:sp>
            <p:nvSpPr>
              <p:cNvPr id="18454" name="Text Box 13"/>
              <p:cNvSpPr txBox="1">
                <a:spLocks noChangeArrowheads="1"/>
              </p:cNvSpPr>
              <p:nvPr/>
            </p:nvSpPr>
            <p:spPr bwMode="auto">
              <a:xfrm>
                <a:off x="3233" y="1852"/>
                <a:ext cx="806" cy="4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/>
                <a:r>
                  <a:rPr kumimoji="0" lang="en-US" altLang="ko-KR" sz="1400">
                    <a:latin typeface="Tahoma" pitchFamily="34" charset="0"/>
                  </a:rPr>
                  <a:t>create socket,</a:t>
                </a:r>
              </a:p>
              <a:p>
                <a:pPr latinLnBrk="0"/>
                <a:endParaRPr kumimoji="0" lang="ko-KR" altLang="en-US">
                  <a:latin typeface="Tahoma" pitchFamily="34" charset="0"/>
                </a:endParaRPr>
              </a:p>
            </p:txBody>
          </p:sp>
          <p:sp>
            <p:nvSpPr>
              <p:cNvPr id="18455" name="Text Box 14"/>
              <p:cNvSpPr txBox="1">
                <a:spLocks noChangeArrowheads="1"/>
              </p:cNvSpPr>
              <p:nvPr/>
            </p:nvSpPr>
            <p:spPr bwMode="auto">
              <a:xfrm>
                <a:off x="3241" y="1991"/>
                <a:ext cx="1015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/>
                <a:r>
                  <a:rPr kumimoji="0" lang="en-US" altLang="ko-KR" sz="1400">
                    <a:solidFill>
                      <a:srgbClr val="FF0000"/>
                    </a:solidFill>
                    <a:latin typeface="Tahoma" pitchFamily="34" charset="0"/>
                  </a:rPr>
                  <a:t>clientSocket = </a:t>
                </a:r>
              </a:p>
              <a:p>
                <a:pPr latinLnBrk="0"/>
                <a:r>
                  <a:rPr kumimoji="0" lang="en-US" altLang="ko-KR" sz="1400">
                    <a:solidFill>
                      <a:srgbClr val="FF0000"/>
                    </a:solidFill>
                    <a:latin typeface="Tahoma" pitchFamily="34" charset="0"/>
                  </a:rPr>
                  <a:t>DatagramSocket()</a:t>
                </a:r>
                <a:endParaRPr kumimoji="0" lang="en-US" altLang="ko-KR">
                  <a:latin typeface="Tahoma" pitchFamily="34" charset="0"/>
                </a:endParaRPr>
              </a:p>
            </p:txBody>
          </p:sp>
        </p:grpSp>
        <p:sp>
          <p:nvSpPr>
            <p:cNvPr id="18450" name="Text Box 15"/>
            <p:cNvSpPr txBox="1">
              <a:spLocks noChangeArrowheads="1"/>
            </p:cNvSpPr>
            <p:nvPr/>
          </p:nvSpPr>
          <p:spPr bwMode="auto">
            <a:xfrm>
              <a:off x="3333" y="840"/>
              <a:ext cx="5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spcBef>
                  <a:spcPct val="50000"/>
                </a:spcBef>
              </a:pPr>
              <a:r>
                <a:rPr kumimoji="0" lang="en-US" altLang="ko-KR">
                  <a:latin typeface="Tahoma" pitchFamily="34" charset="0"/>
                </a:rPr>
                <a:t>Client</a:t>
              </a:r>
            </a:p>
          </p:txBody>
        </p:sp>
        <p:sp>
          <p:nvSpPr>
            <p:cNvPr id="18451" name="Text Box 16"/>
            <p:cNvSpPr txBox="1">
              <a:spLocks noChangeArrowheads="1"/>
            </p:cNvSpPr>
            <p:nvPr/>
          </p:nvSpPr>
          <p:spPr bwMode="auto">
            <a:xfrm>
              <a:off x="3389" y="2014"/>
              <a:ext cx="1814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/>
              <a:r>
                <a:rPr kumimoji="0" lang="en-US" altLang="ko-KR" sz="1400">
                  <a:latin typeface="Tahoma" pitchFamily="34" charset="0"/>
                </a:rPr>
                <a:t>Create, address (</a:t>
              </a:r>
              <a:r>
                <a:rPr kumimoji="0" lang="en-US" altLang="ko-KR" sz="1400" b="1">
                  <a:latin typeface="Tahoma" pitchFamily="34" charset="0"/>
                </a:rPr>
                <a:t>hostid, port=x,</a:t>
              </a:r>
              <a:endParaRPr kumimoji="0" lang="en-US" altLang="ko-KR" sz="1400">
                <a:latin typeface="Tahoma" pitchFamily="34" charset="0"/>
              </a:endParaRPr>
            </a:p>
            <a:p>
              <a:pPr latinLnBrk="0"/>
              <a:r>
                <a:rPr kumimoji="0" lang="en-US" altLang="ko-KR" sz="1400">
                  <a:latin typeface="Tahoma" pitchFamily="34" charset="0"/>
                </a:rPr>
                <a:t>send datagram request </a:t>
              </a:r>
            </a:p>
            <a:p>
              <a:pPr latinLnBrk="0"/>
              <a:r>
                <a:rPr kumimoji="0" lang="en-US" altLang="ko-KR" sz="1400">
                  <a:latin typeface="Tahoma" pitchFamily="34" charset="0"/>
                </a:rPr>
                <a:t>using </a:t>
              </a:r>
              <a:r>
                <a:rPr kumimoji="0" lang="en-US" altLang="ko-KR" sz="1400">
                  <a:solidFill>
                    <a:srgbClr val="FF0000"/>
                  </a:solidFill>
                  <a:latin typeface="Tahoma" pitchFamily="34" charset="0"/>
                </a:rPr>
                <a:t>clientSocket</a:t>
              </a:r>
              <a:endParaRPr kumimoji="0" lang="en-US" altLang="ko-KR">
                <a:latin typeface="Tahoma" pitchFamily="34" charset="0"/>
              </a:endParaRPr>
            </a:p>
          </p:txBody>
        </p:sp>
        <p:sp>
          <p:nvSpPr>
            <p:cNvPr id="18452" name="Line 17"/>
            <p:cNvSpPr>
              <a:spLocks noChangeShapeType="1"/>
            </p:cNvSpPr>
            <p:nvPr/>
          </p:nvSpPr>
          <p:spPr bwMode="auto">
            <a:xfrm>
              <a:off x="3828" y="1830"/>
              <a:ext cx="0" cy="20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MY"/>
            </a:p>
          </p:txBody>
        </p:sp>
        <p:sp>
          <p:nvSpPr>
            <p:cNvPr id="18453" name="Line 18"/>
            <p:cNvSpPr>
              <a:spLocks noChangeShapeType="1"/>
            </p:cNvSpPr>
            <p:nvPr/>
          </p:nvSpPr>
          <p:spPr bwMode="auto">
            <a:xfrm flipH="1">
              <a:off x="1890" y="2208"/>
              <a:ext cx="1518" cy="25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MY"/>
            </a:p>
          </p:txBody>
        </p:sp>
      </p:grpSp>
      <p:grpSp>
        <p:nvGrpSpPr>
          <p:cNvPr id="49171" name="Group 19"/>
          <p:cNvGrpSpPr>
            <a:grpSpLocks/>
          </p:cNvGrpSpPr>
          <p:nvPr/>
        </p:nvGrpSpPr>
        <p:grpSpPr bwMode="auto">
          <a:xfrm>
            <a:off x="1303338" y="2081213"/>
            <a:ext cx="1711325" cy="2149475"/>
            <a:chOff x="821" y="1311"/>
            <a:chExt cx="1078" cy="1354"/>
          </a:xfrm>
        </p:grpSpPr>
        <p:grpSp>
          <p:nvGrpSpPr>
            <p:cNvPr id="18444" name="Group 20"/>
            <p:cNvGrpSpPr>
              <a:grpSpLocks/>
            </p:cNvGrpSpPr>
            <p:nvPr/>
          </p:nvGrpSpPr>
          <p:grpSpPr bwMode="auto">
            <a:xfrm>
              <a:off x="821" y="1311"/>
              <a:ext cx="1023" cy="712"/>
              <a:chOff x="329" y="1209"/>
              <a:chExt cx="1023" cy="712"/>
            </a:xfrm>
          </p:grpSpPr>
          <p:sp>
            <p:nvSpPr>
              <p:cNvPr id="18447" name="Text Box 21"/>
              <p:cNvSpPr txBox="1">
                <a:spLocks noChangeArrowheads="1"/>
              </p:cNvSpPr>
              <p:nvPr/>
            </p:nvSpPr>
            <p:spPr bwMode="auto">
              <a:xfrm>
                <a:off x="329" y="1209"/>
                <a:ext cx="1005" cy="4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/>
                <a:r>
                  <a:rPr kumimoji="0" lang="en-US" altLang="ko-KR" sz="1400">
                    <a:latin typeface="Tahoma" pitchFamily="34" charset="0"/>
                  </a:rPr>
                  <a:t>create socket,</a:t>
                </a:r>
              </a:p>
              <a:p>
                <a:pPr latinLnBrk="0"/>
                <a:r>
                  <a:rPr kumimoji="0" lang="en-US" altLang="ko-KR" sz="1400">
                    <a:latin typeface="Tahoma" pitchFamily="34" charset="0"/>
                  </a:rPr>
                  <a:t>port=</a:t>
                </a:r>
                <a:r>
                  <a:rPr kumimoji="0" lang="en-US" altLang="ko-KR" sz="1400" b="1">
                    <a:latin typeface="Tahoma" pitchFamily="34" charset="0"/>
                  </a:rPr>
                  <a:t>x</a:t>
                </a:r>
                <a:r>
                  <a:rPr kumimoji="0" lang="en-US" altLang="ko-KR" sz="1400">
                    <a:latin typeface="Tahoma" pitchFamily="34" charset="0"/>
                  </a:rPr>
                  <a:t>, for</a:t>
                </a:r>
              </a:p>
              <a:p>
                <a:pPr latinLnBrk="0"/>
                <a:r>
                  <a:rPr kumimoji="0" lang="en-US" altLang="ko-KR" sz="1400">
                    <a:latin typeface="Tahoma" pitchFamily="34" charset="0"/>
                  </a:rPr>
                  <a:t>incoming request:</a:t>
                </a:r>
                <a:endParaRPr kumimoji="0" lang="en-US" altLang="ko-KR">
                  <a:latin typeface="Tahoma" pitchFamily="34" charset="0"/>
                </a:endParaRPr>
              </a:p>
            </p:txBody>
          </p:sp>
          <p:sp>
            <p:nvSpPr>
              <p:cNvPr id="18448" name="Text Box 22"/>
              <p:cNvSpPr txBox="1">
                <a:spLocks noChangeArrowheads="1"/>
              </p:cNvSpPr>
              <p:nvPr/>
            </p:nvSpPr>
            <p:spPr bwMode="auto">
              <a:xfrm>
                <a:off x="337" y="1595"/>
                <a:ext cx="1015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latinLnBrk="0"/>
                <a:r>
                  <a:rPr kumimoji="0" lang="en-US" altLang="ko-KR" sz="1400">
                    <a:solidFill>
                      <a:srgbClr val="FF0000"/>
                    </a:solidFill>
                    <a:latin typeface="Tahoma" pitchFamily="34" charset="0"/>
                  </a:rPr>
                  <a:t>serverSocket = </a:t>
                </a:r>
              </a:p>
              <a:p>
                <a:pPr latinLnBrk="0"/>
                <a:r>
                  <a:rPr kumimoji="0" lang="en-US" altLang="ko-KR" sz="1400">
                    <a:solidFill>
                      <a:srgbClr val="FF0000"/>
                    </a:solidFill>
                    <a:latin typeface="Tahoma" pitchFamily="34" charset="0"/>
                  </a:rPr>
                  <a:t>DatagramSocket()</a:t>
                </a:r>
                <a:endParaRPr kumimoji="0" lang="en-US" altLang="ko-KR">
                  <a:latin typeface="Tahoma" pitchFamily="34" charset="0"/>
                </a:endParaRPr>
              </a:p>
            </p:txBody>
          </p:sp>
        </p:grpSp>
        <p:sp>
          <p:nvSpPr>
            <p:cNvPr id="18445" name="Line 23"/>
            <p:cNvSpPr>
              <a:spLocks noChangeShapeType="1"/>
            </p:cNvSpPr>
            <p:nvPr/>
          </p:nvSpPr>
          <p:spPr bwMode="auto">
            <a:xfrm>
              <a:off x="1284" y="1998"/>
              <a:ext cx="0" cy="36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MY"/>
            </a:p>
          </p:txBody>
        </p:sp>
        <p:sp>
          <p:nvSpPr>
            <p:cNvPr id="18446" name="Text Box 24"/>
            <p:cNvSpPr txBox="1">
              <a:spLocks noChangeArrowheads="1"/>
            </p:cNvSpPr>
            <p:nvPr/>
          </p:nvSpPr>
          <p:spPr bwMode="auto">
            <a:xfrm>
              <a:off x="893" y="2339"/>
              <a:ext cx="100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/>
              <a:r>
                <a:rPr kumimoji="0" lang="en-US" altLang="ko-KR" sz="1400">
                  <a:latin typeface="Tahoma" pitchFamily="34" charset="0"/>
                </a:rPr>
                <a:t>read request from</a:t>
              </a:r>
            </a:p>
            <a:p>
              <a:pPr latinLnBrk="0"/>
              <a:r>
                <a:rPr kumimoji="0" lang="en-US" altLang="ko-KR" sz="1400">
                  <a:solidFill>
                    <a:srgbClr val="FF0000"/>
                  </a:solidFill>
                  <a:latin typeface="Tahoma" pitchFamily="34" charset="0"/>
                </a:rPr>
                <a:t>serverSocket</a:t>
              </a:r>
              <a:endParaRPr kumimoji="0" lang="en-US" altLang="ko-KR">
                <a:latin typeface="Tahoma" pitchFamily="34" charset="0"/>
              </a:endParaRPr>
            </a:p>
          </p:txBody>
        </p:sp>
      </p:grpSp>
      <p:grpSp>
        <p:nvGrpSpPr>
          <p:cNvPr id="49177" name="Group 25"/>
          <p:cNvGrpSpPr>
            <a:grpSpLocks/>
          </p:cNvGrpSpPr>
          <p:nvPr/>
        </p:nvGrpSpPr>
        <p:grpSpPr bwMode="auto">
          <a:xfrm>
            <a:off x="1427163" y="4229100"/>
            <a:ext cx="3973512" cy="1358900"/>
            <a:chOff x="899" y="2664"/>
            <a:chExt cx="2503" cy="856"/>
          </a:xfrm>
        </p:grpSpPr>
        <p:sp>
          <p:nvSpPr>
            <p:cNvPr id="18441" name="Text Box 26"/>
            <p:cNvSpPr txBox="1">
              <a:spLocks noChangeArrowheads="1"/>
            </p:cNvSpPr>
            <p:nvPr/>
          </p:nvSpPr>
          <p:spPr bwMode="auto">
            <a:xfrm>
              <a:off x="899" y="2792"/>
              <a:ext cx="905" cy="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latinLnBrk="0"/>
              <a:r>
                <a:rPr kumimoji="0" lang="en-US" altLang="ko-KR" sz="1400">
                  <a:latin typeface="Tahoma" pitchFamily="34" charset="0"/>
                </a:rPr>
                <a:t>write reply to</a:t>
              </a:r>
            </a:p>
            <a:p>
              <a:pPr latinLnBrk="0"/>
              <a:r>
                <a:rPr kumimoji="0" lang="en-US" altLang="ko-KR" sz="1400">
                  <a:solidFill>
                    <a:srgbClr val="FF0000"/>
                  </a:solidFill>
                  <a:latin typeface="Tahoma" pitchFamily="34" charset="0"/>
                </a:rPr>
                <a:t>serverSocket</a:t>
              </a:r>
            </a:p>
            <a:p>
              <a:pPr latinLnBrk="0"/>
              <a:r>
                <a:rPr kumimoji="0" lang="en-US" altLang="ko-KR" sz="1400">
                  <a:latin typeface="Tahoma" pitchFamily="34" charset="0"/>
                </a:rPr>
                <a:t>specifying client</a:t>
              </a:r>
            </a:p>
            <a:p>
              <a:pPr latinLnBrk="0"/>
              <a:r>
                <a:rPr kumimoji="0" lang="en-US" altLang="ko-KR" sz="1400">
                  <a:latin typeface="Tahoma" pitchFamily="34" charset="0"/>
                </a:rPr>
                <a:t>host address,</a:t>
              </a:r>
            </a:p>
            <a:p>
              <a:pPr latinLnBrk="0"/>
              <a:r>
                <a:rPr kumimoji="0" lang="en-US" altLang="ko-KR" sz="1400">
                  <a:latin typeface="Tahoma" pitchFamily="34" charset="0"/>
                </a:rPr>
                <a:t>port umber</a:t>
              </a:r>
              <a:endParaRPr kumimoji="0" lang="en-US" altLang="ko-KR">
                <a:latin typeface="Tahoma" pitchFamily="34" charset="0"/>
              </a:endParaRPr>
            </a:p>
          </p:txBody>
        </p:sp>
        <p:sp>
          <p:nvSpPr>
            <p:cNvPr id="18442" name="Line 27"/>
            <p:cNvSpPr>
              <a:spLocks noChangeShapeType="1"/>
            </p:cNvSpPr>
            <p:nvPr/>
          </p:nvSpPr>
          <p:spPr bwMode="auto">
            <a:xfrm>
              <a:off x="1302" y="2664"/>
              <a:ext cx="0" cy="19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MY"/>
            </a:p>
          </p:txBody>
        </p:sp>
        <p:sp>
          <p:nvSpPr>
            <p:cNvPr id="18443" name="Line 28"/>
            <p:cNvSpPr>
              <a:spLocks noChangeShapeType="1"/>
            </p:cNvSpPr>
            <p:nvPr/>
          </p:nvSpPr>
          <p:spPr bwMode="auto">
            <a:xfrm>
              <a:off x="1866" y="2970"/>
              <a:ext cx="1536" cy="1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MY"/>
            </a:p>
          </p:txBody>
        </p:sp>
      </p:grpSp>
    </p:spTree>
    <p:extLst>
      <p:ext uri="{BB962C8B-B14F-4D97-AF65-F5344CB8AC3E}">
        <p14:creationId xmlns:p14="http://schemas.microsoft.com/office/powerpoint/2010/main" val="127472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9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1143000"/>
          </a:xfrm>
        </p:spPr>
        <p:txBody>
          <a:bodyPr/>
          <a:lstStyle/>
          <a:p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Key Terms 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You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ust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ble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87363" y="1697038"/>
            <a:ext cx="8229600" cy="4525962"/>
          </a:xfrm>
        </p:spPr>
        <p:txBody>
          <a:bodyPr/>
          <a:lstStyle/>
          <a:p>
            <a:r>
              <a:rPr lang="en-US" altLang="en-US" sz="2000" b="1" dirty="0">
                <a:latin typeface="Century Gothic" panose="020B0502020202020204" pitchFamily="34" charset="0"/>
              </a:rPr>
              <a:t>If you have mastered this topic, </a:t>
            </a:r>
            <a:r>
              <a:rPr lang="en-US" altLang="en-US" sz="2000" b="1" dirty="0">
                <a:solidFill>
                  <a:srgbClr val="990000"/>
                </a:solidFill>
                <a:latin typeface="Century Gothic" panose="020B0502020202020204" pitchFamily="34" charset="0"/>
              </a:rPr>
              <a:t>you should be able to use the following terms correctly in your assignments and exams</a:t>
            </a:r>
            <a:r>
              <a:rPr lang="en-US" altLang="en-US" sz="2000" b="1" dirty="0">
                <a:latin typeface="Century Gothic" panose="020B0502020202020204" pitchFamily="34" charset="0"/>
              </a:rPr>
              <a:t>:</a:t>
            </a:r>
          </a:p>
          <a:p>
            <a:pPr>
              <a:buFontTx/>
              <a:buChar char="-"/>
            </a:pPr>
            <a:r>
              <a:rPr lang="en-US" dirty="0" smtClean="0"/>
              <a:t>Socket</a:t>
            </a:r>
          </a:p>
          <a:p>
            <a:pPr>
              <a:buFontTx/>
              <a:buChar char="-"/>
            </a:pPr>
            <a:r>
              <a:rPr lang="en-US" dirty="0" smtClean="0"/>
              <a:t>TCP</a:t>
            </a:r>
          </a:p>
          <a:p>
            <a:pPr>
              <a:buFontTx/>
              <a:buChar char="-"/>
            </a:pPr>
            <a:r>
              <a:rPr lang="en-US" dirty="0" smtClean="0"/>
              <a:t>UDP</a:t>
            </a:r>
          </a:p>
          <a:p>
            <a:pPr>
              <a:buFontTx/>
              <a:buChar char="-"/>
            </a:pPr>
            <a:r>
              <a:rPr lang="en-US" dirty="0" smtClean="0"/>
              <a:t>Socket Reference</a:t>
            </a:r>
          </a:p>
        </p:txBody>
      </p:sp>
    </p:spTree>
    <p:extLst>
      <p:ext uri="{BB962C8B-B14F-4D97-AF65-F5344CB8AC3E}">
        <p14:creationId xmlns:p14="http://schemas.microsoft.com/office/powerpoint/2010/main" val="21188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 sz="4000" smtClean="0">
                <a:latin typeface="Tahoma" pitchFamily="34" charset="0"/>
              </a:rPr>
              <a:t>Example: Java client (UDP)</a:t>
            </a:r>
            <a:endParaRPr lang="en-US" altLang="ko-KR" smtClean="0">
              <a:latin typeface="Tahoma" pitchFamily="34" charset="0"/>
            </a:endParaRP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0" y="118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en-MY" altLang="en-US"/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2655888" y="1606550"/>
          <a:ext cx="4067175" cy="448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3" r:id="rId3" imgW="4803648" imgH="5675376" progId="Visio.Drawing.5">
                  <p:embed/>
                </p:oleObj>
              </mc:Choice>
              <mc:Fallback>
                <p:oleObj r:id="rId3" imgW="4803648" imgH="5675376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5888" y="1606550"/>
                        <a:ext cx="4067175" cy="448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547813" y="3773488"/>
            <a:ext cx="2184400" cy="9159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None/>
            </a:pPr>
            <a:r>
              <a:rPr kumimoji="0" lang="en-US" altLang="ko-KR" sz="1600">
                <a:solidFill>
                  <a:srgbClr val="FF0000"/>
                </a:solidFill>
                <a:latin typeface="Comic Sans MS" pitchFamily="66" charset="0"/>
              </a:rPr>
              <a:t>Output: </a:t>
            </a:r>
            <a:r>
              <a:rPr kumimoji="0" lang="en-US" altLang="ko-KR" sz="1800">
                <a:latin typeface="Comic Sans MS" pitchFamily="66" charset="0"/>
              </a:rPr>
              <a:t>sends packet (TCP sent “byte stream”)</a:t>
            </a:r>
            <a:endParaRPr kumimoji="0" lang="en-US" altLang="ko-KR" sz="1800">
              <a:latin typeface="Times New Roman" pitchFamily="18" charset="0"/>
            </a:endParaRP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5932488" y="3103563"/>
            <a:ext cx="2184400" cy="1190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None/>
            </a:pPr>
            <a:r>
              <a:rPr kumimoji="0" lang="en-US" altLang="ko-KR" sz="1600">
                <a:solidFill>
                  <a:srgbClr val="FF0000"/>
                </a:solidFill>
                <a:latin typeface="Comic Sans MS" pitchFamily="66" charset="0"/>
              </a:rPr>
              <a:t>Input: </a:t>
            </a:r>
            <a:r>
              <a:rPr kumimoji="0" lang="en-US" altLang="ko-KR" sz="1800">
                <a:latin typeface="Comic Sans MS" pitchFamily="66" charset="0"/>
              </a:rPr>
              <a:t>receives packet (TCP received “byte stream”)</a:t>
            </a:r>
            <a:endParaRPr kumimoji="0" lang="en-US" altLang="ko-KR" sz="1800">
              <a:latin typeface="Times New Roman" pitchFamily="18" charset="0"/>
            </a:endParaRPr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3294063" y="3940175"/>
            <a:ext cx="95250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MY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 flipH="1">
            <a:off x="5387975" y="3316288"/>
            <a:ext cx="576263" cy="7889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MY"/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2862263" y="2827338"/>
            <a:ext cx="12065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None/>
            </a:pPr>
            <a:r>
              <a:rPr kumimoji="0" lang="en-US" altLang="ko-KR" sz="2000">
                <a:solidFill>
                  <a:schemeClr val="accent2"/>
                </a:solidFill>
                <a:latin typeface="Comic Sans MS" pitchFamily="66" charset="0"/>
              </a:rPr>
              <a:t>Client</a:t>
            </a:r>
          </a:p>
          <a:p>
            <a:pPr latinLnBrk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None/>
            </a:pPr>
            <a:r>
              <a:rPr kumimoji="0" lang="en-US" altLang="ko-KR" sz="2000">
                <a:solidFill>
                  <a:schemeClr val="accent2"/>
                </a:solidFill>
                <a:latin typeface="Comic Sans MS" pitchFamily="66" charset="0"/>
              </a:rPr>
              <a:t>process</a:t>
            </a:r>
            <a:endParaRPr kumimoji="0" lang="en-US" altLang="ko-KR" sz="200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4051300" y="5113338"/>
            <a:ext cx="1625600" cy="50958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en-MY" altLang="en-US"/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4087813" y="5045075"/>
            <a:ext cx="15414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/>
            <a:r>
              <a:rPr kumimoji="0" lang="en-US" altLang="ko-KR" sz="1800">
                <a:solidFill>
                  <a:schemeClr val="bg1"/>
                </a:solidFill>
                <a:latin typeface="Comic Sans MS" pitchFamily="66" charset="0"/>
              </a:rPr>
              <a:t>client UDP socket</a:t>
            </a:r>
            <a:endParaRPr kumimoji="0" lang="en-US" altLang="ko-KR" sz="1800">
              <a:latin typeface="Times New Roman" pitchFamily="18" charset="0"/>
            </a:endParaRPr>
          </a:p>
        </p:txBody>
      </p:sp>
      <p:sp>
        <p:nvSpPr>
          <p:cNvPr id="19468" name="Line 12"/>
          <p:cNvSpPr>
            <a:spLocks noChangeShapeType="1"/>
          </p:cNvSpPr>
          <p:nvPr/>
        </p:nvSpPr>
        <p:spPr bwMode="auto">
          <a:xfrm flipV="1">
            <a:off x="5235575" y="55927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252669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latin typeface="Tahoma" pitchFamily="34" charset="0"/>
              </a:rPr>
              <a:t>JAVA UDP Sockets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mtClean="0">
                <a:latin typeface="Tahoma" pitchFamily="34" charset="0"/>
              </a:rPr>
              <a:t>In Package java.net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>
                <a:latin typeface="Tahoma" pitchFamily="34" charset="0"/>
              </a:rPr>
              <a:t>java.net.DatagramSocket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mtClean="0">
                <a:latin typeface="Tahoma" pitchFamily="34" charset="0"/>
              </a:rPr>
              <a:t>A socket for sending and receiving datagram packets.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mtClean="0">
                <a:latin typeface="Tahoma" pitchFamily="34" charset="0"/>
              </a:rPr>
              <a:t>Constructor and Methods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ko-KR" smtClean="0">
                <a:latin typeface="Tahoma" pitchFamily="34" charset="0"/>
              </a:rPr>
              <a:t>DatagramSocket(int port): Constructs a datagram socket and binds it to the specified port on the local host machine.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ko-KR" smtClean="0">
                <a:latin typeface="Tahoma" pitchFamily="34" charset="0"/>
              </a:rPr>
              <a:t>void receive( DatagramPacket p)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ko-KR" smtClean="0">
                <a:latin typeface="Tahoma" pitchFamily="34" charset="0"/>
              </a:rPr>
              <a:t>void send( DatagramPacket p)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ko-KR" smtClean="0">
                <a:latin typeface="Tahoma" pitchFamily="34" charset="0"/>
              </a:rPr>
              <a:t>void close()</a:t>
            </a:r>
          </a:p>
        </p:txBody>
      </p:sp>
    </p:spTree>
    <p:extLst>
      <p:ext uri="{BB962C8B-B14F-4D97-AF65-F5344CB8AC3E}">
        <p14:creationId xmlns:p14="http://schemas.microsoft.com/office/powerpoint/2010/main" val="178794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5888"/>
            <a:ext cx="7772400" cy="844550"/>
          </a:xfrm>
        </p:spPr>
        <p:txBody>
          <a:bodyPr/>
          <a:lstStyle/>
          <a:p>
            <a:pPr eaLnBrk="1" hangingPunct="1"/>
            <a:r>
              <a:rPr lang="en-US" altLang="ko-KR" smtClean="0">
                <a:latin typeface="Tahoma" pitchFamily="34" charset="0"/>
              </a:rPr>
              <a:t>UDPClient.java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96975"/>
            <a:ext cx="8458200" cy="53276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</a:rPr>
              <a:t>import java.io.*;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</a:rPr>
              <a:t>import java.net.*; </a:t>
            </a:r>
            <a:br>
              <a:rPr lang="en-US" altLang="ko-KR" sz="2000" smtClean="0">
                <a:latin typeface="Tahoma" pitchFamily="34" charset="0"/>
              </a:rPr>
            </a:br>
            <a:r>
              <a:rPr lang="en-US" altLang="ko-KR" sz="2000" smtClean="0">
                <a:latin typeface="Tahoma" pitchFamily="34" charset="0"/>
              </a:rPr>
              <a:t>  </a:t>
            </a:r>
            <a:br>
              <a:rPr lang="en-US" altLang="ko-KR" sz="2000" smtClean="0">
                <a:latin typeface="Tahoma" pitchFamily="34" charset="0"/>
              </a:rPr>
            </a:br>
            <a:r>
              <a:rPr lang="en-US" altLang="ko-KR" sz="2000" smtClean="0">
                <a:latin typeface="Tahoma" pitchFamily="34" charset="0"/>
              </a:rPr>
              <a:t>class UDPClient { </a:t>
            </a:r>
            <a:br>
              <a:rPr lang="en-US" altLang="ko-KR" sz="2000" smtClean="0">
                <a:latin typeface="Tahoma" pitchFamily="34" charset="0"/>
              </a:rPr>
            </a:br>
            <a:r>
              <a:rPr lang="en-US" altLang="ko-KR" sz="2000" smtClean="0">
                <a:latin typeface="Tahoma" pitchFamily="34" charset="0"/>
              </a:rPr>
              <a:t>    public static void main(String args[]) throws Exception </a:t>
            </a:r>
            <a:br>
              <a:rPr lang="en-US" altLang="ko-KR" sz="2000" smtClean="0">
                <a:latin typeface="Tahoma" pitchFamily="34" charset="0"/>
              </a:rPr>
            </a:br>
            <a:r>
              <a:rPr lang="en-US" altLang="ko-KR" sz="2000" smtClean="0">
                <a:latin typeface="Tahoma" pitchFamily="34" charset="0"/>
              </a:rPr>
              <a:t>    { </a:t>
            </a:r>
            <a:br>
              <a:rPr lang="en-US" altLang="ko-KR" sz="2000" smtClean="0">
                <a:latin typeface="Tahoma" pitchFamily="34" charset="0"/>
              </a:rPr>
            </a:br>
            <a:r>
              <a:rPr lang="en-US" altLang="ko-KR" sz="2000" smtClean="0">
                <a:latin typeface="Tahoma" pitchFamily="34" charset="0"/>
              </a:rPr>
              <a:t>  </a:t>
            </a:r>
            <a:br>
              <a:rPr lang="en-US" altLang="ko-KR" sz="2000" smtClean="0">
                <a:latin typeface="Tahoma" pitchFamily="34" charset="0"/>
              </a:rPr>
            </a:br>
            <a:r>
              <a:rPr lang="en-US" altLang="ko-KR" sz="2000" smtClean="0">
                <a:latin typeface="Tahoma" pitchFamily="34" charset="0"/>
              </a:rPr>
              <a:t>      BufferedReader inFromUser = </a:t>
            </a:r>
            <a:br>
              <a:rPr lang="en-US" altLang="ko-KR" sz="2000" smtClean="0">
                <a:latin typeface="Tahoma" pitchFamily="34" charset="0"/>
              </a:rPr>
            </a:br>
            <a:r>
              <a:rPr lang="en-US" altLang="ko-KR" sz="2000" smtClean="0">
                <a:latin typeface="Tahoma" pitchFamily="34" charset="0"/>
              </a:rPr>
              <a:t>        new BufferedReader(new InputStreamReader(System.in)); </a:t>
            </a:r>
            <a:br>
              <a:rPr lang="en-US" altLang="ko-KR" sz="2000" smtClean="0">
                <a:latin typeface="Tahoma" pitchFamily="34" charset="0"/>
              </a:rPr>
            </a:br>
            <a:r>
              <a:rPr lang="en-US" altLang="ko-KR" sz="2000" smtClean="0">
                <a:latin typeface="Tahoma" pitchFamily="34" charset="0"/>
              </a:rPr>
              <a:t>  </a:t>
            </a:r>
            <a:br>
              <a:rPr lang="en-US" altLang="ko-KR" sz="2000" smtClean="0">
                <a:latin typeface="Tahoma" pitchFamily="34" charset="0"/>
              </a:rPr>
            </a:br>
            <a:r>
              <a:rPr lang="en-US" altLang="ko-KR" sz="2000" b="1" smtClean="0">
                <a:latin typeface="Tahoma" pitchFamily="34" charset="0"/>
              </a:rPr>
              <a:t> </a:t>
            </a:r>
            <a:r>
              <a:rPr lang="en-US" altLang="ko-KR" sz="2000" b="1" smtClean="0">
                <a:solidFill>
                  <a:srgbClr val="FF0000"/>
                </a:solidFill>
                <a:latin typeface="Tahoma" pitchFamily="34" charset="0"/>
              </a:rPr>
              <a:t>     DatagramSocket clientSocket = new DatagramSocket();</a:t>
            </a:r>
            <a:r>
              <a:rPr lang="en-US" altLang="ko-KR" sz="2000" b="1" smtClean="0">
                <a:latin typeface="Tahoma" pitchFamily="34" charset="0"/>
              </a:rPr>
              <a:t> </a:t>
            </a:r>
            <a:br>
              <a:rPr lang="en-US" altLang="ko-KR" sz="2000" b="1" smtClean="0">
                <a:latin typeface="Tahoma" pitchFamily="34" charset="0"/>
              </a:rPr>
            </a:br>
            <a:r>
              <a:rPr lang="en-US" altLang="ko-KR" sz="2000" smtClean="0">
                <a:latin typeface="Tahoma" pitchFamily="34" charset="0"/>
              </a:rPr>
              <a:t>  </a:t>
            </a:r>
            <a:br>
              <a:rPr lang="en-US" altLang="ko-KR" sz="2000" smtClean="0">
                <a:latin typeface="Tahoma" pitchFamily="34" charset="0"/>
              </a:rPr>
            </a:br>
            <a:r>
              <a:rPr lang="en-US" altLang="ko-KR" sz="2000" b="1" smtClean="0">
                <a:solidFill>
                  <a:srgbClr val="FF0000"/>
                </a:solidFill>
                <a:latin typeface="Tahoma" pitchFamily="34" charset="0"/>
              </a:rPr>
              <a:t>      InetAddress IPAddress = InetAddress.getByName("hostname");</a:t>
            </a:r>
            <a:r>
              <a:rPr lang="en-US" altLang="ko-KR" sz="2000" smtClean="0">
                <a:latin typeface="Tahoma" pitchFamily="34" charset="0"/>
              </a:rPr>
              <a:t> </a:t>
            </a:r>
            <a:br>
              <a:rPr lang="en-US" altLang="ko-KR" sz="2000" smtClean="0">
                <a:latin typeface="Tahoma" pitchFamily="34" charset="0"/>
              </a:rPr>
            </a:br>
            <a:r>
              <a:rPr lang="en-US" altLang="ko-KR" sz="2000" smtClean="0">
                <a:latin typeface="Tahoma" pitchFamily="34" charset="0"/>
              </a:rPr>
              <a:t>  </a:t>
            </a:r>
            <a:br>
              <a:rPr lang="en-US" altLang="ko-KR" sz="2000" smtClean="0">
                <a:latin typeface="Tahoma" pitchFamily="34" charset="0"/>
              </a:rPr>
            </a:br>
            <a:r>
              <a:rPr lang="en-US" altLang="ko-KR" sz="2000" smtClean="0">
                <a:latin typeface="Tahoma" pitchFamily="34" charset="0"/>
              </a:rPr>
              <a:t>      byte[] sendData = new byte[1024]; </a:t>
            </a:r>
            <a:br>
              <a:rPr lang="en-US" altLang="ko-KR" sz="2000" smtClean="0">
                <a:latin typeface="Tahoma" pitchFamily="34" charset="0"/>
              </a:rPr>
            </a:br>
            <a:r>
              <a:rPr lang="en-US" altLang="ko-KR" sz="2000" smtClean="0">
                <a:latin typeface="Tahoma" pitchFamily="34" charset="0"/>
              </a:rPr>
              <a:t>      byte[] receiveData = new byte[1024]; </a:t>
            </a:r>
            <a:br>
              <a:rPr lang="en-US" altLang="ko-KR" sz="2000" smtClean="0">
                <a:latin typeface="Tahoma" pitchFamily="34" charset="0"/>
              </a:rPr>
            </a:br>
            <a:r>
              <a:rPr lang="en-US" altLang="ko-KR" sz="2000" smtClean="0">
                <a:latin typeface="Tahoma" pitchFamily="34" charset="0"/>
              </a:rPr>
              <a:t>  </a:t>
            </a:r>
            <a:br>
              <a:rPr lang="en-US" altLang="ko-KR" sz="2000" smtClean="0">
                <a:latin typeface="Tahoma" pitchFamily="34" charset="0"/>
              </a:rPr>
            </a:br>
            <a:r>
              <a:rPr lang="en-US" altLang="ko-KR" sz="2000" smtClean="0">
                <a:latin typeface="Tahoma" pitchFamily="34" charset="0"/>
              </a:rPr>
              <a:t>      String sentence = inFromUser.readLine(); </a:t>
            </a:r>
            <a:br>
              <a:rPr lang="en-US" altLang="ko-KR" sz="2000" smtClean="0">
                <a:latin typeface="Tahoma" pitchFamily="34" charset="0"/>
              </a:rPr>
            </a:br>
            <a:r>
              <a:rPr lang="en-US" altLang="ko-KR" sz="2000" smtClean="0">
                <a:latin typeface="Tahoma" pitchFamily="34" charset="0"/>
              </a:rPr>
              <a:t>  </a:t>
            </a:r>
            <a:br>
              <a:rPr lang="en-US" altLang="ko-KR" sz="2000" smtClean="0">
                <a:latin typeface="Tahoma" pitchFamily="34" charset="0"/>
              </a:rPr>
            </a:br>
            <a:r>
              <a:rPr lang="en-US" altLang="ko-KR" sz="2000" smtClean="0">
                <a:latin typeface="Tahoma" pitchFamily="34" charset="0"/>
              </a:rPr>
              <a:t>      sendData = sentence.getBytes(); </a:t>
            </a:r>
            <a:endParaRPr lang="ko-KR" altLang="en-US" sz="2000" smtClean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48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4450"/>
            <a:ext cx="7772400" cy="771525"/>
          </a:xfrm>
        </p:spPr>
        <p:txBody>
          <a:bodyPr/>
          <a:lstStyle/>
          <a:p>
            <a:pPr eaLnBrk="1" hangingPunct="1"/>
            <a:r>
              <a:rPr lang="en-US" altLang="ko-KR" smtClean="0">
                <a:latin typeface="Tahoma" pitchFamily="34" charset="0"/>
              </a:rPr>
              <a:t>UDPClient.java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20775"/>
            <a:ext cx="8207375" cy="51879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ko-KR" altLang="en-US" sz="2000" smtClean="0">
                <a:latin typeface="Tahoma" pitchFamily="34" charset="0"/>
              </a:rPr>
              <a:t>      </a:t>
            </a:r>
            <a:r>
              <a:rPr lang="en-US" altLang="ko-KR" sz="2000" b="1" smtClean="0">
                <a:solidFill>
                  <a:srgbClr val="FF0000"/>
                </a:solidFill>
                <a:latin typeface="Tahoma" pitchFamily="34" charset="0"/>
              </a:rPr>
              <a:t>DatagramPacket sendPacket = </a:t>
            </a:r>
            <a:br>
              <a:rPr lang="en-US" altLang="ko-KR" sz="2000" b="1" smtClean="0">
                <a:solidFill>
                  <a:srgbClr val="FF0000"/>
                </a:solidFill>
                <a:latin typeface="Tahoma" pitchFamily="34" charset="0"/>
              </a:rPr>
            </a:br>
            <a:r>
              <a:rPr lang="en-US" altLang="ko-KR" sz="2000" b="1" smtClean="0">
                <a:solidFill>
                  <a:srgbClr val="FF0000"/>
                </a:solidFill>
                <a:latin typeface="Tahoma" pitchFamily="34" charset="0"/>
              </a:rPr>
              <a:t>         new DatagramPacket(sendData, sendData.length, IPAddress, 9876); </a:t>
            </a:r>
            <a:br>
              <a:rPr lang="en-US" altLang="ko-KR" sz="2000" b="1" smtClean="0">
                <a:solidFill>
                  <a:srgbClr val="FF0000"/>
                </a:solidFill>
                <a:latin typeface="Tahoma" pitchFamily="34" charset="0"/>
              </a:rPr>
            </a:br>
            <a:r>
              <a:rPr lang="en-US" altLang="ko-KR" sz="2000" smtClean="0">
                <a:latin typeface="Tahoma" pitchFamily="34" charset="0"/>
              </a:rPr>
              <a:t>  </a:t>
            </a:r>
            <a:br>
              <a:rPr lang="en-US" altLang="ko-KR" sz="2000" smtClean="0">
                <a:latin typeface="Tahoma" pitchFamily="34" charset="0"/>
              </a:rPr>
            </a:br>
            <a:r>
              <a:rPr lang="en-US" altLang="ko-KR" sz="2000" smtClean="0">
                <a:latin typeface="Tahoma" pitchFamily="34" charset="0"/>
              </a:rPr>
              <a:t> </a:t>
            </a:r>
            <a:r>
              <a:rPr lang="en-US" altLang="ko-KR" sz="2000" b="1" smtClean="0">
                <a:solidFill>
                  <a:srgbClr val="FF0000"/>
                </a:solidFill>
                <a:latin typeface="Tahoma" pitchFamily="34" charset="0"/>
              </a:rPr>
              <a:t>clientSocket.send(sendPacket);</a:t>
            </a:r>
            <a:r>
              <a:rPr lang="en-US" altLang="ko-KR" sz="2000" smtClean="0">
                <a:latin typeface="Tahoma" pitchFamily="34" charset="0"/>
              </a:rPr>
              <a:t> </a:t>
            </a:r>
            <a:br>
              <a:rPr lang="en-US" altLang="ko-KR" sz="2000" smtClean="0">
                <a:latin typeface="Tahoma" pitchFamily="34" charset="0"/>
              </a:rPr>
            </a:br>
            <a:r>
              <a:rPr lang="en-US" altLang="ko-KR" sz="2000" smtClean="0">
                <a:latin typeface="Tahoma" pitchFamily="34" charset="0"/>
              </a:rPr>
              <a:t>  </a:t>
            </a:r>
            <a:br>
              <a:rPr lang="en-US" altLang="ko-KR" sz="2000" smtClean="0">
                <a:latin typeface="Tahoma" pitchFamily="34" charset="0"/>
              </a:rPr>
            </a:br>
            <a:r>
              <a:rPr lang="en-US" altLang="ko-KR" sz="2000" smtClean="0">
                <a:latin typeface="Tahoma" pitchFamily="34" charset="0"/>
              </a:rPr>
              <a:t> DatagramPacket receivePacket = </a:t>
            </a:r>
            <a:br>
              <a:rPr lang="en-US" altLang="ko-KR" sz="2000" smtClean="0">
                <a:latin typeface="Tahoma" pitchFamily="34" charset="0"/>
              </a:rPr>
            </a:br>
            <a:r>
              <a:rPr lang="en-US" altLang="ko-KR" sz="2000" smtClean="0">
                <a:latin typeface="Tahoma" pitchFamily="34" charset="0"/>
              </a:rPr>
              <a:t>         new DatagramPacket(receiveData, receiveData.length); </a:t>
            </a:r>
            <a:br>
              <a:rPr lang="en-US" altLang="ko-KR" sz="2000" smtClean="0">
                <a:latin typeface="Tahoma" pitchFamily="34" charset="0"/>
              </a:rPr>
            </a:br>
            <a:r>
              <a:rPr lang="en-US" altLang="ko-KR" sz="2000" smtClean="0">
                <a:latin typeface="Tahoma" pitchFamily="34" charset="0"/>
              </a:rPr>
              <a:t>  </a:t>
            </a:r>
            <a:br>
              <a:rPr lang="en-US" altLang="ko-KR" sz="2000" smtClean="0">
                <a:latin typeface="Tahoma" pitchFamily="34" charset="0"/>
              </a:rPr>
            </a:br>
            <a:r>
              <a:rPr lang="en-US" altLang="ko-KR" sz="2000" smtClean="0">
                <a:latin typeface="Tahoma" pitchFamily="34" charset="0"/>
              </a:rPr>
              <a:t> </a:t>
            </a:r>
            <a:r>
              <a:rPr lang="en-US" altLang="ko-KR" sz="2000" b="1" smtClean="0">
                <a:solidFill>
                  <a:srgbClr val="FF0000"/>
                </a:solidFill>
                <a:latin typeface="Tahoma" pitchFamily="34" charset="0"/>
              </a:rPr>
              <a:t>clientSocket.receive(receivePacket);</a:t>
            </a:r>
            <a:r>
              <a:rPr lang="en-US" altLang="ko-KR" sz="2000" smtClean="0">
                <a:latin typeface="Tahoma" pitchFamily="34" charset="0"/>
              </a:rPr>
              <a:t> </a:t>
            </a:r>
            <a:br>
              <a:rPr lang="en-US" altLang="ko-KR" sz="2000" smtClean="0">
                <a:latin typeface="Tahoma" pitchFamily="34" charset="0"/>
              </a:rPr>
            </a:br>
            <a:r>
              <a:rPr lang="en-US" altLang="ko-KR" sz="2000" smtClean="0">
                <a:latin typeface="Tahoma" pitchFamily="34" charset="0"/>
              </a:rPr>
              <a:t>  </a:t>
            </a:r>
            <a:br>
              <a:rPr lang="en-US" altLang="ko-KR" sz="2000" smtClean="0">
                <a:latin typeface="Tahoma" pitchFamily="34" charset="0"/>
              </a:rPr>
            </a:br>
            <a:r>
              <a:rPr lang="en-US" altLang="ko-KR" sz="2000" smtClean="0">
                <a:latin typeface="Tahoma" pitchFamily="34" charset="0"/>
              </a:rPr>
              <a:t> String modifiedSentence = </a:t>
            </a:r>
            <a:br>
              <a:rPr lang="en-US" altLang="ko-KR" sz="2000" smtClean="0">
                <a:latin typeface="Tahoma" pitchFamily="34" charset="0"/>
              </a:rPr>
            </a:br>
            <a:r>
              <a:rPr lang="en-US" altLang="ko-KR" sz="2000" smtClean="0">
                <a:latin typeface="Tahoma" pitchFamily="34" charset="0"/>
              </a:rPr>
              <a:t>         new String(receivePacket.getData()); </a:t>
            </a:r>
            <a:br>
              <a:rPr lang="en-US" altLang="ko-KR" sz="2000" smtClean="0">
                <a:latin typeface="Tahoma" pitchFamily="34" charset="0"/>
              </a:rPr>
            </a:br>
            <a:r>
              <a:rPr lang="en-US" altLang="ko-KR" sz="2000" smtClean="0">
                <a:latin typeface="Tahoma" pitchFamily="34" charset="0"/>
              </a:rPr>
              <a:t>  </a:t>
            </a:r>
            <a:br>
              <a:rPr lang="en-US" altLang="ko-KR" sz="2000" smtClean="0">
                <a:latin typeface="Tahoma" pitchFamily="34" charset="0"/>
              </a:rPr>
            </a:br>
            <a:r>
              <a:rPr lang="en-US" altLang="ko-KR" sz="2000" smtClean="0">
                <a:latin typeface="Tahoma" pitchFamily="34" charset="0"/>
              </a:rPr>
              <a:t> System.out.println("FROM SERVER:" + modifiedSentence);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</a:rPr>
              <a:t>     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</a:rPr>
              <a:t>	 </a:t>
            </a:r>
            <a:r>
              <a:rPr lang="en-US" altLang="ko-KR" sz="2000" b="1" smtClean="0">
                <a:solidFill>
                  <a:srgbClr val="FF0000"/>
                </a:solidFill>
                <a:latin typeface="Tahoma" pitchFamily="34" charset="0"/>
              </a:rPr>
              <a:t>clientSocket.close(); </a:t>
            </a:r>
            <a:br>
              <a:rPr lang="en-US" altLang="ko-KR" sz="2000" b="1" smtClean="0">
                <a:solidFill>
                  <a:srgbClr val="FF0000"/>
                </a:solidFill>
                <a:latin typeface="Tahoma" pitchFamily="34" charset="0"/>
              </a:rPr>
            </a:br>
            <a:r>
              <a:rPr lang="en-US" altLang="ko-KR" sz="2000" smtClean="0">
                <a:latin typeface="Tahoma" pitchFamily="34" charset="0"/>
              </a:rPr>
              <a:t>  </a:t>
            </a:r>
            <a:br>
              <a:rPr lang="en-US" altLang="ko-KR" sz="2000" smtClean="0">
                <a:latin typeface="Tahoma" pitchFamily="34" charset="0"/>
              </a:rPr>
            </a:br>
            <a:r>
              <a:rPr lang="en-US" altLang="ko-KR" sz="2000" smtClean="0">
                <a:latin typeface="Tahoma" pitchFamily="34" charset="0"/>
              </a:rPr>
              <a:t>    } </a:t>
            </a:r>
            <a:br>
              <a:rPr lang="en-US" altLang="ko-KR" sz="2000" smtClean="0">
                <a:latin typeface="Tahoma" pitchFamily="34" charset="0"/>
              </a:rPr>
            </a:br>
            <a:r>
              <a:rPr lang="en-US" altLang="ko-KR" sz="2000" smtClean="0">
                <a:latin typeface="Tahoma" pitchFamily="34" charset="0"/>
              </a:rPr>
              <a:t>}</a:t>
            </a:r>
            <a:endParaRPr lang="ko-KR" altLang="en-US" sz="2000" smtClean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41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72400" cy="803275"/>
          </a:xfrm>
        </p:spPr>
        <p:txBody>
          <a:bodyPr/>
          <a:lstStyle/>
          <a:p>
            <a:pPr eaLnBrk="1" hangingPunct="1"/>
            <a:r>
              <a:rPr lang="en-US" altLang="ko-KR" smtClean="0">
                <a:latin typeface="Tahoma" pitchFamily="34" charset="0"/>
              </a:rPr>
              <a:t>UDPServer.java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5165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dirty="0" smtClean="0">
                <a:latin typeface="Tahoma" pitchFamily="34" charset="0"/>
              </a:rPr>
              <a:t>import java.io.*;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dirty="0" smtClean="0">
                <a:latin typeface="Tahoma" pitchFamily="34" charset="0"/>
              </a:rPr>
              <a:t>import java.net.*; </a:t>
            </a:r>
            <a:br>
              <a:rPr lang="en-US" altLang="ko-KR" sz="2000" dirty="0" smtClean="0">
                <a:latin typeface="Tahoma" pitchFamily="34" charset="0"/>
              </a:rPr>
            </a:br>
            <a:r>
              <a:rPr lang="en-US" altLang="ko-KR" sz="2000" dirty="0" smtClean="0">
                <a:latin typeface="Tahoma" pitchFamily="34" charset="0"/>
              </a:rPr>
              <a:t> 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dirty="0" smtClean="0">
                <a:latin typeface="Tahoma" pitchFamily="34" charset="0"/>
              </a:rPr>
              <a:t>class </a:t>
            </a:r>
            <a:r>
              <a:rPr lang="en-US" altLang="ko-KR" sz="2000" dirty="0" err="1" smtClean="0">
                <a:latin typeface="Tahoma" pitchFamily="34" charset="0"/>
              </a:rPr>
              <a:t>UDPServer</a:t>
            </a:r>
            <a:r>
              <a:rPr lang="en-US" altLang="ko-KR" sz="2000" dirty="0" smtClean="0">
                <a:latin typeface="Tahoma" pitchFamily="34" charset="0"/>
              </a:rPr>
              <a:t> { </a:t>
            </a:r>
            <a:br>
              <a:rPr lang="en-US" altLang="ko-KR" sz="2000" dirty="0" smtClean="0">
                <a:latin typeface="Tahoma" pitchFamily="34" charset="0"/>
              </a:rPr>
            </a:br>
            <a:r>
              <a:rPr lang="en-US" altLang="ko-KR" sz="2000" dirty="0" smtClean="0">
                <a:latin typeface="Tahoma" pitchFamily="34" charset="0"/>
              </a:rPr>
              <a:t>  public static void main(String </a:t>
            </a:r>
            <a:r>
              <a:rPr lang="en-US" altLang="ko-KR" sz="2000" dirty="0" err="1" smtClean="0">
                <a:latin typeface="Tahoma" pitchFamily="34" charset="0"/>
              </a:rPr>
              <a:t>args</a:t>
            </a:r>
            <a:r>
              <a:rPr lang="en-US" altLang="ko-KR" sz="2000" dirty="0" smtClean="0">
                <a:latin typeface="Tahoma" pitchFamily="34" charset="0"/>
              </a:rPr>
              <a:t>[]) throws Exception </a:t>
            </a:r>
            <a:br>
              <a:rPr lang="en-US" altLang="ko-KR" sz="2000" dirty="0" smtClean="0">
                <a:latin typeface="Tahoma" pitchFamily="34" charset="0"/>
              </a:rPr>
            </a:br>
            <a:r>
              <a:rPr lang="en-US" altLang="ko-KR" sz="2000" dirty="0" smtClean="0">
                <a:latin typeface="Tahoma" pitchFamily="34" charset="0"/>
              </a:rPr>
              <a:t>    { </a:t>
            </a:r>
            <a:br>
              <a:rPr lang="en-US" altLang="ko-KR" sz="2000" dirty="0" smtClean="0">
                <a:latin typeface="Tahoma" pitchFamily="34" charset="0"/>
              </a:rPr>
            </a:br>
            <a:r>
              <a:rPr lang="en-US" altLang="ko-KR" sz="2000" dirty="0" smtClean="0">
                <a:latin typeface="Tahoma" pitchFamily="34" charset="0"/>
              </a:rPr>
              <a:t>  </a:t>
            </a:r>
            <a:br>
              <a:rPr lang="en-US" altLang="ko-KR" sz="2000" dirty="0" smtClean="0">
                <a:latin typeface="Tahoma" pitchFamily="34" charset="0"/>
              </a:rPr>
            </a:br>
            <a:r>
              <a:rPr lang="en-US" altLang="ko-KR" sz="2000" dirty="0" smtClean="0">
                <a:latin typeface="Tahoma" pitchFamily="34" charset="0"/>
              </a:rPr>
              <a:t>      </a:t>
            </a:r>
            <a:r>
              <a:rPr lang="en-US" altLang="ko-KR" sz="2000" b="1" dirty="0" err="1" smtClean="0">
                <a:solidFill>
                  <a:srgbClr val="FF0000"/>
                </a:solidFill>
                <a:latin typeface="Tahoma" pitchFamily="34" charset="0"/>
              </a:rPr>
              <a:t>DatagramSocket</a:t>
            </a:r>
            <a:r>
              <a:rPr lang="en-US" altLang="ko-KR" sz="2000" b="1" dirty="0" smtClean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altLang="ko-KR" sz="2000" b="1" dirty="0" err="1" smtClean="0">
                <a:solidFill>
                  <a:srgbClr val="FF0000"/>
                </a:solidFill>
                <a:latin typeface="Tahoma" pitchFamily="34" charset="0"/>
              </a:rPr>
              <a:t>serverSocket</a:t>
            </a:r>
            <a:r>
              <a:rPr lang="en-US" altLang="ko-KR" sz="2000" b="1" dirty="0" smtClean="0">
                <a:solidFill>
                  <a:srgbClr val="FF0000"/>
                </a:solidFill>
                <a:latin typeface="Tahoma" pitchFamily="34" charset="0"/>
              </a:rPr>
              <a:t> = new </a:t>
            </a:r>
            <a:r>
              <a:rPr lang="en-US" altLang="ko-KR" sz="2000" b="1" dirty="0" err="1" smtClean="0">
                <a:solidFill>
                  <a:srgbClr val="FF0000"/>
                </a:solidFill>
                <a:latin typeface="Tahoma" pitchFamily="34" charset="0"/>
              </a:rPr>
              <a:t>DatagramSocket</a:t>
            </a:r>
            <a:r>
              <a:rPr lang="en-US" altLang="ko-KR" sz="2000" b="1" dirty="0" smtClean="0">
                <a:solidFill>
                  <a:srgbClr val="FF0000"/>
                </a:solidFill>
                <a:latin typeface="Tahoma" pitchFamily="34" charset="0"/>
              </a:rPr>
              <a:t>(9876);</a:t>
            </a:r>
            <a:r>
              <a:rPr lang="en-US" altLang="ko-KR" sz="2000" dirty="0" smtClean="0">
                <a:latin typeface="Tahoma" pitchFamily="34" charset="0"/>
              </a:rPr>
              <a:t> </a:t>
            </a:r>
            <a:br>
              <a:rPr lang="en-US" altLang="ko-KR" sz="2000" dirty="0" smtClean="0">
                <a:latin typeface="Tahoma" pitchFamily="34" charset="0"/>
              </a:rPr>
            </a:br>
            <a:r>
              <a:rPr lang="en-US" altLang="ko-KR" sz="2000" dirty="0" smtClean="0">
                <a:latin typeface="Tahoma" pitchFamily="34" charset="0"/>
              </a:rPr>
              <a:t>  </a:t>
            </a:r>
            <a:br>
              <a:rPr lang="en-US" altLang="ko-KR" sz="2000" dirty="0" smtClean="0">
                <a:latin typeface="Tahoma" pitchFamily="34" charset="0"/>
              </a:rPr>
            </a:br>
            <a:r>
              <a:rPr lang="en-US" altLang="ko-KR" sz="2000" dirty="0" smtClean="0">
                <a:latin typeface="Tahoma" pitchFamily="34" charset="0"/>
              </a:rPr>
              <a:t>      byte[] </a:t>
            </a:r>
            <a:r>
              <a:rPr lang="en-US" altLang="ko-KR" sz="2000" dirty="0" err="1" smtClean="0">
                <a:latin typeface="Tahoma" pitchFamily="34" charset="0"/>
              </a:rPr>
              <a:t>receiveData</a:t>
            </a:r>
            <a:r>
              <a:rPr lang="en-US" altLang="ko-KR" sz="2000" dirty="0" smtClean="0">
                <a:latin typeface="Tahoma" pitchFamily="34" charset="0"/>
              </a:rPr>
              <a:t> = new byte[1024]; </a:t>
            </a:r>
            <a:br>
              <a:rPr lang="en-US" altLang="ko-KR" sz="2000" dirty="0" smtClean="0">
                <a:latin typeface="Tahoma" pitchFamily="34" charset="0"/>
              </a:rPr>
            </a:br>
            <a:r>
              <a:rPr lang="en-US" altLang="ko-KR" sz="2000" dirty="0" smtClean="0">
                <a:latin typeface="Tahoma" pitchFamily="34" charset="0"/>
              </a:rPr>
              <a:t>      byte[] </a:t>
            </a:r>
            <a:r>
              <a:rPr lang="en-US" altLang="ko-KR" sz="2000" dirty="0" err="1" smtClean="0">
                <a:latin typeface="Tahoma" pitchFamily="34" charset="0"/>
              </a:rPr>
              <a:t>sendData</a:t>
            </a:r>
            <a:r>
              <a:rPr lang="en-US" altLang="ko-KR" sz="2000" dirty="0" smtClean="0">
                <a:latin typeface="Tahoma" pitchFamily="34" charset="0"/>
              </a:rPr>
              <a:t>  = new byte[1024]; </a:t>
            </a:r>
            <a:br>
              <a:rPr lang="en-US" altLang="ko-KR" sz="2000" dirty="0" smtClean="0">
                <a:latin typeface="Tahoma" pitchFamily="34" charset="0"/>
              </a:rPr>
            </a:br>
            <a:r>
              <a:rPr lang="en-US" altLang="ko-KR" sz="2000" dirty="0" smtClean="0">
                <a:latin typeface="Tahoma" pitchFamily="34" charset="0"/>
              </a:rPr>
              <a:t>  </a:t>
            </a:r>
            <a:br>
              <a:rPr lang="en-US" altLang="ko-KR" sz="2000" dirty="0" smtClean="0">
                <a:latin typeface="Tahoma" pitchFamily="34" charset="0"/>
              </a:rPr>
            </a:br>
            <a:r>
              <a:rPr lang="en-US" altLang="ko-KR" sz="2000" dirty="0" smtClean="0">
                <a:latin typeface="Tahoma" pitchFamily="34" charset="0"/>
              </a:rPr>
              <a:t>      while(true) </a:t>
            </a:r>
            <a:br>
              <a:rPr lang="en-US" altLang="ko-KR" sz="2000" dirty="0" smtClean="0">
                <a:latin typeface="Tahoma" pitchFamily="34" charset="0"/>
              </a:rPr>
            </a:br>
            <a:r>
              <a:rPr lang="en-US" altLang="ko-KR" sz="2000" dirty="0" smtClean="0">
                <a:latin typeface="Tahoma" pitchFamily="34" charset="0"/>
              </a:rPr>
              <a:t>        { </a:t>
            </a:r>
            <a:br>
              <a:rPr lang="en-US" altLang="ko-KR" sz="2000" dirty="0" smtClean="0">
                <a:latin typeface="Tahoma" pitchFamily="34" charset="0"/>
              </a:rPr>
            </a:br>
            <a:r>
              <a:rPr lang="en-US" altLang="ko-KR" sz="2000" dirty="0" smtClean="0">
                <a:latin typeface="Tahoma" pitchFamily="34" charset="0"/>
              </a:rPr>
              <a:t>  </a:t>
            </a:r>
            <a:br>
              <a:rPr lang="en-US" altLang="ko-KR" sz="2000" dirty="0" smtClean="0">
                <a:latin typeface="Tahoma" pitchFamily="34" charset="0"/>
              </a:rPr>
            </a:br>
            <a:r>
              <a:rPr lang="en-US" altLang="ko-KR" sz="2000" dirty="0" smtClean="0">
                <a:latin typeface="Tahoma" pitchFamily="34" charset="0"/>
              </a:rPr>
              <a:t>          </a:t>
            </a:r>
            <a:r>
              <a:rPr lang="en-US" altLang="ko-KR" sz="2000" dirty="0" err="1" smtClean="0">
                <a:latin typeface="Tahoma" pitchFamily="34" charset="0"/>
              </a:rPr>
              <a:t>DatagramPacket</a:t>
            </a:r>
            <a:r>
              <a:rPr lang="en-US" altLang="ko-KR" sz="2000" dirty="0" smtClean="0">
                <a:latin typeface="Tahoma" pitchFamily="34" charset="0"/>
              </a:rPr>
              <a:t> </a:t>
            </a:r>
            <a:r>
              <a:rPr lang="en-US" altLang="ko-KR" sz="2000" dirty="0" err="1" smtClean="0">
                <a:latin typeface="Tahoma" pitchFamily="34" charset="0"/>
              </a:rPr>
              <a:t>receivePacket</a:t>
            </a:r>
            <a:r>
              <a:rPr lang="en-US" altLang="ko-KR" sz="2000" dirty="0" smtClean="0">
                <a:latin typeface="Tahoma" pitchFamily="34" charset="0"/>
              </a:rPr>
              <a:t> = </a:t>
            </a:r>
            <a:br>
              <a:rPr lang="en-US" altLang="ko-KR" sz="2000" dirty="0" smtClean="0">
                <a:latin typeface="Tahoma" pitchFamily="34" charset="0"/>
              </a:rPr>
            </a:br>
            <a:r>
              <a:rPr lang="en-US" altLang="ko-KR" sz="2000" dirty="0" smtClean="0">
                <a:latin typeface="Tahoma" pitchFamily="34" charset="0"/>
              </a:rPr>
              <a:t>             new </a:t>
            </a:r>
            <a:r>
              <a:rPr lang="en-US" altLang="ko-KR" sz="2000" dirty="0" err="1" smtClean="0">
                <a:latin typeface="Tahoma" pitchFamily="34" charset="0"/>
              </a:rPr>
              <a:t>DatagramPacket</a:t>
            </a:r>
            <a:r>
              <a:rPr lang="en-US" altLang="ko-KR" sz="2000" dirty="0" smtClean="0">
                <a:latin typeface="Tahoma" pitchFamily="34" charset="0"/>
              </a:rPr>
              <a:t>(</a:t>
            </a:r>
            <a:r>
              <a:rPr lang="en-US" altLang="ko-KR" sz="2000" dirty="0" err="1" smtClean="0">
                <a:latin typeface="Tahoma" pitchFamily="34" charset="0"/>
              </a:rPr>
              <a:t>receiveData</a:t>
            </a:r>
            <a:r>
              <a:rPr lang="en-US" altLang="ko-KR" sz="2000" dirty="0" smtClean="0">
                <a:latin typeface="Tahoma" pitchFamily="34" charset="0"/>
              </a:rPr>
              <a:t>, </a:t>
            </a:r>
            <a:r>
              <a:rPr lang="en-US" altLang="ko-KR" sz="2000" dirty="0" err="1" smtClean="0">
                <a:latin typeface="Tahoma" pitchFamily="34" charset="0"/>
              </a:rPr>
              <a:t>receiveData.length</a:t>
            </a:r>
            <a:r>
              <a:rPr lang="en-US" altLang="ko-KR" sz="2000" dirty="0" smtClean="0">
                <a:latin typeface="Tahoma" pitchFamily="34" charset="0"/>
              </a:rPr>
              <a:t>); </a:t>
            </a:r>
            <a:br>
              <a:rPr lang="en-US" altLang="ko-KR" sz="2000" dirty="0" smtClean="0">
                <a:latin typeface="Tahoma" pitchFamily="34" charset="0"/>
              </a:rPr>
            </a:br>
            <a:r>
              <a:rPr lang="en-US" altLang="ko-KR" sz="2000" dirty="0" smtClean="0">
                <a:latin typeface="Tahoma" pitchFamily="34" charset="0"/>
              </a:rPr>
              <a:t>  </a:t>
            </a:r>
            <a:br>
              <a:rPr lang="en-US" altLang="ko-KR" sz="2000" dirty="0" smtClean="0">
                <a:latin typeface="Tahoma" pitchFamily="34" charset="0"/>
              </a:rPr>
            </a:br>
            <a:r>
              <a:rPr lang="en-US" altLang="ko-KR" sz="2000" dirty="0" smtClean="0">
                <a:latin typeface="Tahoma" pitchFamily="34" charset="0"/>
              </a:rPr>
              <a:t>          </a:t>
            </a:r>
            <a:r>
              <a:rPr lang="en-US" altLang="ko-KR" sz="2000" b="1" dirty="0" err="1" smtClean="0">
                <a:solidFill>
                  <a:srgbClr val="FF0000"/>
                </a:solidFill>
                <a:latin typeface="Tahoma" pitchFamily="34" charset="0"/>
              </a:rPr>
              <a:t>serverSocket.receive</a:t>
            </a:r>
            <a:r>
              <a:rPr lang="en-US" altLang="ko-KR" sz="2000" b="1" dirty="0" smtClean="0">
                <a:solidFill>
                  <a:srgbClr val="FF0000"/>
                </a:solidFill>
                <a:latin typeface="Tahoma" pitchFamily="34" charset="0"/>
              </a:rPr>
              <a:t>(</a:t>
            </a:r>
            <a:r>
              <a:rPr lang="en-US" altLang="ko-KR" sz="2000" b="1" dirty="0" err="1" smtClean="0">
                <a:solidFill>
                  <a:srgbClr val="FF0000"/>
                </a:solidFill>
                <a:latin typeface="Tahoma" pitchFamily="34" charset="0"/>
              </a:rPr>
              <a:t>receivePacket</a:t>
            </a:r>
            <a:r>
              <a:rPr lang="en-US" altLang="ko-KR" sz="2000" b="1" dirty="0" smtClean="0">
                <a:solidFill>
                  <a:srgbClr val="FF0000"/>
                </a:solidFill>
                <a:latin typeface="Tahoma" pitchFamily="34" charset="0"/>
              </a:rPr>
              <a:t>);</a:t>
            </a:r>
            <a:r>
              <a:rPr lang="en-US" altLang="ko-KR" sz="2000" dirty="0" smtClean="0">
                <a:latin typeface="Tahoma" pitchFamily="34" charset="0"/>
              </a:rPr>
              <a:t> </a:t>
            </a:r>
            <a:br>
              <a:rPr lang="en-US" altLang="ko-KR" sz="2000" dirty="0" smtClean="0">
                <a:latin typeface="Tahoma" pitchFamily="34" charset="0"/>
              </a:rPr>
            </a:br>
            <a:r>
              <a:rPr lang="en-US" altLang="ko-KR" sz="2000" dirty="0" smtClean="0">
                <a:latin typeface="Tahoma" pitchFamily="34" charset="0"/>
              </a:rPr>
              <a:t>  </a:t>
            </a:r>
            <a:br>
              <a:rPr lang="en-US" altLang="ko-KR" sz="2000" dirty="0" smtClean="0">
                <a:latin typeface="Tahoma" pitchFamily="34" charset="0"/>
              </a:rPr>
            </a:br>
            <a:r>
              <a:rPr lang="en-US" altLang="ko-KR" sz="2000" dirty="0" smtClean="0">
                <a:latin typeface="Tahoma" pitchFamily="34" charset="0"/>
              </a:rPr>
              <a:t>          String sentence = new String(</a:t>
            </a:r>
            <a:r>
              <a:rPr lang="en-US" altLang="ko-KR" sz="2000" dirty="0" err="1" smtClean="0">
                <a:latin typeface="Tahoma" pitchFamily="34" charset="0"/>
              </a:rPr>
              <a:t>receivePacket.getData</a:t>
            </a:r>
            <a:r>
              <a:rPr lang="en-US" altLang="ko-KR" sz="2000" dirty="0" smtClean="0">
                <a:latin typeface="Tahoma" pitchFamily="34" charset="0"/>
              </a:rPr>
              <a:t>()); </a:t>
            </a:r>
            <a:endParaRPr lang="ko-KR" altLang="en-US" sz="2000" dirty="0" smtClean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64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23863"/>
            <a:ext cx="7772400" cy="844550"/>
          </a:xfrm>
        </p:spPr>
        <p:txBody>
          <a:bodyPr/>
          <a:lstStyle/>
          <a:p>
            <a:pPr eaLnBrk="1" hangingPunct="1"/>
            <a:r>
              <a:rPr lang="en-US" altLang="ko-KR" smtClean="0">
                <a:latin typeface="Tahoma" pitchFamily="34" charset="0"/>
              </a:rPr>
              <a:t>UDPServer.java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27188"/>
            <a:ext cx="9144000" cy="47545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ko-KR" altLang="en-US" sz="2000" smtClean="0">
                <a:latin typeface="Tahoma" pitchFamily="34" charset="0"/>
              </a:rPr>
              <a:t>  </a:t>
            </a:r>
            <a:br>
              <a:rPr lang="ko-KR" altLang="en-US" sz="2000" smtClean="0">
                <a:latin typeface="Tahoma" pitchFamily="34" charset="0"/>
              </a:rPr>
            </a:br>
            <a:r>
              <a:rPr lang="ko-KR" altLang="en-US" sz="2000" smtClean="0">
                <a:latin typeface="Tahoma" pitchFamily="34" charset="0"/>
              </a:rPr>
              <a:t>   </a:t>
            </a:r>
            <a:r>
              <a:rPr lang="en-US" altLang="ko-KR" sz="2000" b="1" smtClean="0">
                <a:solidFill>
                  <a:srgbClr val="FF0000"/>
                </a:solidFill>
                <a:latin typeface="Tahoma" pitchFamily="34" charset="0"/>
              </a:rPr>
              <a:t>InetAddress IPAddress = receivePacket.getAddress();</a:t>
            </a:r>
            <a:r>
              <a:rPr lang="en-US" altLang="ko-KR" sz="2000" smtClean="0">
                <a:latin typeface="Tahoma" pitchFamily="34" charset="0"/>
              </a:rPr>
              <a:t> </a:t>
            </a:r>
            <a:br>
              <a:rPr lang="en-US" altLang="ko-KR" sz="2000" smtClean="0">
                <a:latin typeface="Tahoma" pitchFamily="34" charset="0"/>
              </a:rPr>
            </a:br>
            <a:r>
              <a:rPr lang="en-US" altLang="ko-KR" sz="2000" smtClean="0">
                <a:latin typeface="Tahoma" pitchFamily="34" charset="0"/>
              </a:rPr>
              <a:t>  </a:t>
            </a:r>
            <a:br>
              <a:rPr lang="en-US" altLang="ko-KR" sz="2000" smtClean="0">
                <a:latin typeface="Tahoma" pitchFamily="34" charset="0"/>
              </a:rPr>
            </a:br>
            <a:r>
              <a:rPr lang="en-US" altLang="ko-KR" sz="2000" smtClean="0">
                <a:latin typeface="Tahoma" pitchFamily="34" charset="0"/>
              </a:rPr>
              <a:t>   int port = receivePacket.getPort(); </a:t>
            </a:r>
            <a:br>
              <a:rPr lang="en-US" altLang="ko-KR" sz="2000" smtClean="0">
                <a:latin typeface="Tahoma" pitchFamily="34" charset="0"/>
              </a:rPr>
            </a:br>
            <a:r>
              <a:rPr lang="en-US" altLang="ko-KR" sz="2000" smtClean="0">
                <a:latin typeface="Tahoma" pitchFamily="34" charset="0"/>
              </a:rPr>
              <a:t>  </a:t>
            </a:r>
            <a:br>
              <a:rPr lang="en-US" altLang="ko-KR" sz="2000" smtClean="0">
                <a:latin typeface="Tahoma" pitchFamily="34" charset="0"/>
              </a:rPr>
            </a:br>
            <a:r>
              <a:rPr lang="en-US" altLang="ko-KR" sz="2000" smtClean="0">
                <a:latin typeface="Tahoma" pitchFamily="34" charset="0"/>
              </a:rPr>
              <a:t>   String capitalizedSentence = sentence.toUpperCase();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</a:rPr>
              <a:t>        sendData = capitalizedSentence.getBytes(); </a:t>
            </a:r>
            <a:br>
              <a:rPr lang="en-US" altLang="ko-KR" sz="2000" smtClean="0">
                <a:latin typeface="Tahoma" pitchFamily="34" charset="0"/>
              </a:rPr>
            </a:br>
            <a:r>
              <a:rPr lang="en-US" altLang="ko-KR" sz="2000" smtClean="0">
                <a:latin typeface="Tahoma" pitchFamily="34" charset="0"/>
              </a:rPr>
              <a:t>  </a:t>
            </a:r>
            <a:br>
              <a:rPr lang="en-US" altLang="ko-KR" sz="2000" smtClean="0">
                <a:latin typeface="Tahoma" pitchFamily="34" charset="0"/>
              </a:rPr>
            </a:br>
            <a:r>
              <a:rPr lang="en-US" altLang="ko-KR" sz="2000" smtClean="0">
                <a:latin typeface="Tahoma" pitchFamily="34" charset="0"/>
              </a:rPr>
              <a:t>   DatagramPacket sendPacket = </a:t>
            </a:r>
            <a:br>
              <a:rPr lang="en-US" altLang="ko-KR" sz="2000" smtClean="0">
                <a:latin typeface="Tahoma" pitchFamily="34" charset="0"/>
              </a:rPr>
            </a:br>
            <a:r>
              <a:rPr lang="en-US" altLang="ko-KR" sz="2000" smtClean="0">
                <a:latin typeface="Tahoma" pitchFamily="34" charset="0"/>
              </a:rPr>
              <a:t>       new DatagramPacket(sendData, sendData.length, IPAddress, port); </a:t>
            </a:r>
            <a:br>
              <a:rPr lang="en-US" altLang="ko-KR" sz="2000" smtClean="0">
                <a:latin typeface="Tahoma" pitchFamily="34" charset="0"/>
              </a:rPr>
            </a:br>
            <a:r>
              <a:rPr lang="en-US" altLang="ko-KR" sz="2000" smtClean="0">
                <a:latin typeface="Tahoma" pitchFamily="34" charset="0"/>
              </a:rPr>
              <a:t>  </a:t>
            </a:r>
            <a:br>
              <a:rPr lang="en-US" altLang="ko-KR" sz="2000" smtClean="0">
                <a:latin typeface="Tahoma" pitchFamily="34" charset="0"/>
              </a:rPr>
            </a:br>
            <a:r>
              <a:rPr lang="en-US" altLang="ko-KR" sz="2000" b="1" smtClean="0">
                <a:latin typeface="Tahoma" pitchFamily="34" charset="0"/>
              </a:rPr>
              <a:t>    </a:t>
            </a:r>
            <a:r>
              <a:rPr lang="en-US" altLang="ko-KR" sz="2000" b="1" smtClean="0">
                <a:solidFill>
                  <a:srgbClr val="FF0000"/>
                </a:solidFill>
                <a:latin typeface="Tahoma" pitchFamily="34" charset="0"/>
              </a:rPr>
              <a:t>serverSocket.send(sendPacket);</a:t>
            </a:r>
            <a:r>
              <a:rPr lang="en-US" altLang="ko-KR" sz="2000" b="1" smtClean="0">
                <a:latin typeface="Tahoma" pitchFamily="34" charset="0"/>
              </a:rPr>
              <a:t> </a:t>
            </a:r>
            <a:br>
              <a:rPr lang="en-US" altLang="ko-KR" sz="2000" b="1" smtClean="0">
                <a:latin typeface="Tahoma" pitchFamily="34" charset="0"/>
              </a:rPr>
            </a:br>
            <a:endParaRPr lang="en-US" altLang="ko-KR" sz="2000" b="1" smtClean="0">
              <a:latin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</a:rPr>
              <a:t>      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</a:rPr>
              <a:t>} </a:t>
            </a:r>
            <a:br>
              <a:rPr lang="en-US" altLang="ko-KR" sz="2000" smtClean="0">
                <a:latin typeface="Tahoma" pitchFamily="34" charset="0"/>
              </a:rPr>
            </a:br>
            <a:endParaRPr lang="ko-KR" altLang="en-US" sz="2000" smtClean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90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latin typeface="Tahoma" pitchFamily="34" charset="0"/>
              </a:rPr>
              <a:t>Building a Simple Web Server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mtClean="0">
                <a:latin typeface="Tahoma" pitchFamily="34" charset="0"/>
              </a:rPr>
              <a:t>Handles only one HTTP request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mtClean="0">
                <a:latin typeface="Tahoma" pitchFamily="34" charset="0"/>
              </a:rPr>
              <a:t>Accepts and parses the HTTP request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mtClean="0">
                <a:latin typeface="Tahoma" pitchFamily="34" charset="0"/>
              </a:rPr>
              <a:t>Gets the required file from the server’s file system.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mtClean="0">
                <a:latin typeface="Tahoma" pitchFamily="34" charset="0"/>
              </a:rPr>
              <a:t>Creates an HTTP response message consisting of the requested file preceded by header lines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mtClean="0">
                <a:latin typeface="Tahoma" pitchFamily="34" charset="0"/>
              </a:rPr>
              <a:t>Sends the response directly to the client</a:t>
            </a:r>
          </a:p>
        </p:txBody>
      </p:sp>
    </p:spTree>
    <p:extLst>
      <p:ext uri="{BB962C8B-B14F-4D97-AF65-F5344CB8AC3E}">
        <p14:creationId xmlns:p14="http://schemas.microsoft.com/office/powerpoint/2010/main" val="144298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337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 smtClean="0">
                <a:latin typeface="Tahoma" pitchFamily="34" charset="0"/>
              </a:rPr>
              <a:t>WebServer.java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700213"/>
            <a:ext cx="9001125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</a:rPr>
              <a:t>import java.io.*;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</a:rPr>
              <a:t>import java.net.*;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</a:rPr>
              <a:t>import java.util.*;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</a:rPr>
              <a:t>class WebServer{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</a:rPr>
              <a:t>    public static void main(String argv[]) throws Exception  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</a:rPr>
              <a:t>          String requestMessageLine; </a:t>
            </a:r>
            <a:br>
              <a:rPr lang="en-US" altLang="ko-KR" sz="2000" smtClean="0">
                <a:latin typeface="Tahoma" pitchFamily="34" charset="0"/>
              </a:rPr>
            </a:br>
            <a:r>
              <a:rPr lang="en-US" altLang="ko-KR" sz="2000" smtClean="0">
                <a:latin typeface="Tahoma" pitchFamily="34" charset="0"/>
              </a:rPr>
              <a:t>     String fileName;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</a:rPr>
              <a:t>          </a:t>
            </a:r>
            <a:r>
              <a:rPr lang="en-US" altLang="ko-KR" sz="2000" b="1" smtClean="0">
                <a:solidFill>
                  <a:srgbClr val="FF0000"/>
                </a:solidFill>
                <a:latin typeface="Tahoma" pitchFamily="34" charset="0"/>
              </a:rPr>
              <a:t>ServerSocket listenSocket = new ServerSocket(6789);</a:t>
            </a:r>
            <a:r>
              <a:rPr lang="en-US" altLang="ko-KR" sz="2000" smtClean="0">
                <a:latin typeface="Tahoma" pitchFamily="34" charset="0"/>
              </a:rPr>
              <a:t> </a:t>
            </a:r>
            <a:br>
              <a:rPr lang="en-US" altLang="ko-KR" sz="2000" smtClean="0">
                <a:latin typeface="Tahoma" pitchFamily="34" charset="0"/>
              </a:rPr>
            </a:br>
            <a:r>
              <a:rPr lang="en-US" altLang="ko-KR" sz="2000" smtClean="0">
                <a:latin typeface="Tahoma" pitchFamily="34" charset="0"/>
              </a:rPr>
              <a:t>     </a:t>
            </a:r>
            <a:r>
              <a:rPr lang="en-US" altLang="ko-KR" sz="2000" b="1" smtClean="0">
                <a:solidFill>
                  <a:srgbClr val="FF0000"/>
                </a:solidFill>
                <a:latin typeface="Tahoma" pitchFamily="34" charset="0"/>
              </a:rPr>
              <a:t>Socket connectionSocket = listenSocket.accept();</a:t>
            </a:r>
            <a:r>
              <a:rPr lang="en-US" altLang="ko-KR" sz="2000" smtClean="0">
                <a:latin typeface="Tahoma" pitchFamily="34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2000" smtClean="0">
              <a:latin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</a:rPr>
              <a:t>          BufferedReader inFromClient = </a:t>
            </a:r>
            <a:br>
              <a:rPr lang="en-US" altLang="ko-KR" sz="2000" smtClean="0">
                <a:latin typeface="Tahoma" pitchFamily="34" charset="0"/>
              </a:rPr>
            </a:br>
            <a:r>
              <a:rPr lang="en-US" altLang="ko-KR" sz="2000" smtClean="0">
                <a:latin typeface="Tahoma" pitchFamily="34" charset="0"/>
              </a:rPr>
              <a:t>            new BufferedReader(new 							InputStreamReader(connectionSocket.getInputStream()));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</a:rPr>
              <a:t>	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</a:rPr>
              <a:t>	    DataOutputStream outToClient = </a:t>
            </a:r>
            <a:br>
              <a:rPr lang="en-US" altLang="ko-KR" sz="2000" smtClean="0">
                <a:latin typeface="Tahoma" pitchFamily="34" charset="0"/>
              </a:rPr>
            </a:br>
            <a:r>
              <a:rPr lang="en-US" altLang="ko-KR" sz="2000" smtClean="0">
                <a:latin typeface="Tahoma" pitchFamily="34" charset="0"/>
              </a:rPr>
              <a:t>	    new DataOutputStream(connectionSocket.getOutputStream());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</a:rPr>
              <a:t>       </a:t>
            </a:r>
            <a:endParaRPr lang="ko-KR" altLang="en-US" sz="2000" smtClean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73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 smtClean="0">
                <a:latin typeface="Tahoma" pitchFamily="34" charset="0"/>
              </a:rPr>
              <a:t>WebServer.java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628775"/>
            <a:ext cx="8207375" cy="50403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b="1" smtClean="0">
                <a:solidFill>
                  <a:srgbClr val="FF0000"/>
                </a:solidFill>
                <a:latin typeface="Tahoma" pitchFamily="34" charset="0"/>
              </a:rPr>
              <a:t>requestMessageLine = inFromClient.readLine();</a:t>
            </a:r>
            <a:r>
              <a:rPr lang="en-US" altLang="ko-KR" sz="2000" smtClean="0">
                <a:latin typeface="Tahoma" pitchFamily="34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</a:rPr>
              <a:t>         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</a:rPr>
              <a:t>StringTokenizer tokenizedLine = </a:t>
            </a:r>
            <a:br>
              <a:rPr lang="en-US" altLang="ko-KR" sz="2000" smtClean="0">
                <a:latin typeface="Tahoma" pitchFamily="34" charset="0"/>
              </a:rPr>
            </a:br>
            <a:r>
              <a:rPr lang="en-US" altLang="ko-KR" sz="2000" smtClean="0">
                <a:latin typeface="Tahoma" pitchFamily="34" charset="0"/>
              </a:rPr>
              <a:t>new StringTokenizer(requestMessageLine);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</a:rPr>
              <a:t>     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</a:rPr>
              <a:t>if (tokenizedLine.nextToken().equals("GET")){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</a:rPr>
              <a:t>          fileName = tokenizedLine.nextToken();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</a:rPr>
              <a:t>          if (fileName.startsWith("/") == true ) </a:t>
            </a:r>
            <a:br>
              <a:rPr lang="en-US" altLang="ko-KR" sz="2000" smtClean="0">
                <a:latin typeface="Tahoma" pitchFamily="34" charset="0"/>
              </a:rPr>
            </a:br>
            <a:r>
              <a:rPr lang="en-US" altLang="ko-KR" sz="2000" smtClean="0">
                <a:latin typeface="Tahoma" pitchFamily="34" charset="0"/>
              </a:rPr>
              <a:t>              fileName  = fileName.substring(1);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ko-KR" altLang="en-US" sz="2000" smtClean="0">
                <a:latin typeface="Tahoma" pitchFamily="34" charset="0"/>
              </a:rPr>
              <a:t>          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</a:rPr>
              <a:t>	     File file = new File(fileName); </a:t>
            </a:r>
            <a:br>
              <a:rPr lang="en-US" altLang="ko-KR" sz="2000" smtClean="0">
                <a:latin typeface="Tahoma" pitchFamily="34" charset="0"/>
              </a:rPr>
            </a:br>
            <a:r>
              <a:rPr lang="en-US" altLang="ko-KR" sz="2000" smtClean="0">
                <a:latin typeface="Tahoma" pitchFamily="34" charset="0"/>
              </a:rPr>
              <a:t>      int numOfBytes = (int) file.length();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</a:rPr>
              <a:t>           FileInputStream inFile  = new FileInputStream (fileName);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</a:rPr>
              <a:t>           byte[] fileInBytes = new byte[numOfBytes]; </a:t>
            </a:r>
            <a:br>
              <a:rPr lang="en-US" altLang="ko-KR" sz="2000" smtClean="0">
                <a:latin typeface="Tahoma" pitchFamily="34" charset="0"/>
              </a:rPr>
            </a:br>
            <a:r>
              <a:rPr lang="en-US" altLang="ko-KR" sz="2000" smtClean="0">
                <a:latin typeface="Tahoma" pitchFamily="34" charset="0"/>
              </a:rPr>
              <a:t>      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</a:rPr>
              <a:t>	     inFile.read(fileInBytes); </a:t>
            </a:r>
            <a:endParaRPr lang="ko-KR" altLang="en-US" sz="2000" smtClean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40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5888"/>
            <a:ext cx="7772400" cy="865187"/>
          </a:xfrm>
        </p:spPr>
        <p:txBody>
          <a:bodyPr/>
          <a:lstStyle/>
          <a:p>
            <a:pPr eaLnBrk="1" hangingPunct="1"/>
            <a:r>
              <a:rPr lang="en-US" altLang="ko-KR" smtClean="0">
                <a:latin typeface="Tahoma" pitchFamily="34" charset="0"/>
              </a:rPr>
              <a:t>WebServer.java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8563"/>
            <a:ext cx="8569325" cy="53990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ko-KR" altLang="en-US" sz="2000" smtClean="0">
                <a:latin typeface="Tahoma" pitchFamily="34" charset="0"/>
              </a:rPr>
              <a:t>     </a:t>
            </a:r>
            <a:r>
              <a:rPr lang="en-US" altLang="ko-KR" sz="2000" smtClean="0">
                <a:latin typeface="Tahoma" pitchFamily="34" charset="0"/>
              </a:rPr>
              <a:t>outToClient.writeBytes("HTTP/1.0 200 Document Follows\r\n");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</a:rPr>
              <a:t>     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</a:rPr>
              <a:t>	if (fileName.endsWith(".jpg")) </a:t>
            </a:r>
            <a:br>
              <a:rPr lang="en-US" altLang="ko-KR" sz="2000" smtClean="0">
                <a:latin typeface="Tahoma" pitchFamily="34" charset="0"/>
              </a:rPr>
            </a:br>
            <a:r>
              <a:rPr lang="en-US" altLang="ko-KR" sz="2000" smtClean="0">
                <a:latin typeface="Tahoma" pitchFamily="34" charset="0"/>
              </a:rPr>
              <a:t>     outToClient.writeBytes("Content-Type: image/jpeg\r\n"); </a:t>
            </a:r>
            <a:br>
              <a:rPr lang="en-US" altLang="ko-KR" sz="2000" smtClean="0">
                <a:latin typeface="Tahoma" pitchFamily="34" charset="0"/>
              </a:rPr>
            </a:br>
            <a:r>
              <a:rPr lang="en-US" altLang="ko-KR" sz="2000" smtClean="0">
                <a:latin typeface="Tahoma" pitchFamily="34" charset="0"/>
              </a:rPr>
              <a:t>         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</a:rPr>
              <a:t>	if (fileName.endsWith(".gif")) </a:t>
            </a:r>
            <a:br>
              <a:rPr lang="en-US" altLang="ko-KR" sz="2000" smtClean="0">
                <a:latin typeface="Tahoma" pitchFamily="34" charset="0"/>
              </a:rPr>
            </a:br>
            <a:r>
              <a:rPr lang="en-US" altLang="ko-KR" sz="2000" smtClean="0">
                <a:latin typeface="Tahoma" pitchFamily="34" charset="0"/>
              </a:rPr>
              <a:t>     outToClient.writeBytes("Content-Type: image/gif\r\n");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</a:rPr>
              <a:t>         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</a:rPr>
              <a:t>	outToClient.writeBytes("Content-Length: " + numOfBytes + "\r\n"); </a:t>
            </a:r>
            <a:br>
              <a:rPr lang="en-US" altLang="ko-KR" sz="2000" smtClean="0">
                <a:latin typeface="Tahoma" pitchFamily="34" charset="0"/>
              </a:rPr>
            </a:br>
            <a:r>
              <a:rPr lang="en-US" altLang="ko-KR" sz="2000" smtClean="0">
                <a:latin typeface="Tahoma" pitchFamily="34" charset="0"/>
              </a:rPr>
              <a:t>        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</a:rPr>
              <a:t>	outToClient.writeBytes("\r\n");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</a:rPr>
              <a:t>	outToClient.write(fileInBytes, 0, numOfBytes);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</a:rPr>
              <a:t>     </a:t>
            </a:r>
            <a:r>
              <a:rPr lang="en-US" altLang="ko-KR" sz="2000" smtClean="0">
                <a:solidFill>
                  <a:srgbClr val="FF0000"/>
                </a:solidFill>
                <a:latin typeface="Tahoma" pitchFamily="34" charset="0"/>
              </a:rPr>
              <a:t>connectionSocket.close();</a:t>
            </a:r>
            <a:r>
              <a:rPr lang="en-US" altLang="ko-KR" sz="2000" smtClean="0">
                <a:latin typeface="Tahoma" pitchFamily="34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</a:rPr>
              <a:t>   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</a:rPr>
              <a:t>    else System.out.println("Bad Request Message");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</a:rPr>
              <a:t>  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</a:rPr>
              <a:t>} </a:t>
            </a:r>
            <a:endParaRPr lang="ko-KR" altLang="en-US" sz="2000" smtClean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12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Image result for sock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52" y="1821107"/>
            <a:ext cx="170497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577" y="1533891"/>
            <a:ext cx="2143125" cy="2538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777" y="4497632"/>
            <a:ext cx="25908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62554" y="562708"/>
            <a:ext cx="4771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Real World Sockets</a:t>
            </a:r>
            <a:endParaRPr lang="en-MY" sz="2800" b="1" dirty="0"/>
          </a:p>
        </p:txBody>
      </p:sp>
    </p:spTree>
    <p:extLst>
      <p:ext uri="{BB962C8B-B14F-4D97-AF65-F5344CB8AC3E}">
        <p14:creationId xmlns:p14="http://schemas.microsoft.com/office/powerpoint/2010/main" val="24792491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latin typeface="Tahoma" pitchFamily="34" charset="0"/>
              </a:rPr>
              <a:t>Concurrent server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mtClean="0">
                <a:latin typeface="Tahoma" pitchFamily="34" charset="0"/>
              </a:rPr>
              <a:t>Servers need to handle a new connection request while processing previous requests.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>
                <a:latin typeface="Tahoma" pitchFamily="34" charset="0"/>
              </a:rPr>
              <a:t>Most TCP servers are designed to be concurrent.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mtClean="0">
                <a:latin typeface="Tahoma" pitchFamily="34" charset="0"/>
              </a:rPr>
              <a:t>When a new connection request arrives at a server, the server accepts and invokes a new process to handle the new client.</a:t>
            </a:r>
          </a:p>
        </p:txBody>
      </p:sp>
    </p:spTree>
    <p:extLst>
      <p:ext uri="{BB962C8B-B14F-4D97-AF65-F5344CB8AC3E}">
        <p14:creationId xmlns:p14="http://schemas.microsoft.com/office/powerpoint/2010/main" val="88572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609600"/>
            <a:ext cx="8642350" cy="1143000"/>
          </a:xfrm>
        </p:spPr>
        <p:txBody>
          <a:bodyPr/>
          <a:lstStyle/>
          <a:p>
            <a:pPr eaLnBrk="1" hangingPunct="1"/>
            <a:r>
              <a:rPr lang="en-US" altLang="ko-KR" smtClean="0">
                <a:latin typeface="Tahoma" pitchFamily="34" charset="0"/>
              </a:rPr>
              <a:t>How to handle the port numbers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9324975" cy="46878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ko-KR" sz="1800" smtClean="0">
                <a:latin typeface="Tahoma" pitchFamily="34" charset="0"/>
              </a:rPr>
              <a:t>cosmos% netstat –a –n –f inet</a:t>
            </a:r>
          </a:p>
          <a:p>
            <a:pPr eaLnBrk="1" hangingPunct="1">
              <a:buFontTx/>
              <a:buNone/>
            </a:pPr>
            <a:r>
              <a:rPr lang="en-US" altLang="ko-KR" sz="1600" smtClean="0">
                <a:latin typeface="Tahoma" pitchFamily="34" charset="0"/>
              </a:rPr>
              <a:t>Active Internet connections (including servers)</a:t>
            </a:r>
          </a:p>
          <a:p>
            <a:pPr eaLnBrk="1" hangingPunct="1">
              <a:buFontTx/>
              <a:buNone/>
            </a:pPr>
            <a:r>
              <a:rPr lang="en-US" altLang="ko-KR" sz="1600" smtClean="0">
                <a:latin typeface="Tahoma" pitchFamily="34" charset="0"/>
              </a:rPr>
              <a:t>Proto 	Recv-Q	Send-Q	Local Address		Foreign Address	     (state)</a:t>
            </a:r>
          </a:p>
          <a:p>
            <a:pPr eaLnBrk="1" hangingPunct="1">
              <a:buFontTx/>
              <a:buNone/>
            </a:pPr>
            <a:r>
              <a:rPr lang="en-US" altLang="ko-KR" sz="1600" smtClean="0">
                <a:latin typeface="Tahoma" pitchFamily="34" charset="0"/>
              </a:rPr>
              <a:t>tcp		0	0	*.23			*.*		     LISTEN</a:t>
            </a:r>
          </a:p>
          <a:p>
            <a:pPr eaLnBrk="1" hangingPunct="1">
              <a:buFontTx/>
              <a:buNone/>
            </a:pPr>
            <a:endParaRPr lang="en-US" altLang="ko-KR" sz="1600" smtClean="0">
              <a:latin typeface="Tahoma" pitchFamily="34" charset="0"/>
            </a:endParaRPr>
          </a:p>
          <a:p>
            <a:pPr eaLnBrk="1" hangingPunct="1">
              <a:buFontTx/>
              <a:buNone/>
            </a:pPr>
            <a:r>
              <a:rPr lang="en-US" altLang="ko-KR" sz="1600" smtClean="0">
                <a:latin typeface="Tahoma" pitchFamily="34" charset="0"/>
              </a:rPr>
              <a:t>cosmos% netstat –a –n –f inet</a:t>
            </a:r>
          </a:p>
          <a:p>
            <a:pPr eaLnBrk="1" hangingPunct="1">
              <a:buFontTx/>
              <a:buNone/>
            </a:pPr>
            <a:r>
              <a:rPr lang="en-US" altLang="ko-KR" sz="1600" smtClean="0">
                <a:latin typeface="Tahoma" pitchFamily="34" charset="0"/>
              </a:rPr>
              <a:t>Proto	Recv-Q	Send-Q	Local Address		Foreign Address	      (state)</a:t>
            </a:r>
          </a:p>
          <a:p>
            <a:pPr eaLnBrk="1" hangingPunct="1">
              <a:buFontTx/>
              <a:buNone/>
            </a:pPr>
            <a:r>
              <a:rPr lang="en-US" altLang="ko-KR" sz="1600" smtClean="0">
                <a:latin typeface="Tahoma" pitchFamily="34" charset="0"/>
              </a:rPr>
              <a:t>tcp		0	0	192.249.24.2.23		192.249.24.31.1029      ESTABLISHED</a:t>
            </a:r>
          </a:p>
          <a:p>
            <a:pPr eaLnBrk="1" hangingPunct="1">
              <a:buFontTx/>
              <a:buNone/>
            </a:pPr>
            <a:r>
              <a:rPr lang="en-US" altLang="ko-KR" sz="1600" smtClean="0">
                <a:latin typeface="Tahoma" pitchFamily="34" charset="0"/>
              </a:rPr>
              <a:t>tcp		0	0	*.23			*.*		      LISTEN</a:t>
            </a:r>
          </a:p>
          <a:p>
            <a:pPr eaLnBrk="1" hangingPunct="1">
              <a:buFontTx/>
              <a:buNone/>
            </a:pPr>
            <a:endParaRPr lang="en-US" altLang="ko-KR" sz="1600" smtClean="0">
              <a:latin typeface="Tahoma" pitchFamily="34" charset="0"/>
            </a:endParaRPr>
          </a:p>
          <a:p>
            <a:pPr eaLnBrk="1" hangingPunct="1">
              <a:buFontTx/>
              <a:buNone/>
            </a:pPr>
            <a:r>
              <a:rPr lang="en-US" altLang="ko-KR" sz="1600" smtClean="0">
                <a:latin typeface="Tahoma" pitchFamily="34" charset="0"/>
              </a:rPr>
              <a:t>cosmos% netstat –a –n –f inet</a:t>
            </a:r>
          </a:p>
          <a:p>
            <a:pPr eaLnBrk="1" hangingPunct="1">
              <a:buFontTx/>
              <a:buNone/>
            </a:pPr>
            <a:r>
              <a:rPr lang="en-US" altLang="ko-KR" sz="1600" smtClean="0">
                <a:latin typeface="Tahoma" pitchFamily="34" charset="0"/>
              </a:rPr>
              <a:t>Proto	Recv-Q	Send-Q	Local Address		Foreign Address	      (state)</a:t>
            </a:r>
          </a:p>
          <a:p>
            <a:pPr eaLnBrk="1" hangingPunct="1">
              <a:buFontTx/>
              <a:buNone/>
            </a:pPr>
            <a:r>
              <a:rPr lang="en-US" altLang="ko-KR" sz="1600" smtClean="0">
                <a:latin typeface="Tahoma" pitchFamily="34" charset="0"/>
              </a:rPr>
              <a:t>tcp		0	0	192.249.24.2.23		192.249.24.31.1029      ESTABLISHED</a:t>
            </a:r>
          </a:p>
          <a:p>
            <a:pPr eaLnBrk="1" hangingPunct="1">
              <a:buFontTx/>
              <a:buNone/>
            </a:pPr>
            <a:r>
              <a:rPr lang="en-US" altLang="ko-KR" sz="1600" smtClean="0">
                <a:latin typeface="Tahoma" pitchFamily="34" charset="0"/>
              </a:rPr>
              <a:t>tcp		0	0	192.249.24.2.23		192.249.24.31.1030      ESTABLISHED</a:t>
            </a:r>
          </a:p>
          <a:p>
            <a:pPr eaLnBrk="1" hangingPunct="1">
              <a:buFontTx/>
              <a:buNone/>
            </a:pPr>
            <a:r>
              <a:rPr lang="en-US" altLang="ko-KR" sz="1600" smtClean="0">
                <a:latin typeface="Tahoma" pitchFamily="34" charset="0"/>
              </a:rPr>
              <a:t>tcp		0	0	*.23			*.*		      LISTEN</a:t>
            </a:r>
          </a:p>
        </p:txBody>
      </p:sp>
    </p:spTree>
    <p:extLst>
      <p:ext uri="{BB962C8B-B14F-4D97-AF65-F5344CB8AC3E}">
        <p14:creationId xmlns:p14="http://schemas.microsoft.com/office/powerpoint/2010/main" val="409182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84188" y="4048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 sz="3600" smtClean="0">
                <a:latin typeface="Tahoma" pitchFamily="34" charset="0"/>
              </a:rPr>
              <a:t>Socket programming: references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700213"/>
            <a:ext cx="8643937" cy="4648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ko-KR" sz="2400" smtClean="0">
                <a:solidFill>
                  <a:srgbClr val="FF0000"/>
                </a:solidFill>
                <a:latin typeface="Tahoma" pitchFamily="34" charset="0"/>
              </a:rPr>
              <a:t>C-language tutorial</a:t>
            </a:r>
            <a:r>
              <a:rPr lang="en-US" altLang="ko-KR" sz="2400" smtClean="0">
                <a:latin typeface="Tahoma" pitchFamily="34" charset="0"/>
              </a:rPr>
              <a:t> (audio/slides):</a:t>
            </a:r>
            <a:r>
              <a:rPr lang="en-US" altLang="ko-KR" sz="2800" smtClean="0">
                <a:latin typeface="Tahoma" pitchFamily="34" charset="0"/>
              </a:rPr>
              <a:t> </a:t>
            </a:r>
          </a:p>
          <a:p>
            <a:pPr eaLnBrk="1" hangingPunct="1"/>
            <a:r>
              <a:rPr lang="en-US" altLang="ko-KR" sz="2400" smtClean="0">
                <a:latin typeface="Tahoma" pitchFamily="34" charset="0"/>
              </a:rPr>
              <a:t>“Unix Network Programming” (J. Kurose),</a:t>
            </a:r>
          </a:p>
          <a:p>
            <a:pPr eaLnBrk="1" hangingPunct="1">
              <a:buFontTx/>
              <a:buNone/>
            </a:pPr>
            <a:r>
              <a:rPr lang="en-US" altLang="ko-KR" sz="2400" smtClean="0">
                <a:latin typeface="Tahoma" pitchFamily="34" charset="0"/>
              </a:rPr>
              <a:t>http://manic.cs.umass.edu/~amldemo/courseware/intro.html</a:t>
            </a:r>
          </a:p>
          <a:p>
            <a:pPr eaLnBrk="1" hangingPunct="1"/>
            <a:endParaRPr lang="en-US" altLang="ko-KR" sz="2000" smtClean="0">
              <a:latin typeface="Tahoma" pitchFamily="34" charset="0"/>
            </a:endParaRPr>
          </a:p>
          <a:p>
            <a:pPr eaLnBrk="1" hangingPunct="1">
              <a:buFontTx/>
              <a:buNone/>
            </a:pPr>
            <a:r>
              <a:rPr lang="en-US" altLang="ko-KR" sz="2400" smtClean="0">
                <a:solidFill>
                  <a:srgbClr val="FF0000"/>
                </a:solidFill>
                <a:latin typeface="Tahoma" pitchFamily="34" charset="0"/>
              </a:rPr>
              <a:t>Java-tutorials:</a:t>
            </a:r>
          </a:p>
          <a:p>
            <a:pPr eaLnBrk="1" hangingPunct="1"/>
            <a:r>
              <a:rPr lang="en-US" altLang="ko-KR" sz="2400" smtClean="0">
                <a:latin typeface="Tahoma" pitchFamily="34" charset="0"/>
              </a:rPr>
              <a:t>“All About Sockets” (Sun tutorial), http://www.javaworld.com/javaworld/jw-12-1996/jw-12-sockets.html</a:t>
            </a:r>
          </a:p>
          <a:p>
            <a:pPr eaLnBrk="1" hangingPunct="1"/>
            <a:r>
              <a:rPr lang="en-US" altLang="ko-KR" sz="2400" smtClean="0">
                <a:latin typeface="Tahoma" pitchFamily="34" charset="0"/>
              </a:rPr>
              <a:t>“Socket Programming in Java: a tutorial,” http://www.javaworld.com/javaworld/jw-12-1996/jw-12-sockets.html</a:t>
            </a:r>
            <a:endParaRPr lang="ko-KR" altLang="en-US" sz="2000" smtClean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5352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Summary of last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000" dirty="0" smtClean="0"/>
              <a:t>Summary of this lecture session covered about how to develop an secure socket programming using TCP</a:t>
            </a:r>
          </a:p>
          <a:p>
            <a:r>
              <a:rPr lang="en-US" altLang="en-US" sz="3000" dirty="0" smtClean="0"/>
              <a:t>Also learned how the socket reference has been created</a:t>
            </a:r>
            <a:endParaRPr lang="en-US" alt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80801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9600"/>
              <a:t>Q &amp; A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719263" y="411163"/>
            <a:ext cx="596509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dirty="0">
                <a:solidFill>
                  <a:srgbClr val="003366"/>
                </a:solidFill>
                <a:latin typeface="Century Gothic" panose="020B0502020202020204" pitchFamily="34" charset="0"/>
              </a:rPr>
              <a:t>Question and </a:t>
            </a:r>
            <a:r>
              <a:rPr lang="en-US" altLang="en-US" sz="3200" b="1" u="sng" dirty="0" smtClean="0">
                <a:solidFill>
                  <a:srgbClr val="003366"/>
                </a:solidFill>
                <a:latin typeface="Century Gothic" panose="020B0502020202020204" pitchFamily="34" charset="0"/>
              </a:rPr>
              <a:t>answer </a:t>
            </a:r>
            <a:r>
              <a:rPr lang="en-US" altLang="en-US" sz="3200" b="1" u="sng" dirty="0">
                <a:solidFill>
                  <a:srgbClr val="003366"/>
                </a:solidFill>
                <a:latin typeface="Century Gothic" panose="020B0502020202020204" pitchFamily="34" charset="0"/>
              </a:rPr>
              <a:t>s</a:t>
            </a:r>
            <a:r>
              <a:rPr lang="en-US" altLang="en-US" sz="3200" b="1" u="sng" dirty="0" smtClean="0">
                <a:solidFill>
                  <a:srgbClr val="003366"/>
                </a:solidFill>
                <a:latin typeface="Century Gothic" panose="020B0502020202020204" pitchFamily="34" charset="0"/>
              </a:rPr>
              <a:t>ession</a:t>
            </a:r>
            <a:endParaRPr lang="en-US" altLang="en-US" sz="3200" u="sng" dirty="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22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and Global States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What we will cover next</a:t>
            </a:r>
            <a:r>
              <a:rPr lang="en-US" altLang="en-US" sz="3200" dirty="0">
                <a:solidFill>
                  <a:srgbClr val="003366"/>
                </a:solidFill>
              </a:rPr>
              <a:t/>
            </a:r>
            <a:br>
              <a:rPr lang="en-US" altLang="en-US" sz="3200" dirty="0">
                <a:solidFill>
                  <a:srgbClr val="003366"/>
                </a:solidFill>
              </a:rPr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262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47650"/>
            <a:ext cx="7772400" cy="857250"/>
          </a:xfrm>
        </p:spPr>
        <p:txBody>
          <a:bodyPr/>
          <a:lstStyle/>
          <a:p>
            <a:r>
              <a:rPr lang="en-US" altLang="en-US" smtClean="0"/>
              <a:t>Socket programming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2295525"/>
            <a:ext cx="3962400" cy="36957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sz="2400" smtClean="0">
                <a:solidFill>
                  <a:srgbClr val="FF0000"/>
                </a:solidFill>
              </a:rPr>
              <a:t>Socket API</a:t>
            </a:r>
            <a:endParaRPr lang="en-US" altLang="en-US" sz="2400" smtClean="0"/>
          </a:p>
          <a:p>
            <a:r>
              <a:rPr lang="en-US" altLang="en-US" sz="2000" smtClean="0"/>
              <a:t>introduced in BSD4.1 UNIX, 1981</a:t>
            </a:r>
          </a:p>
          <a:p>
            <a:r>
              <a:rPr lang="en-US" altLang="en-US" sz="2000" smtClean="0"/>
              <a:t>explicitly created, used, released by apps </a:t>
            </a:r>
          </a:p>
          <a:p>
            <a:r>
              <a:rPr lang="en-US" altLang="en-US" sz="2000" smtClean="0"/>
              <a:t>client/server paradigm </a:t>
            </a:r>
          </a:p>
          <a:p>
            <a:r>
              <a:rPr lang="en-US" altLang="en-US" sz="2000" smtClean="0"/>
              <a:t>two types of transport service via socket API: </a:t>
            </a:r>
          </a:p>
          <a:p>
            <a:pPr lvl="1"/>
            <a:r>
              <a:rPr lang="en-US" altLang="en-US" sz="2000" smtClean="0"/>
              <a:t>unreliable datagram </a:t>
            </a:r>
          </a:p>
          <a:p>
            <a:pPr lvl="1"/>
            <a:r>
              <a:rPr lang="en-US" altLang="en-US" sz="2000" smtClean="0"/>
              <a:t>reliable, byte stream-oriented </a:t>
            </a:r>
          </a:p>
        </p:txBody>
      </p:sp>
      <p:grpSp>
        <p:nvGrpSpPr>
          <p:cNvPr id="2054" name="Group 10"/>
          <p:cNvGrpSpPr>
            <a:grpSpLocks/>
          </p:cNvGrpSpPr>
          <p:nvPr/>
        </p:nvGrpSpPr>
        <p:grpSpPr bwMode="auto">
          <a:xfrm>
            <a:off x="5248275" y="2314575"/>
            <a:ext cx="3338513" cy="3719513"/>
            <a:chOff x="3198" y="1248"/>
            <a:chExt cx="2103" cy="2343"/>
          </a:xfrm>
        </p:grpSpPr>
        <p:sp>
          <p:nvSpPr>
            <p:cNvPr id="2056" name="Text Box 4"/>
            <p:cNvSpPr txBox="1">
              <a:spLocks noChangeArrowheads="1"/>
            </p:cNvSpPr>
            <p:nvPr/>
          </p:nvSpPr>
          <p:spPr bwMode="auto">
            <a:xfrm>
              <a:off x="3223" y="1575"/>
              <a:ext cx="2078" cy="2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altLang="en-US" sz="2000"/>
                <a:t>a </a:t>
              </a:r>
              <a:r>
                <a:rPr lang="en-US" altLang="en-US" sz="2000" i="1">
                  <a:solidFill>
                    <a:srgbClr val="FF0000"/>
                  </a:solidFill>
                </a:rPr>
                <a:t>host-local</a:t>
              </a:r>
              <a:r>
                <a:rPr lang="en-US" altLang="en-US" sz="2000"/>
                <a:t>, </a:t>
              </a:r>
              <a:r>
                <a:rPr lang="en-US" altLang="en-US" sz="2000" i="1">
                  <a:solidFill>
                    <a:srgbClr val="FF0000"/>
                  </a:solidFill>
                </a:rPr>
                <a:t>application-created/owned</a:t>
              </a:r>
              <a:r>
                <a:rPr lang="en-US" altLang="en-US" sz="2000"/>
                <a:t>, </a:t>
              </a:r>
            </a:p>
            <a:p>
              <a:r>
                <a:rPr lang="en-US" altLang="en-US" sz="2000" i="1">
                  <a:solidFill>
                    <a:srgbClr val="FF0000"/>
                  </a:solidFill>
                </a:rPr>
                <a:t>OS-controlled</a:t>
              </a:r>
              <a:r>
                <a:rPr lang="en-US" altLang="en-US" sz="2000"/>
                <a:t> interface (a “door”) into which</a:t>
              </a:r>
            </a:p>
            <a:p>
              <a:r>
                <a:rPr lang="en-US" altLang="en-US" sz="2000"/>
                <a:t>application process can </a:t>
              </a:r>
              <a:r>
                <a:rPr lang="en-US" altLang="en-US" sz="2000">
                  <a:solidFill>
                    <a:srgbClr val="FF0000"/>
                  </a:solidFill>
                </a:rPr>
                <a:t>both send and </a:t>
              </a:r>
            </a:p>
            <a:p>
              <a:r>
                <a:rPr lang="en-US" altLang="en-US" sz="2000">
                  <a:solidFill>
                    <a:srgbClr val="FF0000"/>
                  </a:solidFill>
                </a:rPr>
                <a:t>receive</a:t>
              </a:r>
              <a:r>
                <a:rPr lang="en-US" altLang="en-US" sz="2000"/>
                <a:t> messages to/from another (remote or </a:t>
              </a:r>
            </a:p>
            <a:p>
              <a:r>
                <a:rPr lang="en-US" altLang="en-US" sz="2000"/>
                <a:t>local) application process</a:t>
              </a:r>
              <a:endParaRPr lang="en-US" altLang="en-US" sz="2000">
                <a:latin typeface="Times New Roman" pitchFamily="18" charset="0"/>
              </a:endParaRPr>
            </a:p>
            <a:p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2057" name="Rectangle 5"/>
            <p:cNvSpPr>
              <a:spLocks noChangeArrowheads="1"/>
            </p:cNvSpPr>
            <p:nvPr/>
          </p:nvSpPr>
          <p:spPr bwMode="auto">
            <a:xfrm>
              <a:off x="3198" y="1392"/>
              <a:ext cx="2076" cy="219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en-MY" altLang="en-US"/>
            </a:p>
          </p:txBody>
        </p:sp>
        <p:grpSp>
          <p:nvGrpSpPr>
            <p:cNvPr id="2058" name="Group 8"/>
            <p:cNvGrpSpPr>
              <a:grpSpLocks/>
            </p:cNvGrpSpPr>
            <p:nvPr/>
          </p:nvGrpSpPr>
          <p:grpSpPr bwMode="auto">
            <a:xfrm>
              <a:off x="3302" y="1248"/>
              <a:ext cx="708" cy="288"/>
              <a:chOff x="134" y="3906"/>
              <a:chExt cx="708" cy="288"/>
            </a:xfrm>
          </p:grpSpPr>
          <p:sp>
            <p:nvSpPr>
              <p:cNvPr id="2059" name="Rectangle 7"/>
              <p:cNvSpPr>
                <a:spLocks noChangeArrowheads="1"/>
              </p:cNvSpPr>
              <p:nvPr/>
            </p:nvSpPr>
            <p:spPr bwMode="auto">
              <a:xfrm>
                <a:off x="138" y="3924"/>
                <a:ext cx="678" cy="2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MY" altLang="en-US"/>
              </a:p>
            </p:txBody>
          </p:sp>
          <p:sp>
            <p:nvSpPr>
              <p:cNvPr id="2060" name="Text Box 6"/>
              <p:cNvSpPr txBox="1">
                <a:spLocks noChangeArrowheads="1"/>
              </p:cNvSpPr>
              <p:nvPr/>
            </p:nvSpPr>
            <p:spPr bwMode="auto">
              <a:xfrm>
                <a:off x="134" y="3906"/>
                <a:ext cx="7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r>
                  <a:rPr lang="en-US" altLang="en-US" sz="2400">
                    <a:solidFill>
                      <a:schemeClr val="accent2"/>
                    </a:solidFill>
                  </a:rPr>
                  <a:t>socket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619125" y="1276350"/>
            <a:ext cx="816292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u="sng">
                <a:solidFill>
                  <a:srgbClr val="FF0000"/>
                </a:solidFill>
              </a:rPr>
              <a:t>Goal:</a:t>
            </a:r>
            <a:r>
              <a:rPr lang="en-US" altLang="en-US" sz="2400"/>
              <a:t> learn how to build client/server applications that communicate using sockets</a:t>
            </a: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3151723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Socket-programming using TCP</a:t>
            </a:r>
            <a:endParaRPr lang="en-US" altLang="en-US" smtClean="0"/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0075" y="1419225"/>
            <a:ext cx="7772400" cy="1533525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sz="2400" u="sng" smtClean="0">
                <a:solidFill>
                  <a:srgbClr val="FF0000"/>
                </a:solidFill>
              </a:rPr>
              <a:t>Socket:</a:t>
            </a:r>
            <a:r>
              <a:rPr lang="en-US" altLang="en-US" sz="2400" smtClean="0"/>
              <a:t> a door between application process and end-end-transport protocol (UDP or TCP)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 u="sng" smtClean="0">
                <a:solidFill>
                  <a:srgbClr val="FF0000"/>
                </a:solidFill>
              </a:rPr>
              <a:t>TCP service:</a:t>
            </a:r>
            <a:r>
              <a:rPr lang="en-US" altLang="en-US" sz="2400" smtClean="0"/>
              <a:t> reliable transfer of bytes from one process to another</a:t>
            </a:r>
            <a:endParaRPr lang="en-US" altLang="en-US" smtClean="0"/>
          </a:p>
        </p:txBody>
      </p:sp>
      <p:graphicFrame>
        <p:nvGraphicFramePr>
          <p:cNvPr id="3078" name="Object 19"/>
          <p:cNvGraphicFramePr>
            <a:graphicFrameLocks noChangeAspect="1"/>
          </p:cNvGraphicFramePr>
          <p:nvPr/>
        </p:nvGraphicFramePr>
        <p:xfrm>
          <a:off x="2073275" y="3513138"/>
          <a:ext cx="112395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0" name="Clip" r:id="rId3" imgW="1307263" imgH="1084139" progId="MS_ClipArt_Gallery.2">
                  <p:embed/>
                </p:oleObj>
              </mc:Choice>
              <mc:Fallback>
                <p:oleObj name="Clip" r:id="rId3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275" y="3513138"/>
                        <a:ext cx="112395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9" name="Group 14"/>
          <p:cNvGrpSpPr>
            <a:grpSpLocks/>
          </p:cNvGrpSpPr>
          <p:nvPr/>
        </p:nvGrpSpPr>
        <p:grpSpPr bwMode="auto">
          <a:xfrm>
            <a:off x="2116138" y="3854450"/>
            <a:ext cx="1136650" cy="1584325"/>
            <a:chOff x="649" y="2260"/>
            <a:chExt cx="716" cy="998"/>
          </a:xfrm>
        </p:grpSpPr>
        <p:sp>
          <p:nvSpPr>
            <p:cNvPr id="3103" name="Rectangle 6"/>
            <p:cNvSpPr>
              <a:spLocks noChangeArrowheads="1"/>
            </p:cNvSpPr>
            <p:nvPr/>
          </p:nvSpPr>
          <p:spPr bwMode="auto">
            <a:xfrm>
              <a:off x="678" y="2280"/>
              <a:ext cx="642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en-US" alt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104" name="Text Box 4"/>
            <p:cNvSpPr txBox="1">
              <a:spLocks noChangeArrowheads="1"/>
            </p:cNvSpPr>
            <p:nvPr/>
          </p:nvSpPr>
          <p:spPr bwMode="auto">
            <a:xfrm>
              <a:off x="694" y="2260"/>
              <a:ext cx="63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altLang="en-US"/>
                <a:t>process</a:t>
              </a:r>
              <a:endParaRPr lang="en-US" altLang="en-US">
                <a:latin typeface="Times New Roman" pitchFamily="18" charset="0"/>
              </a:endParaRPr>
            </a:p>
          </p:txBody>
        </p:sp>
        <p:grpSp>
          <p:nvGrpSpPr>
            <p:cNvPr id="3105" name="Group 11"/>
            <p:cNvGrpSpPr>
              <a:grpSpLocks/>
            </p:cNvGrpSpPr>
            <p:nvPr/>
          </p:nvGrpSpPr>
          <p:grpSpPr bwMode="auto">
            <a:xfrm>
              <a:off x="649" y="2628"/>
              <a:ext cx="716" cy="630"/>
              <a:chOff x="637" y="2610"/>
              <a:chExt cx="716" cy="630"/>
            </a:xfrm>
          </p:grpSpPr>
          <p:sp>
            <p:nvSpPr>
              <p:cNvPr id="3109" name="Text Box 5"/>
              <p:cNvSpPr txBox="1">
                <a:spLocks noChangeArrowheads="1"/>
              </p:cNvSpPr>
              <p:nvPr/>
            </p:nvSpPr>
            <p:spPr bwMode="auto">
              <a:xfrm>
                <a:off x="637" y="2658"/>
                <a:ext cx="716" cy="5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r>
                  <a:rPr lang="en-US" altLang="en-US"/>
                  <a:t>TCP with</a:t>
                </a:r>
              </a:p>
              <a:p>
                <a:r>
                  <a:rPr lang="en-US" altLang="en-US"/>
                  <a:t>buffers,</a:t>
                </a:r>
              </a:p>
              <a:p>
                <a:r>
                  <a:rPr lang="en-US" altLang="en-US"/>
                  <a:t>variables</a:t>
                </a:r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3110" name="Rectangle 7"/>
              <p:cNvSpPr>
                <a:spLocks noChangeArrowheads="1"/>
              </p:cNvSpPr>
              <p:nvPr/>
            </p:nvSpPr>
            <p:spPr bwMode="auto">
              <a:xfrm>
                <a:off x="672" y="2610"/>
                <a:ext cx="642" cy="63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MY" altLang="en-US"/>
              </a:p>
            </p:txBody>
          </p:sp>
        </p:grpSp>
        <p:grpSp>
          <p:nvGrpSpPr>
            <p:cNvPr id="3106" name="Group 13"/>
            <p:cNvGrpSpPr>
              <a:grpSpLocks/>
            </p:cNvGrpSpPr>
            <p:nvPr/>
          </p:nvGrpSpPr>
          <p:grpSpPr bwMode="auto">
            <a:xfrm>
              <a:off x="741" y="2500"/>
              <a:ext cx="561" cy="231"/>
              <a:chOff x="897" y="3736"/>
              <a:chExt cx="561" cy="231"/>
            </a:xfrm>
          </p:grpSpPr>
          <p:sp>
            <p:nvSpPr>
              <p:cNvPr id="3107" name="Rectangle 10"/>
              <p:cNvSpPr>
                <a:spLocks noChangeArrowheads="1"/>
              </p:cNvSpPr>
              <p:nvPr/>
            </p:nvSpPr>
            <p:spPr bwMode="auto">
              <a:xfrm>
                <a:off x="924" y="3774"/>
                <a:ext cx="492" cy="15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MY" altLang="en-US"/>
              </a:p>
            </p:txBody>
          </p:sp>
          <p:sp>
            <p:nvSpPr>
              <p:cNvPr id="3108" name="Text Box 12"/>
              <p:cNvSpPr txBox="1">
                <a:spLocks noChangeArrowheads="1"/>
              </p:cNvSpPr>
              <p:nvPr/>
            </p:nvSpPr>
            <p:spPr bwMode="auto">
              <a:xfrm>
                <a:off x="897" y="3736"/>
                <a:ext cx="56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r>
                  <a:rPr lang="en-US" altLang="en-US">
                    <a:solidFill>
                      <a:schemeClr val="bg1"/>
                    </a:solidFill>
                  </a:rPr>
                  <a:t>socket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080" name="Text Box 15"/>
          <p:cNvSpPr txBox="1">
            <a:spLocks noChangeArrowheads="1"/>
          </p:cNvSpPr>
          <p:nvPr/>
        </p:nvSpPr>
        <p:spPr bwMode="auto">
          <a:xfrm>
            <a:off x="517525" y="3681413"/>
            <a:ext cx="143033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/>
            <a:r>
              <a:rPr lang="en-US" altLang="en-US" sz="1600"/>
              <a:t>controlled by</a:t>
            </a:r>
          </a:p>
          <a:p>
            <a:pPr algn="r"/>
            <a:r>
              <a:rPr lang="en-US" altLang="en-US" sz="1600"/>
              <a:t>application</a:t>
            </a:r>
          </a:p>
          <a:p>
            <a:pPr algn="r"/>
            <a:r>
              <a:rPr lang="en-US" altLang="en-US" sz="1600"/>
              <a:t>developer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081" name="Text Box 16"/>
          <p:cNvSpPr txBox="1">
            <a:spLocks noChangeArrowheads="1"/>
          </p:cNvSpPr>
          <p:nvPr/>
        </p:nvSpPr>
        <p:spPr bwMode="auto">
          <a:xfrm>
            <a:off x="488950" y="4548188"/>
            <a:ext cx="143033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/>
            <a:r>
              <a:rPr lang="en-US" altLang="en-US" sz="1600"/>
              <a:t>controlled by</a:t>
            </a:r>
          </a:p>
          <a:p>
            <a:pPr algn="r"/>
            <a:r>
              <a:rPr lang="en-US" altLang="en-US" sz="1600"/>
              <a:t>operating</a:t>
            </a:r>
          </a:p>
          <a:p>
            <a:pPr algn="r"/>
            <a:r>
              <a:rPr lang="en-US" altLang="en-US" sz="1600"/>
              <a:t>system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082" name="Line 17"/>
          <p:cNvSpPr>
            <a:spLocks noChangeShapeType="1"/>
          </p:cNvSpPr>
          <p:nvPr/>
        </p:nvSpPr>
        <p:spPr bwMode="auto">
          <a:xfrm flipV="1">
            <a:off x="1943100" y="3895725"/>
            <a:ext cx="0" cy="485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083" name="Line 18"/>
          <p:cNvSpPr>
            <a:spLocks noChangeShapeType="1"/>
          </p:cNvSpPr>
          <p:nvPr/>
        </p:nvSpPr>
        <p:spPr bwMode="auto">
          <a:xfrm flipH="1" flipV="1">
            <a:off x="1933575" y="4476750"/>
            <a:ext cx="0" cy="1000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084" name="Text Box 20"/>
          <p:cNvSpPr txBox="1">
            <a:spLocks noChangeArrowheads="1"/>
          </p:cNvSpPr>
          <p:nvPr/>
        </p:nvSpPr>
        <p:spPr bwMode="auto">
          <a:xfrm>
            <a:off x="2157413" y="5600700"/>
            <a:ext cx="10382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2000"/>
              <a:t>host or</a:t>
            </a:r>
          </a:p>
          <a:p>
            <a:r>
              <a:rPr lang="en-US" altLang="en-US" sz="2000"/>
              <a:t>server</a:t>
            </a:r>
            <a:endParaRPr lang="en-US" altLang="en-US" sz="2400">
              <a:latin typeface="Times New Roman" pitchFamily="18" charset="0"/>
            </a:endParaRPr>
          </a:p>
        </p:txBody>
      </p:sp>
      <p:graphicFrame>
        <p:nvGraphicFramePr>
          <p:cNvPr id="3085" name="Object 23"/>
          <p:cNvGraphicFramePr>
            <a:graphicFrameLocks noChangeAspect="1"/>
          </p:cNvGraphicFramePr>
          <p:nvPr/>
        </p:nvGraphicFramePr>
        <p:xfrm>
          <a:off x="5730875" y="3408363"/>
          <a:ext cx="112395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1" name="Clip" r:id="rId5" imgW="1307263" imgH="1084139" progId="MS_ClipArt_Gallery.2">
                  <p:embed/>
                </p:oleObj>
              </mc:Choice>
              <mc:Fallback>
                <p:oleObj name="Clip" r:id="rId5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875" y="3408363"/>
                        <a:ext cx="112395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86" name="Group 24"/>
          <p:cNvGrpSpPr>
            <a:grpSpLocks/>
          </p:cNvGrpSpPr>
          <p:nvPr/>
        </p:nvGrpSpPr>
        <p:grpSpPr bwMode="auto">
          <a:xfrm>
            <a:off x="5773738" y="3749675"/>
            <a:ext cx="1136650" cy="1584325"/>
            <a:chOff x="649" y="2260"/>
            <a:chExt cx="716" cy="998"/>
          </a:xfrm>
        </p:grpSpPr>
        <p:sp>
          <p:nvSpPr>
            <p:cNvPr id="3095" name="Rectangle 25"/>
            <p:cNvSpPr>
              <a:spLocks noChangeArrowheads="1"/>
            </p:cNvSpPr>
            <p:nvPr/>
          </p:nvSpPr>
          <p:spPr bwMode="auto">
            <a:xfrm>
              <a:off x="678" y="2280"/>
              <a:ext cx="642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en-US" alt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096" name="Text Box 26"/>
            <p:cNvSpPr txBox="1">
              <a:spLocks noChangeArrowheads="1"/>
            </p:cNvSpPr>
            <p:nvPr/>
          </p:nvSpPr>
          <p:spPr bwMode="auto">
            <a:xfrm>
              <a:off x="694" y="2260"/>
              <a:ext cx="63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altLang="en-US"/>
                <a:t>process</a:t>
              </a:r>
              <a:endParaRPr lang="en-US" altLang="en-US">
                <a:latin typeface="Times New Roman" pitchFamily="18" charset="0"/>
              </a:endParaRPr>
            </a:p>
          </p:txBody>
        </p:sp>
        <p:grpSp>
          <p:nvGrpSpPr>
            <p:cNvPr id="3097" name="Group 27"/>
            <p:cNvGrpSpPr>
              <a:grpSpLocks/>
            </p:cNvGrpSpPr>
            <p:nvPr/>
          </p:nvGrpSpPr>
          <p:grpSpPr bwMode="auto">
            <a:xfrm>
              <a:off x="649" y="2628"/>
              <a:ext cx="716" cy="630"/>
              <a:chOff x="637" y="2610"/>
              <a:chExt cx="716" cy="630"/>
            </a:xfrm>
          </p:grpSpPr>
          <p:sp>
            <p:nvSpPr>
              <p:cNvPr id="3101" name="Text Box 28"/>
              <p:cNvSpPr txBox="1">
                <a:spLocks noChangeArrowheads="1"/>
              </p:cNvSpPr>
              <p:nvPr/>
            </p:nvSpPr>
            <p:spPr bwMode="auto">
              <a:xfrm>
                <a:off x="637" y="2658"/>
                <a:ext cx="716" cy="5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r>
                  <a:rPr lang="en-US" altLang="en-US"/>
                  <a:t>TCP with</a:t>
                </a:r>
              </a:p>
              <a:p>
                <a:r>
                  <a:rPr lang="en-US" altLang="en-US"/>
                  <a:t>buffers,</a:t>
                </a:r>
              </a:p>
              <a:p>
                <a:r>
                  <a:rPr lang="en-US" altLang="en-US"/>
                  <a:t>variables</a:t>
                </a:r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3102" name="Rectangle 29"/>
              <p:cNvSpPr>
                <a:spLocks noChangeArrowheads="1"/>
              </p:cNvSpPr>
              <p:nvPr/>
            </p:nvSpPr>
            <p:spPr bwMode="auto">
              <a:xfrm>
                <a:off x="672" y="2610"/>
                <a:ext cx="642" cy="63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MY" altLang="en-US"/>
              </a:p>
            </p:txBody>
          </p:sp>
        </p:grpSp>
        <p:grpSp>
          <p:nvGrpSpPr>
            <p:cNvPr id="3098" name="Group 30"/>
            <p:cNvGrpSpPr>
              <a:grpSpLocks/>
            </p:cNvGrpSpPr>
            <p:nvPr/>
          </p:nvGrpSpPr>
          <p:grpSpPr bwMode="auto">
            <a:xfrm>
              <a:off x="741" y="2500"/>
              <a:ext cx="561" cy="231"/>
              <a:chOff x="897" y="3736"/>
              <a:chExt cx="561" cy="231"/>
            </a:xfrm>
          </p:grpSpPr>
          <p:sp>
            <p:nvSpPr>
              <p:cNvPr id="3099" name="Rectangle 31"/>
              <p:cNvSpPr>
                <a:spLocks noChangeArrowheads="1"/>
              </p:cNvSpPr>
              <p:nvPr/>
            </p:nvSpPr>
            <p:spPr bwMode="auto">
              <a:xfrm>
                <a:off x="924" y="3774"/>
                <a:ext cx="492" cy="15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MY" altLang="en-US"/>
              </a:p>
            </p:txBody>
          </p:sp>
          <p:sp>
            <p:nvSpPr>
              <p:cNvPr id="3100" name="Text Box 32"/>
              <p:cNvSpPr txBox="1">
                <a:spLocks noChangeArrowheads="1"/>
              </p:cNvSpPr>
              <p:nvPr/>
            </p:nvSpPr>
            <p:spPr bwMode="auto">
              <a:xfrm>
                <a:off x="897" y="3736"/>
                <a:ext cx="56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r>
                  <a:rPr lang="en-US" altLang="en-US">
                    <a:solidFill>
                      <a:schemeClr val="bg1"/>
                    </a:solidFill>
                  </a:rPr>
                  <a:t>socket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087" name="Text Box 33"/>
          <p:cNvSpPr txBox="1">
            <a:spLocks noChangeArrowheads="1"/>
          </p:cNvSpPr>
          <p:nvPr/>
        </p:nvSpPr>
        <p:spPr bwMode="auto">
          <a:xfrm>
            <a:off x="7118350" y="3519488"/>
            <a:ext cx="143033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altLang="en-US" sz="1600"/>
              <a:t>controlled by</a:t>
            </a:r>
          </a:p>
          <a:p>
            <a:pPr algn="l"/>
            <a:r>
              <a:rPr lang="en-US" altLang="en-US" sz="1600"/>
              <a:t>application</a:t>
            </a:r>
          </a:p>
          <a:p>
            <a:pPr algn="l"/>
            <a:r>
              <a:rPr lang="en-US" altLang="en-US" sz="1600"/>
              <a:t>developer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088" name="Text Box 34"/>
          <p:cNvSpPr txBox="1">
            <a:spLocks noChangeArrowheads="1"/>
          </p:cNvSpPr>
          <p:nvPr/>
        </p:nvSpPr>
        <p:spPr bwMode="auto">
          <a:xfrm>
            <a:off x="7123113" y="4433888"/>
            <a:ext cx="143033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altLang="en-US" sz="1600"/>
              <a:t>controlled by</a:t>
            </a:r>
          </a:p>
          <a:p>
            <a:pPr algn="l"/>
            <a:r>
              <a:rPr lang="en-US" altLang="en-US" sz="1600"/>
              <a:t>operating</a:t>
            </a:r>
          </a:p>
          <a:p>
            <a:pPr algn="l"/>
            <a:r>
              <a:rPr lang="en-US" altLang="en-US" sz="1600"/>
              <a:t>system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089" name="Line 35"/>
          <p:cNvSpPr>
            <a:spLocks noChangeShapeType="1"/>
          </p:cNvSpPr>
          <p:nvPr/>
        </p:nvSpPr>
        <p:spPr bwMode="auto">
          <a:xfrm flipV="1">
            <a:off x="7029450" y="3762375"/>
            <a:ext cx="0" cy="485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090" name="Line 36"/>
          <p:cNvSpPr>
            <a:spLocks noChangeShapeType="1"/>
          </p:cNvSpPr>
          <p:nvPr/>
        </p:nvSpPr>
        <p:spPr bwMode="auto">
          <a:xfrm flipH="1" flipV="1">
            <a:off x="7019925" y="4343400"/>
            <a:ext cx="0" cy="1000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091" name="Text Box 37"/>
          <p:cNvSpPr txBox="1">
            <a:spLocks noChangeArrowheads="1"/>
          </p:cNvSpPr>
          <p:nvPr/>
        </p:nvSpPr>
        <p:spPr bwMode="auto">
          <a:xfrm>
            <a:off x="5815013" y="5495925"/>
            <a:ext cx="10382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2000"/>
              <a:t>host or</a:t>
            </a:r>
          </a:p>
          <a:p>
            <a:r>
              <a:rPr lang="en-US" altLang="en-US" sz="2000"/>
              <a:t>server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092" name="Freeform 39"/>
          <p:cNvSpPr>
            <a:spLocks/>
          </p:cNvSpPr>
          <p:nvPr/>
        </p:nvSpPr>
        <p:spPr bwMode="auto">
          <a:xfrm>
            <a:off x="3597275" y="4229100"/>
            <a:ext cx="1798638" cy="1674813"/>
          </a:xfrm>
          <a:custGeom>
            <a:avLst/>
            <a:gdLst>
              <a:gd name="T0" fmla="*/ 332720 w 1292"/>
              <a:gd name="T1" fmla="*/ 9342 h 1255"/>
              <a:gd name="T2" fmla="*/ 48725 w 1292"/>
              <a:gd name="T3" fmla="*/ 209518 h 1255"/>
              <a:gd name="T4" fmla="*/ 40372 w 1292"/>
              <a:gd name="T5" fmla="*/ 697950 h 1255"/>
              <a:gd name="T6" fmla="*/ 73783 w 1292"/>
              <a:gd name="T7" fmla="*/ 1106311 h 1255"/>
              <a:gd name="T8" fmla="*/ 341073 w 1292"/>
              <a:gd name="T9" fmla="*/ 1162360 h 1255"/>
              <a:gd name="T10" fmla="*/ 900711 w 1292"/>
              <a:gd name="T11" fmla="*/ 1506664 h 1255"/>
              <a:gd name="T12" fmla="*/ 1385174 w 1292"/>
              <a:gd name="T13" fmla="*/ 1650792 h 1255"/>
              <a:gd name="T14" fmla="*/ 1669169 w 1292"/>
              <a:gd name="T15" fmla="*/ 1362537 h 1255"/>
              <a:gd name="T16" fmla="*/ 1769403 w 1292"/>
              <a:gd name="T17" fmla="*/ 593858 h 1255"/>
              <a:gd name="T18" fmla="*/ 1677522 w 1292"/>
              <a:gd name="T19" fmla="*/ 281582 h 1255"/>
              <a:gd name="T20" fmla="*/ 1042709 w 1292"/>
              <a:gd name="T21" fmla="*/ 153469 h 1255"/>
              <a:gd name="T22" fmla="*/ 332720 w 1292"/>
              <a:gd name="T23" fmla="*/ 9342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093" name="Text Box 40"/>
          <p:cNvSpPr txBox="1">
            <a:spLocks noChangeArrowheads="1"/>
          </p:cNvSpPr>
          <p:nvPr/>
        </p:nvSpPr>
        <p:spPr bwMode="auto">
          <a:xfrm>
            <a:off x="3935413" y="4838700"/>
            <a:ext cx="1162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2000"/>
              <a:t>internet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094" name="Line 41"/>
          <p:cNvSpPr>
            <a:spLocks noChangeShapeType="1"/>
          </p:cNvSpPr>
          <p:nvPr/>
        </p:nvSpPr>
        <p:spPr bwMode="auto">
          <a:xfrm flipH="1">
            <a:off x="3228975" y="4733925"/>
            <a:ext cx="2533650" cy="95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37407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Socket programming with TCP</a:t>
            </a:r>
            <a:endParaRPr lang="en-US" altLang="en-US" smtClean="0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4350" y="1352550"/>
            <a:ext cx="381000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sz="2000" smtClean="0">
                <a:solidFill>
                  <a:srgbClr val="FF0000"/>
                </a:solidFill>
              </a:rPr>
              <a:t>Client must contact server</a:t>
            </a:r>
            <a:endParaRPr lang="en-US" altLang="en-US" sz="2400" smtClean="0"/>
          </a:p>
          <a:p>
            <a:r>
              <a:rPr lang="en-US" altLang="en-US" sz="2000" smtClean="0"/>
              <a:t>server process must first be running</a:t>
            </a:r>
          </a:p>
          <a:p>
            <a:r>
              <a:rPr lang="en-US" altLang="en-US" sz="2000" smtClean="0"/>
              <a:t>server must have created socket (door) that welcomes client’s contact</a:t>
            </a:r>
            <a:endParaRPr lang="en-US" altLang="en-US" sz="2400" smtClean="0"/>
          </a:p>
          <a:p>
            <a:pPr>
              <a:spcBef>
                <a:spcPct val="50000"/>
              </a:spcBef>
              <a:buFont typeface="ZapfDingbats" pitchFamily="82" charset="2"/>
              <a:buNone/>
            </a:pPr>
            <a:r>
              <a:rPr lang="en-US" altLang="en-US" sz="2000" smtClean="0">
                <a:solidFill>
                  <a:srgbClr val="FF0000"/>
                </a:solidFill>
              </a:rPr>
              <a:t>Client contacts server by:</a:t>
            </a:r>
            <a:endParaRPr lang="en-US" altLang="en-US" sz="2400" smtClean="0"/>
          </a:p>
          <a:p>
            <a:r>
              <a:rPr lang="en-US" altLang="en-US" sz="2000" smtClean="0"/>
              <a:t>creating client-local TCP socket</a:t>
            </a:r>
          </a:p>
          <a:p>
            <a:r>
              <a:rPr lang="en-US" altLang="en-US" sz="2000" smtClean="0"/>
              <a:t>specifying IP address, port number of server process</a:t>
            </a:r>
          </a:p>
        </p:txBody>
      </p:sp>
      <p:sp>
        <p:nvSpPr>
          <p:cNvPr id="410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390650"/>
            <a:ext cx="3962400" cy="3000375"/>
          </a:xfrm>
        </p:spPr>
        <p:txBody>
          <a:bodyPr/>
          <a:lstStyle/>
          <a:p>
            <a:r>
              <a:rPr lang="en-US" altLang="en-US" sz="2000" smtClean="0"/>
              <a:t>When </a:t>
            </a:r>
            <a:r>
              <a:rPr lang="en-US" altLang="en-US" sz="2000" smtClean="0">
                <a:solidFill>
                  <a:srgbClr val="FF0000"/>
                </a:solidFill>
              </a:rPr>
              <a:t>client creates socket</a:t>
            </a:r>
            <a:r>
              <a:rPr lang="en-US" altLang="en-US" sz="2000" smtClean="0"/>
              <a:t>: client TCP establishes connection to server TCP</a:t>
            </a:r>
          </a:p>
          <a:p>
            <a:r>
              <a:rPr lang="en-US" altLang="en-US" sz="2000" smtClean="0"/>
              <a:t>When contacted by client, </a:t>
            </a:r>
            <a:r>
              <a:rPr lang="en-US" altLang="en-US" sz="2000" smtClean="0">
                <a:solidFill>
                  <a:srgbClr val="FF0000"/>
                </a:solidFill>
              </a:rPr>
              <a:t>server TCP creates new socket</a:t>
            </a:r>
            <a:r>
              <a:rPr lang="en-US" altLang="en-US" sz="2000" smtClean="0"/>
              <a:t> for server process to communicate with client</a:t>
            </a:r>
          </a:p>
          <a:p>
            <a:pPr lvl="1"/>
            <a:r>
              <a:rPr lang="en-US" altLang="en-US" sz="2000" smtClean="0"/>
              <a:t>allows server to talk with multiple clients</a:t>
            </a:r>
            <a:endParaRPr lang="en-US" altLang="en-US" sz="1800" i="1" smtClean="0">
              <a:solidFill>
                <a:schemeClr val="accent2"/>
              </a:solidFill>
            </a:endParaRPr>
          </a:p>
        </p:txBody>
      </p:sp>
      <p:grpSp>
        <p:nvGrpSpPr>
          <p:cNvPr id="4103" name="Group 12"/>
          <p:cNvGrpSpPr>
            <a:grpSpLocks/>
          </p:cNvGrpSpPr>
          <p:nvPr/>
        </p:nvGrpSpPr>
        <p:grpSpPr bwMode="auto">
          <a:xfrm>
            <a:off x="4667250" y="4584700"/>
            <a:ext cx="4133850" cy="1635125"/>
            <a:chOff x="2940" y="2888"/>
            <a:chExt cx="2604" cy="1030"/>
          </a:xfrm>
        </p:grpSpPr>
        <p:sp>
          <p:nvSpPr>
            <p:cNvPr id="4104" name="Text Box 5"/>
            <p:cNvSpPr txBox="1">
              <a:spLocks noChangeArrowheads="1"/>
            </p:cNvSpPr>
            <p:nvPr/>
          </p:nvSpPr>
          <p:spPr bwMode="auto">
            <a:xfrm>
              <a:off x="3020" y="3140"/>
              <a:ext cx="2401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altLang="en-US" sz="2000" i="1">
                  <a:solidFill>
                    <a:schemeClr val="accent2"/>
                  </a:solidFill>
                </a:rPr>
                <a:t>TCP provides reliable, in-order</a:t>
              </a:r>
            </a:p>
            <a:p>
              <a:r>
                <a:rPr lang="en-US" altLang="en-US" sz="2000" i="1">
                  <a:solidFill>
                    <a:schemeClr val="accent2"/>
                  </a:solidFill>
                </a:rPr>
                <a:t> transfer of bytes (“pipe”) </a:t>
              </a:r>
            </a:p>
            <a:p>
              <a:r>
                <a:rPr lang="en-US" altLang="en-US" sz="2000" i="1">
                  <a:solidFill>
                    <a:schemeClr val="accent2"/>
                  </a:solidFill>
                </a:rPr>
                <a:t>between client and server</a:t>
              </a:r>
            </a:p>
          </p:txBody>
        </p:sp>
        <p:sp>
          <p:nvSpPr>
            <p:cNvPr id="4105" name="Rectangle 6"/>
            <p:cNvSpPr>
              <a:spLocks noChangeArrowheads="1"/>
            </p:cNvSpPr>
            <p:nvPr/>
          </p:nvSpPr>
          <p:spPr bwMode="auto">
            <a:xfrm>
              <a:off x="2940" y="3024"/>
              <a:ext cx="2604" cy="894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en-MY" altLang="en-US"/>
            </a:p>
          </p:txBody>
        </p:sp>
        <p:grpSp>
          <p:nvGrpSpPr>
            <p:cNvPr id="4106" name="Group 10"/>
            <p:cNvGrpSpPr>
              <a:grpSpLocks/>
            </p:cNvGrpSpPr>
            <p:nvPr/>
          </p:nvGrpSpPr>
          <p:grpSpPr bwMode="auto">
            <a:xfrm>
              <a:off x="2976" y="2888"/>
              <a:ext cx="1653" cy="250"/>
              <a:chOff x="66" y="3842"/>
              <a:chExt cx="1653" cy="250"/>
            </a:xfrm>
          </p:grpSpPr>
          <p:sp>
            <p:nvSpPr>
              <p:cNvPr id="4107" name="Rectangle 9"/>
              <p:cNvSpPr>
                <a:spLocks noChangeArrowheads="1"/>
              </p:cNvSpPr>
              <p:nvPr/>
            </p:nvSpPr>
            <p:spPr bwMode="auto">
              <a:xfrm>
                <a:off x="96" y="3888"/>
                <a:ext cx="1584" cy="1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MY" altLang="en-US"/>
              </a:p>
            </p:txBody>
          </p:sp>
          <p:sp>
            <p:nvSpPr>
              <p:cNvPr id="4108" name="Text Box 7"/>
              <p:cNvSpPr txBox="1">
                <a:spLocks noChangeArrowheads="1"/>
              </p:cNvSpPr>
              <p:nvPr/>
            </p:nvSpPr>
            <p:spPr bwMode="auto">
              <a:xfrm>
                <a:off x="66" y="3842"/>
                <a:ext cx="165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r>
                  <a:rPr lang="en-US" altLang="en-US" sz="2000">
                    <a:solidFill>
                      <a:srgbClr val="FF0000"/>
                    </a:solidFill>
                  </a:rPr>
                  <a:t>application viewpoint</a:t>
                </a:r>
                <a:endParaRPr lang="en-US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7149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Socket programming with TCP</a:t>
            </a:r>
            <a:endParaRPr lang="en-US" altLang="en-US" smtClean="0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0525" y="1600200"/>
            <a:ext cx="411480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sz="2000" smtClean="0">
                <a:solidFill>
                  <a:srgbClr val="FF0000"/>
                </a:solidFill>
              </a:rPr>
              <a:t>Example client-server app:</a:t>
            </a:r>
            <a:endParaRPr lang="en-US" altLang="en-US" sz="2400" smtClean="0"/>
          </a:p>
          <a:p>
            <a:r>
              <a:rPr lang="en-US" altLang="en-US" sz="2000" smtClean="0"/>
              <a:t>client reads line from standard input (</a:t>
            </a:r>
            <a:r>
              <a:rPr lang="en-US" altLang="en-US" sz="2000" b="1" smtClean="0">
                <a:latin typeface="Courier New" pitchFamily="49" charset="0"/>
              </a:rPr>
              <a:t>inFromUser</a:t>
            </a:r>
            <a:r>
              <a:rPr lang="en-US" altLang="en-US" sz="2000" smtClean="0"/>
              <a:t> stream) , sends to server via socket (</a:t>
            </a:r>
            <a:r>
              <a:rPr lang="en-US" altLang="en-US" sz="2000" b="1" smtClean="0">
                <a:latin typeface="Courier New" pitchFamily="49" charset="0"/>
              </a:rPr>
              <a:t>outToServer</a:t>
            </a:r>
            <a:r>
              <a:rPr lang="en-US" altLang="en-US" sz="2000" smtClean="0"/>
              <a:t> stream)</a:t>
            </a:r>
          </a:p>
          <a:p>
            <a:r>
              <a:rPr lang="en-US" altLang="en-US" sz="2000" smtClean="0"/>
              <a:t>server reads line from socket</a:t>
            </a:r>
          </a:p>
          <a:p>
            <a:r>
              <a:rPr lang="en-US" altLang="en-US" sz="2000" smtClean="0"/>
              <a:t>server converts line to uppercase, sends back to client</a:t>
            </a:r>
          </a:p>
          <a:p>
            <a:r>
              <a:rPr lang="en-US" altLang="en-US" sz="2000" smtClean="0"/>
              <a:t>client reads, prints  modified line from socket (</a:t>
            </a:r>
            <a:r>
              <a:rPr lang="en-US" altLang="en-US" sz="2000" b="1" smtClean="0">
                <a:latin typeface="Courier New" pitchFamily="49" charset="0"/>
              </a:rPr>
              <a:t>inFromServer</a:t>
            </a:r>
            <a:r>
              <a:rPr lang="en-US" altLang="en-US" sz="2000" smtClean="0"/>
              <a:t> stream)</a:t>
            </a:r>
          </a:p>
        </p:txBody>
      </p:sp>
      <p:sp>
        <p:nvSpPr>
          <p:cNvPr id="512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962525" y="1628775"/>
            <a:ext cx="3695700" cy="14478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sz="2000" smtClean="0">
                <a:solidFill>
                  <a:srgbClr val="FF0000"/>
                </a:solidFill>
              </a:rPr>
              <a:t>Input stream: </a:t>
            </a:r>
            <a:r>
              <a:rPr lang="en-US" altLang="en-US" sz="2000" smtClean="0"/>
              <a:t>sequence of bytes into process</a:t>
            </a:r>
          </a:p>
          <a:p>
            <a:pPr>
              <a:buFont typeface="ZapfDingbats" pitchFamily="82" charset="2"/>
              <a:buNone/>
            </a:pPr>
            <a:r>
              <a:rPr lang="en-US" altLang="en-US" sz="2000" smtClean="0">
                <a:solidFill>
                  <a:srgbClr val="FF0000"/>
                </a:solidFill>
              </a:rPr>
              <a:t>Output stream: </a:t>
            </a:r>
            <a:r>
              <a:rPr lang="en-US" altLang="en-US" sz="2000" smtClean="0"/>
              <a:t>sequence of bytes out of process</a:t>
            </a:r>
            <a:r>
              <a:rPr lang="en-US" altLang="en-US" sz="200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5127" name="Rectangle 5"/>
          <p:cNvSpPr>
            <a:spLocks noChangeArrowheads="1"/>
          </p:cNvSpPr>
          <p:nvPr/>
        </p:nvSpPr>
        <p:spPr bwMode="auto">
          <a:xfrm>
            <a:off x="5353050" y="5543550"/>
            <a:ext cx="3019425" cy="4953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2400">
                <a:solidFill>
                  <a:schemeClr val="bg1"/>
                </a:solidFill>
              </a:rPr>
              <a:t>client socket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 rot="1406">
            <a:off x="5353050" y="4713288"/>
            <a:ext cx="1655763" cy="3524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MY" altLang="en-US"/>
          </a:p>
        </p:txBody>
      </p:sp>
      <p:sp>
        <p:nvSpPr>
          <p:cNvPr id="5129" name="Text Box 7"/>
          <p:cNvSpPr txBox="1">
            <a:spLocks noChangeArrowheads="1"/>
          </p:cNvSpPr>
          <p:nvPr/>
        </p:nvSpPr>
        <p:spPr bwMode="auto">
          <a:xfrm rot="1406">
            <a:off x="5311775" y="4691063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2000" b="1">
                <a:solidFill>
                  <a:schemeClr val="bg1"/>
                </a:solidFill>
                <a:latin typeface="Courier New" pitchFamily="49" charset="0"/>
              </a:rPr>
              <a:t>inFromUser</a:t>
            </a:r>
            <a:endParaRPr lang="en-US" altLang="en-US" sz="2000" b="1">
              <a:latin typeface="Courier New" pitchFamily="49" charset="0"/>
            </a:endParaRPr>
          </a:p>
        </p:txBody>
      </p:sp>
      <p:sp>
        <p:nvSpPr>
          <p:cNvPr id="5130" name="Rectangle 12"/>
          <p:cNvSpPr>
            <a:spLocks noChangeArrowheads="1"/>
          </p:cNvSpPr>
          <p:nvPr/>
        </p:nvSpPr>
        <p:spPr bwMode="auto">
          <a:xfrm rot="-5398594">
            <a:off x="6364288" y="3951287"/>
            <a:ext cx="1943100" cy="3524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MY" altLang="en-US"/>
          </a:p>
        </p:txBody>
      </p:sp>
      <p:sp>
        <p:nvSpPr>
          <p:cNvPr id="5131" name="Text Box 13"/>
          <p:cNvSpPr txBox="1">
            <a:spLocks noChangeArrowheads="1"/>
          </p:cNvSpPr>
          <p:nvPr/>
        </p:nvSpPr>
        <p:spPr bwMode="auto">
          <a:xfrm rot="-5398594">
            <a:off x="6411913" y="3990975"/>
            <a:ext cx="1860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2000" b="1">
                <a:solidFill>
                  <a:schemeClr val="bg1"/>
                </a:solidFill>
                <a:latin typeface="Courier New" pitchFamily="49" charset="0"/>
              </a:rPr>
              <a:t>outToServer</a:t>
            </a:r>
            <a:endParaRPr lang="en-US" altLang="en-US" sz="2000" b="1">
              <a:latin typeface="Courier New" pitchFamily="49" charset="0"/>
            </a:endParaRPr>
          </a:p>
        </p:txBody>
      </p:sp>
      <p:sp>
        <p:nvSpPr>
          <p:cNvPr id="5132" name="Line 14"/>
          <p:cNvSpPr>
            <a:spLocks noChangeShapeType="1"/>
          </p:cNvSpPr>
          <p:nvPr/>
        </p:nvSpPr>
        <p:spPr bwMode="auto">
          <a:xfrm>
            <a:off x="7324725" y="5057775"/>
            <a:ext cx="0" cy="4762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133" name="Rectangle 15"/>
          <p:cNvSpPr>
            <a:spLocks noChangeArrowheads="1"/>
          </p:cNvSpPr>
          <p:nvPr/>
        </p:nvSpPr>
        <p:spPr bwMode="auto">
          <a:xfrm rot="-5398594">
            <a:off x="7126288" y="3998912"/>
            <a:ext cx="1943100" cy="3524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MY" altLang="en-US"/>
          </a:p>
        </p:txBody>
      </p:sp>
      <p:sp>
        <p:nvSpPr>
          <p:cNvPr id="5134" name="Text Box 16"/>
          <p:cNvSpPr txBox="1">
            <a:spLocks noChangeArrowheads="1"/>
          </p:cNvSpPr>
          <p:nvPr/>
        </p:nvSpPr>
        <p:spPr bwMode="auto">
          <a:xfrm rot="-5398594">
            <a:off x="7031038" y="4076700"/>
            <a:ext cx="2165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2000" b="1">
                <a:solidFill>
                  <a:schemeClr val="bg1"/>
                </a:solidFill>
                <a:latin typeface="Courier New" pitchFamily="49" charset="0"/>
              </a:rPr>
              <a:t>iinFromServer</a:t>
            </a:r>
            <a:endParaRPr lang="en-US" altLang="en-US" sz="2000" b="1">
              <a:latin typeface="Courier New" pitchFamily="49" charset="0"/>
            </a:endParaRPr>
          </a:p>
        </p:txBody>
      </p:sp>
      <p:sp>
        <p:nvSpPr>
          <p:cNvPr id="5135" name="Line 17"/>
          <p:cNvSpPr>
            <a:spLocks noChangeShapeType="1"/>
          </p:cNvSpPr>
          <p:nvPr/>
        </p:nvSpPr>
        <p:spPr bwMode="auto">
          <a:xfrm>
            <a:off x="8086725" y="5105400"/>
            <a:ext cx="0" cy="4762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136" name="Line 19"/>
          <p:cNvSpPr>
            <a:spLocks noChangeShapeType="1"/>
          </p:cNvSpPr>
          <p:nvPr/>
        </p:nvSpPr>
        <p:spPr bwMode="auto">
          <a:xfrm>
            <a:off x="6181725" y="4229100"/>
            <a:ext cx="0" cy="4762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62436235"/>
      </p:ext>
    </p:extLst>
  </p:cSld>
  <p:clrMapOvr>
    <a:masterClrMapping/>
  </p:clrMapOvr>
</p:sld>
</file>

<file path=ppt/theme/theme1.xml><?xml version="1.0" encoding="utf-8"?>
<a:theme xmlns:a="http://schemas.openxmlformats.org/drawingml/2006/main" name="APUtemplate-Level_3 (7)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APUtemplate-Level_3 (7)</Template>
  <TotalTime>53</TotalTime>
  <Pages>11</Pages>
  <Words>2605</Words>
  <Application>Microsoft Office PowerPoint</Application>
  <PresentationFormat>On-screen Show (4:3)</PresentationFormat>
  <Paragraphs>756</Paragraphs>
  <Slides>55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70" baseType="lpstr">
      <vt:lpstr>ＭＳ Ｐゴシック</vt:lpstr>
      <vt:lpstr>Arial</vt:lpstr>
      <vt:lpstr>Calibri</vt:lpstr>
      <vt:lpstr>Century Gothic</vt:lpstr>
      <vt:lpstr>Comic Sans MS</vt:lpstr>
      <vt:lpstr>Courier New</vt:lpstr>
      <vt:lpstr>굴림</vt:lpstr>
      <vt:lpstr>新細明體</vt:lpstr>
      <vt:lpstr>Tahoma</vt:lpstr>
      <vt:lpstr>Times</vt:lpstr>
      <vt:lpstr>Times New Roman</vt:lpstr>
      <vt:lpstr>ZapfDingbats</vt:lpstr>
      <vt:lpstr>APUtemplate-Level_3 (7)</vt:lpstr>
      <vt:lpstr>Clip</vt:lpstr>
      <vt:lpstr>VISIO 5 Drawing</vt:lpstr>
      <vt:lpstr>Socket Programming</vt:lpstr>
      <vt:lpstr>Topic &amp; Structure of The Lesson</vt:lpstr>
      <vt:lpstr>PowerPoint Presentation</vt:lpstr>
      <vt:lpstr>Key Terms You Must Be Able To Use</vt:lpstr>
      <vt:lpstr>PowerPoint Presentation</vt:lpstr>
      <vt:lpstr>Socket programming</vt:lpstr>
      <vt:lpstr>Socket-programming using TCP</vt:lpstr>
      <vt:lpstr>Socket programming with TCP</vt:lpstr>
      <vt:lpstr>Socket programming with TCP</vt:lpstr>
      <vt:lpstr>Client/server socket interaction: TCP</vt:lpstr>
      <vt:lpstr>Example: Java client (TCP)</vt:lpstr>
      <vt:lpstr>Example: Java client (TCP), cont.</vt:lpstr>
      <vt:lpstr>Example: Java server (TCP)</vt:lpstr>
      <vt:lpstr>Example: Java server (TCP), cont</vt:lpstr>
      <vt:lpstr>Socket programming with UDP</vt:lpstr>
      <vt:lpstr>Client/server socket interaction: UDP</vt:lpstr>
      <vt:lpstr>Example: Java client (UDP)</vt:lpstr>
      <vt:lpstr>Example: Java client (UDP), cont.</vt:lpstr>
      <vt:lpstr>Example: Java server (UDP)</vt:lpstr>
      <vt:lpstr>Example: Java server (UDP), cont</vt:lpstr>
      <vt:lpstr>Summary on Application Layer</vt:lpstr>
      <vt:lpstr>Summary on Application Layer</vt:lpstr>
      <vt:lpstr>Socket Continuation </vt:lpstr>
      <vt:lpstr>What is a socket?</vt:lpstr>
      <vt:lpstr>Client-server applications</vt:lpstr>
      <vt:lpstr>Socket Programming with TCP</vt:lpstr>
      <vt:lpstr>Sockets for server and client</vt:lpstr>
      <vt:lpstr>Socket functional calls</vt:lpstr>
      <vt:lpstr>Sockets</vt:lpstr>
      <vt:lpstr>Socket-programming using TCP</vt:lpstr>
      <vt:lpstr>Socket programming with TCP</vt:lpstr>
      <vt:lpstr>Client/server socket interaction: TCP</vt:lpstr>
      <vt:lpstr>JAVA TCP Sockets</vt:lpstr>
      <vt:lpstr>TCPClient.java</vt:lpstr>
      <vt:lpstr>TCPClient.java</vt:lpstr>
      <vt:lpstr>TCPServer.java</vt:lpstr>
      <vt:lpstr>TCPServer.java</vt:lpstr>
      <vt:lpstr>Socket Programming with UDP </vt:lpstr>
      <vt:lpstr>Client/server socket interaction: UDP</vt:lpstr>
      <vt:lpstr>Example: Java client (UDP)</vt:lpstr>
      <vt:lpstr>JAVA UDP Sockets</vt:lpstr>
      <vt:lpstr>UDPClient.java</vt:lpstr>
      <vt:lpstr>UDPClient.java</vt:lpstr>
      <vt:lpstr>UDPServer.java</vt:lpstr>
      <vt:lpstr>UDPServer.java</vt:lpstr>
      <vt:lpstr>Building a Simple Web Server</vt:lpstr>
      <vt:lpstr>WebServer.java</vt:lpstr>
      <vt:lpstr>WebServer.java</vt:lpstr>
      <vt:lpstr>WebServer.java</vt:lpstr>
      <vt:lpstr>Concurrent server</vt:lpstr>
      <vt:lpstr>How to handle the port numbers</vt:lpstr>
      <vt:lpstr>Socket programming: references</vt:lpstr>
      <vt:lpstr>Summary of last section</vt:lpstr>
      <vt:lpstr>PowerPoint Presentation</vt:lpstr>
      <vt:lpstr>What we will cover next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Socket</dc:title>
  <dc:subject>MSc</dc:subject>
  <dc:creator>Umapathy Eaganathan</dc:creator>
  <cp:lastModifiedBy>Umapathy Eaganathan</cp:lastModifiedBy>
  <cp:revision>17</cp:revision>
  <cp:lastPrinted>2019-06-21T08:28:03Z</cp:lastPrinted>
  <dcterms:created xsi:type="dcterms:W3CDTF">2015-10-01T04:21:44Z</dcterms:created>
  <dcterms:modified xsi:type="dcterms:W3CDTF">2019-06-24T09:20:42Z</dcterms:modified>
</cp:coreProperties>
</file>