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8" r:id="rId2"/>
    <p:sldId id="279" r:id="rId3"/>
    <p:sldId id="280" r:id="rId4"/>
    <p:sldId id="281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4" r:id="rId16"/>
    <p:sldId id="282" r:id="rId17"/>
    <p:sldId id="283" r:id="rId18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3" d="100"/>
          <a:sy n="73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9DB88554-116B-4B29-9DA5-7FED5AA2BCA9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15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10F9C39-3A5F-4DF9-879E-F8950FB39965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68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B5CA29-2027-4511-B4F2-454324B62773}" type="slidenum">
              <a:rPr lang="zh-CN" altLang="en-US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6352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0DCF187-9AE4-4F17-971F-E76B0267866B}" type="slidenum">
              <a:rPr lang="zh-CN" altLang="en-US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8788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93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4228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5997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3080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2674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873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7007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469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4154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1849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518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Time and Global States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109138" y="6669088"/>
            <a:ext cx="1803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3868CD8-82F9-4C58-B932-3FE7A19AF7B3}" type="slidenum">
              <a:rPr lang="en-US" sz="8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17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9340" y="3407938"/>
            <a:ext cx="6754812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Time and Global States</a:t>
            </a:r>
            <a:endParaRPr lang="en-US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</a:t>
            </a:r>
            <a:r>
              <a:rPr lang="en-US" sz="1400" kern="0" smtClean="0"/>
              <a:t>Version </a:t>
            </a:r>
            <a:r>
              <a:rPr lang="en-US" sz="1400" kern="0" smtClean="0"/>
              <a:t>VC1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27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Synchronization in the real world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Real networks are asynchronous</a:t>
            </a:r>
          </a:p>
          <a:p>
            <a:pPr lvl="1"/>
            <a:r>
              <a:rPr lang="en-US" altLang="en-US" dirty="0"/>
              <a:t>Propagation delays are arbitrary</a:t>
            </a:r>
          </a:p>
          <a:p>
            <a:r>
              <a:rPr lang="en-US" altLang="en-US" dirty="0"/>
              <a:t>Real networks are unreliable</a:t>
            </a:r>
          </a:p>
          <a:p>
            <a:pPr lvl="1"/>
            <a:r>
              <a:rPr lang="en-US" altLang="en-US" dirty="0"/>
              <a:t>Messages don’t always arrive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16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Clock Synchronization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make </a:t>
            </a:r>
            <a:r>
              <a:rPr lang="en-US" altLang="en-US" i="1" dirty="0">
                <a:solidFill>
                  <a:schemeClr val="tx1"/>
                </a:solidFill>
                <a:latin typeface="Comic Sans MS" panose="030F0702030302020204" pitchFamily="66" charset="0"/>
              </a:rPr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6375" r="20924" b="41692"/>
          <a:stretch>
            <a:fillRect/>
          </a:stretch>
        </p:blipFill>
        <p:spPr bwMode="auto">
          <a:xfrm>
            <a:off x="485775" y="1417638"/>
            <a:ext cx="8229600" cy="25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75" y="3956413"/>
            <a:ext cx="8104433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When each machine has its own clock, an event that occurred after another event may nevertheless be assigned an earlier time.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SzPct val="150000"/>
              <a:buFontTx/>
              <a:buChar char="•"/>
            </a:pPr>
            <a:r>
              <a:rPr kumimoji="1" lang="en-US" altLang="en-US" dirty="0">
                <a:latin typeface="Comic Sans MS" panose="030F0702030302020204" pitchFamily="66" charset="0"/>
              </a:rPr>
              <a:t>Same holds when using NFS mount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SzPct val="150000"/>
              <a:buFontTx/>
              <a:buChar char="•"/>
            </a:pPr>
            <a:r>
              <a:rPr kumimoji="1" lang="en-US" altLang="en-US" dirty="0">
                <a:latin typeface="Comic Sans MS" panose="030F0702030302020204" pitchFamily="66" charset="0"/>
              </a:rPr>
              <a:t>Can all clocks in a distributed system be synchronized?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7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Physical Clocks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It is impossible to guarantee that crystals in different computers all run at exactly the same frequency. This difference in time values is </a:t>
            </a:r>
            <a:r>
              <a:rPr lang="en-US" altLang="en-US" sz="2000" b="1" dirty="0">
                <a:solidFill>
                  <a:schemeClr val="hlink"/>
                </a:solidFill>
              </a:rPr>
              <a:t>clock skew</a:t>
            </a:r>
            <a:r>
              <a:rPr lang="en-US" altLang="en-US" sz="2000" dirty="0"/>
              <a:t>.</a:t>
            </a:r>
            <a:endParaRPr lang="en-US" altLang="en-US" sz="2000" b="1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“Exact” time was computed by astronomers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difference between two transits of the sun is termed a </a:t>
            </a:r>
            <a:r>
              <a:rPr lang="en-US" altLang="en-US" sz="1800" b="1" dirty="0">
                <a:solidFill>
                  <a:schemeClr val="accent2"/>
                </a:solidFill>
              </a:rPr>
              <a:t>solar day.</a:t>
            </a:r>
            <a:r>
              <a:rPr lang="en-US" altLang="en-US" sz="1800" dirty="0"/>
              <a:t> Divide a solar day by 24*60*60 yields a </a:t>
            </a:r>
            <a:r>
              <a:rPr lang="en-US" altLang="en-US" sz="1800" b="1" dirty="0">
                <a:solidFill>
                  <a:schemeClr val="accent2"/>
                </a:solidFill>
              </a:rPr>
              <a:t>solar second.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100" dirty="0"/>
              <a:t>However, the earth is slowing! (35 days less in a year over 300 million years)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There are also short-term variations caused by turbulence deep in the earth’s core.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A large number of days </a:t>
            </a:r>
            <a:r>
              <a:rPr lang="en-US" altLang="en-US" sz="1900" b="1" dirty="0">
                <a:solidFill>
                  <a:srgbClr val="9933FF"/>
                </a:solidFill>
              </a:rPr>
              <a:t>(n) </a:t>
            </a:r>
            <a:r>
              <a:rPr lang="en-US" altLang="en-US" sz="1900" dirty="0"/>
              <a:t>were used </a:t>
            </a:r>
            <a:r>
              <a:rPr lang="en-US" altLang="en-US" sz="1900" dirty="0" err="1"/>
              <a:t>used</a:t>
            </a:r>
            <a:r>
              <a:rPr lang="en-US" altLang="en-US" sz="1900" dirty="0"/>
              <a:t> to the average day length, then dividing by 86,400 to determine the </a:t>
            </a:r>
            <a:r>
              <a:rPr lang="en-US" altLang="en-US" sz="1900" b="1" dirty="0">
                <a:solidFill>
                  <a:schemeClr val="accent2"/>
                </a:solidFill>
              </a:rPr>
              <a:t>mean solar second</a:t>
            </a:r>
            <a:r>
              <a:rPr lang="en-US" altLang="en-US" sz="1900" b="1" dirty="0"/>
              <a:t>.</a:t>
            </a:r>
            <a:endParaRPr lang="en-US" altLang="en-US" sz="19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36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Logical Clocks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For a certain class of algorithms, it is </a:t>
            </a:r>
            <a:r>
              <a:rPr lang="en-US" altLang="en-US" sz="2800" dirty="0">
                <a:solidFill>
                  <a:schemeClr val="folHlink"/>
                </a:solidFill>
              </a:rPr>
              <a:t>the internal consistency of the clocks </a:t>
            </a:r>
            <a:r>
              <a:rPr lang="en-US" altLang="en-US" sz="2800" dirty="0"/>
              <a:t>that matters. The convention in these algorithms is to speak of </a:t>
            </a:r>
            <a:r>
              <a:rPr lang="en-US" altLang="en-US" sz="2800" b="1" dirty="0">
                <a:solidFill>
                  <a:schemeClr val="tx2"/>
                </a:solidFill>
              </a:rPr>
              <a:t>logical clocks.</a:t>
            </a:r>
          </a:p>
          <a:p>
            <a:r>
              <a:rPr lang="en-US" altLang="en-US" sz="2800" dirty="0" err="1"/>
              <a:t>Lamport</a:t>
            </a:r>
            <a:r>
              <a:rPr lang="en-US" altLang="en-US" sz="2800" dirty="0"/>
              <a:t> showed clock synchronization need not be absolute. What is important is that all processes agree on the order in which events occur.</a:t>
            </a:r>
            <a:endParaRPr lang="en-US" altLang="en-US" sz="28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6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Lamport</a:t>
            </a:r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Timestamps [1978]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dirty="0" err="1">
                <a:latin typeface="Comic Sans MS" panose="030F0702030302020204" pitchFamily="66" charset="0"/>
              </a:rPr>
              <a:t>Lamport</a:t>
            </a:r>
            <a:r>
              <a:rPr lang="en-US" altLang="en-US" sz="2800" dirty="0">
                <a:latin typeface="Comic Sans MS" panose="030F0702030302020204" pitchFamily="66" charset="0"/>
              </a:rPr>
              <a:t> defined a relation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990033"/>
                </a:solidFill>
                <a:latin typeface="Comic Sans MS" panose="030F0702030302020204" pitchFamily="66" charset="0"/>
              </a:rPr>
              <a:t>”happens before”.  a </a:t>
            </a:r>
            <a:r>
              <a:rPr lang="en-US" altLang="en-US" sz="2800" dirty="0">
                <a:solidFill>
                  <a:srgbClr val="99003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990033"/>
                </a:solidFill>
                <a:latin typeface="Comic Sans MS" panose="030F0702030302020204" pitchFamily="66" charset="0"/>
              </a:rPr>
              <a:t> b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‘a happens before b’.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>
                <a:solidFill>
                  <a:srgbClr val="990033"/>
                </a:solidFill>
                <a:latin typeface="Comic Sans MS" panose="030F0702030302020204" pitchFamily="66" charset="0"/>
              </a:rPr>
              <a:t>Happens before</a:t>
            </a:r>
            <a:r>
              <a:rPr lang="en-US" altLang="en-US" sz="2800" dirty="0">
                <a:latin typeface="Comic Sans MS" panose="030F0702030302020204" pitchFamily="66" charset="0"/>
              </a:rPr>
              <a:t> is observable in two situations: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i="1" dirty="0">
                <a:latin typeface="Comic Sans MS" panose="030F0702030302020204" pitchFamily="66" charset="0"/>
              </a:rPr>
              <a:t>If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a </a:t>
            </a:r>
            <a:r>
              <a:rPr lang="en-US" altLang="en-US" sz="2800" i="1" dirty="0">
                <a:latin typeface="Comic Sans MS" panose="030F0702030302020204" pitchFamily="66" charset="0"/>
              </a:rPr>
              <a:t>and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2800" i="1" dirty="0">
                <a:latin typeface="Comic Sans MS" panose="030F0702030302020204" pitchFamily="66" charset="0"/>
              </a:rPr>
              <a:t> are events in the same process, and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a </a:t>
            </a:r>
            <a:r>
              <a:rPr lang="en-US" altLang="en-US" sz="2800" i="1" dirty="0">
                <a:latin typeface="Comic Sans MS" panose="030F0702030302020204" pitchFamily="66" charset="0"/>
              </a:rPr>
              <a:t>occurs before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2800" i="1" dirty="0">
                <a:latin typeface="Comic Sans MS" panose="030F0702030302020204" pitchFamily="66" charset="0"/>
              </a:rPr>
              <a:t>, then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a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 b</a:t>
            </a:r>
            <a:r>
              <a:rPr lang="en-US" altLang="en-US" sz="2800" i="1" dirty="0">
                <a:latin typeface="Comic Sans MS" panose="030F0702030302020204" pitchFamily="66" charset="0"/>
              </a:rPr>
              <a:t> is true.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i="1" dirty="0">
                <a:latin typeface="Comic Sans MS" panose="030F0702030302020204" pitchFamily="66" charset="0"/>
              </a:rPr>
              <a:t>If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a </a:t>
            </a:r>
            <a:r>
              <a:rPr lang="en-US" altLang="en-US" sz="2800" i="1" dirty="0">
                <a:latin typeface="Comic Sans MS" panose="030F0702030302020204" pitchFamily="66" charset="0"/>
              </a:rPr>
              <a:t>is the event of a message being sent by one process, and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2800" i="1" dirty="0">
                <a:latin typeface="Comic Sans MS" panose="030F0702030302020204" pitchFamily="66" charset="0"/>
              </a:rPr>
              <a:t> is the event of the message being received by another process, then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a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 b</a:t>
            </a:r>
            <a:r>
              <a:rPr lang="en-US" altLang="en-US" sz="2800" i="1" dirty="0">
                <a:latin typeface="Comic Sans MS" panose="030F0702030302020204" pitchFamily="66" charset="0"/>
              </a:rPr>
              <a:t> is also true.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47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" panose="02040604050505020304" pitchFamily="18" charset="0"/>
              </a:rPr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1800" dirty="0" smtClean="0"/>
          </a:p>
          <a:p>
            <a:r>
              <a:rPr lang="en-US" altLang="zh-CN" sz="2400" dirty="0">
                <a:ea typeface="SimSun" panose="02010600030101010101" pitchFamily="2" charset="-122"/>
              </a:rPr>
              <a:t>It is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impossible</a:t>
            </a:r>
            <a:r>
              <a:rPr lang="en-US" altLang="zh-CN" sz="2400" dirty="0">
                <a:ea typeface="SimSun" panose="02010600030101010101" pitchFamily="2" charset="-122"/>
              </a:rPr>
              <a:t> to guarantee that physical clocks run at the same </a:t>
            </a:r>
            <a:r>
              <a:rPr lang="en-US" altLang="zh-CN" sz="2400" dirty="0" smtClean="0">
                <a:ea typeface="SimSun" panose="02010600030101010101" pitchFamily="2" charset="-122"/>
              </a:rPr>
              <a:t>frequency</a:t>
            </a:r>
          </a:p>
          <a:p>
            <a:pPr marL="342900" lvl="1" indent="-342900">
              <a:buFontTx/>
              <a:buChar char="•"/>
            </a:pPr>
            <a:r>
              <a:rPr lang="en-US" altLang="en-US" sz="2400" dirty="0"/>
              <a:t>The notion of time is well-defined (and measurable) at each single </a:t>
            </a:r>
            <a:r>
              <a:rPr lang="en-US" altLang="en-US" sz="2400" dirty="0" smtClean="0"/>
              <a:t>location</a:t>
            </a:r>
          </a:p>
          <a:p>
            <a:pPr marL="342900" lvl="1" indent="-342900">
              <a:buFontTx/>
              <a:buChar char="•"/>
            </a:pPr>
            <a:r>
              <a:rPr lang="en-US" altLang="en-US" sz="2400" dirty="0" smtClean="0"/>
              <a:t>Real networks are asynchronous</a:t>
            </a:r>
          </a:p>
          <a:p>
            <a:pPr marL="342900" lvl="1" indent="-342900">
              <a:buFontTx/>
              <a:buChar char="•"/>
            </a:pPr>
            <a:r>
              <a:rPr lang="en-US" altLang="en-US" sz="2400" dirty="0" smtClean="0"/>
              <a:t>Real networks are unreliable</a:t>
            </a:r>
            <a:endParaRPr lang="en-US" altLang="en-US" sz="2400" dirty="0"/>
          </a:p>
          <a:p>
            <a:endParaRPr lang="en-US" altLang="zh-CN" sz="1800" dirty="0">
              <a:ea typeface="SimSun" panose="02010600030101010101" pitchFamily="2" charset="-122"/>
            </a:endParaRP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09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41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Global time</a:t>
            </a:r>
          </a:p>
          <a:p>
            <a:r>
              <a:rPr lang="en-US" altLang="en-US" dirty="0" smtClean="0"/>
              <a:t>Local time</a:t>
            </a:r>
          </a:p>
          <a:p>
            <a:r>
              <a:rPr lang="en-US" altLang="en-US" dirty="0" smtClean="0"/>
              <a:t>Clock synchronization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553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the global time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the concept of distributed time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Explain about the synchronization clock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Global time</a:t>
            </a:r>
          </a:p>
          <a:p>
            <a:pPr>
              <a:buFontTx/>
              <a:buChar char="-"/>
            </a:pPr>
            <a:r>
              <a:rPr lang="en-US" dirty="0" smtClean="0"/>
              <a:t>Distributed time </a:t>
            </a:r>
          </a:p>
          <a:p>
            <a:pPr>
              <a:buFontTx/>
              <a:buChar char="-"/>
            </a:pPr>
            <a:r>
              <a:rPr lang="en-US" dirty="0" smtClean="0"/>
              <a:t>Physical clocks</a:t>
            </a:r>
          </a:p>
          <a:p>
            <a:pPr>
              <a:buFontTx/>
              <a:buChar char="-"/>
            </a:pPr>
            <a:r>
              <a:rPr lang="en-US" dirty="0" smtClean="0"/>
              <a:t>Logical clocks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72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74638"/>
            <a:ext cx="7042150" cy="897339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00206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Lack of Global Time in DS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492250"/>
            <a:ext cx="7632700" cy="4435475"/>
          </a:xfrm>
        </p:spPr>
        <p:txBody>
          <a:bodyPr/>
          <a:lstStyle/>
          <a:p>
            <a:pPr marL="609600" indent="-609600" algn="l" eaLnBrk="1" hangingPunct="1"/>
            <a:r>
              <a:rPr lang="en-US" altLang="zh-CN" sz="2800" dirty="0" smtClean="0">
                <a:ea typeface="SimSun" panose="02010600030101010101" pitchFamily="2" charset="-122"/>
              </a:rPr>
              <a:t>It is </a:t>
            </a:r>
            <a:r>
              <a:rPr lang="en-US" altLang="zh-CN" sz="2800" dirty="0" smtClean="0">
                <a:solidFill>
                  <a:srgbClr val="FF0000"/>
                </a:solidFill>
                <a:ea typeface="SimSun" panose="02010600030101010101" pitchFamily="2" charset="-122"/>
              </a:rPr>
              <a:t>impossible</a:t>
            </a:r>
            <a:r>
              <a:rPr lang="en-US" altLang="zh-CN" sz="2800" dirty="0" smtClean="0">
                <a:ea typeface="SimSun" panose="02010600030101010101" pitchFamily="2" charset="-122"/>
              </a:rPr>
              <a:t> to guarantee that physical clocks run at the same frequency</a:t>
            </a:r>
          </a:p>
          <a:p>
            <a:pPr marL="609600" indent="-609600" algn="l" eaLnBrk="1" hangingPunct="1"/>
            <a:r>
              <a:rPr lang="en-US" altLang="zh-CN" sz="2800" dirty="0" smtClean="0">
                <a:ea typeface="SimSun" panose="02010600030101010101" pitchFamily="2" charset="-122"/>
              </a:rPr>
              <a:t>Lack of global time, can cause problems</a:t>
            </a:r>
          </a:p>
          <a:p>
            <a:pPr marL="609600" indent="-609600" algn="l" eaLnBrk="1" hangingPunct="1"/>
            <a:r>
              <a:rPr lang="en-US" altLang="zh-CN" sz="2800" dirty="0" smtClean="0">
                <a:ea typeface="SimSun" panose="02010600030101010101" pitchFamily="2" charset="-122"/>
              </a:rPr>
              <a:t>Example: UNIX </a:t>
            </a:r>
            <a:r>
              <a:rPr lang="en-US" altLang="zh-CN" sz="2800" dirty="0" smtClean="0">
                <a:latin typeface="Arial" panose="020B0604020202020204" pitchFamily="34" charset="0"/>
                <a:ea typeface="SimSun" panose="02010600030101010101" pitchFamily="2" charset="-122"/>
              </a:rPr>
              <a:t>make</a:t>
            </a:r>
          </a:p>
          <a:p>
            <a:pPr marL="990600" lvl="1" indent="-533400" eaLnBrk="1" hangingPunct="1"/>
            <a:r>
              <a:rPr lang="en-US" altLang="zh-CN" sz="2400" dirty="0" smtClean="0">
                <a:ea typeface="SimSun" panose="02010600030101010101" pitchFamily="2" charset="-122"/>
              </a:rPr>
              <a:t>Edit </a:t>
            </a:r>
            <a:r>
              <a:rPr lang="en-US" altLang="zh-CN" sz="2400" dirty="0" err="1" smtClean="0">
                <a:latin typeface="Arial" panose="020B0604020202020204" pitchFamily="34" charset="0"/>
                <a:ea typeface="SimSun" panose="02010600030101010101" pitchFamily="2" charset="-122"/>
              </a:rPr>
              <a:t>output.c</a:t>
            </a:r>
            <a:r>
              <a:rPr lang="en-US" altLang="zh-CN" sz="2400" dirty="0" smtClean="0">
                <a:ea typeface="SimSun" panose="02010600030101010101" pitchFamily="2" charset="-122"/>
              </a:rPr>
              <a:t> at a client</a:t>
            </a:r>
          </a:p>
          <a:p>
            <a:pPr marL="990600" lvl="1" indent="-533400" eaLnBrk="1" hangingPunct="1"/>
            <a:r>
              <a:rPr lang="en-US" altLang="zh-CN" sz="2400" dirty="0" err="1" smtClean="0">
                <a:latin typeface="Arial" panose="020B0604020202020204" pitchFamily="34" charset="0"/>
                <a:ea typeface="SimSun" panose="02010600030101010101" pitchFamily="2" charset="-122"/>
              </a:rPr>
              <a:t>output.o</a:t>
            </a:r>
            <a:r>
              <a:rPr lang="en-US" altLang="zh-CN" sz="2400" dirty="0" smtClean="0">
                <a:ea typeface="SimSun" panose="02010600030101010101" pitchFamily="2" charset="-122"/>
              </a:rPr>
              <a:t> is at a server (compile at server)</a:t>
            </a:r>
          </a:p>
          <a:p>
            <a:pPr marL="990600" lvl="1" indent="-533400" eaLnBrk="1" hangingPunct="1"/>
            <a:r>
              <a:rPr lang="en-US" altLang="zh-CN" sz="2400" dirty="0" smtClean="0">
                <a:ea typeface="SimSun" panose="02010600030101010101" pitchFamily="2" charset="-122"/>
              </a:rPr>
              <a:t>Client machine clock can be lagging behind the server machine clock</a:t>
            </a:r>
          </a:p>
        </p:txBody>
      </p:sp>
    </p:spTree>
    <p:extLst>
      <p:ext uri="{BB962C8B-B14F-4D97-AF65-F5344CB8AC3E}">
        <p14:creationId xmlns:p14="http://schemas.microsoft.com/office/powerpoint/2010/main" val="174024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206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Lack of Global Time – Example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5105400"/>
            <a:ext cx="7620000" cy="1447800"/>
          </a:xfrm>
        </p:spPr>
        <p:txBody>
          <a:bodyPr/>
          <a:lstStyle/>
          <a:p>
            <a:pPr algn="l" eaLnBrk="1" hangingPunct="1">
              <a:buFontTx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When each machine has its own clock, an event that occurred after another event may nevertheless be assigned an earlier time.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6375" r="20924" b="41692"/>
          <a:stretch>
            <a:fillRect/>
          </a:stretch>
        </p:blipFill>
        <p:spPr bwMode="auto">
          <a:xfrm>
            <a:off x="304800" y="1866900"/>
            <a:ext cx="85344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5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Why global timing?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Suppose there were a globally consistent time standard</a:t>
            </a:r>
          </a:p>
          <a:p>
            <a:r>
              <a:rPr lang="en-US" altLang="en-US" sz="2800" dirty="0"/>
              <a:t>Would be handy</a:t>
            </a:r>
          </a:p>
          <a:p>
            <a:pPr lvl="1"/>
            <a:r>
              <a:rPr lang="en-US" altLang="en-US" sz="2400" dirty="0"/>
              <a:t>Who got last seat on airplane?</a:t>
            </a:r>
          </a:p>
          <a:p>
            <a:pPr lvl="1"/>
            <a:r>
              <a:rPr lang="en-US" altLang="en-US" sz="2400" dirty="0"/>
              <a:t>Who submitted final auction bid before deadline?</a:t>
            </a:r>
          </a:p>
          <a:p>
            <a:pPr lvl="1"/>
            <a:r>
              <a:rPr lang="en-US" altLang="en-US" sz="2400" dirty="0"/>
              <a:t>Did defense move before snap?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5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Distributed Time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Premise</a:t>
            </a:r>
          </a:p>
          <a:p>
            <a:pPr lvl="1"/>
            <a:r>
              <a:rPr lang="en-US" altLang="en-US" sz="2400" dirty="0"/>
              <a:t>The notion of time is well-defined (and measurable) at each single location</a:t>
            </a:r>
          </a:p>
          <a:p>
            <a:pPr lvl="1"/>
            <a:r>
              <a:rPr lang="en-US" altLang="en-US" sz="2400" dirty="0"/>
              <a:t>But the relationship between time at different locations is unclear</a:t>
            </a:r>
          </a:p>
          <a:p>
            <a:pPr lvl="2"/>
            <a:r>
              <a:rPr lang="en-US" altLang="en-US" sz="2000" dirty="0"/>
              <a:t>Can minimize discrepancies, but never eliminate them</a:t>
            </a:r>
          </a:p>
          <a:p>
            <a:r>
              <a:rPr lang="en-US" altLang="en-US" sz="2800" dirty="0"/>
              <a:t>Reality</a:t>
            </a:r>
          </a:p>
          <a:p>
            <a:pPr lvl="1"/>
            <a:r>
              <a:rPr lang="en-US" altLang="en-US" sz="2400" dirty="0"/>
              <a:t>Stationary GPS receivers can get global time with &lt; 1µs error</a:t>
            </a:r>
          </a:p>
          <a:p>
            <a:pPr lvl="1"/>
            <a:r>
              <a:rPr lang="en-US" altLang="en-US" sz="2400" dirty="0"/>
              <a:t>Few systems designed to use this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84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Ways to Synchronize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Send message from first base to home?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Or to a central timekeeper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How long does this message take to arrive?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Synchronize clocks before the game?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Clocks drift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million to one =&gt; 1 second in 11 days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Synchronize continuously during the game?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GPS, pulsars, </a:t>
            </a:r>
            <a:r>
              <a:rPr lang="en-US" altLang="en-US" sz="2400" dirty="0" err="1"/>
              <a:t>etc</a:t>
            </a:r>
            <a:endParaRPr lang="en-US" alt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282893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3 (3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(3)</Template>
  <TotalTime>57</TotalTime>
  <Pages>11</Pages>
  <Words>711</Words>
  <Application>Microsoft Office PowerPoint</Application>
  <PresentationFormat>On-screen Show (4:3)</PresentationFormat>
  <Paragraphs>97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ＭＳ Ｐゴシック</vt:lpstr>
      <vt:lpstr>宋体</vt:lpstr>
      <vt:lpstr>宋体</vt:lpstr>
      <vt:lpstr>Arial</vt:lpstr>
      <vt:lpstr>Calibri</vt:lpstr>
      <vt:lpstr>Century</vt:lpstr>
      <vt:lpstr>Century Gothic</vt:lpstr>
      <vt:lpstr>Comic Sans MS</vt:lpstr>
      <vt:lpstr>新細明體</vt:lpstr>
      <vt:lpstr>Times New Roman</vt:lpstr>
      <vt:lpstr>Wingdings</vt:lpstr>
      <vt:lpstr>APUtemplate-Level_3 (3)</vt:lpstr>
      <vt:lpstr>Time and Global States</vt:lpstr>
      <vt:lpstr>Topic &amp; Structure of The Lesson</vt:lpstr>
      <vt:lpstr>PowerPoint Presentation</vt:lpstr>
      <vt:lpstr>Key Terms You Must Be Able To Use</vt:lpstr>
      <vt:lpstr>Lack of Global Time in DS</vt:lpstr>
      <vt:lpstr>Lack of Global Time – Example </vt:lpstr>
      <vt:lpstr>Why global timing?</vt:lpstr>
      <vt:lpstr>Distributed Time</vt:lpstr>
      <vt:lpstr>Ways to Synchronize</vt:lpstr>
      <vt:lpstr>Synchronization in the real world</vt:lpstr>
      <vt:lpstr>Clock Synchronization make example</vt:lpstr>
      <vt:lpstr>Physical Clocks</vt:lpstr>
      <vt:lpstr>Logical Clocks</vt:lpstr>
      <vt:lpstr>Lamport Timestamps [1978]</vt:lpstr>
      <vt:lpstr>Summary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</dc:title>
  <dc:subject>MSc</dc:subject>
  <dc:creator>Umapathy Eaganathan</dc:creator>
  <cp:lastModifiedBy>Umapathy Eaganathan</cp:lastModifiedBy>
  <cp:revision>37</cp:revision>
  <cp:lastPrinted>1995-11-02T09:23:42Z</cp:lastPrinted>
  <dcterms:created xsi:type="dcterms:W3CDTF">2015-09-21T03:46:45Z</dcterms:created>
  <dcterms:modified xsi:type="dcterms:W3CDTF">2019-06-24T09:21:07Z</dcterms:modified>
</cp:coreProperties>
</file>