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23"/>
  </p:notesMasterIdLst>
  <p:handoutMasterIdLst>
    <p:handoutMasterId r:id="rId24"/>
  </p:handout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111" d="100"/>
          <a:sy n="111" d="100"/>
        </p:scale>
        <p:origin x="16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13874-8EF8-4227-A7E5-6D27D7AAD675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A37BD78-3B0D-4FF0-A966-72C235D2D50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CCEECA-A4DC-4B5E-AA15-FC8C4C32C840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20" y="4721185"/>
            <a:ext cx="5445760" cy="44727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527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3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8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8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624263"/>
            <a:ext cx="6769100" cy="17526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Module Introduction &amp; Overview</a:t>
            </a: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2109642" y="1027089"/>
            <a:ext cx="7039725" cy="1356398"/>
          </a:xfrm>
          <a:prstGeom prst="roundRect">
            <a:avLst>
              <a:gd name="adj" fmla="val 20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dirty="0" smtClean="0"/>
              <a:t>Mobile and Web Multimedia </a:t>
            </a:r>
            <a:endParaRPr lang="en-US" sz="4000" b="1" dirty="0"/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/>
              <a:t>CT081-3-3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</a:rPr>
              <a:t>Version </a:t>
            </a:r>
            <a:r>
              <a:rPr lang="en-US" sz="1400" kern="0" dirty="0">
                <a:solidFill>
                  <a:srgbClr val="000000"/>
                </a:solidFill>
                <a:latin typeface="Arial"/>
              </a:rPr>
              <a:t>VC1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002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85775" y="353891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200" b="1" u="sng" kern="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Student Learning Time (SLT)</a:t>
            </a:r>
            <a:endParaRPr lang="en-US" sz="3200" b="1" u="sng" kern="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544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b="1" kern="0" dirty="0" smtClean="0">
                <a:latin typeface="+mj-lt"/>
              </a:rPr>
              <a:t>Course Credit Value: 3</a:t>
            </a:r>
          </a:p>
          <a:p>
            <a:pPr>
              <a:defRPr/>
            </a:pPr>
            <a:r>
              <a:rPr lang="en-US" sz="2800" b="1" kern="0" dirty="0" smtClean="0">
                <a:latin typeface="+mj-lt"/>
              </a:rPr>
              <a:t>Total Learning Hours: 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+mj-lt"/>
              </a:rPr>
              <a:t>Lecture: </a:t>
            </a:r>
            <a:r>
              <a:rPr lang="en-GB" sz="2400" kern="0" dirty="0" smtClean="0">
                <a:latin typeface="+mj-lt"/>
              </a:rPr>
              <a:t>14 hours per semester</a:t>
            </a:r>
            <a:endParaRPr lang="en-US" sz="2400" kern="0" dirty="0" smtClean="0">
              <a:latin typeface="+mj-lt"/>
            </a:endParaRP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+mj-lt"/>
              </a:rPr>
              <a:t>Tutorial / Case Study : </a:t>
            </a:r>
            <a:r>
              <a:rPr lang="en-GB" sz="2400" kern="0" dirty="0" smtClean="0">
                <a:latin typeface="+mj-lt"/>
              </a:rPr>
              <a:t>28 hours per </a:t>
            </a:r>
            <a:r>
              <a:rPr lang="en-US" sz="2400" kern="0" dirty="0" smtClean="0">
                <a:latin typeface="+mj-lt"/>
              </a:rPr>
              <a:t>semester</a:t>
            </a:r>
          </a:p>
          <a:p>
            <a:pPr marL="911225" indent="-457200">
              <a:buFont typeface="Wingdings" panose="05000000000000000000" pitchFamily="2" charset="2"/>
              <a:buChar char="Ø"/>
              <a:defRPr/>
            </a:pPr>
            <a:r>
              <a:rPr lang="en-US" sz="2400" kern="0" dirty="0" smtClean="0">
                <a:latin typeface="+mj-lt"/>
              </a:rPr>
              <a:t>Independent Learning Time: 51 hours</a:t>
            </a:r>
          </a:p>
          <a:p>
            <a:pPr marL="0" indent="0">
              <a:buFontTx/>
              <a:buNone/>
              <a:defRPr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7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Methods of Delivery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Hence, </a:t>
            </a:r>
          </a:p>
          <a:p>
            <a:r>
              <a:rPr lang="en-US" dirty="0" smtClean="0"/>
              <a:t>We are now moving from the traditional topic based teaching to outcome-based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0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Outcomes Based Education (OBE)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19707"/>
            <a:ext cx="8229600" cy="4703293"/>
          </a:xfrm>
        </p:spPr>
        <p:txBody>
          <a:bodyPr/>
          <a:lstStyle/>
          <a:p>
            <a:r>
              <a:rPr lang="en-US" dirty="0" smtClean="0"/>
              <a:t>OBE is education based on producing particular educational outcomes that: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Focus on what students can actually do after they are taught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Expect all learners / students to successfully achieve particular (sometimes minimum) level of knowledge and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So…What is OBE?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</a:t>
            </a:r>
          </a:p>
          <a:p>
            <a:pPr marL="0" indent="0" algn="ctr">
              <a:buNone/>
            </a:pPr>
            <a:r>
              <a:rPr lang="en-US" u="sng" dirty="0" smtClean="0"/>
              <a:t>NOT</a:t>
            </a:r>
          </a:p>
          <a:p>
            <a:pPr marL="0" indent="0" algn="ctr">
              <a:buNone/>
            </a:pPr>
            <a:r>
              <a:rPr lang="en-US" dirty="0" smtClean="0"/>
              <a:t>What we want to teach,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It’s</a:t>
            </a:r>
          </a:p>
          <a:p>
            <a:pPr marL="0" indent="0" algn="ctr">
              <a:buNone/>
            </a:pPr>
            <a:r>
              <a:rPr lang="en-US" u="sng" dirty="0" smtClean="0"/>
              <a:t>What You should learn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9327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CLO1 : </a:t>
            </a:r>
            <a:r>
              <a:rPr lang="en-US" sz="2400" b="1" dirty="0" smtClean="0">
                <a:solidFill>
                  <a:srgbClr val="C00000"/>
                </a:solidFill>
              </a:rPr>
              <a:t>Final Exam (50%)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/>
              <a:t>Lecture</a:t>
            </a:r>
          </a:p>
          <a:p>
            <a:r>
              <a:rPr lang="en-US" sz="2000" dirty="0" smtClean="0"/>
              <a:t>Introduction to the different types of commercially available mobile applications</a:t>
            </a:r>
          </a:p>
          <a:p>
            <a:r>
              <a:rPr lang="en-US" sz="2000" dirty="0" smtClean="0"/>
              <a:t>Mobile web development</a:t>
            </a:r>
          </a:p>
          <a:p>
            <a:r>
              <a:rPr lang="en-US" sz="2000" dirty="0" smtClean="0"/>
              <a:t>Mobile multimedia</a:t>
            </a:r>
          </a:p>
          <a:p>
            <a:r>
              <a:rPr lang="en-US" sz="2000" dirty="0" smtClean="0"/>
              <a:t>Mobile design</a:t>
            </a:r>
          </a:p>
          <a:p>
            <a:r>
              <a:rPr lang="en-US" sz="2000" dirty="0" smtClean="0"/>
              <a:t>Mobile gaming</a:t>
            </a:r>
          </a:p>
          <a:p>
            <a:r>
              <a:rPr lang="en-US" sz="2000" dirty="0" smtClean="0"/>
              <a:t>Mobile commerce</a:t>
            </a:r>
          </a:p>
          <a:p>
            <a:r>
              <a:rPr lang="en-US" sz="2000" dirty="0" smtClean="0"/>
              <a:t>Mobile security</a:t>
            </a:r>
          </a:p>
          <a:p>
            <a:r>
              <a:rPr lang="en-US" sz="2000" dirty="0" smtClean="0"/>
              <a:t>Mobile applications and Web 2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Outline</a:t>
            </a:r>
          </a:p>
        </p:txBody>
      </p:sp>
    </p:spTree>
    <p:extLst>
      <p:ext uri="{BB962C8B-B14F-4D97-AF65-F5344CB8AC3E}">
        <p14:creationId xmlns:p14="http://schemas.microsoft.com/office/powerpoint/2010/main" val="25128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CLO2 &amp; CLO3 : Individual Assignment (50%)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Tutorial</a:t>
            </a:r>
          </a:p>
          <a:p>
            <a:r>
              <a:rPr lang="en-US" sz="2400" dirty="0"/>
              <a:t>HTML5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ASP.NET </a:t>
            </a:r>
          </a:p>
          <a:p>
            <a:r>
              <a:rPr lang="en-US" sz="2400" dirty="0"/>
              <a:t>Database Connectivity</a:t>
            </a:r>
          </a:p>
          <a:p>
            <a:r>
              <a:rPr lang="en-US" sz="2400" dirty="0"/>
              <a:t>Review of current trends in Mobile &amp; Web Multimedia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5799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of you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abide to all the rules &amp; regulation of </a:t>
            </a:r>
            <a:r>
              <a:rPr lang="en-US" dirty="0" smtClean="0"/>
              <a:t>APU:</a:t>
            </a:r>
            <a:endParaRPr lang="en-US" dirty="0"/>
          </a:p>
          <a:p>
            <a:pPr lvl="1"/>
            <a:r>
              <a:rPr lang="en-US" dirty="0"/>
              <a:t>Proper attire</a:t>
            </a:r>
          </a:p>
          <a:p>
            <a:pPr lvl="1"/>
            <a:r>
              <a:rPr lang="en-US" dirty="0"/>
              <a:t>No speaking of dialects</a:t>
            </a:r>
          </a:p>
          <a:p>
            <a:pPr lvl="1"/>
            <a:r>
              <a:rPr lang="en-US" dirty="0"/>
              <a:t>Attendance is compulsory and valid medical certificates or letters from parents /guardians must support any absence from class.</a:t>
            </a:r>
          </a:p>
          <a:p>
            <a:pPr lvl="1"/>
            <a:r>
              <a:rPr lang="en-US" dirty="0"/>
              <a:t>Three lateness will be equal to one absence</a:t>
            </a:r>
          </a:p>
          <a:p>
            <a:pPr lvl="1"/>
            <a:r>
              <a:rPr lang="en-US" dirty="0"/>
              <a:t>All pagers and </a:t>
            </a:r>
            <a:r>
              <a:rPr lang="en-US" dirty="0" smtClean="0"/>
              <a:t>hand phones </a:t>
            </a:r>
            <a:r>
              <a:rPr lang="en-US" dirty="0"/>
              <a:t>should be turned off during lectures.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6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support is available for you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7363" y="1697038"/>
            <a:ext cx="8414590" cy="50130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Consultation hours </a:t>
            </a:r>
          </a:p>
          <a:p>
            <a:pPr>
              <a:spcBef>
                <a:spcPts val="0"/>
              </a:spcBef>
            </a:pPr>
            <a:r>
              <a:rPr lang="en-US" dirty="0"/>
              <a:t>Resources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Reference material</a:t>
            </a:r>
          </a:p>
          <a:p>
            <a:pPr lvl="2">
              <a:spcBef>
                <a:spcPts val="0"/>
              </a:spcBef>
            </a:pPr>
            <a:r>
              <a:rPr lang="en-US" dirty="0"/>
              <a:t>Essential </a:t>
            </a:r>
            <a:r>
              <a:rPr lang="en-US" dirty="0" smtClean="0"/>
              <a:t>Reading</a:t>
            </a:r>
            <a:endParaRPr lang="en-US" sz="3200" dirty="0"/>
          </a:p>
          <a:p>
            <a:pPr lvl="3">
              <a:spcBef>
                <a:spcPts val="0"/>
              </a:spcBef>
            </a:pPr>
            <a:r>
              <a:rPr lang="en-US" dirty="0" err="1"/>
              <a:t>Frahaan</a:t>
            </a:r>
            <a:r>
              <a:rPr lang="en-US" dirty="0"/>
              <a:t> Hussain (2017), Responsive web design by example : embrace responsive design with HTML5, CSS3, JavaScript, jQuery, and Bootstrap 4. </a:t>
            </a:r>
            <a:r>
              <a:rPr lang="en-US" dirty="0" err="1"/>
              <a:t>Packt</a:t>
            </a:r>
            <a:r>
              <a:rPr lang="en-US" dirty="0"/>
              <a:t> Publishing</a:t>
            </a:r>
            <a:r>
              <a:rPr lang="en-US" dirty="0" smtClean="0"/>
              <a:t>.</a:t>
            </a:r>
          </a:p>
          <a:p>
            <a:pPr lvl="3">
              <a:spcBef>
                <a:spcPts val="0"/>
              </a:spcBef>
            </a:pPr>
            <a:r>
              <a:rPr lang="en-US" dirty="0"/>
              <a:t>Mark J. Collins (2017), Pro HTML5 with CSS, JavaScript, and multimedia : complete website development and best practices. </a:t>
            </a:r>
            <a:r>
              <a:rPr lang="en-US" dirty="0" err="1"/>
              <a:t>Apress</a:t>
            </a:r>
            <a:r>
              <a:rPr lang="en-US" dirty="0" smtClean="0"/>
              <a:t>.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Further Reading: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Godbold</a:t>
            </a:r>
            <a:r>
              <a:rPr lang="en-US" dirty="0"/>
              <a:t>, A. and Jackson, S. (2016) Mastering Unity 2D Game Development. 2nd Ed. </a:t>
            </a:r>
            <a:r>
              <a:rPr lang="en-US" dirty="0" err="1"/>
              <a:t>USA:Packt</a:t>
            </a:r>
            <a:r>
              <a:rPr lang="en-US" dirty="0"/>
              <a:t> Publishing. ISBN: 1786463458.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Software : </a:t>
            </a:r>
            <a:r>
              <a:rPr lang="en-US" dirty="0" smtClean="0"/>
              <a:t>Visual Studio, SQL Server, PHP,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4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Achievement requirements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544527"/>
            <a:ext cx="7096259" cy="4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</a:t>
            </a:r>
            <a:r>
              <a:rPr lang="en-US" dirty="0" smtClean="0"/>
              <a:t>Answer Session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903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Lecturer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Lecturer Name</a:t>
            </a:r>
            <a:r>
              <a:rPr lang="en-US" altLang="en-US" dirty="0" smtClean="0"/>
              <a:t>: Daniel Mago Vistro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Email: </a:t>
            </a:r>
            <a:r>
              <a:rPr lang="en-US" altLang="en-US" dirty="0" smtClean="0"/>
              <a:t>daniel.mago@staffemail.apu.edu.my</a:t>
            </a:r>
          </a:p>
          <a:p>
            <a:pPr>
              <a:buFontTx/>
              <a:buNone/>
            </a:pPr>
            <a:r>
              <a:rPr lang="en-US" altLang="en-US" dirty="0" smtClean="0"/>
              <a:t>Telephone Extension: -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38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</a:t>
            </a:r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Different Types of Commercially Available Mobile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826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 for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Web Applications (CT050-3-2) or</a:t>
            </a:r>
          </a:p>
          <a:p>
            <a:pPr algn="just"/>
            <a:r>
              <a:rPr lang="en-US" dirty="0" smtClean="0"/>
              <a:t>Web Multimedia (CT051-3-2)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3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allows the student to understand the uses of multimedia and the web on mobile devices such as phones and PDAs.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9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Outcomes, CLOs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buNone/>
            </a:pPr>
            <a:r>
              <a:rPr lang="en-US" altLang="en-US" sz="2800" b="1" dirty="0">
                <a:latin typeface="+mj-lt"/>
              </a:rPr>
              <a:t>At the end of this course, </a:t>
            </a:r>
            <a:r>
              <a:rPr lang="en-US" altLang="en-US" sz="2800" b="1" dirty="0" smtClean="0">
                <a:latin typeface="+mj-lt"/>
              </a:rPr>
              <a:t>YOU </a:t>
            </a:r>
            <a:r>
              <a:rPr lang="en-US" altLang="en-US" sz="2800" b="1" dirty="0">
                <a:latin typeface="+mj-lt"/>
              </a:rPr>
              <a:t>should be able to</a:t>
            </a:r>
            <a:r>
              <a:rPr lang="en-US" altLang="en-US" sz="2800" b="1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2400" dirty="0" smtClean="0">
                <a:latin typeface="+mj-lt"/>
              </a:rPr>
              <a:t>Evaluate the emerging technologies and standards for mobile and web multimedia.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dirty="0" smtClean="0">
                <a:latin typeface="+mj-lt"/>
              </a:rPr>
              <a:t>Construct appropriate mobile web and multimedia application.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dirty="0" smtClean="0">
                <a:latin typeface="+mj-lt"/>
              </a:rPr>
              <a:t>Compare the current types of mobile multimedia today.</a:t>
            </a:r>
          </a:p>
          <a:p>
            <a:pPr marL="0" indent="0" algn="just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25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Mapping of CLOs with MOEs Domain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1978" y="5330745"/>
            <a:ext cx="4865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PLO1 – Knowledge</a:t>
            </a:r>
          </a:p>
          <a:p>
            <a:r>
              <a:rPr lang="en-US" dirty="0"/>
              <a:t>PLO3 – Thinking and </a:t>
            </a:r>
            <a:r>
              <a:rPr lang="en-US" dirty="0" smtClean="0"/>
              <a:t>Scientific Skills</a:t>
            </a:r>
            <a:endParaRPr lang="en-US" dirty="0"/>
          </a:p>
          <a:p>
            <a:r>
              <a:rPr lang="en-US" dirty="0" smtClean="0"/>
              <a:t>PLO8 – Managerial and Entrepreneurial Skills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00300"/>
            <a:ext cx="809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30033"/>
            <a:ext cx="7042150" cy="1143000"/>
          </a:xfrm>
        </p:spPr>
        <p:txBody>
          <a:bodyPr/>
          <a:lstStyle/>
          <a:p>
            <a:r>
              <a:rPr lang="en-US" b="1" u="sng" dirty="0" smtClean="0"/>
              <a:t>MQF and MOE Domains</a:t>
            </a:r>
            <a:endParaRPr lang="en-US" b="1" u="sn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539496"/>
            <a:ext cx="8229600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5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Teaching Strategies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/>
              <a:t>Lecture</a:t>
            </a:r>
          </a:p>
          <a:p>
            <a:r>
              <a:rPr lang="en-US" sz="2800" kern="1200" dirty="0" smtClean="0"/>
              <a:t>Tutorial</a:t>
            </a:r>
            <a:endParaRPr lang="en-US" sz="2800" kern="1200" dirty="0"/>
          </a:p>
          <a:p>
            <a:pPr marL="0" indent="0">
              <a:buNone/>
            </a:pPr>
            <a:endParaRPr lang="en-US" sz="2400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Assessment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54558"/>
            <a:ext cx="8229600" cy="3660104"/>
          </a:xfrm>
        </p:spPr>
        <p:txBody>
          <a:bodyPr/>
          <a:lstStyle/>
          <a:p>
            <a:r>
              <a:rPr lang="en-US" dirty="0" smtClean="0"/>
              <a:t>Final Exam </a:t>
            </a:r>
            <a:r>
              <a:rPr lang="en-US" b="1" dirty="0" smtClean="0">
                <a:solidFill>
                  <a:srgbClr val="FF0000"/>
                </a:solidFill>
              </a:rPr>
              <a:t>(50%) </a:t>
            </a:r>
            <a:r>
              <a:rPr lang="en-US" sz="2800" dirty="0" smtClean="0"/>
              <a:t>: CLO1</a:t>
            </a:r>
          </a:p>
          <a:p>
            <a:endParaRPr lang="en-US" dirty="0" smtClean="0"/>
          </a:p>
          <a:p>
            <a:r>
              <a:rPr lang="en-US" dirty="0" smtClean="0"/>
              <a:t>Individual Assignment </a:t>
            </a:r>
            <a:r>
              <a:rPr lang="en-US" b="1" dirty="0" smtClean="0">
                <a:solidFill>
                  <a:srgbClr val="FF0000"/>
                </a:solidFill>
              </a:rPr>
              <a:t>(50%)</a:t>
            </a:r>
          </a:p>
          <a:p>
            <a:pPr lvl="1">
              <a:buFontTx/>
              <a:buChar char="-"/>
            </a:pPr>
            <a:r>
              <a:rPr lang="en-US" dirty="0" smtClean="0"/>
              <a:t>Design and execution of lab cases: CLO2</a:t>
            </a:r>
          </a:p>
          <a:p>
            <a:pPr lvl="1">
              <a:buFontTx/>
              <a:buChar char="-"/>
            </a:pPr>
            <a:r>
              <a:rPr lang="en-US" dirty="0" smtClean="0"/>
              <a:t>Regular update of progress: CLO3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**refer to SAIS for details</a:t>
            </a:r>
          </a:p>
        </p:txBody>
      </p:sp>
    </p:spTree>
    <p:extLst>
      <p:ext uri="{BB962C8B-B14F-4D97-AF65-F5344CB8AC3E}">
        <p14:creationId xmlns:p14="http://schemas.microsoft.com/office/powerpoint/2010/main" val="58694477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21</TotalTime>
  <Pages>11</Pages>
  <Words>557</Words>
  <Application>Microsoft Office PowerPoint</Application>
  <PresentationFormat>On-screen Show (4:3)</PresentationFormat>
  <Paragraphs>99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Times New Roman</vt:lpstr>
      <vt:lpstr>Wingdings</vt:lpstr>
      <vt:lpstr>UCTI-Template-foundation-level</vt:lpstr>
      <vt:lpstr>Custom Design</vt:lpstr>
      <vt:lpstr>PowerPoint Presentation</vt:lpstr>
      <vt:lpstr>Lecturer Information</vt:lpstr>
      <vt:lpstr>Pre-requisites for this Module</vt:lpstr>
      <vt:lpstr>Aims of this Module</vt:lpstr>
      <vt:lpstr>Course Learning Outcomes, CLOs</vt:lpstr>
      <vt:lpstr>Mapping of CLOs with MOEs Domain</vt:lpstr>
      <vt:lpstr>MQF and MOE Domains</vt:lpstr>
      <vt:lpstr>Teaching Strategies</vt:lpstr>
      <vt:lpstr>Assessment Methods</vt:lpstr>
      <vt:lpstr>PowerPoint Presentation</vt:lpstr>
      <vt:lpstr>Methods of Delivery </vt:lpstr>
      <vt:lpstr>Outcomes Based Education (OBE)</vt:lpstr>
      <vt:lpstr>So…What is OBE?</vt:lpstr>
      <vt:lpstr>Course Content Outline</vt:lpstr>
      <vt:lpstr>Course Content Outline</vt:lpstr>
      <vt:lpstr>What is expected of you </vt:lpstr>
      <vt:lpstr>What support is available for you </vt:lpstr>
      <vt:lpstr> Achievement requirements 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Daniel Mago Vistro</cp:lastModifiedBy>
  <cp:revision>7</cp:revision>
  <cp:lastPrinted>1995-11-02T09:23:42Z</cp:lastPrinted>
  <dcterms:created xsi:type="dcterms:W3CDTF">2017-10-17T06:32:29Z</dcterms:created>
  <dcterms:modified xsi:type="dcterms:W3CDTF">2019-04-29T07:21:55Z</dcterms:modified>
</cp:coreProperties>
</file>