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46"/>
  </p:notesMasterIdLst>
  <p:handoutMasterIdLst>
    <p:handoutMasterId r:id="rId47"/>
  </p:handout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393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506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317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827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67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1758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90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1984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369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723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4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0417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34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0554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1385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959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084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53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023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8968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461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87503-2BBC-4D1E-BBDA-2C39705654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1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130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791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530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1910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751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334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87503-2BBC-4D1E-BBDA-2C3970565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05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34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44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71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093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wap.com/img/girl_image_steinberg.gi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624263"/>
            <a:ext cx="6769100" cy="1752600"/>
          </a:xfrm>
        </p:spPr>
        <p:txBody>
          <a:bodyPr/>
          <a:lstStyle/>
          <a:p>
            <a:r>
              <a:rPr lang="en-US" sz="2800" b="1" dirty="0" smtClean="0"/>
              <a:t>Mobile Web Development</a:t>
            </a:r>
            <a:endParaRPr lang="en-US" sz="2800" b="1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2246942" y="1398025"/>
            <a:ext cx="6897058" cy="1356398"/>
          </a:xfrm>
          <a:prstGeom prst="roundRect">
            <a:avLst>
              <a:gd name="adj" fmla="val 20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/>
              <a:t>Mobile and Web Multimedia</a:t>
            </a:r>
            <a:endParaRPr lang="en-US" sz="4000" b="1" dirty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/>
              <a:t>CT009-3-2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</a:rPr>
              <a:t>Version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VC1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38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General Packet Radio Service</a:t>
            </a:r>
          </a:p>
          <a:p>
            <a:endParaRPr lang="en-US" sz="2000" dirty="0"/>
          </a:p>
          <a:p>
            <a:r>
              <a:rPr lang="en-US" sz="2000" dirty="0"/>
              <a:t> GPRS provides the always-on experience which means that end-users can choose to be </a:t>
            </a:r>
            <a:r>
              <a:rPr lang="en-US" sz="2000" dirty="0" smtClean="0"/>
              <a:t>in ‘receive-mode</a:t>
            </a:r>
            <a:r>
              <a:rPr lang="en-US" sz="2000" dirty="0"/>
              <a:t>’ and/or ‘send-mode’ all the time, wherever they are. </a:t>
            </a:r>
          </a:p>
          <a:p>
            <a:endParaRPr lang="en-US" sz="2000" dirty="0"/>
          </a:p>
          <a:p>
            <a:r>
              <a:rPr lang="en-US" sz="2000" dirty="0"/>
              <a:t> GPRS still operates in the GSM frequency bands. </a:t>
            </a:r>
          </a:p>
          <a:p>
            <a:endParaRPr lang="en-US" sz="2000" dirty="0"/>
          </a:p>
          <a:p>
            <a:r>
              <a:rPr lang="en-US" sz="2000" dirty="0"/>
              <a:t> Data traffic will compete with voice traffic on the GSM network</a:t>
            </a:r>
          </a:p>
        </p:txBody>
      </p:sp>
    </p:spTree>
    <p:extLst>
      <p:ext uri="{BB962C8B-B14F-4D97-AF65-F5344CB8AC3E}">
        <p14:creationId xmlns:p14="http://schemas.microsoft.com/office/powerpoint/2010/main" val="25553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114300" y="1638300"/>
            <a:ext cx="90297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b="1" dirty="0" smtClean="0"/>
              <a:t> </a:t>
            </a:r>
            <a:r>
              <a:rPr lang="en-GB" sz="1600" dirty="0" smtClean="0">
                <a:latin typeface="+mn-lt"/>
              </a:rPr>
              <a:t>EDGE Technology is a further development of current GSM networks.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latin typeface="+mn-lt"/>
              </a:rPr>
              <a:t> Enabling a maximum speed of 384kbps.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endParaRPr lang="en-GB" sz="1600" dirty="0" smtClean="0"/>
          </a:p>
          <a:p>
            <a:pPr>
              <a:buFont typeface="Wingdings" pitchFamily="2" charset="2"/>
              <a:buChar char="v"/>
            </a:pPr>
            <a:endParaRPr lang="en-GB" sz="1600" dirty="0" smtClean="0">
              <a:latin typeface="Calibri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en-US" sz="1600" dirty="0">
              <a:latin typeface="Calibri" pitchFamily="34" charset="0"/>
            </a:endParaRPr>
          </a:p>
          <a:p>
            <a:pPr lvl="2">
              <a:buFont typeface="Wingdings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lvl="2">
              <a:buFont typeface="Wingdings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en-US" sz="1400" dirty="0">
              <a:latin typeface="Calibri" pitchFamily="34" charset="0"/>
            </a:endParaRPr>
          </a:p>
          <a:p>
            <a:pPr lvl="1"/>
            <a:endParaRPr lang="en-US" sz="1400" dirty="0">
              <a:latin typeface="Calibri" pitchFamily="34" charset="0"/>
            </a:endParaRPr>
          </a:p>
          <a:p>
            <a:pPr lvl="1"/>
            <a:endParaRPr lang="en-US" sz="1400" dirty="0">
              <a:latin typeface="Calibri" pitchFamily="34" charset="0"/>
            </a:endParaRP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1348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EDGE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8"/>
          <p:cNvSpPr txBox="1">
            <a:spLocks noChangeAspect="1" noChangeArrowheads="1"/>
          </p:cNvSpPr>
          <p:nvPr/>
        </p:nvSpPr>
        <p:spPr bwMode="auto">
          <a:xfrm>
            <a:off x="114300" y="1638300"/>
            <a:ext cx="88392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600" dirty="0" smtClean="0">
                <a:latin typeface="+mn-lt"/>
              </a:rPr>
              <a:t> UMTS has access to new frequency bands and significantly more capacity to carry both voice </a:t>
            </a:r>
          </a:p>
          <a:p>
            <a:r>
              <a:rPr lang="en-GB" sz="1600" dirty="0" smtClean="0">
                <a:latin typeface="+mn-lt"/>
              </a:rPr>
              <a:t>    and data traffic. </a:t>
            </a:r>
          </a:p>
          <a:p>
            <a:endParaRPr lang="en-GB" sz="16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latin typeface="+mn-lt"/>
              </a:rPr>
              <a:t> Congestion issues will no longer be significant.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latin typeface="+mn-lt"/>
              </a:rPr>
              <a:t> UMTS speeds will be higher than on GPRS and more consistent too, because competition</a:t>
            </a:r>
          </a:p>
          <a:p>
            <a:r>
              <a:rPr lang="en-GB" sz="1600" dirty="0" smtClean="0">
                <a:latin typeface="+mn-lt"/>
              </a:rPr>
              <a:t>    between traffic streams will be less intense. </a:t>
            </a:r>
          </a:p>
          <a:p>
            <a:pPr>
              <a:buFont typeface="Wingdings" pitchFamily="2" charset="2"/>
              <a:buChar char="v"/>
            </a:pPr>
            <a:endParaRPr lang="en-GB" sz="1600" dirty="0" smtClean="0">
              <a:latin typeface="+mn-lt"/>
            </a:endParaRPr>
          </a:p>
          <a:p>
            <a:pPr>
              <a:buFont typeface="Wingdings" pitchFamily="2" charset="2"/>
              <a:buChar char="v"/>
            </a:pPr>
            <a:r>
              <a:rPr lang="en-GB" sz="1600" dirty="0" smtClean="0">
                <a:latin typeface="+mn-lt"/>
              </a:rPr>
              <a:t> The quality of the transmission will be higher as well leading to a much richer service </a:t>
            </a:r>
          </a:p>
          <a:p>
            <a:r>
              <a:rPr lang="en-GB" sz="1600" dirty="0" smtClean="0">
                <a:latin typeface="+mn-lt"/>
              </a:rPr>
              <a:t>    environment.</a:t>
            </a:r>
            <a:endParaRPr lang="en-US" sz="1400" dirty="0" smtClean="0">
              <a:latin typeface="Calibri" pitchFamily="34" charset="0"/>
            </a:endParaRPr>
          </a:p>
          <a:p>
            <a:pPr lvl="1"/>
            <a:endParaRPr lang="en-US" sz="1400" dirty="0">
              <a:latin typeface="Calibri" pitchFamily="34" charset="0"/>
            </a:endParaRP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13468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UMTS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8488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3G / 3.5G / 4G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Proved expensive with limited coverage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Possibility of up 1mbps, more likely 384kbps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4G may be here before 3G picks up 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Both technologies have the possibility of delivering content at over 1mbps to a mobile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True multimedia experience on the move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0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7312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3G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3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The slow growth put down to the delays in launching 3G service by many operators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Cite financial and technical difficulties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Bandwidth problems, no mass sites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Problem sourcing handsets as it’s costly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Most current Malaysia operators offer 3G services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Limited service to large cities (Kuala Lumpur, Penang, Johor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Bahru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All operators are under pressure to start recouping some of the billions of investment made in the 3G licenses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94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51850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The Need For Mobile Web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43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Ubiquity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Fulfils the need for real-time communication and information anywhere.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600" kern="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Instant Connectivity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Achievable using GPRS and better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600" kern="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Personalisation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Personalized interface and information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Intelligent browsing – knows your preferences before you use it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600" kern="0" dirty="0" smtClean="0">
              <a:solidFill>
                <a:srgbClr val="000000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Localisation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lang="en-GB" sz="1600" kern="0" dirty="0" smtClean="0">
                <a:solidFill>
                  <a:srgbClr val="000000"/>
                </a:solidFill>
                <a:latin typeface="+mn-lt"/>
              </a:rPr>
              <a:t>Knowing where you are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60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1360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Introduction To XML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XML is a huge part of web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to define documents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to define data types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Cross platform compatibility - structured plain text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XHTML is an XML document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WML is 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1419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6888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Markup Language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 mark-up language adds structure to a document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Contains codes to define structure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&lt;h1&gt;Heading Text&lt;/h1&gt;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&lt;h2&gt;Second Heading&lt;/h2&gt;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&lt;p&gt;Paragraph text - the cat sat on the mat&lt;/p&gt;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XHTML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</a:t>
            </a:r>
            <a:r>
              <a:rPr kumimoji="0" lang="en-GB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tensible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ypertext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ark-up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anguage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400" kern="0" dirty="0" smtClean="0"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for desktop web site development</a:t>
            </a: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400" kern="0" dirty="0" smtClean="0"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Used on</a:t>
            </a: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some recent PDA devices</a:t>
            </a: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v"/>
            </a:pPr>
            <a:endParaRPr lang="en-GB" sz="1400" kern="0" baseline="0" dirty="0" smtClean="0">
              <a:latin typeface="+mn-lt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XHTML is HTML defined as an XML document.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11641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WML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ireless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M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ark-up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anguage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WML is designed for mobile devices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WML is an XML document just like XHTML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Unlike XHTML, a WML document contains many ‘cards’ that a mobile device can display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An XHTML document tends to contain &lt;body&gt; &lt;/body&gt; to contain document contents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Pages in WML are called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Decks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A deck is a set of cards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9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335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A Deck of Cards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752600"/>
            <a:ext cx="68580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&lt;</a:t>
            </a:r>
            <a:r>
              <a:rPr lang="en-US" sz="1400" dirty="0" err="1">
                <a:latin typeface="Courier New" pitchFamily="1" charset="0"/>
              </a:rPr>
              <a:t>wml</a:t>
            </a:r>
            <a:r>
              <a:rPr lang="en-US" sz="1400" dirty="0">
                <a:latin typeface="Courier New" pitchFamily="1" charset="0"/>
              </a:rPr>
              <a:t>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    &lt;card&gt;</a:t>
            </a:r>
            <a:endParaRPr lang="en-US" sz="1400" b="0" dirty="0">
              <a:latin typeface="Courier New" pitchFamily="1" charset="0"/>
            </a:endParaRP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&lt;do type="accept" label="next"&gt;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    </a:t>
            </a:r>
            <a:r>
              <a:rPr lang="en-US" sz="1400" dirty="0">
                <a:latin typeface="Courier New" pitchFamily="1" charset="0"/>
              </a:rPr>
              <a:t>&lt;go </a:t>
            </a:r>
            <a:r>
              <a:rPr lang="en-US" sz="1400" dirty="0" err="1">
                <a:latin typeface="Courier New" pitchFamily="1" charset="0"/>
              </a:rPr>
              <a:t>url</a:t>
            </a:r>
            <a:r>
              <a:rPr lang="en-US" sz="1400" dirty="0">
                <a:latin typeface="Courier New" pitchFamily="1" charset="0"/>
              </a:rPr>
              <a:t>="#card2"/&gt;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&lt;/do&gt;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acme inc.&lt;</a:t>
            </a:r>
            <a:r>
              <a:rPr lang="en-US" sz="1400" b="0" dirty="0" err="1">
                <a:latin typeface="Courier New" pitchFamily="1" charset="0"/>
              </a:rPr>
              <a:t>br</a:t>
            </a:r>
            <a:r>
              <a:rPr lang="en-US" sz="1400" b="0" dirty="0">
                <a:latin typeface="Courier New" pitchFamily="1" charset="0"/>
              </a:rPr>
              <a:t>/&gt;directory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    &lt;/card&gt;</a:t>
            </a:r>
          </a:p>
          <a:p>
            <a:pPr>
              <a:tabLst>
                <a:tab pos="1090613" algn="l"/>
                <a:tab pos="1936750" algn="l"/>
              </a:tabLst>
            </a:pPr>
            <a:endParaRPr lang="en-US" sz="1400" dirty="0">
              <a:latin typeface="Courier New" pitchFamily="1" charset="0"/>
            </a:endParaRP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    &lt;card name="card2"&gt;</a:t>
            </a:r>
            <a:endParaRPr lang="en-US" sz="1400" b="0" dirty="0">
              <a:latin typeface="Courier New" pitchFamily="1" charset="0"/>
            </a:endParaRP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&lt;do type="accept"&gt; 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    &lt;go </a:t>
            </a:r>
            <a:r>
              <a:rPr lang="en-US" sz="1400" b="0" dirty="0" err="1">
                <a:latin typeface="Courier New" pitchFamily="1" charset="0"/>
              </a:rPr>
              <a:t>url</a:t>
            </a:r>
            <a:r>
              <a:rPr lang="en-US" sz="1400" b="0" dirty="0">
                <a:latin typeface="Courier New" pitchFamily="1" charset="0"/>
              </a:rPr>
              <a:t>="?send=$type"/&gt;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&lt;/do&gt;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services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&lt;select key="type"&gt;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    &lt;option value="</a:t>
            </a:r>
            <a:r>
              <a:rPr lang="en-US" sz="1400" b="0" dirty="0" err="1">
                <a:latin typeface="Courier New" pitchFamily="1" charset="0"/>
              </a:rPr>
              <a:t>em</a:t>
            </a:r>
            <a:r>
              <a:rPr lang="en-US" sz="1400" b="0" dirty="0">
                <a:latin typeface="Courier New" pitchFamily="1" charset="0"/>
              </a:rPr>
              <a:t>"&gt;email&lt;/option&gt;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    &lt;option value="ph"&gt;phone&lt;/option&gt;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    &lt;option value="</a:t>
            </a:r>
            <a:r>
              <a:rPr lang="en-US" sz="1400" b="0" dirty="0" err="1">
                <a:latin typeface="Courier New" pitchFamily="1" charset="0"/>
              </a:rPr>
              <a:t>fx</a:t>
            </a:r>
            <a:r>
              <a:rPr lang="en-US" sz="1400" b="0" dirty="0">
                <a:latin typeface="Courier New" pitchFamily="1" charset="0"/>
              </a:rPr>
              <a:t>"&gt;fax&lt;/option&gt;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b="0" dirty="0">
                <a:latin typeface="Courier New" pitchFamily="1" charset="0"/>
              </a:rPr>
              <a:t>        &lt;/select&gt;</a:t>
            </a: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    &lt;/card&gt;</a:t>
            </a:r>
            <a:endParaRPr lang="en-US" sz="1400" b="0" dirty="0">
              <a:latin typeface="Courier New" pitchFamily="1" charset="0"/>
            </a:endParaRPr>
          </a:p>
          <a:p>
            <a:pPr>
              <a:tabLst>
                <a:tab pos="1090613" algn="l"/>
                <a:tab pos="1936750" algn="l"/>
              </a:tabLst>
            </a:pPr>
            <a:r>
              <a:rPr lang="en-US" sz="1400" dirty="0">
                <a:latin typeface="Courier New" pitchFamily="1" charset="0"/>
              </a:rPr>
              <a:t>&lt;/</a:t>
            </a:r>
            <a:r>
              <a:rPr lang="en-US" sz="1400" dirty="0" err="1">
                <a:latin typeface="Courier New" pitchFamily="1" charset="0"/>
              </a:rPr>
              <a:t>wml</a:t>
            </a:r>
            <a:r>
              <a:rPr lang="en-US" sz="1400" dirty="0">
                <a:latin typeface="Courier New" pitchFamily="1" charset="0"/>
              </a:rPr>
              <a:t>&gt;</a:t>
            </a:r>
            <a:endParaRPr lang="en-US" sz="1400" b="0" dirty="0">
              <a:latin typeface="Courier New" pitchFamily="1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1752600"/>
            <a:ext cx="1741488" cy="1514475"/>
          </a:xfrm>
          <a:prstGeom prst="roundRect">
            <a:avLst>
              <a:gd name="adj" fmla="val 12495"/>
            </a:avLst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6013" y="1924050"/>
            <a:ext cx="16525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Acme Inc.</a:t>
            </a:r>
          </a:p>
          <a:p>
            <a:r>
              <a:rPr lang="en-US" sz="1600">
                <a:solidFill>
                  <a:srgbClr val="000000"/>
                </a:solidFill>
              </a:rPr>
              <a:t>Directory</a:t>
            </a:r>
          </a:p>
          <a:p>
            <a:r>
              <a:rPr lang="en-US" sz="1600">
                <a:solidFill>
                  <a:srgbClr val="000000"/>
                </a:solidFill>
              </a:rPr>
              <a:t>_____________</a:t>
            </a:r>
          </a:p>
          <a:p>
            <a:r>
              <a:rPr lang="en-US" sz="1600">
                <a:solidFill>
                  <a:srgbClr val="000000"/>
                </a:solidFill>
              </a:rPr>
              <a:t>Next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91250" y="3663950"/>
            <a:ext cx="1739900" cy="1512888"/>
          </a:xfrm>
          <a:prstGeom prst="roundRect">
            <a:avLst>
              <a:gd name="adj" fmla="val 12495"/>
            </a:avLst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15075" y="3756025"/>
            <a:ext cx="15398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Services</a:t>
            </a:r>
          </a:p>
          <a:p>
            <a:r>
              <a:rPr lang="en-US" sz="1600">
                <a:solidFill>
                  <a:srgbClr val="000000"/>
                </a:solidFill>
              </a:rPr>
              <a:t>1&gt;Email</a:t>
            </a:r>
          </a:p>
          <a:p>
            <a:r>
              <a:rPr lang="en-US" sz="1600">
                <a:solidFill>
                  <a:srgbClr val="000000"/>
                </a:solidFill>
              </a:rPr>
              <a:t>2  Phone</a:t>
            </a:r>
          </a:p>
          <a:p>
            <a:r>
              <a:rPr lang="en-US" sz="1600">
                <a:solidFill>
                  <a:srgbClr val="000000"/>
                </a:solidFill>
              </a:rPr>
              <a:t>____________</a:t>
            </a:r>
          </a:p>
          <a:p>
            <a:r>
              <a:rPr lang="en-US" sz="1600">
                <a:solidFill>
                  <a:srgbClr val="000000"/>
                </a:solidFill>
              </a:rPr>
              <a:t>OK	</a:t>
            </a:r>
          </a:p>
        </p:txBody>
      </p:sp>
    </p:spTree>
    <p:extLst>
      <p:ext uri="{BB962C8B-B14F-4D97-AF65-F5344CB8AC3E}">
        <p14:creationId xmlns:p14="http://schemas.microsoft.com/office/powerpoint/2010/main" val="18493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different types of commercially available mobile applications</a:t>
            </a:r>
          </a:p>
          <a:p>
            <a:pPr lvl="1"/>
            <a:r>
              <a:rPr lang="en-US" dirty="0" smtClean="0"/>
              <a:t>Introduction to Mobile Web</a:t>
            </a:r>
          </a:p>
          <a:p>
            <a:pPr lvl="1"/>
            <a:r>
              <a:rPr lang="en-US" dirty="0" smtClean="0"/>
              <a:t>Introduction to XML</a:t>
            </a:r>
          </a:p>
          <a:p>
            <a:pPr lvl="1"/>
            <a:r>
              <a:rPr lang="en-US" dirty="0" smtClean="0"/>
              <a:t>Markup Language – HTML/XHTML</a:t>
            </a:r>
          </a:p>
          <a:p>
            <a:pPr lvl="1"/>
            <a:r>
              <a:rPr lang="en-US" dirty="0" smtClean="0"/>
              <a:t>Introduction to WML/WML Script</a:t>
            </a:r>
          </a:p>
          <a:p>
            <a:pPr lvl="1"/>
            <a:r>
              <a:rPr lang="en-US" dirty="0" smtClean="0"/>
              <a:t>Software Available for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270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WML Input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5700" y="1103103"/>
            <a:ext cx="5240338" cy="2026094"/>
            <a:chOff x="1085700" y="1103103"/>
            <a:chExt cx="5240338" cy="2026094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831825" y="2820778"/>
              <a:ext cx="73417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4498825" y="2820778"/>
              <a:ext cx="554639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Prev</a:t>
              </a: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085700" y="1525378"/>
              <a:ext cx="58509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400" dirty="0"/>
                <a:t>Back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1412725" y="2058778"/>
              <a:ext cx="609600" cy="7938"/>
            </a:xfrm>
            <a:prstGeom prst="line">
              <a:avLst/>
            </a:prstGeom>
            <a:noFill/>
            <a:ln w="50800">
              <a:solidFill>
                <a:srgbClr val="CC0099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"/>
            <p:cNvSpPr>
              <a:spLocks noChangeArrowheads="1"/>
            </p:cNvSpPr>
            <p:nvPr/>
          </p:nvSpPr>
          <p:spPr bwMode="auto">
            <a:xfrm>
              <a:off x="1952475" y="1103103"/>
              <a:ext cx="1822450" cy="1628775"/>
            </a:xfrm>
            <a:prstGeom prst="roundRect">
              <a:avLst>
                <a:gd name="adj" fmla="val 12495"/>
              </a:avLst>
            </a:prstGeom>
            <a:solidFill>
              <a:srgbClr val="CACA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1984225" y="1144378"/>
              <a:ext cx="1378583" cy="1170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574675">
                <a:tabLst>
                  <a:tab pos="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First Name:</a:t>
              </a:r>
            </a:p>
            <a:p>
              <a:pPr defTabSz="574675">
                <a:tabLst>
                  <a:tab pos="0" algn="l"/>
                </a:tabLst>
              </a:pPr>
              <a:endParaRPr lang="en-US" sz="1400" dirty="0">
                <a:solidFill>
                  <a:srgbClr val="000000"/>
                </a:solidFill>
              </a:endParaRPr>
            </a:p>
            <a:p>
              <a:pPr defTabSz="574675">
                <a:tabLst>
                  <a:tab pos="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Jane_</a:t>
              </a:r>
            </a:p>
            <a:p>
              <a:pPr defTabSz="574675">
                <a:tabLst>
                  <a:tab pos="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____________</a:t>
              </a:r>
            </a:p>
            <a:p>
              <a:pPr defTabSz="574675">
                <a:tabLst>
                  <a:tab pos="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851125" y="1601578"/>
              <a:ext cx="60960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774925" y="2058778"/>
              <a:ext cx="609600" cy="7938"/>
            </a:xfrm>
            <a:prstGeom prst="line">
              <a:avLst/>
            </a:prstGeom>
            <a:noFill/>
            <a:ln w="50800">
              <a:solidFill>
                <a:srgbClr val="CC0099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3"/>
            <p:cNvSpPr>
              <a:spLocks noChangeArrowheads="1"/>
            </p:cNvSpPr>
            <p:nvPr/>
          </p:nvSpPr>
          <p:spPr bwMode="auto">
            <a:xfrm>
              <a:off x="4503588" y="1103103"/>
              <a:ext cx="1822450" cy="1628775"/>
            </a:xfrm>
            <a:prstGeom prst="roundRect">
              <a:avLst>
                <a:gd name="adj" fmla="val 12495"/>
              </a:avLst>
            </a:prstGeom>
            <a:solidFill>
              <a:srgbClr val="CACA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4536925" y="1144378"/>
              <a:ext cx="1378583" cy="1170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574675">
                <a:tabLst>
                  <a:tab pos="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Last Name:</a:t>
              </a:r>
            </a:p>
            <a:p>
              <a:pPr defTabSz="574675">
                <a:tabLst>
                  <a:tab pos="0" algn="l"/>
                </a:tabLst>
              </a:pPr>
              <a:endParaRPr lang="en-US" sz="1400">
                <a:solidFill>
                  <a:srgbClr val="000000"/>
                </a:solidFill>
              </a:endParaRPr>
            </a:p>
            <a:p>
              <a:pPr defTabSz="574675">
                <a:tabLst>
                  <a:tab pos="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Doe_</a:t>
              </a:r>
            </a:p>
            <a:p>
              <a:pPr defTabSz="574675">
                <a:tabLst>
                  <a:tab pos="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____________</a:t>
              </a:r>
            </a:p>
            <a:p>
              <a:pPr defTabSz="574675">
                <a:tabLst>
                  <a:tab pos="0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Done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2898625" y="2973178"/>
              <a:ext cx="91440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5260825" y="3049378"/>
              <a:ext cx="914400" cy="11113"/>
            </a:xfrm>
            <a:prstGeom prst="line">
              <a:avLst/>
            </a:prstGeom>
            <a:noFill/>
            <a:ln w="50800">
              <a:solidFill>
                <a:srgbClr val="CC0099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04800" y="3038071"/>
            <a:ext cx="7181850" cy="332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&lt;card&gt;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</a:t>
            </a:r>
            <a:r>
              <a:rPr lang="en-US" sz="1400" dirty="0">
                <a:latin typeface="Courier New" pitchFamily="1" charset="0"/>
              </a:rPr>
              <a:t>&lt;do type="accept" label="next"&gt;</a:t>
            </a:r>
          </a:p>
          <a:p>
            <a:pPr>
              <a:tabLst>
                <a:tab pos="912813" algn="l"/>
              </a:tabLst>
            </a:pPr>
            <a:r>
              <a:rPr lang="en-US" sz="1400" dirty="0">
                <a:latin typeface="Courier New" pitchFamily="1" charset="0"/>
              </a:rPr>
              <a:t>    &lt;go </a:t>
            </a:r>
            <a:r>
              <a:rPr lang="en-US" sz="1400" dirty="0" err="1">
                <a:latin typeface="Courier New" pitchFamily="1" charset="0"/>
              </a:rPr>
              <a:t>url</a:t>
            </a:r>
            <a:r>
              <a:rPr lang="en-US" sz="1400" dirty="0">
                <a:latin typeface="Courier New" pitchFamily="1" charset="0"/>
              </a:rPr>
              <a:t>="#card2"/&gt;</a:t>
            </a:r>
          </a:p>
          <a:p>
            <a:pPr>
              <a:tabLst>
                <a:tab pos="912813" algn="l"/>
              </a:tabLst>
            </a:pPr>
            <a:r>
              <a:rPr lang="en-US" sz="1400" dirty="0">
                <a:latin typeface="Courier New" pitchFamily="1" charset="0"/>
              </a:rPr>
              <a:t>  &lt;/do&gt;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first name: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&lt;input key="</a:t>
            </a:r>
            <a:r>
              <a:rPr lang="en-US" sz="1400" b="0" dirty="0" err="1">
                <a:latin typeface="Courier New" pitchFamily="1" charset="0"/>
              </a:rPr>
              <a:t>fname</a:t>
            </a:r>
            <a:r>
              <a:rPr lang="en-US" sz="1400" b="0" dirty="0">
                <a:latin typeface="Courier New" pitchFamily="1" charset="0"/>
              </a:rPr>
              <a:t>"/&gt;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&lt;/card&gt;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&lt;card </a:t>
            </a:r>
            <a:r>
              <a:rPr lang="en-US" sz="1400" dirty="0">
                <a:latin typeface="Courier New" pitchFamily="1" charset="0"/>
              </a:rPr>
              <a:t>name="card2"</a:t>
            </a:r>
            <a:r>
              <a:rPr lang="en-US" sz="1400" b="0" dirty="0">
                <a:latin typeface="Courier New" pitchFamily="1" charset="0"/>
              </a:rPr>
              <a:t>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</a:t>
            </a:r>
            <a:r>
              <a:rPr lang="en-US" sz="1400" dirty="0">
                <a:latin typeface="Courier New" pitchFamily="1" charset="0"/>
              </a:rPr>
              <a:t>&lt;do type="accept" label="done"&gt;</a:t>
            </a:r>
          </a:p>
          <a:p>
            <a:pPr>
              <a:tabLst>
                <a:tab pos="912813" algn="l"/>
              </a:tabLst>
            </a:pPr>
            <a:r>
              <a:rPr lang="en-US" sz="1400" dirty="0">
                <a:latin typeface="Courier New" pitchFamily="1" charset="0"/>
              </a:rPr>
              <a:t>    &lt;go </a:t>
            </a:r>
            <a:r>
              <a:rPr lang="en-US" sz="1400" dirty="0" err="1">
                <a:latin typeface="Courier New" pitchFamily="1" charset="0"/>
              </a:rPr>
              <a:t>url</a:t>
            </a:r>
            <a:r>
              <a:rPr lang="en-US" sz="1400" dirty="0">
                <a:latin typeface="Courier New" pitchFamily="1" charset="0"/>
              </a:rPr>
              <a:t>="?get=person" method="post" </a:t>
            </a:r>
          </a:p>
          <a:p>
            <a:pPr>
              <a:tabLst>
                <a:tab pos="912813" algn="l"/>
              </a:tabLst>
            </a:pPr>
            <a:r>
              <a:rPr lang="en-US" sz="1400" dirty="0">
                <a:latin typeface="Courier New" pitchFamily="1" charset="0"/>
              </a:rPr>
              <a:t>          </a:t>
            </a:r>
            <a:r>
              <a:rPr lang="en-US" sz="1400" dirty="0" err="1">
                <a:latin typeface="Courier New" pitchFamily="1" charset="0"/>
              </a:rPr>
              <a:t>postdata</a:t>
            </a:r>
            <a:r>
              <a:rPr lang="en-US" sz="1400" dirty="0">
                <a:latin typeface="Courier New" pitchFamily="1" charset="0"/>
              </a:rPr>
              <a:t>="first=$</a:t>
            </a:r>
            <a:r>
              <a:rPr lang="en-US" sz="1400" dirty="0" err="1">
                <a:latin typeface="Courier New" pitchFamily="1" charset="0"/>
              </a:rPr>
              <a:t>fname&amp;amp;last</a:t>
            </a:r>
            <a:r>
              <a:rPr lang="en-US" sz="1400" dirty="0">
                <a:latin typeface="Courier New" pitchFamily="1" charset="0"/>
              </a:rPr>
              <a:t>=$</a:t>
            </a:r>
            <a:r>
              <a:rPr lang="en-US" sz="1400" dirty="0" err="1">
                <a:latin typeface="Courier New" pitchFamily="1" charset="0"/>
              </a:rPr>
              <a:t>lname</a:t>
            </a:r>
            <a:r>
              <a:rPr lang="en-US" sz="1400" dirty="0">
                <a:latin typeface="Courier New" pitchFamily="1" charset="0"/>
              </a:rPr>
              <a:t>"/&gt;</a:t>
            </a:r>
          </a:p>
          <a:p>
            <a:pPr>
              <a:tabLst>
                <a:tab pos="912813" algn="l"/>
              </a:tabLst>
            </a:pPr>
            <a:r>
              <a:rPr lang="en-US" sz="1400" dirty="0">
                <a:latin typeface="Courier New" pitchFamily="1" charset="0"/>
              </a:rPr>
              <a:t>  &lt;/do&gt;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last name:       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  &lt;input key="</a:t>
            </a:r>
            <a:r>
              <a:rPr lang="en-US" sz="1400" b="0" dirty="0" err="1">
                <a:latin typeface="Courier New" pitchFamily="1" charset="0"/>
              </a:rPr>
              <a:t>lname</a:t>
            </a:r>
            <a:r>
              <a:rPr lang="en-US" sz="1400" b="0" dirty="0">
                <a:latin typeface="Courier New" pitchFamily="1" charset="0"/>
              </a:rPr>
              <a:t>"/&gt;</a:t>
            </a:r>
          </a:p>
          <a:p>
            <a:pPr>
              <a:tabLst>
                <a:tab pos="912813" algn="l"/>
              </a:tabLst>
            </a:pPr>
            <a:r>
              <a:rPr lang="en-US" sz="1400" b="0" dirty="0">
                <a:latin typeface="Courier New" pitchFamily="1" charset="0"/>
              </a:rPr>
              <a:t>&lt;/card&gt;</a:t>
            </a:r>
          </a:p>
        </p:txBody>
      </p:sp>
    </p:spTree>
    <p:extLst>
      <p:ext uri="{BB962C8B-B14F-4D97-AF65-F5344CB8AC3E}">
        <p14:creationId xmlns:p14="http://schemas.microsoft.com/office/powerpoint/2010/main" val="216617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0540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Graphics WML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WBMP Stands for</a:t>
            </a: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sz="16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Wirelss</a:t>
            </a: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WBMP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 is default and only supported picture for WBMP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WBMP’s</a:t>
            </a: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are uncompressed, monochrome black/white bitmaps intended for use in devices with small screens and narrow bandwidth connection.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You can convert gifts to WBMP using on-line resources.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kern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b="1" kern="0" baseline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6" name="Picture 4" descr="http://www.wap.com/img/girl_image_steinberg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886200" y="3733800"/>
            <a:ext cx="35814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09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52122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WML Editors &amp; Emulators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Editor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1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smtClean="0">
                <a:latin typeface="+mn-lt"/>
              </a:rPr>
              <a:t>Nokia </a:t>
            </a:r>
            <a:r>
              <a:rPr lang="en-GB" sz="1600" kern="0" dirty="0" err="1" smtClean="0">
                <a:latin typeface="+mn-lt"/>
              </a:rPr>
              <a:t>ToolKit</a:t>
            </a:r>
            <a:endParaRPr lang="en-GB" sz="1600" kern="0" dirty="0" smtClean="0">
              <a:latin typeface="+mn-lt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Notepad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Coffee Cup	Wireless Web Builder.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smtClean="0">
                <a:latin typeface="+mn-lt"/>
              </a:rPr>
              <a:t>3TL </a:t>
            </a:r>
            <a:r>
              <a:rPr lang="en-GB" sz="1600" kern="0" dirty="0" err="1" smtClean="0">
                <a:latin typeface="+mn-lt"/>
              </a:rPr>
              <a:t>Wbuilder</a:t>
            </a:r>
            <a:r>
              <a:rPr lang="en-GB" sz="1600" kern="0" dirty="0" smtClean="0">
                <a:latin typeface="+mn-lt"/>
              </a:rPr>
              <a:t> Professional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GB" sz="16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Openwave</a:t>
            </a: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smtClean="0">
                <a:latin typeface="+mn-lt"/>
              </a:rPr>
              <a:t>Microsoft Web Matrix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smtClean="0">
                <a:latin typeface="+mn-lt"/>
              </a:rPr>
              <a:t>Emulators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smtClean="0">
                <a:latin typeface="+mn-lt"/>
              </a:rPr>
              <a:t>M3Gate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kumimoji="0" lang="en-GB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UPSDK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600" kern="0" dirty="0" err="1" smtClean="0">
                <a:latin typeface="+mn-lt"/>
              </a:rPr>
              <a:t>Openwave</a:t>
            </a: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kern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sz="16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GB" sz="1600" b="1" kern="0" baseline="0" dirty="0" smtClean="0"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7254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Nokia Toolkit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719263"/>
            <a:ext cx="6704013" cy="4411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256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3695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Coffee Cup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613" y="1719263"/>
            <a:ext cx="5946775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30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2333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err="1" smtClean="0"/>
              <a:t>Openwave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108075"/>
            <a:ext cx="27908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Phone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1565275"/>
            <a:ext cx="1985963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533400" y="1870075"/>
            <a:ext cx="1635125" cy="44116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8773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3409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Ericsson Toolkit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00138" y="1719263"/>
            <a:ext cx="6943725" cy="441166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716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160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Web Standards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spect="1" noChangeArrowheads="1"/>
          </p:cNvSpPr>
          <p:nvPr/>
        </p:nvSpPr>
        <p:spPr bwMode="auto">
          <a:xfrm>
            <a:off x="152400" y="15700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World Wide Web Consortium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@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hlinkClick r:id="rId3"/>
              </a:rPr>
              <a:t>www.w3c.org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Sets the standards for the web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Provides vendor neutral forum for its members to address web related issues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W3C has over 510 Members and nearly 60 full-time staff around the world who contribute to the development of W3C specifications and software.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1678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Why Standards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 bwMode="auto">
          <a:xfrm>
            <a:off x="114300" y="16383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Standards are a good idea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Developers write standard mark-up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Browsers display standard mark-up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Users do not have to concern themselves over which browser to 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Differences between browsers should be in  the application use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Not which web sites a browser can view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Defeats the point of the World Wide Web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52926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What Are The Standards ?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There are many W3C standards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More accurately – “Recommendations”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Define the structure and syntax of document types on the web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move towards XML as a standard base application for documents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There is no way of policing these standards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Web site creators have traditionally had free reign to do what they want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and as such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 does not help the web progress.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51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topic, You should be able 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Identify mobile web development technologies and solutions</a:t>
            </a:r>
          </a:p>
          <a:p>
            <a:pPr lvl="1"/>
            <a:r>
              <a:rPr lang="en-US" dirty="0" smtClean="0"/>
              <a:t>Demonstrate the ability to build mobile web applications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5242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Web Standards ?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Ideally XML is the key technology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XML is highly versatile when used with related     technologies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XSLT, XPATH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eXtensible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Style sheet Language Transformation (XSLT)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Can be used to convert any XML document into a different format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E.g. XML data to XHTML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XHTML to WML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42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318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Real World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Content Placeholder 5" descr="xml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1844675"/>
            <a:ext cx="6899275" cy="42402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456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2318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Real World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XSLT requires processor power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Ideal is not suitable on all current devices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create more standards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Different devices use different mark-up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devices show one type of mark-up differently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However, legislation has been introduced to make the web accessible to everyone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3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1604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Web Standards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is responsible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Designers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Developers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Software Manufacturers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Users?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should users care?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Do they care?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Will they / should they have to?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1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58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Device Characteristics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standards sound great.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 a site to standards.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a standards compliant browser render it flawlessly regardless of platform or device type.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did we not do this from the start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neither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we do not do it now.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58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Device Characteristics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 bwMode="auto">
          <a:xfrm>
            <a:off x="1524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truly standard World Wide Web is something that we all should aim for and in</a:t>
            </a:r>
            <a:r>
              <a:rPr lang="en-GB" kern="0" dirty="0" smtClean="0">
                <a:latin typeface="+mn-lt"/>
              </a:rPr>
              <a:t> 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mean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Devices are getting better – but not perfect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Older sites do not convert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Means nothing to the ‘man on the street’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devices require different design and implementation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Until we become fully standards compliant this will not change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7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58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Device Characteristics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spect="1" noChangeArrowheads="1"/>
          </p:cNvSpPr>
          <p:nvPr/>
        </p:nvSpPr>
        <p:spPr bwMode="auto">
          <a:xfrm>
            <a:off x="190500" y="1600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examine various devices and highlight there characteristics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designers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developers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must take into account the devices that are likely to be used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wish to discount as few people as possible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Why limit your audience with poor design?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11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1232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Playstation Portable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11cm / 4.3in Screen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16:9 Widescreen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480x272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Browser: </a:t>
            </a: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Mozilla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4.0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Popular gaming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Wireless access capability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 most recent update of the PSP firmware supports HTML, JavaScript and Apple </a:t>
            </a: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PodCasts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Relatively fast and powerful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Slower than a desktop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Limited version of XHTML compliancy supported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 Flash player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3758" y="1562100"/>
            <a:ext cx="2857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29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738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Blackberry Device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240x160 (</a:t>
            </a: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BlackBerry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7520)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Browser: BlackBerry/3.6.0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BlackBerry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Basic HTML support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Scripting support (JavaScript)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WML and WML Script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Internet and e-mail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773238"/>
            <a:ext cx="2649538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44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3307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Palm OS Device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Screen: 320x480 colour screen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Various browser agents: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Netscape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Palm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Standards compliant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HTML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xHTML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cHTML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WML, SSL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JavaScript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GIF and Cookies too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33500"/>
            <a:ext cx="34512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637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You Must Be Able To Use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mastered this topic, you should be able to use the following terms correctly in your assignments and exams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Mobile applications </a:t>
            </a:r>
          </a:p>
          <a:p>
            <a:pPr lvl="1"/>
            <a:r>
              <a:rPr lang="en-US" dirty="0" smtClean="0"/>
              <a:t>WML</a:t>
            </a:r>
          </a:p>
          <a:p>
            <a:pPr lvl="1"/>
            <a:r>
              <a:rPr lang="en-US" dirty="0" smtClean="0"/>
              <a:t>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4643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/>
              <a:t>Windows Mobile (PDA)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240x320 resolution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640x480 high 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colour displays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connectivity options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Compatible with XHTML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Subset of XHTML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Does not fully support the whole standard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Versatile, performing many functions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1628775"/>
            <a:ext cx="2166937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40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18934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err="1" smtClean="0"/>
              <a:t>Symbian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500" y="15621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Varying screen size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Not generally limited to a design type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Symbian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operating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Mostly used for cellular phones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standards compliancy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 web browser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6919" y="1562100"/>
            <a:ext cx="2366962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Question and Answer Session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311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next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Mobile Multimedia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3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Mobile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 </a:t>
            </a:r>
            <a:r>
              <a:rPr lang="en-US" sz="1600" dirty="0"/>
              <a:t>Is there a need for another web standard targeting mobile devices</a:t>
            </a:r>
            <a:r>
              <a:rPr lang="en-US" sz="1600" dirty="0" smtClean="0"/>
              <a:t>?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Desktop web development does not translate to the mobile world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Mobile development requires</a:t>
            </a:r>
          </a:p>
          <a:p>
            <a:endParaRPr lang="en-US" sz="1600" dirty="0"/>
          </a:p>
          <a:p>
            <a:pPr lvl="1">
              <a:buFont typeface="Wingdings" pitchFamily="2" charset="2"/>
              <a:buChar char="v"/>
            </a:pPr>
            <a:r>
              <a:rPr lang="en-US" sz="1200" dirty="0"/>
              <a:t>  </a:t>
            </a:r>
            <a:r>
              <a:rPr lang="en-US" sz="1400" dirty="0"/>
              <a:t>Lightweight media</a:t>
            </a:r>
          </a:p>
          <a:p>
            <a:pPr lvl="1"/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 Different Navigation methods</a:t>
            </a:r>
          </a:p>
          <a:p>
            <a:pPr lvl="1"/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 Streamline media options.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600" dirty="0"/>
              <a:t>Desktop mark-up features does not really suit for a mobile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Wireless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WAP – Wireless Application Protocol.</a:t>
            </a:r>
          </a:p>
          <a:p>
            <a:endParaRPr lang="en-US" sz="1600" dirty="0"/>
          </a:p>
          <a:p>
            <a:pPr lvl="1">
              <a:buFont typeface="Wingdings" pitchFamily="2" charset="2"/>
              <a:buChar char="v"/>
            </a:pPr>
            <a:r>
              <a:rPr lang="en-US" sz="1600" dirty="0"/>
              <a:t> </a:t>
            </a:r>
            <a:r>
              <a:rPr lang="en-US" sz="1400" dirty="0"/>
              <a:t>Currently is version 2.0</a:t>
            </a:r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  <a:p>
            <a:pPr lvl="1">
              <a:buFont typeface="Wingdings" pitchFamily="2" charset="2"/>
              <a:buChar char="v"/>
            </a:pPr>
            <a:r>
              <a:rPr lang="en-GB" sz="1400" dirty="0"/>
              <a:t> Communication protocols that standardised the way mobiles can be used for Internet access</a:t>
            </a:r>
          </a:p>
          <a:p>
            <a:pPr lvl="1">
              <a:buFont typeface="Wingdings" pitchFamily="2" charset="2"/>
              <a:buChar char="v"/>
            </a:pPr>
            <a:endParaRPr lang="en-GB" sz="1400" dirty="0"/>
          </a:p>
          <a:p>
            <a:pPr>
              <a:buFont typeface="Wingdings" pitchFamily="2" charset="2"/>
              <a:buChar char="v"/>
            </a:pPr>
            <a:r>
              <a:rPr lang="en-GB" sz="14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-Mode</a:t>
            </a:r>
          </a:p>
          <a:p>
            <a:pPr>
              <a:buFont typeface="Wingdings" pitchFamily="2" charset="2"/>
              <a:buChar char="v"/>
            </a:pPr>
            <a:endParaRPr lang="en-GB" sz="1600" dirty="0"/>
          </a:p>
          <a:p>
            <a:pPr lvl="1">
              <a:buFont typeface="Wingdings" pitchFamily="2" charset="2"/>
              <a:buChar char="v"/>
            </a:pPr>
            <a:r>
              <a:rPr lang="en-GB" sz="1600" dirty="0"/>
              <a:t> </a:t>
            </a:r>
            <a:r>
              <a:rPr lang="en-GB" sz="1400" dirty="0"/>
              <a:t>The first "smart phone" for Web browsing, first introduced in Japan; provides colour and video over    </a:t>
            </a:r>
          </a:p>
          <a:p>
            <a:pPr lvl="1"/>
            <a:r>
              <a:rPr lang="en-GB" sz="1400" dirty="0"/>
              <a:t>     telephone sets and is becoming increasingly popular outside of Japan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sz="1800" dirty="0"/>
              <a:t>The </a:t>
            </a:r>
            <a:r>
              <a:rPr lang="en-GB" sz="1800" b="1" dirty="0">
                <a:solidFill>
                  <a:srgbClr val="FF0000"/>
                </a:solidFill>
              </a:rPr>
              <a:t>de facto worldwide standard </a:t>
            </a:r>
            <a:r>
              <a:rPr lang="en-GB" sz="1800" dirty="0"/>
              <a:t>for providing Internet communications and advanced telephony  </a:t>
            </a:r>
          </a:p>
          <a:p>
            <a:r>
              <a:rPr lang="en-GB" sz="1800" dirty="0"/>
              <a:t>    services on digital mobile phones, pagers, personal digital assistants and other wireless terminals</a:t>
            </a:r>
            <a:r>
              <a:rPr lang="en-GB" sz="1800" dirty="0" smtClean="0"/>
              <a:t>.</a:t>
            </a: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>
                <a:cs typeface="Times New Roman" pitchFamily="1" charset="0"/>
              </a:rPr>
              <a:t>Phone.com, Ericsson, Nokia and many others began developing independent </a:t>
            </a:r>
            <a:r>
              <a:rPr lang="en-GB" sz="1800" dirty="0" smtClean="0">
                <a:cs typeface="Times New Roman" pitchFamily="1" charset="0"/>
              </a:rPr>
              <a:t>standards</a:t>
            </a:r>
            <a:endParaRPr lang="en-GB" sz="1800" dirty="0">
              <a:cs typeface="Times New Roman" pitchFamily="1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>
                <a:cs typeface="Times New Roman" pitchFamily="1" charset="0"/>
              </a:rPr>
              <a:t>Made more sense to focus development around a common standard 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>
                <a:cs typeface="Times New Roman" pitchFamily="1" charset="0"/>
              </a:rPr>
              <a:t>Goal was to </a:t>
            </a:r>
            <a:r>
              <a:rPr lang="en-GB" sz="1800" b="1" dirty="0">
                <a:solidFill>
                  <a:srgbClr val="FF0000"/>
                </a:solidFill>
                <a:cs typeface="Times New Roman" pitchFamily="1" charset="0"/>
              </a:rPr>
              <a:t>establish a common format</a:t>
            </a:r>
            <a:r>
              <a:rPr lang="en-GB" sz="1800" dirty="0">
                <a:cs typeface="Times New Roman" pitchFamily="1" charset="0"/>
              </a:rPr>
              <a:t> for Internet transfers to mobile telephones across vendors </a:t>
            </a:r>
            <a:r>
              <a:rPr lang="en-GB" sz="1800" dirty="0" smtClean="0">
                <a:cs typeface="Times New Roman" pitchFamily="1" charset="0"/>
              </a:rPr>
              <a:t>and  </a:t>
            </a:r>
            <a:r>
              <a:rPr lang="en-GB" sz="1800" dirty="0">
                <a:cs typeface="Times New Roman" pitchFamily="1" charset="0"/>
              </a:rPr>
              <a:t>providers.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 smtClean="0"/>
              <a:t> </a:t>
            </a:r>
            <a:r>
              <a:rPr lang="en-US" sz="1800" dirty="0"/>
              <a:t>WAP is an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application communication protocol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 smtClean="0"/>
              <a:t> </a:t>
            </a:r>
            <a:r>
              <a:rPr lang="en-US" sz="1800" dirty="0"/>
              <a:t>WAP is used to </a:t>
            </a:r>
            <a:r>
              <a:rPr lang="en-US" sz="1800" b="1" dirty="0">
                <a:solidFill>
                  <a:srgbClr val="FF0000"/>
                </a:solidFill>
              </a:rPr>
              <a:t>access services and information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WAP is for </a:t>
            </a:r>
            <a:r>
              <a:rPr lang="en-US" sz="1800" b="1" dirty="0">
                <a:solidFill>
                  <a:srgbClr val="FF0000"/>
                </a:solidFill>
              </a:rPr>
              <a:t>handheld devices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such as </a:t>
            </a:r>
            <a:r>
              <a:rPr lang="en-US" sz="1800" b="1" dirty="0">
                <a:solidFill>
                  <a:srgbClr val="FF0000"/>
                </a:solidFill>
              </a:rPr>
              <a:t>mobile phones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WAP is a </a:t>
            </a:r>
            <a:r>
              <a:rPr lang="en-US" sz="1800" b="1" dirty="0">
                <a:solidFill>
                  <a:srgbClr val="FF0000"/>
                </a:solidFill>
              </a:rPr>
              <a:t>protocol</a:t>
            </a:r>
            <a:r>
              <a:rPr lang="en-US" sz="1800" dirty="0"/>
              <a:t> designed for </a:t>
            </a:r>
            <a:r>
              <a:rPr lang="en-US" sz="1800" b="1" dirty="0">
                <a:solidFill>
                  <a:srgbClr val="FF0000"/>
                </a:solidFill>
              </a:rPr>
              <a:t>micro browsers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/>
              <a:t>WAP enables the creating of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web applications </a:t>
            </a:r>
            <a:r>
              <a:rPr lang="en-US" sz="1800" dirty="0"/>
              <a:t>for mobile devices </a:t>
            </a:r>
            <a:endParaRPr lang="en-GB" sz="1800" dirty="0">
              <a:cs typeface="Times New Roman" pitchFamily="1" charset="0"/>
            </a:endParaRPr>
          </a:p>
          <a:p>
            <a:endParaRPr lang="en-GB" sz="1400" dirty="0">
              <a:latin typeface="Calibri" pitchFamily="34" charset="0"/>
              <a:cs typeface="Times New Roman" pitchFamily="1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63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dirty="0">
                <a:latin typeface="Calibri" pitchFamily="34" charset="0"/>
              </a:rPr>
              <a:t> </a:t>
            </a:r>
            <a:r>
              <a:rPr lang="en-GB" sz="1800" dirty="0"/>
              <a:t>Devices are poorly designed and have a difficult user interface. I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nputting text is a pretty clumsy  business</a:t>
            </a:r>
            <a:r>
              <a:rPr lang="en-GB" sz="1800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Mobile screens can only display a few </a:t>
            </a:r>
            <a:r>
              <a:rPr lang="en-GB" sz="1800" dirty="0" smtClean="0">
                <a:ea typeface="Arial Unicode MS" pitchFamily="34" charset="-128"/>
                <a:cs typeface="Arial Unicode MS" pitchFamily="34" charset="-128"/>
              </a:rPr>
              <a:t>characters</a:t>
            </a:r>
            <a:endParaRPr lang="en-GB" sz="1800" dirty="0"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</a:t>
            </a:r>
            <a:r>
              <a:rPr lang="en-US" sz="1800" dirty="0"/>
              <a:t>Reliable Wireless Networks - </a:t>
            </a:r>
            <a:r>
              <a:rPr lang="en-GB" sz="1800" dirty="0"/>
              <a:t>WAP gateways suffer from high downtimes and assuming that end-users do </a:t>
            </a:r>
            <a:r>
              <a:rPr lang="en-GB" sz="1800" dirty="0" smtClean="0"/>
              <a:t>get </a:t>
            </a:r>
            <a:r>
              <a:rPr lang="en-GB" sz="1800" dirty="0"/>
              <a:t>through calls are dropped easily.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Lack of roaming</a:t>
            </a:r>
            <a:r>
              <a:rPr lang="en-US" sz="1800" dirty="0"/>
              <a:t> across multiple </a:t>
            </a:r>
            <a:r>
              <a:rPr lang="en-US" sz="1800" dirty="0" smtClean="0"/>
              <a:t>networks</a:t>
            </a:r>
            <a:endParaRPr lang="en-GB" sz="1800" dirty="0"/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End-users still need to dial-up for a connection, and set-up times are long, which further frustrates </a:t>
            </a:r>
            <a:r>
              <a:rPr lang="en-GB" sz="1800" dirty="0" smtClean="0"/>
              <a:t>end- </a:t>
            </a:r>
            <a:r>
              <a:rPr lang="en-GB" sz="1800" dirty="0"/>
              <a:t>users.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/>
              <a:t> No </a:t>
            </a:r>
            <a:r>
              <a:rPr lang="en-US" sz="1800" dirty="0"/>
              <a:t>Instant Connectivity </a:t>
            </a:r>
          </a:p>
          <a:p>
            <a:pPr>
              <a:buFont typeface="Wingdings" pitchFamily="2" charset="2"/>
              <a:buChar char="v"/>
            </a:pP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 Its bandwidth is extremely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WAP essentially dial-up over mobile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/>
              <a:t>Unreliable</a:t>
            </a:r>
          </a:p>
          <a:p>
            <a:pPr lvl="1"/>
            <a:r>
              <a:rPr lang="en-US" sz="1400" dirty="0"/>
              <a:t> Expensive</a:t>
            </a:r>
          </a:p>
          <a:p>
            <a:pPr lvl="1"/>
            <a:r>
              <a:rPr lang="en-US" sz="1400" dirty="0"/>
              <a:t> Slow</a:t>
            </a:r>
          </a:p>
          <a:p>
            <a:endParaRPr lang="en-US" sz="1800" dirty="0"/>
          </a:p>
          <a:p>
            <a:r>
              <a:rPr lang="en-US" sz="1800" dirty="0"/>
              <a:t> The connectivity of mobile devices for both phones and PDA’s have improved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400" dirty="0"/>
              <a:t> GPRS</a:t>
            </a:r>
          </a:p>
          <a:p>
            <a:pPr lvl="1"/>
            <a:r>
              <a:rPr lang="en-US" sz="1400" dirty="0"/>
              <a:t> EDGE</a:t>
            </a:r>
          </a:p>
          <a:p>
            <a:pPr lvl="1"/>
            <a:r>
              <a:rPr lang="en-US" sz="1400" dirty="0"/>
              <a:t> UMTS</a:t>
            </a:r>
          </a:p>
          <a:p>
            <a:pPr lvl="1"/>
            <a:r>
              <a:rPr lang="en-US" sz="1400" dirty="0"/>
              <a:t> 3G, 3.5G &amp; 4G (Offers High-Speed Access)</a:t>
            </a:r>
          </a:p>
        </p:txBody>
      </p:sp>
    </p:spTree>
    <p:extLst>
      <p:ext uri="{BB962C8B-B14F-4D97-AF65-F5344CB8AC3E}">
        <p14:creationId xmlns:p14="http://schemas.microsoft.com/office/powerpoint/2010/main" val="14757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22</TotalTime>
  <Pages>11</Pages>
  <Words>1925</Words>
  <Application>Microsoft Office PowerPoint</Application>
  <PresentationFormat>On-screen Show (4:3)</PresentationFormat>
  <Paragraphs>429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Courier New</vt:lpstr>
      <vt:lpstr>新細明體</vt:lpstr>
      <vt:lpstr>Times New Roman</vt:lpstr>
      <vt:lpstr>Wingdings</vt:lpstr>
      <vt:lpstr>UCTI-Template-foundation-level</vt:lpstr>
      <vt:lpstr>Custom Design</vt:lpstr>
      <vt:lpstr>PowerPoint Presentation</vt:lpstr>
      <vt:lpstr>Topic &amp; Structure of The Lesson</vt:lpstr>
      <vt:lpstr>Learning Outcomes</vt:lpstr>
      <vt:lpstr>Key Terms You Must Be Able To Use</vt:lpstr>
      <vt:lpstr>Introduction to Mobile Web</vt:lpstr>
      <vt:lpstr>Present Wireless Communication</vt:lpstr>
      <vt:lpstr>What is WAP?</vt:lpstr>
      <vt:lpstr>WAP Problems </vt:lpstr>
      <vt:lpstr>Connection to WAP</vt:lpstr>
      <vt:lpstr>GPRS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7</cp:revision>
  <cp:lastPrinted>1995-11-02T09:23:42Z</cp:lastPrinted>
  <dcterms:created xsi:type="dcterms:W3CDTF">2017-10-17T06:32:29Z</dcterms:created>
  <dcterms:modified xsi:type="dcterms:W3CDTF">2019-04-29T07:27:20Z</dcterms:modified>
</cp:coreProperties>
</file>