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707" r:id="rId2"/>
  </p:sldMasterIdLst>
  <p:notesMasterIdLst>
    <p:notesMasterId r:id="rId28"/>
  </p:notesMasterIdLst>
  <p:handoutMasterIdLst>
    <p:handoutMasterId r:id="rId29"/>
  </p:handoutMasterIdLst>
  <p:sldIdLst>
    <p:sldId id="308" r:id="rId3"/>
    <p:sldId id="271" r:id="rId4"/>
    <p:sldId id="272" r:id="rId5"/>
    <p:sldId id="273" r:id="rId6"/>
    <p:sldId id="274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75" r:id="rId24"/>
    <p:sldId id="276" r:id="rId25"/>
    <p:sldId id="277" r:id="rId26"/>
    <p:sldId id="278" r:id="rId2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3" d="100"/>
          <a:sy n="73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0913874-8EF8-4227-A7E5-6D27D7AAD675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48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A37BD78-3B0D-4FF0-A966-72C235D2D50C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44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76B62A7B-15FC-4B3C-80DA-52FC28DBF4E3}" type="slidenum">
              <a:rPr lang="en-GB"/>
              <a:pPr/>
              <a:t>12</a:t>
            </a:fld>
            <a:endParaRPr lang="en-GB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39775"/>
            <a:ext cx="4870450" cy="365283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642574"/>
            <a:ext cx="5027613" cy="4398138"/>
          </a:xfrm>
        </p:spPr>
        <p:txBody>
          <a:bodyPr/>
          <a:lstStyle/>
          <a:p>
            <a:r>
              <a:rPr lang="en-GB" sz="1400"/>
              <a:t>We are in the early stages of m-commerce - a more mature technology platform for multi-media data transmission facilitating mobile transactions will appear over the next two years.</a:t>
            </a:r>
          </a:p>
          <a:p>
            <a:r>
              <a:rPr lang="en-GB" sz="1400"/>
              <a:t>At present mobile operators offer many innovative m-commerce services for customers to purchase air tickets or buy a tin of coca-cola from a dispensing machine with on-line payment - see IBM TV advert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258FF6EC-7D04-4866-8315-EA862B0B957B}" type="slidenum">
              <a:rPr lang="en-GB"/>
              <a:pPr/>
              <a:t>13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39775"/>
            <a:ext cx="4870450" cy="365283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642574"/>
            <a:ext cx="5027613" cy="4398138"/>
          </a:xfrm>
        </p:spPr>
        <p:txBody>
          <a:bodyPr/>
          <a:lstStyle/>
          <a:p>
            <a:r>
              <a:rPr lang="en-US"/>
              <a:t>Wap is designed to work with most wireless telephone systems and networks: </a:t>
            </a:r>
          </a:p>
          <a:p>
            <a:endParaRPr lang="en-US"/>
          </a:p>
          <a:p>
            <a:r>
              <a:rPr lang="en-US"/>
              <a:t>GSM</a:t>
            </a:r>
          </a:p>
          <a:p>
            <a:r>
              <a:rPr lang="en-US"/>
              <a:t>GPRS</a:t>
            </a:r>
          </a:p>
          <a:p>
            <a:r>
              <a:rPr lang="en-US"/>
              <a:t>CDMA</a:t>
            </a:r>
          </a:p>
          <a:p>
            <a:r>
              <a:rPr lang="en-US"/>
              <a:t>TETRA</a:t>
            </a:r>
          </a:p>
          <a:p>
            <a:r>
              <a:rPr lang="en-US"/>
              <a:t>DECT</a:t>
            </a:r>
          </a:p>
          <a:p>
            <a:endParaRPr lang="en-US"/>
          </a:p>
          <a:p>
            <a:r>
              <a:rPr lang="en-US"/>
              <a:t>Wap is optimised for use over cellular networks in particular circuit-switched networks rather than the more efficient packet-switched data networks.  The latter is most commonly used for daily Internet access.</a:t>
            </a:r>
          </a:p>
          <a:p>
            <a:r>
              <a:rPr lang="en-US"/>
              <a:t>This has led to WAP being accused of being too slow.</a:t>
            </a:r>
          </a:p>
        </p:txBody>
      </p:sp>
    </p:spTree>
    <p:extLst>
      <p:ext uri="{BB962C8B-B14F-4D97-AF65-F5344CB8AC3E}">
        <p14:creationId xmlns:p14="http://schemas.microsoft.com/office/powerpoint/2010/main" val="41807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4CA52586-6E2A-45C6-BB47-2D55F3D98F3A}" type="slidenum">
              <a:rPr lang="en-GB"/>
              <a:pPr/>
              <a:t>14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39775"/>
            <a:ext cx="4870450" cy="365283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642574"/>
            <a:ext cx="5027613" cy="4398138"/>
          </a:xfrm>
        </p:spPr>
        <p:txBody>
          <a:bodyPr/>
          <a:lstStyle/>
          <a:p>
            <a:r>
              <a:rPr lang="en-GB" sz="1400"/>
              <a:t>WAP is not the only technology that supports m-commerce. </a:t>
            </a:r>
          </a:p>
          <a:p>
            <a:r>
              <a:rPr lang="en-GB" sz="1400"/>
              <a:t>Also available are other mobile technologies such as Unstructured Supplementary Services Data (USSD) and Short Message Service(SMS).</a:t>
            </a:r>
          </a:p>
          <a:p>
            <a:r>
              <a:rPr lang="en-GB" sz="1400"/>
              <a:t>Both the above enable GSM(Global System for Mobile communication) mobile phones users to access the operators’ wireless portals</a:t>
            </a:r>
          </a:p>
        </p:txBody>
      </p:sp>
    </p:spTree>
    <p:extLst>
      <p:ext uri="{BB962C8B-B14F-4D97-AF65-F5344CB8AC3E}">
        <p14:creationId xmlns:p14="http://schemas.microsoft.com/office/powerpoint/2010/main" val="20869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FC1E683D-D0A1-4D75-A11E-3338354C5207}" type="slidenum">
              <a:rPr lang="en-GB"/>
              <a:pPr/>
              <a:t>15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39775"/>
            <a:ext cx="4870450" cy="365283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642574"/>
            <a:ext cx="5027613" cy="43981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2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  <a:ln/>
        </p:spPr>
        <p:txBody>
          <a:bodyPr/>
          <a:lstStyle/>
          <a:p>
            <a:fld id="{64593808-6BF3-42C0-A9D6-EB2F2ECF1DFA}" type="slidenum">
              <a:rPr lang="en-GB"/>
              <a:pPr/>
              <a:t>16</a:t>
            </a:fld>
            <a:endParaRPr lang="en-GB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39775"/>
            <a:ext cx="4870450" cy="365283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642574"/>
            <a:ext cx="5027613" cy="43981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8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3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78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787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22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0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 ‹#› of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2E23-C303-4745-9525-7C813E220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6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8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9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7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CT081-3-3-Mobile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and Web Multimedia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‹#› of 9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Mobile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Commerce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Slide ‹#› of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 # of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3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uetooth.ericsson.se/default.asp" TargetMode="External"/><Relationship Id="rId2" Type="http://schemas.openxmlformats.org/officeDocument/2006/relationships/hyperlink" Target="http://www.bluetooth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mscott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-trad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m-forum.com/item/65661/101&amp;n1=nd4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Mobile Commerce</a:t>
            </a:r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389188" y="2241361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800" dirty="0" smtClean="0"/>
              <a:t>Mobile and Web Multimedia</a:t>
            </a:r>
            <a:endParaRPr lang="en-US" sz="3800" dirty="0"/>
          </a:p>
          <a:p>
            <a:pPr eaLnBrk="1" hangingPunct="1"/>
            <a:r>
              <a:rPr lang="en-US" sz="1400" dirty="0" smtClean="0"/>
              <a:t>CT08-3-3 &amp; Version VC1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Technologies 2 - Bluetooth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Bluetooth - allows wireless transfer of data between mobile devices and fixed devices over very short distances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Bluetooth technology is being marketed as an alternative to infra-red technology.  Infra red has one big disadvantage - it demands a line-of-sight connection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see </a:t>
            </a:r>
            <a:r>
              <a:rPr lang="en-US" sz="2800" dirty="0">
                <a:hlinkClick r:id="rId2"/>
              </a:rPr>
              <a:t>www.bluetooth.com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see </a:t>
            </a:r>
            <a:r>
              <a:rPr lang="en-GB" sz="2800" dirty="0">
                <a:hlinkClick r:id="rId3"/>
              </a:rPr>
              <a:t>http://bluetooth.ericsson.se/default.asp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5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Technologies - WiFi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 Bandwidth</a:t>
            </a:r>
          </a:p>
          <a:p>
            <a:r>
              <a:rPr lang="en-GB"/>
              <a:t>Normally longer range than Bluetooth</a:t>
            </a:r>
          </a:p>
          <a:p>
            <a:r>
              <a:rPr lang="en-GB"/>
              <a:t>Devices getting smaller</a:t>
            </a:r>
          </a:p>
          <a:p>
            <a:pPr lvl="2"/>
            <a:r>
              <a:rPr lang="en-GB"/>
              <a:t>N80</a:t>
            </a:r>
          </a:p>
          <a:p>
            <a:r>
              <a:rPr lang="en-GB"/>
              <a:t>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6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M-Commerce Applications 1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>
                <a:latin typeface="Arial Unicode MS" pitchFamily="34" charset="-128"/>
              </a:rPr>
              <a:t>Real time notification of share prices to a mobile phone/PDA</a:t>
            </a:r>
          </a:p>
          <a:p>
            <a:pPr lvl="1"/>
            <a:r>
              <a:rPr lang="en-GB">
                <a:latin typeface="Arial Unicode MS" pitchFamily="34" charset="-128"/>
              </a:rPr>
              <a:t>stock market movements as they happen</a:t>
            </a:r>
          </a:p>
          <a:p>
            <a:r>
              <a:rPr lang="en-GB" sz="2800">
                <a:latin typeface="Arial Unicode MS" pitchFamily="34" charset="-128"/>
              </a:rPr>
              <a:t>Share portfolio</a:t>
            </a:r>
          </a:p>
          <a:p>
            <a:pPr lvl="1"/>
            <a:r>
              <a:rPr lang="en-GB">
                <a:latin typeface="Arial Unicode MS" pitchFamily="34" charset="-128"/>
              </a:rPr>
              <a:t>client is able to track/purchase/sell shares</a:t>
            </a:r>
          </a:p>
          <a:p>
            <a:r>
              <a:rPr lang="en-GB" sz="2800">
                <a:latin typeface="Arial Unicode MS" pitchFamily="34" charset="-128"/>
              </a:rPr>
              <a:t>Internet financial data company </a:t>
            </a:r>
            <a:r>
              <a:rPr lang="en-GB" sz="2800">
                <a:latin typeface="Arial Unicode MS" pitchFamily="34" charset="-128"/>
                <a:hlinkClick r:id="rId3"/>
              </a:rPr>
              <a:t>Hemscott </a:t>
            </a:r>
            <a:r>
              <a:rPr lang="en-GB" sz="2800">
                <a:latin typeface="Arial Unicode MS" pitchFamily="34" charset="-128"/>
              </a:rPr>
              <a:t>allow mobile phone users to trade shares. Group has linked up with </a:t>
            </a:r>
            <a:r>
              <a:rPr lang="en-GB" sz="2800">
                <a:latin typeface="Arial Unicode MS" pitchFamily="34" charset="-128"/>
                <a:hlinkClick r:id="rId4"/>
              </a:rPr>
              <a:t>w-Trade</a:t>
            </a:r>
            <a:r>
              <a:rPr lang="en-GB" sz="2800">
                <a:latin typeface="Arial Unicode MS" pitchFamily="34" charset="-128"/>
              </a:rPr>
              <a:t> Technologies of America to offer this WAP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8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M-Commerce Applications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News and weather notification/updates via mobile device</a:t>
            </a:r>
          </a:p>
          <a:p>
            <a:pPr>
              <a:lnSpc>
                <a:spcPct val="80000"/>
              </a:lnSpc>
            </a:pPr>
            <a:r>
              <a:rPr lang="en-GB" sz="2800"/>
              <a:t>Banking via internet enable mobiles using Wireless Application Protocol (WAP) </a:t>
            </a:r>
          </a:p>
          <a:p>
            <a:pPr>
              <a:lnSpc>
                <a:spcPct val="80000"/>
              </a:lnSpc>
            </a:pPr>
            <a:r>
              <a:rPr lang="en-GB" sz="2800"/>
              <a:t>However, the take up of WAP in the UK was extremely poor - over promoted? </a:t>
            </a:r>
          </a:p>
          <a:p>
            <a:pPr lvl="1">
              <a:lnSpc>
                <a:spcPct val="80000"/>
              </a:lnSpc>
            </a:pPr>
            <a:r>
              <a:rPr lang="en-GB" sz="2500"/>
              <a:t>Was slow and content very limited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4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M-Commerce Applications 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328738"/>
            <a:ext cx="8096250" cy="4421187"/>
          </a:xfrm>
        </p:spPr>
        <p:txBody>
          <a:bodyPr/>
          <a:lstStyle/>
          <a:p>
            <a:r>
              <a:rPr lang="en-GB" sz="2400">
                <a:latin typeface="Arial Unicode MS" pitchFamily="34" charset="-128"/>
              </a:rPr>
              <a:t>Conversely mobile messaging has been hugely popular with the public. Short Message Services  (SMS) – 500 Billion messages sent in 2004</a:t>
            </a:r>
          </a:p>
          <a:p>
            <a:pPr lvl="2"/>
            <a:r>
              <a:rPr lang="en-GB" sz="1700">
                <a:latin typeface="Arial Unicode MS" pitchFamily="34" charset="-128"/>
              </a:rPr>
              <a:t>What about U.S.</a:t>
            </a:r>
          </a:p>
          <a:p>
            <a:r>
              <a:rPr lang="en-GB" sz="2400">
                <a:latin typeface="Arial Unicode MS" pitchFamily="34" charset="-128"/>
              </a:rPr>
              <a:t>Applications using SMS on mobile phone are limited by the size of character text message that can be sent and there is perhaps an issue with security</a:t>
            </a:r>
          </a:p>
          <a:p>
            <a:r>
              <a:rPr lang="en-GB" sz="2400">
                <a:latin typeface="Arial Unicode MS" pitchFamily="34" charset="-128"/>
              </a:rPr>
              <a:t>Broadband bandwidth has superseded SMS limitations……. 2.5G and 3G</a:t>
            </a:r>
          </a:p>
          <a:p>
            <a:r>
              <a:rPr lang="en-GB" sz="2400">
                <a:latin typeface="Arial Unicode MS" pitchFamily="34" charset="-128"/>
              </a:rPr>
              <a:t>Email via the internet using WAP phones or PDA phones has had some take up</a:t>
            </a:r>
          </a:p>
          <a:p>
            <a:r>
              <a:rPr lang="en-US" sz="2400">
                <a:latin typeface="Arial Unicode MS" pitchFamily="34" charset="-128"/>
              </a:rPr>
              <a:t>Messaging has now moved into Multimedia messaging using pictures or other 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M-Commerce Applications 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534400" cy="5257800"/>
          </a:xfrm>
        </p:spPr>
        <p:txBody>
          <a:bodyPr/>
          <a:lstStyle/>
          <a:p>
            <a:r>
              <a:rPr lang="en-US" sz="2400">
                <a:latin typeface="Arial Unicode MS" pitchFamily="34" charset="-128"/>
              </a:rPr>
              <a:t>Mobile commerce offers an interactive future with:-</a:t>
            </a:r>
          </a:p>
          <a:p>
            <a:pPr lvl="1"/>
            <a:r>
              <a:rPr lang="en-US" sz="2500">
                <a:latin typeface="Arial Unicode MS" pitchFamily="34" charset="-128"/>
              </a:rPr>
              <a:t> two-way applications such as video telephony and video gambling (work currently under way on the UK lottery) </a:t>
            </a:r>
          </a:p>
          <a:p>
            <a:pPr lvl="1"/>
            <a:r>
              <a:rPr lang="en-US" sz="2500">
                <a:latin typeface="Arial Unicode MS" pitchFamily="34" charset="-128"/>
              </a:rPr>
              <a:t>one-way multimedia services such as movies on demand</a:t>
            </a:r>
          </a:p>
          <a:p>
            <a:r>
              <a:rPr lang="en-GB" sz="2400">
                <a:latin typeface="Arial Unicode MS" pitchFamily="34" charset="-128"/>
              </a:rPr>
              <a:t>M-Commerce can include the use of mobile devices and location based services to facilitate conventional transactions - “brick and click”. UK behind on this type of application but not Hong Kong!</a:t>
            </a:r>
          </a:p>
          <a:p>
            <a:pPr lvl="1"/>
            <a:r>
              <a:rPr lang="en-GB" sz="2000">
                <a:latin typeface="Arial Unicode MS" pitchFamily="34" charset="-128"/>
              </a:rPr>
              <a:t>Hong Kong e-Coupon service - customers download special offers and discounts onto their handsets in SMS format </a:t>
            </a:r>
          </a:p>
          <a:p>
            <a:pPr lvl="1"/>
            <a:r>
              <a:rPr lang="en-GB" sz="2000">
                <a:latin typeface="Arial Unicode MS" pitchFamily="34" charset="-128"/>
              </a:rPr>
              <a:t>Customer then enjoys range of privileges upon presentation of e-Coupon at the point of sale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2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M-Commerce Applications 5</a:t>
            </a: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328738"/>
            <a:ext cx="8096250" cy="4421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>
                <a:latin typeface="Arial Unicode MS" pitchFamily="34" charset="-128"/>
              </a:rPr>
              <a:t>Wireless Portals</a:t>
            </a:r>
          </a:p>
          <a:p>
            <a:pPr>
              <a:lnSpc>
                <a:spcPct val="80000"/>
              </a:lnSpc>
            </a:pPr>
            <a:r>
              <a:rPr lang="en-GB" sz="2800">
                <a:latin typeface="Arial Unicode MS" pitchFamily="34" charset="-128"/>
              </a:rPr>
              <a:t>Companies use the portal to enable their staff to keep in touch with enterprise email systems  and with customer data</a:t>
            </a:r>
          </a:p>
          <a:p>
            <a:pPr>
              <a:lnSpc>
                <a:spcPct val="80000"/>
              </a:lnSpc>
            </a:pPr>
            <a:r>
              <a:rPr lang="en-GB" sz="2800">
                <a:latin typeface="Arial Unicode MS" pitchFamily="34" charset="-128"/>
              </a:rPr>
              <a:t>Wireless portals are defined entry points through which users of mobile devices can access corporate systems</a:t>
            </a:r>
          </a:p>
          <a:p>
            <a:pPr>
              <a:lnSpc>
                <a:spcPct val="80000"/>
              </a:lnSpc>
            </a:pPr>
            <a:r>
              <a:rPr lang="en-GB" sz="2800">
                <a:latin typeface="Arial Unicode MS" pitchFamily="34" charset="-128"/>
              </a:rPr>
              <a:t>A recent study by Delphi Group found that more than half of the companies surveyed expected to use wireless portals to deliver information to their workforce in the next two years</a:t>
            </a:r>
            <a:r>
              <a:rPr lang="en-GB">
                <a:latin typeface="Arial Unicode MS" pitchFamily="34" charset="-128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GB" sz="2800">
                <a:latin typeface="Arial Unicode MS" pitchFamily="34" charset="-128"/>
              </a:rPr>
              <a:t>Video calling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Micro-Payments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Generally payments of 2p to £5</a:t>
            </a:r>
          </a:p>
          <a:p>
            <a:pPr lvl="1"/>
            <a:r>
              <a:rPr lang="en-GB"/>
              <a:t>Added to bills by contract providers</a:t>
            </a:r>
          </a:p>
          <a:p>
            <a:pPr lvl="1"/>
            <a:r>
              <a:rPr lang="en-GB"/>
              <a:t>Or PAYG</a:t>
            </a:r>
          </a:p>
          <a:p>
            <a:r>
              <a:rPr lang="en-GB"/>
              <a:t>Large volume – low value</a:t>
            </a:r>
          </a:p>
          <a:p>
            <a:pPr lvl="2"/>
            <a:r>
              <a:rPr lang="en-GB"/>
              <a:t>Ring-tones</a:t>
            </a:r>
          </a:p>
          <a:p>
            <a:pPr lvl="2"/>
            <a:r>
              <a:rPr lang="en-GB"/>
              <a:t>Tickets</a:t>
            </a:r>
          </a:p>
          <a:p>
            <a:pPr lvl="2"/>
            <a:r>
              <a:rPr lang="en-GB"/>
              <a:t>Bluetooth / RFID / Wireless</a:t>
            </a:r>
          </a:p>
          <a:p>
            <a:pPr lvl="3"/>
            <a:r>
              <a:rPr lang="en-GB"/>
              <a:t>Will allow us to pay for things like parking tickets and vending machines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26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Location Based Services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Macro</a:t>
            </a:r>
          </a:p>
          <a:p>
            <a:pPr lvl="2"/>
            <a:r>
              <a:rPr lang="en-GB"/>
              <a:t>GSM Tracker…</a:t>
            </a:r>
          </a:p>
          <a:p>
            <a:pPr lvl="2"/>
            <a:endParaRPr lang="en-GB"/>
          </a:p>
          <a:p>
            <a:pPr lvl="1"/>
            <a:r>
              <a:rPr lang="en-GB"/>
              <a:t>Where are the kids ?</a:t>
            </a:r>
          </a:p>
          <a:p>
            <a:pPr lvl="3"/>
            <a:r>
              <a:rPr lang="en-GB"/>
              <a:t>http://www.childlocate.co.uk/</a:t>
            </a:r>
          </a:p>
          <a:p>
            <a:pPr lvl="3"/>
            <a:r>
              <a:rPr lang="en-GB"/>
              <a:t>Less intrusive than sending them a text.</a:t>
            </a:r>
          </a:p>
          <a:p>
            <a:pPr lvl="3"/>
            <a:r>
              <a:rPr lang="en-GB"/>
              <a:t>Tells us which mobile mast we are using.</a:t>
            </a:r>
          </a:p>
          <a:p>
            <a:pPr lvl="4"/>
            <a:r>
              <a:rPr lang="en-GB"/>
              <a:t>Even if not making a call</a:t>
            </a:r>
          </a:p>
          <a:p>
            <a:pPr lvl="3"/>
            <a:r>
              <a:rPr lang="en-GB"/>
              <a:t>Limited accuracy</a:t>
            </a:r>
          </a:p>
          <a:p>
            <a:pPr lvl="3"/>
            <a:endParaRPr lang="en-GB"/>
          </a:p>
          <a:p>
            <a:pPr lvl="3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9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Location Based Services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Micro</a:t>
            </a:r>
          </a:p>
          <a:p>
            <a:pPr lvl="1"/>
            <a:r>
              <a:rPr lang="en-GB"/>
              <a:t>Bluetooth</a:t>
            </a:r>
          </a:p>
          <a:p>
            <a:pPr lvl="1"/>
            <a:r>
              <a:rPr lang="en-GB"/>
              <a:t>Wifi</a:t>
            </a:r>
          </a:p>
          <a:p>
            <a:pPr lvl="1"/>
            <a:r>
              <a:rPr lang="en-GB"/>
              <a:t>Infrared</a:t>
            </a:r>
          </a:p>
          <a:p>
            <a:pPr lvl="1"/>
            <a:r>
              <a:rPr lang="en-GB"/>
              <a:t>RFID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53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65" y="1697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 dirty="0"/>
              <a:t>Introduction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The technologies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Why does business care?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is the technology used? </a:t>
            </a:r>
            <a:endParaRPr lang="en-GB" sz="2400" dirty="0" smtClean="0"/>
          </a:p>
          <a:p>
            <a:pPr lvl="2">
              <a:lnSpc>
                <a:spcPct val="80000"/>
              </a:lnSpc>
            </a:pPr>
            <a:r>
              <a:rPr lang="en-GB" sz="2000" dirty="0"/>
              <a:t>Mobile Phones</a:t>
            </a:r>
          </a:p>
          <a:p>
            <a:pPr lvl="3">
              <a:lnSpc>
                <a:spcPct val="80000"/>
              </a:lnSpc>
            </a:pPr>
            <a:r>
              <a:rPr lang="en-GB" sz="1800" dirty="0"/>
              <a:t>Mobile Marketing</a:t>
            </a:r>
          </a:p>
          <a:p>
            <a:pPr lvl="3">
              <a:lnSpc>
                <a:spcPct val="80000"/>
              </a:lnSpc>
            </a:pPr>
            <a:r>
              <a:rPr lang="en-GB" sz="1800" dirty="0"/>
              <a:t>Games</a:t>
            </a:r>
          </a:p>
          <a:p>
            <a:pPr lvl="3">
              <a:lnSpc>
                <a:spcPct val="80000"/>
              </a:lnSpc>
            </a:pPr>
            <a:r>
              <a:rPr lang="en-GB" sz="1800" dirty="0"/>
              <a:t>Calls</a:t>
            </a:r>
          </a:p>
          <a:p>
            <a:pPr lvl="3">
              <a:lnSpc>
                <a:spcPct val="80000"/>
              </a:lnSpc>
            </a:pPr>
            <a:r>
              <a:rPr lang="en-GB" sz="1800" dirty="0"/>
              <a:t>MMS / SMS / 3G</a:t>
            </a:r>
          </a:p>
          <a:p>
            <a:pPr lvl="2">
              <a:lnSpc>
                <a:spcPct val="80000"/>
              </a:lnSpc>
            </a:pPr>
            <a:r>
              <a:rPr lang="en-GB" sz="2000" dirty="0"/>
              <a:t>PDA’s</a:t>
            </a:r>
          </a:p>
          <a:p>
            <a:pPr lvl="3">
              <a:lnSpc>
                <a:spcPct val="80000"/>
              </a:lnSpc>
            </a:pPr>
            <a:r>
              <a:rPr lang="en-GB" sz="1800" dirty="0"/>
              <a:t>Remote </a:t>
            </a:r>
            <a:r>
              <a:rPr lang="en-GB" sz="1800" dirty="0" smtClean="0"/>
              <a:t>Apps, Navigation</a:t>
            </a:r>
            <a:endParaRPr lang="en-GB" sz="1800" dirty="0"/>
          </a:p>
          <a:p>
            <a:pPr lvl="3">
              <a:lnSpc>
                <a:spcPct val="80000"/>
              </a:lnSpc>
            </a:pPr>
            <a:r>
              <a:rPr lang="en-GB" sz="1800" dirty="0"/>
              <a:t>Portable </a:t>
            </a:r>
            <a:r>
              <a:rPr lang="en-GB" sz="1800" dirty="0" smtClean="0"/>
              <a:t>Information, </a:t>
            </a:r>
            <a:r>
              <a:rPr lang="en-GB" dirty="0" smtClean="0"/>
              <a:t>RFID</a:t>
            </a:r>
            <a:endParaRPr lang="en-GB" dirty="0"/>
          </a:p>
          <a:p>
            <a:pPr lvl="3"/>
            <a:r>
              <a:rPr lang="en-GB" dirty="0"/>
              <a:t>Time management</a:t>
            </a:r>
          </a:p>
          <a:p>
            <a:pPr lvl="2"/>
            <a:r>
              <a:rPr lang="en-GB" sz="2000" dirty="0"/>
              <a:t>Location Based Services </a:t>
            </a: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04D7DB57-7EDC-4E1E-84E0-C48BC928B129}" type="slidenum">
              <a:rPr lang="en-GB" smtClean="0"/>
              <a:t>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79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 Based Services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Right time communication</a:t>
            </a:r>
          </a:p>
          <a:p>
            <a:pPr lvl="2"/>
            <a:r>
              <a:rPr lang="en-GB"/>
              <a:t>Are people more responsive to communications at certain times?</a:t>
            </a:r>
          </a:p>
          <a:p>
            <a:pPr lvl="3"/>
            <a:r>
              <a:rPr lang="en-GB"/>
              <a:t>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20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Right time, right place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Extremely valuable</a:t>
            </a:r>
          </a:p>
          <a:p>
            <a:endParaRPr lang="en-GB"/>
          </a:p>
          <a:p>
            <a:r>
              <a:rPr lang="en-GB"/>
              <a:t>Some thoughts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24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ONE best practice in mobile designing.</a:t>
            </a:r>
          </a:p>
          <a:p>
            <a:r>
              <a:rPr lang="en-US" dirty="0" smtClean="0"/>
              <a:t>Explain what is ONE Web?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F4C97357-8827-49F7-888E-DFF256D724C8}" type="slidenum">
              <a:rPr lang="en-GB" smtClean="0"/>
              <a:t>22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Quick Review Question</a:t>
            </a:r>
          </a:p>
        </p:txBody>
      </p:sp>
    </p:spTree>
    <p:extLst>
      <p:ext uri="{BB962C8B-B14F-4D97-AF65-F5344CB8AC3E}">
        <p14:creationId xmlns:p14="http://schemas.microsoft.com/office/powerpoint/2010/main" val="306331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 smtClean="0"/>
          </a:p>
          <a:p>
            <a:r>
              <a:rPr lang="en-US" dirty="0" smtClean="0"/>
              <a:t>Mobile Commerce Applications</a:t>
            </a:r>
            <a:endParaRPr lang="en-US" dirty="0" smtClean="0"/>
          </a:p>
          <a:p>
            <a:r>
              <a:rPr lang="en-US" dirty="0" smtClean="0"/>
              <a:t>Location-based Services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4BD7FE65-C388-4C40-906A-03888D5824EE}" type="slidenum">
              <a:rPr lang="en-GB" smtClean="0"/>
              <a:t>23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BE8F186-7153-4521-A758-D4F94B16896C}" type="slidenum">
              <a:rPr lang="en-GB" smtClean="0"/>
              <a:t>24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93095" y="522972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24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105B657A-F984-475E-84B4-FD5A7F7C9C4E}" type="slidenum">
              <a:rPr lang="en-GB" smtClean="0"/>
              <a:t>25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topic, You should be able to:</a:t>
            </a:r>
          </a:p>
          <a:p>
            <a:pPr lvl="1"/>
            <a:r>
              <a:rPr lang="en-US" dirty="0"/>
              <a:t>Examine the challenges involved in mobile gaming.</a:t>
            </a:r>
          </a:p>
          <a:p>
            <a:pPr lvl="1"/>
            <a:r>
              <a:rPr lang="en-US" dirty="0"/>
              <a:t>Identify issues and constraints for </a:t>
            </a:r>
            <a:r>
              <a:rPr lang="en-US" dirty="0" smtClean="0"/>
              <a:t>mobile commerce.</a:t>
            </a:r>
            <a:endParaRPr lang="en-US" dirty="0"/>
          </a:p>
          <a:p>
            <a:pPr lvl="1"/>
            <a:r>
              <a:rPr lang="en-US" dirty="0"/>
              <a:t>Identify appropriate design principles and applying them in the designing of effective mobile applications.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26F9554-8673-4E20-8D78-49A0893B90AC}" type="slidenum">
              <a:rPr lang="en-GB" smtClean="0"/>
              <a:t>3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41172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 lvl="1"/>
            <a:r>
              <a:rPr lang="en-US" dirty="0" smtClean="0"/>
              <a:t>Mobile Commerce</a:t>
            </a:r>
            <a:endParaRPr lang="en-US" dirty="0" smtClean="0"/>
          </a:p>
          <a:p>
            <a:pPr lvl="1"/>
            <a:r>
              <a:rPr lang="en-US" dirty="0" smtClean="0"/>
              <a:t>Marketing </a:t>
            </a:r>
          </a:p>
          <a:p>
            <a:pPr lvl="1"/>
            <a:r>
              <a:rPr lang="en-US" dirty="0" smtClean="0"/>
              <a:t>Remote Apps</a:t>
            </a:r>
          </a:p>
          <a:p>
            <a:pPr lvl="1"/>
            <a:r>
              <a:rPr lang="en-US" dirty="0" smtClean="0"/>
              <a:t>Portable Information </a:t>
            </a:r>
          </a:p>
          <a:p>
            <a:pPr lvl="1"/>
            <a:r>
              <a:rPr lang="en-US" dirty="0" smtClean="0"/>
              <a:t>Location-based services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D89EAE2A-06FD-45D7-AA3A-12A684DEA896}" type="slidenum">
              <a:rPr lang="en-GB" smtClean="0"/>
              <a:t>4</a:t>
            </a:fld>
            <a:r>
              <a:rPr lang="en-GB" dirty="0" smtClean="0"/>
              <a:t>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4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‹</a:t>
            </a:r>
            <a:fld id="{CCB942F3-A703-45B5-AA13-43989A242530}" type="slidenum">
              <a:rPr lang="en-GB" smtClean="0"/>
              <a:t>5</a:t>
            </a:fld>
            <a:r>
              <a:rPr lang="en-GB" dirty="0" smtClean="0"/>
              <a:t>› of 9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Introduction</a:t>
            </a:r>
            <a:endParaRPr lang="en-US" altLang="zh-TW" u="sng" dirty="0" smtClean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82779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Mobile and Web Multimedia</a:t>
            </a:r>
          </a:p>
          <a:p>
            <a:pPr eaLnBrk="1" hangingPunct="1"/>
            <a:r>
              <a:rPr lang="en-US" sz="800" dirty="0"/>
              <a:t>CT08-3-3 &amp; Version VC1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talk about m-Commerce we need to classify what  that means:</a:t>
            </a:r>
          </a:p>
          <a:p>
            <a:pPr lvl="1"/>
            <a:r>
              <a:rPr lang="en-GB" dirty="0"/>
              <a:t>Wireless Devices including mobile phones with internet capability</a:t>
            </a:r>
          </a:p>
          <a:p>
            <a:pPr lvl="1"/>
            <a:r>
              <a:rPr lang="en-GB" dirty="0"/>
              <a:t>Wireless networks</a:t>
            </a:r>
          </a:p>
          <a:p>
            <a:pPr lvl="1"/>
            <a:r>
              <a:rPr lang="en-GB" dirty="0">
                <a:hlinkClick r:id="rId2"/>
              </a:rPr>
              <a:t>Gartner</a:t>
            </a:r>
            <a:r>
              <a:rPr lang="en-GB" dirty="0"/>
              <a:t> research (December 2001) indicates that 10% of B2C e-commerce will soon be done without a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does business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Some 90% of 11-16 year olds have a mobile.</a:t>
            </a:r>
          </a:p>
          <a:p>
            <a:pPr lvl="2">
              <a:lnSpc>
                <a:spcPct val="90000"/>
              </a:lnSpc>
            </a:pPr>
            <a:r>
              <a:rPr lang="en-GB" sz="1700" dirty="0"/>
              <a:t>These are tomorrows income rich demographic</a:t>
            </a:r>
          </a:p>
          <a:p>
            <a:pPr lvl="2">
              <a:lnSpc>
                <a:spcPct val="90000"/>
              </a:lnSpc>
            </a:pPr>
            <a:r>
              <a:rPr lang="en-GB" sz="1700" dirty="0"/>
              <a:t>More and more commerce will be carried out using mobile devices 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 UK market for telecommunications equipment is worth £5 billion. </a:t>
            </a:r>
            <a:br>
              <a:rPr lang="en-GB" sz="2400" dirty="0"/>
            </a:br>
            <a:r>
              <a:rPr lang="en-GB" sz="2400" dirty="0"/>
              <a:t>					</a:t>
            </a:r>
            <a:r>
              <a:rPr lang="en-GB" sz="1600" i="1" dirty="0"/>
              <a:t>Department of Trade and Industry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There are 53 million mobile phone owners in the UK. 2004.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Mobile 'Adult entertainment' estimated at US$1billion a year by 2008 - Yankee Group Research.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We have one billion mobile phone users globally. That will grow to about 1.5 billion in three years' time.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1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Trend towards converging technology - over the last two years the Internet and telecommunications have started to converge - network operators see mobile services as a huge opportunity - led by customer demands – easier access to information anywhere at any time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Early convergence started when users connected their mobile phones to laptop computers using infrared connection  (IRDA port)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Attempts were made by some manufacturers to integrate the browser itself in the phone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Nokia introduced Smart Messaging but because it was not an open standard and as the device was expensive it was not successful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Java, the Network Computer and Personal Digital Assistants  (PDAs) have been in the mix as well</a:t>
            </a:r>
            <a:endParaRPr lang="en-GB" sz="2200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0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Now..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Telecom operators and database vendors provide </a:t>
            </a:r>
          </a:p>
          <a:p>
            <a:pPr lvl="1"/>
            <a:r>
              <a:rPr lang="en-US" sz="2500"/>
              <a:t>broadband wireless communications infrastructures</a:t>
            </a:r>
          </a:p>
          <a:p>
            <a:pPr lvl="1"/>
            <a:r>
              <a:rPr lang="en-US" sz="2500"/>
              <a:t>common interfaces </a:t>
            </a:r>
          </a:p>
          <a:p>
            <a:pPr lvl="1"/>
            <a:r>
              <a:rPr lang="en-US" sz="2500"/>
              <a:t>operating systems for mobile computing devices</a:t>
            </a:r>
          </a:p>
          <a:p>
            <a:r>
              <a:rPr lang="en-US" sz="2800"/>
              <a:t>Databases on mobiles/PDA’s is called the low-end server market. Examples: -</a:t>
            </a:r>
          </a:p>
          <a:p>
            <a:pPr lvl="1"/>
            <a:r>
              <a:rPr lang="en-US" sz="2500"/>
              <a:t>SQL Server mobile version</a:t>
            </a:r>
          </a:p>
          <a:p>
            <a:pPr lvl="1"/>
            <a:r>
              <a:rPr lang="en-US" sz="2500"/>
              <a:t>Sybase SQL Anywhere Studio</a:t>
            </a:r>
          </a:p>
          <a:p>
            <a:pPr lvl="1"/>
            <a:r>
              <a:rPr lang="en-US" sz="2500"/>
              <a:t>3Com with Palm operating system</a:t>
            </a:r>
          </a:p>
          <a:p>
            <a:endParaRPr lang="en-GB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Technologies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/>
              <a:t>“first-generation or analogue phones - good for voice calls</a:t>
            </a:r>
          </a:p>
          <a:p>
            <a:pPr>
              <a:lnSpc>
                <a:spcPct val="80000"/>
              </a:lnSpc>
            </a:pPr>
            <a:r>
              <a:rPr lang="en-GB" sz="2800"/>
              <a:t>second-generation phones - use digital technology and are typical of the average phone in use today</a:t>
            </a:r>
          </a:p>
          <a:p>
            <a:pPr>
              <a:lnSpc>
                <a:spcPct val="80000"/>
              </a:lnSpc>
            </a:pPr>
            <a:r>
              <a:rPr lang="en-GB" sz="2800"/>
              <a:t>2.5G digital phones - support the transmission of data using general packet radio service (GPRS)</a:t>
            </a:r>
          </a:p>
          <a:p>
            <a:pPr>
              <a:lnSpc>
                <a:spcPct val="80000"/>
              </a:lnSpc>
            </a:pPr>
            <a:r>
              <a:rPr lang="en-GB" sz="2800"/>
              <a:t>third generation (3G) digital phones - support voice and data transmission at greatly increased speeds”</a:t>
            </a:r>
          </a:p>
          <a:p>
            <a:pPr>
              <a:lnSpc>
                <a:spcPct val="80000"/>
              </a:lnSpc>
            </a:pPr>
            <a:r>
              <a:rPr lang="en-GB" sz="2800"/>
              <a:t>Location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000"/>
              <a:t>http://www.businesslink.gov.uk/bdotg/action/detail?r.l3=1075386889&amp;r.l2=1073866263&amp;r.t=RESOURCES&amp;r.i=1075387127&amp;r.l1=1073861197&amp;r.s=sc&amp;type=RESOURCES&amp;itemId=1075386960</a:t>
            </a:r>
          </a:p>
          <a:p>
            <a:pPr>
              <a:lnSpc>
                <a:spcPct val="80000"/>
              </a:lnSpc>
            </a:pPr>
            <a:endParaRPr lang="en-GB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smtClean="0"/>
              <a:t>Slide ‹#› of 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5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(6)</Template>
  <TotalTime>3145</TotalTime>
  <Pages>11</Pages>
  <Words>1295</Words>
  <Application>Microsoft Office PowerPoint</Application>
  <PresentationFormat>On-screen Show (4:3)</PresentationFormat>
  <Paragraphs>198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Unicode MS</vt:lpstr>
      <vt:lpstr>ＭＳ Ｐゴシック</vt:lpstr>
      <vt:lpstr>Arial</vt:lpstr>
      <vt:lpstr>Calibri</vt:lpstr>
      <vt:lpstr>Calibri Light</vt:lpstr>
      <vt:lpstr>Century Gothic</vt:lpstr>
      <vt:lpstr>新細明體</vt:lpstr>
      <vt:lpstr>Wingdings</vt:lpstr>
      <vt:lpstr>UCTI-Template-foundation-level</vt:lpstr>
      <vt:lpstr>Custom Design</vt:lpstr>
      <vt:lpstr>Mobile and Web Multimedia CT08-3-3 &amp; Version VC1</vt:lpstr>
      <vt:lpstr>Topic &amp; Structure of The Lesson</vt:lpstr>
      <vt:lpstr>Learning Outcomes</vt:lpstr>
      <vt:lpstr>Key Terms You Must Be Able To Use</vt:lpstr>
      <vt:lpstr>Introduction</vt:lpstr>
      <vt:lpstr>Why does business care?</vt:lpstr>
      <vt:lpstr>History </vt:lpstr>
      <vt:lpstr>To Now..</vt:lpstr>
      <vt:lpstr>Technologies</vt:lpstr>
      <vt:lpstr>Technologies 2 - Bluetooth</vt:lpstr>
      <vt:lpstr>Technologies - WiFi</vt:lpstr>
      <vt:lpstr>M-Commerce Applications 1 </vt:lpstr>
      <vt:lpstr>M-Commerce Applications 2</vt:lpstr>
      <vt:lpstr>M-Commerce Applications 3</vt:lpstr>
      <vt:lpstr>M-Commerce Applications 4</vt:lpstr>
      <vt:lpstr>M-Commerce Applications 5</vt:lpstr>
      <vt:lpstr>Micro-Payments</vt:lpstr>
      <vt:lpstr>Location Based Services</vt:lpstr>
      <vt:lpstr>Location Based Services</vt:lpstr>
      <vt:lpstr>Time Based Services</vt:lpstr>
      <vt:lpstr>Right time, right place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Daniel Mago Vistro</cp:lastModifiedBy>
  <cp:revision>27</cp:revision>
  <cp:lastPrinted>1995-11-02T09:23:42Z</cp:lastPrinted>
  <dcterms:created xsi:type="dcterms:W3CDTF">2017-10-17T06:32:29Z</dcterms:created>
  <dcterms:modified xsi:type="dcterms:W3CDTF">2019-05-02T05:05:05Z</dcterms:modified>
</cp:coreProperties>
</file>